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277" r:id="rId4"/>
    <p:sldId id="278" r:id="rId5"/>
    <p:sldId id="282" r:id="rId6"/>
    <p:sldId id="284" r:id="rId7"/>
    <p:sldId id="285" r:id="rId8"/>
    <p:sldId id="286" r:id="rId9"/>
    <p:sldId id="289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904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FB7BD"/>
    <a:srgbClr val="F7A797"/>
    <a:srgbClr val="C0E6EA"/>
    <a:srgbClr val="AFDDFF"/>
    <a:srgbClr val="FFE07D"/>
    <a:srgbClr val="FFC000"/>
    <a:srgbClr val="F4836C"/>
    <a:srgbClr val="62C8CE"/>
    <a:srgbClr val="1D9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5501" autoAdjust="0"/>
  </p:normalViewPr>
  <p:slideViewPr>
    <p:cSldViewPr snapToGrid="0" showGuides="1">
      <p:cViewPr varScale="1">
        <p:scale>
          <a:sx n="70" d="100"/>
          <a:sy n="70" d="100"/>
        </p:scale>
        <p:origin x="1248" y="60"/>
      </p:cViewPr>
      <p:guideLst>
        <p:guide pos="2904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2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5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21.png"/><Relationship Id="rId7" Type="http://schemas.openxmlformats.org/officeDocument/2006/relationships/slide" Target="slide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5.xml"/><Relationship Id="rId10" Type="http://schemas.openxmlformats.org/officeDocument/2006/relationships/slide" Target="slide16.xml"/><Relationship Id="rId4" Type="http://schemas.openxmlformats.org/officeDocument/2006/relationships/slide" Target="slide11.xml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83580" y="2473733"/>
            <a:ext cx="5157155" cy="1754314"/>
          </a:xfrm>
          <a:prstGeom prst="rect">
            <a:avLst/>
          </a:prstGeom>
          <a:noFill/>
        </p:spPr>
        <p:txBody>
          <a:bodyPr wrap="none" lIns="91427" tIns="45714" rIns="91427" bIns="45714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GOOD MORNING</a:t>
            </a:r>
          </a:p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EVERYONE !!!</a:t>
            </a:r>
          </a:p>
        </p:txBody>
      </p:sp>
    </p:spTree>
    <p:extLst>
      <p:ext uri="{BB962C8B-B14F-4D97-AF65-F5344CB8AC3E}">
        <p14:creationId xmlns:p14="http://schemas.microsoft.com/office/powerpoint/2010/main" val="317484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67700" y="106527"/>
            <a:ext cx="776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blank with one of the words from the box.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12" y="79021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7" name="Rounded Rectangle 16"/>
          <p:cNvSpPr/>
          <p:nvPr/>
        </p:nvSpPr>
        <p:spPr>
          <a:xfrm>
            <a:off x="1362062" y="686819"/>
            <a:ext cx="7086477" cy="10702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35374" y="796324"/>
            <a:ext cx="1454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champion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74996" y="801488"/>
            <a:ext cx="174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competition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11473" y="801488"/>
            <a:ext cx="113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sporty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47154" y="1248813"/>
            <a:ext cx="142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marathon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55168" y="1248813"/>
            <a:ext cx="244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congratulations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59518" y="1211083"/>
            <a:ext cx="160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practice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615801" y="2158305"/>
            <a:ext cx="79123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1. She won an international sports </a:t>
            </a:r>
            <a:r>
              <a:rPr lang="en-GB" sz="2800" dirty="0" smtClean="0"/>
              <a:t>__________.</a:t>
            </a:r>
            <a:endParaRPr lang="en-GB" sz="2800" dirty="0"/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D20262-FCEE-4FB4-BDFA-C1D304BD390C}"/>
              </a:ext>
            </a:extLst>
          </p:cNvPr>
          <p:cNvSpPr txBox="1"/>
          <p:nvPr/>
        </p:nvSpPr>
        <p:spPr>
          <a:xfrm>
            <a:off x="5766435" y="2258479"/>
            <a:ext cx="18449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competition.</a:t>
            </a:r>
          </a:p>
        </p:txBody>
      </p:sp>
      <p:sp>
        <p:nvSpPr>
          <p:cNvPr id="3" name="5-Point Star 2">
            <a:hlinkClick r:id="rId4" action="ppaction://hlinksldjump"/>
          </p:cNvPr>
          <p:cNvSpPr/>
          <p:nvPr/>
        </p:nvSpPr>
        <p:spPr>
          <a:xfrm>
            <a:off x="4378817" y="5924282"/>
            <a:ext cx="599516" cy="528033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7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67700" y="106527"/>
            <a:ext cx="776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blank with one of the words from the box.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12" y="79021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7" name="Rounded Rectangle 16"/>
          <p:cNvSpPr/>
          <p:nvPr/>
        </p:nvSpPr>
        <p:spPr>
          <a:xfrm>
            <a:off x="1362062" y="686819"/>
            <a:ext cx="7086477" cy="10702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35374" y="796324"/>
            <a:ext cx="1454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champion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74996" y="801488"/>
            <a:ext cx="174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competition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11473" y="801488"/>
            <a:ext cx="113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sporty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47154" y="1248813"/>
            <a:ext cx="142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marathon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55168" y="1248813"/>
            <a:ext cx="244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congratulations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59518" y="1211083"/>
            <a:ext cx="160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practice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761317" y="2165239"/>
            <a:ext cx="74425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/>
              <a:t>2</a:t>
            </a:r>
            <a:r>
              <a:rPr lang="en-GB" sz="2800" dirty="0"/>
              <a:t>. He became the world tennis </a:t>
            </a:r>
            <a:r>
              <a:rPr lang="en-GB" sz="2800" dirty="0" smtClean="0"/>
              <a:t>_________when </a:t>
            </a:r>
            <a:r>
              <a:rPr lang="en-GB" sz="2800" dirty="0"/>
              <a:t>he was very young</a:t>
            </a:r>
            <a:r>
              <a:rPr lang="en-GB" sz="2800" dirty="0" smtClean="0"/>
              <a:t>.</a:t>
            </a:r>
            <a:endParaRPr lang="en-GB" sz="2800" dirty="0"/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5319160" y="2348162"/>
            <a:ext cx="1519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champion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5-Point Star 14">
            <a:hlinkClick r:id="rId4" action="ppaction://hlinksldjump"/>
          </p:cNvPr>
          <p:cNvSpPr/>
          <p:nvPr/>
        </p:nvSpPr>
        <p:spPr>
          <a:xfrm>
            <a:off x="4378817" y="5924282"/>
            <a:ext cx="599516" cy="528033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7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67700" y="106527"/>
            <a:ext cx="776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blank with one of the words from the box.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12" y="79021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7" name="Rounded Rectangle 16"/>
          <p:cNvSpPr/>
          <p:nvPr/>
        </p:nvSpPr>
        <p:spPr>
          <a:xfrm>
            <a:off x="1362062" y="686819"/>
            <a:ext cx="7086477" cy="10702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35374" y="796324"/>
            <a:ext cx="1454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champion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74996" y="801488"/>
            <a:ext cx="174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competition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11473" y="801488"/>
            <a:ext cx="113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sporty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47154" y="1248813"/>
            <a:ext cx="142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marathon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55168" y="1248813"/>
            <a:ext cx="244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congratulations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59518" y="1211083"/>
            <a:ext cx="160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practice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467612" y="1684121"/>
            <a:ext cx="85633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GB" sz="2800" dirty="0"/>
          </a:p>
          <a:p>
            <a:pPr>
              <a:lnSpc>
                <a:spcPct val="150000"/>
              </a:lnSpc>
            </a:pPr>
            <a:r>
              <a:rPr lang="en-GB" sz="2800" dirty="0"/>
              <a:t>3. "Can you send my </a:t>
            </a:r>
            <a:r>
              <a:rPr lang="en-GB" sz="2800" dirty="0" smtClean="0"/>
              <a:t>   __________  to </a:t>
            </a:r>
            <a:r>
              <a:rPr lang="en-GB" sz="2800" dirty="0"/>
              <a:t>the winner of the contest</a:t>
            </a:r>
            <a:r>
              <a:rPr lang="en-GB" sz="2800" dirty="0" smtClean="0"/>
              <a:t>?“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587741" y="2451193"/>
            <a:ext cx="2241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congratulations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5-Point Star 14">
            <a:hlinkClick r:id="rId4" action="ppaction://hlinksldjump"/>
          </p:cNvPr>
          <p:cNvSpPr/>
          <p:nvPr/>
        </p:nvSpPr>
        <p:spPr>
          <a:xfrm>
            <a:off x="4378817" y="5924282"/>
            <a:ext cx="599516" cy="528033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7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67700" y="106527"/>
            <a:ext cx="776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blank with one of the words from the box.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12" y="79021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7" name="Rounded Rectangle 16"/>
          <p:cNvSpPr/>
          <p:nvPr/>
        </p:nvSpPr>
        <p:spPr>
          <a:xfrm>
            <a:off x="1362062" y="686819"/>
            <a:ext cx="7086477" cy="10702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35374" y="796324"/>
            <a:ext cx="1454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champion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74996" y="801488"/>
            <a:ext cx="174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competition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11473" y="801488"/>
            <a:ext cx="113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sporty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47154" y="1248813"/>
            <a:ext cx="142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marathon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55168" y="1248813"/>
            <a:ext cx="244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congratulations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59518" y="1211083"/>
            <a:ext cx="160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practice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820641" y="2215169"/>
            <a:ext cx="82102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/>
              <a:t>4</a:t>
            </a:r>
            <a:r>
              <a:rPr lang="en-GB" sz="2800" dirty="0"/>
              <a:t>. My friend David is very </a:t>
            </a:r>
            <a:r>
              <a:rPr lang="en-GB" sz="2800" dirty="0" smtClean="0"/>
              <a:t>__________.  He </a:t>
            </a:r>
            <a:r>
              <a:rPr lang="en-GB" sz="2800" dirty="0"/>
              <a:t>does exercise every day.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649721" y="2399678"/>
            <a:ext cx="1132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sporty.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5-Point Star 14">
            <a:hlinkClick r:id="rId4" action="ppaction://hlinksldjump"/>
          </p:cNvPr>
          <p:cNvSpPr/>
          <p:nvPr/>
        </p:nvSpPr>
        <p:spPr>
          <a:xfrm>
            <a:off x="4378817" y="5924282"/>
            <a:ext cx="599516" cy="528033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7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67700" y="106527"/>
            <a:ext cx="776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blank with one of the words from the box.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12" y="79021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7" name="Rounded Rectangle 16"/>
          <p:cNvSpPr/>
          <p:nvPr/>
        </p:nvSpPr>
        <p:spPr>
          <a:xfrm>
            <a:off x="1362062" y="686819"/>
            <a:ext cx="7086477" cy="10702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35374" y="796324"/>
            <a:ext cx="1454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champion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74996" y="801488"/>
            <a:ext cx="174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competition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11473" y="801488"/>
            <a:ext cx="113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sporty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47154" y="1248813"/>
            <a:ext cx="142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marathon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55168" y="1248813"/>
            <a:ext cx="244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congratulations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59518" y="1211083"/>
            <a:ext cx="160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practice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1048843" y="1673661"/>
            <a:ext cx="71953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GB" sz="2800" dirty="0"/>
          </a:p>
          <a:p>
            <a:pPr>
              <a:lnSpc>
                <a:spcPct val="150000"/>
              </a:lnSpc>
            </a:pPr>
            <a:r>
              <a:rPr lang="en-GB" sz="2800" dirty="0"/>
              <a:t>5. The first __________ took place in 1896.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862822" y="2458490"/>
            <a:ext cx="1510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marathon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5-Point Star 14">
            <a:hlinkClick r:id="rId4" action="ppaction://hlinksldjump"/>
          </p:cNvPr>
          <p:cNvSpPr/>
          <p:nvPr/>
        </p:nvSpPr>
        <p:spPr>
          <a:xfrm>
            <a:off x="4378817" y="5924282"/>
            <a:ext cx="599516" cy="528033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7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67700" y="106527"/>
            <a:ext cx="776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blank with one of the words from the box.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12" y="79021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7" name="Rounded Rectangle 16"/>
          <p:cNvSpPr/>
          <p:nvPr/>
        </p:nvSpPr>
        <p:spPr>
          <a:xfrm>
            <a:off x="1362062" y="686819"/>
            <a:ext cx="7086477" cy="10702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35374" y="796324"/>
            <a:ext cx="1454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champion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74996" y="801488"/>
            <a:ext cx="174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competition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11473" y="801488"/>
            <a:ext cx="113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sporty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47154" y="1248813"/>
            <a:ext cx="142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marathon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55168" y="1248813"/>
            <a:ext cx="244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congratulations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59518" y="1211083"/>
            <a:ext cx="160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practice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609176" y="2209020"/>
            <a:ext cx="85348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/>
              <a:t>6. He  want to be a footballer, so he  __________playing football every day.</a:t>
            </a:r>
            <a:endParaRPr lang="en-GB" sz="2800" dirty="0"/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011473" y="2393793"/>
            <a:ext cx="160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practices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5-Point Star 14">
            <a:hlinkClick r:id="rId4" action="ppaction://hlinksldjump"/>
          </p:cNvPr>
          <p:cNvSpPr/>
          <p:nvPr/>
        </p:nvSpPr>
        <p:spPr>
          <a:xfrm>
            <a:off x="4378817" y="5924282"/>
            <a:ext cx="599516" cy="528033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7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67700" y="106527"/>
            <a:ext cx="776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blank with one of the words from the box.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12" y="79021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7" name="Rounded Rectangle 16"/>
          <p:cNvSpPr/>
          <p:nvPr/>
        </p:nvSpPr>
        <p:spPr>
          <a:xfrm>
            <a:off x="1362062" y="686819"/>
            <a:ext cx="7086477" cy="10702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35374" y="796324"/>
            <a:ext cx="1454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champion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74996" y="801488"/>
            <a:ext cx="174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competition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11473" y="801488"/>
            <a:ext cx="113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sporty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47154" y="1248813"/>
            <a:ext cx="142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marathon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55168" y="1248813"/>
            <a:ext cx="244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congratulations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59518" y="1211083"/>
            <a:ext cx="160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practice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467612" y="1745381"/>
            <a:ext cx="87383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1. She won an international sports </a:t>
            </a:r>
            <a:r>
              <a:rPr lang="en-GB" sz="2400" dirty="0" smtClean="0"/>
              <a:t>__________.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dirty="0"/>
              <a:t>2. He became the world tennis </a:t>
            </a:r>
            <a:r>
              <a:rPr lang="en-GB" sz="2400" dirty="0" smtClean="0"/>
              <a:t>_________when </a:t>
            </a:r>
            <a:r>
              <a:rPr lang="en-GB" sz="2400" dirty="0"/>
              <a:t>he was very young</a:t>
            </a:r>
            <a:r>
              <a:rPr lang="en-GB" sz="2400" dirty="0" smtClean="0"/>
              <a:t>.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dirty="0"/>
              <a:t>3. </a:t>
            </a:r>
            <a:r>
              <a:rPr lang="en-GB" sz="2400" dirty="0" smtClean="0"/>
              <a:t>“Can </a:t>
            </a:r>
            <a:r>
              <a:rPr lang="en-GB" sz="2400" dirty="0"/>
              <a:t>you send my </a:t>
            </a:r>
            <a:r>
              <a:rPr lang="en-GB" sz="2400" dirty="0" smtClean="0"/>
              <a:t>  __________      to </a:t>
            </a:r>
            <a:r>
              <a:rPr lang="en-GB" sz="2400" dirty="0"/>
              <a:t>the winner of the contest</a:t>
            </a:r>
            <a:r>
              <a:rPr lang="en-GB" sz="2400" dirty="0" smtClean="0"/>
              <a:t>?”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4. My friend David is very </a:t>
            </a:r>
            <a:r>
              <a:rPr lang="en-GB" sz="2400" dirty="0" smtClean="0"/>
              <a:t>___________ </a:t>
            </a:r>
            <a:r>
              <a:rPr lang="en-GB" sz="2400" dirty="0"/>
              <a:t>. He does exercise every day.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5. The first __________ took place in 1896.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6. He  want to be a footballer, so he  __________ playing football every day.</a:t>
            </a:r>
            <a:endParaRPr lang="en-GB" sz="2400" dirty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04091" y="4583201"/>
            <a:ext cx="160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practices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38944" y="4057141"/>
            <a:ext cx="1631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marathon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72598" y="3504365"/>
            <a:ext cx="113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sporty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3509" y="2940656"/>
            <a:ext cx="244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congratulations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96104" y="2404038"/>
            <a:ext cx="1454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champion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77304" y="1836385"/>
            <a:ext cx="174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competition</a:t>
            </a:r>
          </a:p>
        </p:txBody>
      </p:sp>
    </p:spTree>
    <p:extLst>
      <p:ext uri="{BB962C8B-B14F-4D97-AF65-F5344CB8AC3E}">
        <p14:creationId xmlns:p14="http://schemas.microsoft.com/office/powerpoint/2010/main" val="290517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29347" y="83756"/>
            <a:ext cx="3557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* </a:t>
            </a:r>
            <a:r>
              <a:rPr lang="en-US" sz="2800" b="1" dirty="0" smtClean="0">
                <a:solidFill>
                  <a:srgbClr val="0084B1"/>
                </a:solidFill>
              </a:rPr>
              <a:t>Pronunciation</a:t>
            </a:r>
            <a:endParaRPr lang="en-US" sz="2800" b="1" dirty="0">
              <a:solidFill>
                <a:srgbClr val="0084B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7365" y="606976"/>
            <a:ext cx="4085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/e/ </a:t>
            </a:r>
            <a:r>
              <a:rPr lang="en-US" sz="2800" b="1" dirty="0"/>
              <a:t>and </a:t>
            </a:r>
            <a:r>
              <a:rPr lang="en-US" sz="2800" b="1" dirty="0">
                <a:solidFill>
                  <a:srgbClr val="FF0000"/>
                </a:solidFill>
              </a:rPr>
              <a:t>/æ/</a:t>
            </a:r>
          </a:p>
        </p:txBody>
      </p:sp>
    </p:spTree>
    <p:extLst>
      <p:ext uri="{BB962C8B-B14F-4D97-AF65-F5344CB8AC3E}">
        <p14:creationId xmlns:p14="http://schemas.microsoft.com/office/powerpoint/2010/main" val="281558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49" y="285232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1149148" y="211314"/>
            <a:ext cx="7994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words. Pay attention to the sounds /e/ and /æ/.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602245"/>
              </p:ext>
            </p:extLst>
          </p:nvPr>
        </p:nvGraphicFramePr>
        <p:xfrm>
          <a:off x="1675502" y="1514096"/>
          <a:ext cx="5328283" cy="326967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8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9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/e/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/æ/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1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e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ss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e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nnis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e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xerise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cont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e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st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2800" b="1" dirty="0">
                          <a:solidFill>
                            <a:srgbClr val="F16649"/>
                          </a:solidFill>
                        </a:rPr>
                        <a:t>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cket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2800" b="1" dirty="0">
                          <a:solidFill>
                            <a:srgbClr val="F16649"/>
                          </a:solidFill>
                        </a:rPr>
                        <a:t>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tch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2800" b="1" dirty="0">
                          <a:solidFill>
                            <a:srgbClr val="F16649"/>
                          </a:solidFill>
                        </a:rPr>
                        <a:t>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rathon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F16649"/>
                          </a:solidFill>
                        </a:rPr>
                        <a:t>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ctive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B2_09">
            <a:hlinkClick r:id="" action="ppaction://media"/>
            <a:extLst>
              <a:ext uri="{FF2B5EF4-FFF2-40B4-BE49-F238E27FC236}">
                <a16:creationId xmlns:a16="http://schemas.microsoft.com/office/drawing/2014/main" id="{853187DA-9660-4961-8F54-A9F43796A6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62764" y="79862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8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807403" y="80652"/>
            <a:ext cx="78274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repeat. Underline the words having the sounds /e/ and /æ/.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2318" y="162178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148" y="1615303"/>
            <a:ext cx="5166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They cannot take part in this contest.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2318" y="226223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5110" y="29978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49940" y="2989238"/>
            <a:ext cx="516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Please get the racket for me.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372318" y="374226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47147" y="3733612"/>
            <a:ext cx="5166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play chess every Saturday.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2318" y="450266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47148" y="4502669"/>
            <a:ext cx="5166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My grandpa is old, but he’s active.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7148" y="2270888"/>
            <a:ext cx="5166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They began the match very late.</a:t>
            </a:r>
            <a:endParaRPr lang="en-US" sz="2400" dirty="0"/>
          </a:p>
        </p:txBody>
      </p:sp>
      <p:pic>
        <p:nvPicPr>
          <p:cNvPr id="15" name="B2_10">
            <a:hlinkClick r:id="" action="ppaction://media"/>
            <a:extLst>
              <a:ext uri="{FF2B5EF4-FFF2-40B4-BE49-F238E27FC236}">
                <a16:creationId xmlns:a16="http://schemas.microsoft.com/office/drawing/2014/main" id="{5C39DB84-117B-4A9F-A9FA-F0CB455C35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80017" y="597726"/>
            <a:ext cx="487363" cy="487363"/>
          </a:xfrm>
          <a:prstGeom prst="rect">
            <a:avLst/>
          </a:prstGeom>
        </p:spPr>
      </p:pic>
      <p:pic>
        <p:nvPicPr>
          <p:cNvPr id="16" name="B2_10">
            <a:hlinkClick r:id="" action="ppaction://media"/>
            <a:extLst>
              <a:ext uri="{FF2B5EF4-FFF2-40B4-BE49-F238E27FC236}">
                <a16:creationId xmlns:a16="http://schemas.microsoft.com/office/drawing/2014/main" id="{CC7F019D-148C-43FB-9A2F-5DCC5D2179D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21043" end="25707.301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63993" y="588130"/>
            <a:ext cx="487363" cy="487363"/>
          </a:xfrm>
          <a:prstGeom prst="rect">
            <a:avLst/>
          </a:prstGeom>
        </p:spPr>
      </p:pic>
      <p:pic>
        <p:nvPicPr>
          <p:cNvPr id="17" name="B2_10">
            <a:hlinkClick r:id="" action="ppaction://media"/>
            <a:extLst>
              <a:ext uri="{FF2B5EF4-FFF2-40B4-BE49-F238E27FC236}">
                <a16:creationId xmlns:a16="http://schemas.microsoft.com/office/drawing/2014/main" id="{DA2A4E5A-DCFD-4BDB-8536-DEB7CB512D1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27800" end="19907.301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63993" y="1179257"/>
            <a:ext cx="487363" cy="487363"/>
          </a:xfrm>
          <a:prstGeom prst="rect">
            <a:avLst/>
          </a:prstGeom>
        </p:spPr>
      </p:pic>
      <p:pic>
        <p:nvPicPr>
          <p:cNvPr id="18" name="B2_10">
            <a:hlinkClick r:id="" action="ppaction://media"/>
            <a:extLst>
              <a:ext uri="{FF2B5EF4-FFF2-40B4-BE49-F238E27FC236}">
                <a16:creationId xmlns:a16="http://schemas.microsoft.com/office/drawing/2014/main" id="{4EF2BBE8-EA3E-4C70-882A-840270855B7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33700" end="13837.301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38140" y="1801755"/>
            <a:ext cx="487363" cy="487363"/>
          </a:xfrm>
          <a:prstGeom prst="rect">
            <a:avLst/>
          </a:prstGeom>
        </p:spPr>
      </p:pic>
      <p:pic>
        <p:nvPicPr>
          <p:cNvPr id="19" name="B2_10">
            <a:hlinkClick r:id="" action="ppaction://media"/>
            <a:extLst>
              <a:ext uri="{FF2B5EF4-FFF2-40B4-BE49-F238E27FC236}">
                <a16:creationId xmlns:a16="http://schemas.microsoft.com/office/drawing/2014/main" id="{9AE4CA15-B9D7-4C76-AC5C-FB5996AF32B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39316" end="8313.301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38139" y="2440813"/>
            <a:ext cx="487363" cy="487363"/>
          </a:xfrm>
          <a:prstGeom prst="rect">
            <a:avLst/>
          </a:prstGeom>
        </p:spPr>
      </p:pic>
      <p:pic>
        <p:nvPicPr>
          <p:cNvPr id="20" name="B2_10">
            <a:hlinkClick r:id="" action="ppaction://media"/>
            <a:extLst>
              <a:ext uri="{FF2B5EF4-FFF2-40B4-BE49-F238E27FC236}">
                <a16:creationId xmlns:a16="http://schemas.microsoft.com/office/drawing/2014/main" id="{68B8BB88-F263-4721-9451-8BD2A811D83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45065" end="1570.301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38138" y="3088943"/>
            <a:ext cx="487363" cy="487363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085317F7-E28D-487D-8A31-787E0FFA3937}"/>
              </a:ext>
            </a:extLst>
          </p:cNvPr>
          <p:cNvSpPr/>
          <p:nvPr/>
        </p:nvSpPr>
        <p:spPr>
          <a:xfrm>
            <a:off x="6743530" y="1702012"/>
            <a:ext cx="274320" cy="274320"/>
          </a:xfrm>
          <a:prstGeom prst="ellipse">
            <a:avLst/>
          </a:prstGeom>
          <a:noFill/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CDD00698-E6EA-401F-A9D7-757F4AF9387E}"/>
              </a:ext>
            </a:extLst>
          </p:cNvPr>
          <p:cNvSpPr/>
          <p:nvPr/>
        </p:nvSpPr>
        <p:spPr>
          <a:xfrm rot="5400000">
            <a:off x="6803952" y="1766782"/>
            <a:ext cx="182880" cy="137160"/>
          </a:xfrm>
          <a:prstGeom prst="triangle">
            <a:avLst/>
          </a:prstGeom>
          <a:solidFill>
            <a:srgbClr val="0FB7BD"/>
          </a:solidFill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29DCD5E-ABAB-4843-8003-F0FB9426BFF9}"/>
              </a:ext>
            </a:extLst>
          </p:cNvPr>
          <p:cNvGrpSpPr/>
          <p:nvPr/>
        </p:nvGrpSpPr>
        <p:grpSpPr>
          <a:xfrm rot="5400000">
            <a:off x="6794072" y="1751456"/>
            <a:ext cx="182883" cy="167811"/>
            <a:chOff x="4333009" y="4935682"/>
            <a:chExt cx="257677" cy="265613"/>
          </a:xfrm>
          <a:solidFill>
            <a:srgbClr val="0FB7BD"/>
          </a:solidFill>
        </p:grpSpPr>
        <p:sp>
          <p:nvSpPr>
            <p:cNvPr id="24" name="Minus Sign 31">
              <a:extLst>
                <a:ext uri="{FF2B5EF4-FFF2-40B4-BE49-F238E27FC236}">
                  <a16:creationId xmlns:a16="http://schemas.microsoft.com/office/drawing/2014/main" id="{90EA4735-5744-446B-9F6F-A627C0E7C909}"/>
                </a:ext>
              </a:extLst>
            </p:cNvPr>
            <p:cNvSpPr/>
            <p:nvPr/>
          </p:nvSpPr>
          <p:spPr>
            <a:xfrm>
              <a:off x="4333013" y="4935682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Minus Sign 32">
              <a:extLst>
                <a:ext uri="{FF2B5EF4-FFF2-40B4-BE49-F238E27FC236}">
                  <a16:creationId xmlns:a16="http://schemas.microsoft.com/office/drawing/2014/main" id="{A6475B82-6472-43E1-B68D-AA81B6458F2C}"/>
                </a:ext>
              </a:extLst>
            </p:cNvPr>
            <p:cNvSpPr/>
            <p:nvPr/>
          </p:nvSpPr>
          <p:spPr>
            <a:xfrm>
              <a:off x="4333009" y="5056563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3622E608-A90C-44E8-898F-9EB1F323DBB5}"/>
              </a:ext>
            </a:extLst>
          </p:cNvPr>
          <p:cNvSpPr/>
          <p:nvPr/>
        </p:nvSpPr>
        <p:spPr>
          <a:xfrm>
            <a:off x="5967675" y="2347064"/>
            <a:ext cx="274320" cy="274320"/>
          </a:xfrm>
          <a:prstGeom prst="ellipse">
            <a:avLst/>
          </a:prstGeom>
          <a:noFill/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DE16D4C3-E54E-44EC-A834-2B2E4E7F0E86}"/>
              </a:ext>
            </a:extLst>
          </p:cNvPr>
          <p:cNvSpPr/>
          <p:nvPr/>
        </p:nvSpPr>
        <p:spPr>
          <a:xfrm rot="5400000">
            <a:off x="6028097" y="2411834"/>
            <a:ext cx="182880" cy="137160"/>
          </a:xfrm>
          <a:prstGeom prst="triangle">
            <a:avLst/>
          </a:prstGeom>
          <a:solidFill>
            <a:srgbClr val="0FB7BD"/>
          </a:solidFill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36A4D05-8A68-45A6-AEC4-95A7778CAD85}"/>
              </a:ext>
            </a:extLst>
          </p:cNvPr>
          <p:cNvGrpSpPr/>
          <p:nvPr/>
        </p:nvGrpSpPr>
        <p:grpSpPr>
          <a:xfrm rot="5400000">
            <a:off x="6018217" y="2396508"/>
            <a:ext cx="182883" cy="167811"/>
            <a:chOff x="4333009" y="4935682"/>
            <a:chExt cx="257677" cy="265613"/>
          </a:xfrm>
          <a:solidFill>
            <a:srgbClr val="0FB7BD"/>
          </a:solidFill>
        </p:grpSpPr>
        <p:sp>
          <p:nvSpPr>
            <p:cNvPr id="29" name="Minus Sign 36">
              <a:extLst>
                <a:ext uri="{FF2B5EF4-FFF2-40B4-BE49-F238E27FC236}">
                  <a16:creationId xmlns:a16="http://schemas.microsoft.com/office/drawing/2014/main" id="{1CADA74C-5B3B-42A6-800C-B21A51E9585D}"/>
                </a:ext>
              </a:extLst>
            </p:cNvPr>
            <p:cNvSpPr/>
            <p:nvPr/>
          </p:nvSpPr>
          <p:spPr>
            <a:xfrm>
              <a:off x="4333013" y="4935682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Minus Sign 37">
              <a:extLst>
                <a:ext uri="{FF2B5EF4-FFF2-40B4-BE49-F238E27FC236}">
                  <a16:creationId xmlns:a16="http://schemas.microsoft.com/office/drawing/2014/main" id="{40A2BA5E-46F3-463F-B367-7F354D86D41C}"/>
                </a:ext>
              </a:extLst>
            </p:cNvPr>
            <p:cNvSpPr/>
            <p:nvPr/>
          </p:nvSpPr>
          <p:spPr>
            <a:xfrm>
              <a:off x="4333009" y="5056563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DF05C402-D9E0-416F-A49A-2DAFF645D876}"/>
              </a:ext>
            </a:extLst>
          </p:cNvPr>
          <p:cNvSpPr/>
          <p:nvPr/>
        </p:nvSpPr>
        <p:spPr>
          <a:xfrm>
            <a:off x="5570511" y="3093279"/>
            <a:ext cx="274320" cy="274320"/>
          </a:xfrm>
          <a:prstGeom prst="ellipse">
            <a:avLst/>
          </a:prstGeom>
          <a:noFill/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84BA1F78-6CB9-47B7-9C6F-777A9430FDE9}"/>
              </a:ext>
            </a:extLst>
          </p:cNvPr>
          <p:cNvSpPr/>
          <p:nvPr/>
        </p:nvSpPr>
        <p:spPr>
          <a:xfrm rot="5400000">
            <a:off x="5630933" y="3158049"/>
            <a:ext cx="182880" cy="137160"/>
          </a:xfrm>
          <a:prstGeom prst="triangle">
            <a:avLst/>
          </a:prstGeom>
          <a:solidFill>
            <a:srgbClr val="0FB7BD"/>
          </a:solidFill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8645675-0197-4BEA-BFFC-9E42EFABFFC6}"/>
              </a:ext>
            </a:extLst>
          </p:cNvPr>
          <p:cNvGrpSpPr/>
          <p:nvPr/>
        </p:nvGrpSpPr>
        <p:grpSpPr>
          <a:xfrm rot="5400000">
            <a:off x="5621053" y="3142723"/>
            <a:ext cx="182883" cy="167811"/>
            <a:chOff x="4333009" y="4935682"/>
            <a:chExt cx="257677" cy="265613"/>
          </a:xfrm>
          <a:solidFill>
            <a:srgbClr val="0FB7BD"/>
          </a:solidFill>
        </p:grpSpPr>
        <p:sp>
          <p:nvSpPr>
            <p:cNvPr id="34" name="Minus Sign 41">
              <a:extLst>
                <a:ext uri="{FF2B5EF4-FFF2-40B4-BE49-F238E27FC236}">
                  <a16:creationId xmlns:a16="http://schemas.microsoft.com/office/drawing/2014/main" id="{38DD3F59-A653-4369-B17D-4DE0279CC155}"/>
                </a:ext>
              </a:extLst>
            </p:cNvPr>
            <p:cNvSpPr/>
            <p:nvPr/>
          </p:nvSpPr>
          <p:spPr>
            <a:xfrm>
              <a:off x="4333013" y="4935682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Minus Sign 42">
              <a:extLst>
                <a:ext uri="{FF2B5EF4-FFF2-40B4-BE49-F238E27FC236}">
                  <a16:creationId xmlns:a16="http://schemas.microsoft.com/office/drawing/2014/main" id="{18CFFAC1-D4C0-4CA5-AA4A-ABFD3757912D}"/>
                </a:ext>
              </a:extLst>
            </p:cNvPr>
            <p:cNvSpPr/>
            <p:nvPr/>
          </p:nvSpPr>
          <p:spPr>
            <a:xfrm>
              <a:off x="4333009" y="5056563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15504222-F332-4F76-B049-2D1708411DC8}"/>
              </a:ext>
            </a:extLst>
          </p:cNvPr>
          <p:cNvSpPr/>
          <p:nvPr/>
        </p:nvSpPr>
        <p:spPr>
          <a:xfrm>
            <a:off x="5745910" y="3783308"/>
            <a:ext cx="274320" cy="274320"/>
          </a:xfrm>
          <a:prstGeom prst="ellipse">
            <a:avLst/>
          </a:prstGeom>
          <a:noFill/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640BD901-2B5E-4CED-BAA1-27C63B9D3945}"/>
              </a:ext>
            </a:extLst>
          </p:cNvPr>
          <p:cNvSpPr/>
          <p:nvPr/>
        </p:nvSpPr>
        <p:spPr>
          <a:xfrm rot="5400000">
            <a:off x="5806332" y="3848078"/>
            <a:ext cx="182880" cy="137160"/>
          </a:xfrm>
          <a:prstGeom prst="triangle">
            <a:avLst/>
          </a:prstGeom>
          <a:solidFill>
            <a:srgbClr val="0FB7BD"/>
          </a:solidFill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85C32EF-9A9E-48DE-975A-4759B578ABA8}"/>
              </a:ext>
            </a:extLst>
          </p:cNvPr>
          <p:cNvGrpSpPr/>
          <p:nvPr/>
        </p:nvGrpSpPr>
        <p:grpSpPr>
          <a:xfrm rot="5400000">
            <a:off x="5796452" y="3832752"/>
            <a:ext cx="182883" cy="167811"/>
            <a:chOff x="4333009" y="4935682"/>
            <a:chExt cx="257677" cy="265613"/>
          </a:xfrm>
          <a:solidFill>
            <a:srgbClr val="0FB7BD"/>
          </a:solidFill>
        </p:grpSpPr>
        <p:sp>
          <p:nvSpPr>
            <p:cNvPr id="39" name="Minus Sign 46">
              <a:extLst>
                <a:ext uri="{FF2B5EF4-FFF2-40B4-BE49-F238E27FC236}">
                  <a16:creationId xmlns:a16="http://schemas.microsoft.com/office/drawing/2014/main" id="{C7DC4A56-BA84-488B-BCB4-B029A743A8E5}"/>
                </a:ext>
              </a:extLst>
            </p:cNvPr>
            <p:cNvSpPr/>
            <p:nvPr/>
          </p:nvSpPr>
          <p:spPr>
            <a:xfrm>
              <a:off x="4333013" y="4935682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Minus Sign 47">
              <a:extLst>
                <a:ext uri="{FF2B5EF4-FFF2-40B4-BE49-F238E27FC236}">
                  <a16:creationId xmlns:a16="http://schemas.microsoft.com/office/drawing/2014/main" id="{88FE3E7E-19CE-41C1-9510-5809A11D3EE4}"/>
                </a:ext>
              </a:extLst>
            </p:cNvPr>
            <p:cNvSpPr/>
            <p:nvPr/>
          </p:nvSpPr>
          <p:spPr>
            <a:xfrm>
              <a:off x="4333009" y="5056563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B76D245C-4D5D-4E4B-A86D-8BF9758EF65E}"/>
              </a:ext>
            </a:extLst>
          </p:cNvPr>
          <p:cNvSpPr/>
          <p:nvPr/>
        </p:nvSpPr>
        <p:spPr>
          <a:xfrm>
            <a:off x="6241502" y="4596108"/>
            <a:ext cx="274320" cy="274320"/>
          </a:xfrm>
          <a:prstGeom prst="ellipse">
            <a:avLst/>
          </a:prstGeom>
          <a:noFill/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C2FCC94F-07E8-40AA-97F9-1E4749594925}"/>
              </a:ext>
            </a:extLst>
          </p:cNvPr>
          <p:cNvSpPr/>
          <p:nvPr/>
        </p:nvSpPr>
        <p:spPr>
          <a:xfrm rot="5400000">
            <a:off x="6301924" y="4660878"/>
            <a:ext cx="182880" cy="137160"/>
          </a:xfrm>
          <a:prstGeom prst="triangle">
            <a:avLst/>
          </a:prstGeom>
          <a:solidFill>
            <a:srgbClr val="0FB7BD"/>
          </a:solidFill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911CB0B-4792-4E98-AB3D-D475C558D9B1}"/>
              </a:ext>
            </a:extLst>
          </p:cNvPr>
          <p:cNvGrpSpPr/>
          <p:nvPr/>
        </p:nvGrpSpPr>
        <p:grpSpPr>
          <a:xfrm rot="5400000">
            <a:off x="6292044" y="4645552"/>
            <a:ext cx="182883" cy="167811"/>
            <a:chOff x="4333009" y="4935682"/>
            <a:chExt cx="257677" cy="265613"/>
          </a:xfrm>
          <a:solidFill>
            <a:srgbClr val="0FB7BD"/>
          </a:solidFill>
        </p:grpSpPr>
        <p:sp>
          <p:nvSpPr>
            <p:cNvPr id="44" name="Minus Sign 51">
              <a:extLst>
                <a:ext uri="{FF2B5EF4-FFF2-40B4-BE49-F238E27FC236}">
                  <a16:creationId xmlns:a16="http://schemas.microsoft.com/office/drawing/2014/main" id="{1E80DFE1-AFF1-46C8-8BD9-2C670F1FB81D}"/>
                </a:ext>
              </a:extLst>
            </p:cNvPr>
            <p:cNvSpPr/>
            <p:nvPr/>
          </p:nvSpPr>
          <p:spPr>
            <a:xfrm>
              <a:off x="4333013" y="4935682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Minus Sign 52">
              <a:extLst>
                <a:ext uri="{FF2B5EF4-FFF2-40B4-BE49-F238E27FC236}">
                  <a16:creationId xmlns:a16="http://schemas.microsoft.com/office/drawing/2014/main" id="{4DB382A2-405E-4906-924F-E0E4A5CD62F5}"/>
                </a:ext>
              </a:extLst>
            </p:cNvPr>
            <p:cNvSpPr/>
            <p:nvPr/>
          </p:nvSpPr>
          <p:spPr>
            <a:xfrm>
              <a:off x="4333009" y="5056563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EE11A37-A509-46A2-A010-D6F91E6DB519}"/>
              </a:ext>
            </a:extLst>
          </p:cNvPr>
          <p:cNvCxnSpPr/>
          <p:nvPr/>
        </p:nvCxnSpPr>
        <p:spPr>
          <a:xfrm>
            <a:off x="4512490" y="4149097"/>
            <a:ext cx="10972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283CDA3-DF74-41FE-AAB0-D4A25FF4640F}"/>
              </a:ext>
            </a:extLst>
          </p:cNvPr>
          <p:cNvCxnSpPr/>
          <p:nvPr/>
        </p:nvCxnSpPr>
        <p:spPr>
          <a:xfrm>
            <a:off x="5524236" y="2015603"/>
            <a:ext cx="914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7F45C68-49F3-469F-B11A-39582EBD10F5}"/>
              </a:ext>
            </a:extLst>
          </p:cNvPr>
          <p:cNvCxnSpPr/>
          <p:nvPr/>
        </p:nvCxnSpPr>
        <p:spPr>
          <a:xfrm>
            <a:off x="3889851" y="2708751"/>
            <a:ext cx="7772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897016D-93AF-4330-9C63-4E5F11C756E6}"/>
              </a:ext>
            </a:extLst>
          </p:cNvPr>
          <p:cNvCxnSpPr/>
          <p:nvPr/>
        </p:nvCxnSpPr>
        <p:spPr>
          <a:xfrm>
            <a:off x="4747091" y="2698516"/>
            <a:ext cx="5486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2DD45D2-DDCE-4055-95B9-7471E5251A01}"/>
              </a:ext>
            </a:extLst>
          </p:cNvPr>
          <p:cNvCxnSpPr/>
          <p:nvPr/>
        </p:nvCxnSpPr>
        <p:spPr>
          <a:xfrm>
            <a:off x="2710472" y="3416700"/>
            <a:ext cx="5486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8D2D47C-3B9F-49DA-8D35-20F452B31B50}"/>
              </a:ext>
            </a:extLst>
          </p:cNvPr>
          <p:cNvCxnSpPr/>
          <p:nvPr/>
        </p:nvCxnSpPr>
        <p:spPr>
          <a:xfrm>
            <a:off x="3717239" y="3404723"/>
            <a:ext cx="82296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F58CB09-CB59-49CE-9EF1-BCEAD39C056E}"/>
              </a:ext>
            </a:extLst>
          </p:cNvPr>
          <p:cNvCxnSpPr/>
          <p:nvPr/>
        </p:nvCxnSpPr>
        <p:spPr>
          <a:xfrm>
            <a:off x="2960255" y="4139861"/>
            <a:ext cx="7315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6480783-6CF6-44FC-AB24-1BDF2A7E17B3}"/>
              </a:ext>
            </a:extLst>
          </p:cNvPr>
          <p:cNvCxnSpPr/>
          <p:nvPr/>
        </p:nvCxnSpPr>
        <p:spPr>
          <a:xfrm>
            <a:off x="3762959" y="4143655"/>
            <a:ext cx="685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8E67C79-17B6-4599-935C-FE4B2CCD08E6}"/>
              </a:ext>
            </a:extLst>
          </p:cNvPr>
          <p:cNvCxnSpPr/>
          <p:nvPr/>
        </p:nvCxnSpPr>
        <p:spPr>
          <a:xfrm>
            <a:off x="2408444" y="4936626"/>
            <a:ext cx="10058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F37252C-C9A8-45A2-AF00-C5A533F5B49D}"/>
              </a:ext>
            </a:extLst>
          </p:cNvPr>
          <p:cNvCxnSpPr/>
          <p:nvPr/>
        </p:nvCxnSpPr>
        <p:spPr>
          <a:xfrm>
            <a:off x="5346745" y="4915149"/>
            <a:ext cx="7315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46369D1-998D-45FD-A1A1-0D51DC3A71B5}"/>
              </a:ext>
            </a:extLst>
          </p:cNvPr>
          <p:cNvCxnSpPr/>
          <p:nvPr/>
        </p:nvCxnSpPr>
        <p:spPr>
          <a:xfrm>
            <a:off x="2594495" y="2015603"/>
            <a:ext cx="914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70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210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535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357"/>
                            </p:stCondLst>
                            <p:childTnLst>
                              <p:par>
                                <p:cTn id="7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44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400"/>
                            </p:stCondLst>
                            <p:childTnLst>
                              <p:par>
                                <p:cTn id="8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457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70"/>
                            </p:stCondLst>
                            <p:childTnLst>
                              <p:par>
                                <p:cTn id="10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447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478"/>
                            </p:stCondLst>
                            <p:childTnLst>
                              <p:par>
                                <p:cTn id="1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547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472"/>
                            </p:stCondLst>
                            <p:childTnLst>
                              <p:par>
                                <p:cTn id="12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2" grpId="0" animBg="1"/>
      <p:bldP spid="22" grpId="1" animBg="1"/>
      <p:bldP spid="27" grpId="0" animBg="1"/>
      <p:bldP spid="27" grpId="1" animBg="1"/>
      <p:bldP spid="32" grpId="0" animBg="1"/>
      <p:bldP spid="32" grpId="1" animBg="1"/>
      <p:bldP spid="37" grpId="0" animBg="1"/>
      <p:bldP spid="37" grpId="1" animBg="1"/>
      <p:bldP spid="42" grpId="0" animBg="1"/>
      <p:bldP spid="4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58354" y="103031"/>
            <a:ext cx="2382591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* WARM - UP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558339" y="2021979"/>
            <a:ext cx="2021984" cy="1442438"/>
          </a:xfrm>
          <a:prstGeom prst="cloud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SPORTS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5613042" y="2174379"/>
            <a:ext cx="2021984" cy="1290038"/>
          </a:xfrm>
          <a:prstGeom prst="cloud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GAMES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970463" y="1803038"/>
            <a:ext cx="244699" cy="371341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044745" y="1760246"/>
            <a:ext cx="375633" cy="414133"/>
          </a:xfrm>
          <a:prstGeom prst="straightConnector1">
            <a:avLst/>
          </a:prstGeom>
          <a:ln w="28575">
            <a:solidFill>
              <a:srgbClr val="F1664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58339" y="1341373"/>
            <a:ext cx="1558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football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2562" y="1356670"/>
            <a:ext cx="1558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 smtClean="0">
                <a:solidFill>
                  <a:srgbClr val="0070C0"/>
                </a:solidFill>
              </a:rPr>
              <a:t>chess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8639" y="4078087"/>
            <a:ext cx="76790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Sports: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volleyball, tennis, badminton, running</a:t>
            </a:r>
            <a:r>
              <a:rPr lang="en-US" sz="2400" b="1" dirty="0">
                <a:solidFill>
                  <a:srgbClr val="0070C0"/>
                </a:solidFill>
              </a:rPr>
              <a:t>, cycling, mountain climbing, ...</a:t>
            </a:r>
            <a:br>
              <a:rPr lang="en-US" sz="2400" b="1" dirty="0">
                <a:solidFill>
                  <a:srgbClr val="0070C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Games: </a:t>
            </a:r>
            <a:r>
              <a:rPr lang="en-US" sz="2400" b="1" dirty="0">
                <a:solidFill>
                  <a:srgbClr val="0070C0"/>
                </a:solidFill>
              </a:rPr>
              <a:t>chess, 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card games, computer games, </a:t>
            </a:r>
            <a:r>
              <a:rPr lang="en-US" sz="2400" b="1" dirty="0" smtClean="0">
                <a:solidFill>
                  <a:srgbClr val="0070C0"/>
                </a:solidFill>
              </a:rPr>
              <a:t>play marble, skipping, …</a:t>
            </a:r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5384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38112"/>
            <a:ext cx="9525000" cy="714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13"/>
          <p:cNvSpPr txBox="1">
            <a:spLocks noChangeArrowheads="1"/>
          </p:cNvSpPr>
          <p:nvPr/>
        </p:nvSpPr>
        <p:spPr bwMode="auto">
          <a:xfrm>
            <a:off x="1066800" y="2579349"/>
            <a:ext cx="7315200" cy="193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Blip>
                <a:blip r:embed="rId3"/>
              </a:buBlip>
            </a:pPr>
            <a:r>
              <a:rPr lang="en-US" altLang="vi-VN" sz="4000" dirty="0">
                <a:latin typeface="Calibri" pitchFamily="34" charset="0"/>
              </a:rPr>
              <a:t>Learn new words by heart.</a:t>
            </a:r>
          </a:p>
          <a:p>
            <a:pPr>
              <a:buFontTx/>
              <a:buBlip>
                <a:blip r:embed="rId3"/>
              </a:buBlip>
            </a:pPr>
            <a:r>
              <a:rPr lang="en-US" altLang="vi-VN" sz="4000" dirty="0">
                <a:latin typeface="Calibri" pitchFamily="34" charset="0"/>
              </a:rPr>
              <a:t>Redo all the exercises. </a:t>
            </a:r>
          </a:p>
          <a:p>
            <a:pPr>
              <a:buFontTx/>
              <a:buBlip>
                <a:blip r:embed="rId3"/>
              </a:buBlip>
            </a:pPr>
            <a:r>
              <a:rPr lang="en-US" altLang="vi-VN" sz="4000" dirty="0">
                <a:latin typeface="Calibri" pitchFamily="34" charset="0"/>
              </a:rPr>
              <a:t>Prepare A CLOSER LOOK </a:t>
            </a:r>
            <a:r>
              <a:rPr lang="en-US" altLang="vi-VN" sz="4000" dirty="0" smtClean="0">
                <a:latin typeface="Calibri" pitchFamily="34" charset="0"/>
              </a:rPr>
              <a:t>2.</a:t>
            </a:r>
            <a:endParaRPr lang="en-US" altLang="vi-VN" sz="40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67944" y="427153"/>
            <a:ext cx="5943600" cy="1015651"/>
          </a:xfrm>
          <a:prstGeom prst="rect">
            <a:avLst/>
          </a:prstGeom>
          <a:noFill/>
        </p:spPr>
        <p:txBody>
          <a:bodyPr lIns="91427" tIns="45714" rIns="91427" bIns="45714">
            <a:spAutoFit/>
          </a:bodyPr>
          <a:lstStyle/>
          <a:p>
            <a:pPr algn="ctr">
              <a:defRPr/>
            </a:pP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4.  homework</a:t>
            </a:r>
          </a:p>
        </p:txBody>
      </p:sp>
    </p:spTree>
    <p:extLst>
      <p:ext uri="{BB962C8B-B14F-4D97-AF65-F5344CB8AC3E}">
        <p14:creationId xmlns:p14="http://schemas.microsoft.com/office/powerpoint/2010/main" val="213011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/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20" name="TextBox 19"/>
          <p:cNvSpPr txBox="1"/>
          <p:nvPr/>
        </p:nvSpPr>
        <p:spPr>
          <a:xfrm>
            <a:off x="1220321" y="269328"/>
            <a:ext cx="6864823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FFFF00"/>
                </a:solidFill>
              </a:rPr>
              <a:t>UNIT 8: SPORTS AND GAMES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370438" y="2362200"/>
            <a:ext cx="4403125" cy="820491"/>
            <a:chOff x="2321677" y="1811975"/>
            <a:chExt cx="4403125" cy="82049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822" y="1811975"/>
              <a:ext cx="3514980" cy="768902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677" y="1854855"/>
              <a:ext cx="961782" cy="777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54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66813"/>
            <a:ext cx="8229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-537362"/>
            <a:ext cx="9296400" cy="73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9865" y="153417"/>
            <a:ext cx="6864823" cy="769441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FFFF00"/>
                </a:solidFill>
              </a:rPr>
              <a:t>UNIT 8: SPORTS AND GAMES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5333" y="946114"/>
            <a:ext cx="487225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</a:rPr>
              <a:t>LESSON 2:  A CLOSER LOOK 1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124" y="1392060"/>
            <a:ext cx="355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C000"/>
                </a:solidFill>
              </a:rPr>
              <a:t>* Vocabulary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2225" y="4121528"/>
            <a:ext cx="3174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- </a:t>
            </a:r>
            <a:r>
              <a:rPr lang="en-US" sz="2400" b="1" dirty="0">
                <a:solidFill>
                  <a:schemeClr val="bg1"/>
                </a:solidFill>
              </a:rPr>
              <a:t>congratulations (n</a:t>
            </a:r>
            <a:r>
              <a:rPr lang="en-US" sz="2400" b="1" dirty="0" smtClean="0">
                <a:solidFill>
                  <a:schemeClr val="bg1"/>
                </a:solidFill>
              </a:rPr>
              <a:t>):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1308">
            <a:off x="5761549" y="1572422"/>
            <a:ext cx="1834199" cy="20333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7830" y="1955047"/>
            <a:ext cx="1711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- racket (n):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11442" y="1948977"/>
            <a:ext cx="1763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>
                <a:solidFill>
                  <a:prstClr val="white"/>
                </a:solidFill>
              </a:rPr>
              <a:t>vợt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cầu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lông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29349" y="2398420"/>
            <a:ext cx="2895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>
                <a:solidFill>
                  <a:prstClr val="white"/>
                </a:solidFill>
              </a:rPr>
              <a:t>kính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bơi</a:t>
            </a:r>
            <a:r>
              <a:rPr lang="en-US" sz="2400" b="1" dirty="0">
                <a:solidFill>
                  <a:prstClr val="white"/>
                </a:solidFill>
              </a:rPr>
              <a:t>, </a:t>
            </a:r>
            <a:r>
              <a:rPr lang="en-US" sz="2400" b="1" dirty="0" err="1">
                <a:solidFill>
                  <a:prstClr val="white"/>
                </a:solidFill>
              </a:rPr>
              <a:t>kính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bảo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hộ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3588" y="2399676"/>
            <a:ext cx="1885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- goggles (n):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63153" y="2808569"/>
            <a:ext cx="3085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>
                <a:solidFill>
                  <a:prstClr val="white"/>
                </a:solidFill>
              </a:rPr>
              <a:t>cuộc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thi</a:t>
            </a:r>
            <a:r>
              <a:rPr lang="en-US" sz="2400" b="1" dirty="0">
                <a:solidFill>
                  <a:prstClr val="white"/>
                </a:solidFill>
              </a:rPr>
              <a:t>, </a:t>
            </a:r>
            <a:r>
              <a:rPr lang="en-US" sz="2400" b="1" dirty="0" err="1">
                <a:solidFill>
                  <a:prstClr val="white"/>
                </a:solidFill>
              </a:rPr>
              <a:t>cuộc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tranh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tài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5546" y="2822704"/>
            <a:ext cx="2484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- competition (n):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197948" y="3211047"/>
            <a:ext cx="4019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 err="1">
                <a:solidFill>
                  <a:prstClr val="white"/>
                </a:solidFill>
              </a:rPr>
              <a:t>người</a:t>
            </a:r>
            <a:r>
              <a:rPr lang="en-GB" sz="2400" b="1" dirty="0">
                <a:solidFill>
                  <a:prstClr val="white"/>
                </a:solidFill>
              </a:rPr>
              <a:t> </a:t>
            </a:r>
            <a:r>
              <a:rPr lang="en-GB" sz="2400" b="1" dirty="0" err="1">
                <a:solidFill>
                  <a:prstClr val="white"/>
                </a:solidFill>
              </a:rPr>
              <a:t>vô</a:t>
            </a:r>
            <a:r>
              <a:rPr lang="en-GB" sz="2400" b="1" dirty="0">
                <a:solidFill>
                  <a:prstClr val="white"/>
                </a:solidFill>
              </a:rPr>
              <a:t> </a:t>
            </a:r>
            <a:r>
              <a:rPr lang="en-GB" sz="2400" b="1" dirty="0" err="1">
                <a:solidFill>
                  <a:prstClr val="white"/>
                </a:solidFill>
              </a:rPr>
              <a:t>địch</a:t>
            </a:r>
            <a:r>
              <a:rPr lang="en-GB" sz="2400" b="1" dirty="0">
                <a:solidFill>
                  <a:prstClr val="white"/>
                </a:solidFill>
              </a:rPr>
              <a:t>, </a:t>
            </a:r>
            <a:r>
              <a:rPr lang="en-GB" sz="2400" b="1" dirty="0" err="1">
                <a:solidFill>
                  <a:prstClr val="white"/>
                </a:solidFill>
              </a:rPr>
              <a:t>nhà</a:t>
            </a:r>
            <a:r>
              <a:rPr lang="en-GB" sz="2400" b="1" dirty="0">
                <a:solidFill>
                  <a:prstClr val="white"/>
                </a:solidFill>
              </a:rPr>
              <a:t> </a:t>
            </a:r>
            <a:r>
              <a:rPr lang="en-GB" sz="2400" b="1" dirty="0" err="1">
                <a:solidFill>
                  <a:prstClr val="white"/>
                </a:solidFill>
              </a:rPr>
              <a:t>quán</a:t>
            </a:r>
            <a:r>
              <a:rPr lang="en-GB" sz="2400" b="1" dirty="0">
                <a:solidFill>
                  <a:prstClr val="white"/>
                </a:solidFill>
              </a:rPr>
              <a:t> </a:t>
            </a:r>
            <a:r>
              <a:rPr lang="en-GB" sz="2400" b="1" dirty="0" err="1">
                <a:solidFill>
                  <a:prstClr val="white"/>
                </a:solidFill>
              </a:rPr>
              <a:t>quân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467" y="3223926"/>
            <a:ext cx="3810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- champion (n) </a:t>
            </a:r>
            <a:r>
              <a:rPr lang="en-GB" sz="2400" b="1" dirty="0">
                <a:solidFill>
                  <a:prstClr val="white"/>
                </a:solidFill>
              </a:rPr>
              <a:t>['</a:t>
            </a:r>
            <a:r>
              <a:rPr lang="en-GB" sz="2400" b="1" dirty="0" err="1">
                <a:solidFill>
                  <a:prstClr val="white"/>
                </a:solidFill>
              </a:rPr>
              <a:t>t∫æmpjən</a:t>
            </a:r>
            <a:r>
              <a:rPr lang="en-GB" sz="2400" b="1" dirty="0">
                <a:solidFill>
                  <a:prstClr val="white"/>
                </a:solidFill>
              </a:rPr>
              <a:t>]: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789420" y="3631255"/>
            <a:ext cx="5388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prstClr val="white"/>
                </a:solidFill>
              </a:rPr>
              <a:t>cuộc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chạy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đua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maratông</a:t>
            </a:r>
            <a:r>
              <a:rPr lang="en-US" sz="2400" b="1" dirty="0">
                <a:solidFill>
                  <a:prstClr val="white"/>
                </a:solidFill>
              </a:rPr>
              <a:t> ( </a:t>
            </a:r>
            <a:r>
              <a:rPr lang="en-US" sz="2400" b="1" i="1" dirty="0" err="1">
                <a:solidFill>
                  <a:prstClr val="white"/>
                </a:solidFill>
              </a:rPr>
              <a:t>đường</a:t>
            </a:r>
            <a:r>
              <a:rPr lang="en-US" sz="2400" b="1" i="1" dirty="0">
                <a:solidFill>
                  <a:prstClr val="white"/>
                </a:solidFill>
              </a:rPr>
              <a:t> </a:t>
            </a:r>
            <a:r>
              <a:rPr lang="en-US" sz="2400" b="1" i="1" dirty="0" err="1">
                <a:solidFill>
                  <a:prstClr val="white"/>
                </a:solidFill>
              </a:rPr>
              <a:t>dài</a:t>
            </a:r>
            <a:r>
              <a:rPr lang="en-US" sz="2400" b="1" i="1" dirty="0">
                <a:solidFill>
                  <a:prstClr val="white"/>
                </a:solidFill>
              </a:rPr>
              <a:t>)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0665" y="3646954"/>
            <a:ext cx="2185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- marathon (n):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474795" y="4108649"/>
            <a:ext cx="3938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20" y="1516262"/>
            <a:ext cx="2546152" cy="1800900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633" y="3631255"/>
            <a:ext cx="1880315" cy="207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934" y="1388301"/>
            <a:ext cx="3155324" cy="2097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750" y="1585745"/>
            <a:ext cx="2857500" cy="204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244" y="3699297"/>
            <a:ext cx="2857500" cy="193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 descr="Người với khát khao thay đổi thói quen luyện tập thể thao của người Việt -  Sài Gòn Tiếp Thị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405" y="1705291"/>
            <a:ext cx="2906381" cy="215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76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50"/>
                            </p:stCondLst>
                            <p:childTnLst>
                              <p:par>
                                <p:cTn id="7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50"/>
                            </p:stCondLst>
                            <p:childTnLst>
                              <p:par>
                                <p:cTn id="10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50"/>
                            </p:stCondLst>
                            <p:childTnLst>
                              <p:par>
                                <p:cTn id="12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641669" y="273367"/>
            <a:ext cx="4343400" cy="52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What and Where</a:t>
            </a:r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3703121" y="1384787"/>
            <a:ext cx="2133600" cy="14478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none" lIns="91427" tIns="45714" rIns="91427" bIns="45714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Black" pitchFamily="34" charset="0"/>
              </a:rPr>
              <a:t>racket </a:t>
            </a:r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679769" y="4966378"/>
            <a:ext cx="2133600" cy="1447800"/>
          </a:xfrm>
          <a:prstGeom prst="ellipse">
            <a:avLst/>
          </a:prstGeom>
          <a:solidFill>
            <a:srgbClr val="EF5F88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27" tIns="45714" rIns="91427" bIns="45714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competition</a:t>
            </a:r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3574869" y="3282322"/>
            <a:ext cx="2133600" cy="14478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FAC5BE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lIns="91427" tIns="45714" rIns="91427" bIns="45714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congratulations</a:t>
            </a:r>
          </a:p>
        </p:txBody>
      </p:sp>
      <p:sp>
        <p:nvSpPr>
          <p:cNvPr id="9" name="Oval 15"/>
          <p:cNvSpPr>
            <a:spLocks noChangeArrowheads="1"/>
          </p:cNvSpPr>
          <p:nvPr/>
        </p:nvSpPr>
        <p:spPr bwMode="auto">
          <a:xfrm>
            <a:off x="914400" y="2273286"/>
            <a:ext cx="2133600" cy="1447800"/>
          </a:xfrm>
          <a:prstGeom prst="ellipse">
            <a:avLst/>
          </a:prstGeom>
          <a:solidFill>
            <a:srgbClr val="0EAAAE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  <a:extLst/>
        </p:spPr>
        <p:txBody>
          <a:bodyPr wrap="none" lIns="91427" tIns="45714" rIns="91427" bIns="45714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champion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1188720" y="4571007"/>
            <a:ext cx="2133600" cy="1447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rgbClr val="ECA55E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27" tIns="45714" rIns="91427" bIns="45714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goggles 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6358851" y="3051528"/>
            <a:ext cx="2133600" cy="1447800"/>
          </a:xfrm>
          <a:prstGeom prst="ellipse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lIns="91427" tIns="45714" rIns="91427" bIns="45714" anchor="ctr"/>
          <a:lstStyle/>
          <a:p>
            <a:pPr algn="ctr"/>
            <a:r>
              <a:rPr lang="en-US" sz="2800" b="1" dirty="0"/>
              <a:t>marathon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3840" y="134112"/>
            <a:ext cx="4023360" cy="658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/>
              <a:t>* Checking vocab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53838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7" y="42106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1260616" y="136638"/>
            <a:ext cx="70237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right words under the pictures.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73601" y="909128"/>
            <a:ext cx="5796799" cy="107026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86890" y="1018633"/>
            <a:ext cx="1084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ball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1787" y="1023797"/>
            <a:ext cx="1505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racket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77121" y="1207348"/>
            <a:ext cx="196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sports shoes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8670" y="1471122"/>
            <a:ext cx="965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boat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1960" y="1471122"/>
            <a:ext cx="152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goggles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46" y="2175269"/>
            <a:ext cx="2221862" cy="14832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313" y="2280540"/>
            <a:ext cx="2003373" cy="13353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082" y="2067287"/>
            <a:ext cx="2210182" cy="147941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2347A6E-4599-4078-ADD7-7E43A592A7FE}"/>
              </a:ext>
            </a:extLst>
          </p:cNvPr>
          <p:cNvGrpSpPr/>
          <p:nvPr/>
        </p:nvGrpSpPr>
        <p:grpSpPr>
          <a:xfrm>
            <a:off x="580031" y="3546701"/>
            <a:ext cx="1493887" cy="461665"/>
            <a:chOff x="580031" y="3842918"/>
            <a:chExt cx="1493887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580031" y="3842918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976638" y="4228509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3676604" y="3546699"/>
            <a:ext cx="1493887" cy="461665"/>
            <a:chOff x="1685581" y="5618602"/>
            <a:chExt cx="1493887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2.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1F1030B-5206-4DC9-BFFD-00661EFD863A}"/>
              </a:ext>
            </a:extLst>
          </p:cNvPr>
          <p:cNvGrpSpPr/>
          <p:nvPr/>
        </p:nvGrpSpPr>
        <p:grpSpPr>
          <a:xfrm>
            <a:off x="6773177" y="3546698"/>
            <a:ext cx="1455250" cy="461665"/>
            <a:chOff x="6773177" y="3842915"/>
            <a:chExt cx="1455250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6773177" y="3842915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7131147" y="4228506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1308">
            <a:off x="2048299" y="4236087"/>
            <a:ext cx="1177719" cy="17718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527" y="4448482"/>
            <a:ext cx="2365844" cy="1566988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D2BAA3AC-63EA-43CE-AEF4-86E290774F24}"/>
              </a:ext>
            </a:extLst>
          </p:cNvPr>
          <p:cNvGrpSpPr/>
          <p:nvPr/>
        </p:nvGrpSpPr>
        <p:grpSpPr>
          <a:xfrm>
            <a:off x="2024379" y="5946305"/>
            <a:ext cx="1493887" cy="461665"/>
            <a:chOff x="2024379" y="6306917"/>
            <a:chExt cx="1493887" cy="461665"/>
          </a:xfrm>
        </p:grpSpPr>
        <p:sp>
          <p:nvSpPr>
            <p:cNvPr id="26" name="TextBox 25"/>
            <p:cNvSpPr txBox="1"/>
            <p:nvPr/>
          </p:nvSpPr>
          <p:spPr>
            <a:xfrm>
              <a:off x="2024379" y="6306917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2420986" y="6692508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232AB3A-452B-4C4F-837D-392A0382058C}"/>
              </a:ext>
            </a:extLst>
          </p:cNvPr>
          <p:cNvGrpSpPr/>
          <p:nvPr/>
        </p:nvGrpSpPr>
        <p:grpSpPr>
          <a:xfrm>
            <a:off x="5120952" y="5946303"/>
            <a:ext cx="1493887" cy="461665"/>
            <a:chOff x="5120952" y="6306915"/>
            <a:chExt cx="1493887" cy="461665"/>
          </a:xfrm>
        </p:grpSpPr>
        <p:sp>
          <p:nvSpPr>
            <p:cNvPr id="29" name="TextBox 28"/>
            <p:cNvSpPr txBox="1"/>
            <p:nvPr/>
          </p:nvSpPr>
          <p:spPr>
            <a:xfrm>
              <a:off x="5120952" y="6306915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5517559" y="6692506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12EA2B2-73A7-4519-8082-5E6B670AFB36}"/>
              </a:ext>
            </a:extLst>
          </p:cNvPr>
          <p:cNvSpPr txBox="1"/>
          <p:nvPr/>
        </p:nvSpPr>
        <p:spPr>
          <a:xfrm>
            <a:off x="573671" y="3546698"/>
            <a:ext cx="1079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1. ball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7710D2-C100-450A-BF3F-0E9853DC67E7}"/>
              </a:ext>
            </a:extLst>
          </p:cNvPr>
          <p:cNvSpPr txBox="1"/>
          <p:nvPr/>
        </p:nvSpPr>
        <p:spPr>
          <a:xfrm>
            <a:off x="3667399" y="3543246"/>
            <a:ext cx="2210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2. sports shoes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905BDBE-28A1-4EC9-A14C-A54557C36651}"/>
              </a:ext>
            </a:extLst>
          </p:cNvPr>
          <p:cNvSpPr txBox="1"/>
          <p:nvPr/>
        </p:nvSpPr>
        <p:spPr>
          <a:xfrm>
            <a:off x="6788260" y="3548606"/>
            <a:ext cx="107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3. boat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421F379-2966-4C0A-B14A-5A7B4EFDB8EA}"/>
              </a:ext>
            </a:extLst>
          </p:cNvPr>
          <p:cNvSpPr txBox="1"/>
          <p:nvPr/>
        </p:nvSpPr>
        <p:spPr>
          <a:xfrm>
            <a:off x="5135893" y="5942850"/>
            <a:ext cx="1447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5. goggles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9269818-A205-4F80-ACF2-791FBC3474EB}"/>
              </a:ext>
            </a:extLst>
          </p:cNvPr>
          <p:cNvSpPr txBox="1"/>
          <p:nvPr/>
        </p:nvSpPr>
        <p:spPr>
          <a:xfrm>
            <a:off x="2030769" y="5946303"/>
            <a:ext cx="1273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4. racket</a:t>
            </a:r>
          </a:p>
        </p:txBody>
      </p:sp>
    </p:spTree>
    <p:extLst>
      <p:ext uri="{BB962C8B-B14F-4D97-AF65-F5344CB8AC3E}">
        <p14:creationId xmlns:p14="http://schemas.microsoft.com/office/powerpoint/2010/main" val="227310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31" grpId="0"/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09714"/>
            <a:ext cx="78867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67" y="119406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110648" y="119406"/>
            <a:ext cx="7901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-8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sports are these things for? Match each thing in column A with a sport in column B.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86967" y="1182762"/>
            <a:ext cx="77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22647" y="1182762"/>
            <a:ext cx="77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768444" y="1811412"/>
            <a:ext cx="2024413" cy="5372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763380" y="2716326"/>
            <a:ext cx="2024413" cy="5372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763379" y="3543966"/>
            <a:ext cx="2024413" cy="5372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763380" y="4448880"/>
            <a:ext cx="2024413" cy="5372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763379" y="5276520"/>
            <a:ext cx="2024413" cy="5372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63379" y="188498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38210" y="1890661"/>
            <a:ext cx="1044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bicycle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763379" y="275381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38210" y="2720855"/>
            <a:ext cx="1044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ball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774809" y="364674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49640" y="3652418"/>
            <a:ext cx="1044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boat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774809" y="451557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49640" y="4482612"/>
            <a:ext cx="1356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goggles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774809" y="53850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49640" y="5390702"/>
            <a:ext cx="1044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racket</a:t>
            </a:r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AFB18AF-5042-4B84-B81A-1C0920DA5BE0}"/>
              </a:ext>
            </a:extLst>
          </p:cNvPr>
          <p:cNvGrpSpPr/>
          <p:nvPr/>
        </p:nvGrpSpPr>
        <p:grpSpPr>
          <a:xfrm>
            <a:off x="5529129" y="1811412"/>
            <a:ext cx="2024413" cy="572144"/>
            <a:chOff x="5304124" y="1965960"/>
            <a:chExt cx="2024413" cy="537210"/>
          </a:xfrm>
          <a:solidFill>
            <a:srgbClr val="C0E6EA"/>
          </a:solidFill>
        </p:grpSpPr>
        <p:sp>
          <p:nvSpPr>
            <p:cNvPr id="25" name="Rounded Rectangle 24"/>
            <p:cNvSpPr/>
            <p:nvPr/>
          </p:nvSpPr>
          <p:spPr>
            <a:xfrm>
              <a:off x="5304124" y="1965960"/>
              <a:ext cx="2024413" cy="537210"/>
            </a:xfrm>
            <a:prstGeom prst="roundRect">
              <a:avLst/>
            </a:prstGeom>
            <a:grpFill/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56209" y="2000894"/>
              <a:ext cx="47483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31040" y="2006572"/>
              <a:ext cx="1269523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boating</a:t>
              </a:r>
              <a:endParaRPr lang="en-US" sz="2400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0C32F7-CC41-428B-99A3-A3295B333F19}"/>
              </a:ext>
            </a:extLst>
          </p:cNvPr>
          <p:cNvGrpSpPr/>
          <p:nvPr/>
        </p:nvGrpSpPr>
        <p:grpSpPr>
          <a:xfrm>
            <a:off x="5524065" y="2677689"/>
            <a:ext cx="2024413" cy="572144"/>
            <a:chOff x="5299060" y="2832237"/>
            <a:chExt cx="2024413" cy="537210"/>
          </a:xfrm>
          <a:solidFill>
            <a:srgbClr val="C0E6EA"/>
          </a:solidFill>
        </p:grpSpPr>
        <p:sp>
          <p:nvSpPr>
            <p:cNvPr id="29" name="Rounded Rectangle 28"/>
            <p:cNvSpPr/>
            <p:nvPr/>
          </p:nvSpPr>
          <p:spPr>
            <a:xfrm>
              <a:off x="5299060" y="2832237"/>
              <a:ext cx="2024413" cy="537210"/>
            </a:xfrm>
            <a:prstGeom prst="roundRect">
              <a:avLst/>
            </a:prstGeom>
            <a:grpFill/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56209" y="2869725"/>
              <a:ext cx="47483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31040" y="2875403"/>
              <a:ext cx="149243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swimming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B16D393-66DE-4417-BA80-400B74634EDC}"/>
              </a:ext>
            </a:extLst>
          </p:cNvPr>
          <p:cNvGrpSpPr/>
          <p:nvPr/>
        </p:nvGrpSpPr>
        <p:grpSpPr>
          <a:xfrm>
            <a:off x="5524064" y="3543966"/>
            <a:ext cx="2024413" cy="572144"/>
            <a:chOff x="5299059" y="3698514"/>
            <a:chExt cx="2024413" cy="537210"/>
          </a:xfrm>
          <a:solidFill>
            <a:srgbClr val="C0E6EA"/>
          </a:solidFill>
        </p:grpSpPr>
        <p:sp>
          <p:nvSpPr>
            <p:cNvPr id="33" name="Rounded Rectangle 32"/>
            <p:cNvSpPr/>
            <p:nvPr/>
          </p:nvSpPr>
          <p:spPr>
            <a:xfrm>
              <a:off x="5299059" y="3698514"/>
              <a:ext cx="2024413" cy="537210"/>
            </a:xfrm>
            <a:prstGeom prst="roundRect">
              <a:avLst/>
            </a:prstGeom>
            <a:grpFill/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67639" y="3724943"/>
              <a:ext cx="47483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842470" y="3730621"/>
              <a:ext cx="148100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cycling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8B324FD-D290-4DC8-BB05-F6491CA9F0DA}"/>
              </a:ext>
            </a:extLst>
          </p:cNvPr>
          <p:cNvGrpSpPr/>
          <p:nvPr/>
        </p:nvGrpSpPr>
        <p:grpSpPr>
          <a:xfrm>
            <a:off x="5524065" y="4410243"/>
            <a:ext cx="2024413" cy="572144"/>
            <a:chOff x="5299060" y="4564791"/>
            <a:chExt cx="2024413" cy="537210"/>
          </a:xfrm>
          <a:solidFill>
            <a:srgbClr val="C0E6EA"/>
          </a:solidFill>
        </p:grpSpPr>
        <p:sp>
          <p:nvSpPr>
            <p:cNvPr id="37" name="Rounded Rectangle 36"/>
            <p:cNvSpPr/>
            <p:nvPr/>
          </p:nvSpPr>
          <p:spPr>
            <a:xfrm>
              <a:off x="5299060" y="4564791"/>
              <a:ext cx="2024413" cy="537210"/>
            </a:xfrm>
            <a:prstGeom prst="roundRect">
              <a:avLst/>
            </a:prstGeom>
            <a:grpFill/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367639" y="4603201"/>
              <a:ext cx="47483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738773" y="4608879"/>
              <a:ext cx="154958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ball games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C0C9D90-3CE2-4E92-A277-436444F328C3}"/>
              </a:ext>
            </a:extLst>
          </p:cNvPr>
          <p:cNvGrpSpPr/>
          <p:nvPr/>
        </p:nvGrpSpPr>
        <p:grpSpPr>
          <a:xfrm>
            <a:off x="5524064" y="5276520"/>
            <a:ext cx="2024413" cy="572144"/>
            <a:chOff x="5299059" y="5431068"/>
            <a:chExt cx="2024413" cy="537210"/>
          </a:xfrm>
          <a:solidFill>
            <a:srgbClr val="C0E6EA"/>
          </a:solidFill>
        </p:grpSpPr>
        <p:sp>
          <p:nvSpPr>
            <p:cNvPr id="41" name="Rounded Rectangle 40"/>
            <p:cNvSpPr/>
            <p:nvPr/>
          </p:nvSpPr>
          <p:spPr>
            <a:xfrm>
              <a:off x="5299059" y="5431068"/>
              <a:ext cx="2024413" cy="537210"/>
            </a:xfrm>
            <a:prstGeom prst="roundRect">
              <a:avLst/>
            </a:prstGeom>
            <a:grpFill/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367639" y="5463227"/>
              <a:ext cx="47483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e.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765051" y="5468905"/>
              <a:ext cx="154958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badminton</a:t>
              </a:r>
            </a:p>
          </p:txBody>
        </p:sp>
      </p:grpSp>
      <p:cxnSp>
        <p:nvCxnSpPr>
          <p:cNvPr id="44" name="Straight Arrow Connector 43"/>
          <p:cNvCxnSpPr>
            <a:endCxn id="33" idx="1"/>
          </p:cNvCxnSpPr>
          <p:nvPr/>
        </p:nvCxnSpPr>
        <p:spPr>
          <a:xfrm>
            <a:off x="3792857" y="2215165"/>
            <a:ext cx="1731207" cy="161487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787792" y="2946294"/>
            <a:ext cx="1731207" cy="161487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1" idx="3"/>
          </p:cNvCxnSpPr>
          <p:nvPr/>
        </p:nvCxnSpPr>
        <p:spPr>
          <a:xfrm flipV="1">
            <a:off x="3787792" y="2147306"/>
            <a:ext cx="1736273" cy="166526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3782726" y="3006837"/>
            <a:ext cx="1736273" cy="166526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3" idx="3"/>
            <a:endCxn id="41" idx="1"/>
          </p:cNvCxnSpPr>
          <p:nvPr/>
        </p:nvCxnSpPr>
        <p:spPr>
          <a:xfrm>
            <a:off x="3787792" y="5545125"/>
            <a:ext cx="1736272" cy="17467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89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67700" y="106527"/>
            <a:ext cx="776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blank with one of the words from the box.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12" y="79021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7" name="Rounded Rectangle 16"/>
          <p:cNvSpPr/>
          <p:nvPr/>
        </p:nvSpPr>
        <p:spPr>
          <a:xfrm>
            <a:off x="1362062" y="686819"/>
            <a:ext cx="7086477" cy="10702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35374" y="796324"/>
            <a:ext cx="1454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champion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74996" y="801488"/>
            <a:ext cx="174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competition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11473" y="801488"/>
            <a:ext cx="113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sporty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47154" y="1248813"/>
            <a:ext cx="142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marathon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55168" y="1248813"/>
            <a:ext cx="244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congratulations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59518" y="1211083"/>
            <a:ext cx="160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practice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467612" y="1745381"/>
            <a:ext cx="8738315" cy="446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1. She won an international sports </a:t>
            </a:r>
            <a:r>
              <a:rPr lang="en-GB" sz="2400" dirty="0" smtClean="0"/>
              <a:t>__________.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dirty="0"/>
              <a:t>2. He became the world tennis </a:t>
            </a:r>
            <a:r>
              <a:rPr lang="en-GB" sz="2400" dirty="0" smtClean="0"/>
              <a:t>_________when </a:t>
            </a:r>
            <a:r>
              <a:rPr lang="en-GB" sz="2400" dirty="0"/>
              <a:t>he was very young</a:t>
            </a:r>
            <a:r>
              <a:rPr lang="en-GB" sz="2400" dirty="0" smtClean="0"/>
              <a:t>.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dirty="0"/>
              <a:t>3. "Can you send my __________ to the winner of the contest</a:t>
            </a:r>
            <a:r>
              <a:rPr lang="en-GB" sz="2400" dirty="0" smtClean="0"/>
              <a:t>?“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4. My friend David is very </a:t>
            </a:r>
            <a:r>
              <a:rPr lang="en-GB" sz="2400" dirty="0" smtClean="0"/>
              <a:t>___________ </a:t>
            </a:r>
            <a:r>
              <a:rPr lang="en-GB" sz="2400" dirty="0"/>
              <a:t>. He does exercise every day.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5. The first __________ took place in 1896.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6. He  want to be a footballer, so he  __________ playing football every day.</a:t>
            </a:r>
            <a:endParaRPr lang="en-GB" sz="2400" dirty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49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575431" y="3208884"/>
            <a:ext cx="887573" cy="88757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0462" y="1832825"/>
            <a:ext cx="3908738" cy="367047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6645" y="285997"/>
            <a:ext cx="4311732" cy="5232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BIG WHEEL GAME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48043" y="1960405"/>
            <a:ext cx="3415316" cy="3415316"/>
            <a:chOff x="1664057" y="1470874"/>
            <a:chExt cx="4553755" cy="455375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057" y="1470874"/>
              <a:ext cx="4553755" cy="455375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8423036">
              <a:off x="4976048" y="2473402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0800000">
              <a:off x="5489849" y="3441290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3924436">
              <a:off x="5022956" y="4404225"/>
              <a:ext cx="8852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-20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15260811">
              <a:off x="4195604" y="5024930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17460542">
              <a:off x="3201988" y="5040241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05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9555165">
              <a:off x="2324280" y="4445860"/>
              <a:ext cx="8852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-15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01338" y="3468022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2072863">
              <a:off x="2290337" y="2386958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 rot="3722183">
              <a:off x="3198200" y="1730530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6338192">
              <a:off x="4207247" y="1745253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</a:p>
          </p:txBody>
        </p:sp>
      </p:grpSp>
      <p:sp>
        <p:nvSpPr>
          <p:cNvPr id="18" name="Isosceles Triangle 17"/>
          <p:cNvSpPr/>
          <p:nvPr/>
        </p:nvSpPr>
        <p:spPr>
          <a:xfrm rot="5400000">
            <a:off x="769829" y="3194508"/>
            <a:ext cx="396026" cy="916325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84796" y="809217"/>
            <a:ext cx="2279765" cy="523208"/>
          </a:xfrm>
          <a:prstGeom prst="rect">
            <a:avLst/>
          </a:prstGeom>
          <a:noFill/>
        </p:spPr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20" name="Oval 19"/>
          <p:cNvSpPr/>
          <p:nvPr/>
        </p:nvSpPr>
        <p:spPr>
          <a:xfrm>
            <a:off x="2511915" y="3208884"/>
            <a:ext cx="887573" cy="88757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SPIN</a:t>
            </a:r>
          </a:p>
        </p:txBody>
      </p:sp>
      <p:sp>
        <p:nvSpPr>
          <p:cNvPr id="21" name="Heptagon 20">
            <a:hlinkClick r:id="rId4" action="ppaction://hlinksldjump"/>
          </p:cNvPr>
          <p:cNvSpPr/>
          <p:nvPr/>
        </p:nvSpPr>
        <p:spPr>
          <a:xfrm>
            <a:off x="6307455" y="3303905"/>
            <a:ext cx="883356" cy="634365"/>
          </a:xfrm>
          <a:prstGeom prst="heptagon">
            <a:avLst/>
          </a:prstGeom>
          <a:ln w="38100"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2" name="Heptagon 21">
            <a:hlinkClick r:id="rId5" action="ppaction://hlinksldjump"/>
          </p:cNvPr>
          <p:cNvSpPr/>
          <p:nvPr/>
        </p:nvSpPr>
        <p:spPr>
          <a:xfrm>
            <a:off x="6307455" y="4091940"/>
            <a:ext cx="883356" cy="736600"/>
          </a:xfrm>
          <a:prstGeom prst="heptagon">
            <a:avLst/>
          </a:prstGeom>
          <a:ln w="38100"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" name="Heptagon 22">
            <a:hlinkClick r:id="rId6" action="ppaction://hlinksldjump"/>
          </p:cNvPr>
          <p:cNvSpPr/>
          <p:nvPr/>
        </p:nvSpPr>
        <p:spPr>
          <a:xfrm>
            <a:off x="7219316" y="4091940"/>
            <a:ext cx="883356" cy="736600"/>
          </a:xfrm>
          <a:prstGeom prst="heptagon">
            <a:avLst/>
          </a:prstGeom>
          <a:ln w="38100"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4" name="Heptagon 23">
            <a:hlinkClick r:id="rId7" action="ppaction://hlinksldjump"/>
          </p:cNvPr>
          <p:cNvSpPr/>
          <p:nvPr/>
        </p:nvSpPr>
        <p:spPr>
          <a:xfrm>
            <a:off x="7219316" y="2362200"/>
            <a:ext cx="883356" cy="736600"/>
          </a:xfrm>
          <a:prstGeom prst="heptagon">
            <a:avLst/>
          </a:prstGeom>
          <a:ln w="38100"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Heptagon 24">
            <a:hlinkClick r:id="rId8" action="ppaction://hlinksldjump"/>
          </p:cNvPr>
          <p:cNvSpPr/>
          <p:nvPr/>
        </p:nvSpPr>
        <p:spPr>
          <a:xfrm>
            <a:off x="6248400" y="2362200"/>
            <a:ext cx="883356" cy="736600"/>
          </a:xfrm>
          <a:prstGeom prst="heptagon">
            <a:avLst/>
          </a:prstGeom>
          <a:ln w="38100"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Heptagon 25">
            <a:hlinkClick r:id="rId9" action="ppaction://hlinksldjump"/>
          </p:cNvPr>
          <p:cNvSpPr/>
          <p:nvPr/>
        </p:nvSpPr>
        <p:spPr>
          <a:xfrm>
            <a:off x="7219316" y="3201671"/>
            <a:ext cx="883356" cy="736600"/>
          </a:xfrm>
          <a:prstGeom prst="heptagon">
            <a:avLst/>
          </a:prstGeom>
          <a:ln w="38100"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8" name="Right Arrow 27">
            <a:hlinkClick r:id="rId10" action="ppaction://hlinksldjump"/>
          </p:cNvPr>
          <p:cNvSpPr/>
          <p:nvPr/>
        </p:nvSpPr>
        <p:spPr>
          <a:xfrm>
            <a:off x="6524819" y="6697014"/>
            <a:ext cx="606937" cy="32197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1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1273</TotalTime>
  <Words>766</Words>
  <Application>Microsoft Office PowerPoint</Application>
  <PresentationFormat>On-screen Show (4:3)</PresentationFormat>
  <Paragraphs>207</Paragraphs>
  <Slides>20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.VnBlack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DUNG</cp:lastModifiedBy>
  <cp:revision>96</cp:revision>
  <dcterms:created xsi:type="dcterms:W3CDTF">2020-12-09T02:04:09Z</dcterms:created>
  <dcterms:modified xsi:type="dcterms:W3CDTF">2026-02-27T01:16:49Z</dcterms:modified>
</cp:coreProperties>
</file>