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00" r:id="rId2"/>
    <p:sldId id="302" r:id="rId3"/>
    <p:sldId id="303" r:id="rId4"/>
    <p:sldId id="306" r:id="rId5"/>
    <p:sldId id="307" r:id="rId6"/>
    <p:sldId id="309" r:id="rId7"/>
    <p:sldId id="310" r:id="rId8"/>
    <p:sldId id="311" r:id="rId9"/>
    <p:sldId id="312" r:id="rId10"/>
    <p:sldId id="313" r:id="rId11"/>
    <p:sldId id="314" r:id="rId12"/>
    <p:sldId id="316" r:id="rId13"/>
    <p:sldId id="317" r:id="rId14"/>
    <p:sldId id="318" r:id="rId15"/>
    <p:sldId id="277" r:id="rId16"/>
    <p:sldId id="321" r:id="rId17"/>
    <p:sldId id="323" r:id="rId18"/>
    <p:sldId id="322" r:id="rId19"/>
    <p:sldId id="32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39BE1"/>
    <a:srgbClr val="FFFFFF"/>
    <a:srgbClr val="FFCCFF"/>
    <a:srgbClr val="7F7F7F"/>
    <a:srgbClr val="FBDFEB"/>
    <a:srgbClr val="76ABDC"/>
    <a:srgbClr val="A6DBE8"/>
    <a:srgbClr val="62C8CE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8" y="66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jpeg"/><Relationship Id="rId11" Type="http://schemas.openxmlformats.org/officeDocument/2006/relationships/slide" Target="slide9.xml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jpeg"/><Relationship Id="rId11" Type="http://schemas.openxmlformats.org/officeDocument/2006/relationships/slide" Target="slide9.xml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3.png"/><Relationship Id="rId7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" y="-225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52411" y="1002407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093" y="2446958"/>
            <a:ext cx="3810000" cy="3810000"/>
          </a:xfrm>
          <a:prstGeom prst="rect">
            <a:avLst/>
          </a:prstGeom>
          <a:noFill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738093" y="3132758"/>
            <a:ext cx="106680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155788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6161" y="1074510"/>
            <a:ext cx="776557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______likes 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watching sport on TV.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7929" y="1214932"/>
            <a:ext cx="1106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Alice 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6960358" y="6353033"/>
            <a:ext cx="614149" cy="464024"/>
          </a:xfrm>
          <a:prstGeom prst="actionButtonHom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6868" y="433065"/>
            <a:ext cx="739026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Alice </a:t>
            </a:r>
            <a:r>
              <a:rPr lang="en-GB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plays</a:t>
            </a:r>
            <a:r>
              <a:rPr lang="en-GB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________every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Saturday.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85997" y="573487"/>
            <a:ext cx="1109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chess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6960358" y="6353033"/>
            <a:ext cx="614149" cy="464024"/>
          </a:xfrm>
          <a:prstGeom prst="actionButtonHom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4756659"/>
            <a:ext cx="1880125" cy="126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41" y="4733637"/>
            <a:ext cx="1978288" cy="1285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68" y="4694039"/>
            <a:ext cx="1827297" cy="13646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75" y="4694466"/>
            <a:ext cx="1952396" cy="1301597"/>
          </a:xfrm>
          <a:prstGeom prst="rect">
            <a:avLst/>
          </a:prstGeom>
        </p:spPr>
      </p:pic>
      <p:pic>
        <p:nvPicPr>
          <p:cNvPr id="1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2873" y="482725"/>
            <a:ext cx="487363" cy="487363"/>
          </a:xfrm>
          <a:prstGeom prst="rect">
            <a:avLst/>
          </a:prstGeom>
        </p:spPr>
      </p:pic>
      <p:sp>
        <p:nvSpPr>
          <p:cNvPr id="27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6541" y="6185218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93" y="1061407"/>
            <a:ext cx="87176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plays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________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at school.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practises karate at the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club      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times a week.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_______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likes watching sport on TV.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4. Alice plays_________ every Saturday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75753" y="1258347"/>
            <a:ext cx="1614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volleyball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06878" y="1960280"/>
            <a:ext cx="1101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three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1961" y="3401704"/>
            <a:ext cx="1106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Alice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37758" y="4158236"/>
            <a:ext cx="1109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chess</a:t>
            </a:r>
          </a:p>
        </p:txBody>
      </p:sp>
    </p:spTree>
    <p:extLst>
      <p:ext uri="{BB962C8B-B14F-4D97-AF65-F5344CB8AC3E}">
        <p14:creationId xmlns:p14="http://schemas.microsoft.com/office/powerpoint/2010/main" val="130989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296291"/>
            <a:ext cx="9144000" cy="6137455"/>
            <a:chOff x="0" y="0"/>
            <a:chExt cx="9144000" cy="61374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0375" y="0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2453924" y="89670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.VnBodoniH" pitchFamily="34" charset="0"/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9644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C0000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I don't like doing sport very much,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I sometimes play computer games, too. 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I hope to create a new computer game one day.</a:t>
              </a:r>
              <a:endParaRPr lang="en-US" sz="2800" i="0" dirty="0">
                <a:effectLst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9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2453924" y="89670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.VnBodoniH" pitchFamily="34" charset="0"/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1346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45688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963236" y="532273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699" y="1575383"/>
            <a:ext cx="7185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Why do you like it?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7767" y="-6797"/>
            <a:ext cx="2293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II. Writing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4360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963236" y="40945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458" y="933497"/>
            <a:ext cx="84207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What is the name of the sport / game?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How many players are there?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How often do you play it?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What equipment does it need?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Why do you like it?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406269" y="1101633"/>
            <a:ext cx="1918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badminton.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7689" y="1798443"/>
            <a:ext cx="2107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2 </a:t>
            </a:r>
            <a:r>
              <a:rPr lang="en-GB" sz="2800" b="1" dirty="0">
                <a:solidFill>
                  <a:srgbClr val="FF0000"/>
                </a:solidFill>
              </a:rPr>
              <a:t>or 4 player.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11972" y="3028539"/>
            <a:ext cx="3913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>
                <a:solidFill>
                  <a:srgbClr val="FF0000"/>
                </a:solidFill>
              </a:rPr>
              <a:t>racket, shuttlecock, net 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39544" y="2405036"/>
            <a:ext cx="3093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Three times a week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1211" y="358308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because it’s fun and good for health.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9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95591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310184"/>
            <a:ext cx="7920038" cy="51960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90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90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90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61" y="4812092"/>
            <a:ext cx="4945477" cy="25429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87335" y="2095395"/>
            <a:ext cx="62829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002060"/>
                </a:solidFill>
              </a:rPr>
              <a:t>I usually play badminton after school with my friend because to play this sport we need two players. I play badminton three times a week. To play badminton, I need two racquets ,</a:t>
            </a:r>
            <a:r>
              <a:rPr lang="en-GB" sz="2400" i="1" dirty="0" smtClean="0">
                <a:solidFill>
                  <a:srgbClr val="002060"/>
                </a:solidFill>
              </a:rPr>
              <a:t>one shuttlecock and net. </a:t>
            </a:r>
            <a:r>
              <a:rPr lang="en-GB" sz="2400" dirty="0">
                <a:solidFill>
                  <a:srgbClr val="002060"/>
                </a:solidFill>
              </a:rPr>
              <a:t> </a:t>
            </a:r>
            <a:r>
              <a:rPr lang="en-GB" sz="2400" i="1" dirty="0">
                <a:solidFill>
                  <a:srgbClr val="002060"/>
                </a:solidFill>
              </a:rPr>
              <a:t>I love badminton very much because it’s fun and good for health.</a:t>
            </a:r>
          </a:p>
          <a:p>
            <a:pPr>
              <a:lnSpc>
                <a:spcPct val="150000"/>
              </a:lnSpc>
            </a:pPr>
            <a:endParaRPr lang="en-GB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" y="1042206"/>
            <a:ext cx="7920038" cy="51960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8990" y="1644174"/>
            <a:ext cx="624601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My </a:t>
            </a:r>
            <a:r>
              <a:rPr lang="en-GB" sz="2000" b="1" i="1" dirty="0" err="1">
                <a:latin typeface="Times New Roman" pitchFamily="18" charset="0"/>
                <a:cs typeface="Times New Roman" pitchFamily="18" charset="0"/>
              </a:rPr>
              <a:t>favorite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 sport is football. It’s a team sport. It usually lasts for 90 minutes for an </a:t>
            </a:r>
            <a:r>
              <a:rPr lang="en-GB" sz="2000" b="1" i="1" dirty="0" err="1">
                <a:latin typeface="Times New Roman" pitchFamily="18" charset="0"/>
                <a:cs typeface="Times New Roman" pitchFamily="18" charset="0"/>
              </a:rPr>
              <a:t>offical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 football match but we play only for 30 minutes. There are 11 player on each team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. It’s 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very easy to play because we need only one ball and sport shoes to play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I usually play football with my friends in the afternoon. I love football very much because it’s fun and good for health.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95591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47" y="4996740"/>
            <a:ext cx="3425589" cy="186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2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2428" y="2556600"/>
            <a:ext cx="7933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-     Rewrite </a:t>
            </a:r>
            <a:r>
              <a:rPr lang="en-GB" sz="3600" b="1" dirty="0"/>
              <a:t>the passage.</a:t>
            </a:r>
          </a:p>
          <a:p>
            <a:r>
              <a:rPr lang="en-GB" sz="3600" b="1" dirty="0"/>
              <a:t>- </a:t>
            </a:r>
            <a:r>
              <a:rPr lang="en-GB" sz="3600" b="1" dirty="0" smtClean="0"/>
              <a:t>    Prepare </a:t>
            </a:r>
            <a:r>
              <a:rPr lang="en-GB" sz="3600" b="1" dirty="0"/>
              <a:t>“ Looking back and project”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6" y="4067032"/>
            <a:ext cx="3437567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9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555844" y="1659849"/>
            <a:ext cx="1514902" cy="198866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85947" y="1659849"/>
            <a:ext cx="1514902" cy="198866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57508" y="4324440"/>
            <a:ext cx="1514902" cy="1978523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84804" y="1661078"/>
            <a:ext cx="1514902" cy="198866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55844" y="4331299"/>
            <a:ext cx="1514902" cy="197852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17902" y="4331299"/>
            <a:ext cx="1514902" cy="197852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84804" y="1653704"/>
            <a:ext cx="1514902" cy="19886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3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17902" y="1637727"/>
            <a:ext cx="1514902" cy="19886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2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55844" y="1637727"/>
            <a:ext cx="1514902" cy="19886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1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55844" y="4296886"/>
            <a:ext cx="1514902" cy="19785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4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57508" y="4324440"/>
            <a:ext cx="1514902" cy="19785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6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26504" y="4304260"/>
            <a:ext cx="1514902" cy="19785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5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353" y="27293"/>
            <a:ext cx="2688611" cy="584775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.VnArabia" pitchFamily="34" charset="0"/>
              </a:rPr>
              <a:t>* Warm  - up </a:t>
            </a:r>
            <a:endParaRPr lang="en-US" sz="32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9262" y="6402"/>
            <a:ext cx="4551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* Choose a number and answer the questions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8048" y="750626"/>
            <a:ext cx="672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b="1" dirty="0" smtClean="0"/>
              <a:t>Who is she/ he?</a:t>
            </a:r>
          </a:p>
          <a:p>
            <a:pPr marL="342900" indent="-342900">
              <a:buFontTx/>
              <a:buAutoNum type="arabicPeriod"/>
            </a:pPr>
            <a:r>
              <a:rPr lang="en-US" sz="2400" b="1" i="1" dirty="0"/>
              <a:t>What sport does he (she)  play?</a:t>
            </a:r>
            <a:endParaRPr lang="en-US" sz="2400" b="1" dirty="0"/>
          </a:p>
          <a:p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95891" y="3684896"/>
            <a:ext cx="828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457200"/>
            <a:ext cx="92964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20321" y="269328"/>
            <a:ext cx="6864823" cy="76944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FF00"/>
                </a:solidFill>
              </a:rPr>
              <a:t>UNIT 8: SPORTS AND GAMES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4743" y="1253406"/>
            <a:ext cx="449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.VnBahamasBH" pitchFamily="34" charset="0"/>
              </a:rPr>
              <a:t>LESSON 6: SKILLS 2</a:t>
            </a:r>
            <a:endParaRPr lang="en-US" sz="3600" b="1" dirty="0">
              <a:solidFill>
                <a:schemeClr val="bg1"/>
              </a:solidFill>
              <a:latin typeface=".VnBahamasBH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94743" y="2573874"/>
            <a:ext cx="4258897" cy="3563699"/>
            <a:chOff x="2094743" y="1826837"/>
            <a:chExt cx="4258897" cy="35636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743" y="1826837"/>
              <a:ext cx="961782" cy="7776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796464" y="2835991"/>
              <a:ext cx="355717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FF00"/>
                  </a:solidFill>
                </a:rPr>
                <a:t>* Listening</a:t>
              </a:r>
            </a:p>
            <a:p>
              <a:pPr algn="ctr"/>
              <a:r>
                <a:rPr lang="en-US" sz="4000" b="1" dirty="0" smtClean="0">
                  <a:solidFill>
                    <a:srgbClr val="FFFF00"/>
                  </a:solidFill>
                </a:rPr>
                <a:t>* Writing</a:t>
              </a:r>
              <a:endParaRPr lang="en-US" sz="4000" b="1" dirty="0">
                <a:solidFill>
                  <a:srgbClr val="FFFF00"/>
                </a:solidFill>
              </a:endParaRPr>
            </a:p>
            <a:p>
              <a:pPr algn="ctr"/>
              <a:endParaRPr lang="en-US" sz="4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40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86" y="2576969"/>
            <a:ext cx="4176100" cy="7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4160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827313" y="606897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1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256" y="223064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F1B93B-3035-42BC-B3C7-3F49BF3F3CC0}"/>
              </a:ext>
            </a:extLst>
          </p:cNvPr>
          <p:cNvSpPr txBox="1"/>
          <p:nvPr/>
        </p:nvSpPr>
        <p:spPr>
          <a:xfrm>
            <a:off x="2127827" y="2833092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70C0"/>
                </a:solidFill>
                <a:effectLst/>
              </a:rPr>
              <a:t>The listening passages are about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Hai 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and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Alice.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1014" y="-6797"/>
            <a:ext cx="24665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I. Listening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1033"/>
            <a:ext cx="78867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07652"/>
              </p:ext>
            </p:extLst>
          </p:nvPr>
        </p:nvGraphicFramePr>
        <p:xfrm>
          <a:off x="395786" y="1054316"/>
          <a:ext cx="8126492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541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Hai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goes cycling at the weekend.</a:t>
                      </a:r>
                      <a:endParaRPr lang="en-US" sz="24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Hai’s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favourite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088" y="456639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2122509" y="639730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35700" y="1967869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32137" y="285118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32137" y="3796509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685553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527612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4756659"/>
            <a:ext cx="1880125" cy="126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41" y="4733637"/>
            <a:ext cx="1978288" cy="1285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68" y="4694039"/>
            <a:ext cx="1827297" cy="13646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75" y="4694466"/>
            <a:ext cx="1952396" cy="1301597"/>
          </a:xfrm>
          <a:prstGeom prst="rect">
            <a:avLst/>
          </a:prstGeom>
        </p:spPr>
      </p:pic>
      <p:pic>
        <p:nvPicPr>
          <p:cNvPr id="1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2873" y="482725"/>
            <a:ext cx="487363" cy="487363"/>
          </a:xfrm>
          <a:prstGeom prst="rect">
            <a:avLst/>
          </a:prstGeom>
        </p:spPr>
      </p:pic>
      <p:sp>
        <p:nvSpPr>
          <p:cNvPr id="27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6541" y="6185218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93" y="1061407"/>
            <a:ext cx="87176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plays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________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at school.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practises karate at the club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times a week.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3. _________ likes watching sport on TV.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4. Alice plays_________ every Saturday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575431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0462" y="1832825"/>
            <a:ext cx="3908738" cy="36704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088" y="285997"/>
            <a:ext cx="4311732" cy="5232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48043" y="1960405"/>
            <a:ext cx="3415316" cy="3415316"/>
            <a:chOff x="1664057" y="1470874"/>
            <a:chExt cx="4553755" cy="45537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8423036">
              <a:off x="4976048" y="247340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0800000">
              <a:off x="5489849" y="344129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3924436">
              <a:off x="5022956" y="4404225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5260811">
              <a:off x="4195604" y="50249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7460542">
              <a:off x="3201988" y="5040241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9555165">
              <a:off x="2324280" y="4445860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01338" y="346802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2072863">
              <a:off x="2290337" y="2386958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3722183">
              <a:off x="3198200" y="17305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338192">
              <a:off x="4207247" y="1745253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20" name="Isosceles Triangle 19"/>
          <p:cNvSpPr/>
          <p:nvPr/>
        </p:nvSpPr>
        <p:spPr>
          <a:xfrm rot="5400000">
            <a:off x="769829" y="3194508"/>
            <a:ext cx="396026" cy="91632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22907" y="285997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22" name="Oval 21"/>
          <p:cNvSpPr/>
          <p:nvPr/>
        </p:nvSpPr>
        <p:spPr>
          <a:xfrm>
            <a:off x="2511915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27" name="Heptagon 26">
            <a:hlinkClick r:id="rId4" action="ppaction://hlinksldjump"/>
          </p:cNvPr>
          <p:cNvSpPr/>
          <p:nvPr/>
        </p:nvSpPr>
        <p:spPr>
          <a:xfrm>
            <a:off x="6359856" y="2427799"/>
            <a:ext cx="900403" cy="764479"/>
          </a:xfrm>
          <a:prstGeom prst="heptagon">
            <a:avLst/>
          </a:prstGeom>
          <a:solidFill>
            <a:schemeClr val="accent6"/>
          </a:solidFill>
          <a:ln w="38100">
            <a:solidFill>
              <a:srgbClr val="C39BE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Heptagon 29">
            <a:hlinkClick r:id="rId5" action="ppaction://hlinksldjump"/>
          </p:cNvPr>
          <p:cNvSpPr/>
          <p:nvPr/>
        </p:nvSpPr>
        <p:spPr>
          <a:xfrm>
            <a:off x="7512166" y="2427012"/>
            <a:ext cx="900403" cy="764479"/>
          </a:xfrm>
          <a:prstGeom prst="heptagon">
            <a:avLst/>
          </a:prstGeom>
          <a:solidFill>
            <a:schemeClr val="accent6"/>
          </a:solidFill>
          <a:ln w="38100">
            <a:solidFill>
              <a:srgbClr val="C39BE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Heptagon 30">
            <a:hlinkClick r:id="rId6" action="ppaction://hlinksldjump"/>
          </p:cNvPr>
          <p:cNvSpPr/>
          <p:nvPr/>
        </p:nvSpPr>
        <p:spPr>
          <a:xfrm>
            <a:off x="6359856" y="3605570"/>
            <a:ext cx="900403" cy="764479"/>
          </a:xfrm>
          <a:prstGeom prst="heptagon">
            <a:avLst/>
          </a:prstGeom>
          <a:solidFill>
            <a:schemeClr val="accent6"/>
          </a:solidFill>
          <a:ln w="38100">
            <a:solidFill>
              <a:srgbClr val="C39BE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Heptagon 31">
            <a:hlinkClick r:id="rId7" action="ppaction://hlinksldjump"/>
          </p:cNvPr>
          <p:cNvSpPr/>
          <p:nvPr/>
        </p:nvSpPr>
        <p:spPr>
          <a:xfrm>
            <a:off x="7512166" y="3632079"/>
            <a:ext cx="900403" cy="764479"/>
          </a:xfrm>
          <a:prstGeom prst="heptagon">
            <a:avLst/>
          </a:prstGeom>
          <a:solidFill>
            <a:schemeClr val="accent6"/>
          </a:solidFill>
          <a:ln w="38100">
            <a:solidFill>
              <a:srgbClr val="C39BE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ight Arrow 32">
            <a:hlinkClick r:id="rId8" action="ppaction://hlinksldjump"/>
          </p:cNvPr>
          <p:cNvSpPr/>
          <p:nvPr/>
        </p:nvSpPr>
        <p:spPr>
          <a:xfrm>
            <a:off x="5029200" y="6114198"/>
            <a:ext cx="910595" cy="552734"/>
          </a:xfrm>
          <a:prstGeom prst="rightArrow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3928" y="760779"/>
            <a:ext cx="633938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plays ________ at school.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8207" y="969441"/>
            <a:ext cx="17179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volleyball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6960358" y="6353033"/>
            <a:ext cx="614149" cy="464024"/>
          </a:xfrm>
          <a:prstGeom prst="actionButtonHom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2137" y="879227"/>
            <a:ext cx="85707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practises karate at the club 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times a week.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7378" y="1069117"/>
            <a:ext cx="1101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three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6960358" y="6353033"/>
            <a:ext cx="614149" cy="464024"/>
          </a:xfrm>
          <a:prstGeom prst="actionButtonHom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2658</TotalTime>
  <Words>877</Words>
  <Application>Microsoft Office PowerPoint</Application>
  <PresentationFormat>On-screen Show (4:3)</PresentationFormat>
  <Paragraphs>106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.VnArabia</vt:lpstr>
      <vt:lpstr>.VnBahamasBH</vt:lpstr>
      <vt:lpstr>.VnBodoniH</vt:lpstr>
      <vt:lpstr>Arial</vt:lpstr>
      <vt:lpstr>Calibri</vt:lpstr>
      <vt:lpstr>Calibri Light</vt:lpstr>
      <vt:lpstr>Helvetica Neue</vt:lpstr>
      <vt:lpstr>Times New Roman</vt:lpstr>
      <vt:lpstr>VNI-Ariston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141</cp:revision>
  <dcterms:created xsi:type="dcterms:W3CDTF">2020-12-09T02:04:09Z</dcterms:created>
  <dcterms:modified xsi:type="dcterms:W3CDTF">2026-02-27T01:18:05Z</dcterms:modified>
</cp:coreProperties>
</file>