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5" r:id="rId3"/>
    <p:sldId id="291" r:id="rId4"/>
    <p:sldId id="292" r:id="rId5"/>
    <p:sldId id="293" r:id="rId6"/>
    <p:sldId id="294" r:id="rId7"/>
    <p:sldId id="260" r:id="rId8"/>
    <p:sldId id="296" r:id="rId9"/>
    <p:sldId id="273" r:id="rId10"/>
    <p:sldId id="274" r:id="rId11"/>
    <p:sldId id="275" r:id="rId12"/>
    <p:sldId id="276" r:id="rId13"/>
    <p:sldId id="297" r:id="rId14"/>
    <p:sldId id="277" r:id="rId15"/>
    <p:sldId id="278" r:id="rId16"/>
    <p:sldId id="262" r:id="rId17"/>
    <p:sldId id="263"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0088EE"/>
    <a:srgbClr val="EDE4BC"/>
    <a:srgbClr val="F16649"/>
    <a:srgbClr val="EF008D"/>
    <a:srgbClr val="008000"/>
    <a:srgbClr val="75DBFF"/>
    <a:srgbClr val="A3E7FF"/>
    <a:srgbClr val="F47A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70" d="100"/>
          <a:sy n="70" d="100"/>
        </p:scale>
        <p:origin x="1248" y="66"/>
      </p:cViewPr>
      <p:guideLst>
        <p:guide orient="horz" pos="22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owerpoint Background Images - ClipArt Best - ClipArt Best - ClipArt  Best in 2021 | Powerpoint background free, Powerpoint background design,  Background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0" y="757038"/>
            <a:ext cx="3220872" cy="22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93" y="757038"/>
            <a:ext cx="3282290" cy="23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082" y="140050"/>
            <a:ext cx="2234907" cy="584775"/>
          </a:xfrm>
          <a:prstGeom prst="rect">
            <a:avLst/>
          </a:prstGeom>
        </p:spPr>
        <p:txBody>
          <a:bodyPr wrap="none">
            <a:spAutoFit/>
          </a:bodyPr>
          <a:lstStyle/>
          <a:p>
            <a:r>
              <a:rPr lang="en-US" sz="3200" b="1" dirty="0">
                <a:solidFill>
                  <a:srgbClr val="FF0000"/>
                </a:solidFill>
                <a:latin typeface=".VnBlack" pitchFamily="34" charset="0"/>
              </a:rPr>
              <a:t>Chatting </a:t>
            </a:r>
          </a:p>
        </p:txBody>
      </p:sp>
      <p:sp>
        <p:nvSpPr>
          <p:cNvPr id="6" name="Rectangle 5"/>
          <p:cNvSpPr/>
          <p:nvPr/>
        </p:nvSpPr>
        <p:spPr>
          <a:xfrm>
            <a:off x="686579" y="3330591"/>
            <a:ext cx="7556669" cy="2047740"/>
          </a:xfrm>
          <a:prstGeom prst="rect">
            <a:avLst/>
          </a:prstGeom>
        </p:spPr>
        <p:txBody>
          <a:bodyPr wrap="square">
            <a:spAutoFit/>
          </a:bodyPr>
          <a:lstStyle/>
          <a:p>
            <a:pPr>
              <a:lnSpc>
                <a:spcPct val="115000"/>
              </a:lnSpc>
              <a:spcAft>
                <a:spcPts val="1000"/>
              </a:spcAft>
            </a:pPr>
            <a:r>
              <a:rPr lang="en-US" sz="2400" b="1" dirty="0">
                <a:solidFill>
                  <a:srgbClr val="002060"/>
                </a:solidFill>
                <a:latin typeface="Times New Roman" pitchFamily="18" charset="0"/>
                <a:ea typeface="Times New Roman"/>
                <a:cs typeface="Times New Roman" pitchFamily="18" charset="0"/>
              </a:rPr>
              <a:t>1. What’s this?</a:t>
            </a:r>
          </a:p>
          <a:p>
            <a:pPr>
              <a:lnSpc>
                <a:spcPct val="115000"/>
              </a:lnSpc>
              <a:spcAft>
                <a:spcPts val="1000"/>
              </a:spcAft>
            </a:pPr>
            <a:r>
              <a:rPr lang="en-US" sz="2400" b="1" dirty="0">
                <a:solidFill>
                  <a:srgbClr val="002060"/>
                </a:solidFill>
                <a:latin typeface="Times New Roman" pitchFamily="18" charset="0"/>
                <a:ea typeface="Times New Roman"/>
                <a:cs typeface="Times New Roman" pitchFamily="18" charset="0"/>
              </a:rPr>
              <a:t>2.  Have you ever written a postcard?</a:t>
            </a:r>
          </a:p>
          <a:p>
            <a:pPr>
              <a:lnSpc>
                <a:spcPct val="115000"/>
              </a:lnSpc>
              <a:spcAft>
                <a:spcPts val="1000"/>
              </a:spcAft>
            </a:pPr>
            <a:r>
              <a:rPr lang="en-US" sz="2400" b="1" dirty="0">
                <a:solidFill>
                  <a:srgbClr val="002060"/>
                </a:solidFill>
                <a:latin typeface="Times New Roman" pitchFamily="18" charset="0"/>
                <a:ea typeface="Times New Roman"/>
                <a:cs typeface="Times New Roman" pitchFamily="18" charset="0"/>
              </a:rPr>
              <a:t>3. If yes, who did you write to? If no, do you intend to write a postcard in the future?</a:t>
            </a:r>
          </a:p>
        </p:txBody>
      </p:sp>
    </p:spTree>
    <p:extLst>
      <p:ext uri="{BB962C8B-B14F-4D97-AF65-F5344CB8AC3E}">
        <p14:creationId xmlns:p14="http://schemas.microsoft.com/office/powerpoint/2010/main" val="49158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b="0" i="0" dirty="0">
                <a:solidFill>
                  <a:srgbClr val="333333"/>
                </a:solidFill>
                <a:effectLst/>
              </a:rPr>
              <a:t>September 6</a:t>
            </a:r>
          </a:p>
          <a:p>
            <a:pPr algn="just">
              <a:lnSpc>
                <a:spcPct val="110000"/>
              </a:lnSpc>
              <a:spcBef>
                <a:spcPts val="300"/>
              </a:spcBef>
              <a:spcAft>
                <a:spcPts val="300"/>
              </a:spcAft>
            </a:pPr>
            <a:r>
              <a:rPr lang="en-US" sz="2400" b="0" i="0" dirty="0">
                <a:solidFill>
                  <a:srgbClr val="333333"/>
                </a:solidFill>
                <a:effectLst/>
              </a:rPr>
              <a:t>Dear Grandpa and Grandma,</a:t>
            </a:r>
          </a:p>
          <a:p>
            <a:pPr algn="just">
              <a:lnSpc>
                <a:spcPct val="110000"/>
              </a:lnSpc>
              <a:spcBef>
                <a:spcPts val="300"/>
              </a:spcBef>
              <a:spcAft>
                <a:spcPts val="300"/>
              </a:spcAft>
            </a:pPr>
            <a:r>
              <a:rPr lang="en-US" sz="2400" b="0" i="0" dirty="0">
                <a:solidFill>
                  <a:srgbClr val="333333"/>
                </a:solidFill>
                <a:effectLst/>
              </a:rPr>
              <a:t>Stockholm is fantastic!</a:t>
            </a:r>
          </a:p>
          <a:p>
            <a:pPr algn="just">
              <a:lnSpc>
                <a:spcPct val="110000"/>
              </a:lnSpc>
              <a:spcBef>
                <a:spcPts val="300"/>
              </a:spcBef>
              <a:spcAft>
                <a:spcPts val="300"/>
              </a:spcAft>
            </a:pPr>
            <a:r>
              <a:rPr lang="en-US" sz="2400" i="0" dirty="0">
                <a:effectLst/>
              </a:rPr>
              <a:t>Its weather is perfect, sunny all the time! Our hotel is good. </a:t>
            </a:r>
            <a:r>
              <a:rPr lang="en-US" sz="2400" b="1" i="0" dirty="0">
                <a:solidFill>
                  <a:srgbClr val="008000"/>
                </a:solidFill>
                <a:effectLst/>
              </a:rPr>
              <a:t>It has a swimming pool and a gym.</a:t>
            </a:r>
            <a:r>
              <a:rPr lang="en-US" sz="2400" i="0" dirty="0">
                <a:effectLst/>
              </a:rPr>
              <a:t> It offers delicious breakfast. Yesterday Mum, Dad and I rented three bikes and cycled to the Old Town. My parents wore their helmets and I wore mine. We visited the Royal Palace first. What a beautiful place! Mum loved it. She said, “Swedish art is amazing.” After that, we had “</a:t>
            </a:r>
            <a:r>
              <a:rPr lang="en-US" sz="2400" i="0" dirty="0" err="1">
                <a:effectLst/>
              </a:rPr>
              <a:t>fika</a:t>
            </a:r>
            <a:r>
              <a:rPr lang="en-US" sz="2400" i="0" dirty="0">
                <a:effectLst/>
              </a:rPr>
              <a:t>”, a coffee break, in a traditional café. Everything is so wonderful!</a:t>
            </a:r>
          </a:p>
          <a:p>
            <a:pPr algn="just">
              <a:lnSpc>
                <a:spcPct val="110000"/>
              </a:lnSpc>
              <a:spcBef>
                <a:spcPts val="300"/>
              </a:spcBef>
              <a:spcAft>
                <a:spcPts val="300"/>
              </a:spcAft>
            </a:pPr>
            <a:r>
              <a:rPr lang="en-US" sz="2400" b="0" i="0" dirty="0">
                <a:solidFill>
                  <a:srgbClr val="333333"/>
                </a:solidFill>
                <a:effectLst/>
              </a:rPr>
              <a:t>Wish you were here!</a:t>
            </a:r>
          </a:p>
          <a:p>
            <a:pPr algn="just">
              <a:lnSpc>
                <a:spcPct val="110000"/>
              </a:lnSpc>
              <a:spcBef>
                <a:spcPts val="300"/>
              </a:spcBef>
              <a:spcAft>
                <a:spcPts val="300"/>
              </a:spcAft>
            </a:pPr>
            <a:r>
              <a:rPr lang="en-US" sz="2400" b="0" i="0" dirty="0">
                <a:solidFill>
                  <a:srgbClr val="333333"/>
                </a:solidFill>
                <a:effectLst/>
              </a:rPr>
              <a:t>Love,</a:t>
            </a:r>
          </a:p>
          <a:p>
            <a:pPr algn="just">
              <a:lnSpc>
                <a:spcPct val="110000"/>
              </a:lnSpc>
              <a:spcBef>
                <a:spcPts val="300"/>
              </a:spcBef>
              <a:spcAft>
                <a:spcPts val="300"/>
              </a:spcAft>
            </a:pPr>
            <a:r>
              <a:rPr lang="en-US" sz="2400" b="0" i="0" dirty="0">
                <a:solidFill>
                  <a:srgbClr val="333333"/>
                </a:solidFill>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93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i="0" dirty="0">
                <a:effectLst/>
              </a:rPr>
              <a:t>September 6</a:t>
            </a:r>
          </a:p>
          <a:p>
            <a:pPr algn="just">
              <a:lnSpc>
                <a:spcPct val="110000"/>
              </a:lnSpc>
              <a:spcBef>
                <a:spcPts val="300"/>
              </a:spcBef>
              <a:spcAft>
                <a:spcPts val="300"/>
              </a:spcAft>
            </a:pPr>
            <a:r>
              <a:rPr lang="en-US" sz="2400" i="0" dirty="0">
                <a:effectLst/>
              </a:rPr>
              <a:t>Dear Grandpa and Grandma,</a:t>
            </a:r>
          </a:p>
          <a:p>
            <a:pPr algn="just">
              <a:lnSpc>
                <a:spcPct val="110000"/>
              </a:lnSpc>
              <a:spcBef>
                <a:spcPts val="300"/>
              </a:spcBef>
              <a:spcAft>
                <a:spcPts val="300"/>
              </a:spcAft>
            </a:pPr>
            <a:r>
              <a:rPr lang="en-US" sz="2400" i="0" dirty="0">
                <a:effectLst/>
              </a:rPr>
              <a:t>Stockholm is fantastic!</a:t>
            </a:r>
          </a:p>
          <a:p>
            <a:pPr algn="just">
              <a:lnSpc>
                <a:spcPct val="110000"/>
              </a:lnSpc>
              <a:spcBef>
                <a:spcPts val="300"/>
              </a:spcBef>
              <a:spcAft>
                <a:spcPts val="300"/>
              </a:spcAft>
            </a:pPr>
            <a:r>
              <a:rPr lang="en-US" sz="2400" i="0" dirty="0">
                <a:effectLst/>
              </a:rPr>
              <a:t>Its weather is perfect, sunny all the time! Our hotel is good. It has a swimming pool and a gym. It offers delicious breakfast. </a:t>
            </a:r>
            <a:r>
              <a:rPr lang="en-US" sz="2400" b="1" i="0" dirty="0">
                <a:solidFill>
                  <a:srgbClr val="008000"/>
                </a:solidFill>
                <a:effectLst/>
              </a:rPr>
              <a:t>Yesterday Mum, Dad and I rented three bikes and cycled to the Old Town.</a:t>
            </a:r>
            <a:r>
              <a:rPr lang="en-US" sz="2400" i="0" dirty="0">
                <a:effectLst/>
              </a:rPr>
              <a:t> My parents wore their helmets and I wore mine. We visited the Royal Palace first. What a beautiful place! Mum loved it. She said, “Swedish art is amazing.” After that, we had “</a:t>
            </a:r>
            <a:r>
              <a:rPr lang="en-US" sz="2400" i="0" dirty="0" err="1">
                <a:effectLst/>
              </a:rPr>
              <a:t>fika</a:t>
            </a:r>
            <a:r>
              <a:rPr lang="en-US" sz="2400" i="0" dirty="0">
                <a:effectLst/>
              </a:rPr>
              <a:t>”, a coffee break, in a traditional café. Everything is so wonderful!</a:t>
            </a:r>
          </a:p>
          <a:p>
            <a:pPr algn="just">
              <a:lnSpc>
                <a:spcPct val="110000"/>
              </a:lnSpc>
              <a:spcBef>
                <a:spcPts val="300"/>
              </a:spcBef>
              <a:spcAft>
                <a:spcPts val="300"/>
              </a:spcAft>
            </a:pPr>
            <a:r>
              <a:rPr lang="en-US" sz="2400" i="0" dirty="0">
                <a:effectLst/>
              </a:rPr>
              <a:t>Wish you were here!</a:t>
            </a:r>
          </a:p>
          <a:p>
            <a:pPr algn="just">
              <a:lnSpc>
                <a:spcPct val="110000"/>
              </a:lnSpc>
              <a:spcBef>
                <a:spcPts val="300"/>
              </a:spcBef>
              <a:spcAft>
                <a:spcPts val="300"/>
              </a:spcAft>
            </a:pPr>
            <a:r>
              <a:rPr lang="en-US" sz="2400" i="0" dirty="0">
                <a:effectLst/>
              </a:rPr>
              <a:t>Love,</a:t>
            </a:r>
          </a:p>
          <a:p>
            <a:pPr algn="just">
              <a:lnSpc>
                <a:spcPct val="110000"/>
              </a:lnSpc>
              <a:spcBef>
                <a:spcPts val="300"/>
              </a:spcBef>
              <a:spcAft>
                <a:spcPts val="300"/>
              </a:spcAft>
            </a:pPr>
            <a:r>
              <a:rPr lang="en-US" sz="2400" i="0" dirty="0">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81078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i="0" dirty="0">
                <a:effectLst/>
              </a:rPr>
              <a:t>September 6</a:t>
            </a:r>
          </a:p>
          <a:p>
            <a:pPr algn="just">
              <a:lnSpc>
                <a:spcPct val="110000"/>
              </a:lnSpc>
              <a:spcBef>
                <a:spcPts val="300"/>
              </a:spcBef>
              <a:spcAft>
                <a:spcPts val="300"/>
              </a:spcAft>
            </a:pPr>
            <a:r>
              <a:rPr lang="en-US" sz="2400" i="0" dirty="0">
                <a:effectLst/>
              </a:rPr>
              <a:t>Dear Grandpa and Grandma,</a:t>
            </a:r>
          </a:p>
          <a:p>
            <a:pPr algn="just">
              <a:lnSpc>
                <a:spcPct val="110000"/>
              </a:lnSpc>
              <a:spcBef>
                <a:spcPts val="300"/>
              </a:spcBef>
              <a:spcAft>
                <a:spcPts val="300"/>
              </a:spcAft>
            </a:pPr>
            <a:r>
              <a:rPr lang="en-US" sz="2400" i="0" dirty="0">
                <a:effectLst/>
              </a:rPr>
              <a:t>Stockholm is fantastic!</a:t>
            </a:r>
          </a:p>
          <a:p>
            <a:pPr algn="just">
              <a:lnSpc>
                <a:spcPct val="110000"/>
              </a:lnSpc>
              <a:spcBef>
                <a:spcPts val="300"/>
              </a:spcBef>
              <a:spcAft>
                <a:spcPts val="300"/>
              </a:spcAft>
            </a:pPr>
            <a:r>
              <a:rPr lang="en-US" sz="2400" i="0" dirty="0">
                <a:effectLst/>
              </a:rPr>
              <a:t>Its weather is perfect, sunny all the time! Our hotel is good. It has a swimming pool and a gym. It offers delicious breakfast. Yesterday Mum, Dad and I rented three bikes and cycled to the Old Town. My parents wore their helmets and I wore mine. We visited the Royal Palace first. What a beautiful place! Mum loved it. She said, “Swedish art is amazing.” After that, </a:t>
            </a:r>
            <a:r>
              <a:rPr lang="en-US" sz="2400" b="1" i="0" dirty="0">
                <a:solidFill>
                  <a:srgbClr val="008000"/>
                </a:solidFill>
                <a:effectLst/>
              </a:rPr>
              <a:t>we had “</a:t>
            </a:r>
            <a:r>
              <a:rPr lang="en-US" sz="2400" b="1" i="0" dirty="0" err="1">
                <a:solidFill>
                  <a:srgbClr val="008000"/>
                </a:solidFill>
                <a:effectLst/>
              </a:rPr>
              <a:t>fika</a:t>
            </a:r>
            <a:r>
              <a:rPr lang="en-US" sz="2400" b="1" i="0" dirty="0">
                <a:solidFill>
                  <a:srgbClr val="008000"/>
                </a:solidFill>
                <a:effectLst/>
              </a:rPr>
              <a:t>”, a coffee break,</a:t>
            </a:r>
            <a:r>
              <a:rPr lang="en-US" sz="2400" i="0" dirty="0">
                <a:effectLst/>
              </a:rPr>
              <a:t> in a traditional café. Everything is so wonderful!</a:t>
            </a:r>
          </a:p>
          <a:p>
            <a:pPr algn="just">
              <a:lnSpc>
                <a:spcPct val="110000"/>
              </a:lnSpc>
              <a:spcBef>
                <a:spcPts val="300"/>
              </a:spcBef>
              <a:spcAft>
                <a:spcPts val="300"/>
              </a:spcAft>
            </a:pPr>
            <a:r>
              <a:rPr lang="en-US" sz="2400" i="0" dirty="0">
                <a:effectLst/>
              </a:rPr>
              <a:t>Wish you were here!</a:t>
            </a:r>
          </a:p>
          <a:p>
            <a:pPr algn="just">
              <a:lnSpc>
                <a:spcPct val="110000"/>
              </a:lnSpc>
              <a:spcBef>
                <a:spcPts val="300"/>
              </a:spcBef>
              <a:spcAft>
                <a:spcPts val="300"/>
              </a:spcAft>
            </a:pPr>
            <a:r>
              <a:rPr lang="en-US" sz="2400" i="0" dirty="0">
                <a:effectLst/>
              </a:rPr>
              <a:t>Love,</a:t>
            </a:r>
          </a:p>
          <a:p>
            <a:pPr algn="just">
              <a:lnSpc>
                <a:spcPct val="110000"/>
              </a:lnSpc>
              <a:spcBef>
                <a:spcPts val="300"/>
              </a:spcBef>
              <a:spcAft>
                <a:spcPts val="300"/>
              </a:spcAft>
            </a:pPr>
            <a:r>
              <a:rPr lang="en-US" sz="2400" i="0" dirty="0">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73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946650" y="77215"/>
            <a:ext cx="7663950"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the text and match the places with the things they have.</a:t>
            </a:r>
          </a:p>
        </p:txBody>
      </p:sp>
      <p:sp>
        <p:nvSpPr>
          <p:cNvPr id="7" name="Rounded Rectangle 6"/>
          <p:cNvSpPr/>
          <p:nvPr/>
        </p:nvSpPr>
        <p:spPr>
          <a:xfrm>
            <a:off x="948197" y="1641498"/>
            <a:ext cx="2925977" cy="2930976"/>
          </a:xfrm>
          <a:prstGeom prst="roundRect">
            <a:avLst>
              <a:gd name="adj" fmla="val 5786"/>
            </a:avLst>
          </a:prstGeom>
          <a:solidFill>
            <a:schemeClr val="accent6">
              <a:lumMod val="60000"/>
              <a:lumOff val="40000"/>
            </a:schemeClr>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4853" y="2327210"/>
            <a:ext cx="1687693" cy="830997"/>
          </a:xfrm>
          <a:prstGeom prst="rect">
            <a:avLst/>
          </a:prstGeom>
          <a:noFill/>
        </p:spPr>
        <p:txBody>
          <a:bodyPr wrap="square" rtlCol="0">
            <a:spAutoFit/>
          </a:bodyPr>
          <a:lstStyle/>
          <a:p>
            <a:r>
              <a:rPr lang="en-US" sz="2400" b="1" dirty="0"/>
              <a:t>The hotel in Stockholm </a:t>
            </a:r>
          </a:p>
        </p:txBody>
      </p:sp>
      <p:sp>
        <p:nvSpPr>
          <p:cNvPr id="9" name="TextBox 8"/>
          <p:cNvSpPr txBox="1"/>
          <p:nvPr/>
        </p:nvSpPr>
        <p:spPr>
          <a:xfrm>
            <a:off x="1200023" y="2327211"/>
            <a:ext cx="474830" cy="461665"/>
          </a:xfrm>
          <a:prstGeom prst="rect">
            <a:avLst/>
          </a:prstGeom>
          <a:noFill/>
        </p:spPr>
        <p:txBody>
          <a:bodyPr wrap="square" rtlCol="0">
            <a:spAutoFit/>
          </a:bodyPr>
          <a:lstStyle/>
          <a:p>
            <a:r>
              <a:rPr lang="en-US" sz="2400" b="1" dirty="0">
                <a:solidFill>
                  <a:srgbClr val="FF0000"/>
                </a:solidFill>
              </a:rPr>
              <a:t>1.</a:t>
            </a:r>
          </a:p>
        </p:txBody>
      </p:sp>
      <p:sp>
        <p:nvSpPr>
          <p:cNvPr id="10" name="TextBox 9"/>
          <p:cNvSpPr txBox="1"/>
          <p:nvPr/>
        </p:nvSpPr>
        <p:spPr>
          <a:xfrm>
            <a:off x="1674853" y="3332288"/>
            <a:ext cx="1959836" cy="461665"/>
          </a:xfrm>
          <a:prstGeom prst="rect">
            <a:avLst/>
          </a:prstGeom>
          <a:noFill/>
        </p:spPr>
        <p:txBody>
          <a:bodyPr wrap="square" rtlCol="0">
            <a:spAutoFit/>
          </a:bodyPr>
          <a:lstStyle/>
          <a:p>
            <a:r>
              <a:rPr lang="en-US" sz="2400" b="1"/>
              <a:t>The Old Town</a:t>
            </a:r>
          </a:p>
        </p:txBody>
      </p:sp>
      <p:sp>
        <p:nvSpPr>
          <p:cNvPr id="11" name="TextBox 10"/>
          <p:cNvSpPr txBox="1"/>
          <p:nvPr/>
        </p:nvSpPr>
        <p:spPr>
          <a:xfrm>
            <a:off x="1200023" y="3332289"/>
            <a:ext cx="474830" cy="461665"/>
          </a:xfrm>
          <a:prstGeom prst="rect">
            <a:avLst/>
          </a:prstGeom>
          <a:noFill/>
        </p:spPr>
        <p:txBody>
          <a:bodyPr wrap="square" rtlCol="0">
            <a:spAutoFit/>
          </a:bodyPr>
          <a:lstStyle/>
          <a:p>
            <a:r>
              <a:rPr lang="en-US" sz="2400" b="1">
                <a:solidFill>
                  <a:srgbClr val="FF0000"/>
                </a:solidFill>
              </a:rPr>
              <a:t>2.</a:t>
            </a:r>
          </a:p>
        </p:txBody>
      </p:sp>
      <p:sp>
        <p:nvSpPr>
          <p:cNvPr id="12" name="Rounded Rectangle 11"/>
          <p:cNvSpPr/>
          <p:nvPr/>
        </p:nvSpPr>
        <p:spPr>
          <a:xfrm>
            <a:off x="4600830" y="1641498"/>
            <a:ext cx="3594973" cy="2930976"/>
          </a:xfrm>
          <a:prstGeom prst="roundRect">
            <a:avLst>
              <a:gd name="adj" fmla="val 5786"/>
            </a:avLst>
          </a:prstGeom>
          <a:solidFill>
            <a:schemeClr val="accent2">
              <a:lumMod val="40000"/>
              <a:lumOff val="60000"/>
            </a:schemeClr>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27486" y="1815579"/>
            <a:ext cx="2683260" cy="461665"/>
          </a:xfrm>
          <a:prstGeom prst="rect">
            <a:avLst/>
          </a:prstGeom>
          <a:solidFill>
            <a:schemeClr val="accent2">
              <a:lumMod val="40000"/>
              <a:lumOff val="60000"/>
            </a:schemeClr>
          </a:solidFill>
        </p:spPr>
        <p:txBody>
          <a:bodyPr wrap="square" rtlCol="0">
            <a:spAutoFit/>
          </a:bodyPr>
          <a:lstStyle/>
          <a:p>
            <a:r>
              <a:rPr lang="en-US" sz="2400"/>
              <a:t>the Royal Palace</a:t>
            </a:r>
          </a:p>
        </p:txBody>
      </p:sp>
      <p:sp>
        <p:nvSpPr>
          <p:cNvPr id="14" name="TextBox 13"/>
          <p:cNvSpPr txBox="1"/>
          <p:nvPr/>
        </p:nvSpPr>
        <p:spPr>
          <a:xfrm>
            <a:off x="4852656" y="1815580"/>
            <a:ext cx="474830" cy="461665"/>
          </a:xfrm>
          <a:prstGeom prst="rect">
            <a:avLst/>
          </a:prstGeom>
          <a:solidFill>
            <a:schemeClr val="accent2">
              <a:lumMod val="40000"/>
              <a:lumOff val="60000"/>
            </a:schemeClr>
          </a:solidFill>
        </p:spPr>
        <p:txBody>
          <a:bodyPr wrap="square" rtlCol="0">
            <a:spAutoFit/>
          </a:bodyPr>
          <a:lstStyle/>
          <a:p>
            <a:r>
              <a:rPr lang="en-US" sz="2400" b="1" dirty="0">
                <a:solidFill>
                  <a:srgbClr val="FF0000"/>
                </a:solidFill>
              </a:rPr>
              <a:t>a.</a:t>
            </a:r>
          </a:p>
        </p:txBody>
      </p:sp>
      <p:sp>
        <p:nvSpPr>
          <p:cNvPr id="15" name="TextBox 14"/>
          <p:cNvSpPr txBox="1"/>
          <p:nvPr/>
        </p:nvSpPr>
        <p:spPr>
          <a:xfrm>
            <a:off x="5327486" y="2327211"/>
            <a:ext cx="2683260" cy="461665"/>
          </a:xfrm>
          <a:prstGeom prst="rect">
            <a:avLst/>
          </a:prstGeom>
          <a:solidFill>
            <a:schemeClr val="accent2">
              <a:lumMod val="40000"/>
              <a:lumOff val="60000"/>
            </a:schemeClr>
          </a:solidFill>
        </p:spPr>
        <p:txBody>
          <a:bodyPr wrap="square" rtlCol="0">
            <a:spAutoFit/>
          </a:bodyPr>
          <a:lstStyle/>
          <a:p>
            <a:r>
              <a:rPr lang="en-US" sz="2400" dirty="0"/>
              <a:t>delicious breakfast</a:t>
            </a:r>
          </a:p>
        </p:txBody>
      </p:sp>
      <p:sp>
        <p:nvSpPr>
          <p:cNvPr id="16" name="TextBox 15"/>
          <p:cNvSpPr txBox="1"/>
          <p:nvPr/>
        </p:nvSpPr>
        <p:spPr>
          <a:xfrm>
            <a:off x="4852656" y="2327212"/>
            <a:ext cx="474830" cy="461665"/>
          </a:xfrm>
          <a:prstGeom prst="rect">
            <a:avLst/>
          </a:prstGeom>
          <a:solidFill>
            <a:schemeClr val="accent2">
              <a:lumMod val="40000"/>
              <a:lumOff val="60000"/>
            </a:schemeClr>
          </a:solidFill>
        </p:spPr>
        <p:txBody>
          <a:bodyPr wrap="square" rtlCol="0">
            <a:spAutoFit/>
          </a:bodyPr>
          <a:lstStyle/>
          <a:p>
            <a:r>
              <a:rPr lang="en-US" sz="2400" b="1">
                <a:solidFill>
                  <a:srgbClr val="FF0000"/>
                </a:solidFill>
              </a:rPr>
              <a:t>b.</a:t>
            </a:r>
          </a:p>
        </p:txBody>
      </p:sp>
      <p:sp>
        <p:nvSpPr>
          <p:cNvPr id="17" name="TextBox 16"/>
          <p:cNvSpPr txBox="1"/>
          <p:nvPr/>
        </p:nvSpPr>
        <p:spPr>
          <a:xfrm>
            <a:off x="5327486" y="2788874"/>
            <a:ext cx="2683260" cy="461665"/>
          </a:xfrm>
          <a:prstGeom prst="rect">
            <a:avLst/>
          </a:prstGeom>
          <a:solidFill>
            <a:schemeClr val="accent2">
              <a:lumMod val="40000"/>
              <a:lumOff val="60000"/>
            </a:schemeClr>
          </a:solidFill>
        </p:spPr>
        <p:txBody>
          <a:bodyPr wrap="square" rtlCol="0">
            <a:spAutoFit/>
          </a:bodyPr>
          <a:lstStyle/>
          <a:p>
            <a:r>
              <a:rPr lang="en-US" sz="2400"/>
              <a:t>Swimming pool</a:t>
            </a:r>
          </a:p>
        </p:txBody>
      </p:sp>
      <p:sp>
        <p:nvSpPr>
          <p:cNvPr id="18" name="TextBox 17"/>
          <p:cNvSpPr txBox="1"/>
          <p:nvPr/>
        </p:nvSpPr>
        <p:spPr>
          <a:xfrm>
            <a:off x="4852656" y="2788875"/>
            <a:ext cx="474830" cy="461665"/>
          </a:xfrm>
          <a:prstGeom prst="rect">
            <a:avLst/>
          </a:prstGeom>
          <a:solidFill>
            <a:schemeClr val="accent2">
              <a:lumMod val="40000"/>
              <a:lumOff val="60000"/>
            </a:schemeClr>
          </a:solidFill>
        </p:spPr>
        <p:txBody>
          <a:bodyPr wrap="square" rtlCol="0">
            <a:spAutoFit/>
          </a:bodyPr>
          <a:lstStyle/>
          <a:p>
            <a:r>
              <a:rPr lang="en-US" sz="2400" b="1">
                <a:solidFill>
                  <a:srgbClr val="FF0000"/>
                </a:solidFill>
              </a:rPr>
              <a:t>c.</a:t>
            </a:r>
          </a:p>
        </p:txBody>
      </p:sp>
      <p:sp>
        <p:nvSpPr>
          <p:cNvPr id="19" name="TextBox 18"/>
          <p:cNvSpPr txBox="1"/>
          <p:nvPr/>
        </p:nvSpPr>
        <p:spPr>
          <a:xfrm>
            <a:off x="5327486" y="3300508"/>
            <a:ext cx="2683260" cy="461665"/>
          </a:xfrm>
          <a:prstGeom prst="rect">
            <a:avLst/>
          </a:prstGeom>
          <a:solidFill>
            <a:schemeClr val="accent2">
              <a:lumMod val="40000"/>
              <a:lumOff val="60000"/>
            </a:schemeClr>
          </a:solidFill>
        </p:spPr>
        <p:txBody>
          <a:bodyPr wrap="square" rtlCol="0">
            <a:spAutoFit/>
          </a:bodyPr>
          <a:lstStyle/>
          <a:p>
            <a:r>
              <a:rPr lang="en-US" sz="2400"/>
              <a:t>‘fika’</a:t>
            </a:r>
          </a:p>
        </p:txBody>
      </p:sp>
      <p:sp>
        <p:nvSpPr>
          <p:cNvPr id="20" name="TextBox 19"/>
          <p:cNvSpPr txBox="1"/>
          <p:nvPr/>
        </p:nvSpPr>
        <p:spPr>
          <a:xfrm>
            <a:off x="4852656" y="3300509"/>
            <a:ext cx="474830" cy="461665"/>
          </a:xfrm>
          <a:prstGeom prst="rect">
            <a:avLst/>
          </a:prstGeom>
          <a:solidFill>
            <a:schemeClr val="accent2">
              <a:lumMod val="40000"/>
              <a:lumOff val="60000"/>
            </a:schemeClr>
          </a:solidFill>
        </p:spPr>
        <p:txBody>
          <a:bodyPr wrap="square" rtlCol="0">
            <a:spAutoFit/>
          </a:bodyPr>
          <a:lstStyle/>
          <a:p>
            <a:r>
              <a:rPr lang="en-US" sz="2400" b="1">
                <a:solidFill>
                  <a:srgbClr val="FF0000"/>
                </a:solidFill>
              </a:rPr>
              <a:t>d.</a:t>
            </a:r>
          </a:p>
        </p:txBody>
      </p:sp>
      <p:sp>
        <p:nvSpPr>
          <p:cNvPr id="21" name="TextBox 20"/>
          <p:cNvSpPr txBox="1"/>
          <p:nvPr/>
        </p:nvSpPr>
        <p:spPr>
          <a:xfrm>
            <a:off x="5327486" y="3793953"/>
            <a:ext cx="2683260" cy="461665"/>
          </a:xfrm>
          <a:prstGeom prst="rect">
            <a:avLst/>
          </a:prstGeom>
          <a:solidFill>
            <a:schemeClr val="accent2">
              <a:lumMod val="40000"/>
              <a:lumOff val="60000"/>
            </a:schemeClr>
          </a:solidFill>
        </p:spPr>
        <p:txBody>
          <a:bodyPr wrap="square" rtlCol="0">
            <a:spAutoFit/>
          </a:bodyPr>
          <a:lstStyle/>
          <a:p>
            <a:r>
              <a:rPr lang="en-US" sz="2400"/>
              <a:t>Swedish art</a:t>
            </a:r>
          </a:p>
        </p:txBody>
      </p:sp>
      <p:sp>
        <p:nvSpPr>
          <p:cNvPr id="22" name="TextBox 21"/>
          <p:cNvSpPr txBox="1"/>
          <p:nvPr/>
        </p:nvSpPr>
        <p:spPr>
          <a:xfrm>
            <a:off x="4852656" y="3793954"/>
            <a:ext cx="474830" cy="461665"/>
          </a:xfrm>
          <a:prstGeom prst="rect">
            <a:avLst/>
          </a:prstGeom>
          <a:solidFill>
            <a:schemeClr val="accent2">
              <a:lumMod val="40000"/>
              <a:lumOff val="60000"/>
            </a:schemeClr>
          </a:solidFill>
        </p:spPr>
        <p:txBody>
          <a:bodyPr wrap="square" rtlCol="0">
            <a:spAutoFit/>
          </a:bodyPr>
          <a:lstStyle/>
          <a:p>
            <a:r>
              <a:rPr lang="en-US" sz="2400" b="1">
                <a:solidFill>
                  <a:srgbClr val="FF0000"/>
                </a:solidFill>
              </a:rPr>
              <a:t>e.</a:t>
            </a:r>
          </a:p>
        </p:txBody>
      </p:sp>
      <p:sp>
        <p:nvSpPr>
          <p:cNvPr id="23" name="Action Button: Return 22">
            <a:hlinkClick r:id="rId5" action="ppaction://hlinksldjump" highlightClick="1"/>
            <a:extLst>
              <a:ext uri="{FF2B5EF4-FFF2-40B4-BE49-F238E27FC236}">
                <a16:creationId xmlns:a16="http://schemas.microsoft.com/office/drawing/2014/main" id="{336456E4-8DAB-42D1-A269-6CBB41E066A7}"/>
              </a:ext>
            </a:extLst>
          </p:cNvPr>
          <p:cNvSpPr/>
          <p:nvPr/>
        </p:nvSpPr>
        <p:spPr>
          <a:xfrm>
            <a:off x="4248727" y="6373091"/>
            <a:ext cx="603929" cy="407694"/>
          </a:xfrm>
          <a:prstGeom prst="actionButtonReturn">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a:endCxn id="16" idx="1"/>
          </p:cNvCxnSpPr>
          <p:nvPr/>
        </p:nvCxnSpPr>
        <p:spPr>
          <a:xfrm>
            <a:off x="3362546" y="2558043"/>
            <a:ext cx="1490110" cy="2"/>
          </a:xfrm>
          <a:prstGeom prst="straightConnector1">
            <a:avLst/>
          </a:prstGeom>
          <a:ln w="38100">
            <a:solidFill>
              <a:srgbClr val="0FB7BD"/>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362546" y="2558044"/>
            <a:ext cx="1490110" cy="461664"/>
          </a:xfrm>
          <a:prstGeom prst="straightConnector1">
            <a:avLst/>
          </a:prstGeom>
          <a:ln w="38100">
            <a:solidFill>
              <a:srgbClr val="0FB7BD"/>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3"/>
            <a:endCxn id="14" idx="1"/>
          </p:cNvCxnSpPr>
          <p:nvPr/>
        </p:nvCxnSpPr>
        <p:spPr>
          <a:xfrm flipV="1">
            <a:off x="3634689" y="2046413"/>
            <a:ext cx="1217967" cy="151670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flipV="1">
            <a:off x="3634689" y="3531341"/>
            <a:ext cx="1217967" cy="317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34689" y="3563121"/>
            <a:ext cx="1217967" cy="46166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1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7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i="0" dirty="0">
                <a:effectLst/>
              </a:rPr>
              <a:t>September 6</a:t>
            </a:r>
          </a:p>
          <a:p>
            <a:pPr algn="just">
              <a:lnSpc>
                <a:spcPct val="110000"/>
              </a:lnSpc>
              <a:spcBef>
                <a:spcPts val="300"/>
              </a:spcBef>
              <a:spcAft>
                <a:spcPts val="300"/>
              </a:spcAft>
            </a:pPr>
            <a:r>
              <a:rPr lang="en-US" sz="2400" i="0" dirty="0">
                <a:effectLst/>
              </a:rPr>
              <a:t>Dear Grandpa and Grandma,</a:t>
            </a:r>
          </a:p>
          <a:p>
            <a:pPr algn="just">
              <a:lnSpc>
                <a:spcPct val="110000"/>
              </a:lnSpc>
              <a:spcBef>
                <a:spcPts val="300"/>
              </a:spcBef>
              <a:spcAft>
                <a:spcPts val="300"/>
              </a:spcAft>
            </a:pPr>
            <a:r>
              <a:rPr lang="en-US" sz="2400" i="0" dirty="0">
                <a:effectLst/>
              </a:rPr>
              <a:t>Stockholm is fantastic!</a:t>
            </a:r>
          </a:p>
          <a:p>
            <a:pPr algn="just">
              <a:lnSpc>
                <a:spcPct val="110000"/>
              </a:lnSpc>
              <a:spcBef>
                <a:spcPts val="300"/>
              </a:spcBef>
              <a:spcAft>
                <a:spcPts val="300"/>
              </a:spcAft>
            </a:pPr>
            <a:r>
              <a:rPr lang="en-US" sz="2400" i="0" dirty="0">
                <a:effectLst/>
              </a:rPr>
              <a:t>Its weather is perfect, sunny all the time! Our hotel is good. </a:t>
            </a:r>
            <a:r>
              <a:rPr lang="en-US" sz="2400" b="1" i="0" dirty="0">
                <a:solidFill>
                  <a:srgbClr val="FF0000"/>
                </a:solidFill>
                <a:effectLst/>
              </a:rPr>
              <a:t>It has a swimming pool</a:t>
            </a:r>
            <a:r>
              <a:rPr lang="en-US" sz="2400" i="0" dirty="0">
                <a:solidFill>
                  <a:srgbClr val="FF0000"/>
                </a:solidFill>
                <a:effectLst/>
              </a:rPr>
              <a:t> </a:t>
            </a:r>
            <a:r>
              <a:rPr lang="en-US" sz="2400" i="0" dirty="0">
                <a:effectLst/>
              </a:rPr>
              <a:t>and a gym. </a:t>
            </a:r>
            <a:r>
              <a:rPr lang="en-US" sz="2400" b="1" i="0" dirty="0">
                <a:solidFill>
                  <a:srgbClr val="FF0000"/>
                </a:solidFill>
                <a:effectLst/>
              </a:rPr>
              <a:t>It offers delicious breakfast.</a:t>
            </a:r>
            <a:r>
              <a:rPr lang="en-US" sz="2400" i="0" dirty="0">
                <a:solidFill>
                  <a:srgbClr val="FF0000"/>
                </a:solidFill>
                <a:effectLst/>
              </a:rPr>
              <a:t> </a:t>
            </a:r>
            <a:r>
              <a:rPr lang="en-US" sz="2400" b="1" i="0" dirty="0">
                <a:effectLst/>
              </a:rPr>
              <a:t>Yesterday Mum, Dad and I rented three bikes and cycled to the Old Town. My parents wore their helmets and I wore mine. We visited the Royal Palace first</a:t>
            </a:r>
            <a:r>
              <a:rPr lang="en-US" sz="2400" b="1" i="0" dirty="0">
                <a:solidFill>
                  <a:schemeClr val="accent6"/>
                </a:solidFill>
                <a:effectLst/>
              </a:rPr>
              <a:t>. </a:t>
            </a:r>
            <a:r>
              <a:rPr lang="en-US" sz="2400" i="0" dirty="0">
                <a:effectLst/>
              </a:rPr>
              <a:t>What a beautiful place! Mum loved it. </a:t>
            </a:r>
            <a:r>
              <a:rPr lang="en-US" sz="2400" b="1" i="0" dirty="0">
                <a:effectLst/>
              </a:rPr>
              <a:t>She said, “Swedish art is amazing.” After that, we had “</a:t>
            </a:r>
            <a:r>
              <a:rPr lang="en-US" sz="2400" b="1" i="0" dirty="0" err="1">
                <a:effectLst/>
              </a:rPr>
              <a:t>fika</a:t>
            </a:r>
            <a:r>
              <a:rPr lang="en-US" sz="2400" b="1" i="0" dirty="0">
                <a:effectLst/>
              </a:rPr>
              <a:t>”, a coffee break, in a traditional café</a:t>
            </a:r>
            <a:r>
              <a:rPr lang="en-US" sz="2400" i="0" dirty="0">
                <a:effectLst/>
              </a:rPr>
              <a:t>. Everything is so wonderful!</a:t>
            </a:r>
          </a:p>
          <a:p>
            <a:pPr algn="just">
              <a:lnSpc>
                <a:spcPct val="110000"/>
              </a:lnSpc>
              <a:spcBef>
                <a:spcPts val="300"/>
              </a:spcBef>
              <a:spcAft>
                <a:spcPts val="300"/>
              </a:spcAft>
            </a:pPr>
            <a:r>
              <a:rPr lang="en-US" sz="2400" i="0" dirty="0">
                <a:effectLst/>
              </a:rPr>
              <a:t>Wish you were here!</a:t>
            </a:r>
          </a:p>
          <a:p>
            <a:pPr algn="just">
              <a:lnSpc>
                <a:spcPct val="110000"/>
              </a:lnSpc>
              <a:spcBef>
                <a:spcPts val="300"/>
              </a:spcBef>
              <a:spcAft>
                <a:spcPts val="300"/>
              </a:spcAft>
            </a:pPr>
            <a:r>
              <a:rPr lang="en-US" sz="2400" i="0" dirty="0">
                <a:effectLst/>
              </a:rPr>
              <a:t>Love,</a:t>
            </a:r>
          </a:p>
          <a:p>
            <a:pPr algn="just">
              <a:lnSpc>
                <a:spcPct val="110000"/>
              </a:lnSpc>
              <a:spcBef>
                <a:spcPts val="300"/>
              </a:spcBef>
              <a:spcAft>
                <a:spcPts val="300"/>
              </a:spcAft>
            </a:pPr>
            <a:r>
              <a:rPr lang="en-US" sz="2400" i="0" dirty="0">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i="0" dirty="0">
                <a:effectLst/>
              </a:rPr>
              <a:t>September 6</a:t>
            </a:r>
          </a:p>
          <a:p>
            <a:pPr algn="just">
              <a:lnSpc>
                <a:spcPct val="110000"/>
              </a:lnSpc>
              <a:spcBef>
                <a:spcPts val="300"/>
              </a:spcBef>
              <a:spcAft>
                <a:spcPts val="300"/>
              </a:spcAft>
            </a:pPr>
            <a:r>
              <a:rPr lang="en-US" sz="2400" i="0" dirty="0">
                <a:effectLst/>
              </a:rPr>
              <a:t>Dear Grandpa and Grandma,</a:t>
            </a:r>
          </a:p>
          <a:p>
            <a:pPr algn="just">
              <a:lnSpc>
                <a:spcPct val="110000"/>
              </a:lnSpc>
              <a:spcBef>
                <a:spcPts val="300"/>
              </a:spcBef>
              <a:spcAft>
                <a:spcPts val="300"/>
              </a:spcAft>
            </a:pPr>
            <a:r>
              <a:rPr lang="en-US" sz="2400" i="0" dirty="0">
                <a:effectLst/>
              </a:rPr>
              <a:t>Stockholm is fantastic!</a:t>
            </a:r>
          </a:p>
          <a:p>
            <a:pPr algn="just">
              <a:lnSpc>
                <a:spcPct val="110000"/>
              </a:lnSpc>
              <a:spcBef>
                <a:spcPts val="300"/>
              </a:spcBef>
              <a:spcAft>
                <a:spcPts val="300"/>
              </a:spcAft>
            </a:pPr>
            <a:r>
              <a:rPr lang="en-US" sz="2400" i="0" dirty="0">
                <a:effectLst/>
              </a:rPr>
              <a:t>Its weather is perfect, sunny all the time! Our hotel is good. </a:t>
            </a:r>
            <a:r>
              <a:rPr lang="en-US" sz="2400" i="0" dirty="0">
                <a:solidFill>
                  <a:srgbClr val="FF0000"/>
                </a:solidFill>
                <a:effectLst/>
              </a:rPr>
              <a:t>It has a swimming pool </a:t>
            </a:r>
            <a:r>
              <a:rPr lang="en-US" sz="2400" i="0" dirty="0">
                <a:effectLst/>
              </a:rPr>
              <a:t>and a gym. </a:t>
            </a:r>
            <a:r>
              <a:rPr lang="en-US" sz="2400" i="0" dirty="0">
                <a:solidFill>
                  <a:srgbClr val="FF0000"/>
                </a:solidFill>
                <a:effectLst/>
              </a:rPr>
              <a:t>It offers delicious breakfast</a:t>
            </a:r>
            <a:r>
              <a:rPr lang="en-US" sz="2400" i="0" dirty="0">
                <a:effectLst/>
              </a:rPr>
              <a:t>. </a:t>
            </a:r>
            <a:r>
              <a:rPr lang="en-US" sz="2400" b="1" i="0" dirty="0">
                <a:solidFill>
                  <a:srgbClr val="008000"/>
                </a:solidFill>
                <a:effectLst/>
              </a:rPr>
              <a:t>Yesterday Mum, Dad and I rented three bikes and cycled to the Old Town. My parents wore their helmets and I wore mine. We visited the Royal Palace first.</a:t>
            </a:r>
            <a:r>
              <a:rPr lang="en-US" sz="2400" i="0" dirty="0">
                <a:effectLst/>
              </a:rPr>
              <a:t> What a beautiful place! Mum loved it. </a:t>
            </a:r>
            <a:r>
              <a:rPr lang="en-US" sz="2400" b="1" i="0" dirty="0">
                <a:solidFill>
                  <a:srgbClr val="008000"/>
                </a:solidFill>
                <a:effectLst/>
              </a:rPr>
              <a:t>She said, “Swedish art is amazing.” After that, we had “</a:t>
            </a:r>
            <a:r>
              <a:rPr lang="en-US" sz="2400" b="1" i="0" dirty="0" err="1">
                <a:solidFill>
                  <a:srgbClr val="008000"/>
                </a:solidFill>
                <a:effectLst/>
              </a:rPr>
              <a:t>fika</a:t>
            </a:r>
            <a:r>
              <a:rPr lang="en-US" sz="2400" b="1" i="0" dirty="0">
                <a:solidFill>
                  <a:srgbClr val="008000"/>
                </a:solidFill>
                <a:effectLst/>
              </a:rPr>
              <a:t>”, a coffee break, in a traditional café.</a:t>
            </a:r>
            <a:r>
              <a:rPr lang="en-US" sz="2400" i="0" dirty="0">
                <a:effectLst/>
              </a:rPr>
              <a:t> Everything is so wonderful!</a:t>
            </a:r>
          </a:p>
          <a:p>
            <a:pPr algn="just">
              <a:lnSpc>
                <a:spcPct val="110000"/>
              </a:lnSpc>
              <a:spcBef>
                <a:spcPts val="300"/>
              </a:spcBef>
              <a:spcAft>
                <a:spcPts val="300"/>
              </a:spcAft>
            </a:pPr>
            <a:r>
              <a:rPr lang="en-US" sz="2400" i="0" dirty="0">
                <a:effectLst/>
              </a:rPr>
              <a:t>Wish you were here!</a:t>
            </a:r>
          </a:p>
          <a:p>
            <a:pPr algn="just">
              <a:lnSpc>
                <a:spcPct val="110000"/>
              </a:lnSpc>
              <a:spcBef>
                <a:spcPts val="300"/>
              </a:spcBef>
              <a:spcAft>
                <a:spcPts val="300"/>
              </a:spcAft>
            </a:pPr>
            <a:r>
              <a:rPr lang="en-US" sz="2400" i="0" dirty="0">
                <a:effectLst/>
              </a:rPr>
              <a:t>Love,</a:t>
            </a:r>
          </a:p>
          <a:p>
            <a:pPr algn="just">
              <a:lnSpc>
                <a:spcPct val="110000"/>
              </a:lnSpc>
              <a:spcBef>
                <a:spcPts val="300"/>
              </a:spcBef>
              <a:spcAft>
                <a:spcPts val="300"/>
              </a:spcAft>
            </a:pPr>
            <a:r>
              <a:rPr lang="en-US" sz="2400" i="0" dirty="0">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49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65203" y="42732"/>
            <a:ext cx="7429711"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groups. Choose a city you know. Discuss and answer the questions below.</a:t>
            </a:r>
          </a:p>
        </p:txBody>
      </p:sp>
      <p:sp>
        <p:nvSpPr>
          <p:cNvPr id="90" name="TextBox 89"/>
          <p:cNvSpPr txBox="1"/>
          <p:nvPr/>
        </p:nvSpPr>
        <p:spPr>
          <a:xfrm>
            <a:off x="308940" y="1075279"/>
            <a:ext cx="2848035" cy="553998"/>
          </a:xfrm>
          <a:prstGeom prst="rect">
            <a:avLst/>
          </a:prstGeom>
          <a:noFill/>
        </p:spPr>
        <p:txBody>
          <a:bodyPr wrap="square" rtlCol="0">
            <a:spAutoFit/>
          </a:bodyPr>
          <a:lstStyle/>
          <a:p>
            <a:r>
              <a:rPr lang="en-US" sz="3000" b="1" dirty="0" smtClean="0">
                <a:solidFill>
                  <a:srgbClr val="0FB7BD"/>
                </a:solidFill>
              </a:rPr>
              <a:t>* Speaking</a:t>
            </a:r>
            <a:endParaRPr lang="en-US" sz="3000" b="1" dirty="0">
              <a:solidFill>
                <a:srgbClr val="0FB7BD"/>
              </a:solidFill>
            </a:endParaRPr>
          </a:p>
        </p:txBody>
      </p:sp>
      <p:sp>
        <p:nvSpPr>
          <p:cNvPr id="91" name="TextBox 90"/>
          <p:cNvSpPr txBox="1"/>
          <p:nvPr/>
        </p:nvSpPr>
        <p:spPr>
          <a:xfrm>
            <a:off x="219996" y="1629277"/>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city is it?</a:t>
            </a:r>
            <a:endParaRPr lang="en-US" sz="2400" i="1" dirty="0"/>
          </a:p>
        </p:txBody>
      </p:sp>
      <p:sp>
        <p:nvSpPr>
          <p:cNvPr id="92" name="TextBox 91"/>
          <p:cNvSpPr txBox="1"/>
          <p:nvPr/>
        </p:nvSpPr>
        <p:spPr>
          <a:xfrm>
            <a:off x="219995" y="2136113"/>
            <a:ext cx="615903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it like? (the weather, the food…)</a:t>
            </a:r>
            <a:endParaRPr lang="en-US" sz="2400" i="1" dirty="0"/>
          </a:p>
        </p:txBody>
      </p:sp>
      <p:sp>
        <p:nvSpPr>
          <p:cNvPr id="93" name="TextBox 92"/>
          <p:cNvSpPr txBox="1"/>
          <p:nvPr/>
        </p:nvSpPr>
        <p:spPr>
          <a:xfrm>
            <a:off x="219994" y="2558673"/>
            <a:ext cx="486363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can you see and do there?</a:t>
            </a:r>
            <a:endParaRPr lang="en-US" sz="2400" i="1" dirty="0"/>
          </a:p>
        </p:txBody>
      </p:sp>
      <p:sp>
        <p:nvSpPr>
          <p:cNvPr id="94" name="TextBox 93"/>
          <p:cNvSpPr txBox="1"/>
          <p:nvPr/>
        </p:nvSpPr>
        <p:spPr>
          <a:xfrm>
            <a:off x="219994" y="3031439"/>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How do you feel about it?</a:t>
            </a:r>
            <a:endParaRPr lang="en-US" sz="2400" i="1" dirty="0"/>
          </a:p>
        </p:txBody>
      </p:sp>
      <p:sp>
        <p:nvSpPr>
          <p:cNvPr id="2" name="Rectangle 1"/>
          <p:cNvSpPr/>
          <p:nvPr/>
        </p:nvSpPr>
        <p:spPr>
          <a:xfrm>
            <a:off x="597793" y="3974071"/>
            <a:ext cx="2293256" cy="400110"/>
          </a:xfrm>
          <a:prstGeom prst="rect">
            <a:avLst/>
          </a:prstGeom>
        </p:spPr>
        <p:txBody>
          <a:bodyPr wrap="none">
            <a:spAutoFit/>
          </a:bodyPr>
          <a:lstStyle/>
          <a:p>
            <a:r>
              <a:rPr lang="en-US" sz="2000" b="1" i="1" dirty="0" smtClean="0">
                <a:solidFill>
                  <a:srgbClr val="0070C0"/>
                </a:solidFill>
              </a:rPr>
              <a:t>1. It’s </a:t>
            </a:r>
            <a:r>
              <a:rPr lang="en-US" sz="2000" b="1" i="1" dirty="0" err="1">
                <a:solidFill>
                  <a:srgbClr val="0070C0"/>
                </a:solidFill>
              </a:rPr>
              <a:t>Vung</a:t>
            </a:r>
            <a:r>
              <a:rPr lang="en-US" sz="2000" b="1" i="1" dirty="0">
                <a:solidFill>
                  <a:srgbClr val="0070C0"/>
                </a:solidFill>
              </a:rPr>
              <a:t> Tau city.</a:t>
            </a:r>
          </a:p>
        </p:txBody>
      </p:sp>
      <p:sp>
        <p:nvSpPr>
          <p:cNvPr id="3" name="Rectangle 2"/>
          <p:cNvSpPr/>
          <p:nvPr/>
        </p:nvSpPr>
        <p:spPr>
          <a:xfrm>
            <a:off x="584145" y="4386445"/>
            <a:ext cx="6995105" cy="707886"/>
          </a:xfrm>
          <a:prstGeom prst="rect">
            <a:avLst/>
          </a:prstGeom>
        </p:spPr>
        <p:txBody>
          <a:bodyPr wrap="square">
            <a:spAutoFit/>
          </a:bodyPr>
          <a:lstStyle/>
          <a:p>
            <a:r>
              <a:rPr lang="en-GB" sz="2000" b="1" i="1" dirty="0" smtClean="0">
                <a:solidFill>
                  <a:srgbClr val="0070C0"/>
                </a:solidFill>
              </a:rPr>
              <a:t>2. It </a:t>
            </a:r>
            <a:r>
              <a:rPr lang="en-GB" sz="2000" b="1" i="1" dirty="0">
                <a:solidFill>
                  <a:srgbClr val="0070C0"/>
                </a:solidFill>
              </a:rPr>
              <a:t>has many beautiful beaches, the weather is usually cool, </a:t>
            </a:r>
            <a:r>
              <a:rPr lang="en-GB" sz="2000" b="1" i="1" dirty="0" smtClean="0">
                <a:solidFill>
                  <a:srgbClr val="0070C0"/>
                </a:solidFill>
              </a:rPr>
              <a:t> the seafood </a:t>
            </a:r>
            <a:r>
              <a:rPr lang="en-GB" sz="2000" b="1" i="1" dirty="0">
                <a:solidFill>
                  <a:srgbClr val="0070C0"/>
                </a:solidFill>
              </a:rPr>
              <a:t>is fresh, cheap and delicious.</a:t>
            </a:r>
            <a:endParaRPr lang="en-US" sz="2000" b="1" i="1" dirty="0">
              <a:solidFill>
                <a:srgbClr val="0070C0"/>
              </a:solidFill>
            </a:endParaRPr>
          </a:p>
        </p:txBody>
      </p:sp>
      <p:sp>
        <p:nvSpPr>
          <p:cNvPr id="4" name="Rectangle 3"/>
          <p:cNvSpPr/>
          <p:nvPr/>
        </p:nvSpPr>
        <p:spPr>
          <a:xfrm>
            <a:off x="584145" y="5093388"/>
            <a:ext cx="7918410" cy="1015663"/>
          </a:xfrm>
          <a:prstGeom prst="rect">
            <a:avLst/>
          </a:prstGeom>
        </p:spPr>
        <p:txBody>
          <a:bodyPr wrap="square">
            <a:spAutoFit/>
          </a:bodyPr>
          <a:lstStyle/>
          <a:p>
            <a:r>
              <a:rPr lang="en-GB" sz="2000" b="1" i="1" dirty="0" smtClean="0">
                <a:solidFill>
                  <a:srgbClr val="0070C0"/>
                </a:solidFill>
              </a:rPr>
              <a:t>3. In </a:t>
            </a:r>
            <a:r>
              <a:rPr lang="en-GB" sz="2000" b="1" i="1" dirty="0" err="1">
                <a:solidFill>
                  <a:srgbClr val="0070C0"/>
                </a:solidFill>
              </a:rPr>
              <a:t>Vung</a:t>
            </a:r>
            <a:r>
              <a:rPr lang="en-GB" sz="2000" b="1" i="1" dirty="0">
                <a:solidFill>
                  <a:srgbClr val="0070C0"/>
                </a:solidFill>
              </a:rPr>
              <a:t> Tau city, I can cycle along the beach, </a:t>
            </a:r>
            <a:r>
              <a:rPr lang="en-GB" sz="2000" b="1" i="1" dirty="0" smtClean="0">
                <a:solidFill>
                  <a:srgbClr val="0070C0"/>
                </a:solidFill>
              </a:rPr>
              <a:t>climb </a:t>
            </a:r>
            <a:r>
              <a:rPr lang="en-GB" sz="2000" b="1" i="1" dirty="0">
                <a:solidFill>
                  <a:srgbClr val="0070C0"/>
                </a:solidFill>
              </a:rPr>
              <a:t>mountains, take beautiful photos, swim in the sea and play on the beach, enjoy special food and seafood, buy </a:t>
            </a:r>
            <a:r>
              <a:rPr lang="en-GB" sz="2000" b="1" i="1" dirty="0" smtClean="0">
                <a:solidFill>
                  <a:srgbClr val="0070C0"/>
                </a:solidFill>
              </a:rPr>
              <a:t>souvenirs….</a:t>
            </a:r>
            <a:endParaRPr lang="en-US" sz="2000" b="1" i="1" dirty="0">
              <a:solidFill>
                <a:srgbClr val="0070C0"/>
              </a:solidFill>
            </a:endParaRPr>
          </a:p>
        </p:txBody>
      </p:sp>
      <p:sp>
        <p:nvSpPr>
          <p:cNvPr id="5" name="Rectangle 4"/>
          <p:cNvSpPr/>
          <p:nvPr/>
        </p:nvSpPr>
        <p:spPr>
          <a:xfrm>
            <a:off x="566370" y="6057662"/>
            <a:ext cx="7322036" cy="400110"/>
          </a:xfrm>
          <a:prstGeom prst="rect">
            <a:avLst/>
          </a:prstGeom>
        </p:spPr>
        <p:txBody>
          <a:bodyPr wrap="square">
            <a:spAutoFit/>
          </a:bodyPr>
          <a:lstStyle/>
          <a:p>
            <a:r>
              <a:rPr lang="en-US" sz="2000" b="1" i="1" dirty="0" smtClean="0">
                <a:solidFill>
                  <a:srgbClr val="0070C0"/>
                </a:solidFill>
              </a:rPr>
              <a:t>4. It’s </a:t>
            </a:r>
            <a:r>
              <a:rPr lang="en-US" sz="2000" b="1" i="1" dirty="0">
                <a:solidFill>
                  <a:srgbClr val="0070C0"/>
                </a:solidFill>
              </a:rPr>
              <a:t>really great to be in </a:t>
            </a:r>
            <a:r>
              <a:rPr lang="en-US" sz="2000" b="1" i="1" dirty="0" err="1">
                <a:solidFill>
                  <a:srgbClr val="0070C0"/>
                </a:solidFill>
              </a:rPr>
              <a:t>Vung</a:t>
            </a:r>
            <a:r>
              <a:rPr lang="en-US" sz="2000" b="1" i="1" dirty="0">
                <a:solidFill>
                  <a:srgbClr val="0070C0"/>
                </a:solidFill>
              </a:rPr>
              <a:t> Tau city. It’s a </a:t>
            </a:r>
            <a:r>
              <a:rPr lang="en-US" sz="2000" b="1" i="1" dirty="0" err="1">
                <a:solidFill>
                  <a:srgbClr val="0070C0"/>
                </a:solidFill>
              </a:rPr>
              <a:t>liveable</a:t>
            </a:r>
            <a:r>
              <a:rPr lang="en-US" sz="2000" b="1" i="1" dirty="0">
                <a:solidFill>
                  <a:srgbClr val="0070C0"/>
                </a:solidFill>
              </a:rPr>
              <a:t> place.</a:t>
            </a:r>
          </a:p>
        </p:txBody>
      </p:sp>
      <p:sp>
        <p:nvSpPr>
          <p:cNvPr id="6" name="Rectangle 5"/>
          <p:cNvSpPr/>
          <p:nvPr/>
        </p:nvSpPr>
        <p:spPr>
          <a:xfrm>
            <a:off x="457812" y="3516445"/>
            <a:ext cx="2913298" cy="461665"/>
          </a:xfrm>
          <a:prstGeom prst="rect">
            <a:avLst/>
          </a:prstGeom>
        </p:spPr>
        <p:txBody>
          <a:bodyPr wrap="none">
            <a:spAutoFit/>
          </a:bodyPr>
          <a:lstStyle/>
          <a:p>
            <a:r>
              <a:rPr lang="en-US" sz="2400" b="1" dirty="0">
                <a:solidFill>
                  <a:srgbClr val="FF0000"/>
                </a:solidFill>
              </a:rPr>
              <a:t>* Suggested answers: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876" y="871381"/>
            <a:ext cx="3507475" cy="252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0" name="TextBox 9"/>
          <p:cNvSpPr txBox="1"/>
          <p:nvPr/>
        </p:nvSpPr>
        <p:spPr>
          <a:xfrm>
            <a:off x="936171" y="30227"/>
            <a:ext cx="6781799"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Share the information you have collected in </a:t>
            </a:r>
            <a:r>
              <a:rPr lang="en-US" sz="2400" b="1">
                <a:solidFill>
                  <a:srgbClr val="F47A69"/>
                </a:solidFill>
                <a:effectLst>
                  <a:glow rad="88900">
                    <a:schemeClr val="bg1"/>
                  </a:glow>
                </a:effectLst>
                <a:latin typeface="Arial" panose="020B0604020202020204" pitchFamily="34" charset="0"/>
                <a:cs typeface="Arial" panose="020B0604020202020204" pitchFamily="34" charset="0"/>
              </a:rPr>
              <a:t>4</a:t>
            </a:r>
            <a:r>
              <a:rPr lang="en-US" sz="2400" b="1">
                <a:effectLst>
                  <a:glow rad="88900">
                    <a:schemeClr val="bg1"/>
                  </a:glow>
                </a:effectLst>
                <a:latin typeface="Arial" panose="020B0604020202020204" pitchFamily="34" charset="0"/>
                <a:cs typeface="Arial" panose="020B0604020202020204" pitchFamily="34" charset="0"/>
              </a:rPr>
              <a:t> with your class.</a:t>
            </a:r>
          </a:p>
        </p:txBody>
      </p:sp>
      <p:sp>
        <p:nvSpPr>
          <p:cNvPr id="44" name="TextBox 43"/>
          <p:cNvSpPr txBox="1"/>
          <p:nvPr/>
        </p:nvSpPr>
        <p:spPr>
          <a:xfrm>
            <a:off x="219994" y="1318885"/>
            <a:ext cx="4558835" cy="523220"/>
          </a:xfrm>
          <a:prstGeom prst="rect">
            <a:avLst/>
          </a:prstGeom>
          <a:noFill/>
        </p:spPr>
        <p:txBody>
          <a:bodyPr wrap="square" rtlCol="0">
            <a:spAutoFit/>
          </a:bodyPr>
          <a:lstStyle/>
          <a:p>
            <a:r>
              <a:rPr lang="en-US" sz="2800" b="1" dirty="0"/>
              <a:t>You may start your talk with:</a:t>
            </a:r>
            <a:endParaRPr lang="en-US" sz="2800" b="1" i="1" dirty="0"/>
          </a:p>
        </p:txBody>
      </p:sp>
      <p:sp>
        <p:nvSpPr>
          <p:cNvPr id="45" name="TextBox 44"/>
          <p:cNvSpPr txBox="1"/>
          <p:nvPr/>
        </p:nvSpPr>
        <p:spPr>
          <a:xfrm>
            <a:off x="219994" y="1830795"/>
            <a:ext cx="4907177" cy="523220"/>
          </a:xfrm>
          <a:prstGeom prst="rect">
            <a:avLst/>
          </a:prstGeom>
          <a:noFill/>
        </p:spPr>
        <p:txBody>
          <a:bodyPr wrap="square" rtlCol="0">
            <a:spAutoFit/>
          </a:bodyPr>
          <a:lstStyle/>
          <a:p>
            <a:r>
              <a:rPr lang="en-US" sz="2800" i="1"/>
              <a:t>We’re going to tell you about …</a:t>
            </a:r>
          </a:p>
        </p:txBody>
      </p:sp>
      <p:sp>
        <p:nvSpPr>
          <p:cNvPr id="47" name="Rounded Rectangle 46"/>
          <p:cNvSpPr/>
          <p:nvPr/>
        </p:nvSpPr>
        <p:spPr>
          <a:xfrm>
            <a:off x="709683" y="2579427"/>
            <a:ext cx="7629099" cy="3166508"/>
          </a:xfrm>
          <a:prstGeom prst="roundRect">
            <a:avLst/>
          </a:prstGeom>
          <a:solidFill>
            <a:schemeClr val="bg1"/>
          </a:solidFill>
          <a:ln w="28575">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i="1" dirty="0">
                <a:solidFill>
                  <a:schemeClr val="tx1"/>
                </a:solidFill>
              </a:rPr>
              <a:t>We’re going to tell you about</a:t>
            </a:r>
            <a:r>
              <a:rPr lang="en-US" sz="2000" i="1" dirty="0">
                <a:solidFill>
                  <a:schemeClr val="tx1"/>
                </a:solidFill>
              </a:rPr>
              <a:t> </a:t>
            </a:r>
            <a:r>
              <a:rPr lang="en-US" sz="2000" i="1" dirty="0" err="1">
                <a:solidFill>
                  <a:schemeClr val="tx1"/>
                </a:solidFill>
              </a:rPr>
              <a:t>Vung</a:t>
            </a:r>
            <a:r>
              <a:rPr lang="en-US" sz="2000" i="1" dirty="0">
                <a:solidFill>
                  <a:schemeClr val="tx1"/>
                </a:solidFill>
              </a:rPr>
              <a:t> Tau city. It has many beautiful beaches, the weather is usually cool, seafood is fresh, cheap and delicious. In </a:t>
            </a:r>
            <a:r>
              <a:rPr lang="en-US" sz="2000" i="1" dirty="0" err="1">
                <a:solidFill>
                  <a:schemeClr val="tx1"/>
                </a:solidFill>
              </a:rPr>
              <a:t>Vung</a:t>
            </a:r>
            <a:r>
              <a:rPr lang="en-US" sz="2000" i="1" dirty="0">
                <a:solidFill>
                  <a:schemeClr val="tx1"/>
                </a:solidFill>
              </a:rPr>
              <a:t> Tau city, I can cycle along the beach, do sightseeing, climb mountains, take beautiful photos, swim in the sea and play on the beach, enjoy special food and seafood, buy souvenirs. It’s really great to be in </a:t>
            </a:r>
            <a:r>
              <a:rPr lang="en-US" sz="2000" i="1" dirty="0" err="1">
                <a:solidFill>
                  <a:schemeClr val="tx1"/>
                </a:solidFill>
              </a:rPr>
              <a:t>Vung</a:t>
            </a:r>
            <a:r>
              <a:rPr lang="en-US" sz="2000" i="1" dirty="0">
                <a:solidFill>
                  <a:schemeClr val="tx1"/>
                </a:solidFill>
              </a:rPr>
              <a:t> Tau city. For me, it’s a </a:t>
            </a:r>
            <a:r>
              <a:rPr lang="en-US" sz="2000" i="1" dirty="0" err="1">
                <a:solidFill>
                  <a:schemeClr val="tx1"/>
                </a:solidFill>
              </a:rPr>
              <a:t>liveable</a:t>
            </a:r>
            <a:r>
              <a:rPr lang="en-US" sz="2000" i="1" dirty="0">
                <a:solidFill>
                  <a:schemeClr val="tx1"/>
                </a:solidFill>
              </a:rPr>
              <a:t> place.</a:t>
            </a:r>
            <a:br>
              <a:rPr lang="en-US" sz="2000" i="1"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982200" cy="724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90918" y="1921900"/>
            <a:ext cx="6941713" cy="1200316"/>
          </a:xfrm>
          <a:prstGeom prst="rect">
            <a:avLst/>
          </a:prstGeom>
        </p:spPr>
        <p:txBody>
          <a:bodyPr wrap="square" lIns="91427" tIns="45714" rIns="91427" bIns="45714">
            <a:spAutoFit/>
          </a:bodyPr>
          <a:lstStyle/>
          <a:p>
            <a:r>
              <a:rPr lang="en-US" sz="3600" dirty="0"/>
              <a:t>- </a:t>
            </a:r>
            <a:r>
              <a:rPr lang="en-US" sz="3600" dirty="0" smtClean="0"/>
              <a:t> </a:t>
            </a:r>
            <a:r>
              <a:rPr lang="en-US" sz="3600" dirty="0"/>
              <a:t>Learn  all the new words by heart.</a:t>
            </a:r>
            <a:br>
              <a:rPr lang="en-US" sz="3600" dirty="0"/>
            </a:br>
            <a:r>
              <a:rPr lang="en-US" sz="3600" dirty="0"/>
              <a:t>- Do exercises in the </a:t>
            </a:r>
            <a:r>
              <a:rPr lang="en-US" sz="3600"/>
              <a:t>workbook</a:t>
            </a:r>
            <a:r>
              <a:rPr lang="en-US" sz="3600" smtClean="0"/>
              <a:t>.</a:t>
            </a:r>
            <a:endParaRPr lang="en-US" sz="3600" dirty="0"/>
          </a:p>
        </p:txBody>
      </p:sp>
      <p:sp>
        <p:nvSpPr>
          <p:cNvPr id="6" name="Rectangle 25603"/>
          <p:cNvSpPr>
            <a:spLocks noChangeArrowheads="1" noChangeShapeType="1" noTextEdit="1"/>
          </p:cNvSpPr>
          <p:nvPr/>
        </p:nvSpPr>
        <p:spPr bwMode="auto">
          <a:xfrm>
            <a:off x="2514600" y="0"/>
            <a:ext cx="4267200" cy="1485900"/>
          </a:xfrm>
          <a:prstGeom prst="rect">
            <a:avLst/>
          </a:prstGeom>
        </p:spPr>
        <p:txBody>
          <a:bodyPr wrap="none" lIns="91427" tIns="45714" rIns="91427" bIns="45714" fromWordArt="1">
            <a:prstTxWarp prst="textCurveUp">
              <a:avLst>
                <a:gd name="adj" fmla="val 40356"/>
              </a:avLst>
            </a:prstTxWarp>
          </a:bodyPr>
          <a:lstStyle/>
          <a:p>
            <a:pPr algn="ctr"/>
            <a:r>
              <a:rPr lang="en-GB" sz="3600" kern="10" smtClean="0">
                <a:ln w="12700">
                  <a:solidFill>
                    <a:srgbClr val="000000"/>
                  </a:solidFill>
                  <a:round/>
                  <a:headEnd/>
                  <a:tailEnd/>
                </a:ln>
                <a:solidFill>
                  <a:srgbClr val="7030A0"/>
                </a:solidFill>
                <a:effectLst>
                  <a:outerShdw dist="45791" dir="2021404" algn="ctr" rotWithShape="0">
                    <a:srgbClr val="808080">
                      <a:alpha val="79999"/>
                    </a:srgbClr>
                  </a:outerShdw>
                </a:effectLst>
                <a:latin typeface=".VnTifani Heavy" pitchFamily="34" charset="0"/>
                <a:cs typeface="Arial"/>
              </a:rPr>
              <a:t>Homework</a:t>
            </a:r>
            <a:endParaRPr lang="en-GB" sz="3600" kern="10" dirty="0">
              <a:ln w="12700">
                <a:solidFill>
                  <a:srgbClr val="000000"/>
                </a:solidFill>
                <a:round/>
                <a:headEnd/>
                <a:tailEnd/>
              </a:ln>
              <a:effectLst>
                <a:outerShdw dist="45791" dir="2021404" algn="ctr" rotWithShape="0">
                  <a:srgbClr val="808080">
                    <a:alpha val="79999"/>
                  </a:srgbClr>
                </a:outerShdw>
              </a:effectLst>
              <a:latin typeface=".VnTifani Heavy" pitchFamily="34" charset="0"/>
              <a:cs typeface="Arial"/>
            </a:endParaRPr>
          </a:p>
        </p:txBody>
      </p:sp>
    </p:spTree>
    <p:extLst>
      <p:ext uri="{BB962C8B-B14F-4D97-AF65-F5344CB8AC3E}">
        <p14:creationId xmlns:p14="http://schemas.microsoft.com/office/powerpoint/2010/main" val="3142179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ree Powerpoint Background Images - ClipArt Best - ClipArt Best - ClipArt  Best in 2021 | Powerpoint background free, Powerpoint background design,  Background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60"/>
          <a:stretch/>
        </p:blipFill>
        <p:spPr>
          <a:xfrm>
            <a:off x="327544" y="272955"/>
            <a:ext cx="8816456" cy="2280956"/>
          </a:xfrm>
          <a:prstGeom prst="rect">
            <a:avLst/>
          </a:prstGeom>
          <a:noFill/>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2909580" y="2621693"/>
            <a:ext cx="3230808"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4000" b="1" dirty="0" smtClean="0">
                <a:solidFill>
                  <a:srgbClr val="F16649"/>
                </a:solidFill>
                <a:latin typeface=".VnBodoni" pitchFamily="34" charset="0"/>
              </a:rPr>
              <a:t>LESSON 1</a:t>
            </a:r>
            <a:endParaRPr lang="en-US" sz="4000" b="1" dirty="0">
              <a:solidFill>
                <a:srgbClr val="F16649"/>
              </a:solidFill>
              <a:latin typeface=".VnBodoni"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580" y="3429000"/>
            <a:ext cx="4176100" cy="7527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165" y="3435787"/>
            <a:ext cx="961782" cy="777611"/>
          </a:xfrm>
          <a:prstGeom prst="rect">
            <a:avLst/>
          </a:prstGeom>
        </p:spPr>
      </p:pic>
      <p:sp>
        <p:nvSpPr>
          <p:cNvPr id="9" name="TextBox 8"/>
          <p:cNvSpPr txBox="1"/>
          <p:nvPr/>
        </p:nvSpPr>
        <p:spPr>
          <a:xfrm>
            <a:off x="2909580" y="4399670"/>
            <a:ext cx="2689497" cy="523220"/>
          </a:xfrm>
          <a:prstGeom prst="rect">
            <a:avLst/>
          </a:prstGeom>
          <a:noFill/>
        </p:spPr>
        <p:txBody>
          <a:bodyPr wrap="square" rtlCol="0">
            <a:spAutoFit/>
          </a:bodyPr>
          <a:lstStyle/>
          <a:p>
            <a:r>
              <a:rPr lang="en-US" sz="2800" b="1" dirty="0" smtClean="0">
                <a:solidFill>
                  <a:srgbClr val="002060"/>
                </a:solidFill>
              </a:rPr>
              <a:t>* Reading</a:t>
            </a:r>
            <a:endParaRPr lang="en-US" sz="2800" b="1" dirty="0">
              <a:solidFill>
                <a:srgbClr val="002060"/>
              </a:solidFill>
            </a:endParaRPr>
          </a:p>
        </p:txBody>
      </p:sp>
      <p:sp>
        <p:nvSpPr>
          <p:cNvPr id="10" name="TextBox 9"/>
          <p:cNvSpPr txBox="1"/>
          <p:nvPr/>
        </p:nvSpPr>
        <p:spPr>
          <a:xfrm>
            <a:off x="2909579" y="5018424"/>
            <a:ext cx="2689497" cy="523220"/>
          </a:xfrm>
          <a:prstGeom prst="rect">
            <a:avLst/>
          </a:prstGeom>
          <a:noFill/>
        </p:spPr>
        <p:txBody>
          <a:bodyPr wrap="square" rtlCol="0">
            <a:spAutoFit/>
          </a:bodyPr>
          <a:lstStyle/>
          <a:p>
            <a:r>
              <a:rPr lang="en-US" sz="2800" b="1" dirty="0" smtClean="0">
                <a:solidFill>
                  <a:srgbClr val="002060"/>
                </a:solidFill>
              </a:rPr>
              <a:t>* Speaking</a:t>
            </a:r>
            <a:endParaRPr lang="en-US" sz="2800" b="1" dirty="0">
              <a:solidFill>
                <a:srgbClr val="002060"/>
              </a:solidFill>
            </a:endParaRPr>
          </a:p>
        </p:txBody>
      </p:sp>
    </p:spTree>
    <p:extLst>
      <p:ext uri="{BB962C8B-B14F-4D97-AF65-F5344CB8AC3E}">
        <p14:creationId xmlns:p14="http://schemas.microsoft.com/office/powerpoint/2010/main" val="407575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7419" y="698593"/>
            <a:ext cx="2552176" cy="523220"/>
          </a:xfrm>
          <a:prstGeom prst="rect">
            <a:avLst/>
          </a:prstGeom>
        </p:spPr>
        <p:txBody>
          <a:bodyPr wrap="square">
            <a:spAutoFit/>
          </a:bodyPr>
          <a:lstStyle/>
          <a:p>
            <a:r>
              <a:rPr lang="en-US" sz="2800" dirty="0" smtClean="0"/>
              <a:t>- fantastic </a:t>
            </a:r>
            <a:r>
              <a:rPr lang="en-US" sz="2800" dirty="0"/>
              <a:t>(</a:t>
            </a:r>
            <a:r>
              <a:rPr lang="en-US" sz="2800" dirty="0" err="1"/>
              <a:t>adj</a:t>
            </a:r>
            <a:r>
              <a:rPr lang="en-US" sz="2800" dirty="0"/>
              <a:t>) </a:t>
            </a:r>
            <a:endParaRPr lang="en-US" sz="2800" dirty="0" smtClean="0"/>
          </a:p>
        </p:txBody>
      </p:sp>
      <p:sp>
        <p:nvSpPr>
          <p:cNvPr id="7" name="Rectangle 6"/>
          <p:cNvSpPr/>
          <p:nvPr/>
        </p:nvSpPr>
        <p:spPr>
          <a:xfrm>
            <a:off x="2729594" y="699702"/>
            <a:ext cx="1200906" cy="523220"/>
          </a:xfrm>
          <a:prstGeom prst="rect">
            <a:avLst/>
          </a:prstGeom>
        </p:spPr>
        <p:txBody>
          <a:bodyPr wrap="none">
            <a:spAutoFit/>
          </a:bodyPr>
          <a:lstStyle/>
          <a:p>
            <a:pPr lvl="0"/>
            <a:r>
              <a:rPr lang="en-US" sz="2800" dirty="0">
                <a:solidFill>
                  <a:prstClr val="black"/>
                </a:solidFill>
              </a:rPr>
              <a:t>= great</a:t>
            </a:r>
          </a:p>
        </p:txBody>
      </p:sp>
      <p:sp>
        <p:nvSpPr>
          <p:cNvPr id="8" name="Rectangle 7"/>
          <p:cNvSpPr/>
          <p:nvPr/>
        </p:nvSpPr>
        <p:spPr>
          <a:xfrm>
            <a:off x="2374014" y="1166646"/>
            <a:ext cx="1311578" cy="523220"/>
          </a:xfrm>
          <a:prstGeom prst="rect">
            <a:avLst/>
          </a:prstGeom>
        </p:spPr>
        <p:txBody>
          <a:bodyPr wrap="none">
            <a:spAutoFit/>
          </a:bodyPr>
          <a:lstStyle/>
          <a:p>
            <a:r>
              <a:rPr lang="en-US" sz="2800" dirty="0">
                <a:solidFill>
                  <a:prstClr val="black"/>
                </a:solidFill>
              </a:rPr>
              <a:t>=  ideal </a:t>
            </a:r>
            <a:endParaRPr lang="en-US" dirty="0"/>
          </a:p>
        </p:txBody>
      </p:sp>
      <p:sp>
        <p:nvSpPr>
          <p:cNvPr id="9" name="Rectangle 8"/>
          <p:cNvSpPr/>
          <p:nvPr/>
        </p:nvSpPr>
        <p:spPr>
          <a:xfrm>
            <a:off x="3035748" y="3186653"/>
            <a:ext cx="2395182" cy="523220"/>
          </a:xfrm>
          <a:prstGeom prst="rect">
            <a:avLst/>
          </a:prstGeom>
        </p:spPr>
        <p:txBody>
          <a:bodyPr wrap="square">
            <a:spAutoFit/>
          </a:bodyPr>
          <a:lstStyle/>
          <a:p>
            <a:pPr lvl="0"/>
            <a:r>
              <a:rPr lang="en-US" sz="2800" dirty="0" err="1" smtClean="0">
                <a:solidFill>
                  <a:prstClr val="black"/>
                </a:solidFill>
              </a:rPr>
              <a:t>Phong</a:t>
            </a:r>
            <a:r>
              <a:rPr lang="en-US" sz="2800" dirty="0" smtClean="0">
                <a:solidFill>
                  <a:prstClr val="black"/>
                </a:solidFill>
              </a:rPr>
              <a:t> </a:t>
            </a:r>
            <a:r>
              <a:rPr lang="en-US" sz="2800" dirty="0" err="1" smtClean="0">
                <a:solidFill>
                  <a:prstClr val="black"/>
                </a:solidFill>
              </a:rPr>
              <a:t>cảnh</a:t>
            </a:r>
            <a:endParaRPr lang="en-US" sz="2800" dirty="0">
              <a:solidFill>
                <a:prstClr val="black"/>
              </a:solidFill>
            </a:endParaRPr>
          </a:p>
        </p:txBody>
      </p:sp>
      <p:sp>
        <p:nvSpPr>
          <p:cNvPr id="10" name="Rectangle 9"/>
          <p:cNvSpPr/>
          <p:nvPr/>
        </p:nvSpPr>
        <p:spPr>
          <a:xfrm>
            <a:off x="213261" y="1180294"/>
            <a:ext cx="2248436" cy="523220"/>
          </a:xfrm>
          <a:prstGeom prst="rect">
            <a:avLst/>
          </a:prstGeom>
        </p:spPr>
        <p:txBody>
          <a:bodyPr wrap="none">
            <a:spAutoFit/>
          </a:bodyPr>
          <a:lstStyle/>
          <a:p>
            <a:r>
              <a:rPr lang="en-US" sz="2800" dirty="0">
                <a:solidFill>
                  <a:prstClr val="black"/>
                </a:solidFill>
              </a:rPr>
              <a:t>- perfect (</a:t>
            </a:r>
            <a:r>
              <a:rPr lang="en-US" sz="2800" dirty="0" err="1">
                <a:solidFill>
                  <a:prstClr val="black"/>
                </a:solidFill>
              </a:rPr>
              <a:t>adj</a:t>
            </a:r>
            <a:r>
              <a:rPr lang="en-US" sz="2800" dirty="0">
                <a:solidFill>
                  <a:prstClr val="black"/>
                </a:solidFill>
              </a:rPr>
              <a:t>) </a:t>
            </a:r>
            <a:endParaRPr lang="en-US" dirty="0"/>
          </a:p>
        </p:txBody>
      </p:sp>
      <p:sp>
        <p:nvSpPr>
          <p:cNvPr id="11" name="Rectangle 10"/>
          <p:cNvSpPr/>
          <p:nvPr/>
        </p:nvSpPr>
        <p:spPr>
          <a:xfrm>
            <a:off x="3705416" y="1139350"/>
            <a:ext cx="1733167" cy="523220"/>
          </a:xfrm>
          <a:prstGeom prst="rect">
            <a:avLst/>
          </a:prstGeom>
        </p:spPr>
        <p:txBody>
          <a:bodyPr wrap="none">
            <a:spAutoFit/>
          </a:bodyPr>
          <a:lstStyle/>
          <a:p>
            <a:pPr lvl="0"/>
            <a:r>
              <a:rPr lang="en-US" sz="2800" dirty="0">
                <a:solidFill>
                  <a:prstClr val="black"/>
                </a:solidFill>
              </a:rPr>
              <a:t>: </a:t>
            </a:r>
            <a:r>
              <a:rPr lang="en-US" sz="2800" dirty="0" err="1">
                <a:solidFill>
                  <a:prstClr val="black"/>
                </a:solidFill>
              </a:rPr>
              <a:t>hoàn</a:t>
            </a:r>
            <a:r>
              <a:rPr lang="en-US" sz="2800" dirty="0">
                <a:solidFill>
                  <a:prstClr val="black"/>
                </a:solidFill>
              </a:rPr>
              <a:t> </a:t>
            </a:r>
            <a:r>
              <a:rPr lang="en-US" sz="2800" dirty="0" err="1">
                <a:solidFill>
                  <a:prstClr val="black"/>
                </a:solidFill>
              </a:rPr>
              <a:t>hảo</a:t>
            </a:r>
            <a:endParaRPr lang="en-US" sz="2800" dirty="0">
              <a:solidFill>
                <a:prstClr val="black"/>
              </a:solidFill>
            </a:endParaRPr>
          </a:p>
        </p:txBody>
      </p:sp>
      <p:sp>
        <p:nvSpPr>
          <p:cNvPr id="12" name="Rectangle 11"/>
          <p:cNvSpPr/>
          <p:nvPr/>
        </p:nvSpPr>
        <p:spPr>
          <a:xfrm>
            <a:off x="214864" y="1662570"/>
            <a:ext cx="1702646" cy="523220"/>
          </a:xfrm>
          <a:prstGeom prst="rect">
            <a:avLst/>
          </a:prstGeom>
        </p:spPr>
        <p:txBody>
          <a:bodyPr wrap="none">
            <a:spAutoFit/>
          </a:bodyPr>
          <a:lstStyle/>
          <a:p>
            <a:r>
              <a:rPr lang="en-US" sz="2800" dirty="0">
                <a:solidFill>
                  <a:prstClr val="black"/>
                </a:solidFill>
              </a:rPr>
              <a:t>- rent (v) : </a:t>
            </a:r>
            <a:endParaRPr lang="en-US" dirty="0"/>
          </a:p>
        </p:txBody>
      </p:sp>
      <p:sp>
        <p:nvSpPr>
          <p:cNvPr id="13" name="Rectangle 12"/>
          <p:cNvSpPr/>
          <p:nvPr/>
        </p:nvSpPr>
        <p:spPr>
          <a:xfrm>
            <a:off x="2638456" y="1662570"/>
            <a:ext cx="1933543" cy="523220"/>
          </a:xfrm>
          <a:prstGeom prst="rect">
            <a:avLst/>
          </a:prstGeom>
        </p:spPr>
        <p:txBody>
          <a:bodyPr wrap="none">
            <a:spAutoFit/>
          </a:bodyPr>
          <a:lstStyle/>
          <a:p>
            <a:pPr lvl="0"/>
            <a:r>
              <a:rPr lang="en-US" sz="2800" dirty="0" err="1">
                <a:solidFill>
                  <a:prstClr val="black"/>
                </a:solidFill>
              </a:rPr>
              <a:t>thuê</a:t>
            </a:r>
            <a:r>
              <a:rPr lang="en-US" sz="2800" dirty="0">
                <a:solidFill>
                  <a:prstClr val="black"/>
                </a:solidFill>
              </a:rPr>
              <a:t>, </a:t>
            </a:r>
            <a:r>
              <a:rPr lang="en-US" sz="2800" dirty="0" err="1">
                <a:solidFill>
                  <a:prstClr val="black"/>
                </a:solidFill>
              </a:rPr>
              <a:t>mướn</a:t>
            </a:r>
            <a:endParaRPr lang="en-US" sz="2800" dirty="0">
              <a:solidFill>
                <a:prstClr val="black"/>
              </a:solidFill>
            </a:endParaRPr>
          </a:p>
        </p:txBody>
      </p:sp>
      <p:sp>
        <p:nvSpPr>
          <p:cNvPr id="14" name="Rectangle 13"/>
          <p:cNvSpPr/>
          <p:nvPr/>
        </p:nvSpPr>
        <p:spPr>
          <a:xfrm>
            <a:off x="235815" y="2144846"/>
            <a:ext cx="2157642" cy="523220"/>
          </a:xfrm>
          <a:prstGeom prst="rect">
            <a:avLst/>
          </a:prstGeom>
        </p:spPr>
        <p:txBody>
          <a:bodyPr wrap="none">
            <a:spAutoFit/>
          </a:bodyPr>
          <a:lstStyle/>
          <a:p>
            <a:r>
              <a:rPr lang="en-US" sz="2800" dirty="0">
                <a:solidFill>
                  <a:prstClr val="black"/>
                </a:solidFill>
              </a:rPr>
              <a:t>- helmet (n) : </a:t>
            </a:r>
            <a:endParaRPr lang="en-US" dirty="0"/>
          </a:p>
        </p:txBody>
      </p:sp>
      <p:sp>
        <p:nvSpPr>
          <p:cNvPr id="15" name="Rectangle 14"/>
          <p:cNvSpPr/>
          <p:nvPr/>
        </p:nvSpPr>
        <p:spPr>
          <a:xfrm>
            <a:off x="2729594" y="2131198"/>
            <a:ext cx="2109873" cy="523220"/>
          </a:xfrm>
          <a:prstGeom prst="rect">
            <a:avLst/>
          </a:prstGeom>
        </p:spPr>
        <p:txBody>
          <a:bodyPr wrap="none">
            <a:spAutoFit/>
          </a:bodyPr>
          <a:lstStyle/>
          <a:p>
            <a:pPr lvl="0"/>
            <a:r>
              <a:rPr lang="en-US" sz="2800" dirty="0" err="1">
                <a:solidFill>
                  <a:prstClr val="black"/>
                </a:solidFill>
              </a:rPr>
              <a:t>mũ</a:t>
            </a:r>
            <a:r>
              <a:rPr lang="en-US" sz="2800" dirty="0">
                <a:solidFill>
                  <a:prstClr val="black"/>
                </a:solidFill>
              </a:rPr>
              <a:t> </a:t>
            </a:r>
            <a:r>
              <a:rPr lang="en-US" sz="2800" dirty="0" err="1">
                <a:solidFill>
                  <a:prstClr val="black"/>
                </a:solidFill>
              </a:rPr>
              <a:t>bảo</a:t>
            </a:r>
            <a:r>
              <a:rPr lang="en-US" sz="2800" dirty="0">
                <a:solidFill>
                  <a:prstClr val="black"/>
                </a:solidFill>
              </a:rPr>
              <a:t> </a:t>
            </a:r>
            <a:r>
              <a:rPr lang="en-US" sz="2800" dirty="0" err="1">
                <a:solidFill>
                  <a:prstClr val="black"/>
                </a:solidFill>
              </a:rPr>
              <a:t>hiểm</a:t>
            </a:r>
            <a:endParaRPr lang="en-US" sz="2800" dirty="0">
              <a:solidFill>
                <a:prstClr val="black"/>
              </a:solidFill>
            </a:endParaRPr>
          </a:p>
        </p:txBody>
      </p:sp>
      <p:sp>
        <p:nvSpPr>
          <p:cNvPr id="16" name="Rectangle 15"/>
          <p:cNvSpPr/>
          <p:nvPr/>
        </p:nvSpPr>
        <p:spPr>
          <a:xfrm>
            <a:off x="241774" y="2669175"/>
            <a:ext cx="2637902" cy="523220"/>
          </a:xfrm>
          <a:prstGeom prst="rect">
            <a:avLst/>
          </a:prstGeom>
        </p:spPr>
        <p:txBody>
          <a:bodyPr wrap="none">
            <a:spAutoFit/>
          </a:bodyPr>
          <a:lstStyle/>
          <a:p>
            <a:r>
              <a:rPr lang="en-US" sz="2800" dirty="0">
                <a:solidFill>
                  <a:prstClr val="black"/>
                </a:solidFill>
              </a:rPr>
              <a:t>- traditional (</a:t>
            </a:r>
            <a:r>
              <a:rPr lang="en-US" sz="2800" dirty="0" err="1">
                <a:solidFill>
                  <a:prstClr val="black"/>
                </a:solidFill>
              </a:rPr>
              <a:t>adj</a:t>
            </a:r>
            <a:r>
              <a:rPr lang="en-US" sz="2800" dirty="0">
                <a:solidFill>
                  <a:prstClr val="black"/>
                </a:solidFill>
              </a:rPr>
              <a:t>)</a:t>
            </a:r>
            <a:endParaRPr lang="en-US" dirty="0"/>
          </a:p>
        </p:txBody>
      </p:sp>
      <p:sp>
        <p:nvSpPr>
          <p:cNvPr id="17" name="Rectangle 16"/>
          <p:cNvSpPr/>
          <p:nvPr/>
        </p:nvSpPr>
        <p:spPr>
          <a:xfrm>
            <a:off x="2976456" y="2681642"/>
            <a:ext cx="1863011" cy="523220"/>
          </a:xfrm>
          <a:prstGeom prst="rect">
            <a:avLst/>
          </a:prstGeom>
        </p:spPr>
        <p:txBody>
          <a:bodyPr wrap="none">
            <a:spAutoFit/>
          </a:bodyPr>
          <a:lstStyle/>
          <a:p>
            <a:r>
              <a:rPr lang="en-US" sz="2800" dirty="0">
                <a:solidFill>
                  <a:prstClr val="black"/>
                </a:solidFill>
              </a:rPr>
              <a:t># modern : </a:t>
            </a:r>
            <a:endParaRPr lang="en-US" dirty="0"/>
          </a:p>
        </p:txBody>
      </p:sp>
      <p:sp>
        <p:nvSpPr>
          <p:cNvPr id="18" name="Rectangle 17"/>
          <p:cNvSpPr/>
          <p:nvPr/>
        </p:nvSpPr>
        <p:spPr>
          <a:xfrm>
            <a:off x="4793035" y="2672575"/>
            <a:ext cx="3641190" cy="523220"/>
          </a:xfrm>
          <a:prstGeom prst="rect">
            <a:avLst/>
          </a:prstGeom>
        </p:spPr>
        <p:txBody>
          <a:bodyPr wrap="none">
            <a:spAutoFit/>
          </a:bodyPr>
          <a:lstStyle/>
          <a:p>
            <a:pPr lvl="0"/>
            <a:r>
              <a:rPr lang="en-US" sz="2800" dirty="0" err="1">
                <a:solidFill>
                  <a:prstClr val="black"/>
                </a:solidFill>
              </a:rPr>
              <a:t>mang</a:t>
            </a:r>
            <a:r>
              <a:rPr lang="en-US" sz="2800" dirty="0">
                <a:solidFill>
                  <a:prstClr val="black"/>
                </a:solidFill>
              </a:rPr>
              <a:t> </a:t>
            </a:r>
            <a:r>
              <a:rPr lang="en-US" sz="2800" dirty="0" err="1">
                <a:solidFill>
                  <a:prstClr val="black"/>
                </a:solidFill>
              </a:rPr>
              <a:t>tính</a:t>
            </a:r>
            <a:r>
              <a:rPr lang="en-US" sz="2800" dirty="0">
                <a:solidFill>
                  <a:prstClr val="black"/>
                </a:solidFill>
              </a:rPr>
              <a:t> </a:t>
            </a:r>
            <a:r>
              <a:rPr lang="en-US" sz="2800" dirty="0" err="1">
                <a:solidFill>
                  <a:prstClr val="black"/>
                </a:solidFill>
              </a:rPr>
              <a:t>truyền</a:t>
            </a:r>
            <a:r>
              <a:rPr lang="en-US" sz="2800" dirty="0">
                <a:solidFill>
                  <a:prstClr val="black"/>
                </a:solidFill>
              </a:rPr>
              <a:t> </a:t>
            </a:r>
            <a:r>
              <a:rPr lang="en-US" sz="2800" dirty="0" err="1">
                <a:solidFill>
                  <a:prstClr val="black"/>
                </a:solidFill>
              </a:rPr>
              <a:t>thống</a:t>
            </a:r>
            <a:endParaRPr lang="en-US" sz="2800" dirty="0">
              <a:solidFill>
                <a:prstClr val="black"/>
              </a:solidFill>
            </a:endParaRPr>
          </a:p>
        </p:txBody>
      </p:sp>
      <p:sp>
        <p:nvSpPr>
          <p:cNvPr id="19" name="Rectangle 18"/>
          <p:cNvSpPr/>
          <p:nvPr/>
        </p:nvSpPr>
        <p:spPr>
          <a:xfrm>
            <a:off x="279752" y="3192323"/>
            <a:ext cx="2586221" cy="523220"/>
          </a:xfrm>
          <a:prstGeom prst="rect">
            <a:avLst/>
          </a:prstGeom>
        </p:spPr>
        <p:txBody>
          <a:bodyPr wrap="none">
            <a:spAutoFit/>
          </a:bodyPr>
          <a:lstStyle/>
          <a:p>
            <a:r>
              <a:rPr lang="en-US" sz="2800" dirty="0">
                <a:solidFill>
                  <a:prstClr val="black"/>
                </a:solidFill>
              </a:rPr>
              <a:t>- landscape (n) : </a:t>
            </a:r>
            <a:endParaRPr lang="en-US"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82" y="188610"/>
            <a:ext cx="2137842" cy="237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925" y="3204862"/>
            <a:ext cx="3428999" cy="27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04716" y="95533"/>
            <a:ext cx="3179929" cy="461665"/>
          </a:xfrm>
          <a:prstGeom prst="rect">
            <a:avLst/>
          </a:prstGeom>
          <a:noFill/>
        </p:spPr>
        <p:txBody>
          <a:bodyPr wrap="square" rtlCol="0">
            <a:spAutoFit/>
          </a:bodyPr>
          <a:lstStyle/>
          <a:p>
            <a:r>
              <a:rPr lang="en-GB" sz="2400" b="1" dirty="0" smtClean="0">
                <a:solidFill>
                  <a:srgbClr val="0FB7BD"/>
                </a:solidFill>
                <a:latin typeface=".VnBodoni" pitchFamily="34" charset="0"/>
              </a:rPr>
              <a:t>* VOCABULARY</a:t>
            </a:r>
            <a:endParaRPr lang="en-US" sz="2400" b="1" dirty="0">
              <a:solidFill>
                <a:srgbClr val="0FB7BD"/>
              </a:solidFill>
              <a:latin typeface=".VnBodoni" pitchFamily="34" charset="0"/>
            </a:endParaRPr>
          </a:p>
        </p:txBody>
      </p:sp>
    </p:spTree>
    <p:extLst>
      <p:ext uri="{BB962C8B-B14F-4D97-AF65-F5344CB8AC3E}">
        <p14:creationId xmlns:p14="http://schemas.microsoft.com/office/powerpoint/2010/main" val="19975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par>
                                <p:cTn id="67" presetID="16" presetClass="exit" presetSubtype="21" fill="hold" nodeType="withEffect">
                                  <p:stCondLst>
                                    <p:cond delay="0"/>
                                  </p:stCondLst>
                                  <p:childTnLst>
                                    <p:animEffect transition="out" filter="barn(inVertical)">
                                      <p:cBhvr>
                                        <p:cTn id="68" dur="1000"/>
                                        <p:tgtEl>
                                          <p:spTgt spid="20"/>
                                        </p:tgtEl>
                                      </p:cBhvr>
                                    </p:animEffect>
                                    <p:set>
                                      <p:cBhvr>
                                        <p:cTn id="69" dur="1" fill="hold">
                                          <p:stCondLst>
                                            <p:cond delay="999"/>
                                          </p:stCondLst>
                                        </p:cTn>
                                        <p:tgtEl>
                                          <p:spTgt spid="2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250" fill="hold"/>
                                        <p:tgtEl>
                                          <p:spTgt spid="21"/>
                                        </p:tgtEl>
                                        <p:attrNameLst>
                                          <p:attrName>ppt_w</p:attrName>
                                        </p:attrNameLst>
                                      </p:cBhvr>
                                      <p:tavLst>
                                        <p:tav tm="0">
                                          <p:val>
                                            <p:fltVal val="0"/>
                                          </p:val>
                                        </p:tav>
                                        <p:tav tm="100000">
                                          <p:val>
                                            <p:strVal val="#ppt_w"/>
                                          </p:val>
                                        </p:tav>
                                      </p:tavLst>
                                    </p:anim>
                                    <p:anim calcmode="lin" valueType="num">
                                      <p:cBhvr>
                                        <p:cTn id="96" dur="1250" fill="hold"/>
                                        <p:tgtEl>
                                          <p:spTgt spid="21"/>
                                        </p:tgtEl>
                                        <p:attrNameLst>
                                          <p:attrName>ppt_h</p:attrName>
                                        </p:attrNameLst>
                                      </p:cBhvr>
                                      <p:tavLst>
                                        <p:tav tm="0">
                                          <p:val>
                                            <p:fltVal val="0"/>
                                          </p:val>
                                        </p:tav>
                                        <p:tav tm="100000">
                                          <p:val>
                                            <p:strVal val="#ppt_h"/>
                                          </p:val>
                                        </p:tav>
                                      </p:tavLst>
                                    </p:anim>
                                    <p:anim calcmode="lin" valueType="num">
                                      <p:cBhvr>
                                        <p:cTn id="97" dur="1250" fill="hold"/>
                                        <p:tgtEl>
                                          <p:spTgt spid="21"/>
                                        </p:tgtEl>
                                        <p:attrNameLst>
                                          <p:attrName>style.rotation</p:attrName>
                                        </p:attrNameLst>
                                      </p:cBhvr>
                                      <p:tavLst>
                                        <p:tav tm="0">
                                          <p:val>
                                            <p:fltVal val="90"/>
                                          </p:val>
                                        </p:tav>
                                        <p:tav tm="100000">
                                          <p:val>
                                            <p:fltVal val="0"/>
                                          </p:val>
                                        </p:tav>
                                      </p:tavLst>
                                    </p:anim>
                                    <p:animEffect transition="in" filter="fade">
                                      <p:cBhvr>
                                        <p:cTn id="98" dur="125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25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1000"/>
                                        <p:tgtEl>
                                          <p:spTgt spid="9"/>
                                        </p:tgtEl>
                                      </p:cBhvr>
                                    </p:animEffect>
                                    <p:anim calcmode="lin" valueType="num">
                                      <p:cBhvr>
                                        <p:cTn id="109" dur="1000" fill="hold"/>
                                        <p:tgtEl>
                                          <p:spTgt spid="9"/>
                                        </p:tgtEl>
                                        <p:attrNameLst>
                                          <p:attrName>ppt_x</p:attrName>
                                        </p:attrNameLst>
                                      </p:cBhvr>
                                      <p:tavLst>
                                        <p:tav tm="0">
                                          <p:val>
                                            <p:strVal val="#ppt_x"/>
                                          </p:val>
                                        </p:tav>
                                        <p:tav tm="100000">
                                          <p:val>
                                            <p:strVal val="#ppt_x"/>
                                          </p:val>
                                        </p:tav>
                                      </p:tavLst>
                                    </p:anim>
                                    <p:anim calcmode="lin" valueType="num">
                                      <p:cBhvr>
                                        <p:cTn id="110" dur="1000" fill="hold"/>
                                        <p:tgtEl>
                                          <p:spTgt spid="9"/>
                                        </p:tgtEl>
                                        <p:attrNameLst>
                                          <p:attrName>ppt_y</p:attrName>
                                        </p:attrNameLst>
                                      </p:cBhvr>
                                      <p:tavLst>
                                        <p:tav tm="0">
                                          <p:val>
                                            <p:strVal val="#ppt_y+.1"/>
                                          </p:val>
                                        </p:tav>
                                        <p:tav tm="100000">
                                          <p:val>
                                            <p:strVal val="#ppt_y"/>
                                          </p:val>
                                        </p:tav>
                                      </p:tavLst>
                                    </p:anim>
                                  </p:childTnLst>
                                </p:cTn>
                              </p:par>
                              <p:par>
                                <p:cTn id="111" presetID="42" presetClass="exit" presetSubtype="0" fill="hold" nodeType="withEffect">
                                  <p:stCondLst>
                                    <p:cond delay="0"/>
                                  </p:stCondLst>
                                  <p:childTnLst>
                                    <p:animEffect transition="out" filter="fade">
                                      <p:cBhvr>
                                        <p:cTn id="112" dur="1000"/>
                                        <p:tgtEl>
                                          <p:spTgt spid="21"/>
                                        </p:tgtEl>
                                      </p:cBhvr>
                                    </p:animEffect>
                                    <p:anim calcmode="lin" valueType="num">
                                      <p:cBhvr>
                                        <p:cTn id="113" dur="1000"/>
                                        <p:tgtEl>
                                          <p:spTgt spid="21"/>
                                        </p:tgtEl>
                                        <p:attrNameLst>
                                          <p:attrName>ppt_x</p:attrName>
                                        </p:attrNameLst>
                                      </p:cBhvr>
                                      <p:tavLst>
                                        <p:tav tm="0">
                                          <p:val>
                                            <p:strVal val="ppt_x"/>
                                          </p:val>
                                        </p:tav>
                                        <p:tav tm="100000">
                                          <p:val>
                                            <p:strVal val="ppt_x"/>
                                          </p:val>
                                        </p:tav>
                                      </p:tavLst>
                                    </p:anim>
                                    <p:anim calcmode="lin" valueType="num">
                                      <p:cBhvr>
                                        <p:cTn id="114" dur="1000"/>
                                        <p:tgtEl>
                                          <p:spTgt spid="21"/>
                                        </p:tgtEl>
                                        <p:attrNameLst>
                                          <p:attrName>ppt_y</p:attrName>
                                        </p:attrNameLst>
                                      </p:cBhvr>
                                      <p:tavLst>
                                        <p:tav tm="0">
                                          <p:val>
                                            <p:strVal val="ppt_y"/>
                                          </p:val>
                                        </p:tav>
                                        <p:tav tm="100000">
                                          <p:val>
                                            <p:strVal val="ppt_y+.1"/>
                                          </p:val>
                                        </p:tav>
                                      </p:tavLst>
                                    </p:anim>
                                    <p:set>
                                      <p:cBhvr>
                                        <p:cTn id="115"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7419" y="698593"/>
            <a:ext cx="2552176" cy="523220"/>
          </a:xfrm>
          <a:prstGeom prst="rect">
            <a:avLst/>
          </a:prstGeom>
        </p:spPr>
        <p:txBody>
          <a:bodyPr wrap="square">
            <a:spAutoFit/>
          </a:bodyPr>
          <a:lstStyle/>
          <a:p>
            <a:r>
              <a:rPr lang="en-US" sz="2800" dirty="0" smtClean="0"/>
              <a:t>- fantastic </a:t>
            </a:r>
            <a:r>
              <a:rPr lang="en-US" sz="2800" dirty="0"/>
              <a:t>(</a:t>
            </a:r>
            <a:r>
              <a:rPr lang="en-US" sz="2800" dirty="0" err="1"/>
              <a:t>adj</a:t>
            </a:r>
            <a:r>
              <a:rPr lang="en-US" sz="2800" dirty="0"/>
              <a:t>) </a:t>
            </a:r>
            <a:endParaRPr lang="en-US" sz="2800" dirty="0" smtClean="0"/>
          </a:p>
        </p:txBody>
      </p:sp>
      <p:sp>
        <p:nvSpPr>
          <p:cNvPr id="7" name="Rectangle 6"/>
          <p:cNvSpPr/>
          <p:nvPr/>
        </p:nvSpPr>
        <p:spPr>
          <a:xfrm>
            <a:off x="2729594" y="699702"/>
            <a:ext cx="1200906" cy="523220"/>
          </a:xfrm>
          <a:prstGeom prst="rect">
            <a:avLst/>
          </a:prstGeom>
        </p:spPr>
        <p:txBody>
          <a:bodyPr wrap="none">
            <a:spAutoFit/>
          </a:bodyPr>
          <a:lstStyle/>
          <a:p>
            <a:pPr lvl="0"/>
            <a:r>
              <a:rPr lang="en-US" sz="2800" dirty="0">
                <a:solidFill>
                  <a:prstClr val="black"/>
                </a:solidFill>
              </a:rPr>
              <a:t>= great</a:t>
            </a:r>
          </a:p>
        </p:txBody>
      </p:sp>
      <p:sp>
        <p:nvSpPr>
          <p:cNvPr id="8" name="Rectangle 7"/>
          <p:cNvSpPr/>
          <p:nvPr/>
        </p:nvSpPr>
        <p:spPr>
          <a:xfrm>
            <a:off x="2374014" y="1166646"/>
            <a:ext cx="1311578" cy="523220"/>
          </a:xfrm>
          <a:prstGeom prst="rect">
            <a:avLst/>
          </a:prstGeom>
        </p:spPr>
        <p:txBody>
          <a:bodyPr wrap="none">
            <a:spAutoFit/>
          </a:bodyPr>
          <a:lstStyle/>
          <a:p>
            <a:r>
              <a:rPr lang="en-US" sz="2800" dirty="0">
                <a:solidFill>
                  <a:prstClr val="black"/>
                </a:solidFill>
              </a:rPr>
              <a:t>=  ideal </a:t>
            </a:r>
            <a:endParaRPr lang="en-US" dirty="0"/>
          </a:p>
        </p:txBody>
      </p:sp>
      <p:sp>
        <p:nvSpPr>
          <p:cNvPr id="9" name="Rectangle 8"/>
          <p:cNvSpPr/>
          <p:nvPr/>
        </p:nvSpPr>
        <p:spPr>
          <a:xfrm>
            <a:off x="3035748" y="3186653"/>
            <a:ext cx="2395182" cy="523220"/>
          </a:xfrm>
          <a:prstGeom prst="rect">
            <a:avLst/>
          </a:prstGeom>
        </p:spPr>
        <p:txBody>
          <a:bodyPr wrap="square">
            <a:spAutoFit/>
          </a:bodyPr>
          <a:lstStyle/>
          <a:p>
            <a:pPr lvl="0"/>
            <a:r>
              <a:rPr lang="en-US" sz="2800" dirty="0" err="1" smtClean="0">
                <a:solidFill>
                  <a:prstClr val="black"/>
                </a:solidFill>
              </a:rPr>
              <a:t>Phong</a:t>
            </a:r>
            <a:r>
              <a:rPr lang="en-US" sz="2800" dirty="0" smtClean="0">
                <a:solidFill>
                  <a:prstClr val="black"/>
                </a:solidFill>
              </a:rPr>
              <a:t> </a:t>
            </a:r>
            <a:r>
              <a:rPr lang="en-US" sz="2800" dirty="0" err="1" smtClean="0">
                <a:solidFill>
                  <a:prstClr val="black"/>
                </a:solidFill>
              </a:rPr>
              <a:t>cảnh</a:t>
            </a:r>
            <a:endParaRPr lang="en-US" sz="2800" dirty="0">
              <a:solidFill>
                <a:prstClr val="black"/>
              </a:solidFill>
            </a:endParaRPr>
          </a:p>
        </p:txBody>
      </p:sp>
      <p:sp>
        <p:nvSpPr>
          <p:cNvPr id="10" name="Rectangle 9"/>
          <p:cNvSpPr/>
          <p:nvPr/>
        </p:nvSpPr>
        <p:spPr>
          <a:xfrm>
            <a:off x="213261" y="1180294"/>
            <a:ext cx="2248436" cy="523220"/>
          </a:xfrm>
          <a:prstGeom prst="rect">
            <a:avLst/>
          </a:prstGeom>
        </p:spPr>
        <p:txBody>
          <a:bodyPr wrap="none">
            <a:spAutoFit/>
          </a:bodyPr>
          <a:lstStyle/>
          <a:p>
            <a:r>
              <a:rPr lang="en-US" sz="2800" dirty="0">
                <a:solidFill>
                  <a:prstClr val="black"/>
                </a:solidFill>
              </a:rPr>
              <a:t>- perfect (</a:t>
            </a:r>
            <a:r>
              <a:rPr lang="en-US" sz="2800" dirty="0" err="1">
                <a:solidFill>
                  <a:prstClr val="black"/>
                </a:solidFill>
              </a:rPr>
              <a:t>adj</a:t>
            </a:r>
            <a:r>
              <a:rPr lang="en-US" sz="2800" dirty="0">
                <a:solidFill>
                  <a:prstClr val="black"/>
                </a:solidFill>
              </a:rPr>
              <a:t>) </a:t>
            </a:r>
            <a:endParaRPr lang="en-US" dirty="0"/>
          </a:p>
        </p:txBody>
      </p:sp>
      <p:sp>
        <p:nvSpPr>
          <p:cNvPr id="11" name="Rectangle 10"/>
          <p:cNvSpPr/>
          <p:nvPr/>
        </p:nvSpPr>
        <p:spPr>
          <a:xfrm>
            <a:off x="3705416" y="1139350"/>
            <a:ext cx="1733167" cy="523220"/>
          </a:xfrm>
          <a:prstGeom prst="rect">
            <a:avLst/>
          </a:prstGeom>
        </p:spPr>
        <p:txBody>
          <a:bodyPr wrap="none">
            <a:spAutoFit/>
          </a:bodyPr>
          <a:lstStyle/>
          <a:p>
            <a:pPr lvl="0"/>
            <a:r>
              <a:rPr lang="en-US" sz="2800" dirty="0">
                <a:solidFill>
                  <a:prstClr val="black"/>
                </a:solidFill>
              </a:rPr>
              <a:t>: </a:t>
            </a:r>
            <a:r>
              <a:rPr lang="en-US" sz="2800" dirty="0" err="1">
                <a:solidFill>
                  <a:prstClr val="black"/>
                </a:solidFill>
              </a:rPr>
              <a:t>hoàn</a:t>
            </a:r>
            <a:r>
              <a:rPr lang="en-US" sz="2800" dirty="0">
                <a:solidFill>
                  <a:prstClr val="black"/>
                </a:solidFill>
              </a:rPr>
              <a:t> </a:t>
            </a:r>
            <a:r>
              <a:rPr lang="en-US" sz="2800" dirty="0" err="1">
                <a:solidFill>
                  <a:prstClr val="black"/>
                </a:solidFill>
              </a:rPr>
              <a:t>hảo</a:t>
            </a:r>
            <a:endParaRPr lang="en-US" sz="2800" dirty="0">
              <a:solidFill>
                <a:prstClr val="black"/>
              </a:solidFill>
            </a:endParaRPr>
          </a:p>
        </p:txBody>
      </p:sp>
      <p:sp>
        <p:nvSpPr>
          <p:cNvPr id="12" name="Rectangle 11"/>
          <p:cNvSpPr/>
          <p:nvPr/>
        </p:nvSpPr>
        <p:spPr>
          <a:xfrm>
            <a:off x="214864" y="1662570"/>
            <a:ext cx="1702646" cy="523220"/>
          </a:xfrm>
          <a:prstGeom prst="rect">
            <a:avLst/>
          </a:prstGeom>
        </p:spPr>
        <p:txBody>
          <a:bodyPr wrap="none">
            <a:spAutoFit/>
          </a:bodyPr>
          <a:lstStyle/>
          <a:p>
            <a:r>
              <a:rPr lang="en-US" sz="2800" dirty="0">
                <a:solidFill>
                  <a:prstClr val="black"/>
                </a:solidFill>
              </a:rPr>
              <a:t>- rent (v) : </a:t>
            </a:r>
            <a:endParaRPr lang="en-US" dirty="0"/>
          </a:p>
        </p:txBody>
      </p:sp>
      <p:sp>
        <p:nvSpPr>
          <p:cNvPr id="13" name="Rectangle 12"/>
          <p:cNvSpPr/>
          <p:nvPr/>
        </p:nvSpPr>
        <p:spPr>
          <a:xfrm>
            <a:off x="2638456" y="1662570"/>
            <a:ext cx="1933543" cy="523220"/>
          </a:xfrm>
          <a:prstGeom prst="rect">
            <a:avLst/>
          </a:prstGeom>
        </p:spPr>
        <p:txBody>
          <a:bodyPr wrap="none">
            <a:spAutoFit/>
          </a:bodyPr>
          <a:lstStyle/>
          <a:p>
            <a:pPr lvl="0"/>
            <a:r>
              <a:rPr lang="en-US" sz="2800" dirty="0" err="1">
                <a:solidFill>
                  <a:prstClr val="black"/>
                </a:solidFill>
              </a:rPr>
              <a:t>thuê</a:t>
            </a:r>
            <a:r>
              <a:rPr lang="en-US" sz="2800" dirty="0">
                <a:solidFill>
                  <a:prstClr val="black"/>
                </a:solidFill>
              </a:rPr>
              <a:t>, </a:t>
            </a:r>
            <a:r>
              <a:rPr lang="en-US" sz="2800" dirty="0" err="1">
                <a:solidFill>
                  <a:prstClr val="black"/>
                </a:solidFill>
              </a:rPr>
              <a:t>mướn</a:t>
            </a:r>
            <a:endParaRPr lang="en-US" sz="2800" dirty="0">
              <a:solidFill>
                <a:prstClr val="black"/>
              </a:solidFill>
            </a:endParaRPr>
          </a:p>
        </p:txBody>
      </p:sp>
      <p:sp>
        <p:nvSpPr>
          <p:cNvPr id="14" name="Rectangle 13"/>
          <p:cNvSpPr/>
          <p:nvPr/>
        </p:nvSpPr>
        <p:spPr>
          <a:xfrm>
            <a:off x="235815" y="2144846"/>
            <a:ext cx="2157642" cy="523220"/>
          </a:xfrm>
          <a:prstGeom prst="rect">
            <a:avLst/>
          </a:prstGeom>
        </p:spPr>
        <p:txBody>
          <a:bodyPr wrap="none">
            <a:spAutoFit/>
          </a:bodyPr>
          <a:lstStyle/>
          <a:p>
            <a:r>
              <a:rPr lang="en-US" sz="2800" dirty="0">
                <a:solidFill>
                  <a:prstClr val="black"/>
                </a:solidFill>
              </a:rPr>
              <a:t>- helmet (n) : </a:t>
            </a:r>
            <a:endParaRPr lang="en-US" dirty="0"/>
          </a:p>
        </p:txBody>
      </p:sp>
      <p:sp>
        <p:nvSpPr>
          <p:cNvPr id="15" name="Rectangle 14"/>
          <p:cNvSpPr/>
          <p:nvPr/>
        </p:nvSpPr>
        <p:spPr>
          <a:xfrm>
            <a:off x="2729594" y="2131198"/>
            <a:ext cx="2109873" cy="523220"/>
          </a:xfrm>
          <a:prstGeom prst="rect">
            <a:avLst/>
          </a:prstGeom>
        </p:spPr>
        <p:txBody>
          <a:bodyPr wrap="none">
            <a:spAutoFit/>
          </a:bodyPr>
          <a:lstStyle/>
          <a:p>
            <a:pPr lvl="0"/>
            <a:r>
              <a:rPr lang="en-US" sz="2800" dirty="0" err="1">
                <a:solidFill>
                  <a:prstClr val="black"/>
                </a:solidFill>
              </a:rPr>
              <a:t>mũ</a:t>
            </a:r>
            <a:r>
              <a:rPr lang="en-US" sz="2800" dirty="0">
                <a:solidFill>
                  <a:prstClr val="black"/>
                </a:solidFill>
              </a:rPr>
              <a:t> </a:t>
            </a:r>
            <a:r>
              <a:rPr lang="en-US" sz="2800" dirty="0" err="1">
                <a:solidFill>
                  <a:prstClr val="black"/>
                </a:solidFill>
              </a:rPr>
              <a:t>bảo</a:t>
            </a:r>
            <a:r>
              <a:rPr lang="en-US" sz="2800" dirty="0">
                <a:solidFill>
                  <a:prstClr val="black"/>
                </a:solidFill>
              </a:rPr>
              <a:t> </a:t>
            </a:r>
            <a:r>
              <a:rPr lang="en-US" sz="2800" dirty="0" err="1">
                <a:solidFill>
                  <a:prstClr val="black"/>
                </a:solidFill>
              </a:rPr>
              <a:t>hiểm</a:t>
            </a:r>
            <a:endParaRPr lang="en-US" sz="2800" dirty="0">
              <a:solidFill>
                <a:prstClr val="black"/>
              </a:solidFill>
            </a:endParaRPr>
          </a:p>
        </p:txBody>
      </p:sp>
      <p:sp>
        <p:nvSpPr>
          <p:cNvPr id="16" name="Rectangle 15"/>
          <p:cNvSpPr/>
          <p:nvPr/>
        </p:nvSpPr>
        <p:spPr>
          <a:xfrm>
            <a:off x="241774" y="2669175"/>
            <a:ext cx="2637902" cy="523220"/>
          </a:xfrm>
          <a:prstGeom prst="rect">
            <a:avLst/>
          </a:prstGeom>
        </p:spPr>
        <p:txBody>
          <a:bodyPr wrap="none">
            <a:spAutoFit/>
          </a:bodyPr>
          <a:lstStyle/>
          <a:p>
            <a:r>
              <a:rPr lang="en-US" sz="2800" dirty="0">
                <a:solidFill>
                  <a:prstClr val="black"/>
                </a:solidFill>
              </a:rPr>
              <a:t>- traditional (</a:t>
            </a:r>
            <a:r>
              <a:rPr lang="en-US" sz="2800" dirty="0" err="1">
                <a:solidFill>
                  <a:prstClr val="black"/>
                </a:solidFill>
              </a:rPr>
              <a:t>adj</a:t>
            </a:r>
            <a:r>
              <a:rPr lang="en-US" sz="2800" dirty="0">
                <a:solidFill>
                  <a:prstClr val="black"/>
                </a:solidFill>
              </a:rPr>
              <a:t>)</a:t>
            </a:r>
            <a:endParaRPr lang="en-US" dirty="0"/>
          </a:p>
        </p:txBody>
      </p:sp>
      <p:sp>
        <p:nvSpPr>
          <p:cNvPr id="17" name="Rectangle 16"/>
          <p:cNvSpPr/>
          <p:nvPr/>
        </p:nvSpPr>
        <p:spPr>
          <a:xfrm>
            <a:off x="2976456" y="2681642"/>
            <a:ext cx="1863011" cy="523220"/>
          </a:xfrm>
          <a:prstGeom prst="rect">
            <a:avLst/>
          </a:prstGeom>
        </p:spPr>
        <p:txBody>
          <a:bodyPr wrap="none">
            <a:spAutoFit/>
          </a:bodyPr>
          <a:lstStyle/>
          <a:p>
            <a:r>
              <a:rPr lang="en-US" sz="2800" dirty="0">
                <a:solidFill>
                  <a:prstClr val="black"/>
                </a:solidFill>
              </a:rPr>
              <a:t># modern : </a:t>
            </a:r>
            <a:endParaRPr lang="en-US" dirty="0"/>
          </a:p>
        </p:txBody>
      </p:sp>
      <p:sp>
        <p:nvSpPr>
          <p:cNvPr id="18" name="Rectangle 17"/>
          <p:cNvSpPr/>
          <p:nvPr/>
        </p:nvSpPr>
        <p:spPr>
          <a:xfrm>
            <a:off x="4793035" y="2672575"/>
            <a:ext cx="3641190" cy="523220"/>
          </a:xfrm>
          <a:prstGeom prst="rect">
            <a:avLst/>
          </a:prstGeom>
        </p:spPr>
        <p:txBody>
          <a:bodyPr wrap="none">
            <a:spAutoFit/>
          </a:bodyPr>
          <a:lstStyle/>
          <a:p>
            <a:pPr lvl="0"/>
            <a:r>
              <a:rPr lang="en-US" sz="2800" dirty="0" err="1">
                <a:solidFill>
                  <a:prstClr val="black"/>
                </a:solidFill>
              </a:rPr>
              <a:t>mang</a:t>
            </a:r>
            <a:r>
              <a:rPr lang="en-US" sz="2800" dirty="0">
                <a:solidFill>
                  <a:prstClr val="black"/>
                </a:solidFill>
              </a:rPr>
              <a:t> </a:t>
            </a:r>
            <a:r>
              <a:rPr lang="en-US" sz="2800" dirty="0" err="1">
                <a:solidFill>
                  <a:prstClr val="black"/>
                </a:solidFill>
              </a:rPr>
              <a:t>tính</a:t>
            </a:r>
            <a:r>
              <a:rPr lang="en-US" sz="2800" dirty="0">
                <a:solidFill>
                  <a:prstClr val="black"/>
                </a:solidFill>
              </a:rPr>
              <a:t> </a:t>
            </a:r>
            <a:r>
              <a:rPr lang="en-US" sz="2800" dirty="0" err="1">
                <a:solidFill>
                  <a:prstClr val="black"/>
                </a:solidFill>
              </a:rPr>
              <a:t>truyền</a:t>
            </a:r>
            <a:r>
              <a:rPr lang="en-US" sz="2800" dirty="0">
                <a:solidFill>
                  <a:prstClr val="black"/>
                </a:solidFill>
              </a:rPr>
              <a:t> </a:t>
            </a:r>
            <a:r>
              <a:rPr lang="en-US" sz="2800" dirty="0" err="1">
                <a:solidFill>
                  <a:prstClr val="black"/>
                </a:solidFill>
              </a:rPr>
              <a:t>thống</a:t>
            </a:r>
            <a:endParaRPr lang="en-US" sz="2800" dirty="0">
              <a:solidFill>
                <a:prstClr val="black"/>
              </a:solidFill>
            </a:endParaRPr>
          </a:p>
        </p:txBody>
      </p:sp>
      <p:sp>
        <p:nvSpPr>
          <p:cNvPr id="19" name="Rectangle 18"/>
          <p:cNvSpPr/>
          <p:nvPr/>
        </p:nvSpPr>
        <p:spPr>
          <a:xfrm>
            <a:off x="279752" y="3192323"/>
            <a:ext cx="2586221" cy="523220"/>
          </a:xfrm>
          <a:prstGeom prst="rect">
            <a:avLst/>
          </a:prstGeom>
        </p:spPr>
        <p:txBody>
          <a:bodyPr wrap="none">
            <a:spAutoFit/>
          </a:bodyPr>
          <a:lstStyle/>
          <a:p>
            <a:r>
              <a:rPr lang="en-US" sz="2800" dirty="0">
                <a:solidFill>
                  <a:prstClr val="black"/>
                </a:solidFill>
              </a:rPr>
              <a:t>- landscape (n) : </a:t>
            </a:r>
            <a:endParaRPr lang="en-US" dirty="0"/>
          </a:p>
        </p:txBody>
      </p:sp>
      <p:sp>
        <p:nvSpPr>
          <p:cNvPr id="20" name="TextBox 19"/>
          <p:cNvSpPr txBox="1"/>
          <p:nvPr/>
        </p:nvSpPr>
        <p:spPr>
          <a:xfrm>
            <a:off x="27296" y="71974"/>
            <a:ext cx="4572000" cy="461665"/>
          </a:xfrm>
          <a:prstGeom prst="rect">
            <a:avLst/>
          </a:prstGeom>
          <a:noFill/>
        </p:spPr>
        <p:txBody>
          <a:bodyPr wrap="square" rtlCol="0">
            <a:spAutoFit/>
          </a:bodyPr>
          <a:lstStyle/>
          <a:p>
            <a:r>
              <a:rPr lang="en-GB" sz="2400" b="1" dirty="0" smtClean="0">
                <a:solidFill>
                  <a:srgbClr val="0FB7BD"/>
                </a:solidFill>
                <a:latin typeface=".VnBodoni" pitchFamily="34" charset="0"/>
              </a:rPr>
              <a:t>* Checking  vocabulary</a:t>
            </a:r>
            <a:endParaRPr lang="en-US" sz="2400" b="1" dirty="0">
              <a:solidFill>
                <a:srgbClr val="0FB7BD"/>
              </a:solidFill>
              <a:latin typeface=".VnBodoni" pitchFamily="34" charset="0"/>
            </a:endParaRPr>
          </a:p>
        </p:txBody>
      </p:sp>
    </p:spTree>
    <p:extLst>
      <p:ext uri="{BB962C8B-B14F-4D97-AF65-F5344CB8AC3E}">
        <p14:creationId xmlns:p14="http://schemas.microsoft.com/office/powerpoint/2010/main" val="21412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827313" y="184760"/>
            <a:ext cx="8012800" cy="461665"/>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Look at the postcard and discuss.</a:t>
            </a:r>
          </a:p>
        </p:txBody>
      </p:sp>
      <p:sp>
        <p:nvSpPr>
          <p:cNvPr id="7" name="TextBox 6"/>
          <p:cNvSpPr txBox="1"/>
          <p:nvPr/>
        </p:nvSpPr>
        <p:spPr>
          <a:xfrm>
            <a:off x="308939" y="770984"/>
            <a:ext cx="2848035" cy="553998"/>
          </a:xfrm>
          <a:prstGeom prst="rect">
            <a:avLst/>
          </a:prstGeom>
          <a:noFill/>
        </p:spPr>
        <p:txBody>
          <a:bodyPr wrap="square" rtlCol="0">
            <a:spAutoFit/>
          </a:bodyPr>
          <a:lstStyle/>
          <a:p>
            <a:r>
              <a:rPr lang="en-US" sz="3000" b="1" dirty="0" smtClean="0">
                <a:solidFill>
                  <a:srgbClr val="0FB7BD"/>
                </a:solidFill>
              </a:rPr>
              <a:t>I. Reading</a:t>
            </a:r>
            <a:endParaRPr lang="en-US" sz="3000" b="1" dirty="0">
              <a:solidFill>
                <a:srgbClr val="0FB7BD"/>
              </a:solidFill>
            </a:endParaRPr>
          </a:p>
        </p:txBody>
      </p:sp>
      <p:sp>
        <p:nvSpPr>
          <p:cNvPr id="8" name="TextBox 7"/>
          <p:cNvSpPr txBox="1"/>
          <p:nvPr/>
        </p:nvSpPr>
        <p:spPr>
          <a:xfrm>
            <a:off x="2520042" y="757925"/>
            <a:ext cx="4103916" cy="523220"/>
          </a:xfrm>
          <a:prstGeom prst="rect">
            <a:avLst/>
          </a:prstGeom>
          <a:noFill/>
        </p:spPr>
        <p:txBody>
          <a:bodyPr wrap="square" rtlCol="0">
            <a:spAutoFit/>
          </a:bodyPr>
          <a:lstStyle/>
          <a:p>
            <a:pPr algn="ctr"/>
            <a:r>
              <a:rPr lang="en-US" sz="2800" b="1" dirty="0">
                <a:solidFill>
                  <a:schemeClr val="accent5">
                    <a:lumMod val="75000"/>
                  </a:schemeClr>
                </a:solidFill>
                <a:latin typeface="Comic Sans MS" panose="030F0702030302020204" pitchFamily="66" charset="0"/>
              </a:rPr>
              <a:t>Love from Sweden</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58" y="1145781"/>
            <a:ext cx="5598181" cy="3985778"/>
          </a:xfrm>
          <a:prstGeom prst="rect">
            <a:avLst/>
          </a:prstGeom>
        </p:spPr>
      </p:pic>
      <p:sp>
        <p:nvSpPr>
          <p:cNvPr id="10" name="Rectangle 9"/>
          <p:cNvSpPr/>
          <p:nvPr/>
        </p:nvSpPr>
        <p:spPr>
          <a:xfrm>
            <a:off x="2062295" y="4917140"/>
            <a:ext cx="4560864" cy="556434"/>
          </a:xfrm>
          <a:prstGeom prst="rect">
            <a:avLst/>
          </a:prstGeom>
        </p:spPr>
        <p:txBody>
          <a:bodyPr wrap="none">
            <a:spAutoFit/>
          </a:bodyPr>
          <a:lstStyle/>
          <a:p>
            <a:pPr>
              <a:lnSpc>
                <a:spcPct val="115000"/>
              </a:lnSpc>
              <a:spcAft>
                <a:spcPts val="1000"/>
              </a:spcAft>
            </a:pPr>
            <a:r>
              <a:rPr lang="en-US" sz="2800" dirty="0" smtClean="0">
                <a:solidFill>
                  <a:srgbClr val="002060"/>
                </a:solidFill>
                <a:latin typeface="Times New Roman"/>
                <a:ea typeface="Times New Roman"/>
                <a:cs typeface="Times New Roman"/>
              </a:rPr>
              <a:t>1. Do you know where this is?</a:t>
            </a:r>
            <a:endParaRPr lang="en-US" sz="2800" dirty="0">
              <a:solidFill>
                <a:srgbClr val="002060"/>
              </a:solidFill>
              <a:ea typeface="Times New Roman"/>
              <a:cs typeface="Times New Roman"/>
            </a:endParaRPr>
          </a:p>
        </p:txBody>
      </p:sp>
      <p:sp>
        <p:nvSpPr>
          <p:cNvPr id="11" name="Rectangle 10"/>
          <p:cNvSpPr/>
          <p:nvPr/>
        </p:nvSpPr>
        <p:spPr>
          <a:xfrm>
            <a:off x="759073" y="5435423"/>
            <a:ext cx="8125618" cy="523220"/>
          </a:xfrm>
          <a:prstGeom prst="rect">
            <a:avLst/>
          </a:prstGeom>
        </p:spPr>
        <p:txBody>
          <a:bodyPr wrap="square">
            <a:spAutoFit/>
          </a:bodyPr>
          <a:lstStyle/>
          <a:p>
            <a:r>
              <a:rPr lang="en-US" sz="2800" b="1" dirty="0">
                <a:solidFill>
                  <a:srgbClr val="FF0000"/>
                </a:solidFill>
              </a:rPr>
              <a:t>It’s Stockholm</a:t>
            </a:r>
            <a:r>
              <a:rPr lang="en-US" sz="2800" dirty="0">
                <a:solidFill>
                  <a:srgbClr val="FF0000"/>
                </a:solidFill>
              </a:rPr>
              <a:t> , capital and largest city of </a:t>
            </a:r>
            <a:r>
              <a:rPr lang="en-US" sz="2800" b="1" dirty="0">
                <a:solidFill>
                  <a:srgbClr val="FF0000"/>
                </a:solidFill>
              </a:rPr>
              <a:t>Sweden</a:t>
            </a:r>
            <a:r>
              <a:rPr lang="en-US" sz="2800" dirty="0">
                <a:solidFill>
                  <a:srgbClr val="FF0000"/>
                </a:solidFill>
              </a:rPr>
              <a:t>.</a:t>
            </a:r>
          </a:p>
        </p:txBody>
      </p:sp>
    </p:spTree>
    <p:extLst>
      <p:ext uri="{BB962C8B-B14F-4D97-AF65-F5344CB8AC3E}">
        <p14:creationId xmlns:p14="http://schemas.microsoft.com/office/powerpoint/2010/main" val="21412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5894" y="3393363"/>
            <a:ext cx="7097487" cy="461665"/>
          </a:xfrm>
          <a:prstGeom prst="rect">
            <a:avLst/>
          </a:prstGeom>
          <a:noFill/>
        </p:spPr>
        <p:txBody>
          <a:bodyPr wrap="square" rtlCol="0">
            <a:spAutoFit/>
          </a:bodyPr>
          <a:lstStyle/>
          <a:p>
            <a:r>
              <a:rPr lang="en-US" sz="2400" dirty="0"/>
              <a:t>When do people write a postcard?</a:t>
            </a:r>
            <a:endParaRPr lang="en-US" sz="2400" i="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961" y="842111"/>
            <a:ext cx="3717556" cy="2594778"/>
          </a:xfrm>
          <a:prstGeom prst="roundRect">
            <a:avLst/>
          </a:prstGeom>
        </p:spPr>
      </p:pic>
      <p:sp>
        <p:nvSpPr>
          <p:cNvPr id="7" name="TextBox 6"/>
          <p:cNvSpPr txBox="1"/>
          <p:nvPr/>
        </p:nvSpPr>
        <p:spPr>
          <a:xfrm>
            <a:off x="620489" y="3376876"/>
            <a:ext cx="474830" cy="461665"/>
          </a:xfrm>
          <a:prstGeom prst="rect">
            <a:avLst/>
          </a:prstGeom>
          <a:noFill/>
        </p:spPr>
        <p:txBody>
          <a:bodyPr wrap="square" rtlCol="0">
            <a:spAutoFit/>
          </a:bodyPr>
          <a:lstStyle/>
          <a:p>
            <a:r>
              <a:rPr lang="en-US" sz="2400" b="1" dirty="0">
                <a:solidFill>
                  <a:srgbClr val="0070C0"/>
                </a:solidFill>
              </a:rPr>
              <a:t>1.</a:t>
            </a:r>
          </a:p>
        </p:txBody>
      </p:sp>
      <p:sp>
        <p:nvSpPr>
          <p:cNvPr id="8" name="TextBox 7"/>
          <p:cNvSpPr txBox="1"/>
          <p:nvPr/>
        </p:nvSpPr>
        <p:spPr>
          <a:xfrm>
            <a:off x="531064" y="4911277"/>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005893" y="4934304"/>
            <a:ext cx="7097487" cy="461665"/>
          </a:xfrm>
          <a:prstGeom prst="rect">
            <a:avLst/>
          </a:prstGeom>
          <a:noFill/>
        </p:spPr>
        <p:txBody>
          <a:bodyPr wrap="square" rtlCol="0">
            <a:spAutoFit/>
          </a:bodyPr>
          <a:lstStyle/>
          <a:p>
            <a:r>
              <a:rPr lang="en-US" sz="2400" dirty="0"/>
              <a:t>What do they often write on a postcard?</a:t>
            </a:r>
            <a:endParaRPr lang="en-US" sz="2400" i="1"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33895"/>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8" name="TextBox 17"/>
          <p:cNvSpPr txBox="1"/>
          <p:nvPr/>
        </p:nvSpPr>
        <p:spPr>
          <a:xfrm>
            <a:off x="827313" y="143816"/>
            <a:ext cx="8012800" cy="461665"/>
          </a:xfrm>
          <a:prstGeom prst="rect">
            <a:avLst/>
          </a:prstGeom>
          <a:noFill/>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Look at the postcard and discuss.</a:t>
            </a:r>
          </a:p>
        </p:txBody>
      </p:sp>
      <p:sp>
        <p:nvSpPr>
          <p:cNvPr id="19" name="TextBox 18"/>
          <p:cNvSpPr txBox="1"/>
          <p:nvPr/>
        </p:nvSpPr>
        <p:spPr>
          <a:xfrm>
            <a:off x="2520042" y="580501"/>
            <a:ext cx="4103916" cy="523220"/>
          </a:xfrm>
          <a:prstGeom prst="rect">
            <a:avLst/>
          </a:prstGeom>
          <a:noFill/>
        </p:spPr>
        <p:txBody>
          <a:bodyPr wrap="square" rtlCol="0">
            <a:spAutoFit/>
          </a:bodyPr>
          <a:lstStyle/>
          <a:p>
            <a:pPr algn="ctr"/>
            <a:r>
              <a:rPr lang="en-US" sz="2800" b="1" dirty="0">
                <a:solidFill>
                  <a:schemeClr val="accent5">
                    <a:lumMod val="75000"/>
                  </a:schemeClr>
                </a:solidFill>
                <a:latin typeface="Comic Sans MS" panose="030F0702030302020204" pitchFamily="66" charset="0"/>
              </a:rPr>
              <a:t>Love from Sweden</a:t>
            </a:r>
          </a:p>
        </p:txBody>
      </p:sp>
      <p:sp>
        <p:nvSpPr>
          <p:cNvPr id="20" name="TextBox 19"/>
          <p:cNvSpPr txBox="1"/>
          <p:nvPr/>
        </p:nvSpPr>
        <p:spPr>
          <a:xfrm>
            <a:off x="308939" y="702744"/>
            <a:ext cx="2848035" cy="553998"/>
          </a:xfrm>
          <a:prstGeom prst="rect">
            <a:avLst/>
          </a:prstGeom>
          <a:noFill/>
        </p:spPr>
        <p:txBody>
          <a:bodyPr wrap="square" rtlCol="0">
            <a:spAutoFit/>
          </a:bodyPr>
          <a:lstStyle/>
          <a:p>
            <a:r>
              <a:rPr lang="en-US" sz="3000" b="1" dirty="0" smtClean="0">
                <a:solidFill>
                  <a:srgbClr val="0FB7BD"/>
                </a:solidFill>
              </a:rPr>
              <a:t>I. Reading</a:t>
            </a:r>
            <a:endParaRPr lang="en-US" sz="3000" b="1" dirty="0">
              <a:solidFill>
                <a:srgbClr val="0FB7BD"/>
              </a:solidFill>
            </a:endParaRPr>
          </a:p>
        </p:txBody>
      </p:sp>
      <p:sp>
        <p:nvSpPr>
          <p:cNvPr id="21" name="Rectangle 20"/>
          <p:cNvSpPr/>
          <p:nvPr/>
        </p:nvSpPr>
        <p:spPr>
          <a:xfrm>
            <a:off x="531064" y="3770301"/>
            <a:ext cx="7357341" cy="1200329"/>
          </a:xfrm>
          <a:prstGeom prst="rect">
            <a:avLst/>
          </a:prstGeom>
        </p:spPr>
        <p:txBody>
          <a:bodyPr wrap="square">
            <a:spAutoFit/>
          </a:bodyPr>
          <a:lstStyle/>
          <a:p>
            <a:r>
              <a:rPr lang="en-US" sz="2400" i="1" dirty="0">
                <a:solidFill>
                  <a:srgbClr val="FF0000"/>
                </a:solidFill>
              </a:rPr>
              <a:t>When they are away from home, often on holiday or business. They want to tell their family or friends what they see and do, and how they feel about their time here.</a:t>
            </a:r>
          </a:p>
        </p:txBody>
      </p:sp>
      <p:sp>
        <p:nvSpPr>
          <p:cNvPr id="22" name="Rectangle 21"/>
          <p:cNvSpPr/>
          <p:nvPr/>
        </p:nvSpPr>
        <p:spPr>
          <a:xfrm>
            <a:off x="678340" y="5259489"/>
            <a:ext cx="6636859" cy="830997"/>
          </a:xfrm>
          <a:prstGeom prst="rect">
            <a:avLst/>
          </a:prstGeom>
        </p:spPr>
        <p:txBody>
          <a:bodyPr wrap="square">
            <a:spAutoFit/>
          </a:bodyPr>
          <a:lstStyle/>
          <a:p>
            <a:r>
              <a:rPr lang="en-US" sz="2400" i="1" dirty="0" smtClean="0">
                <a:solidFill>
                  <a:srgbClr val="FF0000"/>
                </a:solidFill>
              </a:rPr>
              <a:t>The </a:t>
            </a:r>
            <a:r>
              <a:rPr lang="en-US" sz="2400" i="1" dirty="0">
                <a:solidFill>
                  <a:srgbClr val="FF0000"/>
                </a:solidFill>
              </a:rPr>
              <a:t>sender often writes about his/her stay in a city or country.</a:t>
            </a:r>
          </a:p>
        </p:txBody>
      </p:sp>
    </p:spTree>
    <p:extLst>
      <p:ext uri="{BB962C8B-B14F-4D97-AF65-F5344CB8AC3E}">
        <p14:creationId xmlns:p14="http://schemas.microsoft.com/office/powerpoint/2010/main" val="11104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53922"/>
            <a:ext cx="7558301" cy="5653538"/>
          </a:xfrm>
          <a:prstGeom prst="roundRect">
            <a:avLst>
              <a:gd name="adj" fmla="val 5884"/>
            </a:avLst>
          </a:prstGeom>
          <a:solidFill>
            <a:schemeClr val="accent6">
              <a:lumMod val="20000"/>
              <a:lumOff val="80000"/>
            </a:schemeClr>
          </a:solidFill>
          <a:ln>
            <a:solidFill>
              <a:srgbClr val="EDE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72805" y="161764"/>
            <a:ext cx="7608482"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postcard and answer the questions.</a:t>
            </a:r>
          </a:p>
        </p:txBody>
      </p:sp>
      <p:grpSp>
        <p:nvGrpSpPr>
          <p:cNvPr id="11" name="Group 10"/>
          <p:cNvGrpSpPr/>
          <p:nvPr/>
        </p:nvGrpSpPr>
        <p:grpSpPr>
          <a:xfrm rot="20987646">
            <a:off x="5972922" y="676006"/>
            <a:ext cx="2713073" cy="2016174"/>
            <a:chOff x="5110446" y="1500249"/>
            <a:chExt cx="2713073" cy="2016174"/>
          </a:xfrm>
          <a:effectLst>
            <a:outerShdw blurRad="50800" dist="38100" dir="2700000" algn="tl" rotWithShape="0">
              <a:prstClr val="black">
                <a:alpha val="40000"/>
              </a:prstClr>
            </a:outerShdw>
          </a:effectLst>
        </p:grpSpPr>
        <p:sp>
          <p:nvSpPr>
            <p:cNvPr id="9" name="Rectangle 8"/>
            <p:cNvSpPr/>
            <p:nvPr/>
          </p:nvSpPr>
          <p:spPr>
            <a:xfrm>
              <a:off x="5110446" y="1641672"/>
              <a:ext cx="2346180" cy="1874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976" y="1500249"/>
              <a:ext cx="1371258" cy="1190352"/>
            </a:xfrm>
            <a:prstGeom prst="rect">
              <a:avLst/>
            </a:prstGeom>
          </p:spPr>
        </p:pic>
        <p:sp>
          <p:nvSpPr>
            <p:cNvPr id="10" name="TextBox 9"/>
            <p:cNvSpPr txBox="1"/>
            <p:nvPr/>
          </p:nvSpPr>
          <p:spPr>
            <a:xfrm>
              <a:off x="5210955" y="2870241"/>
              <a:ext cx="2612564" cy="523220"/>
            </a:xfrm>
            <a:prstGeom prst="rect">
              <a:avLst/>
            </a:prstGeom>
            <a:noFill/>
          </p:spPr>
          <p:txBody>
            <a:bodyPr wrap="square" rtlCol="0">
              <a:spAutoFit/>
            </a:bodyPr>
            <a:lstStyle/>
            <a:p>
              <a:r>
                <a:rPr lang="en-US" sz="1400" dirty="0"/>
                <a:t>To: Grandpa &amp; Grandma</a:t>
              </a:r>
            </a:p>
            <a:p>
              <a:r>
                <a:rPr lang="en-US" sz="1400" dirty="0" err="1"/>
                <a:t>Hoan</a:t>
              </a:r>
              <a:r>
                <a:rPr lang="en-US" sz="1400" dirty="0"/>
                <a:t> </a:t>
              </a:r>
              <a:r>
                <a:rPr lang="en-US" sz="1400" dirty="0" err="1"/>
                <a:t>Kiem</a:t>
              </a:r>
              <a:r>
                <a:rPr lang="en-US" sz="1400" dirty="0"/>
                <a:t>, Ha </a:t>
              </a:r>
              <a:r>
                <a:rPr lang="en-US" sz="1400" dirty="0" err="1"/>
                <a:t>Noi</a:t>
              </a:r>
              <a:r>
                <a:rPr lang="en-US" sz="1400" dirty="0"/>
                <a:t>, Viet Nam</a:t>
              </a:r>
            </a:p>
          </p:txBody>
        </p:sp>
      </p:grpSp>
      <p:sp>
        <p:nvSpPr>
          <p:cNvPr id="16" name="Rectangle 15"/>
          <p:cNvSpPr/>
          <p:nvPr/>
        </p:nvSpPr>
        <p:spPr>
          <a:xfrm>
            <a:off x="200084" y="1406520"/>
            <a:ext cx="1653594" cy="430887"/>
          </a:xfrm>
          <a:prstGeom prst="rect">
            <a:avLst/>
          </a:prstGeom>
        </p:spPr>
        <p:txBody>
          <a:bodyPr wrap="none">
            <a:spAutoFit/>
          </a:bodyPr>
          <a:lstStyle/>
          <a:p>
            <a:r>
              <a:rPr lang="en-US" sz="2200" dirty="0"/>
              <a:t>September 6</a:t>
            </a:r>
          </a:p>
        </p:txBody>
      </p:sp>
      <p:sp>
        <p:nvSpPr>
          <p:cNvPr id="17" name="Rectangle 16"/>
          <p:cNvSpPr/>
          <p:nvPr/>
        </p:nvSpPr>
        <p:spPr>
          <a:xfrm>
            <a:off x="200084" y="1943987"/>
            <a:ext cx="4197745" cy="430887"/>
          </a:xfrm>
          <a:prstGeom prst="rect">
            <a:avLst/>
          </a:prstGeom>
        </p:spPr>
        <p:txBody>
          <a:bodyPr wrap="square">
            <a:spAutoFit/>
          </a:bodyPr>
          <a:lstStyle/>
          <a:p>
            <a:pPr algn="just"/>
            <a:r>
              <a:rPr lang="en-US" sz="2200" i="1" dirty="0"/>
              <a:t>Dear Grandpa and Grandma,</a:t>
            </a:r>
          </a:p>
        </p:txBody>
      </p:sp>
      <p:sp>
        <p:nvSpPr>
          <p:cNvPr id="18" name="Rectangle 17"/>
          <p:cNvSpPr/>
          <p:nvPr/>
        </p:nvSpPr>
        <p:spPr>
          <a:xfrm>
            <a:off x="200084" y="2422042"/>
            <a:ext cx="7060687" cy="3139321"/>
          </a:xfrm>
          <a:prstGeom prst="rect">
            <a:avLst/>
          </a:prstGeom>
        </p:spPr>
        <p:txBody>
          <a:bodyPr wrap="square">
            <a:spAutoFit/>
          </a:bodyPr>
          <a:lstStyle/>
          <a:p>
            <a:pPr algn="just"/>
            <a:r>
              <a:rPr lang="en-US" sz="2200" spc="-50" dirty="0"/>
              <a:t>Stockholm is fantastic! </a:t>
            </a:r>
          </a:p>
          <a:p>
            <a:pPr algn="just"/>
            <a:r>
              <a:rPr lang="en-US" sz="2200" spc="-50" dirty="0"/>
              <a:t>Its weather is perfect, sunny all the time! Our hotel is good. It has a swimming pool and a gym. It offers delicious breakfast. Yesterday Mum, Dad and I rented three bikes and cycled to the Old Town. My parents wore their helmets and I wore mine. We visited the Royal Palace f </a:t>
            </a:r>
            <a:r>
              <a:rPr lang="en-US" sz="2200" spc="-50" dirty="0" err="1"/>
              <a:t>irst</a:t>
            </a:r>
            <a:r>
              <a:rPr lang="en-US" sz="2200" spc="-50" dirty="0"/>
              <a:t>. What a beautiful place! Mum loved it. She said, “Swedish art is amazing.” After that, we had “</a:t>
            </a:r>
            <a:r>
              <a:rPr lang="en-US" sz="2200" spc="-50" dirty="0" err="1"/>
              <a:t>fika</a:t>
            </a:r>
            <a:r>
              <a:rPr lang="en-US" sz="2200" spc="-50" dirty="0"/>
              <a:t>”, a coffee break, in a traditional café. Everything is so wonderful!</a:t>
            </a:r>
          </a:p>
        </p:txBody>
      </p:sp>
      <p:sp>
        <p:nvSpPr>
          <p:cNvPr id="21" name="Rectangle 20"/>
          <p:cNvSpPr/>
          <p:nvPr/>
        </p:nvSpPr>
        <p:spPr>
          <a:xfrm>
            <a:off x="2986301" y="4442272"/>
            <a:ext cx="4572000" cy="369332"/>
          </a:xfrm>
          <a:prstGeom prst="rect">
            <a:avLst/>
          </a:prstGeom>
        </p:spPr>
        <p:txBody>
          <a:bodyPr>
            <a:spAutoFit/>
          </a:bodyPr>
          <a:lstStyle/>
          <a:p>
            <a:endParaRPr lang="en-US"/>
          </a:p>
        </p:txBody>
      </p:sp>
      <p:sp>
        <p:nvSpPr>
          <p:cNvPr id="22" name="Rectangle 21"/>
          <p:cNvSpPr/>
          <p:nvPr/>
        </p:nvSpPr>
        <p:spPr>
          <a:xfrm>
            <a:off x="200084" y="5495865"/>
            <a:ext cx="2563074" cy="1107996"/>
          </a:xfrm>
          <a:prstGeom prst="rect">
            <a:avLst/>
          </a:prstGeom>
        </p:spPr>
        <p:txBody>
          <a:bodyPr wrap="none">
            <a:spAutoFit/>
          </a:bodyPr>
          <a:lstStyle/>
          <a:p>
            <a:r>
              <a:rPr lang="en-US" sz="2200" dirty="0"/>
              <a:t>Wish you were here!</a:t>
            </a:r>
          </a:p>
          <a:p>
            <a:r>
              <a:rPr lang="en-US" sz="2200" i="1" dirty="0"/>
              <a:t>Love, </a:t>
            </a:r>
          </a:p>
          <a:p>
            <a:r>
              <a:rPr lang="en-US" sz="2200" i="1" dirty="0"/>
              <a:t>Mai</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61997" y="1371596"/>
            <a:ext cx="2111832" cy="461665"/>
            <a:chOff x="1230086" y="1785257"/>
            <a:chExt cx="2111832" cy="461665"/>
          </a:xfrm>
        </p:grpSpPr>
        <p:sp>
          <p:nvSpPr>
            <p:cNvPr id="18" name="TextBox 17"/>
            <p:cNvSpPr txBox="1"/>
            <p:nvPr/>
          </p:nvSpPr>
          <p:spPr>
            <a:xfrm>
              <a:off x="1230086" y="1785257"/>
              <a:ext cx="566057" cy="461665"/>
            </a:xfrm>
            <a:prstGeom prst="rect">
              <a:avLst/>
            </a:prstGeom>
            <a:noFill/>
          </p:spPr>
          <p:txBody>
            <a:bodyPr wrap="square" rtlCol="0">
              <a:spAutoFit/>
            </a:bodyPr>
            <a:lstStyle/>
            <a:p>
              <a:pPr algn="ctr"/>
              <a:r>
                <a:rPr lang="en-US" sz="2400">
                  <a:solidFill>
                    <a:srgbClr val="0088EE"/>
                  </a:solidFill>
                </a:rPr>
                <a:t>A.</a:t>
              </a:r>
            </a:p>
          </p:txBody>
        </p:sp>
        <p:sp>
          <p:nvSpPr>
            <p:cNvPr id="19" name="TextBox 18"/>
            <p:cNvSpPr txBox="1"/>
            <p:nvPr/>
          </p:nvSpPr>
          <p:spPr>
            <a:xfrm>
              <a:off x="1611086" y="1785257"/>
              <a:ext cx="1730832" cy="461665"/>
            </a:xfrm>
            <a:prstGeom prst="rect">
              <a:avLst/>
            </a:prstGeom>
            <a:noFill/>
          </p:spPr>
          <p:txBody>
            <a:bodyPr wrap="square" rtlCol="0">
              <a:spAutoFit/>
            </a:bodyPr>
            <a:lstStyle/>
            <a:p>
              <a:r>
                <a:rPr lang="en-US" sz="2400"/>
                <a:t>the weather</a:t>
              </a:r>
            </a:p>
          </p:txBody>
        </p:sp>
      </p:grpSp>
      <p:grpSp>
        <p:nvGrpSpPr>
          <p:cNvPr id="20" name="Group 19"/>
          <p:cNvGrpSpPr/>
          <p:nvPr/>
        </p:nvGrpSpPr>
        <p:grpSpPr>
          <a:xfrm>
            <a:off x="2862952" y="1365258"/>
            <a:ext cx="1796143" cy="461665"/>
            <a:chOff x="1230086" y="1785257"/>
            <a:chExt cx="1796143" cy="461665"/>
          </a:xfrm>
        </p:grpSpPr>
        <p:sp>
          <p:nvSpPr>
            <p:cNvPr id="21" name="TextBox 2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22" name="TextBox 21"/>
            <p:cNvSpPr txBox="1"/>
            <p:nvPr/>
          </p:nvSpPr>
          <p:spPr>
            <a:xfrm>
              <a:off x="1611086" y="1785257"/>
              <a:ext cx="1415143" cy="461665"/>
            </a:xfrm>
            <a:prstGeom prst="rect">
              <a:avLst/>
            </a:prstGeom>
            <a:noFill/>
          </p:spPr>
          <p:txBody>
            <a:bodyPr wrap="square" rtlCol="0">
              <a:spAutoFit/>
            </a:bodyPr>
            <a:lstStyle/>
            <a:p>
              <a:r>
                <a:rPr lang="en-US" sz="2400"/>
                <a:t>a holiday</a:t>
              </a:r>
            </a:p>
          </p:txBody>
        </p:sp>
      </p:grpSp>
      <p:grpSp>
        <p:nvGrpSpPr>
          <p:cNvPr id="23" name="Group 22"/>
          <p:cNvGrpSpPr/>
          <p:nvPr/>
        </p:nvGrpSpPr>
        <p:grpSpPr>
          <a:xfrm>
            <a:off x="4735294" y="1365258"/>
            <a:ext cx="2013849" cy="461665"/>
            <a:chOff x="1230086" y="1785257"/>
            <a:chExt cx="2013849" cy="461665"/>
          </a:xfrm>
        </p:grpSpPr>
        <p:sp>
          <p:nvSpPr>
            <p:cNvPr id="24" name="TextBox 2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25" name="TextBox 24"/>
            <p:cNvSpPr txBox="1"/>
            <p:nvPr/>
          </p:nvSpPr>
          <p:spPr>
            <a:xfrm>
              <a:off x="1611086" y="1785257"/>
              <a:ext cx="1632849" cy="461665"/>
            </a:xfrm>
            <a:prstGeom prst="rect">
              <a:avLst/>
            </a:prstGeom>
            <a:noFill/>
          </p:spPr>
          <p:txBody>
            <a:bodyPr wrap="square" rtlCol="0">
              <a:spAutoFit/>
            </a:bodyPr>
            <a:lstStyle/>
            <a:p>
              <a:r>
                <a:rPr lang="en-US" sz="2400"/>
                <a:t>landscapes</a:t>
              </a:r>
            </a:p>
          </p:txBody>
        </p:sp>
      </p:grpSp>
      <p:grpSp>
        <p:nvGrpSpPr>
          <p:cNvPr id="26" name="Group 25"/>
          <p:cNvGrpSpPr/>
          <p:nvPr/>
        </p:nvGrpSpPr>
        <p:grpSpPr>
          <a:xfrm>
            <a:off x="827317" y="2014289"/>
            <a:ext cx="7180427" cy="461665"/>
            <a:chOff x="363373" y="2525685"/>
            <a:chExt cx="7180427" cy="461665"/>
          </a:xfrm>
        </p:grpSpPr>
        <p:grpSp>
          <p:nvGrpSpPr>
            <p:cNvPr id="27" name="Group 26"/>
            <p:cNvGrpSpPr/>
            <p:nvPr/>
          </p:nvGrpSpPr>
          <p:grpSpPr>
            <a:xfrm>
              <a:off x="363373" y="2525685"/>
              <a:ext cx="7180427" cy="461665"/>
              <a:chOff x="369902" y="2142097"/>
              <a:chExt cx="7180427" cy="461665"/>
            </a:xfrm>
          </p:grpSpPr>
          <p:sp>
            <p:nvSpPr>
              <p:cNvPr id="29" name="TextBox 2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0" name="TextBox 29"/>
              <p:cNvSpPr txBox="1"/>
              <p:nvPr/>
            </p:nvSpPr>
            <p:spPr>
              <a:xfrm>
                <a:off x="844733" y="2142097"/>
                <a:ext cx="6705596" cy="461665"/>
              </a:xfrm>
              <a:prstGeom prst="rect">
                <a:avLst/>
              </a:prstGeom>
              <a:noFill/>
            </p:spPr>
            <p:txBody>
              <a:bodyPr wrap="square" rtlCol="0">
                <a:spAutoFit/>
              </a:bodyPr>
              <a:lstStyle/>
              <a:p>
                <a:r>
                  <a:rPr lang="en-US" sz="2400"/>
                  <a:t>Guests can               in the hotel. </a:t>
                </a:r>
              </a:p>
            </p:txBody>
          </p:sp>
        </p:grpSp>
        <p:cxnSp>
          <p:nvCxnSpPr>
            <p:cNvPr id="28" name="Straight Connector 27"/>
            <p:cNvCxnSpPr/>
            <p:nvPr/>
          </p:nvCxnSpPr>
          <p:spPr>
            <a:xfrm>
              <a:off x="2322806" y="285205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72884" y="2601202"/>
            <a:ext cx="1796143" cy="461665"/>
            <a:chOff x="1230086" y="1785257"/>
            <a:chExt cx="1796143" cy="461665"/>
          </a:xfrm>
        </p:grpSpPr>
        <p:sp>
          <p:nvSpPr>
            <p:cNvPr id="32" name="TextBox 3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33" name="TextBox 32"/>
            <p:cNvSpPr txBox="1"/>
            <p:nvPr/>
          </p:nvSpPr>
          <p:spPr>
            <a:xfrm>
              <a:off x="1611086" y="1785257"/>
              <a:ext cx="1415143" cy="461665"/>
            </a:xfrm>
            <a:prstGeom prst="rect">
              <a:avLst/>
            </a:prstGeom>
            <a:noFill/>
          </p:spPr>
          <p:txBody>
            <a:bodyPr wrap="square" rtlCol="0">
              <a:spAutoFit/>
            </a:bodyPr>
            <a:lstStyle/>
            <a:p>
              <a:r>
                <a:rPr lang="en-US" sz="2400"/>
                <a:t>exercise</a:t>
              </a:r>
            </a:p>
          </p:txBody>
        </p:sp>
      </p:grpSp>
      <p:grpSp>
        <p:nvGrpSpPr>
          <p:cNvPr id="34" name="Group 33"/>
          <p:cNvGrpSpPr/>
          <p:nvPr/>
        </p:nvGrpSpPr>
        <p:grpSpPr>
          <a:xfrm>
            <a:off x="2699666" y="2594864"/>
            <a:ext cx="1796143" cy="461665"/>
            <a:chOff x="1230086" y="1785257"/>
            <a:chExt cx="1796143" cy="461665"/>
          </a:xfrm>
        </p:grpSpPr>
        <p:sp>
          <p:nvSpPr>
            <p:cNvPr id="35" name="TextBox 3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36" name="TextBox 35"/>
            <p:cNvSpPr txBox="1"/>
            <p:nvPr/>
          </p:nvSpPr>
          <p:spPr>
            <a:xfrm>
              <a:off x="1611086" y="1785257"/>
              <a:ext cx="1415143" cy="461665"/>
            </a:xfrm>
            <a:prstGeom prst="rect">
              <a:avLst/>
            </a:prstGeom>
            <a:noFill/>
          </p:spPr>
          <p:txBody>
            <a:bodyPr wrap="square" rtlCol="0">
              <a:spAutoFit/>
            </a:bodyPr>
            <a:lstStyle/>
            <a:p>
              <a:r>
                <a:rPr lang="en-US" sz="2400"/>
                <a:t>cycle</a:t>
              </a:r>
            </a:p>
          </p:txBody>
        </p:sp>
      </p:grpSp>
      <p:grpSp>
        <p:nvGrpSpPr>
          <p:cNvPr id="37" name="Group 36"/>
          <p:cNvGrpSpPr/>
          <p:nvPr/>
        </p:nvGrpSpPr>
        <p:grpSpPr>
          <a:xfrm>
            <a:off x="4572008" y="2594864"/>
            <a:ext cx="2841162" cy="461665"/>
            <a:chOff x="1230086" y="1785257"/>
            <a:chExt cx="2841162" cy="461665"/>
          </a:xfrm>
        </p:grpSpPr>
        <p:sp>
          <p:nvSpPr>
            <p:cNvPr id="38" name="TextBox 3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39" name="TextBox 38"/>
            <p:cNvSpPr txBox="1"/>
            <p:nvPr/>
          </p:nvSpPr>
          <p:spPr>
            <a:xfrm>
              <a:off x="1611086" y="1785257"/>
              <a:ext cx="2460162" cy="461665"/>
            </a:xfrm>
            <a:prstGeom prst="rect">
              <a:avLst/>
            </a:prstGeom>
            <a:noFill/>
          </p:spPr>
          <p:txBody>
            <a:bodyPr wrap="square" rtlCol="0">
              <a:spAutoFit/>
            </a:bodyPr>
            <a:lstStyle/>
            <a:p>
              <a:r>
                <a:rPr lang="en-US" sz="2400"/>
                <a:t>See Swedish art</a:t>
              </a:r>
            </a:p>
          </p:txBody>
        </p:sp>
      </p:grpSp>
      <p:grpSp>
        <p:nvGrpSpPr>
          <p:cNvPr id="40" name="Group 39"/>
          <p:cNvGrpSpPr/>
          <p:nvPr/>
        </p:nvGrpSpPr>
        <p:grpSpPr>
          <a:xfrm>
            <a:off x="827317" y="3243895"/>
            <a:ext cx="6574967" cy="470318"/>
            <a:chOff x="838203" y="3668444"/>
            <a:chExt cx="6574967" cy="470318"/>
          </a:xfrm>
        </p:grpSpPr>
        <p:grpSp>
          <p:nvGrpSpPr>
            <p:cNvPr id="41" name="Group 40"/>
            <p:cNvGrpSpPr/>
            <p:nvPr/>
          </p:nvGrpSpPr>
          <p:grpSpPr>
            <a:xfrm>
              <a:off x="838203" y="3668444"/>
              <a:ext cx="6574967" cy="470318"/>
              <a:chOff x="363373" y="4026312"/>
              <a:chExt cx="6574967" cy="470318"/>
            </a:xfrm>
          </p:grpSpPr>
          <p:sp>
            <p:nvSpPr>
              <p:cNvPr id="43" name="TextBox 4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44" name="TextBox 43"/>
              <p:cNvSpPr txBox="1"/>
              <p:nvPr/>
            </p:nvSpPr>
            <p:spPr>
              <a:xfrm>
                <a:off x="838203" y="4026312"/>
                <a:ext cx="6100137" cy="461665"/>
              </a:xfrm>
              <a:prstGeom prst="rect">
                <a:avLst/>
              </a:prstGeom>
              <a:noFill/>
            </p:spPr>
            <p:txBody>
              <a:bodyPr wrap="square" rtlCol="0">
                <a:spAutoFit/>
              </a:bodyPr>
              <a:lstStyle/>
              <a:p>
                <a:r>
                  <a:rPr lang="en-US" sz="2400"/>
                  <a:t>Mai and her parents rented bikes to                . </a:t>
                </a:r>
              </a:p>
            </p:txBody>
          </p:sp>
        </p:grpSp>
        <p:cxnSp>
          <p:nvCxnSpPr>
            <p:cNvPr id="42" name="Straight Connector 41"/>
            <p:cNvCxnSpPr/>
            <p:nvPr/>
          </p:nvCxnSpPr>
          <p:spPr>
            <a:xfrm flipV="1">
              <a:off x="5889180" y="3973282"/>
              <a:ext cx="1009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40225" y="3788253"/>
            <a:ext cx="3374583" cy="461665"/>
            <a:chOff x="1230086" y="1785257"/>
            <a:chExt cx="3374583" cy="461665"/>
          </a:xfrm>
        </p:grpSpPr>
        <p:sp>
          <p:nvSpPr>
            <p:cNvPr id="46" name="TextBox 4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47" name="TextBox 46"/>
            <p:cNvSpPr txBox="1"/>
            <p:nvPr/>
          </p:nvSpPr>
          <p:spPr>
            <a:xfrm>
              <a:off x="1611086" y="1785257"/>
              <a:ext cx="2993583" cy="461665"/>
            </a:xfrm>
            <a:prstGeom prst="rect">
              <a:avLst/>
            </a:prstGeom>
            <a:noFill/>
          </p:spPr>
          <p:txBody>
            <a:bodyPr wrap="square" rtlCol="0">
              <a:spAutoFit/>
            </a:bodyPr>
            <a:lstStyle/>
            <a:p>
              <a:r>
                <a:rPr lang="en-US" sz="2400"/>
                <a:t>cycle around the hotel</a:t>
              </a:r>
            </a:p>
          </p:txBody>
        </p:sp>
      </p:grpSp>
      <p:grpSp>
        <p:nvGrpSpPr>
          <p:cNvPr id="48" name="Group 47"/>
          <p:cNvGrpSpPr/>
          <p:nvPr/>
        </p:nvGrpSpPr>
        <p:grpSpPr>
          <a:xfrm>
            <a:off x="4191009" y="3781915"/>
            <a:ext cx="3002378" cy="461665"/>
            <a:chOff x="1230086" y="1785257"/>
            <a:chExt cx="3002378" cy="461665"/>
          </a:xfrm>
        </p:grpSpPr>
        <p:sp>
          <p:nvSpPr>
            <p:cNvPr id="49" name="TextBox 4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0" name="TextBox 49"/>
            <p:cNvSpPr txBox="1"/>
            <p:nvPr/>
          </p:nvSpPr>
          <p:spPr>
            <a:xfrm>
              <a:off x="1611085" y="1785257"/>
              <a:ext cx="2621379" cy="461665"/>
            </a:xfrm>
            <a:prstGeom prst="rect">
              <a:avLst/>
            </a:prstGeom>
            <a:noFill/>
          </p:spPr>
          <p:txBody>
            <a:bodyPr wrap="square" rtlCol="0">
              <a:spAutoFit/>
            </a:bodyPr>
            <a:lstStyle/>
            <a:p>
              <a:r>
                <a:rPr lang="en-US" sz="2400"/>
                <a:t>visit the old town</a:t>
              </a:r>
            </a:p>
          </p:txBody>
        </p:sp>
      </p:grpSp>
      <p:grpSp>
        <p:nvGrpSpPr>
          <p:cNvPr id="51" name="Group 50"/>
          <p:cNvGrpSpPr/>
          <p:nvPr/>
        </p:nvGrpSpPr>
        <p:grpSpPr>
          <a:xfrm>
            <a:off x="746968" y="4332611"/>
            <a:ext cx="2333698" cy="461665"/>
            <a:chOff x="1230086" y="1785257"/>
            <a:chExt cx="2333698" cy="461665"/>
          </a:xfrm>
        </p:grpSpPr>
        <p:sp>
          <p:nvSpPr>
            <p:cNvPr id="52" name="TextBox 5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3" name="TextBox 52"/>
            <p:cNvSpPr txBox="1"/>
            <p:nvPr/>
          </p:nvSpPr>
          <p:spPr>
            <a:xfrm>
              <a:off x="1611086" y="1785257"/>
              <a:ext cx="1952698" cy="461665"/>
            </a:xfrm>
            <a:prstGeom prst="rect">
              <a:avLst/>
            </a:prstGeom>
            <a:noFill/>
          </p:spPr>
          <p:txBody>
            <a:bodyPr wrap="square" rtlCol="0">
              <a:spAutoFit/>
            </a:bodyPr>
            <a:lstStyle/>
            <a:p>
              <a:r>
                <a:rPr lang="en-US" sz="2400"/>
                <a:t>go shopping</a:t>
              </a:r>
            </a:p>
          </p:txBody>
        </p:sp>
      </p:grpSp>
      <p:grpSp>
        <p:nvGrpSpPr>
          <p:cNvPr id="54" name="Group 53"/>
          <p:cNvGrpSpPr/>
          <p:nvPr/>
        </p:nvGrpSpPr>
        <p:grpSpPr>
          <a:xfrm>
            <a:off x="838203" y="4973000"/>
            <a:ext cx="6869272" cy="470318"/>
            <a:chOff x="685414" y="6027003"/>
            <a:chExt cx="6869272" cy="470318"/>
          </a:xfrm>
        </p:grpSpPr>
        <p:grpSp>
          <p:nvGrpSpPr>
            <p:cNvPr id="55" name="Group 54"/>
            <p:cNvGrpSpPr/>
            <p:nvPr/>
          </p:nvGrpSpPr>
          <p:grpSpPr>
            <a:xfrm>
              <a:off x="685414" y="6027003"/>
              <a:ext cx="6869272" cy="470318"/>
              <a:chOff x="363373" y="3312302"/>
              <a:chExt cx="6869272" cy="470318"/>
            </a:xfrm>
          </p:grpSpPr>
          <p:sp>
            <p:nvSpPr>
              <p:cNvPr id="57" name="TextBox 56"/>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58" name="TextBox 57"/>
              <p:cNvSpPr txBox="1"/>
              <p:nvPr/>
            </p:nvSpPr>
            <p:spPr>
              <a:xfrm>
                <a:off x="838203" y="3312302"/>
                <a:ext cx="6394442" cy="461665"/>
              </a:xfrm>
              <a:prstGeom prst="rect">
                <a:avLst/>
              </a:prstGeom>
              <a:noFill/>
            </p:spPr>
            <p:txBody>
              <a:bodyPr wrap="square" rtlCol="0">
                <a:spAutoFit/>
              </a:bodyPr>
              <a:lstStyle/>
              <a:p>
                <a:r>
                  <a:rPr lang="en-US" sz="2400"/>
                  <a:t>“Fika” is a                . </a:t>
                </a:r>
              </a:p>
            </p:txBody>
          </p:sp>
        </p:grpSp>
        <p:cxnSp>
          <p:nvCxnSpPr>
            <p:cNvPr id="56" name="Straight Connector 55"/>
            <p:cNvCxnSpPr/>
            <p:nvPr/>
          </p:nvCxnSpPr>
          <p:spPr>
            <a:xfrm flipV="1">
              <a:off x="2538977" y="6357257"/>
              <a:ext cx="1009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46968" y="5571594"/>
            <a:ext cx="2688784" cy="461665"/>
            <a:chOff x="1230086" y="1785257"/>
            <a:chExt cx="2688784" cy="461665"/>
          </a:xfrm>
        </p:grpSpPr>
        <p:sp>
          <p:nvSpPr>
            <p:cNvPr id="60" name="TextBox 5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1" name="TextBox 60"/>
            <p:cNvSpPr txBox="1"/>
            <p:nvPr/>
          </p:nvSpPr>
          <p:spPr>
            <a:xfrm>
              <a:off x="1611086" y="1785257"/>
              <a:ext cx="2307784" cy="461665"/>
            </a:xfrm>
            <a:prstGeom prst="rect">
              <a:avLst/>
            </a:prstGeom>
            <a:noFill/>
          </p:spPr>
          <p:txBody>
            <a:bodyPr wrap="square" rtlCol="0">
              <a:spAutoFit/>
            </a:bodyPr>
            <a:lstStyle/>
            <a:p>
              <a:r>
                <a:rPr lang="en-US" sz="2400"/>
                <a:t>traditional café</a:t>
              </a:r>
            </a:p>
          </p:txBody>
        </p:sp>
      </p:grpSp>
      <p:grpSp>
        <p:nvGrpSpPr>
          <p:cNvPr id="62" name="Group 61"/>
          <p:cNvGrpSpPr/>
          <p:nvPr/>
        </p:nvGrpSpPr>
        <p:grpSpPr>
          <a:xfrm>
            <a:off x="3435749" y="5565256"/>
            <a:ext cx="3069784" cy="461665"/>
            <a:chOff x="1230086" y="1785257"/>
            <a:chExt cx="3069784"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t>B.</a:t>
              </a:r>
            </a:p>
          </p:txBody>
        </p:sp>
        <p:sp>
          <p:nvSpPr>
            <p:cNvPr id="64" name="TextBox 63"/>
            <p:cNvSpPr txBox="1"/>
            <p:nvPr/>
          </p:nvSpPr>
          <p:spPr>
            <a:xfrm>
              <a:off x="1611086" y="1785257"/>
              <a:ext cx="2688784" cy="461665"/>
            </a:xfrm>
            <a:prstGeom prst="rect">
              <a:avLst/>
            </a:prstGeom>
            <a:noFill/>
          </p:spPr>
          <p:txBody>
            <a:bodyPr wrap="square" rtlCol="0">
              <a:spAutoFit/>
            </a:bodyPr>
            <a:lstStyle/>
            <a:p>
              <a:r>
                <a:rPr lang="en-US" sz="2400"/>
                <a:t>palace</a:t>
              </a:r>
            </a:p>
          </p:txBody>
        </p:sp>
      </p:grpSp>
      <p:grpSp>
        <p:nvGrpSpPr>
          <p:cNvPr id="65" name="Group 64"/>
          <p:cNvGrpSpPr/>
          <p:nvPr/>
        </p:nvGrpSpPr>
        <p:grpSpPr>
          <a:xfrm>
            <a:off x="5146871" y="5565256"/>
            <a:ext cx="2516668" cy="461665"/>
            <a:chOff x="1230086" y="1785257"/>
            <a:chExt cx="251666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t>C.</a:t>
              </a:r>
            </a:p>
          </p:txBody>
        </p:sp>
        <p:sp>
          <p:nvSpPr>
            <p:cNvPr id="67" name="TextBox 66"/>
            <p:cNvSpPr txBox="1"/>
            <p:nvPr/>
          </p:nvSpPr>
          <p:spPr>
            <a:xfrm>
              <a:off x="1611085" y="1785257"/>
              <a:ext cx="2135669" cy="461665"/>
            </a:xfrm>
            <a:prstGeom prst="rect">
              <a:avLst/>
            </a:prstGeom>
            <a:noFill/>
          </p:spPr>
          <p:txBody>
            <a:bodyPr wrap="square" rtlCol="0">
              <a:spAutoFit/>
            </a:bodyPr>
            <a:lstStyle/>
            <a:p>
              <a:r>
                <a:rPr lang="en-US" sz="2400"/>
                <a:t>coffee break</a:t>
              </a:r>
            </a:p>
          </p:txBody>
        </p:sp>
      </p:grpSp>
      <p:grpSp>
        <p:nvGrpSpPr>
          <p:cNvPr id="68" name="Group 67"/>
          <p:cNvGrpSpPr/>
          <p:nvPr/>
        </p:nvGrpSpPr>
        <p:grpSpPr>
          <a:xfrm>
            <a:off x="794659" y="707494"/>
            <a:ext cx="6973597" cy="470318"/>
            <a:chOff x="794659" y="707494"/>
            <a:chExt cx="6973597" cy="470318"/>
          </a:xfrm>
        </p:grpSpPr>
        <p:grpSp>
          <p:nvGrpSpPr>
            <p:cNvPr id="69" name="Group 68"/>
            <p:cNvGrpSpPr/>
            <p:nvPr/>
          </p:nvGrpSpPr>
          <p:grpSpPr>
            <a:xfrm>
              <a:off x="794659" y="707494"/>
              <a:ext cx="6973597" cy="470318"/>
              <a:chOff x="363373" y="1262747"/>
              <a:chExt cx="6973597" cy="470318"/>
            </a:xfrm>
          </p:grpSpPr>
          <p:sp>
            <p:nvSpPr>
              <p:cNvPr id="71" name="TextBox 70"/>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2" name="TextBox 71"/>
              <p:cNvSpPr txBox="1"/>
              <p:nvPr/>
            </p:nvSpPr>
            <p:spPr>
              <a:xfrm>
                <a:off x="827313" y="1271400"/>
                <a:ext cx="6509657" cy="461665"/>
              </a:xfrm>
              <a:prstGeom prst="rect">
                <a:avLst/>
              </a:prstGeom>
              <a:noFill/>
            </p:spPr>
            <p:txBody>
              <a:bodyPr wrap="square" rtlCol="0">
                <a:spAutoFit/>
              </a:bodyPr>
              <a:lstStyle/>
              <a:p>
                <a:r>
                  <a:rPr lang="en-US" sz="2400"/>
                  <a:t>This postcard is about                in Stockholm. </a:t>
                </a:r>
                <a:endParaRPr lang="en-US" sz="2400" i="1"/>
              </a:p>
            </p:txBody>
          </p:sp>
        </p:grpSp>
        <p:cxnSp>
          <p:nvCxnSpPr>
            <p:cNvPr id="70" name="Straight Connector 69"/>
            <p:cNvCxnSpPr/>
            <p:nvPr/>
          </p:nvCxnSpPr>
          <p:spPr>
            <a:xfrm>
              <a:off x="4114808" y="1034375"/>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Oval 72"/>
          <p:cNvSpPr/>
          <p:nvPr/>
        </p:nvSpPr>
        <p:spPr>
          <a:xfrm>
            <a:off x="2864593" y="136294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Oval 73"/>
          <p:cNvSpPr/>
          <p:nvPr/>
        </p:nvSpPr>
        <p:spPr>
          <a:xfrm>
            <a:off x="772884" y="258215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Oval 74"/>
          <p:cNvSpPr/>
          <p:nvPr/>
        </p:nvSpPr>
        <p:spPr>
          <a:xfrm>
            <a:off x="4191009" y="379043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6" name="Oval 75"/>
          <p:cNvSpPr/>
          <p:nvPr/>
        </p:nvSpPr>
        <p:spPr>
          <a:xfrm>
            <a:off x="5159579" y="558050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7" name="Oval 76">
            <a:hlinkClick r:id="rId4" action="ppaction://hlinksldjump"/>
            <a:extLst>
              <a:ext uri="{FF2B5EF4-FFF2-40B4-BE49-F238E27FC236}">
                <a16:creationId xmlns:a16="http://schemas.microsoft.com/office/drawing/2014/main" id="{88885BFC-4C78-4561-9EAF-FADFD98319BA}"/>
              </a:ext>
            </a:extLst>
          </p:cNvPr>
          <p:cNvSpPr/>
          <p:nvPr/>
        </p:nvSpPr>
        <p:spPr>
          <a:xfrm>
            <a:off x="2296903" y="2769702"/>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8" name="Oval 77">
            <a:hlinkClick r:id="rId5" action="ppaction://hlinksldjump"/>
            <a:extLst>
              <a:ext uri="{FF2B5EF4-FFF2-40B4-BE49-F238E27FC236}">
                <a16:creationId xmlns:a16="http://schemas.microsoft.com/office/drawing/2014/main" id="{E1492C04-F18A-4102-8414-E461FD3AE7D9}"/>
              </a:ext>
            </a:extLst>
          </p:cNvPr>
          <p:cNvSpPr/>
          <p:nvPr/>
        </p:nvSpPr>
        <p:spPr>
          <a:xfrm>
            <a:off x="6875232" y="3923324"/>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79" name="Oval 78">
            <a:hlinkClick r:id="rId6" action="ppaction://hlinksldjump"/>
            <a:extLst>
              <a:ext uri="{FF2B5EF4-FFF2-40B4-BE49-F238E27FC236}">
                <a16:creationId xmlns:a16="http://schemas.microsoft.com/office/drawing/2014/main" id="{B601FB5B-9360-4A39-8084-8D6D43E41DCE}"/>
              </a:ext>
            </a:extLst>
          </p:cNvPr>
          <p:cNvSpPr/>
          <p:nvPr/>
        </p:nvSpPr>
        <p:spPr>
          <a:xfrm>
            <a:off x="7282306" y="5704648"/>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80" name="Oval 79">
            <a:hlinkClick r:id="rId7" action="ppaction://hlinksldjump"/>
            <a:extLst>
              <a:ext uri="{FF2B5EF4-FFF2-40B4-BE49-F238E27FC236}">
                <a16:creationId xmlns:a16="http://schemas.microsoft.com/office/drawing/2014/main" id="{B83B215A-A190-41ED-8BFF-2E457742B07B}"/>
              </a:ext>
            </a:extLst>
          </p:cNvPr>
          <p:cNvSpPr/>
          <p:nvPr/>
        </p:nvSpPr>
        <p:spPr>
          <a:xfrm>
            <a:off x="4502344" y="1538879"/>
            <a:ext cx="182880" cy="18288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pic>
        <p:nvPicPr>
          <p:cNvPr id="81" name="Picture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84" y="77483"/>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2" name="TextBox 81"/>
          <p:cNvSpPr txBox="1"/>
          <p:nvPr/>
        </p:nvSpPr>
        <p:spPr>
          <a:xfrm>
            <a:off x="972805" y="134468"/>
            <a:ext cx="7608482"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postcard and answer the questions.</a:t>
            </a:r>
          </a:p>
        </p:txBody>
      </p:sp>
      <p:sp>
        <p:nvSpPr>
          <p:cNvPr id="5" name="Right Arrow 4">
            <a:hlinkClick r:id="rId9" action="ppaction://hlinksldjump"/>
          </p:cNvPr>
          <p:cNvSpPr/>
          <p:nvPr/>
        </p:nvSpPr>
        <p:spPr>
          <a:xfrm>
            <a:off x="3413430" y="6318912"/>
            <a:ext cx="777580" cy="539087"/>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8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heel(1)">
                                      <p:cBhvr>
                                        <p:cTn id="7" dur="2000"/>
                                        <p:tgtEl>
                                          <p:spTgt spid="7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heel(1)">
                                      <p:cBhvr>
                                        <p:cTn id="15" dur="2000"/>
                                        <p:tgtEl>
                                          <p:spTgt spid="74"/>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heel(1)">
                                      <p:cBhvr>
                                        <p:cTn id="23" dur="2000"/>
                                        <p:tgtEl>
                                          <p:spTgt spid="75"/>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heel(1)">
                                      <p:cBhvr>
                                        <p:cTn id="31" dur="2000"/>
                                        <p:tgtEl>
                                          <p:spTgt spid="76"/>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79" grpId="0" animBg="1"/>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815118"/>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400" b="0" i="0" dirty="0">
                <a:solidFill>
                  <a:srgbClr val="333333"/>
                </a:solidFill>
                <a:effectLst/>
              </a:rPr>
              <a:t>September 6</a:t>
            </a:r>
          </a:p>
          <a:p>
            <a:pPr algn="just">
              <a:lnSpc>
                <a:spcPct val="110000"/>
              </a:lnSpc>
              <a:spcBef>
                <a:spcPts val="300"/>
              </a:spcBef>
              <a:spcAft>
                <a:spcPts val="300"/>
              </a:spcAft>
            </a:pPr>
            <a:r>
              <a:rPr lang="en-US" sz="2400" b="0" i="0" dirty="0">
                <a:solidFill>
                  <a:srgbClr val="333333"/>
                </a:solidFill>
                <a:effectLst/>
              </a:rPr>
              <a:t>Dear Grandpa and Grandma,</a:t>
            </a:r>
          </a:p>
          <a:p>
            <a:pPr algn="just">
              <a:lnSpc>
                <a:spcPct val="110000"/>
              </a:lnSpc>
              <a:spcBef>
                <a:spcPts val="300"/>
              </a:spcBef>
              <a:spcAft>
                <a:spcPts val="300"/>
              </a:spcAft>
            </a:pPr>
            <a:r>
              <a:rPr lang="en-US" sz="2400" b="0" i="0" dirty="0">
                <a:solidFill>
                  <a:srgbClr val="333333"/>
                </a:solidFill>
                <a:effectLst/>
              </a:rPr>
              <a:t>Stockholm is fantastic!</a:t>
            </a:r>
          </a:p>
          <a:p>
            <a:pPr algn="just">
              <a:lnSpc>
                <a:spcPct val="110000"/>
              </a:lnSpc>
              <a:spcBef>
                <a:spcPts val="300"/>
              </a:spcBef>
              <a:spcAft>
                <a:spcPts val="300"/>
              </a:spcAft>
            </a:pPr>
            <a:r>
              <a:rPr lang="en-US" sz="2400" i="0" dirty="0">
                <a:effectLst/>
              </a:rPr>
              <a:t>Its weather is perfect, sunny all the time! Our hotel is good. It has a swimming pool and a gym. It offers delicious breakfast. </a:t>
            </a:r>
            <a:r>
              <a:rPr lang="en-US" sz="2400" b="1" i="0" dirty="0">
                <a:solidFill>
                  <a:srgbClr val="008000"/>
                </a:solidFill>
                <a:effectLst/>
              </a:rPr>
              <a:t>Yesterday Mum, Dad and I rented three bikes and cycled to the Old Town. My parents wore their helmets and I wore mine. We visited the Royal Palace first. What a beautiful place! Mum loved it. She said, “Swedish art is amazing.” After that, we had “</a:t>
            </a:r>
            <a:r>
              <a:rPr lang="en-US" sz="2400" b="1" i="0" dirty="0" err="1">
                <a:solidFill>
                  <a:srgbClr val="008000"/>
                </a:solidFill>
                <a:effectLst/>
              </a:rPr>
              <a:t>fika</a:t>
            </a:r>
            <a:r>
              <a:rPr lang="en-US" sz="2400" b="1" i="0" dirty="0">
                <a:solidFill>
                  <a:srgbClr val="008000"/>
                </a:solidFill>
                <a:effectLst/>
              </a:rPr>
              <a:t>”, a coffee break, in a traditional café. Everything is so wonderful!</a:t>
            </a:r>
          </a:p>
          <a:p>
            <a:pPr algn="just">
              <a:lnSpc>
                <a:spcPct val="110000"/>
              </a:lnSpc>
              <a:spcBef>
                <a:spcPts val="300"/>
              </a:spcBef>
              <a:spcAft>
                <a:spcPts val="300"/>
              </a:spcAft>
            </a:pPr>
            <a:r>
              <a:rPr lang="en-US" sz="2400" b="0" i="0" dirty="0">
                <a:solidFill>
                  <a:srgbClr val="333333"/>
                </a:solidFill>
                <a:effectLst/>
              </a:rPr>
              <a:t>Wish you were here!</a:t>
            </a:r>
          </a:p>
          <a:p>
            <a:pPr algn="just">
              <a:lnSpc>
                <a:spcPct val="110000"/>
              </a:lnSpc>
              <a:spcBef>
                <a:spcPts val="300"/>
              </a:spcBef>
              <a:spcAft>
                <a:spcPts val="300"/>
              </a:spcAft>
            </a:pPr>
            <a:r>
              <a:rPr lang="en-US" sz="2400" b="0" i="0" dirty="0">
                <a:solidFill>
                  <a:srgbClr val="333333"/>
                </a:solidFill>
                <a:effectLst/>
              </a:rPr>
              <a:t>Love,</a:t>
            </a:r>
          </a:p>
          <a:p>
            <a:pPr algn="just">
              <a:lnSpc>
                <a:spcPct val="110000"/>
              </a:lnSpc>
              <a:spcBef>
                <a:spcPts val="300"/>
              </a:spcBef>
              <a:spcAft>
                <a:spcPts val="300"/>
              </a:spcAft>
            </a:pPr>
            <a:r>
              <a:rPr lang="en-US" sz="2400" b="0" i="0" dirty="0">
                <a:solidFill>
                  <a:srgbClr val="333333"/>
                </a:solidFill>
                <a:effectLst/>
              </a:rPr>
              <a:t>Mai</a:t>
            </a:r>
          </a:p>
        </p:txBody>
      </p:sp>
      <p:sp>
        <p:nvSpPr>
          <p:cNvPr id="7" name="TextBox 6">
            <a:extLst>
              <a:ext uri="{FF2B5EF4-FFF2-40B4-BE49-F238E27FC236}">
                <a16:creationId xmlns:a16="http://schemas.microsoft.com/office/drawing/2014/main" id="{0655EF60-59B4-4757-B066-A4ACC7BA287F}"/>
              </a:ext>
            </a:extLst>
          </p:cNvPr>
          <p:cNvSpPr txBox="1"/>
          <p:nvPr/>
        </p:nvSpPr>
        <p:spPr>
          <a:xfrm>
            <a:off x="3889568" y="135812"/>
            <a:ext cx="136486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b="1" dirty="0">
                <a:solidFill>
                  <a:srgbClr val="FF0000"/>
                </a:solidFill>
              </a:rPr>
              <a:t>SUGGEST</a:t>
            </a:r>
          </a:p>
        </p:txBody>
      </p:sp>
      <p:sp>
        <p:nvSpPr>
          <p:cNvPr id="8" name="Multiplication Sign 7">
            <a:hlinkClick r:id="rId2"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56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917</Words>
  <Application>Microsoft Office PowerPoint</Application>
  <PresentationFormat>On-screen Show (4:3)</PresentationFormat>
  <Paragraphs>178</Paragraphs>
  <Slides>18</Slides>
  <Notes>0</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.VnBlack</vt:lpstr>
      <vt:lpstr>.VnBodoni</vt:lpstr>
      <vt:lpstr>.VnTifani Heavy</vt: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88</cp:revision>
  <dcterms:created xsi:type="dcterms:W3CDTF">2020-12-09T02:04:09Z</dcterms:created>
  <dcterms:modified xsi:type="dcterms:W3CDTF">2026-03-27T13:10:58Z</dcterms:modified>
</cp:coreProperties>
</file>