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77" r:id="rId2"/>
    <p:sldId id="280" r:id="rId3"/>
    <p:sldId id="281" r:id="rId4"/>
    <p:sldId id="258" r:id="rId5"/>
    <p:sldId id="259" r:id="rId6"/>
    <p:sldId id="260" r:id="rId7"/>
    <p:sldId id="276" r:id="rId8"/>
    <p:sldId id="261" r:id="rId9"/>
    <p:sldId id="274" r:id="rId10"/>
    <p:sldId id="292" r:id="rId11"/>
    <p:sldId id="284" r:id="rId12"/>
    <p:sldId id="285" r:id="rId13"/>
    <p:sldId id="288" r:id="rId14"/>
    <p:sldId id="291" r:id="rId15"/>
    <p:sldId id="286" r:id="rId16"/>
    <p:sldId id="287" r:id="rId17"/>
    <p:sldId id="283" r:id="rId18"/>
    <p:sldId id="289" r:id="rId19"/>
    <p:sldId id="297" r:id="rId20"/>
    <p:sldId id="275" r:id="rId21"/>
    <p:sldId id="282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FF3300"/>
    <a:srgbClr val="E6E6E6"/>
    <a:srgbClr val="0EAAAE"/>
    <a:srgbClr val="F47A69"/>
    <a:srgbClr val="62C8CE"/>
    <a:srgbClr val="92DBF8"/>
    <a:srgbClr val="6ECFF6"/>
    <a:srgbClr val="FAC5BE"/>
    <a:srgbClr val="F8A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66" d="100"/>
          <a:sy n="66" d="100"/>
        </p:scale>
        <p:origin x="136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0" Type="http://schemas.openxmlformats.org/officeDocument/2006/relationships/slide" Target="slide18.xml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60" y="319248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32" y="321908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7714" y="4264825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9123476" cy="22867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23722" y="2310134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106471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2487" y="442912"/>
            <a:ext cx="6218554" cy="1337956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NUMBER!</a:t>
            </a: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395536" y="2060849"/>
            <a:ext cx="1560474" cy="1440160"/>
          </a:xfrm>
          <a:prstGeom prst="ellips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555776" y="2050863"/>
            <a:ext cx="1560474" cy="1440160"/>
          </a:xfrm>
          <a:prstGeom prst="ellipse">
            <a:avLst/>
          </a:prstGeom>
          <a:solidFill>
            <a:srgbClr val="87D5D9"/>
          </a:solidFill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4762501" y="2060849"/>
            <a:ext cx="1560474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6850908" y="2060849"/>
            <a:ext cx="1560474" cy="14401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457111" y="3889079"/>
            <a:ext cx="1560474" cy="1440160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2617351" y="3889079"/>
            <a:ext cx="1560474" cy="1440160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4762501" y="4003379"/>
            <a:ext cx="1560474" cy="1440160"/>
          </a:xfrm>
          <a:prstGeom prst="ellipse">
            <a:avLst/>
          </a:prstGeom>
          <a:solidFill>
            <a:srgbClr val="F47A6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7</a:t>
            </a: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6700839" y="3940525"/>
            <a:ext cx="1560474" cy="14401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400" b="1" dirty="0"/>
              <a:t>8</a:t>
            </a:r>
            <a:endParaRPr lang="en-US" sz="4400" b="1" dirty="0"/>
          </a:p>
        </p:txBody>
      </p:sp>
      <p:sp>
        <p:nvSpPr>
          <p:cNvPr id="14" name="Right Arrow 13">
            <a:hlinkClick r:id="rId11" action="ppaction://hlinksldjump"/>
          </p:cNvPr>
          <p:cNvSpPr/>
          <p:nvPr/>
        </p:nvSpPr>
        <p:spPr>
          <a:xfrm>
            <a:off x="1195310" y="6286498"/>
            <a:ext cx="685800" cy="44291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0161" y="1148438"/>
            <a:ext cx="581501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1. sea/ a/ in/ the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...........................................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395948" y="1696931"/>
            <a:ext cx="2459328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FF3300"/>
                </a:solidFill>
              </a:rPr>
              <a:t>in </a:t>
            </a:r>
            <a:r>
              <a:rPr lang="en-US" sz="2800" b="1" dirty="0">
                <a:solidFill>
                  <a:srgbClr val="FF3300"/>
                </a:solidFill>
              </a:rPr>
              <a:t>the sea </a:t>
            </a:r>
          </a:p>
        </p:txBody>
      </p:sp>
      <p:sp>
        <p:nvSpPr>
          <p:cNvPr id="4" name="5-Point Star 3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550" y="1134150"/>
            <a:ext cx="670083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2. on/ in/  the / city</a:t>
            </a:r>
          </a:p>
          <a:p>
            <a:pPr>
              <a:lnSpc>
                <a:spcPct val="150000"/>
              </a:lnSpc>
            </a:pPr>
            <a:r>
              <a:rPr lang="en-GB" sz="2800" b="1" dirty="0" smtClean="0"/>
              <a:t>............................................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260060" y="1887021"/>
            <a:ext cx="25346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</a:rPr>
              <a:t>  </a:t>
            </a:r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city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5" y="1205595"/>
            <a:ext cx="58572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3. the / in/ at / town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2864" y="1972746"/>
            <a:ext cx="25490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 smtClean="0">
                <a:solidFill>
                  <a:srgbClr val="FF3300"/>
                </a:solidFill>
              </a:rPr>
              <a:t> </a:t>
            </a:r>
            <a:r>
              <a:rPr lang="en-US" sz="2600" b="1" dirty="0">
                <a:solidFill>
                  <a:srgbClr val="FF3300"/>
                </a:solidFill>
              </a:rPr>
              <a:t>in the town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10" y="2276873"/>
            <a:ext cx="4591813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26926"/>
            <a:ext cx="6768752" cy="1433923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671513" y="1105580"/>
            <a:ext cx="65151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4 the/ on/ in/ mountains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891305" y="1829869"/>
            <a:ext cx="33618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mountains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4" y="1319897"/>
            <a:ext cx="5985855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5. countryside / a/ the / in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4718" y="2044181"/>
            <a:ext cx="35381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countryside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402" y="1077005"/>
            <a:ext cx="639349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6. Moon / in / the / on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9213" y="1815583"/>
            <a:ext cx="27687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on </a:t>
            </a:r>
            <a:r>
              <a:rPr lang="en-US" sz="2600" b="1" dirty="0">
                <a:solidFill>
                  <a:srgbClr val="FF3300"/>
                </a:solidFill>
              </a:rPr>
              <a:t>the Moon 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7403" y="991277"/>
            <a:ext cx="567912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7. in / at/ the / sky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902" y="1729856"/>
            <a:ext cx="21900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sky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5850" y="12890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Answer key: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in the sea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in the city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in the town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in the mountains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5. in the countryside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6. on the Moon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7. in the sky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95787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</p:spTree>
    <p:extLst>
      <p:ext uri="{BB962C8B-B14F-4D97-AF65-F5344CB8AC3E}">
        <p14:creationId xmlns:p14="http://schemas.microsoft.com/office/powerpoint/2010/main" val="314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599" y="0"/>
            <a:ext cx="665797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47A69"/>
                </a:solidFill>
                <a:latin typeface="Berlin Sans FB Demi" pitchFamily="34" charset="0"/>
                <a:ea typeface="Times New Roman"/>
                <a:cs typeface="Calibri"/>
              </a:rPr>
              <a:t>Unit 10: Houses in the future </a:t>
            </a:r>
            <a:endParaRPr lang="en-US" sz="3200" b="1" dirty="0">
              <a:solidFill>
                <a:srgbClr val="F47A69"/>
              </a:solidFill>
              <a:latin typeface="Berlin Sans FB Demi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00B0F0"/>
                </a:solidFill>
                <a:latin typeface="Berlin Sans FB Demi" pitchFamily="34" charset="0"/>
                <a:ea typeface="Times New Roman"/>
                <a:cs typeface="Calibri"/>
              </a:rPr>
              <a:t>Lesson 1: Getting started</a:t>
            </a:r>
            <a:endParaRPr lang="en-US" sz="3200" b="1" dirty="0">
              <a:solidFill>
                <a:srgbClr val="00B0F0"/>
              </a:solidFill>
              <a:effectLst/>
              <a:latin typeface="Berlin Sans FB Demi" pitchFamily="34" charset="0"/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257" y="1144979"/>
            <a:ext cx="3224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.VnArabia" pitchFamily="34" charset="0"/>
              </a:rPr>
              <a:t>*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029" y="1889076"/>
            <a:ext cx="1834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UFO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6430" y="1874788"/>
            <a:ext cx="2802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vât thể bay, đĩa bay.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5527258" y="2344136"/>
            <a:ext cx="2914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 lượng mặt trời.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2408" y="1874788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unidentified Flying object):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8682" y="2799189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56790" y="3263088"/>
            <a:ext cx="229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789" y="3333450"/>
            <a:ext cx="2388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Smart TV (n): 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693" y="2850892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appliance [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ə'plaiəns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2213" y="2384764"/>
            <a:ext cx="258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Solar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energy (n):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09" y="1729754"/>
            <a:ext cx="4495501" cy="27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2417308"/>
            <a:ext cx="4744582" cy="2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00" y="3030020"/>
            <a:ext cx="4071938" cy="28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3312557"/>
            <a:ext cx="4671013" cy="306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6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35979" y="57278"/>
            <a:ext cx="804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97" y="1317578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823" y="1748354"/>
            <a:ext cx="67852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Outside my window I can see the beach and the water. Where’s my house?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It’s in the sea.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Correct!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92" y="3468688"/>
            <a:ext cx="53768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7" y="177164"/>
            <a:ext cx="8258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 :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Outside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my window I can see the building office and shopping center. Where's my house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It's in the city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Correct.</a:t>
            </a: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828800"/>
            <a:ext cx="6357937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9"/>
          <p:cNvSpPr>
            <a:spLocks noChangeArrowheads="1" noChangeShapeType="1" noTextEdit="1"/>
          </p:cNvSpPr>
          <p:nvPr/>
        </p:nvSpPr>
        <p:spPr bwMode="auto">
          <a:xfrm>
            <a:off x="2624138" y="314325"/>
            <a:ext cx="3890962" cy="647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HOMEWORK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28662" y="1843980"/>
            <a:ext cx="824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Learn by heart all the new words.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Read the dialogue again.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Prepare  lesson 2 ( A closer look 1)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48" y="100009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* Checking Vocab.</a:t>
            </a:r>
            <a:endParaRPr lang="en-US" sz="2800" b="1" dirty="0">
              <a:solidFill>
                <a:srgbClr val="048D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985800" y="1759343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Smart TV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861158" y="1655775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TV</a:t>
            </a:r>
          </a:p>
          <a:p>
            <a:pPr algn="ctr"/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75682" y="1753975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27145" y="1670063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53841" y="4209448"/>
            <a:ext cx="2247083" cy="14049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appliance</a:t>
            </a:r>
          </a:p>
        </p:txBody>
      </p:sp>
      <p:sp>
        <p:nvSpPr>
          <p:cNvPr id="9" name="Oval 8"/>
          <p:cNvSpPr/>
          <p:nvPr/>
        </p:nvSpPr>
        <p:spPr>
          <a:xfrm>
            <a:off x="5142682" y="4170786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651" y="4343400"/>
            <a:ext cx="2138728" cy="1322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energy </a:t>
            </a:r>
          </a:p>
        </p:txBody>
      </p:sp>
      <p:sp>
        <p:nvSpPr>
          <p:cNvPr id="11" name="Oval 10"/>
          <p:cNvSpPr/>
          <p:nvPr/>
        </p:nvSpPr>
        <p:spPr>
          <a:xfrm>
            <a:off x="1384297" y="4138008"/>
            <a:ext cx="2373316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33379" y="105450"/>
            <a:ext cx="279164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FF0000"/>
                </a:solidFill>
              </a:rPr>
              <a:t>Look and say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112" y="680200"/>
            <a:ext cx="5883235" cy="4353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839"/>
            <a:ext cx="598713" cy="6186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1522" y="680200"/>
            <a:ext cx="3813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3" name="B2_23">
            <a:hlinkClick r:id="" action="ppaction://media"/>
            <a:extLst>
              <a:ext uri="{FF2B5EF4-FFF2-40B4-BE49-F238E27FC236}">
                <a16:creationId xmlns:a16="http://schemas.microsoft.com/office/drawing/2014/main" id="{99EFFF89-42B1-4D03-B170-1DECE405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1404" y="212261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5404" y="33714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GB" sz="24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and Nick.</a:t>
            </a:r>
          </a:p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is painting/ drawing…</a:t>
            </a:r>
          </a:p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are talking  about…</a:t>
            </a:r>
          </a:p>
          <a:p>
            <a:endParaRPr lang="en-GB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04" y="18473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1.Who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are they? 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2. What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doing?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341" y="406258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344835"/>
              </p:ext>
            </p:extLst>
          </p:nvPr>
        </p:nvGraphicFramePr>
        <p:xfrm>
          <a:off x="1016972" y="1638849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25251" y="282207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53396" y="3574420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54488" y="190470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377682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a large house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have twenty rooms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My house might have some smart TVs and ten robots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72289"/>
            <a:ext cx="491613" cy="461665"/>
          </a:xfrm>
          <a:prstGeom prst="mathMultiply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49353"/>
              </p:ext>
            </p:extLst>
          </p:nvPr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Phong’s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4538" y="1906490"/>
            <a:ext cx="48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dirty="0"/>
              <a:t>. sea/ a/ in/ the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2. on/ in/  the / city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3. the / in/ at / town</a:t>
            </a:r>
          </a:p>
          <a:p>
            <a:r>
              <a:rPr lang="en-US" sz="2000" dirty="0"/>
              <a:t>..........................................</a:t>
            </a:r>
          </a:p>
          <a:p>
            <a:r>
              <a:rPr lang="en-US" sz="2000" dirty="0"/>
              <a:t>4 the/ on/ in/ mountains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5. countryside / a/ the / in</a:t>
            </a:r>
          </a:p>
          <a:p>
            <a:r>
              <a:rPr lang="en-US" sz="2000" dirty="0"/>
              <a:t>.............................................</a:t>
            </a:r>
          </a:p>
          <a:p>
            <a:r>
              <a:rPr lang="en-US" sz="2000" dirty="0"/>
              <a:t>6. Moon / in / the / on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7. in / at/ the / sky</a:t>
            </a:r>
          </a:p>
          <a:p>
            <a:r>
              <a:rPr lang="en-US" sz="2000" dirty="0"/>
              <a:t>...........................................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9373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ocean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/ in / on / the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=&gt;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he  ocean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1454</TotalTime>
  <Words>996</Words>
  <Application>Microsoft Office PowerPoint</Application>
  <PresentationFormat>On-screen Show (4:3)</PresentationFormat>
  <Paragraphs>170</Paragraphs>
  <Slides>22</Slides>
  <Notes>2</Notes>
  <HiddenSlides>1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.VnArabia</vt:lpstr>
      <vt:lpstr>.VnBodoni</vt:lpstr>
      <vt:lpstr>Arial</vt:lpstr>
      <vt:lpstr>Arial Black</vt:lpstr>
      <vt:lpstr>Berlin Sans FB Demi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106</cp:revision>
  <dcterms:created xsi:type="dcterms:W3CDTF">2020-12-09T02:04:09Z</dcterms:created>
  <dcterms:modified xsi:type="dcterms:W3CDTF">2026-04-27T08:03:28Z</dcterms:modified>
</cp:coreProperties>
</file>