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7" r:id="rId4"/>
    <p:sldId id="289" r:id="rId5"/>
    <p:sldId id="290" r:id="rId6"/>
    <p:sldId id="291" r:id="rId7"/>
    <p:sldId id="292" r:id="rId8"/>
    <p:sldId id="288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275" r:id="rId17"/>
    <p:sldId id="301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AFDDFF"/>
    <a:srgbClr val="E1EFD9"/>
    <a:srgbClr val="FFE89F"/>
    <a:srgbClr val="FFE07D"/>
    <a:srgbClr val="FFD13F"/>
    <a:srgbClr val="F16649"/>
    <a:srgbClr val="FFC000"/>
    <a:srgbClr val="F4836C"/>
    <a:srgbClr val="F7A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0" d="100"/>
          <a:sy n="70" d="100"/>
        </p:scale>
        <p:origin x="1248" y="66"/>
      </p:cViewPr>
      <p:guideLst>
        <p:guide pos="290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hdphoto" Target="../media/hdphoto1.wdp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3722" y="2475467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8080"/>
                </a:solidFill>
                <a:latin typeface=".VnBodoni" pitchFamily="34" charset="0"/>
              </a:rPr>
              <a:t>LESSON 2</a:t>
            </a:r>
            <a:endParaRPr lang="en-US" sz="4000" b="1" dirty="0">
              <a:solidFill>
                <a:srgbClr val="008080"/>
              </a:solidFill>
              <a:latin typeface=".VnBodon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13" y="3193339"/>
            <a:ext cx="4949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760" y="4657250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Vocabulary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8691" y="4657250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080"/>
                </a:solidFill>
              </a:rPr>
              <a:t>Pronunciation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-3954"/>
            <a:ext cx="9144000" cy="2286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89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32206" y="63835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appliances, using the information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5" y="130081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1" name="TextBox 30"/>
          <p:cNvSpPr txBox="1"/>
          <p:nvPr/>
        </p:nvSpPr>
        <p:spPr>
          <a:xfrm>
            <a:off x="755529" y="2496450"/>
            <a:ext cx="749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washing machine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help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 to do?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can help us to wash and dry clothes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87340" y="1429182"/>
            <a:ext cx="3972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3.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washing machine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305123" y="6277398"/>
            <a:ext cx="6858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32206" y="63835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appliances, using the information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5" y="130081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1" name="TextBox 30"/>
          <p:cNvSpPr txBox="1"/>
          <p:nvPr/>
        </p:nvSpPr>
        <p:spPr>
          <a:xfrm>
            <a:off x="755529" y="2496450"/>
            <a:ext cx="749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computer help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 to do?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can help us to receive and send emails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87340" y="1429182"/>
            <a:ext cx="25610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r>
              <a:rPr lang="en-US" sz="3600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Computer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305123" y="6277398"/>
            <a:ext cx="6858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38201" y="104655"/>
            <a:ext cx="4931326" cy="1231106"/>
            <a:chOff x="2012494" y="2813257"/>
            <a:chExt cx="4931326" cy="1231106"/>
          </a:xfrm>
        </p:grpSpPr>
        <p:sp>
          <p:nvSpPr>
            <p:cNvPr id="6" name="TextBox 5"/>
            <p:cNvSpPr txBox="1"/>
            <p:nvPr/>
          </p:nvSpPr>
          <p:spPr>
            <a:xfrm>
              <a:off x="2796464" y="2813257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84B1"/>
                  </a:solidFill>
                </a:rPr>
                <a:t>* Pronunciation</a:t>
              </a:r>
              <a:endParaRPr lang="en-US" sz="3600" b="1" dirty="0">
                <a:solidFill>
                  <a:srgbClr val="0084B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2494" y="3459588"/>
              <a:ext cx="4931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Stress in two-syllable words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55384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807404" y="1460954"/>
            <a:ext cx="5429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5963" y="1943101"/>
            <a:ext cx="6920346" cy="3096490"/>
          </a:xfrm>
          <a:prstGeom prst="roundRect">
            <a:avLst>
              <a:gd name="adj" fmla="val 1314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36518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‘picture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6518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‘kitchen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6518" y="4075489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‘village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6035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‘robot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6035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‘housework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035" y="4075489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‘mountains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5554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‘bedroom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5554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‘palace</a:t>
            </a:r>
          </a:p>
        </p:txBody>
      </p:sp>
      <p:pic>
        <p:nvPicPr>
          <p:cNvPr id="20" name="B2_25">
            <a:hlinkClick r:id="" action="ppaction://media"/>
            <a:extLst>
              <a:ext uri="{FF2B5EF4-FFF2-40B4-BE49-F238E27FC236}">
                <a16:creationId xmlns:a16="http://schemas.microsoft.com/office/drawing/2014/main" id="{8D4397A8-BA18-44DB-B33B-85A90FE7A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3403" y="1554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049" y="706618"/>
            <a:ext cx="831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Đối với hầu hết các 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danh từ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tính từ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hai âm tiết trong tiếng Anh thì trọng âm rơi vào âm tiết thứ nhất.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3345" y="60569"/>
            <a:ext cx="6478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8080"/>
                </a:solidFill>
              </a:rPr>
              <a:t>Quy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tắc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nhấn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trọng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âm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của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từ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có</a:t>
            </a:r>
            <a:r>
              <a:rPr lang="en-US" sz="2800" b="1" dirty="0">
                <a:solidFill>
                  <a:srgbClr val="008080"/>
                </a:solidFill>
              </a:rPr>
              <a:t> 2 </a:t>
            </a:r>
            <a:r>
              <a:rPr lang="en-US" sz="2800" b="1" dirty="0" err="1">
                <a:solidFill>
                  <a:srgbClr val="008080"/>
                </a:solidFill>
              </a:rPr>
              <a:t>âm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tiết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986" y="17687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money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(n.) /ˈmʌni/ 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artist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(n.) /ˈɑːtɪst/ 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lovely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(adj.) /ˈlʌvli/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healthy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(adj.) /ˈhel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i/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Pretty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/>
              <a:t>/'</a:t>
            </a:r>
            <a:r>
              <a:rPr lang="en-US" sz="3200" dirty="0" err="1"/>
              <a:t>priti</a:t>
            </a:r>
            <a:r>
              <a:rPr lang="en-US" sz="3200" dirty="0"/>
              <a:t>/</a:t>
            </a:r>
            <a:r>
              <a:rPr lang="en-US" sz="3200" b="1" dirty="0"/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famous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3200" dirty="0" smtClean="0"/>
              <a:t>/</a:t>
            </a:r>
            <a:r>
              <a:rPr lang="en-US" sz="3200" dirty="0"/>
              <a:t>'</a:t>
            </a:r>
            <a:r>
              <a:rPr lang="en-US" sz="3200" dirty="0" err="1"/>
              <a:t>feiməs</a:t>
            </a:r>
            <a:r>
              <a:rPr lang="en-US" sz="3200" dirty="0"/>
              <a:t>/</a:t>
            </a:r>
            <a:r>
              <a:rPr lang="en-US" sz="32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51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483" y="685755"/>
            <a:ext cx="87004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Trọng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âm rơi vào âm tiết đầu nếu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âm tiết thứ 2 của từ gồm một nguyên âm ngắn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và kết thúc với ít hơn hoặc bằng một phụ 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3345" y="156105"/>
            <a:ext cx="6478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8080"/>
                </a:solidFill>
              </a:rPr>
              <a:t>Quy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tắc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nhấn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trọng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âm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của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từ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có</a:t>
            </a:r>
            <a:r>
              <a:rPr lang="en-US" sz="2800" b="1" dirty="0">
                <a:solidFill>
                  <a:srgbClr val="008080"/>
                </a:solidFill>
              </a:rPr>
              <a:t> 2 </a:t>
            </a:r>
            <a:r>
              <a:rPr lang="en-US" sz="2800" b="1" dirty="0" err="1">
                <a:solidFill>
                  <a:srgbClr val="008080"/>
                </a:solidFill>
              </a:rPr>
              <a:t>âm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tiết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2276" y="2198557"/>
            <a:ext cx="5638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answer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ˈ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ænsər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summer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sʌmər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question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kwestʃən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music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ˈ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mjuzɪk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ractise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/ ˈ</a:t>
            </a:r>
            <a:r>
              <a:rPr lang="en-US" sz="2400" dirty="0" err="1"/>
              <a:t>præktɪs</a:t>
            </a:r>
            <a:r>
              <a:rPr lang="en-US" sz="2400" dirty="0"/>
              <a:t>/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visit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ˈ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vɪzɪt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clever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/'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klevə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[r]/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stress of the underlined words.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574" y="1407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4" y="1400784"/>
            <a:ext cx="566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u="sng" dirty="0"/>
              <a:t>picture</a:t>
            </a:r>
            <a:r>
              <a:rPr lang="en-US" sz="2400" dirty="0"/>
              <a:t> is on the wall of the </a:t>
            </a:r>
            <a:r>
              <a:rPr lang="en-US" sz="2400" u="sng" dirty="0"/>
              <a:t>bedroom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74" y="20477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366" y="27833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196" y="2774719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There’s a very big </a:t>
            </a:r>
            <a:r>
              <a:rPr lang="en-US" sz="2400" u="sng"/>
              <a:t>kitchen</a:t>
            </a:r>
            <a:r>
              <a:rPr lang="en-US" sz="2400"/>
              <a:t> in the </a:t>
            </a:r>
            <a:r>
              <a:rPr lang="en-US" sz="2400" u="sng"/>
              <a:t>palace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574" y="35277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403" y="3519093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Their </a:t>
            </a:r>
            <a:r>
              <a:rPr lang="en-US" sz="2400" u="sng"/>
              <a:t>village</a:t>
            </a:r>
            <a:r>
              <a:rPr lang="en-US" sz="2400"/>
              <a:t> is in the </a:t>
            </a:r>
            <a:r>
              <a:rPr lang="en-US" sz="2400" u="sng"/>
              <a:t>mountains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404" y="2056369"/>
            <a:ext cx="543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u="sng" dirty="0"/>
              <a:t>robot</a:t>
            </a:r>
            <a:r>
              <a:rPr lang="en-US" sz="2400" dirty="0"/>
              <a:t> helps me to do the </a:t>
            </a:r>
            <a:r>
              <a:rPr lang="en-US" sz="2400" u="sng" dirty="0"/>
              <a:t>housework</a:t>
            </a:r>
            <a:r>
              <a:rPr lang="en-US" sz="2400" dirty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42" y="3959310"/>
            <a:ext cx="4421765" cy="2640842"/>
          </a:xfrm>
          <a:prstGeom prst="rect">
            <a:avLst/>
          </a:prstGeom>
        </p:spPr>
      </p:pic>
      <p:pic>
        <p:nvPicPr>
          <p:cNvPr id="16" name="B2_26">
            <a:hlinkClick r:id="" action="ppaction://media"/>
            <a:extLst>
              <a:ext uri="{FF2B5EF4-FFF2-40B4-BE49-F238E27FC236}">
                <a16:creationId xmlns:a16="http://schemas.microsoft.com/office/drawing/2014/main" id="{4E9D35A8-8D0C-4FD8-A25C-DD0191DB8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59525" y="5115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stress of the underlined words.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574" y="1571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404" y="1564560"/>
            <a:ext cx="566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u="sng" dirty="0"/>
              <a:t>picture</a:t>
            </a:r>
            <a:r>
              <a:rPr lang="en-US" sz="2400" dirty="0"/>
              <a:t> is on the wall of the </a:t>
            </a:r>
            <a:r>
              <a:rPr lang="en-US" sz="2400" u="sng" dirty="0"/>
              <a:t>bedroom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574" y="221149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366" y="29471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196" y="2938495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There’s a very big </a:t>
            </a:r>
            <a:r>
              <a:rPr lang="en-US" sz="2400" u="sng"/>
              <a:t>kitchen</a:t>
            </a:r>
            <a:r>
              <a:rPr lang="en-US" sz="2400"/>
              <a:t> in the </a:t>
            </a:r>
            <a:r>
              <a:rPr lang="en-US" sz="2400" u="sng"/>
              <a:t>palace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2574" y="369152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403" y="3682869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Their </a:t>
            </a:r>
            <a:r>
              <a:rPr lang="en-US" sz="2400" u="sng"/>
              <a:t>village</a:t>
            </a:r>
            <a:r>
              <a:rPr lang="en-US" sz="2400"/>
              <a:t> is in the </a:t>
            </a:r>
            <a:r>
              <a:rPr lang="en-US" sz="2400" u="sng"/>
              <a:t>mountains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404" y="2220145"/>
            <a:ext cx="543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 </a:t>
            </a:r>
            <a:r>
              <a:rPr lang="en-US" sz="2400" u="sng"/>
              <a:t>robot</a:t>
            </a:r>
            <a:r>
              <a:rPr lang="en-US" sz="2400"/>
              <a:t> helps me to do the </a:t>
            </a:r>
            <a:r>
              <a:rPr lang="en-US" sz="2400" u="sng"/>
              <a:t>housework</a:t>
            </a:r>
            <a:r>
              <a:rPr lang="en-US" sz="2400"/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24" y="3871001"/>
            <a:ext cx="4421765" cy="2986999"/>
          </a:xfrm>
          <a:prstGeom prst="rect">
            <a:avLst/>
          </a:prstGeom>
        </p:spPr>
      </p:pic>
      <p:pic>
        <p:nvPicPr>
          <p:cNvPr id="3" name="B2_26">
            <a:hlinkClick r:id="" action="ppaction://media"/>
            <a:extLst>
              <a:ext uri="{FF2B5EF4-FFF2-40B4-BE49-F238E27FC236}">
                <a16:creationId xmlns:a16="http://schemas.microsoft.com/office/drawing/2014/main" id="{4E9D35A8-8D0C-4FD8-A25C-DD0191DB8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9525" y="5115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20" y="119467"/>
            <a:ext cx="3110837" cy="80858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8080"/>
                </a:solidFill>
                <a:latin typeface=".VnBodoni" pitchFamily="34" charset="0"/>
              </a:rPr>
              <a:t>* Production</a:t>
            </a:r>
            <a:endParaRPr lang="en-US" sz="3200" b="1" dirty="0">
              <a:solidFill>
                <a:srgbClr val="008080"/>
              </a:solidFill>
              <a:latin typeface=".VnBodon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934" y="1657727"/>
            <a:ext cx="6707875" cy="273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.VnBodoni" pitchFamily="34" charset="0"/>
                <a:ea typeface="Times New Roman"/>
                <a:cs typeface="Times New Roman"/>
              </a:rPr>
              <a:t>Eg</a:t>
            </a:r>
            <a:r>
              <a:rPr lang="en-US" sz="3600" b="1" dirty="0">
                <a:latin typeface=".VnBodoni" pitchFamily="34" charset="0"/>
                <a:ea typeface="Times New Roman"/>
                <a:cs typeface="Times New Roman"/>
              </a:rPr>
              <a:t>: </a:t>
            </a:r>
            <a:r>
              <a:rPr lang="en-US" sz="3600" b="1" dirty="0" smtClean="0">
                <a:latin typeface=".VnBodoni" pitchFamily="34" charset="0"/>
                <a:ea typeface="Times New Roman"/>
                <a:cs typeface="Times New Roman"/>
              </a:rPr>
              <a:t> cushion   </a:t>
            </a:r>
            <a:r>
              <a:rPr lang="en-US" sz="36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en-US" sz="36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stand up)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.VnBodoni" pitchFamily="34" charset="0"/>
                <a:ea typeface="Times New Roman"/>
                <a:cs typeface="Times New Roman"/>
              </a:rPr>
              <a:t>       table   </a:t>
            </a:r>
            <a:r>
              <a:rPr lang="en-US" sz="3600" b="1" dirty="0" smtClean="0">
                <a:latin typeface=".VnBodoni" pitchFamily="34" charset="0"/>
                <a:ea typeface="Times New Roman"/>
                <a:cs typeface="Times New Roman"/>
              </a:rPr>
              <a:t>  </a:t>
            </a:r>
            <a:r>
              <a:rPr lang="en-US" sz="36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 </a:t>
            </a:r>
            <a:r>
              <a:rPr lang="en-US" sz="36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stand up)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.VnBodoni" pitchFamily="34" charset="0"/>
                <a:ea typeface="Times New Roman"/>
                <a:cs typeface="Times New Roman"/>
              </a:rPr>
              <a:t>       famous </a:t>
            </a:r>
            <a:r>
              <a:rPr lang="en-US" sz="3600" b="1" dirty="0" smtClean="0">
                <a:latin typeface=".VnBodoni" pitchFamily="34" charset="0"/>
                <a:ea typeface="Times New Roman"/>
                <a:cs typeface="Times New Roman"/>
              </a:rPr>
              <a:t>  </a:t>
            </a:r>
            <a:r>
              <a:rPr lang="en-US" sz="36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(sit </a:t>
            </a:r>
            <a:r>
              <a:rPr lang="en-US" sz="36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down)</a:t>
            </a:r>
          </a:p>
          <a:p>
            <a:r>
              <a:rPr lang="en-US" sz="3600" b="1" dirty="0">
                <a:latin typeface=".VnBodoni" pitchFamily="34" charset="0"/>
                <a:ea typeface="Times New Roman"/>
              </a:rPr>
              <a:t>       </a:t>
            </a:r>
            <a:r>
              <a:rPr lang="en-US" sz="3600" b="1" dirty="0" smtClean="0">
                <a:latin typeface=".VnBodoni" pitchFamily="34" charset="0"/>
                <a:ea typeface="Times New Roman"/>
              </a:rPr>
              <a:t>modern  </a:t>
            </a:r>
            <a:r>
              <a:rPr lang="en-US" sz="36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 </a:t>
            </a:r>
            <a:r>
              <a:rPr lang="en-US" sz="36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sit down )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3191" y="815031"/>
            <a:ext cx="5817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.VnBlack" pitchFamily="34" charset="0"/>
              </a:rPr>
              <a:t>Game:</a:t>
            </a:r>
            <a:r>
              <a:rPr lang="en-US" sz="3600" dirty="0">
                <a:solidFill>
                  <a:srgbClr val="FF0000"/>
                </a:solidFill>
                <a:latin typeface=".VnBlack" pitchFamily="34" charset="0"/>
              </a:rPr>
              <a:t> </a:t>
            </a:r>
            <a:r>
              <a:rPr lang="en-US" sz="3600" dirty="0">
                <a:latin typeface=".VnBlack" pitchFamily="34" charset="0"/>
              </a:rPr>
              <a:t>“</a:t>
            </a:r>
            <a:r>
              <a:rPr lang="en-US" sz="3600" dirty="0">
                <a:solidFill>
                  <a:srgbClr val="00B050"/>
                </a:solidFill>
                <a:latin typeface=".VnBlack" pitchFamily="34" charset="0"/>
              </a:rPr>
              <a:t>Up</a:t>
            </a:r>
            <a:r>
              <a:rPr lang="en-US" sz="3600" dirty="0">
                <a:solidFill>
                  <a:srgbClr val="FF0000"/>
                </a:solidFill>
                <a:latin typeface=".VnBlack" pitchFamily="34" charset="0"/>
              </a:rPr>
              <a:t> </a:t>
            </a:r>
            <a:r>
              <a:rPr lang="en-US" sz="3600" dirty="0">
                <a:latin typeface=".VnBlack" pitchFamily="34" charset="0"/>
              </a:rPr>
              <a:t>and </a:t>
            </a:r>
            <a:r>
              <a:rPr lang="en-US" sz="3600" dirty="0">
                <a:solidFill>
                  <a:srgbClr val="FF0000"/>
                </a:solidFill>
                <a:latin typeface=".VnBlack" pitchFamily="34" charset="0"/>
              </a:rPr>
              <a:t>down</a:t>
            </a:r>
            <a:r>
              <a:rPr lang="en-US" sz="3600" dirty="0">
                <a:latin typeface=".VnBlack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7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0918" y="2112968"/>
            <a:ext cx="7179876" cy="1200316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lvl="0"/>
            <a:r>
              <a:rPr lang="en-GB" sz="3600" dirty="0" smtClean="0"/>
              <a:t>-</a:t>
            </a:r>
            <a:r>
              <a:rPr lang="en-US" sz="3600" dirty="0" smtClean="0"/>
              <a:t> </a:t>
            </a:r>
            <a:r>
              <a:rPr lang="en-US" sz="3600" dirty="0"/>
              <a:t>Learn by heart all the new words.</a:t>
            </a:r>
            <a:br>
              <a:rPr lang="en-US" sz="3600" dirty="0"/>
            </a:br>
            <a:r>
              <a:rPr lang="en-US" sz="3600" dirty="0"/>
              <a:t> - Prepare  lesson 3 ( A closer look 2</a:t>
            </a:r>
            <a:r>
              <a:rPr lang="en-US" sz="3600" dirty="0" smtClean="0"/>
              <a:t>)</a:t>
            </a:r>
            <a:r>
              <a:rPr lang="en-US" sz="3600" i="1" dirty="0" smtClean="0"/>
              <a:t>.</a:t>
            </a:r>
            <a:endParaRPr lang="en-US" sz="3600" dirty="0"/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1641747" y="341844"/>
            <a:ext cx="5227092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* Homework</a:t>
            </a:r>
            <a:endParaRPr lang="en-GB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fani Heavy" pitchFamily="34" charset="0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71248"/>
            <a:ext cx="3559791" cy="22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53340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6742" y="187236"/>
            <a:ext cx="693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.VnBlack" pitchFamily="34" charset="0"/>
              </a:rPr>
              <a:t>UNIT 10:  HOUSES IN THE FUTURE </a:t>
            </a:r>
            <a:endParaRPr lang="en-US" sz="2800" b="1" dirty="0">
              <a:solidFill>
                <a:srgbClr val="FFFF00"/>
              </a:solidFill>
              <a:latin typeface=".Vn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1688" y="710456"/>
            <a:ext cx="399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.VnBahamasB" pitchFamily="34" charset="0"/>
              </a:rPr>
              <a:t>Lesson 2: A closer look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746" y="1196095"/>
            <a:ext cx="231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* Vocabulary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991" y="1951672"/>
            <a:ext cx="3449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cooker (n): </a:t>
            </a:r>
            <a:endParaRPr lang="en-GB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ridge (n)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dish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washer (n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washing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machine (n): </a:t>
            </a:r>
            <a:endParaRPr lang="en-GB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wireless TV (phrn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5627" y="2096658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nồi cơm điện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108" y="3149587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m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áy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rữa chén</a:t>
            </a:r>
            <a:endParaRPr lang="en-US" sz="2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2450" y="3584525"/>
            <a:ext cx="1250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+mj-lt"/>
              </a:rPr>
              <a:t>máy giặt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5753" y="4160596"/>
            <a:ext cx="1956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+mj-lt"/>
              </a:rPr>
              <a:t>TV không dây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2110" y="2646558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20" y="1233676"/>
            <a:ext cx="3861819" cy="296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25" y="1548991"/>
            <a:ext cx="3200463" cy="295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20" y="1887433"/>
            <a:ext cx="3585026" cy="244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45" y="1369301"/>
            <a:ext cx="2934869" cy="31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13" y="1744360"/>
            <a:ext cx="3047531" cy="283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"/>
                            </p:stCondLst>
                            <p:childTnLst>
                              <p:par>
                                <p:cTn id="1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533400"/>
            <a:ext cx="92964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6742" y="187236"/>
            <a:ext cx="693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.VnBlack" pitchFamily="34" charset="0"/>
              </a:rPr>
              <a:t>UNIT 10:  HOUSES IN THE FUTURE </a:t>
            </a:r>
            <a:endParaRPr lang="en-US" sz="2800" b="1" dirty="0">
              <a:solidFill>
                <a:srgbClr val="FFFF00"/>
              </a:solidFill>
              <a:latin typeface=".Vn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1688" y="710456"/>
            <a:ext cx="399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.VnBahamasB" pitchFamily="34" charset="0"/>
              </a:rPr>
              <a:t>Lesson 2: A closer look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746" y="1196095"/>
            <a:ext cx="408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* Checking vocabulary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991" y="1951672"/>
            <a:ext cx="3449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cooker (n): </a:t>
            </a:r>
            <a:endParaRPr lang="en-GB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ridge (n)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dish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washer (n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washing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machine (n): </a:t>
            </a:r>
            <a:endParaRPr lang="en-GB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wireless TV (phrn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12" y="1388636"/>
            <a:ext cx="3861819" cy="296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91" y="1568640"/>
            <a:ext cx="3200463" cy="295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34" y="1457705"/>
            <a:ext cx="3585026" cy="244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65" y="1388636"/>
            <a:ext cx="2934869" cy="31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35" y="1434668"/>
            <a:ext cx="3047531" cy="283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71978" y="31790"/>
            <a:ext cx="801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 / phrases in the box. Then put them in the appropriate columns. You may use some more than once.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2119" y="1272103"/>
            <a:ext cx="8499763" cy="1070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9812" y="1381608"/>
            <a:ext cx="222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 cooker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1238" y="1386772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591" y="1834097"/>
            <a:ext cx="23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1411" y="1834097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computer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6800" y="1381608"/>
            <a:ext cx="222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07" y="1386772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 fan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8579" y="1834097"/>
            <a:ext cx="23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wireless TV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9601" y="1804826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smart clock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741073"/>
              </p:ext>
            </p:extLst>
          </p:nvPr>
        </p:nvGraphicFramePr>
        <p:xfrm>
          <a:off x="322120" y="2861181"/>
          <a:ext cx="8499762" cy="32061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living</a:t>
                      </a:r>
                      <a:r>
                        <a:rPr lang="en-US" sz="2800" baseline="0" dirty="0"/>
                        <a:t> room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bedroom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kitchen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38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99818FD-E5D7-439E-9987-0F2A356FD345}"/>
              </a:ext>
            </a:extLst>
          </p:cNvPr>
          <p:cNvSpPr txBox="1"/>
          <p:nvPr/>
        </p:nvSpPr>
        <p:spPr>
          <a:xfrm>
            <a:off x="988802" y="3653617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wireless TV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927D48-C4AA-441B-8360-8FE0B15E2FC6}"/>
              </a:ext>
            </a:extLst>
          </p:cNvPr>
          <p:cNvSpPr txBox="1"/>
          <p:nvPr/>
        </p:nvSpPr>
        <p:spPr>
          <a:xfrm>
            <a:off x="988802" y="4172431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electric fan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AD43E4-2E7D-4C88-B1B1-339A8F0E2CAB}"/>
              </a:ext>
            </a:extLst>
          </p:cNvPr>
          <p:cNvSpPr txBox="1"/>
          <p:nvPr/>
        </p:nvSpPr>
        <p:spPr>
          <a:xfrm>
            <a:off x="996118" y="4701950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smart clock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7D83B6-FCDE-468E-B0A2-474134270403}"/>
              </a:ext>
            </a:extLst>
          </p:cNvPr>
          <p:cNvSpPr txBox="1"/>
          <p:nvPr/>
        </p:nvSpPr>
        <p:spPr>
          <a:xfrm>
            <a:off x="957009" y="5231469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computer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52C387-00A2-4BE7-9AFB-6A7305D8F886}"/>
              </a:ext>
            </a:extLst>
          </p:cNvPr>
          <p:cNvSpPr txBox="1"/>
          <p:nvPr/>
        </p:nvSpPr>
        <p:spPr>
          <a:xfrm>
            <a:off x="3771312" y="3653617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wireless TV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E50AD6-75CE-4CD3-86B5-E09E5D8DDCCA}"/>
              </a:ext>
            </a:extLst>
          </p:cNvPr>
          <p:cNvSpPr txBox="1"/>
          <p:nvPr/>
        </p:nvSpPr>
        <p:spPr>
          <a:xfrm>
            <a:off x="3771312" y="4172431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smart clock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AF0C9F-EF75-4A40-8373-55A550ABAEF2}"/>
              </a:ext>
            </a:extLst>
          </p:cNvPr>
          <p:cNvSpPr txBox="1"/>
          <p:nvPr/>
        </p:nvSpPr>
        <p:spPr>
          <a:xfrm>
            <a:off x="3778628" y="4701950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computer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1172E5-8871-439A-BB9C-53D5DB155291}"/>
              </a:ext>
            </a:extLst>
          </p:cNvPr>
          <p:cNvSpPr txBox="1"/>
          <p:nvPr/>
        </p:nvSpPr>
        <p:spPr>
          <a:xfrm>
            <a:off x="6440624" y="3653617"/>
            <a:ext cx="2010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electric cooker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C7FA1A-49B4-4572-9EAD-698EB38D364A}"/>
              </a:ext>
            </a:extLst>
          </p:cNvPr>
          <p:cNvSpPr txBox="1"/>
          <p:nvPr/>
        </p:nvSpPr>
        <p:spPr>
          <a:xfrm>
            <a:off x="6634585" y="4172431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6B9581-D975-4B5A-A1C9-EF879B6E1E9B}"/>
              </a:ext>
            </a:extLst>
          </p:cNvPr>
          <p:cNvSpPr txBox="1"/>
          <p:nvPr/>
        </p:nvSpPr>
        <p:spPr>
          <a:xfrm>
            <a:off x="6641901" y="4701950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63019-A4EB-4DFB-A726-4C1C038559EE}"/>
              </a:ext>
            </a:extLst>
          </p:cNvPr>
          <p:cNvSpPr txBox="1"/>
          <p:nvPr/>
        </p:nvSpPr>
        <p:spPr>
          <a:xfrm>
            <a:off x="6641901" y="5181203"/>
            <a:ext cx="165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washing machine</a:t>
            </a:r>
          </a:p>
        </p:txBody>
      </p:sp>
      <p:pic>
        <p:nvPicPr>
          <p:cNvPr id="28" name="B2_24">
            <a:hlinkClick r:id="" action="ppaction://media"/>
            <a:extLst>
              <a:ext uri="{FF2B5EF4-FFF2-40B4-BE49-F238E27FC236}">
                <a16:creationId xmlns:a16="http://schemas.microsoft.com/office/drawing/2014/main" id="{A79C1118-7823-4C90-8477-D5E240F92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7091" y="748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65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57581C-6573-42DA-83A9-FC90B1600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22648"/>
              </p:ext>
            </p:extLst>
          </p:nvPr>
        </p:nvGraphicFramePr>
        <p:xfrm>
          <a:off x="4729019" y="1341424"/>
          <a:ext cx="3662227" cy="39416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/>
                        <a:t>B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baseline="0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aseline="0" dirty="0"/>
                        <a:t>cook rice</a:t>
                      </a:r>
                      <a:endParaRPr lang="en-US" sz="240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wash and dry dishes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dirty="0"/>
                        <a:t>keep food fresh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dirty="0"/>
                        <a:t>wash</a:t>
                      </a:r>
                      <a:r>
                        <a:rPr lang="en-US" sz="2400" baseline="0" dirty="0"/>
                        <a:t> and dry clothes</a:t>
                      </a:r>
                      <a:endParaRPr lang="en-US" sz="240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dirty="0"/>
                        <a:t>receive and send emails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appliances in A with what they can help us to do in B.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85077"/>
              </p:ext>
            </p:extLst>
          </p:nvPr>
        </p:nvGraphicFramePr>
        <p:xfrm>
          <a:off x="752754" y="1335653"/>
          <a:ext cx="3245426" cy="3941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5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1. </a:t>
                      </a:r>
                      <a:r>
                        <a:rPr lang="en-US" sz="2400"/>
                        <a:t>electric cooker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86EA"/>
                          </a:solidFill>
                        </a:rPr>
                        <a:t>2.</a:t>
                      </a:r>
                      <a:r>
                        <a:rPr lang="en-US" sz="2400" dirty="0"/>
                        <a:t> dishwasher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86EA"/>
                          </a:solidFill>
                        </a:rPr>
                        <a:t>3.</a:t>
                      </a:r>
                      <a:r>
                        <a:rPr lang="en-US" sz="2400" dirty="0"/>
                        <a:t> fridge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86EA"/>
                          </a:solidFill>
                        </a:rPr>
                        <a:t>4.</a:t>
                      </a:r>
                      <a:r>
                        <a:rPr lang="en-US" sz="2400" dirty="0"/>
                        <a:t> washing</a:t>
                      </a:r>
                      <a:r>
                        <a:rPr lang="en-US" sz="2400" baseline="0" dirty="0"/>
                        <a:t> machine</a:t>
                      </a:r>
                      <a:endParaRPr lang="en-US" sz="2400" dirty="0"/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86EA"/>
                          </a:solidFill>
                        </a:rPr>
                        <a:t>5.</a:t>
                      </a:r>
                      <a:r>
                        <a:rPr lang="en-US" sz="2400" dirty="0"/>
                        <a:t> computer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65042"/>
              </p:ext>
            </p:extLst>
          </p:nvPr>
        </p:nvGraphicFramePr>
        <p:xfrm>
          <a:off x="4727864" y="1341424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22F876-357A-4A30-94F4-07DFE1539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92318"/>
              </p:ext>
            </p:extLst>
          </p:nvPr>
        </p:nvGraphicFramePr>
        <p:xfrm>
          <a:off x="4727864" y="1998360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baseline="0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0" baseline="0" dirty="0"/>
                        <a:t>receive and send emails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67985D-4665-4F26-A9E0-B0EB88E27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32278"/>
              </p:ext>
            </p:extLst>
          </p:nvPr>
        </p:nvGraphicFramePr>
        <p:xfrm>
          <a:off x="4727863" y="2655295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0" dirty="0"/>
                        <a:t>keep</a:t>
                      </a:r>
                      <a:r>
                        <a:rPr lang="en-US" sz="2400" b="0" baseline="0" dirty="0"/>
                        <a:t> food fresh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C62FAB0-9270-43D7-8590-79F374131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4794"/>
              </p:ext>
            </p:extLst>
          </p:nvPr>
        </p:nvGraphicFramePr>
        <p:xfrm>
          <a:off x="4727863" y="3312230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0" dirty="0"/>
                        <a:t>cook</a:t>
                      </a:r>
                      <a:r>
                        <a:rPr lang="en-US" sz="2400" b="0" baseline="0" dirty="0"/>
                        <a:t> rice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AD65AB5-5F6C-4697-BBD8-DE99F370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66249"/>
              </p:ext>
            </p:extLst>
          </p:nvPr>
        </p:nvGraphicFramePr>
        <p:xfrm>
          <a:off x="4727863" y="3969167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0" dirty="0"/>
                        <a:t>wash</a:t>
                      </a:r>
                      <a:r>
                        <a:rPr lang="en-US" sz="2400" b="0" baseline="0" dirty="0"/>
                        <a:t> and dry dishes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9AD999-7235-4785-97C5-9E8B810D6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23109"/>
              </p:ext>
            </p:extLst>
          </p:nvPr>
        </p:nvGraphicFramePr>
        <p:xfrm>
          <a:off x="4727862" y="4626105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0" dirty="0"/>
                        <a:t>wash</a:t>
                      </a:r>
                      <a:r>
                        <a:rPr lang="en-US" sz="2400" b="0" baseline="0" dirty="0"/>
                        <a:t> and dry clothes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2578E0-7EFE-4466-8D52-EB478A9C2A2E}"/>
              </a:ext>
            </a:extLst>
          </p:cNvPr>
          <p:cNvCxnSpPr>
            <a:endCxn id="9" idx="1"/>
          </p:cNvCxnSpPr>
          <p:nvPr/>
        </p:nvCxnSpPr>
        <p:spPr>
          <a:xfrm>
            <a:off x="3998180" y="2326828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6E4B1B-0CAF-4444-B521-7D34EAB0521B}"/>
              </a:ext>
            </a:extLst>
          </p:cNvPr>
          <p:cNvCxnSpPr/>
          <p:nvPr/>
        </p:nvCxnSpPr>
        <p:spPr>
          <a:xfrm>
            <a:off x="3998180" y="2961250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4B9686-C2F7-426E-9ACD-3B121F8F530C}"/>
              </a:ext>
            </a:extLst>
          </p:cNvPr>
          <p:cNvCxnSpPr/>
          <p:nvPr/>
        </p:nvCxnSpPr>
        <p:spPr>
          <a:xfrm>
            <a:off x="3998180" y="3640698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5E9AE4-6958-49BE-9B9B-238BB5129D1E}"/>
              </a:ext>
            </a:extLst>
          </p:cNvPr>
          <p:cNvCxnSpPr/>
          <p:nvPr/>
        </p:nvCxnSpPr>
        <p:spPr>
          <a:xfrm>
            <a:off x="4010875" y="4297635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936ABA-19C5-4FEA-B227-4F802D7C8A68}"/>
              </a:ext>
            </a:extLst>
          </p:cNvPr>
          <p:cNvCxnSpPr/>
          <p:nvPr/>
        </p:nvCxnSpPr>
        <p:spPr>
          <a:xfrm>
            <a:off x="3995861" y="4954573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3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9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1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8.33333E-7 -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-0.095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appliances, using the information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13698" y="1128422"/>
            <a:ext cx="224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698" y="1814609"/>
            <a:ext cx="68476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What can an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electric cooker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help us to do?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help us to cook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rice.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3707" y="5074889"/>
            <a:ext cx="506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8080"/>
                </a:solidFill>
              </a:rPr>
              <a:t>* Play  game: </a:t>
            </a:r>
            <a:r>
              <a:rPr lang="en-US" sz="3200" b="1" i="1" dirty="0">
                <a:solidFill>
                  <a:srgbClr val="7030A0"/>
                </a:solidFill>
              </a:rPr>
              <a:t>The big wheel</a:t>
            </a:r>
            <a:r>
              <a:rPr lang="en-US" sz="3200" b="1" i="1" dirty="0" smtClean="0">
                <a:solidFill>
                  <a:srgbClr val="7030A0"/>
                </a:solidFill>
              </a:rPr>
              <a:t>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014" y="310727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Notice 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do/ to do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575431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645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0800000">
              <a:off x="5489849" y="344129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3924436">
              <a:off x="5022956" y="4404225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5260811">
              <a:off x="4195604" y="50249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7460542">
              <a:off x="3201988" y="504024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2072863">
              <a:off x="2290337" y="2386958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3722183">
              <a:off x="3198200" y="17305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6338192">
              <a:off x="4207247" y="1745253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21" name="Isosceles Triangle 20"/>
          <p:cNvSpPr/>
          <p:nvPr/>
        </p:nvSpPr>
        <p:spPr>
          <a:xfrm rot="5400000">
            <a:off x="769829" y="3194508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796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3" name="Oval 22"/>
          <p:cNvSpPr/>
          <p:nvPr/>
        </p:nvSpPr>
        <p:spPr>
          <a:xfrm>
            <a:off x="2511915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4" name="Heptagon 23">
            <a:hlinkClick r:id="rId5" action="ppaction://hlinksldjump"/>
          </p:cNvPr>
          <p:cNvSpPr/>
          <p:nvPr/>
        </p:nvSpPr>
        <p:spPr>
          <a:xfrm>
            <a:off x="6603737" y="3698477"/>
            <a:ext cx="1003402" cy="741368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Heptagon 26">
            <a:hlinkClick r:id="rId6" action="ppaction://hlinksldjump"/>
          </p:cNvPr>
          <p:cNvSpPr/>
          <p:nvPr/>
        </p:nvSpPr>
        <p:spPr>
          <a:xfrm>
            <a:off x="6586498" y="2660639"/>
            <a:ext cx="991601" cy="770331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Heptagon 27">
            <a:hlinkClick r:id="rId7" action="ppaction://hlinksldjump"/>
          </p:cNvPr>
          <p:cNvSpPr/>
          <p:nvPr/>
        </p:nvSpPr>
        <p:spPr>
          <a:xfrm>
            <a:off x="6586498" y="1659432"/>
            <a:ext cx="950129" cy="757325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Heptagon 28">
            <a:hlinkClick r:id="rId8" action="ppaction://hlinksldjump"/>
          </p:cNvPr>
          <p:cNvSpPr/>
          <p:nvPr/>
        </p:nvSpPr>
        <p:spPr>
          <a:xfrm>
            <a:off x="6630307" y="4680478"/>
            <a:ext cx="971693" cy="740938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5-Point Star 29">
            <a:hlinkClick r:id="rId9" action="ppaction://hlinksldjump"/>
          </p:cNvPr>
          <p:cNvSpPr/>
          <p:nvPr/>
        </p:nvSpPr>
        <p:spPr>
          <a:xfrm>
            <a:off x="4166709" y="6229066"/>
            <a:ext cx="6858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32206" y="63835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appliances, using the information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5" y="130081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1" name="TextBox 30"/>
          <p:cNvSpPr txBox="1"/>
          <p:nvPr/>
        </p:nvSpPr>
        <p:spPr>
          <a:xfrm>
            <a:off x="755529" y="2496450"/>
            <a:ext cx="749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dishwasher help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 to do?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can help us to </a:t>
            </a:r>
            <a:r>
              <a:rPr lang="en-US" sz="2800" dirty="0"/>
              <a:t>wash and dry dishes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87340" y="1429182"/>
            <a:ext cx="2833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1. dishwasher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5-Point Star 32">
            <a:hlinkClick r:id="rId4" action="ppaction://hlinksldjump"/>
          </p:cNvPr>
          <p:cNvSpPr/>
          <p:nvPr/>
        </p:nvSpPr>
        <p:spPr>
          <a:xfrm>
            <a:off x="4305123" y="6277398"/>
            <a:ext cx="6858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0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32206" y="63835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appliances, using the information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15" y="130081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1" name="TextBox 30"/>
          <p:cNvSpPr txBox="1"/>
          <p:nvPr/>
        </p:nvSpPr>
        <p:spPr>
          <a:xfrm>
            <a:off x="755529" y="2496450"/>
            <a:ext cx="749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fridge help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 to do?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help 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keep food fresh.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87340" y="1429182"/>
            <a:ext cx="1765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2. fridge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305123" y="6277398"/>
            <a:ext cx="6858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878</Words>
  <Application>Microsoft Office PowerPoint</Application>
  <PresentationFormat>On-screen Show (4:3)</PresentationFormat>
  <Paragraphs>164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.VnBahamasB</vt:lpstr>
      <vt:lpstr>.VnBlack</vt:lpstr>
      <vt:lpstr>.VnBodoni</vt:lpstr>
      <vt:lpstr>.VnTifani Heavy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109</cp:revision>
  <dcterms:created xsi:type="dcterms:W3CDTF">2020-12-09T02:04:09Z</dcterms:created>
  <dcterms:modified xsi:type="dcterms:W3CDTF">2026-04-27T08:03:44Z</dcterms:modified>
</cp:coreProperties>
</file>