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6" r:id="rId3"/>
    <p:sldId id="258" r:id="rId4"/>
    <p:sldId id="288" r:id="rId5"/>
    <p:sldId id="289" r:id="rId6"/>
    <p:sldId id="290" r:id="rId7"/>
    <p:sldId id="261" r:id="rId8"/>
    <p:sldId id="291" r:id="rId9"/>
    <p:sldId id="293" r:id="rId10"/>
    <p:sldId id="257" r:id="rId11"/>
    <p:sldId id="265" r:id="rId12"/>
    <p:sldId id="259" r:id="rId13"/>
    <p:sldId id="294" r:id="rId14"/>
    <p:sldId id="295" r:id="rId15"/>
    <p:sldId id="296" r:id="rId16"/>
    <p:sldId id="262" r:id="rId17"/>
    <p:sldId id="298" r:id="rId18"/>
    <p:sldId id="267" r:id="rId19"/>
    <p:sldId id="263" r:id="rId20"/>
    <p:sldId id="268" r:id="rId21"/>
    <p:sldId id="272" r:id="rId22"/>
    <p:sldId id="300" r:id="rId23"/>
    <p:sldId id="299" r:id="rId24"/>
    <p:sldId id="283" r:id="rId25"/>
  </p:sldIdLst>
  <p:sldSz cx="18288000" cy="10287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47" d="100"/>
          <a:sy n="47" d="100"/>
        </p:scale>
        <p:origin x="696" y="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7" Type="http://schemas.openxmlformats.org/officeDocument/2006/relationships/image" Target="../media/image59.sv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7" Type="http://schemas.openxmlformats.org/officeDocument/2006/relationships/image" Target="../media/image22.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7" Type="http://schemas.openxmlformats.org/officeDocument/2006/relationships/image" Target="../media/image16.sv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14.svg"/></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 Id="rId5" Type="http://schemas.openxmlformats.org/officeDocument/2006/relationships/image" Target="../media/image45.sv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 Id="rId5" Type="http://schemas.openxmlformats.org/officeDocument/2006/relationships/image" Target="../media/image45.svg"/></Relationships>
</file>

<file path=ppt/slides/_rels/slide2.xml.rels><?xml version="1.0" encoding="UTF-8" standalone="yes"?>
<Relationships xmlns="http://schemas.openxmlformats.org/package/2006/relationships"><Relationship Id="rId7" Type="http://schemas.openxmlformats.org/officeDocument/2006/relationships/image" Target="../media/image22.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14.sv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7" Type="http://schemas.openxmlformats.org/officeDocument/2006/relationships/image" Target="../media/image16.sv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14.svg"/></Relationships>
</file>

<file path=ppt/slides/_rels/slide4.xml.rels><?xml version="1.0" encoding="UTF-8" standalone="yes"?>
<Relationships xmlns="http://schemas.openxmlformats.org/package/2006/relationships"><Relationship Id="rId3" Type="http://schemas.openxmlformats.org/officeDocument/2006/relationships/image" Target="../media/image51.sv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7" Type="http://schemas.openxmlformats.org/officeDocument/2006/relationships/image" Target="../media/image22.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39.svg"/><Relationship Id="rId5" Type="http://schemas.openxmlformats.org/officeDocument/2006/relationships/image" Target="../media/image35.sv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1.svg"/><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FE9CF"/>
        </a:solidFill>
        <a:effectLst/>
      </p:bgPr>
    </p:bg>
    <p:spTree>
      <p:nvGrpSpPr>
        <p:cNvPr id="1" name=""/>
        <p:cNvGrpSpPr/>
        <p:nvPr/>
      </p:nvGrpSpPr>
      <p:grpSpPr>
        <a:xfrm>
          <a:off x="0" y="0"/>
          <a:ext cx="0" cy="0"/>
          <a:chOff x="0" y="0"/>
          <a:chExt cx="0" cy="0"/>
        </a:xfrm>
      </p:grpSpPr>
      <p:sp>
        <p:nvSpPr>
          <p:cNvPr id="6" name="Freeform 6"/>
          <p:cNvSpPr/>
          <p:nvPr/>
        </p:nvSpPr>
        <p:spPr>
          <a:xfrm rot="-130629">
            <a:off x="4543236" y="169676"/>
            <a:ext cx="9198351" cy="13975396"/>
          </a:xfrm>
          <a:custGeom>
            <a:avLst/>
            <a:gdLst/>
            <a:ahLst/>
            <a:cxnLst/>
            <a:rect l="l" t="t" r="r" b="b"/>
            <a:pathLst>
              <a:path w="9198351" h="13975396">
                <a:moveTo>
                  <a:pt x="0" y="0"/>
                </a:moveTo>
                <a:lnTo>
                  <a:pt x="9198352" y="0"/>
                </a:lnTo>
                <a:lnTo>
                  <a:pt x="9198352" y="13975395"/>
                </a:lnTo>
                <a:lnTo>
                  <a:pt x="0" y="13975395"/>
                </a:lnTo>
                <a:lnTo>
                  <a:pt x="0" y="0"/>
                </a:lnTo>
                <a:close/>
              </a:path>
            </a:pathLst>
          </a:custGeom>
          <a:blipFill>
            <a:blip r:embed="rId2">
              <a:extLst>
                <a:ext uri="{96DAC541-7B7A-43D3-8B79-37D633B846F1}">
                  <asvg:svgBlip xmlns="" xmlns:asvg="http://schemas.microsoft.com/office/drawing/2016/SVG/main" r:embed="rId7"/>
                </a:ext>
              </a:extLst>
            </a:blip>
            <a:stretch>
              <a:fillRect/>
            </a:stretch>
          </a:blipFill>
        </p:spPr>
      </p:sp>
      <p:sp>
        <p:nvSpPr>
          <p:cNvPr id="7" name="TextBox 7"/>
          <p:cNvSpPr txBox="1"/>
          <p:nvPr/>
        </p:nvSpPr>
        <p:spPr>
          <a:xfrm>
            <a:off x="6324600" y="1028700"/>
            <a:ext cx="6272481" cy="615553"/>
          </a:xfrm>
          <a:prstGeom prst="rect">
            <a:avLst/>
          </a:prstGeom>
        </p:spPr>
        <p:txBody>
          <a:bodyPr lIns="0" tIns="0" rIns="0" bIns="0" rtlCol="0" anchor="t">
            <a:spAutoFit/>
          </a:bodyPr>
          <a:lstStyle/>
          <a:p>
            <a:r>
              <a:rPr lang="en-US" sz="4000" b="1" u="sng">
                <a:solidFill>
                  <a:schemeClr val="bg1"/>
                </a:solidFill>
                <a:latin typeface="Times New Roman" panose="02020603050405020304" pitchFamily="18" charset="0"/>
                <a:cs typeface="Times New Roman" panose="02020603050405020304" pitchFamily="18" charset="0"/>
              </a:rPr>
              <a:t>THỰC HÀNH TIẾNG VIỆT</a:t>
            </a:r>
            <a:endParaRPr lang="en-GB" sz="4000" u="sng">
              <a:solidFill>
                <a:schemeClr val="bg1"/>
              </a:solidFill>
              <a:latin typeface="Times New Roman" panose="02020603050405020304" pitchFamily="18" charset="0"/>
              <a:cs typeface="Times New Roman" panose="02020603050405020304" pitchFamily="18" charset="0"/>
            </a:endParaRPr>
          </a:p>
        </p:txBody>
      </p:sp>
      <p:sp>
        <p:nvSpPr>
          <p:cNvPr id="9" name="TextBox 9"/>
          <p:cNvSpPr txBox="1"/>
          <p:nvPr/>
        </p:nvSpPr>
        <p:spPr>
          <a:xfrm>
            <a:off x="5260655" y="3009900"/>
            <a:ext cx="7990896" cy="5909310"/>
          </a:xfrm>
          <a:prstGeom prst="rect">
            <a:avLst/>
          </a:prstGeom>
        </p:spPr>
        <p:txBody>
          <a:bodyPr lIns="0" tIns="0" rIns="0" bIns="0" rtlCol="0" anchor="t">
            <a:spAutoFit/>
          </a:bodyPr>
          <a:lstStyle/>
          <a:p>
            <a:pPr algn="ctr"/>
            <a:r>
              <a:rPr lang="en-US" sz="9600" b="1" smtClean="0">
                <a:solidFill>
                  <a:schemeClr val="bg1"/>
                </a:solidFill>
                <a:effectLst>
                  <a:glow rad="139700">
                    <a:schemeClr val="accent2">
                      <a:satMod val="175000"/>
                      <a:alpha val="40000"/>
                    </a:schemeClr>
                  </a:glow>
                </a:effectLst>
                <a:latin typeface="Times New Roman" panose="02020603050405020304" pitchFamily="18" charset="0"/>
                <a:cs typeface="Times New Roman" panose="02020603050405020304" pitchFamily="18" charset="0"/>
              </a:rPr>
              <a:t>BIỆN </a:t>
            </a:r>
            <a:r>
              <a:rPr lang="en-US" sz="9600" b="1">
                <a:solidFill>
                  <a:schemeClr val="bg1"/>
                </a:solidFill>
                <a:effectLst>
                  <a:glow rad="139700">
                    <a:schemeClr val="accent2">
                      <a:satMod val="175000"/>
                      <a:alpha val="40000"/>
                    </a:schemeClr>
                  </a:glow>
                </a:effectLst>
                <a:latin typeface="Times New Roman" panose="02020603050405020304" pitchFamily="18" charset="0"/>
                <a:cs typeface="Times New Roman" panose="02020603050405020304" pitchFamily="18" charset="0"/>
              </a:rPr>
              <a:t>PHÁP TU TỪ  - NGHĨA CỦA TỪ NGỮ</a:t>
            </a:r>
            <a:endParaRPr lang="en-GB" sz="9600">
              <a:solidFill>
                <a:schemeClr val="bg1"/>
              </a:solidFill>
              <a:effectLst>
                <a:glow rad="139700">
                  <a:schemeClr val="accent2">
                    <a:satMod val="175000"/>
                    <a:alpha val="40000"/>
                  </a:schemeClr>
                </a:glo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1175700735"/>
              </p:ext>
            </p:extLst>
          </p:nvPr>
        </p:nvGraphicFramePr>
        <p:xfrm>
          <a:off x="1143000" y="1409700"/>
          <a:ext cx="16154400" cy="5398008"/>
        </p:xfrm>
        <a:graphic>
          <a:graphicData uri="http://schemas.openxmlformats.org/drawingml/2006/table">
            <a:tbl>
              <a:tblPr firstRow="1" firstCol="1" bandRow="1">
                <a:effectLst>
                  <a:outerShdw blurRad="50800" dist="38100" algn="l" rotWithShape="0">
                    <a:prstClr val="black">
                      <a:alpha val="40000"/>
                    </a:prstClr>
                  </a:outerShdw>
                </a:effectLst>
              </a:tblPr>
              <a:tblGrid>
                <a:gridCol w="3304309">
                  <a:extLst>
                    <a:ext uri="{9D8B030D-6E8A-4147-A177-3AD203B41FA5}">
                      <a16:colId xmlns:a16="http://schemas.microsoft.com/office/drawing/2014/main" val="20000"/>
                    </a:ext>
                  </a:extLst>
                </a:gridCol>
                <a:gridCol w="12850091">
                  <a:extLst>
                    <a:ext uri="{9D8B030D-6E8A-4147-A177-3AD203B41FA5}">
                      <a16:colId xmlns:a16="http://schemas.microsoft.com/office/drawing/2014/main" val="20001"/>
                    </a:ext>
                  </a:extLst>
                </a:gridCol>
              </a:tblGrid>
              <a:tr h="0">
                <a:tc>
                  <a:txBody>
                    <a:bodyPr/>
                    <a:lstStyle/>
                    <a:p>
                      <a:pPr algn="just">
                        <a:lnSpc>
                          <a:spcPct val="115000"/>
                        </a:lnSpc>
                        <a:spcAft>
                          <a:spcPts val="0"/>
                        </a:spcAft>
                        <a:tabLst>
                          <a:tab pos="1386840" algn="l"/>
                        </a:tabLst>
                      </a:pPr>
                      <a:endParaRPr lang="vi-VN" sz="4400" b="1" dirty="0" smtClean="0">
                        <a:solidFill>
                          <a:srgbClr val="0D0D0D"/>
                        </a:solidFill>
                        <a:effectLst/>
                        <a:latin typeface="Times New Roman" panose="02020603050405020304" pitchFamily="18" charset="0"/>
                        <a:ea typeface="Calibri" panose="020F0502020204030204" pitchFamily="34" charset="0"/>
                      </a:endParaRPr>
                    </a:p>
                    <a:p>
                      <a:pPr algn="just">
                        <a:lnSpc>
                          <a:spcPct val="115000"/>
                        </a:lnSpc>
                        <a:spcAft>
                          <a:spcPts val="0"/>
                        </a:spcAft>
                        <a:tabLst>
                          <a:tab pos="1386840" algn="l"/>
                        </a:tabLst>
                      </a:pPr>
                      <a:endParaRPr lang="vi-VN" sz="4400" b="1" dirty="0" smtClean="0">
                        <a:solidFill>
                          <a:srgbClr val="0D0D0D"/>
                        </a:solidFill>
                        <a:effectLst/>
                        <a:latin typeface="Times New Roman" panose="02020603050405020304" pitchFamily="18" charset="0"/>
                        <a:ea typeface="Calibri" panose="020F0502020204030204" pitchFamily="34" charset="0"/>
                      </a:endParaRPr>
                    </a:p>
                    <a:p>
                      <a:pPr algn="just">
                        <a:lnSpc>
                          <a:spcPct val="115000"/>
                        </a:lnSpc>
                        <a:spcAft>
                          <a:spcPts val="0"/>
                        </a:spcAft>
                        <a:tabLst>
                          <a:tab pos="1386840" algn="l"/>
                        </a:tabLst>
                      </a:pPr>
                      <a:endParaRPr lang="vi-VN" sz="4400" b="1" dirty="0" smtClean="0">
                        <a:solidFill>
                          <a:srgbClr val="0D0D0D"/>
                        </a:solidFill>
                        <a:effectLst/>
                        <a:latin typeface="Times New Roman" panose="02020603050405020304" pitchFamily="18" charset="0"/>
                        <a:ea typeface="Calibri" panose="020F0502020204030204" pitchFamily="34" charset="0"/>
                      </a:endParaRPr>
                    </a:p>
                    <a:p>
                      <a:pPr algn="just">
                        <a:lnSpc>
                          <a:spcPct val="115000"/>
                        </a:lnSpc>
                        <a:spcAft>
                          <a:spcPts val="0"/>
                        </a:spcAft>
                        <a:tabLst>
                          <a:tab pos="1386840" algn="l"/>
                        </a:tabLst>
                      </a:pPr>
                      <a:r>
                        <a:rPr lang="en-US" sz="4400" b="1" dirty="0" smtClean="0">
                          <a:solidFill>
                            <a:srgbClr val="0D0D0D"/>
                          </a:solidFill>
                          <a:effectLst/>
                          <a:latin typeface="Times New Roman" panose="02020603050405020304" pitchFamily="18" charset="0"/>
                          <a:ea typeface="Calibri" panose="020F0502020204030204" pitchFamily="34" charset="0"/>
                        </a:rPr>
                        <a:t>2</a:t>
                      </a:r>
                      <a:r>
                        <a:rPr lang="en-US" sz="4400" b="1" dirty="0">
                          <a:solidFill>
                            <a:srgbClr val="0D0D0D"/>
                          </a:solidFill>
                          <a:effectLst/>
                          <a:latin typeface="Times New Roman" panose="02020603050405020304" pitchFamily="18" charset="0"/>
                          <a:ea typeface="Calibri" panose="020F0502020204030204" pitchFamily="34" charset="0"/>
                        </a:rPr>
                        <a:t>. </a:t>
                      </a:r>
                      <a:r>
                        <a:rPr lang="en-US" sz="4400" b="1" dirty="0" err="1">
                          <a:solidFill>
                            <a:srgbClr val="0D0D0D"/>
                          </a:solidFill>
                          <a:effectLst/>
                          <a:latin typeface="Times New Roman" panose="02020603050405020304" pitchFamily="18" charset="0"/>
                          <a:ea typeface="Calibri" panose="020F0502020204030204" pitchFamily="34" charset="0"/>
                        </a:rPr>
                        <a:t>Hoán</a:t>
                      </a:r>
                      <a:r>
                        <a:rPr lang="en-US" sz="4400" b="1" dirty="0">
                          <a:solidFill>
                            <a:srgbClr val="0D0D0D"/>
                          </a:solidFill>
                          <a:effectLst/>
                          <a:latin typeface="Times New Roman" panose="02020603050405020304" pitchFamily="18" charset="0"/>
                          <a:ea typeface="Calibri" panose="020F0502020204030204" pitchFamily="34" charset="0"/>
                        </a:rPr>
                        <a:t> </a:t>
                      </a:r>
                      <a:r>
                        <a:rPr lang="en-US" sz="4400" b="1" dirty="0" err="1">
                          <a:solidFill>
                            <a:srgbClr val="0D0D0D"/>
                          </a:solidFill>
                          <a:effectLst/>
                          <a:latin typeface="Times New Roman" panose="02020603050405020304" pitchFamily="18" charset="0"/>
                          <a:ea typeface="Calibri" panose="020F0502020204030204" pitchFamily="34" charset="0"/>
                        </a:rPr>
                        <a:t>dụ</a:t>
                      </a:r>
                      <a:endParaRPr lang="en-GB" sz="44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Là</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biện</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pháp</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tu</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từ</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gọi</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tên</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sự</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vật</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hiện</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tượng</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khái</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niệm</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này</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bằng</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tên</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của</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một</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sự</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vật</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hiện</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tượng</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khác</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có</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quan</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hệ</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gần</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gũi</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với</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nó</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nhằm</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làm</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tăng</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sức</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gợi</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hình</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gợi</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cảm</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cho</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sự</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diễn</a:t>
                      </a:r>
                      <a:r>
                        <a:rPr lang="en-US" sz="4400" dirty="0">
                          <a:solidFill>
                            <a:srgbClr val="0D0D0D"/>
                          </a:solidFill>
                          <a:effectLst/>
                          <a:latin typeface="Times New Roman" panose="02020603050405020304" pitchFamily="18" charset="0"/>
                          <a:ea typeface="Calibri" panose="020F0502020204030204" pitchFamily="34" charset="0"/>
                        </a:rPr>
                        <a:t> </a:t>
                      </a:r>
                      <a:r>
                        <a:rPr lang="en-US" sz="4400" dirty="0" err="1">
                          <a:solidFill>
                            <a:srgbClr val="0D0D0D"/>
                          </a:solidFill>
                          <a:effectLst/>
                          <a:latin typeface="Times New Roman" panose="02020603050405020304" pitchFamily="18" charset="0"/>
                          <a:ea typeface="Calibri" panose="020F0502020204030204" pitchFamily="34" charset="0"/>
                        </a:rPr>
                        <a:t>đạt</a:t>
                      </a:r>
                      <a:r>
                        <a:rPr lang="en-US" sz="4400" dirty="0">
                          <a:solidFill>
                            <a:srgbClr val="0D0D0D"/>
                          </a:solidFill>
                          <a:effectLst/>
                          <a:latin typeface="Times New Roman" panose="02020603050405020304" pitchFamily="18" charset="0"/>
                          <a:ea typeface="Calibri" panose="020F0502020204030204" pitchFamily="34" charset="0"/>
                        </a:rPr>
                        <a:t>.</a:t>
                      </a:r>
                      <a:endParaRPr lang="en-GB" sz="4400" dirty="0">
                        <a:effectLst/>
                        <a:latin typeface="Times New Roman" panose="02020603050405020304" pitchFamily="18" charset="0"/>
                        <a:ea typeface="Calibri" panose="020F0502020204030204" pitchFamily="34" charset="0"/>
                      </a:endParaRPr>
                    </a:p>
                    <a:p>
                      <a:pPr marL="342900" lvl="0" indent="-342900" algn="just">
                        <a:lnSpc>
                          <a:spcPct val="115000"/>
                        </a:lnSpc>
                        <a:spcAft>
                          <a:spcPts val="0"/>
                        </a:spcAft>
                        <a:buSzPts val="1400"/>
                        <a:buFont typeface="Times New Roman" panose="02020603050405020304" pitchFamily="18" charset="0"/>
                        <a:buChar char="-"/>
                      </a:pPr>
                      <a:r>
                        <a:rPr lang="en-US" sz="4400" dirty="0" err="1">
                          <a:solidFill>
                            <a:srgbClr val="0D0D0D"/>
                          </a:solidFill>
                          <a:effectLst/>
                          <a:latin typeface="Times New Roman" panose="02020603050405020304" pitchFamily="18" charset="0"/>
                          <a:ea typeface="Times New Roman" panose="02020603050405020304" pitchFamily="18" charset="0"/>
                        </a:rPr>
                        <a:t>Ví</a:t>
                      </a:r>
                      <a:r>
                        <a:rPr lang="en-US" sz="4400" dirty="0">
                          <a:solidFill>
                            <a:srgbClr val="0D0D0D"/>
                          </a:solidFill>
                          <a:effectLst/>
                          <a:latin typeface="Times New Roman" panose="02020603050405020304" pitchFamily="18" charset="0"/>
                          <a:ea typeface="Times New Roman" panose="02020603050405020304" pitchFamily="18" charset="0"/>
                        </a:rPr>
                        <a:t> </a:t>
                      </a:r>
                      <a:r>
                        <a:rPr lang="en-US" sz="4400" dirty="0" err="1">
                          <a:solidFill>
                            <a:srgbClr val="0D0D0D"/>
                          </a:solidFill>
                          <a:effectLst/>
                          <a:latin typeface="Times New Roman" panose="02020603050405020304" pitchFamily="18" charset="0"/>
                          <a:ea typeface="Times New Roman" panose="02020603050405020304" pitchFamily="18" charset="0"/>
                        </a:rPr>
                        <a:t>dụ</a:t>
                      </a:r>
                      <a:r>
                        <a:rPr lang="en-US" sz="4400" dirty="0">
                          <a:solidFill>
                            <a:srgbClr val="0D0D0D"/>
                          </a:solidFill>
                          <a:effectLst/>
                          <a:latin typeface="Times New Roman" panose="02020603050405020304" pitchFamily="18" charset="0"/>
                          <a:ea typeface="Times New Roman" panose="02020603050405020304" pitchFamily="18" charset="0"/>
                        </a:rPr>
                        <a:t>:</a:t>
                      </a:r>
                      <a:endParaRPr lang="en-GB" sz="4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vi-VN" sz="4400" dirty="0">
                          <a:solidFill>
                            <a:srgbClr val="0D0D0D"/>
                          </a:solidFill>
                          <a:effectLst/>
                          <a:latin typeface="Times New Roman" panose="02020603050405020304" pitchFamily="18" charset="0"/>
                          <a:ea typeface="Times New Roman" panose="02020603050405020304" pitchFamily="18" charset="0"/>
                        </a:rPr>
                        <a:t>“</a:t>
                      </a:r>
                      <a:r>
                        <a:rPr lang="vi-VN" sz="4400" i="0" u="sng" dirty="0">
                          <a:solidFill>
                            <a:srgbClr val="0D0D0D"/>
                          </a:solidFill>
                          <a:effectLst/>
                          <a:latin typeface="Times New Roman" panose="02020603050405020304" pitchFamily="18" charset="0"/>
                          <a:ea typeface="Times New Roman" panose="02020603050405020304" pitchFamily="18" charset="0"/>
                        </a:rPr>
                        <a:t>Một cây</a:t>
                      </a:r>
                      <a:r>
                        <a:rPr lang="vi-VN" sz="4400" i="1" dirty="0">
                          <a:solidFill>
                            <a:srgbClr val="0D0D0D"/>
                          </a:solidFill>
                          <a:effectLst/>
                          <a:latin typeface="Times New Roman" panose="02020603050405020304" pitchFamily="18" charset="0"/>
                          <a:ea typeface="Times New Roman" panose="02020603050405020304" pitchFamily="18" charset="0"/>
                        </a:rPr>
                        <a:t> làm chẳng nên non</a:t>
                      </a:r>
                      <a:endParaRPr lang="en-GB" sz="4400" dirty="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vi-VN" sz="4400" i="0" u="sng" dirty="0">
                          <a:solidFill>
                            <a:srgbClr val="0D0D0D"/>
                          </a:solidFill>
                          <a:effectLst/>
                          <a:latin typeface="Times New Roman" panose="02020603050405020304" pitchFamily="18" charset="0"/>
                          <a:ea typeface="Times New Roman" panose="02020603050405020304" pitchFamily="18" charset="0"/>
                        </a:rPr>
                        <a:t>Ba câ</a:t>
                      </a:r>
                      <a:r>
                        <a:rPr lang="vi-VN" sz="4400" i="0" dirty="0">
                          <a:solidFill>
                            <a:srgbClr val="0D0D0D"/>
                          </a:solidFill>
                          <a:effectLst/>
                          <a:latin typeface="Times New Roman" panose="02020603050405020304" pitchFamily="18" charset="0"/>
                          <a:ea typeface="Times New Roman" panose="02020603050405020304" pitchFamily="18" charset="0"/>
                        </a:rPr>
                        <a:t>y</a:t>
                      </a:r>
                      <a:r>
                        <a:rPr lang="vi-VN" sz="4400" i="1" dirty="0">
                          <a:solidFill>
                            <a:srgbClr val="0D0D0D"/>
                          </a:solidFill>
                          <a:effectLst/>
                          <a:latin typeface="Times New Roman" panose="02020603050405020304" pitchFamily="18" charset="0"/>
                          <a:ea typeface="Times New Roman" panose="02020603050405020304" pitchFamily="18" charset="0"/>
                        </a:rPr>
                        <a:t> chụm lại nên </a:t>
                      </a:r>
                      <a:r>
                        <a:rPr lang="vi-VN" sz="4400" i="0" u="sng" dirty="0">
                          <a:solidFill>
                            <a:srgbClr val="0D0D0D"/>
                          </a:solidFill>
                          <a:effectLst/>
                          <a:latin typeface="Times New Roman" panose="02020603050405020304" pitchFamily="18" charset="0"/>
                          <a:ea typeface="Times New Roman" panose="02020603050405020304" pitchFamily="18" charset="0"/>
                        </a:rPr>
                        <a:t>hòn núi cao</a:t>
                      </a:r>
                      <a:r>
                        <a:rPr lang="vi-VN" sz="4400" i="1" dirty="0">
                          <a:solidFill>
                            <a:srgbClr val="0D0D0D"/>
                          </a:solidFill>
                          <a:effectLst/>
                          <a:latin typeface="Times New Roman" panose="02020603050405020304" pitchFamily="18" charset="0"/>
                          <a:ea typeface="Times New Roman" panose="02020603050405020304" pitchFamily="18" charset="0"/>
                        </a:rPr>
                        <a:t>”</a:t>
                      </a:r>
                      <a:endParaRPr lang="en-GB" sz="44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reeform 6"/>
          <p:cNvSpPr/>
          <p:nvPr/>
        </p:nvSpPr>
        <p:spPr>
          <a:xfrm>
            <a:off x="4348156" y="724789"/>
            <a:ext cx="9620101" cy="8317683"/>
          </a:xfrm>
          <a:custGeom>
            <a:avLst/>
            <a:gdLst/>
            <a:ahLst/>
            <a:cxnLst/>
            <a:rect l="l" t="t" r="r" b="b"/>
            <a:pathLst>
              <a:path w="7202080" h="7797527">
                <a:moveTo>
                  <a:pt x="0" y="0"/>
                </a:moveTo>
                <a:lnTo>
                  <a:pt x="7202080" y="0"/>
                </a:lnTo>
                <a:lnTo>
                  <a:pt x="7202080" y="7797528"/>
                </a:lnTo>
                <a:lnTo>
                  <a:pt x="0" y="7797528"/>
                </a:lnTo>
                <a:lnTo>
                  <a:pt x="0" y="0"/>
                </a:lnTo>
                <a:close/>
              </a:path>
            </a:pathLst>
          </a:custGeom>
          <a:blipFill>
            <a:blip r:embed="rId2">
              <a:extLst>
                <a:ext uri="{96DAC541-7B7A-43D3-8B79-37D633B846F1}">
                  <asvg:svgBlip xmlns="" xmlns:asvg="http://schemas.microsoft.com/office/drawing/2016/SVG/main" r:embed="rId7"/>
                </a:ext>
              </a:extLst>
            </a:blip>
            <a:stretch>
              <a:fillRect/>
            </a:stretch>
          </a:blipFill>
        </p:spPr>
      </p:sp>
      <p:graphicFrame>
        <p:nvGraphicFramePr>
          <p:cNvPr id="11" name="Table 10"/>
          <p:cNvGraphicFramePr>
            <a:graphicFrameLocks noGrp="1"/>
          </p:cNvGraphicFramePr>
          <p:nvPr>
            <p:extLst>
              <p:ext uri="{D42A27DB-BD31-4B8C-83A1-F6EECF244321}">
                <p14:modId xmlns:p14="http://schemas.microsoft.com/office/powerpoint/2010/main" val="939063521"/>
              </p:ext>
            </p:extLst>
          </p:nvPr>
        </p:nvGraphicFramePr>
        <p:xfrm>
          <a:off x="5673810" y="1670685"/>
          <a:ext cx="7889790" cy="6309360"/>
        </p:xfrm>
        <a:graphic>
          <a:graphicData uri="http://schemas.openxmlformats.org/drawingml/2006/table">
            <a:tbl>
              <a:tblPr firstRow="1" firstCol="1" bandRow="1">
                <a:effectLst>
                  <a:outerShdw blurRad="50800" dist="38100" algn="l" rotWithShape="0">
                    <a:prstClr val="black">
                      <a:alpha val="40000"/>
                    </a:prstClr>
                  </a:outerShdw>
                </a:effectLst>
              </a:tblPr>
              <a:tblGrid>
                <a:gridCol w="1953612">
                  <a:extLst>
                    <a:ext uri="{9D8B030D-6E8A-4147-A177-3AD203B41FA5}">
                      <a16:colId xmlns:a16="http://schemas.microsoft.com/office/drawing/2014/main" val="20000"/>
                    </a:ext>
                  </a:extLst>
                </a:gridCol>
                <a:gridCol w="5936178">
                  <a:extLst>
                    <a:ext uri="{9D8B030D-6E8A-4147-A177-3AD203B41FA5}">
                      <a16:colId xmlns:a16="http://schemas.microsoft.com/office/drawing/2014/main" val="20001"/>
                    </a:ext>
                  </a:extLst>
                </a:gridCol>
              </a:tblGrid>
              <a:tr h="0">
                <a:tc>
                  <a:txBody>
                    <a:bodyPr/>
                    <a:lstStyle/>
                    <a:p>
                      <a:pPr>
                        <a:lnSpc>
                          <a:spcPct val="115000"/>
                        </a:lnSpc>
                        <a:spcAft>
                          <a:spcPts val="0"/>
                        </a:spcAft>
                        <a:tabLst>
                          <a:tab pos="1386840" algn="l"/>
                        </a:tabLst>
                      </a:pPr>
                      <a:endParaRPr lang="vi-VN" sz="3600" b="1" smtClean="0">
                        <a:solidFill>
                          <a:srgbClr val="0D0D0D"/>
                        </a:solidFill>
                        <a:effectLst/>
                        <a:latin typeface="Times New Roman" panose="02020603050405020304" pitchFamily="18" charset="0"/>
                        <a:ea typeface="Calibri" panose="020F0502020204030204" pitchFamily="34" charset="0"/>
                      </a:endParaRPr>
                    </a:p>
                    <a:p>
                      <a:pPr>
                        <a:lnSpc>
                          <a:spcPct val="115000"/>
                        </a:lnSpc>
                        <a:spcAft>
                          <a:spcPts val="0"/>
                        </a:spcAft>
                        <a:tabLst>
                          <a:tab pos="1386840" algn="l"/>
                        </a:tabLst>
                      </a:pPr>
                      <a:endParaRPr lang="vi-VN" sz="3600" b="1" smtClean="0">
                        <a:solidFill>
                          <a:srgbClr val="0D0D0D"/>
                        </a:solidFill>
                        <a:effectLst/>
                        <a:latin typeface="Times New Roman" panose="02020603050405020304" pitchFamily="18" charset="0"/>
                        <a:ea typeface="Calibri" panose="020F0502020204030204" pitchFamily="34" charset="0"/>
                      </a:endParaRPr>
                    </a:p>
                    <a:p>
                      <a:pPr>
                        <a:lnSpc>
                          <a:spcPct val="115000"/>
                        </a:lnSpc>
                        <a:spcAft>
                          <a:spcPts val="0"/>
                        </a:spcAft>
                        <a:tabLst>
                          <a:tab pos="1386840" algn="l"/>
                        </a:tabLst>
                      </a:pPr>
                      <a:endParaRPr lang="vi-VN" sz="3600" b="1" smtClean="0">
                        <a:solidFill>
                          <a:srgbClr val="0D0D0D"/>
                        </a:solidFill>
                        <a:effectLst/>
                        <a:latin typeface="Times New Roman" panose="02020603050405020304" pitchFamily="18" charset="0"/>
                        <a:ea typeface="Calibri" panose="020F0502020204030204" pitchFamily="34" charset="0"/>
                      </a:endParaRPr>
                    </a:p>
                    <a:p>
                      <a:pPr>
                        <a:lnSpc>
                          <a:spcPct val="115000"/>
                        </a:lnSpc>
                        <a:spcAft>
                          <a:spcPts val="0"/>
                        </a:spcAft>
                        <a:tabLst>
                          <a:tab pos="1386840" algn="l"/>
                        </a:tabLst>
                      </a:pPr>
                      <a:endParaRPr lang="vi-VN" sz="3600" b="1" smtClean="0">
                        <a:solidFill>
                          <a:srgbClr val="0D0D0D"/>
                        </a:solidFill>
                        <a:effectLst/>
                        <a:latin typeface="Times New Roman" panose="02020603050405020304" pitchFamily="18" charset="0"/>
                        <a:ea typeface="Calibri" panose="020F0502020204030204" pitchFamily="34" charset="0"/>
                      </a:endParaRPr>
                    </a:p>
                    <a:p>
                      <a:pPr>
                        <a:lnSpc>
                          <a:spcPct val="115000"/>
                        </a:lnSpc>
                        <a:spcAft>
                          <a:spcPts val="0"/>
                        </a:spcAft>
                        <a:tabLst>
                          <a:tab pos="1386840" algn="l"/>
                        </a:tabLst>
                      </a:pPr>
                      <a:r>
                        <a:rPr lang="vi-VN" sz="3600" b="1" smtClean="0">
                          <a:solidFill>
                            <a:srgbClr val="0D0D0D"/>
                          </a:solidFill>
                          <a:effectLst/>
                          <a:latin typeface="Times New Roman" panose="02020603050405020304" pitchFamily="18" charset="0"/>
                          <a:ea typeface="Calibri" panose="020F0502020204030204" pitchFamily="34" charset="0"/>
                        </a:rPr>
                        <a:t>3</a:t>
                      </a:r>
                      <a:r>
                        <a:rPr lang="en-US" sz="3600" b="1" smtClean="0">
                          <a:solidFill>
                            <a:srgbClr val="0D0D0D"/>
                          </a:solidFill>
                          <a:effectLst/>
                          <a:latin typeface="Times New Roman" panose="02020603050405020304" pitchFamily="18" charset="0"/>
                          <a:ea typeface="Calibri" panose="020F0502020204030204" pitchFamily="34" charset="0"/>
                        </a:rPr>
                        <a:t>. </a:t>
                      </a:r>
                      <a:r>
                        <a:rPr lang="en-US" sz="3600" b="1">
                          <a:solidFill>
                            <a:srgbClr val="0D0D0D"/>
                          </a:solidFill>
                          <a:effectLst/>
                          <a:latin typeface="Times New Roman" panose="02020603050405020304" pitchFamily="18" charset="0"/>
                          <a:ea typeface="Calibri" panose="020F0502020204030204" pitchFamily="34" charset="0"/>
                        </a:rPr>
                        <a:t>Hoán dụ</a:t>
                      </a:r>
                      <a:endParaRPr lang="en-GB" sz="4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3600">
                          <a:solidFill>
                            <a:srgbClr val="0D0D0D"/>
                          </a:solidFill>
                          <a:effectLst/>
                          <a:latin typeface="Times New Roman" panose="02020603050405020304" pitchFamily="18" charset="0"/>
                          <a:ea typeface="Calibri" panose="020F0502020204030204" pitchFamily="34" charset="0"/>
                        </a:rPr>
                        <a:t>- Là biện pháp tu từ gọi tên sự vật, hiện tượng, khái niệm này bằng tên của một sự vật, hiện tượng khác có quan hệ gần gũi với nó nhằm làm tăng sức gợi hình, gợi cảm cho sự diễn đạt.</a:t>
                      </a:r>
                      <a:endParaRPr lang="en-GB" sz="4000">
                        <a:effectLst/>
                        <a:latin typeface="Times New Roman" panose="02020603050405020304" pitchFamily="18" charset="0"/>
                        <a:ea typeface="Calibri" panose="020F0502020204030204" pitchFamily="34" charset="0"/>
                      </a:endParaRPr>
                    </a:p>
                    <a:p>
                      <a:pPr marL="342900" lvl="0" indent="-342900" algn="just">
                        <a:lnSpc>
                          <a:spcPct val="115000"/>
                        </a:lnSpc>
                        <a:spcAft>
                          <a:spcPts val="0"/>
                        </a:spcAft>
                        <a:buSzPts val="1400"/>
                        <a:buFont typeface="Times New Roman" panose="02020603050405020304" pitchFamily="18" charset="0"/>
                        <a:buChar char="-"/>
                      </a:pPr>
                      <a:r>
                        <a:rPr lang="en-US" sz="3600">
                          <a:solidFill>
                            <a:srgbClr val="0D0D0D"/>
                          </a:solidFill>
                          <a:effectLst/>
                          <a:latin typeface="Times New Roman" panose="02020603050405020304" pitchFamily="18" charset="0"/>
                          <a:ea typeface="Times New Roman" panose="02020603050405020304" pitchFamily="18" charset="0"/>
                        </a:rPr>
                        <a:t>Ví dụ:</a:t>
                      </a:r>
                      <a:endParaRPr lang="en-GB" sz="4000">
                        <a:effectLst/>
                        <a:latin typeface="Times New Roman" panose="02020603050405020304" pitchFamily="18" charset="0"/>
                        <a:ea typeface="Times New Roman" panose="02020603050405020304" pitchFamily="18" charset="0"/>
                      </a:endParaRPr>
                    </a:p>
                    <a:p>
                      <a:pPr algn="ctr">
                        <a:lnSpc>
                          <a:spcPct val="115000"/>
                        </a:lnSpc>
                        <a:spcAft>
                          <a:spcPts val="0"/>
                        </a:spcAft>
                      </a:pPr>
                      <a:r>
                        <a:rPr lang="vi-VN" sz="3600">
                          <a:solidFill>
                            <a:srgbClr val="0D0D0D"/>
                          </a:solidFill>
                          <a:effectLst/>
                          <a:latin typeface="Times New Roman" panose="02020603050405020304" pitchFamily="18" charset="0"/>
                          <a:ea typeface="Times New Roman" panose="02020603050405020304" pitchFamily="18" charset="0"/>
                        </a:rPr>
                        <a:t>“</a:t>
                      </a:r>
                      <a:r>
                        <a:rPr lang="vi-VN" sz="3600" i="0" u="sng">
                          <a:solidFill>
                            <a:srgbClr val="0D0D0D"/>
                          </a:solidFill>
                          <a:effectLst/>
                          <a:latin typeface="Times New Roman" panose="02020603050405020304" pitchFamily="18" charset="0"/>
                          <a:ea typeface="Times New Roman" panose="02020603050405020304" pitchFamily="18" charset="0"/>
                        </a:rPr>
                        <a:t>Một cây</a:t>
                      </a:r>
                      <a:r>
                        <a:rPr lang="vi-VN" sz="3600" i="1">
                          <a:solidFill>
                            <a:srgbClr val="0D0D0D"/>
                          </a:solidFill>
                          <a:effectLst/>
                          <a:latin typeface="Times New Roman" panose="02020603050405020304" pitchFamily="18" charset="0"/>
                          <a:ea typeface="Times New Roman" panose="02020603050405020304" pitchFamily="18" charset="0"/>
                        </a:rPr>
                        <a:t> làm chẳng nên non</a:t>
                      </a:r>
                      <a:endParaRPr lang="en-GB" sz="2400">
                        <a:effectLst/>
                        <a:latin typeface="Times New Roman" panose="02020603050405020304" pitchFamily="18" charset="0"/>
                        <a:ea typeface="Times New Roman" panose="02020603050405020304" pitchFamily="18" charset="0"/>
                      </a:endParaRPr>
                    </a:p>
                    <a:p>
                      <a:pPr algn="ctr">
                        <a:lnSpc>
                          <a:spcPct val="115000"/>
                        </a:lnSpc>
                        <a:spcAft>
                          <a:spcPts val="0"/>
                        </a:spcAft>
                      </a:pPr>
                      <a:r>
                        <a:rPr lang="vi-VN" sz="3600" i="0" u="sng">
                          <a:solidFill>
                            <a:srgbClr val="0D0D0D"/>
                          </a:solidFill>
                          <a:effectLst/>
                          <a:latin typeface="Times New Roman" panose="02020603050405020304" pitchFamily="18" charset="0"/>
                          <a:ea typeface="Times New Roman" panose="02020603050405020304" pitchFamily="18" charset="0"/>
                        </a:rPr>
                        <a:t>Ba câ</a:t>
                      </a:r>
                      <a:r>
                        <a:rPr lang="vi-VN" sz="3600" i="0">
                          <a:solidFill>
                            <a:srgbClr val="0D0D0D"/>
                          </a:solidFill>
                          <a:effectLst/>
                          <a:latin typeface="Times New Roman" panose="02020603050405020304" pitchFamily="18" charset="0"/>
                          <a:ea typeface="Times New Roman" panose="02020603050405020304" pitchFamily="18" charset="0"/>
                        </a:rPr>
                        <a:t>y</a:t>
                      </a:r>
                      <a:r>
                        <a:rPr lang="vi-VN" sz="3600" i="1">
                          <a:solidFill>
                            <a:srgbClr val="0D0D0D"/>
                          </a:solidFill>
                          <a:effectLst/>
                          <a:latin typeface="Times New Roman" panose="02020603050405020304" pitchFamily="18" charset="0"/>
                          <a:ea typeface="Times New Roman" panose="02020603050405020304" pitchFamily="18" charset="0"/>
                        </a:rPr>
                        <a:t> chụm lại nên </a:t>
                      </a:r>
                      <a:r>
                        <a:rPr lang="vi-VN" sz="3600" i="0" u="sng">
                          <a:solidFill>
                            <a:srgbClr val="0D0D0D"/>
                          </a:solidFill>
                          <a:effectLst/>
                          <a:latin typeface="Times New Roman" panose="02020603050405020304" pitchFamily="18" charset="0"/>
                          <a:ea typeface="Times New Roman" panose="02020603050405020304" pitchFamily="18" charset="0"/>
                        </a:rPr>
                        <a:t>hòn núi cao</a:t>
                      </a:r>
                      <a:r>
                        <a:rPr lang="vi-VN" sz="3600" i="1">
                          <a:solidFill>
                            <a:srgbClr val="0D0D0D"/>
                          </a:solidFill>
                          <a:effectLst/>
                          <a:latin typeface="Times New Roman" panose="02020603050405020304" pitchFamily="18" charset="0"/>
                          <a:ea typeface="Times New Roman" panose="02020603050405020304" pitchFamily="18" charset="0"/>
                        </a:rPr>
                        <a:t>”</a:t>
                      </a:r>
                      <a:endParaRPr lang="en-GB"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EFE9CF"/>
        </a:solidFill>
        <a:effectLst/>
      </p:bgPr>
    </p:bg>
    <p:spTree>
      <p:nvGrpSpPr>
        <p:cNvPr id="1" name=""/>
        <p:cNvGrpSpPr/>
        <p:nvPr/>
      </p:nvGrpSpPr>
      <p:grpSpPr>
        <a:xfrm>
          <a:off x="0" y="0"/>
          <a:ext cx="0" cy="0"/>
          <a:chOff x="0" y="0"/>
          <a:chExt cx="0" cy="0"/>
        </a:xfrm>
      </p:grpSpPr>
      <p:sp>
        <p:nvSpPr>
          <p:cNvPr id="6" name="Freeform 6"/>
          <p:cNvSpPr/>
          <p:nvPr/>
        </p:nvSpPr>
        <p:spPr>
          <a:xfrm>
            <a:off x="2057400" y="1227269"/>
            <a:ext cx="14554200" cy="7835458"/>
          </a:xfrm>
          <a:custGeom>
            <a:avLst/>
            <a:gdLst/>
            <a:ahLst/>
            <a:cxnLst/>
            <a:rect l="l" t="t" r="r" b="b"/>
            <a:pathLst>
              <a:path w="7835458" h="7835458">
                <a:moveTo>
                  <a:pt x="0" y="0"/>
                </a:moveTo>
                <a:lnTo>
                  <a:pt x="7835458" y="0"/>
                </a:lnTo>
                <a:lnTo>
                  <a:pt x="7835458" y="7835458"/>
                </a:lnTo>
                <a:lnTo>
                  <a:pt x="0" y="7835458"/>
                </a:lnTo>
                <a:lnTo>
                  <a:pt x="0" y="0"/>
                </a:lnTo>
                <a:close/>
              </a:path>
            </a:pathLst>
          </a:custGeom>
          <a:blipFill>
            <a:blip r:embed="rId2">
              <a:extLst>
                <a:ext uri="{96DAC541-7B7A-43D3-8B79-37D633B846F1}">
                  <asvg:svgBlip xmlns="" xmlns:asvg="http://schemas.microsoft.com/office/drawing/2016/SVG/main" r:embed="rId7"/>
                </a:ext>
              </a:extLst>
            </a:blip>
            <a:stretch>
              <a:fillRect/>
            </a:stretch>
          </a:blipFill>
        </p:spPr>
      </p:sp>
      <p:sp>
        <p:nvSpPr>
          <p:cNvPr id="9" name="Rectangle 8"/>
          <p:cNvSpPr/>
          <p:nvPr/>
        </p:nvSpPr>
        <p:spPr>
          <a:xfrm>
            <a:off x="5766904" y="2019300"/>
            <a:ext cx="6139822" cy="1166730"/>
          </a:xfrm>
          <a:prstGeom prst="rect">
            <a:avLst/>
          </a:prstGeom>
        </p:spPr>
        <p:txBody>
          <a:bodyPr wrap="none">
            <a:spAutoFit/>
          </a:bodyPr>
          <a:lstStyle/>
          <a:p>
            <a:pPr marL="457200" algn="just">
              <a:lnSpc>
                <a:spcPct val="115000"/>
              </a:lnSpc>
              <a:spcAft>
                <a:spcPts val="0"/>
              </a:spcAft>
            </a:pPr>
            <a:r>
              <a:rPr lang="en-US" sz="6600" b="1">
                <a:solidFill>
                  <a:srgbClr val="0070C0"/>
                </a:solidFill>
                <a:latin typeface="Times New Roman" panose="02020603050405020304" pitchFamily="18" charset="0"/>
                <a:ea typeface="Arial" panose="020B0604020202020204" pitchFamily="34" charset="0"/>
              </a:rPr>
              <a:t>2. Nghĩa của từ</a:t>
            </a:r>
            <a:endParaRPr lang="en-GB" sz="6000">
              <a:effectLst/>
              <a:latin typeface="Times New Roman" panose="02020603050405020304" pitchFamily="18" charset="0"/>
              <a:ea typeface="Times New Roman" panose="02020603050405020304" pitchFamily="18" charset="0"/>
            </a:endParaRPr>
          </a:p>
        </p:txBody>
      </p:sp>
      <p:sp>
        <p:nvSpPr>
          <p:cNvPr id="10" name="Rectangle 9"/>
          <p:cNvSpPr/>
          <p:nvPr/>
        </p:nvSpPr>
        <p:spPr>
          <a:xfrm>
            <a:off x="6155125" y="4323194"/>
            <a:ext cx="5840667" cy="4793941"/>
          </a:xfrm>
          <a:prstGeom prst="rect">
            <a:avLst/>
          </a:prstGeom>
        </p:spPr>
        <p:txBody>
          <a:bodyPr wrap="square">
            <a:spAutoFit/>
          </a:bodyPr>
          <a:lstStyle/>
          <a:p>
            <a:pPr algn="just">
              <a:lnSpc>
                <a:spcPct val="115000"/>
              </a:lnSpc>
              <a:spcAft>
                <a:spcPts val="0"/>
              </a:spcAft>
            </a:pPr>
            <a:r>
              <a:rPr lang="en-US" sz="5400">
                <a:solidFill>
                  <a:srgbClr val="0D0D0D"/>
                </a:solidFill>
                <a:latin typeface="Times New Roman" panose="02020603050405020304" pitchFamily="18" charset="0"/>
                <a:ea typeface="Calibri" panose="020F0502020204030204" pitchFamily="34" charset="0"/>
              </a:rPr>
              <a:t>Nghĩa của từ là nội dung (sự vật, hoạt động, tính chất, quan hệ, …) mà từ biểu thị.</a:t>
            </a:r>
            <a:endParaRPr lang="en-GB" sz="5400">
              <a:effectLst/>
              <a:latin typeface="Times New Roman" panose="02020603050405020304" pitchFamily="18" charset="0"/>
              <a:ea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circle(in)">
                                      <p:cBhvr>
                                        <p:cTn id="14"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E1FFE3"/>
        </a:solidFill>
        <a:effectLst/>
      </p:bgPr>
    </p:bg>
    <p:spTree>
      <p:nvGrpSpPr>
        <p:cNvPr id="1" name=""/>
        <p:cNvGrpSpPr/>
        <p:nvPr/>
      </p:nvGrpSpPr>
      <p:grpSpPr>
        <a:xfrm>
          <a:off x="0" y="0"/>
          <a:ext cx="0" cy="0"/>
          <a:chOff x="0" y="0"/>
          <a:chExt cx="0" cy="0"/>
        </a:xfrm>
      </p:grpSpPr>
      <p:sp>
        <p:nvSpPr>
          <p:cNvPr id="4" name="Freeform 4"/>
          <p:cNvSpPr/>
          <p:nvPr/>
        </p:nvSpPr>
        <p:spPr>
          <a:xfrm rot="60427">
            <a:off x="5852859" y="182747"/>
            <a:ext cx="12166329" cy="9867108"/>
          </a:xfrm>
          <a:custGeom>
            <a:avLst/>
            <a:gdLst/>
            <a:ahLst/>
            <a:cxnLst/>
            <a:rect l="l" t="t" r="r" b="b"/>
            <a:pathLst>
              <a:path w="11364858" h="8430659">
                <a:moveTo>
                  <a:pt x="0" y="0"/>
                </a:moveTo>
                <a:lnTo>
                  <a:pt x="11364858" y="0"/>
                </a:lnTo>
                <a:lnTo>
                  <a:pt x="11364858" y="8430658"/>
                </a:lnTo>
                <a:lnTo>
                  <a:pt x="0" y="8430658"/>
                </a:lnTo>
                <a:lnTo>
                  <a:pt x="0" y="0"/>
                </a:lnTo>
                <a:close/>
              </a:path>
            </a:pathLst>
          </a:custGeom>
          <a:blipFill>
            <a:blip r:embed="rId2">
              <a:extLst>
                <a:ext uri="{96DAC541-7B7A-43D3-8B79-37D633B846F1}">
                  <asvg:svgBlip xmlns="" xmlns:asvg="http://schemas.microsoft.com/office/drawing/2016/SVG/main" r:embed="rId5"/>
                </a:ext>
              </a:extLst>
            </a:blip>
            <a:stretch>
              <a:fillRect/>
            </a:stretch>
          </a:blipFill>
        </p:spPr>
      </p:sp>
      <p:sp>
        <p:nvSpPr>
          <p:cNvPr id="5" name="Freeform 5"/>
          <p:cNvSpPr/>
          <p:nvPr/>
        </p:nvSpPr>
        <p:spPr>
          <a:xfrm rot="-117769">
            <a:off x="1122394" y="1323864"/>
            <a:ext cx="5154996" cy="5559309"/>
          </a:xfrm>
          <a:custGeom>
            <a:avLst/>
            <a:gdLst/>
            <a:ahLst/>
            <a:cxnLst/>
            <a:rect l="l" t="t" r="r" b="b"/>
            <a:pathLst>
              <a:path w="5154996" h="5559309">
                <a:moveTo>
                  <a:pt x="0" y="0"/>
                </a:moveTo>
                <a:lnTo>
                  <a:pt x="5154996" y="0"/>
                </a:lnTo>
                <a:lnTo>
                  <a:pt x="5154996" y="5559309"/>
                </a:lnTo>
                <a:lnTo>
                  <a:pt x="0" y="5559309"/>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6" name="TextBox 6"/>
          <p:cNvSpPr txBox="1"/>
          <p:nvPr/>
        </p:nvSpPr>
        <p:spPr>
          <a:xfrm rot="13794">
            <a:off x="6108960" y="737390"/>
            <a:ext cx="5134358" cy="1231106"/>
          </a:xfrm>
          <a:prstGeom prst="rect">
            <a:avLst/>
          </a:prstGeom>
        </p:spPr>
        <p:txBody>
          <a:bodyPr wrap="square" lIns="0" tIns="0" rIns="0" bIns="0" rtlCol="0" anchor="t">
            <a:spAutoFit/>
          </a:bodyPr>
          <a:lstStyle/>
          <a:p>
            <a:pPr marL="405219" lvl="1" algn="just"/>
            <a:r>
              <a:rPr lang="en-US" sz="4000">
                <a:latin typeface="Times New Roman" panose="02020603050405020304" pitchFamily="18" charset="0"/>
                <a:cs typeface="Times New Roman" panose="02020603050405020304" pitchFamily="18" charset="0"/>
              </a:rPr>
              <a:t>+ Trình bày khái niệm mà từ biểu </a:t>
            </a:r>
            <a:r>
              <a:rPr lang="en-US" sz="4000" smtClean="0">
                <a:latin typeface="Times New Roman" panose="02020603050405020304" pitchFamily="18" charset="0"/>
                <a:cs typeface="Times New Roman" panose="02020603050405020304" pitchFamily="18" charset="0"/>
              </a:rPr>
              <a:t>thị</a:t>
            </a:r>
            <a:endParaRPr lang="en-GB" sz="4000">
              <a:latin typeface="Times New Roman" panose="02020603050405020304" pitchFamily="18" charset="0"/>
              <a:cs typeface="Times New Roman" panose="02020603050405020304" pitchFamily="18" charset="0"/>
            </a:endParaRPr>
          </a:p>
        </p:txBody>
      </p:sp>
      <p:sp>
        <p:nvSpPr>
          <p:cNvPr id="7" name="TextBox 7"/>
          <p:cNvSpPr txBox="1"/>
          <p:nvPr/>
        </p:nvSpPr>
        <p:spPr>
          <a:xfrm rot="-106703">
            <a:off x="1343212" y="3331815"/>
            <a:ext cx="4762561" cy="1846659"/>
          </a:xfrm>
          <a:prstGeom prst="rect">
            <a:avLst/>
          </a:prstGeom>
        </p:spPr>
        <p:txBody>
          <a:bodyPr lIns="0" tIns="0" rIns="0" bIns="0" rtlCol="0" anchor="t">
            <a:spAutoFit/>
          </a:bodyPr>
          <a:lstStyle/>
          <a:p>
            <a:pPr algn="ctr"/>
            <a:r>
              <a:rPr lang="en-US" sz="6000">
                <a:solidFill>
                  <a:schemeClr val="bg1"/>
                </a:solidFill>
                <a:latin typeface="Times New Roman" panose="02020603050405020304" pitchFamily="18" charset="0"/>
                <a:cs typeface="Times New Roman" panose="02020603050405020304" pitchFamily="18" charset="0"/>
              </a:rPr>
              <a:t>Các cách giải nghĩa của từ</a:t>
            </a:r>
          </a:p>
        </p:txBody>
      </p:sp>
      <p:sp>
        <p:nvSpPr>
          <p:cNvPr id="8" name="TextBox 8"/>
          <p:cNvSpPr txBox="1"/>
          <p:nvPr/>
        </p:nvSpPr>
        <p:spPr>
          <a:xfrm rot="13794">
            <a:off x="11862269" y="1383756"/>
            <a:ext cx="5541354" cy="4924425"/>
          </a:xfrm>
          <a:prstGeom prst="rect">
            <a:avLst/>
          </a:prstGeom>
        </p:spPr>
        <p:txBody>
          <a:bodyPr wrap="square" lIns="0" tIns="0" rIns="0" bIns="0" rtlCol="0" anchor="t">
            <a:spAutoFit/>
          </a:bodyPr>
          <a:lstStyle/>
          <a:p>
            <a:pPr marL="405219" lvl="1" algn="just"/>
            <a:r>
              <a:rPr lang="en-US" sz="4000">
                <a:latin typeface="Times New Roman" panose="02020603050405020304" pitchFamily="18" charset="0"/>
                <a:cs typeface="Times New Roman" panose="02020603050405020304" pitchFamily="18" charset="0"/>
              </a:rPr>
              <a:t>+ Ngoài ra, có thể giải nghĩa từng thành tố đối với các từ Hán Việt: ta giải nghĩa bằng cách chiết tự nghĩa là phân tích từ thành các thành tố (tiếng) rồi giải nghĩa từng thành tố</a:t>
            </a:r>
            <a:r>
              <a:rPr lang="en-US" sz="4000" smtClean="0">
                <a:latin typeface="Times New Roman" panose="02020603050405020304" pitchFamily="18" charset="0"/>
                <a:cs typeface="Times New Roman" panose="02020603050405020304" pitchFamily="18" charset="0"/>
              </a:rPr>
              <a:t>.</a:t>
            </a:r>
            <a:endParaRPr lang="en-GB" sz="4000">
              <a:latin typeface="Times New Roman" panose="02020603050405020304" pitchFamily="18" charset="0"/>
              <a:cs typeface="Times New Roman" panose="02020603050405020304" pitchFamily="18" charset="0"/>
            </a:endParaRPr>
          </a:p>
        </p:txBody>
      </p:sp>
      <p:sp>
        <p:nvSpPr>
          <p:cNvPr id="9" name="Rectangle 8"/>
          <p:cNvSpPr/>
          <p:nvPr/>
        </p:nvSpPr>
        <p:spPr>
          <a:xfrm>
            <a:off x="6402162" y="2571632"/>
            <a:ext cx="5212446" cy="1508105"/>
          </a:xfrm>
          <a:prstGeom prst="rect">
            <a:avLst/>
          </a:prstGeom>
        </p:spPr>
        <p:txBody>
          <a:bodyPr wrap="square">
            <a:spAutoFit/>
          </a:bodyPr>
          <a:lstStyle/>
          <a:p>
            <a:pPr algn="just">
              <a:lnSpc>
                <a:spcPct val="115000"/>
              </a:lnSpc>
              <a:spcAft>
                <a:spcPts val="0"/>
              </a:spcAft>
            </a:pPr>
            <a:r>
              <a:rPr lang="en-US" sz="40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Ví dụ: </a:t>
            </a:r>
            <a:r>
              <a:rPr lang="en-US" sz="4000" i="1">
                <a:solidFill>
                  <a:srgbClr val="0D0D0D"/>
                </a:solidFill>
                <a:latin typeface="Times New Roman" panose="02020603050405020304" pitchFamily="18" charset="0"/>
                <a:ea typeface="Calibri" panose="020F0502020204030204" pitchFamily="34" charset="0"/>
                <a:cs typeface="Times New Roman" panose="02020603050405020304" pitchFamily="18" charset="0"/>
              </a:rPr>
              <a:t>Ấm áp:</a:t>
            </a:r>
            <a:r>
              <a:rPr lang="en-US" sz="40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 Cảm giác dễ chịu, không lạnh lẽo.</a:t>
            </a:r>
            <a:endParaRPr lang="en-GB" sz="40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Rectangle 9"/>
          <p:cNvSpPr/>
          <p:nvPr/>
        </p:nvSpPr>
        <p:spPr>
          <a:xfrm>
            <a:off x="6465694" y="4811174"/>
            <a:ext cx="5134400" cy="1508105"/>
          </a:xfrm>
          <a:prstGeom prst="rect">
            <a:avLst/>
          </a:prstGeom>
        </p:spPr>
        <p:txBody>
          <a:bodyPr wrap="square">
            <a:spAutoFit/>
          </a:bodyPr>
          <a:lstStyle/>
          <a:p>
            <a:pPr algn="just">
              <a:lnSpc>
                <a:spcPct val="115000"/>
              </a:lnSpc>
              <a:spcAft>
                <a:spcPts val="0"/>
              </a:spcAft>
            </a:pPr>
            <a:r>
              <a:rPr lang="en-US" sz="40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 Đưa ra những từ đồng nghĩa hoặc trái nghĩa.</a:t>
            </a:r>
            <a:endParaRPr lang="en-GB" sz="40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1" name="Rectangle 10"/>
          <p:cNvSpPr/>
          <p:nvPr/>
        </p:nvSpPr>
        <p:spPr>
          <a:xfrm>
            <a:off x="6428694" y="6912119"/>
            <a:ext cx="5065834" cy="2215991"/>
          </a:xfrm>
          <a:prstGeom prst="rect">
            <a:avLst/>
          </a:prstGeom>
        </p:spPr>
        <p:txBody>
          <a:bodyPr wrap="square">
            <a:spAutoFit/>
          </a:bodyPr>
          <a:lstStyle/>
          <a:p>
            <a:pPr algn="just">
              <a:lnSpc>
                <a:spcPct val="115000"/>
              </a:lnSpc>
              <a:spcAft>
                <a:spcPts val="0"/>
              </a:spcAft>
            </a:pPr>
            <a:r>
              <a:rPr lang="en-US" sz="40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Ví dụ: </a:t>
            </a:r>
            <a:r>
              <a:rPr lang="en-US" sz="4000" i="1">
                <a:solidFill>
                  <a:srgbClr val="0D0D0D"/>
                </a:solidFill>
                <a:latin typeface="Times New Roman" panose="02020603050405020304" pitchFamily="18" charset="0"/>
                <a:ea typeface="Calibri" panose="020F0502020204030204" pitchFamily="34" charset="0"/>
                <a:cs typeface="Times New Roman" panose="02020603050405020304" pitchFamily="18" charset="0"/>
              </a:rPr>
              <a:t>Siêng năng</a:t>
            </a:r>
            <a:r>
              <a:rPr lang="en-US" sz="40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 </a:t>
            </a:r>
            <a:r>
              <a:rPr lang="en-US" sz="400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đồng nghĩa với chăm chỉ, cần cù.</a:t>
            </a:r>
            <a:endParaRPr lang="en-GB" sz="400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12" name="Rectangle 11"/>
          <p:cNvSpPr/>
          <p:nvPr/>
        </p:nvSpPr>
        <p:spPr>
          <a:xfrm>
            <a:off x="12465396" y="6682379"/>
            <a:ext cx="4876800" cy="2215991"/>
          </a:xfrm>
          <a:prstGeom prst="rect">
            <a:avLst/>
          </a:prstGeom>
        </p:spPr>
        <p:txBody>
          <a:bodyPr wrap="square">
            <a:spAutoFit/>
          </a:bodyPr>
          <a:lstStyle/>
          <a:p>
            <a:pPr algn="just">
              <a:lnSpc>
                <a:spcPct val="115000"/>
              </a:lnSpc>
              <a:spcAft>
                <a:spcPts val="0"/>
              </a:spcAft>
            </a:pPr>
            <a:r>
              <a:rPr lang="en-US" sz="40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Ví dụ: K</a:t>
            </a:r>
            <a:r>
              <a:rPr lang="en-US" sz="4000" i="1">
                <a:solidFill>
                  <a:srgbClr val="0D0D0D"/>
                </a:solidFill>
                <a:latin typeface="Times New Roman" panose="02020603050405020304" pitchFamily="18" charset="0"/>
                <a:ea typeface="Calibri" panose="020F0502020204030204" pitchFamily="34" charset="0"/>
                <a:cs typeface="Times New Roman" panose="02020603050405020304" pitchFamily="18" charset="0"/>
              </a:rPr>
              <a:t>hán giả:</a:t>
            </a:r>
            <a:r>
              <a:rPr lang="en-US" sz="4000" b="1" i="1">
                <a:solidFill>
                  <a:srgbClr val="0D0D0D"/>
                </a:solidFill>
                <a:latin typeface="Times New Roman" panose="02020603050405020304" pitchFamily="18" charset="0"/>
                <a:ea typeface="Calibri" panose="020F0502020204030204" pitchFamily="34" charset="0"/>
                <a:cs typeface="Times New Roman" panose="02020603050405020304" pitchFamily="18" charset="0"/>
              </a:rPr>
              <a:t> </a:t>
            </a:r>
            <a:r>
              <a:rPr lang="en-US" sz="4000">
                <a:solidFill>
                  <a:srgbClr val="0D0D0D"/>
                </a:solidFill>
                <a:latin typeface="Times New Roman" panose="02020603050405020304" pitchFamily="18" charset="0"/>
                <a:ea typeface="Calibri" panose="020F0502020204030204" pitchFamily="34" charset="0"/>
                <a:cs typeface="Times New Roman" panose="02020603050405020304" pitchFamily="18" charset="0"/>
              </a:rPr>
              <a:t>(khán: xem, giả: người) người xem</a:t>
            </a:r>
            <a:endParaRPr lang="en-GB" sz="40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08343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arn(inVertical)">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wipe(down)">
                                      <p:cBhvr>
                                        <p:cTn id="24" dur="5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barn(inVertical)">
                                      <p:cBhvr>
                                        <p:cTn id="29" dur="500"/>
                                        <p:tgtEl>
                                          <p:spTgt spid="10"/>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11">
                                            <p:txEl>
                                              <p:pRg st="0" end="0"/>
                                            </p:txEl>
                                          </p:spTgt>
                                        </p:tgtEl>
                                        <p:attrNameLst>
                                          <p:attrName>style.visibility</p:attrName>
                                        </p:attrNameLst>
                                      </p:cBhvr>
                                      <p:to>
                                        <p:strVal val="visible"/>
                                      </p:to>
                                    </p:set>
                                    <p:animEffect transition="in" filter="barn(inVertical)">
                                      <p:cBhvr>
                                        <p:cTn id="34" dur="500"/>
                                        <p:tgtEl>
                                          <p:spTgt spid="11">
                                            <p:txEl>
                                              <p:pRg st="0" end="0"/>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wipe(down)">
                                      <p:cBhvr>
                                        <p:cTn id="39" dur="500"/>
                                        <p:tgtEl>
                                          <p:spTgt spid="8"/>
                                        </p:tgtEl>
                                      </p:cBhvr>
                                    </p:animEffect>
                                  </p:childTnLst>
                                </p:cTn>
                              </p:par>
                            </p:childTnLst>
                          </p:cTn>
                        </p:par>
                      </p:childTnLst>
                    </p:cTn>
                  </p:par>
                  <p:par>
                    <p:cTn id="40" fill="hold">
                      <p:stCondLst>
                        <p:cond delay="indefinite"/>
                      </p:stCondLst>
                      <p:childTnLst>
                        <p:par>
                          <p:cTn id="41" fill="hold">
                            <p:stCondLst>
                              <p:cond delay="0"/>
                            </p:stCondLst>
                            <p:childTnLst>
                              <p:par>
                                <p:cTn id="42" presetID="6" presetClass="entr" presetSubtype="16" fill="hold" grpId="0" nodeType="clickEffect">
                                  <p:stCondLst>
                                    <p:cond delay="0"/>
                                  </p:stCondLst>
                                  <p:childTnLst>
                                    <p:set>
                                      <p:cBhvr>
                                        <p:cTn id="43" dur="1" fill="hold">
                                          <p:stCondLst>
                                            <p:cond delay="0"/>
                                          </p:stCondLst>
                                        </p:cTn>
                                        <p:tgtEl>
                                          <p:spTgt spid="12"/>
                                        </p:tgtEl>
                                        <p:attrNameLst>
                                          <p:attrName>style.visibility</p:attrName>
                                        </p:attrNameLst>
                                      </p:cBhvr>
                                      <p:to>
                                        <p:strVal val="visible"/>
                                      </p:to>
                                    </p:set>
                                    <p:animEffect transition="in" filter="circle(in)">
                                      <p:cBhvr>
                                        <p:cTn id="44"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E1FFE3"/>
        </a:solidFill>
        <a:effectLst/>
      </p:bgPr>
    </p:bg>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66700"/>
            <a:ext cx="16840200" cy="960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53644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1000"/>
                                        <p:tgtEl>
                                          <p:spTgt spid="5122"/>
                                        </p:tgtEl>
                                      </p:cBhvr>
                                    </p:animEffect>
                                    <p:anim calcmode="lin" valueType="num">
                                      <p:cBhvr>
                                        <p:cTn id="8" dur="1000" fill="hold"/>
                                        <p:tgtEl>
                                          <p:spTgt spid="5122"/>
                                        </p:tgtEl>
                                        <p:attrNameLst>
                                          <p:attrName>ppt_x</p:attrName>
                                        </p:attrNameLst>
                                      </p:cBhvr>
                                      <p:tavLst>
                                        <p:tav tm="0">
                                          <p:val>
                                            <p:strVal val="#ppt_x"/>
                                          </p:val>
                                        </p:tav>
                                        <p:tav tm="100000">
                                          <p:val>
                                            <p:strVal val="#ppt_x"/>
                                          </p:val>
                                        </p:tav>
                                      </p:tavLst>
                                    </p:anim>
                                    <p:anim calcmode="lin" valueType="num">
                                      <p:cBhvr>
                                        <p:cTn id="9" dur="1000" fill="hold"/>
                                        <p:tgtEl>
                                          <p:spTgt spid="51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EFE9CF"/>
        </a:solidFill>
        <a:effectLst/>
      </p:bgPr>
    </p:bg>
    <p:spTree>
      <p:nvGrpSpPr>
        <p:cNvPr id="1" name=""/>
        <p:cNvGrpSpPr/>
        <p:nvPr/>
      </p:nvGrpSpPr>
      <p:grpSpPr>
        <a:xfrm>
          <a:off x="0" y="0"/>
          <a:ext cx="0" cy="0"/>
          <a:chOff x="0" y="0"/>
          <a:chExt cx="0" cy="0"/>
        </a:xfrm>
      </p:grpSpPr>
      <p:sp>
        <p:nvSpPr>
          <p:cNvPr id="4" name="Freeform 4"/>
          <p:cNvSpPr/>
          <p:nvPr/>
        </p:nvSpPr>
        <p:spPr>
          <a:xfrm rot="-5400000" flipH="1">
            <a:off x="6646895" y="-1655119"/>
            <a:ext cx="4994210" cy="9125634"/>
          </a:xfrm>
          <a:custGeom>
            <a:avLst/>
            <a:gdLst/>
            <a:ahLst/>
            <a:cxnLst/>
            <a:rect l="l" t="t" r="r" b="b"/>
            <a:pathLst>
              <a:path w="4994210" h="9125634">
                <a:moveTo>
                  <a:pt x="4994210" y="0"/>
                </a:moveTo>
                <a:lnTo>
                  <a:pt x="0" y="0"/>
                </a:lnTo>
                <a:lnTo>
                  <a:pt x="0" y="9125634"/>
                </a:lnTo>
                <a:lnTo>
                  <a:pt x="4994210" y="9125634"/>
                </a:lnTo>
                <a:lnTo>
                  <a:pt x="4994210" y="0"/>
                </a:lnTo>
                <a:close/>
              </a:path>
            </a:pathLst>
          </a:custGeom>
          <a:blipFill>
            <a:blip r:embed="rId2">
              <a:extLst>
                <a:ext uri="{96DAC541-7B7A-43D3-8B79-37D633B846F1}">
                  <asvg:svgBlip xmlns="" xmlns:asvg="http://schemas.microsoft.com/office/drawing/2016/SVG/main" r:embed="rId5"/>
                </a:ext>
              </a:extLst>
            </a:blip>
            <a:stretch>
              <a:fillRect/>
            </a:stretch>
          </a:blipFill>
        </p:spPr>
      </p:sp>
      <p:sp>
        <p:nvSpPr>
          <p:cNvPr id="6" name="TextBox 6"/>
          <p:cNvSpPr txBox="1"/>
          <p:nvPr/>
        </p:nvSpPr>
        <p:spPr>
          <a:xfrm>
            <a:off x="5611313" y="1790700"/>
            <a:ext cx="7362813" cy="2462213"/>
          </a:xfrm>
          <a:prstGeom prst="rect">
            <a:avLst/>
          </a:prstGeom>
        </p:spPr>
        <p:txBody>
          <a:bodyPr wrap="square" lIns="0" tIns="0" rIns="0" bIns="0" rtlCol="0" anchor="t">
            <a:spAutoFit/>
          </a:bodyPr>
          <a:lstStyle/>
          <a:p>
            <a:pPr algn="ctr"/>
            <a:r>
              <a:rPr lang="en-US" sz="8000" b="1">
                <a:effectLst>
                  <a:glow rad="101600">
                    <a:schemeClr val="accent2">
                      <a:satMod val="175000"/>
                      <a:alpha val="40000"/>
                    </a:schemeClr>
                  </a:glow>
                </a:effectLst>
                <a:latin typeface="Times New Roman" panose="02020603050405020304" pitchFamily="18" charset="0"/>
                <a:cs typeface="Times New Roman" panose="02020603050405020304" pitchFamily="18" charset="0"/>
              </a:rPr>
              <a:t>HOẠT ĐỘNG </a:t>
            </a:r>
            <a:r>
              <a:rPr lang="en-US" sz="8000" b="1" smtClean="0">
                <a:effectLst>
                  <a:glow rad="101600">
                    <a:schemeClr val="accent2">
                      <a:satMod val="175000"/>
                      <a:alpha val="40000"/>
                    </a:schemeClr>
                  </a:glow>
                </a:effectLst>
                <a:latin typeface="Times New Roman" panose="02020603050405020304" pitchFamily="18" charset="0"/>
                <a:cs typeface="Times New Roman" panose="02020603050405020304" pitchFamily="18" charset="0"/>
              </a:rPr>
              <a:t>3</a:t>
            </a:r>
            <a:endParaRPr lang="vi-VN" sz="8000" b="1" smtClean="0">
              <a:effectLst>
                <a:glow rad="101600">
                  <a:schemeClr val="accent2">
                    <a:satMod val="175000"/>
                    <a:alpha val="40000"/>
                  </a:schemeClr>
                </a:glow>
              </a:effectLst>
              <a:latin typeface="Times New Roman" panose="02020603050405020304" pitchFamily="18" charset="0"/>
              <a:cs typeface="Times New Roman" panose="02020603050405020304" pitchFamily="18" charset="0"/>
            </a:endParaRPr>
          </a:p>
          <a:p>
            <a:pPr algn="ctr"/>
            <a:r>
              <a:rPr lang="en-US" sz="8000" b="1" smtClean="0">
                <a:effectLst>
                  <a:glow rad="101600">
                    <a:schemeClr val="accent2">
                      <a:satMod val="175000"/>
                      <a:alpha val="40000"/>
                    </a:schemeClr>
                  </a:glow>
                </a:effectLst>
                <a:latin typeface="Times New Roman" panose="02020603050405020304" pitchFamily="18" charset="0"/>
                <a:cs typeface="Times New Roman" panose="02020603050405020304" pitchFamily="18" charset="0"/>
              </a:rPr>
              <a:t> </a:t>
            </a:r>
            <a:r>
              <a:rPr lang="en-US" sz="8000" b="1">
                <a:effectLst>
                  <a:glow rad="101600">
                    <a:schemeClr val="accent2">
                      <a:satMod val="175000"/>
                      <a:alpha val="40000"/>
                    </a:schemeClr>
                  </a:glow>
                </a:effectLst>
                <a:latin typeface="Times New Roman" panose="02020603050405020304" pitchFamily="18" charset="0"/>
                <a:cs typeface="Times New Roman" panose="02020603050405020304" pitchFamily="18" charset="0"/>
              </a:rPr>
              <a:t>LUYỆN TẬP</a:t>
            </a:r>
            <a:endParaRPr lang="en-GB" sz="8000">
              <a:effectLst>
                <a:glow rad="101600">
                  <a:schemeClr val="accent2">
                    <a:satMod val="175000"/>
                    <a:alpha val="40000"/>
                  </a:schemeClr>
                </a:glo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2289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E1FFE3"/>
        </a:solidFill>
        <a:effectLst/>
      </p:bgPr>
    </p:bg>
    <p:spTree>
      <p:nvGrpSpPr>
        <p:cNvPr id="1" name=""/>
        <p:cNvGrpSpPr/>
        <p:nvPr/>
      </p:nvGrpSpPr>
      <p:grpSpPr>
        <a:xfrm>
          <a:off x="0" y="0"/>
          <a:ext cx="0" cy="0"/>
          <a:chOff x="0" y="0"/>
          <a:chExt cx="0" cy="0"/>
        </a:xfrm>
      </p:grpSpPr>
      <p:sp>
        <p:nvSpPr>
          <p:cNvPr id="3" name="TextBox 3"/>
          <p:cNvSpPr txBox="1"/>
          <p:nvPr/>
        </p:nvSpPr>
        <p:spPr>
          <a:xfrm>
            <a:off x="914400" y="1257300"/>
            <a:ext cx="15240000" cy="6771084"/>
          </a:xfrm>
          <a:prstGeom prst="rect">
            <a:avLst/>
          </a:prstGeom>
        </p:spPr>
        <p:txBody>
          <a:bodyPr wrap="square" lIns="0" tIns="0" rIns="0" bIns="0" rtlCol="0" anchor="t">
            <a:spAutoFit/>
          </a:bodyPr>
          <a:lstStyle/>
          <a:p>
            <a:r>
              <a:rPr lang="en-GB" sz="4400" b="1" dirty="0" smtClean="0">
                <a:latin typeface="Times New Roman" panose="02020603050405020304" pitchFamily="18" charset="0"/>
                <a:cs typeface="Times New Roman" panose="02020603050405020304" pitchFamily="18" charset="0"/>
              </a:rPr>
              <a:t>A. </a:t>
            </a:r>
            <a:r>
              <a:rPr lang="en-GB" sz="4400" b="1" dirty="0" smtClean="0">
                <a:latin typeface="Times New Roman" panose="02020603050405020304" pitchFamily="18" charset="0"/>
                <a:cs typeface="Times New Roman" panose="02020603050405020304" pitchFamily="18" charset="0"/>
              </a:rPr>
              <a:t> </a:t>
            </a:r>
            <a:r>
              <a:rPr lang="en-GB" sz="4400" b="1" i="1" dirty="0" err="1">
                <a:latin typeface="Times New Roman" panose="02020603050405020304" pitchFamily="18" charset="0"/>
                <a:cs typeface="Times New Roman" panose="02020603050405020304" pitchFamily="18" charset="0"/>
              </a:rPr>
              <a:t>Biện</a:t>
            </a:r>
            <a:r>
              <a:rPr lang="en-GB" sz="4400" b="1" i="1" dirty="0">
                <a:latin typeface="Times New Roman" panose="02020603050405020304" pitchFamily="18" charset="0"/>
                <a:cs typeface="Times New Roman" panose="02020603050405020304" pitchFamily="18" charset="0"/>
              </a:rPr>
              <a:t> </a:t>
            </a:r>
            <a:r>
              <a:rPr lang="en-GB" sz="4400" b="1" i="1" dirty="0" err="1">
                <a:latin typeface="Times New Roman" panose="02020603050405020304" pitchFamily="18" charset="0"/>
                <a:cs typeface="Times New Roman" panose="02020603050405020304" pitchFamily="18" charset="0"/>
              </a:rPr>
              <a:t>pháp</a:t>
            </a:r>
            <a:r>
              <a:rPr lang="en-GB" sz="4400" b="1" i="1" dirty="0">
                <a:latin typeface="Times New Roman" panose="02020603050405020304" pitchFamily="18" charset="0"/>
                <a:cs typeface="Times New Roman" panose="02020603050405020304" pitchFamily="18" charset="0"/>
              </a:rPr>
              <a:t> </a:t>
            </a:r>
            <a:r>
              <a:rPr lang="en-GB" sz="4400" b="1" i="1" dirty="0" err="1">
                <a:latin typeface="Times New Roman" panose="02020603050405020304" pitchFamily="18" charset="0"/>
                <a:cs typeface="Times New Roman" panose="02020603050405020304" pitchFamily="18" charset="0"/>
              </a:rPr>
              <a:t>tu</a:t>
            </a:r>
            <a:r>
              <a:rPr lang="en-GB" sz="4400" b="1" i="1" dirty="0">
                <a:latin typeface="Times New Roman" panose="02020603050405020304" pitchFamily="18" charset="0"/>
                <a:cs typeface="Times New Roman" panose="02020603050405020304" pitchFamily="18" charset="0"/>
              </a:rPr>
              <a:t> </a:t>
            </a:r>
            <a:r>
              <a:rPr lang="en-GB" sz="4400" b="1" i="1" dirty="0" err="1">
                <a:latin typeface="Times New Roman" panose="02020603050405020304" pitchFamily="18" charset="0"/>
                <a:cs typeface="Times New Roman" panose="02020603050405020304" pitchFamily="18" charset="0"/>
              </a:rPr>
              <a:t>từ</a:t>
            </a:r>
            <a:r>
              <a:rPr lang="en-GB" sz="4400" b="1" i="1" dirty="0">
                <a:latin typeface="Times New Roman" panose="02020603050405020304" pitchFamily="18" charset="0"/>
                <a:cs typeface="Times New Roman" panose="02020603050405020304" pitchFamily="18" charset="0"/>
              </a:rPr>
              <a:t> </a:t>
            </a:r>
            <a:r>
              <a:rPr lang="en-GB" sz="4400" b="1" i="1" dirty="0" err="1">
                <a:latin typeface="Times New Roman" panose="02020603050405020304" pitchFamily="18" charset="0"/>
                <a:cs typeface="Times New Roman" panose="02020603050405020304" pitchFamily="18" charset="0"/>
              </a:rPr>
              <a:t>điệp</a:t>
            </a:r>
            <a:r>
              <a:rPr lang="en-GB" sz="4400" b="1" i="1" dirty="0">
                <a:latin typeface="Times New Roman" panose="02020603050405020304" pitchFamily="18" charset="0"/>
                <a:cs typeface="Times New Roman" panose="02020603050405020304" pitchFamily="18" charset="0"/>
              </a:rPr>
              <a:t> </a:t>
            </a:r>
            <a:r>
              <a:rPr lang="en-GB" sz="4400" b="1" i="1" dirty="0" err="1">
                <a:latin typeface="Times New Roman" panose="02020603050405020304" pitchFamily="18" charset="0"/>
                <a:cs typeface="Times New Roman" panose="02020603050405020304" pitchFamily="18" charset="0"/>
              </a:rPr>
              <a:t>ngữ</a:t>
            </a:r>
            <a:r>
              <a:rPr lang="en-GB" sz="4400" b="1" i="1"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đã</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tạo</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nên</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hình</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ảnh</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sóng</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đôi</a:t>
            </a:r>
            <a:r>
              <a:rPr lang="en-GB" sz="4400" dirty="0">
                <a:latin typeface="Times New Roman" panose="02020603050405020304" pitchFamily="18" charset="0"/>
                <a:cs typeface="Times New Roman" panose="02020603050405020304" pitchFamily="18" charset="0"/>
              </a:rPr>
              <a:t> </a:t>
            </a:r>
            <a:r>
              <a:rPr lang="en-GB" sz="4400" i="1" dirty="0" err="1">
                <a:latin typeface="Times New Roman" panose="02020603050405020304" pitchFamily="18" charset="0"/>
                <a:cs typeface="Times New Roman" panose="02020603050405020304" pitchFamily="18" charset="0"/>
              </a:rPr>
              <a:t>súng</a:t>
            </a:r>
            <a:r>
              <a:rPr lang="en-GB" sz="4400" i="1" dirty="0">
                <a:latin typeface="Times New Roman" panose="02020603050405020304" pitchFamily="18" charset="0"/>
                <a:cs typeface="Times New Roman" panose="02020603050405020304" pitchFamily="18" charset="0"/>
              </a:rPr>
              <a:t> </a:t>
            </a:r>
            <a:r>
              <a:rPr lang="en-GB" sz="4400" i="1" dirty="0" err="1">
                <a:latin typeface="Times New Roman" panose="02020603050405020304" pitchFamily="18" charset="0"/>
                <a:cs typeface="Times New Roman" panose="02020603050405020304" pitchFamily="18" charset="0"/>
              </a:rPr>
              <a:t>bên</a:t>
            </a:r>
            <a:r>
              <a:rPr lang="en-GB" sz="4400" i="1" dirty="0">
                <a:latin typeface="Times New Roman" panose="02020603050405020304" pitchFamily="18" charset="0"/>
                <a:cs typeface="Times New Roman" panose="02020603050405020304" pitchFamily="18" charset="0"/>
              </a:rPr>
              <a:t> </a:t>
            </a:r>
            <a:r>
              <a:rPr lang="en-GB" sz="4400" i="1" dirty="0" err="1">
                <a:latin typeface="Times New Roman" panose="02020603050405020304" pitchFamily="18" charset="0"/>
                <a:cs typeface="Times New Roman" panose="02020603050405020304" pitchFamily="18" charset="0"/>
              </a:rPr>
              <a:t>súng</a:t>
            </a:r>
            <a:r>
              <a:rPr lang="en-GB" sz="4400" i="1" dirty="0">
                <a:latin typeface="Times New Roman" panose="02020603050405020304" pitchFamily="18" charset="0"/>
                <a:cs typeface="Times New Roman" panose="02020603050405020304" pitchFamily="18" charset="0"/>
              </a:rPr>
              <a:t> </a:t>
            </a:r>
            <a:r>
              <a:rPr lang="en-GB" sz="4400" i="1" dirty="0" err="1">
                <a:latin typeface="Times New Roman" panose="02020603050405020304" pitchFamily="18" charset="0"/>
                <a:cs typeface="Times New Roman" panose="02020603050405020304" pitchFamily="18" charset="0"/>
              </a:rPr>
              <a:t>đầu</a:t>
            </a:r>
            <a:r>
              <a:rPr lang="en-GB" sz="4400" i="1" dirty="0">
                <a:latin typeface="Times New Roman" panose="02020603050405020304" pitchFamily="18" charset="0"/>
                <a:cs typeface="Times New Roman" panose="02020603050405020304" pitchFamily="18" charset="0"/>
              </a:rPr>
              <a:t> </a:t>
            </a:r>
            <a:r>
              <a:rPr lang="en-GB" sz="4400" i="1" dirty="0" err="1">
                <a:latin typeface="Times New Roman" panose="02020603050405020304" pitchFamily="18" charset="0"/>
                <a:cs typeface="Times New Roman" panose="02020603050405020304" pitchFamily="18" charset="0"/>
              </a:rPr>
              <a:t>sát</a:t>
            </a:r>
            <a:r>
              <a:rPr lang="en-GB" sz="4400" i="1" dirty="0">
                <a:latin typeface="Times New Roman" panose="02020603050405020304" pitchFamily="18" charset="0"/>
                <a:cs typeface="Times New Roman" panose="02020603050405020304" pitchFamily="18" charset="0"/>
              </a:rPr>
              <a:t> </a:t>
            </a:r>
            <a:r>
              <a:rPr lang="en-GB" sz="4400" i="1" dirty="0" err="1">
                <a:latin typeface="Times New Roman" panose="02020603050405020304" pitchFamily="18" charset="0"/>
                <a:cs typeface="Times New Roman" panose="02020603050405020304" pitchFamily="18" charset="0"/>
              </a:rPr>
              <a:t>bên</a:t>
            </a:r>
            <a:r>
              <a:rPr lang="en-GB" sz="4400" i="1" dirty="0">
                <a:latin typeface="Times New Roman" panose="02020603050405020304" pitchFamily="18" charset="0"/>
                <a:cs typeface="Times New Roman" panose="02020603050405020304" pitchFamily="18" charset="0"/>
              </a:rPr>
              <a:t> </a:t>
            </a:r>
            <a:r>
              <a:rPr lang="en-GB" sz="4400" i="1" dirty="0" err="1">
                <a:latin typeface="Times New Roman" panose="02020603050405020304" pitchFamily="18" charset="0"/>
                <a:cs typeface="Times New Roman" panose="02020603050405020304" pitchFamily="18" charset="0"/>
              </a:rPr>
              <a:t>đầu</a:t>
            </a:r>
            <a:r>
              <a:rPr lang="en-GB" sz="4400" i="1" dirty="0">
                <a:latin typeface="Times New Roman" panose="02020603050405020304" pitchFamily="18" charset="0"/>
                <a:cs typeface="Times New Roman" panose="02020603050405020304" pitchFamily="18" charset="0"/>
              </a:rPr>
              <a:t>.</a:t>
            </a:r>
            <a:r>
              <a:rPr lang="en-GB" sz="4400" dirty="0">
                <a:latin typeface="Times New Roman" panose="02020603050405020304" pitchFamily="18" charset="0"/>
                <a:cs typeface="Times New Roman" panose="02020603050405020304" pitchFamily="18" charset="0"/>
              </a:rPr>
              <a:t> </a:t>
            </a:r>
          </a:p>
          <a:p>
            <a:r>
              <a:rPr lang="en-GB" sz="4400" dirty="0" smtClean="0">
                <a:latin typeface="Times New Roman" panose="02020603050405020304" pitchFamily="18" charset="0"/>
                <a:cs typeface="Times New Roman" panose="02020603050405020304" pitchFamily="18" charset="0"/>
              </a:rPr>
              <a:t>- </a:t>
            </a:r>
            <a:r>
              <a:rPr lang="en-GB" sz="4400" b="1" i="1" dirty="0" err="1">
                <a:latin typeface="Times New Roman" panose="02020603050405020304" pitchFamily="18" charset="0"/>
                <a:cs typeface="Times New Roman" panose="02020603050405020304" pitchFamily="18" charset="0"/>
              </a:rPr>
              <a:t>Phép</a:t>
            </a:r>
            <a:r>
              <a:rPr lang="en-GB" sz="4400" b="1" i="1" dirty="0">
                <a:latin typeface="Times New Roman" panose="02020603050405020304" pitchFamily="18" charset="0"/>
                <a:cs typeface="Times New Roman" panose="02020603050405020304" pitchFamily="18" charset="0"/>
              </a:rPr>
              <a:t> </a:t>
            </a:r>
            <a:r>
              <a:rPr lang="en-GB" sz="4400" b="1" i="1" dirty="0" err="1">
                <a:latin typeface="Times New Roman" panose="02020603050405020304" pitchFamily="18" charset="0"/>
                <a:cs typeface="Times New Roman" panose="02020603050405020304" pitchFamily="18" charset="0"/>
              </a:rPr>
              <a:t>hoán</a:t>
            </a:r>
            <a:r>
              <a:rPr lang="en-GB" sz="4400" b="1" i="1" dirty="0">
                <a:latin typeface="Times New Roman" panose="02020603050405020304" pitchFamily="18" charset="0"/>
                <a:cs typeface="Times New Roman" panose="02020603050405020304" pitchFamily="18" charset="0"/>
              </a:rPr>
              <a:t> </a:t>
            </a:r>
            <a:r>
              <a:rPr lang="en-GB" sz="4400" b="1" i="1" dirty="0" err="1">
                <a:latin typeface="Times New Roman" panose="02020603050405020304" pitchFamily="18" charset="0"/>
                <a:cs typeface="Times New Roman" panose="02020603050405020304" pitchFamily="18" charset="0"/>
              </a:rPr>
              <a:t>dụ</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dùng</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vật</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dụng</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súng</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bộ</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phận</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cơ</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thể</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đầu</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để</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chỉ</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sự</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gắn</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kết</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giữa</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hai</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người</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lính</a:t>
            </a:r>
            <a:r>
              <a:rPr lang="en-GB" sz="4400" dirty="0">
                <a:latin typeface="Times New Roman" panose="02020603050405020304" pitchFamily="18" charset="0"/>
                <a:cs typeface="Times New Roman" panose="02020603050405020304" pitchFamily="18" charset="0"/>
              </a:rPr>
              <a:t>.</a:t>
            </a:r>
          </a:p>
          <a:p>
            <a:r>
              <a:rPr lang="en-GB" sz="4400" dirty="0">
                <a:latin typeface="Times New Roman" panose="02020603050405020304" pitchFamily="18" charset="0"/>
                <a:cs typeface="Times New Roman" panose="02020603050405020304" pitchFamily="18" charset="0"/>
              </a:rPr>
              <a:t>=&gt;</a:t>
            </a:r>
            <a:r>
              <a:rPr lang="en-GB" sz="4400" dirty="0" err="1">
                <a:latin typeface="Times New Roman" panose="02020603050405020304" pitchFamily="18" charset="0"/>
                <a:cs typeface="Times New Roman" panose="02020603050405020304" pitchFamily="18" charset="0"/>
              </a:rPr>
              <a:t>Tác</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dụng</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của</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các</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biện</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pháp</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tu</a:t>
            </a:r>
            <a:r>
              <a:rPr lang="en-GB" sz="4400" dirty="0">
                <a:latin typeface="Times New Roman" panose="02020603050405020304" pitchFamily="18" charset="0"/>
                <a:cs typeface="Times New Roman" panose="02020603050405020304" pitchFamily="18" charset="0"/>
              </a:rPr>
              <a:t> </a:t>
            </a:r>
            <a:r>
              <a:rPr lang="en-GB" sz="4400" dirty="0" err="1">
                <a:latin typeface="Times New Roman" panose="02020603050405020304" pitchFamily="18" charset="0"/>
                <a:cs typeface="Times New Roman" panose="02020603050405020304" pitchFamily="18" charset="0"/>
              </a:rPr>
              <a:t>từ</a:t>
            </a:r>
            <a:r>
              <a:rPr lang="en-GB" sz="4400" dirty="0">
                <a:latin typeface="Times New Roman" panose="02020603050405020304" pitchFamily="18" charset="0"/>
                <a:cs typeface="Times New Roman" panose="02020603050405020304" pitchFamily="18" charset="0"/>
              </a:rPr>
              <a:t>:</a:t>
            </a:r>
          </a:p>
          <a:p>
            <a:r>
              <a:rPr lang="en-US" sz="4400" dirty="0">
                <a:latin typeface="Times New Roman" panose="02020603050405020304" pitchFamily="18" charset="0"/>
                <a:cs typeface="Times New Roman" panose="02020603050405020304" pitchFamily="18" charset="0"/>
              </a:rPr>
              <a:t> </a:t>
            </a:r>
            <a:r>
              <a:rPr lang="en-US" sz="4400" dirty="0" smtClean="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Nhấn</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mạnh</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hình</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ảnh</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những</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người</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lính</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kể</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vai</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sát</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cánh</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bên</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nhau</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cùng</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thực</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hiện</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nhiệm</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vụ</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chiến</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đấu</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là</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một</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biểu</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tượng</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của</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tình</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đồng</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chí</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giữa</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những</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người</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lính</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trong</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thời</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kì</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kháng</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chiến</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giành</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độc</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lập</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dân</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tộc</a:t>
            </a:r>
            <a:r>
              <a:rPr lang="en-US" sz="4400" dirty="0">
                <a:latin typeface="Times New Roman" panose="02020603050405020304" pitchFamily="18" charset="0"/>
                <a:cs typeface="Times New Roman" panose="02020603050405020304" pitchFamily="18" charset="0"/>
              </a:rPr>
              <a:t>.</a:t>
            </a:r>
            <a:endParaRPr lang="en-GB" sz="4400" dirty="0">
              <a:latin typeface="Times New Roman" panose="02020603050405020304" pitchFamily="18" charset="0"/>
              <a:cs typeface="Times New Roman" panose="02020603050405020304" pitchFamily="18" charset="0"/>
            </a:endParaRPr>
          </a:p>
          <a:p>
            <a:r>
              <a:rPr lang="en-US" sz="4400" dirty="0">
                <a:latin typeface="Times New Roman" panose="02020603050405020304" pitchFamily="18" charset="0"/>
                <a:cs typeface="Times New Roman" panose="02020603050405020304" pitchFamily="18" charset="0"/>
              </a:rPr>
              <a:t> </a:t>
            </a:r>
            <a:r>
              <a:rPr lang="en-US" sz="4400" dirty="0" smtClean="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Làm</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cho</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câu</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thơ</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tăng</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sức</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gợi</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hình</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gợi</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cảm</a:t>
            </a:r>
            <a:r>
              <a:rPr lang="en-US" sz="4400" dirty="0">
                <a:latin typeface="Times New Roman" panose="02020603050405020304" pitchFamily="18" charset="0"/>
                <a:cs typeface="Times New Roman" panose="02020603050405020304" pitchFamily="18" charset="0"/>
              </a:rPr>
              <a:t>.</a:t>
            </a:r>
            <a:endParaRPr lang="en-GB" sz="4400" dirty="0">
              <a:latin typeface="Times New Roman" panose="02020603050405020304" pitchFamily="18" charset="0"/>
              <a:cs typeface="Times New Roman" panose="02020603050405020304" pitchFamily="18" charset="0"/>
            </a:endParaRPr>
          </a:p>
        </p:txBody>
      </p:sp>
      <p:sp>
        <p:nvSpPr>
          <p:cNvPr id="7" name="TextBox 7"/>
          <p:cNvSpPr txBox="1"/>
          <p:nvPr/>
        </p:nvSpPr>
        <p:spPr>
          <a:xfrm rot="60289">
            <a:off x="1231674" y="73584"/>
            <a:ext cx="6377249" cy="1478482"/>
          </a:xfrm>
          <a:prstGeom prst="rect">
            <a:avLst/>
          </a:prstGeom>
        </p:spPr>
        <p:txBody>
          <a:bodyPr lIns="0" tIns="0" rIns="0" bIns="0" rtlCol="0" anchor="t">
            <a:spAutoFit/>
          </a:bodyPr>
          <a:lstStyle/>
          <a:p>
            <a:pPr algn="ctr">
              <a:lnSpc>
                <a:spcPts val="11997"/>
              </a:lnSpc>
            </a:pPr>
            <a:r>
              <a:rPr lang="en-US" sz="9600" b="1" dirty="0">
                <a:effectLst>
                  <a:glow rad="101600">
                    <a:schemeClr val="accent2">
                      <a:satMod val="175000"/>
                      <a:alpha val="40000"/>
                    </a:schemeClr>
                  </a:glow>
                </a:effectLst>
                <a:latin typeface="Times New Roman" panose="02020603050405020304" pitchFamily="18" charset="0"/>
                <a:cs typeface="Times New Roman" panose="02020603050405020304" pitchFamily="18" charset="0"/>
              </a:rPr>
              <a:t>1. </a:t>
            </a:r>
            <a:r>
              <a:rPr lang="en-US" sz="9600" b="1" dirty="0" err="1">
                <a:effectLst>
                  <a:glow rad="101600">
                    <a:schemeClr val="accent2">
                      <a:satMod val="175000"/>
                      <a:alpha val="40000"/>
                    </a:schemeClr>
                  </a:glow>
                </a:effectLst>
                <a:latin typeface="Times New Roman" panose="02020603050405020304" pitchFamily="18" charset="0"/>
                <a:cs typeface="Times New Roman" panose="02020603050405020304" pitchFamily="18" charset="0"/>
              </a:rPr>
              <a:t>Bài</a:t>
            </a:r>
            <a:r>
              <a:rPr lang="en-US" sz="9600" b="1" dirty="0">
                <a:effectLst>
                  <a:glow rad="101600">
                    <a:schemeClr val="accent2">
                      <a:satMod val="175000"/>
                      <a:alpha val="40000"/>
                    </a:schemeClr>
                  </a:glow>
                </a:effectLst>
                <a:latin typeface="Times New Roman" panose="02020603050405020304" pitchFamily="18" charset="0"/>
                <a:cs typeface="Times New Roman" panose="02020603050405020304" pitchFamily="18" charset="0"/>
              </a:rPr>
              <a:t> </a:t>
            </a:r>
            <a:r>
              <a:rPr lang="en-US" sz="9600" b="1" dirty="0" err="1">
                <a:effectLst>
                  <a:glow rad="101600">
                    <a:schemeClr val="accent2">
                      <a:satMod val="175000"/>
                      <a:alpha val="40000"/>
                    </a:schemeClr>
                  </a:glow>
                </a:effectLst>
                <a:latin typeface="Times New Roman" panose="02020603050405020304" pitchFamily="18" charset="0"/>
                <a:cs typeface="Times New Roman" panose="02020603050405020304" pitchFamily="18" charset="0"/>
              </a:rPr>
              <a:t>tập</a:t>
            </a:r>
            <a:r>
              <a:rPr lang="en-US" sz="9600" b="1" dirty="0">
                <a:effectLst>
                  <a:glow rad="101600">
                    <a:schemeClr val="accent2">
                      <a:satMod val="175000"/>
                      <a:alpha val="40000"/>
                    </a:schemeClr>
                  </a:glow>
                </a:effectLst>
                <a:latin typeface="Times New Roman" panose="02020603050405020304" pitchFamily="18" charset="0"/>
                <a:cs typeface="Times New Roman" panose="02020603050405020304" pitchFamily="18" charset="0"/>
              </a:rPr>
              <a:t> 1</a:t>
            </a:r>
            <a:endParaRPr lang="en-US" sz="9997" dirty="0">
              <a:solidFill>
                <a:srgbClr val="37716C"/>
              </a:solidFill>
              <a:effectLst>
                <a:glow rad="101600">
                  <a:schemeClr val="accent2">
                    <a:satMod val="175000"/>
                    <a:alpha val="40000"/>
                  </a:schemeClr>
                </a:glo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1000"/>
                                        <p:tgtEl>
                                          <p:spTgt spid="7">
                                            <p:txEl>
                                              <p:pRg st="0" end="0"/>
                                            </p:txEl>
                                          </p:spTgt>
                                        </p:tgtEl>
                                      </p:cBhvr>
                                    </p:animEffect>
                                    <p:anim calcmode="lin" valueType="num">
                                      <p:cBhvr>
                                        <p:cTn id="13"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E1FFE3"/>
        </a:solidFill>
        <a:effectLst/>
      </p:bgPr>
    </p:bg>
    <p:spTree>
      <p:nvGrpSpPr>
        <p:cNvPr id="1" name=""/>
        <p:cNvGrpSpPr/>
        <p:nvPr/>
      </p:nvGrpSpPr>
      <p:grpSpPr>
        <a:xfrm>
          <a:off x="0" y="0"/>
          <a:ext cx="0" cy="0"/>
          <a:chOff x="0" y="0"/>
          <a:chExt cx="0" cy="0"/>
        </a:xfrm>
      </p:grpSpPr>
      <p:sp>
        <p:nvSpPr>
          <p:cNvPr id="5" name="TextBox 5"/>
          <p:cNvSpPr txBox="1"/>
          <p:nvPr/>
        </p:nvSpPr>
        <p:spPr>
          <a:xfrm rot="-62980">
            <a:off x="1335164" y="2077037"/>
            <a:ext cx="14663651" cy="4475584"/>
          </a:xfrm>
          <a:prstGeom prst="rect">
            <a:avLst/>
          </a:prstGeom>
        </p:spPr>
        <p:txBody>
          <a:bodyPr wrap="square" lIns="0" tIns="0" rIns="0" bIns="0" rtlCol="0" anchor="t">
            <a:spAutoFit/>
          </a:bodyPr>
          <a:lstStyle/>
          <a:p>
            <a:pPr algn="just"/>
            <a:r>
              <a:rPr lang="en-GB" sz="4000" b="1" dirty="0">
                <a:latin typeface="Times New Roman" panose="02020603050405020304" pitchFamily="18" charset="0"/>
                <a:cs typeface="Times New Roman" panose="02020603050405020304" pitchFamily="18" charset="0"/>
              </a:rPr>
              <a:t>- </a:t>
            </a:r>
            <a:r>
              <a:rPr lang="en-GB" sz="4000" b="1" i="1" dirty="0" err="1">
                <a:latin typeface="Times New Roman" panose="02020603050405020304" pitchFamily="18" charset="0"/>
                <a:cs typeface="Times New Roman" panose="02020603050405020304" pitchFamily="18" charset="0"/>
              </a:rPr>
              <a:t>Biện</a:t>
            </a:r>
            <a:r>
              <a:rPr lang="en-GB" sz="4000" b="1" i="1" dirty="0">
                <a:latin typeface="Times New Roman" panose="02020603050405020304" pitchFamily="18" charset="0"/>
                <a:cs typeface="Times New Roman" panose="02020603050405020304" pitchFamily="18" charset="0"/>
              </a:rPr>
              <a:t> </a:t>
            </a:r>
            <a:r>
              <a:rPr lang="en-GB" sz="4000" b="1" i="1" dirty="0" err="1">
                <a:latin typeface="Times New Roman" panose="02020603050405020304" pitchFamily="18" charset="0"/>
                <a:cs typeface="Times New Roman" panose="02020603050405020304" pitchFamily="18" charset="0"/>
              </a:rPr>
              <a:t>pháp</a:t>
            </a:r>
            <a:r>
              <a:rPr lang="en-GB" sz="4000" b="1" i="1" dirty="0">
                <a:latin typeface="Times New Roman" panose="02020603050405020304" pitchFamily="18" charset="0"/>
                <a:cs typeface="Times New Roman" panose="02020603050405020304" pitchFamily="18" charset="0"/>
              </a:rPr>
              <a:t> </a:t>
            </a:r>
            <a:r>
              <a:rPr lang="en-GB" sz="4000" b="1" i="1" dirty="0" err="1">
                <a:latin typeface="Times New Roman" panose="02020603050405020304" pitchFamily="18" charset="0"/>
                <a:cs typeface="Times New Roman" panose="02020603050405020304" pitchFamily="18" charset="0"/>
              </a:rPr>
              <a:t>tu</a:t>
            </a:r>
            <a:r>
              <a:rPr lang="en-GB" sz="4000" b="1" i="1" dirty="0">
                <a:latin typeface="Times New Roman" panose="02020603050405020304" pitchFamily="18" charset="0"/>
                <a:cs typeface="Times New Roman" panose="02020603050405020304" pitchFamily="18" charset="0"/>
              </a:rPr>
              <a:t> </a:t>
            </a:r>
            <a:r>
              <a:rPr lang="en-GB" sz="4000" b="1" i="1" dirty="0" err="1">
                <a:latin typeface="Times New Roman" panose="02020603050405020304" pitchFamily="18" charset="0"/>
                <a:cs typeface="Times New Roman" panose="02020603050405020304" pitchFamily="18" charset="0"/>
              </a:rPr>
              <a:t>từ</a:t>
            </a:r>
            <a:r>
              <a:rPr lang="en-GB" sz="4000" b="1" i="1" dirty="0">
                <a:latin typeface="Times New Roman" panose="02020603050405020304" pitchFamily="18" charset="0"/>
                <a:cs typeface="Times New Roman" panose="02020603050405020304" pitchFamily="18" charset="0"/>
              </a:rPr>
              <a:t> </a:t>
            </a:r>
            <a:r>
              <a:rPr lang="en-GB" sz="4000" b="1" i="1" dirty="0" err="1">
                <a:latin typeface="Times New Roman" panose="02020603050405020304" pitchFamily="18" charset="0"/>
                <a:cs typeface="Times New Roman" panose="02020603050405020304" pitchFamily="18" charset="0"/>
              </a:rPr>
              <a:t>nhân</a:t>
            </a:r>
            <a:r>
              <a:rPr lang="en-GB" sz="4000" b="1" i="1" dirty="0">
                <a:latin typeface="Times New Roman" panose="02020603050405020304" pitchFamily="18" charset="0"/>
                <a:cs typeface="Times New Roman" panose="02020603050405020304" pitchFamily="18" charset="0"/>
              </a:rPr>
              <a:t> </a:t>
            </a:r>
            <a:r>
              <a:rPr lang="en-GB" sz="4000" b="1" i="1" dirty="0" err="1">
                <a:latin typeface="Times New Roman" panose="02020603050405020304" pitchFamily="18" charset="0"/>
                <a:cs typeface="Times New Roman" panose="02020603050405020304" pitchFamily="18" charset="0"/>
              </a:rPr>
              <a:t>hoá</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Giếng</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nước</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gốc</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đa</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nhớ</a:t>
            </a:r>
            <a:r>
              <a:rPr lang="en-GB" sz="4000" dirty="0">
                <a:latin typeface="Times New Roman" panose="02020603050405020304" pitchFamily="18" charset="0"/>
                <a:cs typeface="Times New Roman" panose="02020603050405020304" pitchFamily="18" charset="0"/>
              </a:rPr>
              <a:t> mong, </a:t>
            </a:r>
            <a:r>
              <a:rPr lang="en-GB" sz="4000" dirty="0" err="1">
                <a:latin typeface="Times New Roman" panose="02020603050405020304" pitchFamily="18" charset="0"/>
                <a:cs typeface="Times New Roman" panose="02020603050405020304" pitchFamily="18" charset="0"/>
              </a:rPr>
              <a:t>nhớ</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thương</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người</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lính</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khi</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anh</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đi</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chiến</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đấu</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xa</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nhà</a:t>
            </a:r>
            <a:r>
              <a:rPr lang="en-GB" sz="4000" dirty="0">
                <a:latin typeface="Times New Roman" panose="02020603050405020304" pitchFamily="18" charset="0"/>
                <a:cs typeface="Times New Roman" panose="02020603050405020304" pitchFamily="18" charset="0"/>
              </a:rPr>
              <a:t>.</a:t>
            </a:r>
          </a:p>
          <a:p>
            <a:pPr algn="just"/>
            <a:r>
              <a:rPr lang="en-GB" sz="4000" dirty="0">
                <a:latin typeface="Times New Roman" panose="02020603050405020304" pitchFamily="18" charset="0"/>
                <a:cs typeface="Times New Roman" panose="02020603050405020304" pitchFamily="18" charset="0"/>
              </a:rPr>
              <a:t>- </a:t>
            </a:r>
            <a:r>
              <a:rPr lang="en-GB" sz="4000" b="1" i="1" dirty="0" err="1">
                <a:latin typeface="Times New Roman" panose="02020603050405020304" pitchFamily="18" charset="0"/>
                <a:cs typeface="Times New Roman" panose="02020603050405020304" pitchFamily="18" charset="0"/>
              </a:rPr>
              <a:t>Tác</a:t>
            </a:r>
            <a:r>
              <a:rPr lang="en-GB" sz="4000" b="1" i="1" dirty="0">
                <a:latin typeface="Times New Roman" panose="02020603050405020304" pitchFamily="18" charset="0"/>
                <a:cs typeface="Times New Roman" panose="02020603050405020304" pitchFamily="18" charset="0"/>
              </a:rPr>
              <a:t> </a:t>
            </a:r>
            <a:r>
              <a:rPr lang="en-GB" sz="4000" b="1" i="1" dirty="0" err="1">
                <a:latin typeface="Times New Roman" panose="02020603050405020304" pitchFamily="18" charset="0"/>
                <a:cs typeface="Times New Roman" panose="02020603050405020304" pitchFamily="18" charset="0"/>
              </a:rPr>
              <a:t>dụng</a:t>
            </a:r>
            <a:r>
              <a:rPr lang="en-GB" sz="4000" b="1" i="1" dirty="0">
                <a:latin typeface="Times New Roman" panose="02020603050405020304" pitchFamily="18" charset="0"/>
                <a:cs typeface="Times New Roman" panose="02020603050405020304" pitchFamily="18" charset="0"/>
              </a:rPr>
              <a:t> </a:t>
            </a:r>
            <a:r>
              <a:rPr lang="en-GB" sz="4000" b="1" i="1" dirty="0" err="1">
                <a:latin typeface="Times New Roman" panose="02020603050405020304" pitchFamily="18" charset="0"/>
                <a:cs typeface="Times New Roman" panose="02020603050405020304" pitchFamily="18" charset="0"/>
              </a:rPr>
              <a:t>tu</a:t>
            </a:r>
            <a:r>
              <a:rPr lang="en-GB" sz="4000" b="1" i="1" dirty="0">
                <a:latin typeface="Times New Roman" panose="02020603050405020304" pitchFamily="18" charset="0"/>
                <a:cs typeface="Times New Roman" panose="02020603050405020304" pitchFamily="18" charset="0"/>
              </a:rPr>
              <a:t> </a:t>
            </a:r>
            <a:r>
              <a:rPr lang="en-GB" sz="4000" b="1" i="1" dirty="0" err="1">
                <a:latin typeface="Times New Roman" panose="02020603050405020304" pitchFamily="18" charset="0"/>
                <a:cs typeface="Times New Roman" panose="02020603050405020304" pitchFamily="18" charset="0"/>
              </a:rPr>
              <a:t>từ</a:t>
            </a:r>
            <a:r>
              <a:rPr lang="en-GB" sz="4000" dirty="0">
                <a:latin typeface="Times New Roman" panose="02020603050405020304" pitchFamily="18" charset="0"/>
                <a:cs typeface="Times New Roman" panose="02020603050405020304" pitchFamily="18" charset="0"/>
              </a:rPr>
              <a:t>:</a:t>
            </a:r>
          </a:p>
          <a:p>
            <a:pPr algn="just"/>
            <a:r>
              <a:rPr lang="en-GB" sz="4000" dirty="0">
                <a:latin typeface="Times New Roman" panose="02020603050405020304" pitchFamily="18" charset="0"/>
                <a:cs typeface="Times New Roman" panose="02020603050405020304" pitchFamily="18" charset="0"/>
              </a:rPr>
              <a:t>      + </a:t>
            </a:r>
            <a:r>
              <a:rPr lang="en-GB" sz="4000" dirty="0" err="1">
                <a:latin typeface="Times New Roman" panose="02020603050405020304" pitchFamily="18" charset="0"/>
                <a:cs typeface="Times New Roman" panose="02020603050405020304" pitchFamily="18" charset="0"/>
              </a:rPr>
              <a:t>Diễn</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tả</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tình</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thương</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nỗi</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nhớ</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của</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quê</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hương</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gia</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đình</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dành</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cho</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người</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đi</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xa</a:t>
            </a:r>
            <a:r>
              <a:rPr lang="en-GB" sz="4000" dirty="0">
                <a:latin typeface="Times New Roman" panose="02020603050405020304" pitchFamily="18" charset="0"/>
                <a:cs typeface="Times New Roman" panose="02020603050405020304" pitchFamily="18" charset="0"/>
              </a:rPr>
              <a:t>.</a:t>
            </a:r>
          </a:p>
          <a:p>
            <a:pPr algn="just"/>
            <a:r>
              <a:rPr lang="en-GB" sz="4000" dirty="0">
                <a:latin typeface="Times New Roman" panose="02020603050405020304" pitchFamily="18" charset="0"/>
                <a:cs typeface="Times New Roman" panose="02020603050405020304" pitchFamily="18" charset="0"/>
              </a:rPr>
              <a:t>     + </a:t>
            </a:r>
            <a:r>
              <a:rPr lang="en-GB" sz="4000" dirty="0" err="1">
                <a:latin typeface="Times New Roman" panose="02020603050405020304" pitchFamily="18" charset="0"/>
                <a:cs typeface="Times New Roman" panose="02020603050405020304" pitchFamily="18" charset="0"/>
              </a:rPr>
              <a:t>Làm</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cho</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cách</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diễn</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đạt</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giàu</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sức</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gợi</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hình</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gợi</a:t>
            </a:r>
            <a:r>
              <a:rPr lang="en-GB" sz="4000" dirty="0">
                <a:latin typeface="Times New Roman" panose="02020603050405020304" pitchFamily="18" charset="0"/>
                <a:cs typeface="Times New Roman" panose="02020603050405020304" pitchFamily="18" charset="0"/>
              </a:rPr>
              <a:t> </a:t>
            </a:r>
            <a:r>
              <a:rPr lang="en-GB" sz="4000" dirty="0" err="1">
                <a:latin typeface="Times New Roman" panose="02020603050405020304" pitchFamily="18" charset="0"/>
                <a:cs typeface="Times New Roman" panose="02020603050405020304" pitchFamily="18" charset="0"/>
              </a:rPr>
              <a:t>cảm</a:t>
            </a:r>
            <a:r>
              <a:rPr lang="en-GB" sz="4000" dirty="0">
                <a:latin typeface="Times New Roman" panose="02020603050405020304" pitchFamily="18" charset="0"/>
                <a:cs typeface="Times New Roman" panose="02020603050405020304" pitchFamily="18" charset="0"/>
              </a:rPr>
              <a:t>.</a:t>
            </a:r>
          </a:p>
          <a:p>
            <a:pPr marL="437604" lvl="1">
              <a:lnSpc>
                <a:spcPts val="6080"/>
              </a:lnSpc>
            </a:pPr>
            <a:endParaRPr lang="en-US" sz="4053" dirty="0">
              <a:solidFill>
                <a:srgbClr val="37716C"/>
              </a:solidFill>
              <a:latin typeface="Raleway"/>
            </a:endParaRPr>
          </a:p>
        </p:txBody>
      </p:sp>
      <p:sp>
        <p:nvSpPr>
          <p:cNvPr id="6" name="TextBox 6"/>
          <p:cNvSpPr txBox="1"/>
          <p:nvPr/>
        </p:nvSpPr>
        <p:spPr>
          <a:xfrm rot="-62980">
            <a:off x="1745402" y="849962"/>
            <a:ext cx="5450585" cy="745397"/>
          </a:xfrm>
          <a:prstGeom prst="rect">
            <a:avLst/>
          </a:prstGeom>
        </p:spPr>
        <p:txBody>
          <a:bodyPr lIns="0" tIns="0" rIns="0" bIns="0" rtlCol="0" anchor="t">
            <a:spAutoFit/>
          </a:bodyPr>
          <a:lstStyle/>
          <a:p>
            <a:pPr algn="ctr">
              <a:lnSpc>
                <a:spcPts val="5040"/>
              </a:lnSpc>
            </a:pPr>
            <a:r>
              <a:rPr lang="vi-VN" sz="8800" b="1" spc="543" dirty="0" smtClean="0">
                <a:solidFill>
                  <a:srgbClr val="37716C"/>
                </a:solidFill>
                <a:latin typeface="Times New Roman" panose="02020603050405020304" pitchFamily="18" charset="0"/>
                <a:cs typeface="Times New Roman" panose="02020603050405020304" pitchFamily="18" charset="0"/>
              </a:rPr>
              <a:t>Phần b</a:t>
            </a:r>
            <a:endParaRPr lang="en-US" sz="8800" b="1" spc="543" dirty="0">
              <a:solidFill>
                <a:srgbClr val="37716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2580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arn(inVertical)">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762000" y="2781300"/>
            <a:ext cx="16764000" cy="5755422"/>
          </a:xfrm>
          <a:prstGeom prst="rect">
            <a:avLst/>
          </a:prstGeom>
        </p:spPr>
        <p:txBody>
          <a:bodyPr wrap="square">
            <a:spAutoFit/>
          </a:bodyPr>
          <a:lstStyle/>
          <a:p>
            <a:pPr algn="just">
              <a:lnSpc>
                <a:spcPct val="115000"/>
              </a:lnSpc>
              <a:spcAft>
                <a:spcPts val="0"/>
              </a:spcAft>
            </a:pPr>
            <a:r>
              <a:rPr lang="en-US" sz="4000" b="1" dirty="0">
                <a:solidFill>
                  <a:srgbClr val="0070C0"/>
                </a:solidFill>
                <a:latin typeface="Times New Roman" panose="02020603050405020304" pitchFamily="18" charset="0"/>
                <a:ea typeface="Calibri" panose="020F0502020204030204" pitchFamily="34" charset="0"/>
              </a:rPr>
              <a:t>- </a:t>
            </a:r>
            <a:r>
              <a:rPr lang="vi-VN" sz="4000" dirty="0">
                <a:latin typeface="Times New Roman" panose="02020603050405020304" pitchFamily="18" charset="0"/>
                <a:ea typeface="Times New Roman" panose="02020603050405020304" pitchFamily="18" charset="0"/>
              </a:rPr>
              <a:t>Từ đồng nghĩa với từ </a:t>
            </a:r>
            <a:r>
              <a:rPr lang="vi-VN" sz="4000" b="1" i="1" dirty="0">
                <a:latin typeface="Times New Roman" panose="02020603050405020304" pitchFamily="18" charset="0"/>
                <a:ea typeface="Times New Roman" panose="02020603050405020304" pitchFamily="18" charset="0"/>
              </a:rPr>
              <a:t>đôi</a:t>
            </a:r>
            <a:r>
              <a:rPr lang="vi-VN" sz="4000" dirty="0">
                <a:latin typeface="Times New Roman" panose="02020603050405020304" pitchFamily="18" charset="0"/>
                <a:ea typeface="Times New Roman" panose="02020603050405020304" pitchFamily="18" charset="0"/>
              </a:rPr>
              <a:t> trong dòng thơ “</a:t>
            </a:r>
            <a:r>
              <a:rPr lang="vi-VN" sz="4000" i="1" dirty="0">
                <a:latin typeface="Times New Roman" panose="02020603050405020304" pitchFamily="18" charset="0"/>
                <a:ea typeface="Times New Roman" panose="02020603050405020304" pitchFamily="18" charset="0"/>
              </a:rPr>
              <a:t>Anh với tôi đôi người xa lạ”</a:t>
            </a:r>
            <a:r>
              <a:rPr lang="vi-VN" sz="4000" dirty="0">
                <a:latin typeface="Times New Roman" panose="02020603050405020304" pitchFamily="18" charset="0"/>
                <a:ea typeface="Times New Roman" panose="02020603050405020304" pitchFamily="18" charset="0"/>
              </a:rPr>
              <a:t> là từ </a:t>
            </a:r>
            <a:r>
              <a:rPr lang="vi-VN" sz="4000" b="1" i="1" dirty="0">
                <a:latin typeface="Times New Roman" panose="02020603050405020304" pitchFamily="18" charset="0"/>
                <a:ea typeface="Times New Roman" panose="02020603050405020304" pitchFamily="18" charset="0"/>
              </a:rPr>
              <a:t>hai</a:t>
            </a:r>
            <a:r>
              <a:rPr lang="vi-VN" sz="4000" dirty="0">
                <a:latin typeface="Times New Roman" panose="02020603050405020304" pitchFamily="18" charset="0"/>
                <a:ea typeface="Times New Roman" panose="02020603050405020304" pitchFamily="18" charset="0"/>
              </a:rPr>
              <a:t>. </a:t>
            </a:r>
            <a:endParaRPr lang="en-GB" sz="4000" dirty="0">
              <a:latin typeface="Times New Roman" panose="02020603050405020304" pitchFamily="18" charset="0"/>
              <a:ea typeface="Calibri" panose="020F0502020204030204" pitchFamily="34" charset="0"/>
            </a:endParaRPr>
          </a:p>
          <a:p>
            <a:pPr algn="just">
              <a:lnSpc>
                <a:spcPct val="115000"/>
              </a:lnSpc>
              <a:spcAft>
                <a:spcPts val="0"/>
              </a:spcAft>
            </a:pPr>
            <a:r>
              <a:rPr lang="en-US" sz="4000" dirty="0">
                <a:latin typeface="Times New Roman" panose="02020603050405020304" pitchFamily="18" charset="0"/>
                <a:ea typeface="Times New Roman" panose="02020603050405020304" pitchFamily="18" charset="0"/>
              </a:rPr>
              <a:t>- </a:t>
            </a:r>
            <a:r>
              <a:rPr lang="vi-VN" sz="4000" dirty="0">
                <a:latin typeface="Times New Roman" panose="02020603050405020304" pitchFamily="18" charset="0"/>
                <a:ea typeface="Times New Roman" panose="02020603050405020304" pitchFamily="18" charset="0"/>
              </a:rPr>
              <a:t>Tuy nhiên, trong ngữ cảnh cụ thể này, từ </a:t>
            </a:r>
            <a:r>
              <a:rPr lang="vi-VN" sz="4000" b="1" i="1" dirty="0">
                <a:latin typeface="Times New Roman" panose="02020603050405020304" pitchFamily="18" charset="0"/>
                <a:ea typeface="Times New Roman" panose="02020603050405020304" pitchFamily="18" charset="0"/>
              </a:rPr>
              <a:t>ha</a:t>
            </a:r>
            <a:r>
              <a:rPr lang="vi-VN" sz="4000" dirty="0">
                <a:latin typeface="Times New Roman" panose="02020603050405020304" pitchFamily="18" charset="0"/>
                <a:ea typeface="Times New Roman" panose="02020603050405020304" pitchFamily="18" charset="0"/>
              </a:rPr>
              <a:t>i không thể thay cho từ </a:t>
            </a:r>
            <a:r>
              <a:rPr lang="vi-VN" sz="4000" b="1" i="1" dirty="0">
                <a:latin typeface="Times New Roman" panose="02020603050405020304" pitchFamily="18" charset="0"/>
                <a:ea typeface="Times New Roman" panose="02020603050405020304" pitchFamily="18" charset="0"/>
              </a:rPr>
              <a:t>đôi.</a:t>
            </a:r>
            <a:r>
              <a:rPr lang="vi-VN" sz="4000" dirty="0">
                <a:latin typeface="Times New Roman" panose="02020603050405020304" pitchFamily="18" charset="0"/>
                <a:ea typeface="Times New Roman" panose="02020603050405020304" pitchFamily="18" charset="0"/>
              </a:rPr>
              <a:t> Vì ngoài nghĩa chỉ số lượng giống từ </a:t>
            </a:r>
            <a:r>
              <a:rPr lang="vi-VN" sz="4000" b="1" i="1" dirty="0">
                <a:latin typeface="Times New Roman" panose="02020603050405020304" pitchFamily="18" charset="0"/>
                <a:ea typeface="Times New Roman" panose="02020603050405020304" pitchFamily="18" charset="0"/>
              </a:rPr>
              <a:t>hai</a:t>
            </a:r>
            <a:r>
              <a:rPr lang="vi-VN" sz="4000" dirty="0">
                <a:latin typeface="Times New Roman" panose="02020603050405020304" pitchFamily="18" charset="0"/>
                <a:ea typeface="Times New Roman" panose="02020603050405020304" pitchFamily="18" charset="0"/>
              </a:rPr>
              <a:t>, từ </a:t>
            </a:r>
            <a:r>
              <a:rPr lang="vi-VN" sz="4000" b="1" i="1" dirty="0">
                <a:latin typeface="Times New Roman" panose="02020603050405020304" pitchFamily="18" charset="0"/>
                <a:ea typeface="Times New Roman" panose="02020603050405020304" pitchFamily="18" charset="0"/>
              </a:rPr>
              <a:t>đôi </a:t>
            </a:r>
            <a:r>
              <a:rPr lang="vi-VN" sz="4000" dirty="0">
                <a:latin typeface="Times New Roman" panose="02020603050405020304" pitchFamily="18" charset="0"/>
                <a:ea typeface="Times New Roman" panose="02020603050405020304" pitchFamily="18" charset="0"/>
              </a:rPr>
              <a:t>còn có nghĩa chỉ hai cá thể tương ứng với nhau và làm thành một đơn vị thống nhất về vai trò, chức năng, không thể tách rời. Trong ngữ cảnh câu thơ, từ </a:t>
            </a:r>
            <a:r>
              <a:rPr lang="vi-VN" sz="4000" b="1" i="1" dirty="0">
                <a:latin typeface="Times New Roman" panose="02020603050405020304" pitchFamily="18" charset="0"/>
                <a:ea typeface="Times New Roman" panose="02020603050405020304" pitchFamily="18" charset="0"/>
              </a:rPr>
              <a:t>đôi</a:t>
            </a:r>
            <a:r>
              <a:rPr lang="vi-VN" sz="4000" dirty="0">
                <a:latin typeface="Times New Roman" panose="02020603050405020304" pitchFamily="18" charset="0"/>
                <a:ea typeface="Times New Roman" panose="02020603050405020304" pitchFamily="18" charset="0"/>
              </a:rPr>
              <a:t> được dùng để chỉ hai người có sự tương đồng (tương đồng về hoàn cảnh; chung chí hướng, lí tưởng), có chung một nhiệm vụ (chiến đấu giành độc lập cho đất nước).</a:t>
            </a:r>
            <a:endParaRPr lang="en-GB" sz="4000" dirty="0">
              <a:effectLst/>
              <a:latin typeface="Times New Roman" panose="02020603050405020304" pitchFamily="18" charset="0"/>
              <a:ea typeface="Calibri" panose="020F0502020204030204" pitchFamily="34" charset="0"/>
            </a:endParaRPr>
          </a:p>
        </p:txBody>
      </p:sp>
      <p:sp>
        <p:nvSpPr>
          <p:cNvPr id="4" name="TextBox 8"/>
          <p:cNvSpPr txBox="1"/>
          <p:nvPr/>
        </p:nvSpPr>
        <p:spPr>
          <a:xfrm rot="21484719">
            <a:off x="1466744" y="976918"/>
            <a:ext cx="6022711" cy="1231106"/>
          </a:xfrm>
          <a:prstGeom prst="rect">
            <a:avLst/>
          </a:prstGeom>
        </p:spPr>
        <p:txBody>
          <a:bodyPr lIns="0" tIns="0" rIns="0" bIns="0" rtlCol="0" anchor="t">
            <a:spAutoFit/>
          </a:bodyPr>
          <a:lstStyle/>
          <a:p>
            <a:pPr algn="ctr"/>
            <a:r>
              <a:rPr lang="en-US" sz="8000" b="1" dirty="0">
                <a:effectLst>
                  <a:glow rad="139700">
                    <a:schemeClr val="accent1">
                      <a:satMod val="175000"/>
                      <a:alpha val="40000"/>
                    </a:schemeClr>
                  </a:glow>
                </a:effectLst>
                <a:latin typeface="Times New Roman" panose="02020603050405020304" pitchFamily="18" charset="0"/>
                <a:cs typeface="Times New Roman" panose="02020603050405020304" pitchFamily="18" charset="0"/>
              </a:rPr>
              <a:t>2. </a:t>
            </a:r>
            <a:r>
              <a:rPr lang="en-US" sz="8000" b="1" dirty="0" err="1">
                <a:effectLst>
                  <a:glow rad="139700">
                    <a:schemeClr val="accent1">
                      <a:satMod val="175000"/>
                      <a:alpha val="40000"/>
                    </a:schemeClr>
                  </a:glow>
                </a:effectLst>
                <a:latin typeface="Times New Roman" panose="02020603050405020304" pitchFamily="18" charset="0"/>
                <a:cs typeface="Times New Roman" panose="02020603050405020304" pitchFamily="18" charset="0"/>
              </a:rPr>
              <a:t>Bài</a:t>
            </a:r>
            <a:r>
              <a:rPr lang="en-US" sz="8000" b="1" dirty="0">
                <a:effectLst>
                  <a:glow rad="139700">
                    <a:schemeClr val="accent1">
                      <a:satMod val="175000"/>
                      <a:alpha val="40000"/>
                    </a:schemeClr>
                  </a:glow>
                </a:effectLst>
                <a:latin typeface="Times New Roman" panose="02020603050405020304" pitchFamily="18" charset="0"/>
                <a:cs typeface="Times New Roman" panose="02020603050405020304" pitchFamily="18" charset="0"/>
              </a:rPr>
              <a:t> </a:t>
            </a:r>
            <a:r>
              <a:rPr lang="en-US" sz="8000" b="1" dirty="0" err="1">
                <a:effectLst>
                  <a:glow rad="139700">
                    <a:schemeClr val="accent1">
                      <a:satMod val="175000"/>
                      <a:alpha val="40000"/>
                    </a:schemeClr>
                  </a:glow>
                </a:effectLst>
                <a:latin typeface="Times New Roman" panose="02020603050405020304" pitchFamily="18" charset="0"/>
                <a:cs typeface="Times New Roman" panose="02020603050405020304" pitchFamily="18" charset="0"/>
              </a:rPr>
              <a:t>tập</a:t>
            </a:r>
            <a:r>
              <a:rPr lang="en-US" sz="8000" b="1" dirty="0">
                <a:effectLst>
                  <a:glow rad="139700">
                    <a:schemeClr val="accent1">
                      <a:satMod val="175000"/>
                      <a:alpha val="40000"/>
                    </a:schemeClr>
                  </a:glow>
                </a:effectLst>
                <a:latin typeface="Times New Roman" panose="02020603050405020304" pitchFamily="18" charset="0"/>
                <a:cs typeface="Times New Roman" panose="02020603050405020304" pitchFamily="18" charset="0"/>
              </a:rPr>
              <a:t> </a:t>
            </a:r>
            <a:r>
              <a:rPr lang="en-US" sz="8000" b="1" dirty="0" smtClean="0">
                <a:effectLst>
                  <a:glow rad="139700">
                    <a:schemeClr val="accent1">
                      <a:satMod val="175000"/>
                      <a:alpha val="40000"/>
                    </a:schemeClr>
                  </a:glow>
                </a:effectLst>
                <a:latin typeface="Times New Roman" panose="02020603050405020304" pitchFamily="18" charset="0"/>
                <a:cs typeface="Times New Roman" panose="02020603050405020304" pitchFamily="18" charset="0"/>
              </a:rPr>
              <a:t>2</a:t>
            </a:r>
            <a:endParaRPr lang="en-GB" sz="8000" dirty="0">
              <a:effectLst>
                <a:glow rad="139700">
                  <a:schemeClr val="accent1">
                    <a:satMod val="175000"/>
                    <a:alpha val="40000"/>
                  </a:schemeClr>
                </a:glo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5777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EFE9CF"/>
        </a:solidFill>
        <a:effectLst/>
      </p:bgPr>
    </p:bg>
    <p:spTree>
      <p:nvGrpSpPr>
        <p:cNvPr id="1" name=""/>
        <p:cNvGrpSpPr/>
        <p:nvPr/>
      </p:nvGrpSpPr>
      <p:grpSpPr>
        <a:xfrm>
          <a:off x="0" y="0"/>
          <a:ext cx="0" cy="0"/>
          <a:chOff x="0" y="0"/>
          <a:chExt cx="0" cy="0"/>
        </a:xfrm>
      </p:grpSpPr>
      <p:sp>
        <p:nvSpPr>
          <p:cNvPr id="4" name="Freeform 4"/>
          <p:cNvSpPr/>
          <p:nvPr/>
        </p:nvSpPr>
        <p:spPr>
          <a:xfrm rot="-5400000" flipH="1">
            <a:off x="6646895" y="-1655119"/>
            <a:ext cx="4994210" cy="9125634"/>
          </a:xfrm>
          <a:custGeom>
            <a:avLst/>
            <a:gdLst/>
            <a:ahLst/>
            <a:cxnLst/>
            <a:rect l="l" t="t" r="r" b="b"/>
            <a:pathLst>
              <a:path w="4994210" h="9125634">
                <a:moveTo>
                  <a:pt x="4994210" y="0"/>
                </a:moveTo>
                <a:lnTo>
                  <a:pt x="0" y="0"/>
                </a:lnTo>
                <a:lnTo>
                  <a:pt x="0" y="9125634"/>
                </a:lnTo>
                <a:lnTo>
                  <a:pt x="4994210" y="9125634"/>
                </a:lnTo>
                <a:lnTo>
                  <a:pt x="4994210" y="0"/>
                </a:lnTo>
                <a:close/>
              </a:path>
            </a:pathLst>
          </a:custGeom>
          <a:blipFill>
            <a:blip r:embed="rId2">
              <a:extLst>
                <a:ext uri="{96DAC541-7B7A-43D3-8B79-37D633B846F1}">
                  <asvg:svgBlip xmlns="" xmlns:asvg="http://schemas.microsoft.com/office/drawing/2016/SVG/main" r:embed="rId5"/>
                </a:ext>
              </a:extLst>
            </a:blip>
            <a:stretch>
              <a:fillRect/>
            </a:stretch>
          </a:blipFill>
        </p:spPr>
      </p:sp>
      <p:sp>
        <p:nvSpPr>
          <p:cNvPr id="6" name="TextBox 6"/>
          <p:cNvSpPr txBox="1"/>
          <p:nvPr/>
        </p:nvSpPr>
        <p:spPr>
          <a:xfrm>
            <a:off x="4577489" y="2171700"/>
            <a:ext cx="9129327" cy="2123658"/>
          </a:xfrm>
          <a:prstGeom prst="rect">
            <a:avLst/>
          </a:prstGeom>
        </p:spPr>
        <p:txBody>
          <a:bodyPr wrap="square" lIns="0" tIns="0" rIns="0" bIns="0" rtlCol="0" anchor="t">
            <a:spAutoFit/>
          </a:bodyPr>
          <a:lstStyle/>
          <a:p>
            <a:pPr algn="ctr"/>
            <a:r>
              <a:rPr lang="en-US" sz="13800" b="1">
                <a:effectLst>
                  <a:glow rad="139700">
                    <a:schemeClr val="accent2">
                      <a:satMod val="175000"/>
                      <a:alpha val="40000"/>
                    </a:schemeClr>
                  </a:glow>
                </a:effectLst>
                <a:latin typeface="Times New Roman" panose="02020603050405020304" pitchFamily="18" charset="0"/>
                <a:cs typeface="Times New Roman" panose="02020603050405020304" pitchFamily="18" charset="0"/>
              </a:rPr>
              <a:t>3. Bài tập 3</a:t>
            </a:r>
            <a:endParaRPr lang="en-US" sz="11500">
              <a:solidFill>
                <a:srgbClr val="37716C"/>
              </a:solidFill>
              <a:effectLst>
                <a:glow rad="139700">
                  <a:schemeClr val="accent2">
                    <a:satMod val="175000"/>
                    <a:alpha val="40000"/>
                  </a:schemeClr>
                </a:glo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par>
                                <p:cTn id="8" presetID="16" presetClass="entr" presetSubtype="21"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FE9CF"/>
        </a:solidFill>
        <a:effectLst/>
      </p:bgPr>
    </p:bg>
    <p:spTree>
      <p:nvGrpSpPr>
        <p:cNvPr id="1" name=""/>
        <p:cNvGrpSpPr/>
        <p:nvPr/>
      </p:nvGrpSpPr>
      <p:grpSpPr>
        <a:xfrm>
          <a:off x="0" y="0"/>
          <a:ext cx="0" cy="0"/>
          <a:chOff x="0" y="0"/>
          <a:chExt cx="0" cy="0"/>
        </a:xfrm>
      </p:grpSpPr>
      <p:sp>
        <p:nvSpPr>
          <p:cNvPr id="6" name="Freeform 6"/>
          <p:cNvSpPr/>
          <p:nvPr/>
        </p:nvSpPr>
        <p:spPr>
          <a:xfrm>
            <a:off x="4648200" y="1265772"/>
            <a:ext cx="8610600" cy="7835458"/>
          </a:xfrm>
          <a:custGeom>
            <a:avLst/>
            <a:gdLst/>
            <a:ahLst/>
            <a:cxnLst/>
            <a:rect l="l" t="t" r="r" b="b"/>
            <a:pathLst>
              <a:path w="7835458" h="7835458">
                <a:moveTo>
                  <a:pt x="0" y="0"/>
                </a:moveTo>
                <a:lnTo>
                  <a:pt x="7835458" y="0"/>
                </a:lnTo>
                <a:lnTo>
                  <a:pt x="7835458" y="7835458"/>
                </a:lnTo>
                <a:lnTo>
                  <a:pt x="0" y="7835458"/>
                </a:lnTo>
                <a:lnTo>
                  <a:pt x="0" y="0"/>
                </a:lnTo>
                <a:close/>
              </a:path>
            </a:pathLst>
          </a:custGeom>
          <a:blipFill>
            <a:blip r:embed="rId2">
              <a:extLst>
                <a:ext uri="{96DAC541-7B7A-43D3-8B79-37D633B846F1}">
                  <asvg:svgBlip xmlns="" xmlns:asvg="http://schemas.microsoft.com/office/drawing/2016/SVG/main" r:embed="rId7"/>
                </a:ext>
              </a:extLst>
            </a:blip>
            <a:stretch>
              <a:fillRect/>
            </a:stretch>
          </a:blipFill>
        </p:spPr>
      </p:sp>
      <p:sp>
        <p:nvSpPr>
          <p:cNvPr id="9" name="Rectangle 8"/>
          <p:cNvSpPr/>
          <p:nvPr/>
        </p:nvSpPr>
        <p:spPr>
          <a:xfrm>
            <a:off x="4952019" y="3783117"/>
            <a:ext cx="8002961" cy="2800767"/>
          </a:xfrm>
          <a:prstGeom prst="rect">
            <a:avLst/>
          </a:prstGeom>
        </p:spPr>
        <p:txBody>
          <a:bodyPr wrap="none">
            <a:spAutoFit/>
          </a:bodyPr>
          <a:lstStyle/>
          <a:p>
            <a:pPr algn="ctr"/>
            <a:r>
              <a:rPr lang="en-US" sz="8800" b="1">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HOẠT ĐỘNG </a:t>
            </a:r>
            <a:r>
              <a:rPr lang="en-US" sz="8800" b="1"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1</a:t>
            </a:r>
            <a:endParaRPr lang="vi-VN" sz="8800" b="1"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endParaRPr>
          </a:p>
          <a:p>
            <a:pPr algn="ctr"/>
            <a:r>
              <a:rPr lang="en-US" sz="8800" b="1" smtClean="0">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KHỞI </a:t>
            </a:r>
            <a:r>
              <a:rPr lang="en-US" sz="8800" b="1">
                <a:ln w="13462">
                  <a:solidFill>
                    <a:schemeClr val="bg1"/>
                  </a:solidFill>
                  <a:prstDash val="solid"/>
                </a:ln>
                <a:solidFill>
                  <a:schemeClr val="tx1">
                    <a:lumMod val="85000"/>
                    <a:lumOff val="15000"/>
                  </a:schemeClr>
                </a:solidFill>
                <a:effectLst>
                  <a:outerShdw dist="38100" dir="2700000" algn="bl" rotWithShape="0">
                    <a:schemeClr val="accent5"/>
                  </a:outerShdw>
                </a:effectLst>
                <a:latin typeface="Times New Roman" panose="02020603050405020304" pitchFamily="18" charset="0"/>
                <a:ea typeface="Calibri" panose="020F0502020204030204" pitchFamily="34" charset="0"/>
              </a:rPr>
              <a:t>ĐỘNG </a:t>
            </a:r>
            <a:endParaRPr lang="en-GB" sz="8800" b="1">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2824228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1000"/>
                                        <p:tgtEl>
                                          <p:spTgt spid="9">
                                            <p:txEl>
                                              <p:pRg st="1" end="1"/>
                                            </p:txEl>
                                          </p:spTgt>
                                        </p:tgtEl>
                                      </p:cBhvr>
                                    </p:animEffect>
                                    <p:anim calcmode="lin" valueType="num">
                                      <p:cBhvr>
                                        <p:cTn id="13"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E1FFE3"/>
        </a:solidFill>
        <a:effectLst/>
      </p:bgPr>
    </p:bg>
    <p:spTree>
      <p:nvGrpSpPr>
        <p:cNvPr id="1" name=""/>
        <p:cNvGrpSpPr/>
        <p:nvPr/>
      </p:nvGrpSpPr>
      <p:grpSpPr>
        <a:xfrm>
          <a:off x="0" y="0"/>
          <a:ext cx="0" cy="0"/>
          <a:chOff x="0" y="0"/>
          <a:chExt cx="0" cy="0"/>
        </a:xfrm>
      </p:grpSpPr>
      <p:sp>
        <p:nvSpPr>
          <p:cNvPr id="4" name="Freeform 4"/>
          <p:cNvSpPr/>
          <p:nvPr/>
        </p:nvSpPr>
        <p:spPr>
          <a:xfrm rot="60427">
            <a:off x="616434" y="342051"/>
            <a:ext cx="16574803" cy="8971036"/>
          </a:xfrm>
          <a:custGeom>
            <a:avLst/>
            <a:gdLst/>
            <a:ahLst/>
            <a:cxnLst/>
            <a:rect l="l" t="t" r="r" b="b"/>
            <a:pathLst>
              <a:path w="11364858" h="8430659">
                <a:moveTo>
                  <a:pt x="0" y="0"/>
                </a:moveTo>
                <a:lnTo>
                  <a:pt x="11364858" y="0"/>
                </a:lnTo>
                <a:lnTo>
                  <a:pt x="11364858" y="8430658"/>
                </a:lnTo>
                <a:lnTo>
                  <a:pt x="0" y="8430658"/>
                </a:lnTo>
                <a:lnTo>
                  <a:pt x="0" y="0"/>
                </a:lnTo>
                <a:close/>
              </a:path>
            </a:pathLst>
          </a:custGeom>
          <a:blipFill>
            <a:blip r:embed="rId2">
              <a:extLst>
                <a:ext uri="{96DAC541-7B7A-43D3-8B79-37D633B846F1}">
                  <asvg:svgBlip xmlns="" xmlns:asvg="http://schemas.microsoft.com/office/drawing/2016/SVG/main" r:embed="rId5"/>
                </a:ext>
              </a:extLst>
            </a:blip>
            <a:stretch>
              <a:fillRect/>
            </a:stretch>
          </a:blipFill>
        </p:spPr>
      </p:sp>
      <p:sp>
        <p:nvSpPr>
          <p:cNvPr id="6" name="TextBox 6"/>
          <p:cNvSpPr txBox="1"/>
          <p:nvPr/>
        </p:nvSpPr>
        <p:spPr>
          <a:xfrm rot="13794">
            <a:off x="1330082" y="1330071"/>
            <a:ext cx="7467234" cy="3077766"/>
          </a:xfrm>
          <a:prstGeom prst="rect">
            <a:avLst/>
          </a:prstGeom>
        </p:spPr>
        <p:txBody>
          <a:bodyPr wrap="square" lIns="0" tIns="0" rIns="0" bIns="0" rtlCol="0" anchor="t">
            <a:spAutoFit/>
          </a:bodyPr>
          <a:lstStyle/>
          <a:p>
            <a:pPr algn="just"/>
            <a:r>
              <a:rPr lang="vi-VN" sz="4000">
                <a:latin typeface="Times New Roman" panose="02020603050405020304" pitchFamily="18" charset="0"/>
                <a:cs typeface="Times New Roman" panose="02020603050405020304" pitchFamily="18" charset="0"/>
              </a:rPr>
              <a:t>a. </a:t>
            </a:r>
            <a:r>
              <a:rPr lang="en-US" sz="4000">
                <a:latin typeface="Times New Roman" panose="02020603050405020304" pitchFamily="18" charset="0"/>
                <a:cs typeface="Times New Roman" panose="02020603050405020304" pitchFamily="18" charset="0"/>
              </a:rPr>
              <a:t>Các cụm từ in đậm: “</a:t>
            </a:r>
            <a:r>
              <a:rPr lang="en-US" sz="4000" b="1">
                <a:latin typeface="Times New Roman" panose="02020603050405020304" pitchFamily="18" charset="0"/>
                <a:cs typeface="Times New Roman" panose="02020603050405020304" pitchFamily="18" charset="0"/>
              </a:rPr>
              <a:t>nước mặn đồng chua”; “đất cày lên sỏi đá”</a:t>
            </a:r>
            <a:endParaRPr lang="en-GB" sz="4000">
              <a:latin typeface="Times New Roman" panose="02020603050405020304" pitchFamily="18" charset="0"/>
              <a:cs typeface="Times New Roman" panose="02020603050405020304" pitchFamily="18" charset="0"/>
            </a:endParaRPr>
          </a:p>
          <a:p>
            <a:pPr algn="just"/>
            <a:r>
              <a:rPr lang="en-US" sz="4000">
                <a:latin typeface="Times New Roman" panose="02020603050405020304" pitchFamily="18" charset="0"/>
                <a:cs typeface="Times New Roman" panose="02020603050405020304" pitchFamily="18" charset="0"/>
              </a:rPr>
              <a:t>=&gt; </a:t>
            </a:r>
            <a:r>
              <a:rPr lang="vi-VN" sz="4000">
                <a:latin typeface="Times New Roman" panose="02020603050405020304" pitchFamily="18" charset="0"/>
                <a:cs typeface="Times New Roman" panose="02020603050405020304" pitchFamily="18" charset="0"/>
              </a:rPr>
              <a:t>C</a:t>
            </a:r>
            <a:r>
              <a:rPr lang="vi-VN" sz="4000" smtClean="0">
                <a:latin typeface="Times New Roman" panose="02020603050405020304" pitchFamily="18" charset="0"/>
                <a:cs typeface="Times New Roman" panose="02020603050405020304" pitchFamily="18" charset="0"/>
              </a:rPr>
              <a:t>ùng </a:t>
            </a:r>
            <a:r>
              <a:rPr lang="vi-VN" sz="4000">
                <a:latin typeface="Times New Roman" panose="02020603050405020304" pitchFamily="18" charset="0"/>
                <a:cs typeface="Times New Roman" panose="02020603050405020304" pitchFamily="18" charset="0"/>
              </a:rPr>
              <a:t>chỉ những miền quê nghèo, thiên nhiên khắc nghiệt, cuộc sống con người vất vả, khó khăn.</a:t>
            </a:r>
            <a:endParaRPr lang="en-GB" sz="4000">
              <a:latin typeface="Times New Roman" panose="02020603050405020304" pitchFamily="18" charset="0"/>
              <a:cs typeface="Times New Roman" panose="02020603050405020304" pitchFamily="18" charset="0"/>
            </a:endParaRPr>
          </a:p>
        </p:txBody>
      </p:sp>
      <p:sp>
        <p:nvSpPr>
          <p:cNvPr id="8" name="TextBox 8"/>
          <p:cNvSpPr txBox="1"/>
          <p:nvPr/>
        </p:nvSpPr>
        <p:spPr>
          <a:xfrm rot="13794">
            <a:off x="9383802" y="1027100"/>
            <a:ext cx="6993125" cy="7386638"/>
          </a:xfrm>
          <a:prstGeom prst="rect">
            <a:avLst/>
          </a:prstGeom>
        </p:spPr>
        <p:txBody>
          <a:bodyPr wrap="square" lIns="0" tIns="0" rIns="0" bIns="0" rtlCol="0" anchor="t">
            <a:spAutoFit/>
          </a:bodyPr>
          <a:lstStyle/>
          <a:p>
            <a:pPr algn="just"/>
            <a:r>
              <a:rPr lang="vi-VN" sz="4000">
                <a:latin typeface="Times New Roman" panose="02020603050405020304" pitchFamily="18" charset="0"/>
                <a:cs typeface="Times New Roman" panose="02020603050405020304" pitchFamily="18" charset="0"/>
              </a:rPr>
              <a:t>b. S</a:t>
            </a:r>
            <a:r>
              <a:rPr lang="vi-VN" sz="4000" smtClean="0">
                <a:latin typeface="Times New Roman" panose="02020603050405020304" pitchFamily="18" charset="0"/>
                <a:cs typeface="Times New Roman" panose="02020603050405020304" pitchFamily="18" charset="0"/>
              </a:rPr>
              <a:t>ự </a:t>
            </a:r>
            <a:r>
              <a:rPr lang="vi-VN" sz="4000">
                <a:latin typeface="Times New Roman" panose="02020603050405020304" pitchFamily="18" charset="0"/>
                <a:cs typeface="Times New Roman" panose="02020603050405020304" pitchFamily="18" charset="0"/>
              </a:rPr>
              <a:t>tương đồng về hoàn cảnh xuất thân giữa những người lính. Đó là một yếu tố giúp những người xa lạ gắn bó thành bạn tâm giao tri kỉ bởi sự tương đồng về hoàn cảnh giúp họ thấu hiểu, cảm thông cho nhau. </a:t>
            </a:r>
            <a:endParaRPr lang="en-GB" sz="4000">
              <a:latin typeface="Times New Roman" panose="02020603050405020304" pitchFamily="18" charset="0"/>
              <a:cs typeface="Times New Roman" panose="02020603050405020304" pitchFamily="18" charset="0"/>
            </a:endParaRPr>
          </a:p>
          <a:p>
            <a:pPr algn="just"/>
            <a:r>
              <a:rPr lang="vi-VN" sz="4000" smtClean="0">
                <a:latin typeface="Times New Roman" panose="02020603050405020304" pitchFamily="18" charset="0"/>
                <a:cs typeface="Times New Roman" panose="02020603050405020304" pitchFamily="18" charset="0"/>
              </a:rPr>
              <a:t>=&gt; Niềm </a:t>
            </a:r>
            <a:r>
              <a:rPr lang="vi-VN" sz="4000">
                <a:latin typeface="Times New Roman" panose="02020603050405020304" pitchFamily="18" charset="0"/>
                <a:cs typeface="Times New Roman" panose="02020603050405020304" pitchFamily="18" charset="0"/>
              </a:rPr>
              <a:t>xúc động sâu xa của nhà thơ trước hoàn cảnh sống lam lũ, cực nhọc của những người lính vốn là nông dân chân lấm tay bùn</a:t>
            </a:r>
            <a:r>
              <a:rPr lang="vi-VN" sz="4000" smtClean="0">
                <a:latin typeface="Times New Roman" panose="02020603050405020304" pitchFamily="18" charset="0"/>
                <a:cs typeface="Times New Roman" panose="02020603050405020304" pitchFamily="18" charset="0"/>
              </a:rPr>
              <a:t>.</a:t>
            </a:r>
            <a:endParaRPr lang="en-GB" sz="4000">
              <a:latin typeface="Times New Roman" panose="02020603050405020304" pitchFamily="18" charset="0"/>
              <a:cs typeface="Times New Roman" panose="02020603050405020304" pitchFamily="18" charset="0"/>
            </a:endParaRPr>
          </a:p>
        </p:txBody>
      </p:sp>
      <p:sp>
        <p:nvSpPr>
          <p:cNvPr id="9" name="Rectangle 8"/>
          <p:cNvSpPr/>
          <p:nvPr/>
        </p:nvSpPr>
        <p:spPr>
          <a:xfrm>
            <a:off x="1290047" y="5143500"/>
            <a:ext cx="7396753" cy="2923877"/>
          </a:xfrm>
          <a:prstGeom prst="rect">
            <a:avLst/>
          </a:prstGeom>
        </p:spPr>
        <p:txBody>
          <a:bodyPr wrap="square">
            <a:spAutoFit/>
          </a:bodyPr>
          <a:lstStyle/>
          <a:p>
            <a:pPr algn="just">
              <a:lnSpc>
                <a:spcPct val="115000"/>
              </a:lnSpc>
              <a:spcAft>
                <a:spcPts val="0"/>
              </a:spcAft>
            </a:pPr>
            <a:r>
              <a:rPr lang="vi-VN" sz="4000">
                <a:latin typeface="Times New Roman" panose="02020603050405020304" pitchFamily="18" charset="0"/>
                <a:ea typeface="Times New Roman" panose="02020603050405020304" pitchFamily="18" charset="0"/>
                <a:cs typeface="Times New Roman" panose="02020603050405020304" pitchFamily="18" charset="0"/>
              </a:rPr>
              <a:t>c. Cụm từ </a:t>
            </a:r>
            <a:r>
              <a:rPr lang="vi-VN" sz="4000" b="1" i="1">
                <a:latin typeface="Times New Roman" panose="02020603050405020304" pitchFamily="18" charset="0"/>
                <a:ea typeface="Times New Roman" panose="02020603050405020304" pitchFamily="18" charset="0"/>
                <a:cs typeface="Times New Roman" panose="02020603050405020304" pitchFamily="18" charset="0"/>
              </a:rPr>
              <a:t>đất cày lên sỏi đá</a:t>
            </a:r>
            <a:r>
              <a:rPr lang="vi-VN" sz="4000">
                <a:latin typeface="Times New Roman" panose="02020603050405020304" pitchFamily="18" charset="0"/>
                <a:ea typeface="Times New Roman" panose="02020603050405020304" pitchFamily="18" charset="0"/>
                <a:cs typeface="Times New Roman" panose="02020603050405020304" pitchFamily="18" charset="0"/>
              </a:rPr>
              <a:t> gợi liên tưởng đến thành ngữ </a:t>
            </a:r>
            <a:r>
              <a:rPr lang="vi-VN" sz="4000" b="1" i="1">
                <a:latin typeface="Times New Roman" panose="02020603050405020304" pitchFamily="18" charset="0"/>
                <a:ea typeface="Times New Roman" panose="02020603050405020304" pitchFamily="18" charset="0"/>
                <a:cs typeface="Times New Roman" panose="02020603050405020304" pitchFamily="18" charset="0"/>
              </a:rPr>
              <a:t>chó ăn đá, gà ăn sỏi: </a:t>
            </a:r>
            <a:r>
              <a:rPr lang="vi-VN" sz="4000">
                <a:latin typeface="Times New Roman" panose="02020603050405020304" pitchFamily="18" charset="0"/>
                <a:ea typeface="Times New Roman" panose="02020603050405020304" pitchFamily="18" charset="0"/>
                <a:cs typeface="Times New Roman" panose="02020603050405020304" pitchFamily="18" charset="0"/>
              </a:rPr>
              <a:t>chỉ nơi đất đai cằn cỗi, hoang vu</a:t>
            </a:r>
            <a:r>
              <a:rPr lang="en-US" sz="4000">
                <a:latin typeface="Times New Roman" panose="02020603050405020304" pitchFamily="18" charset="0"/>
                <a:ea typeface="Times New Roman" panose="02020603050405020304" pitchFamily="18" charset="0"/>
                <a:cs typeface="Times New Roman" panose="02020603050405020304" pitchFamily="18" charset="0"/>
              </a:rPr>
              <a:t>.</a:t>
            </a:r>
            <a:endParaRPr lang="en-GB" sz="40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86491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barn(inVertical)">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barn(inVertical)">
                                      <p:cBhvr>
                                        <p:cTn id="1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E1FFE3"/>
        </a:solidFill>
        <a:effectLst/>
      </p:bgPr>
    </p:bg>
    <p:spTree>
      <p:nvGrpSpPr>
        <p:cNvPr id="1" name=""/>
        <p:cNvGrpSpPr/>
        <p:nvPr/>
      </p:nvGrpSpPr>
      <p:grpSpPr>
        <a:xfrm>
          <a:off x="0" y="0"/>
          <a:ext cx="0" cy="0"/>
          <a:chOff x="0" y="0"/>
          <a:chExt cx="0" cy="0"/>
        </a:xfrm>
      </p:grpSpPr>
      <p:sp>
        <p:nvSpPr>
          <p:cNvPr id="3" name="TextBox 3"/>
          <p:cNvSpPr txBox="1"/>
          <p:nvPr/>
        </p:nvSpPr>
        <p:spPr>
          <a:xfrm>
            <a:off x="914400" y="1681956"/>
            <a:ext cx="16687800" cy="5539978"/>
          </a:xfrm>
          <a:prstGeom prst="rect">
            <a:avLst/>
          </a:prstGeom>
        </p:spPr>
        <p:txBody>
          <a:bodyPr wrap="square" lIns="0" tIns="0" rIns="0" bIns="0" rtlCol="0" anchor="t">
            <a:spAutoFit/>
          </a:bodyPr>
          <a:lstStyle/>
          <a:p>
            <a:r>
              <a:rPr lang="nl-NL" sz="4000" b="1" dirty="0">
                <a:latin typeface="Times New Roman" panose="02020603050405020304" pitchFamily="18" charset="0"/>
                <a:cs typeface="Times New Roman" panose="02020603050405020304" pitchFamily="18" charset="0"/>
              </a:rPr>
              <a:t>- </a:t>
            </a:r>
            <a:r>
              <a:rPr lang="vi-VN" sz="4000" dirty="0">
                <a:latin typeface="Times New Roman" panose="02020603050405020304" pitchFamily="18" charset="0"/>
                <a:cs typeface="Times New Roman" panose="02020603050405020304" pitchFamily="18" charset="0"/>
              </a:rPr>
              <a:t>Trong các từ </a:t>
            </a:r>
            <a:r>
              <a:rPr lang="vi-VN" sz="4000" b="1" i="1" dirty="0">
                <a:latin typeface="Times New Roman" panose="02020603050405020304" pitchFamily="18" charset="0"/>
                <a:cs typeface="Times New Roman" panose="02020603050405020304" pitchFamily="18" charset="0"/>
              </a:rPr>
              <a:t>xa lạ, tri kỉ, lung lay,</a:t>
            </a:r>
            <a:r>
              <a:rPr lang="vi-VN" sz="4000" dirty="0">
                <a:latin typeface="Times New Roman" panose="02020603050405020304" pitchFamily="18" charset="0"/>
                <a:cs typeface="Times New Roman" panose="02020603050405020304" pitchFamily="18" charset="0"/>
              </a:rPr>
              <a:t> chỉ có từ </a:t>
            </a:r>
            <a:r>
              <a:rPr lang="vi-VN" sz="4000" b="1" i="1" dirty="0">
                <a:latin typeface="Times New Roman" panose="02020603050405020304" pitchFamily="18" charset="0"/>
                <a:cs typeface="Times New Roman" panose="02020603050405020304" pitchFamily="18" charset="0"/>
              </a:rPr>
              <a:t>lung lay</a:t>
            </a:r>
            <a:r>
              <a:rPr lang="vi-VN" sz="4000" dirty="0">
                <a:latin typeface="Times New Roman" panose="02020603050405020304" pitchFamily="18" charset="0"/>
                <a:cs typeface="Times New Roman" panose="02020603050405020304" pitchFamily="18" charset="0"/>
              </a:rPr>
              <a:t> là từ láy. Hai từ </a:t>
            </a:r>
            <a:r>
              <a:rPr lang="vi-VN" sz="4000" b="1" i="1" dirty="0">
                <a:latin typeface="Times New Roman" panose="02020603050405020304" pitchFamily="18" charset="0"/>
                <a:cs typeface="Times New Roman" panose="02020603050405020304" pitchFamily="18" charset="0"/>
              </a:rPr>
              <a:t>xa lạ, tri</a:t>
            </a:r>
            <a:r>
              <a:rPr lang="vi-VN" sz="4000" dirty="0">
                <a:latin typeface="Times New Roman" panose="02020603050405020304" pitchFamily="18" charset="0"/>
                <a:cs typeface="Times New Roman" panose="02020603050405020304" pitchFamily="18" charset="0"/>
              </a:rPr>
              <a:t> </a:t>
            </a:r>
            <a:r>
              <a:rPr lang="vi-VN" sz="4000" b="1" i="1" dirty="0">
                <a:latin typeface="Times New Roman" panose="02020603050405020304" pitchFamily="18" charset="0"/>
                <a:cs typeface="Times New Roman" panose="02020603050405020304" pitchFamily="18" charset="0"/>
              </a:rPr>
              <a:t>kỉ </a:t>
            </a:r>
            <a:r>
              <a:rPr lang="vi-VN" sz="4000" dirty="0">
                <a:latin typeface="Times New Roman" panose="02020603050405020304" pitchFamily="18" charset="0"/>
                <a:cs typeface="Times New Roman" panose="02020603050405020304" pitchFamily="18" charset="0"/>
              </a:rPr>
              <a:t>có hiện tượng lặp vần nhưng không phải là từ láy vì cả hai tiếng tạo thành từ đều có nghĩa.</a:t>
            </a:r>
            <a:endParaRPr lang="en-GB" sz="4000" dirty="0">
              <a:latin typeface="Times New Roman" panose="02020603050405020304" pitchFamily="18" charset="0"/>
              <a:cs typeface="Times New Roman" panose="02020603050405020304" pitchFamily="18" charset="0"/>
            </a:endParaRPr>
          </a:p>
          <a:p>
            <a:r>
              <a:rPr lang="vi-VN" sz="4000" b="1" i="1" dirty="0" smtClean="0">
                <a:latin typeface="Times New Roman" panose="02020603050405020304" pitchFamily="18" charset="0"/>
                <a:cs typeface="Times New Roman" panose="02020603050405020304" pitchFamily="18" charset="0"/>
              </a:rPr>
              <a:t>- Lung </a:t>
            </a:r>
            <a:r>
              <a:rPr lang="vi-VN" sz="4000" b="1" i="1" dirty="0">
                <a:latin typeface="Times New Roman" panose="02020603050405020304" pitchFamily="18" charset="0"/>
                <a:cs typeface="Times New Roman" panose="02020603050405020304" pitchFamily="18" charset="0"/>
              </a:rPr>
              <a:t>lay</a:t>
            </a:r>
            <a:r>
              <a:rPr lang="vi-VN" sz="4000" dirty="0">
                <a:latin typeface="Times New Roman" panose="02020603050405020304" pitchFamily="18" charset="0"/>
                <a:cs typeface="Times New Roman" panose="02020603050405020304" pitchFamily="18" charset="0"/>
              </a:rPr>
              <a:t> có nghĩa là lỏng lẻo, rung lắc, nghiêng bên này bên kia, không giữ nguyên thế đứng thẳng. Trong bài thơ </a:t>
            </a:r>
            <a:r>
              <a:rPr lang="en-US" sz="4000" dirty="0">
                <a:latin typeface="Times New Roman" panose="02020603050405020304" pitchFamily="18" charset="0"/>
                <a:cs typeface="Times New Roman" panose="02020603050405020304" pitchFamily="18" charset="0"/>
              </a:rPr>
              <a:t>“</a:t>
            </a:r>
            <a:r>
              <a:rPr lang="vi-VN" sz="4000" b="1" i="1" dirty="0">
                <a:latin typeface="Times New Roman" panose="02020603050405020304" pitchFamily="18" charset="0"/>
                <a:cs typeface="Times New Roman" panose="02020603050405020304" pitchFamily="18" charset="0"/>
              </a:rPr>
              <a:t>Đồng chí</a:t>
            </a:r>
            <a:r>
              <a:rPr lang="en-US" sz="4000" b="1" i="1" dirty="0">
                <a:latin typeface="Times New Roman" panose="02020603050405020304" pitchFamily="18" charset="0"/>
                <a:cs typeface="Times New Roman" panose="02020603050405020304" pitchFamily="18" charset="0"/>
              </a:rPr>
              <a:t>”</a:t>
            </a:r>
            <a:r>
              <a:rPr lang="vi-VN" sz="4000" dirty="0">
                <a:latin typeface="Times New Roman" panose="02020603050405020304" pitchFamily="18" charset="0"/>
                <a:cs typeface="Times New Roman" panose="02020603050405020304" pitchFamily="18" charset="0"/>
              </a:rPr>
              <a:t>, từ </a:t>
            </a:r>
            <a:r>
              <a:rPr lang="vi-VN" sz="4000" b="1" i="1" dirty="0">
                <a:latin typeface="Times New Roman" panose="02020603050405020304" pitchFamily="18" charset="0"/>
                <a:cs typeface="Times New Roman" panose="02020603050405020304" pitchFamily="18" charset="0"/>
              </a:rPr>
              <a:t>lung lay</a:t>
            </a:r>
            <a:r>
              <a:rPr lang="vi-VN" sz="4000" dirty="0">
                <a:latin typeface="Times New Roman" panose="02020603050405020304" pitchFamily="18" charset="0"/>
                <a:cs typeface="Times New Roman" panose="02020603050405020304" pitchFamily="18" charset="0"/>
              </a:rPr>
              <a:t> được dùng để miêu tả tình trạng đã cũ, không vững chãi, rung lắc mỗi khi có gió thổi mạnh của gian nhà trống trải, lâu ngày không được tu sửa nơi quê nhà của người lính</a:t>
            </a:r>
            <a:r>
              <a:rPr lang="vi-VN" sz="4000" dirty="0" smtClean="0">
                <a:latin typeface="Times New Roman" panose="02020603050405020304" pitchFamily="18" charset="0"/>
                <a:cs typeface="Times New Roman" panose="02020603050405020304" pitchFamily="18" charset="0"/>
              </a:rPr>
              <a:t>.</a:t>
            </a:r>
          </a:p>
          <a:p>
            <a:r>
              <a:rPr lang="vi-VN" sz="4000" dirty="0" smtClean="0">
                <a:latin typeface="Times New Roman" panose="02020603050405020304" pitchFamily="18" charset="0"/>
                <a:cs typeface="Times New Roman" panose="02020603050405020304" pitchFamily="18" charset="0"/>
              </a:rPr>
              <a:t>=&gt; </a:t>
            </a:r>
            <a:r>
              <a:rPr lang="vi-VN" sz="4000" dirty="0">
                <a:latin typeface="Times New Roman" panose="02020603050405020304" pitchFamily="18" charset="0"/>
                <a:cs typeface="Times New Roman" panose="02020603050405020304" pitchFamily="18" charset="0"/>
              </a:rPr>
              <a:t>N</a:t>
            </a:r>
            <a:r>
              <a:rPr lang="vi-VN" sz="4000" dirty="0" smtClean="0">
                <a:latin typeface="Times New Roman" panose="02020603050405020304" pitchFamily="18" charset="0"/>
                <a:cs typeface="Times New Roman" panose="02020603050405020304" pitchFamily="18" charset="0"/>
              </a:rPr>
              <a:t>ói </a:t>
            </a:r>
            <a:r>
              <a:rPr lang="vi-VN" sz="4000" dirty="0">
                <a:latin typeface="Times New Roman" panose="02020603050405020304" pitchFamily="18" charset="0"/>
                <a:cs typeface="Times New Roman" panose="02020603050405020304" pitchFamily="18" charset="0"/>
              </a:rPr>
              <a:t>lên nỗi niềm xót xa thầm kín của người lính khi đi xa, để lại người thân chật vật lo toan cuộc sống vất vả, thiếu thốn nơi quê nhà.</a:t>
            </a:r>
            <a:endParaRPr lang="en-GB" sz="4000" dirty="0">
              <a:latin typeface="Times New Roman" panose="02020603050405020304" pitchFamily="18" charset="0"/>
              <a:cs typeface="Times New Roman" panose="02020603050405020304" pitchFamily="18" charset="0"/>
            </a:endParaRPr>
          </a:p>
        </p:txBody>
      </p:sp>
      <p:sp>
        <p:nvSpPr>
          <p:cNvPr id="4" name="TextBox 8"/>
          <p:cNvSpPr txBox="1"/>
          <p:nvPr/>
        </p:nvSpPr>
        <p:spPr>
          <a:xfrm rot="21484719">
            <a:off x="1232582" y="519811"/>
            <a:ext cx="6022711" cy="899285"/>
          </a:xfrm>
          <a:prstGeom prst="rect">
            <a:avLst/>
          </a:prstGeom>
        </p:spPr>
        <p:txBody>
          <a:bodyPr lIns="0" tIns="0" rIns="0" bIns="0" rtlCol="0" anchor="t">
            <a:spAutoFit/>
          </a:bodyPr>
          <a:lstStyle/>
          <a:p>
            <a:pPr algn="ctr">
              <a:lnSpc>
                <a:spcPts val="6600"/>
              </a:lnSpc>
            </a:pPr>
            <a:r>
              <a:rPr lang="nl-NL" sz="8800" b="1" dirty="0">
                <a:effectLst>
                  <a:glow rad="139700">
                    <a:schemeClr val="accent2">
                      <a:satMod val="175000"/>
                      <a:alpha val="40000"/>
                    </a:schemeClr>
                  </a:glow>
                </a:effectLst>
                <a:latin typeface="Times New Roman" panose="02020603050405020304" pitchFamily="18" charset="0"/>
                <a:cs typeface="Times New Roman" panose="02020603050405020304" pitchFamily="18" charset="0"/>
              </a:rPr>
              <a:t>4. Bài tập 4</a:t>
            </a:r>
            <a:endParaRPr lang="en-US" sz="8000" dirty="0">
              <a:solidFill>
                <a:srgbClr val="37716C"/>
              </a:solidFill>
              <a:effectLst>
                <a:glow rad="139700">
                  <a:schemeClr val="accent2">
                    <a:satMod val="175000"/>
                    <a:alpha val="40000"/>
                  </a:schemeClr>
                </a:glo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0816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EFE9CF"/>
        </a:solidFill>
        <a:effectLst/>
      </p:bgPr>
    </p:bg>
    <p:spTree>
      <p:nvGrpSpPr>
        <p:cNvPr id="1" name=""/>
        <p:cNvGrpSpPr/>
        <p:nvPr/>
      </p:nvGrpSpPr>
      <p:grpSpPr>
        <a:xfrm>
          <a:off x="0" y="0"/>
          <a:ext cx="0" cy="0"/>
          <a:chOff x="0" y="0"/>
          <a:chExt cx="0" cy="0"/>
        </a:xfrm>
      </p:grpSpPr>
      <p:sp>
        <p:nvSpPr>
          <p:cNvPr id="6" name="Freeform 6"/>
          <p:cNvSpPr/>
          <p:nvPr/>
        </p:nvSpPr>
        <p:spPr>
          <a:xfrm rot="-130629">
            <a:off x="4544824" y="551831"/>
            <a:ext cx="9198351" cy="13975396"/>
          </a:xfrm>
          <a:custGeom>
            <a:avLst/>
            <a:gdLst/>
            <a:ahLst/>
            <a:cxnLst/>
            <a:rect l="l" t="t" r="r" b="b"/>
            <a:pathLst>
              <a:path w="9198351" h="13975396">
                <a:moveTo>
                  <a:pt x="0" y="0"/>
                </a:moveTo>
                <a:lnTo>
                  <a:pt x="9198352" y="0"/>
                </a:lnTo>
                <a:lnTo>
                  <a:pt x="9198352" y="13975395"/>
                </a:lnTo>
                <a:lnTo>
                  <a:pt x="0" y="13975395"/>
                </a:lnTo>
                <a:lnTo>
                  <a:pt x="0" y="0"/>
                </a:lnTo>
                <a:close/>
              </a:path>
            </a:pathLst>
          </a:custGeom>
          <a:blipFill>
            <a:blip r:embed="rId2">
              <a:extLst>
                <a:ext uri="{96DAC541-7B7A-43D3-8B79-37D633B846F1}">
                  <asvg:svgBlip xmlns="" xmlns:asvg="http://schemas.microsoft.com/office/drawing/2016/SVG/main" r:embed="rId7"/>
                </a:ext>
              </a:extLst>
            </a:blip>
            <a:stretch>
              <a:fillRect/>
            </a:stretch>
          </a:blipFill>
        </p:spPr>
      </p:sp>
      <p:sp>
        <p:nvSpPr>
          <p:cNvPr id="9" name="TextBox 9"/>
          <p:cNvSpPr txBox="1"/>
          <p:nvPr/>
        </p:nvSpPr>
        <p:spPr>
          <a:xfrm rot="-130629">
            <a:off x="5389577" y="3312973"/>
            <a:ext cx="7990896" cy="3077766"/>
          </a:xfrm>
          <a:prstGeom prst="rect">
            <a:avLst/>
          </a:prstGeom>
        </p:spPr>
        <p:txBody>
          <a:bodyPr lIns="0" tIns="0" rIns="0" bIns="0" rtlCol="0" anchor="t">
            <a:spAutoFit/>
          </a:bodyPr>
          <a:lstStyle/>
          <a:p>
            <a:pPr algn="ctr">
              <a:lnSpc>
                <a:spcPts val="11997"/>
              </a:lnSpc>
            </a:pPr>
            <a:r>
              <a:rPr lang="en-US" sz="8800" b="1">
                <a:solidFill>
                  <a:schemeClr val="bg1"/>
                </a:solidFill>
                <a:effectLst>
                  <a:glow rad="63500">
                    <a:schemeClr val="accent2">
                      <a:satMod val="175000"/>
                      <a:alpha val="40000"/>
                    </a:schemeClr>
                  </a:glow>
                </a:effectLst>
                <a:latin typeface="Times New Roman" panose="02020603050405020304" pitchFamily="18" charset="0"/>
                <a:cs typeface="Times New Roman" panose="02020603050405020304" pitchFamily="18" charset="0"/>
              </a:rPr>
              <a:t>HOẠT ĐỘNG </a:t>
            </a:r>
            <a:r>
              <a:rPr lang="en-US" sz="8800" b="1" smtClean="0">
                <a:solidFill>
                  <a:schemeClr val="bg1"/>
                </a:solidFill>
                <a:effectLst>
                  <a:glow rad="63500">
                    <a:schemeClr val="accent2">
                      <a:satMod val="175000"/>
                      <a:alpha val="40000"/>
                    </a:schemeClr>
                  </a:glow>
                </a:effectLst>
                <a:latin typeface="Times New Roman" panose="02020603050405020304" pitchFamily="18" charset="0"/>
                <a:cs typeface="Times New Roman" panose="02020603050405020304" pitchFamily="18" charset="0"/>
              </a:rPr>
              <a:t>4</a:t>
            </a:r>
            <a:endParaRPr lang="vi-VN" sz="8800" b="1" smtClean="0">
              <a:solidFill>
                <a:schemeClr val="bg1"/>
              </a:solidFill>
              <a:effectLst>
                <a:glow rad="63500">
                  <a:schemeClr val="accent2">
                    <a:satMod val="175000"/>
                    <a:alpha val="40000"/>
                  </a:schemeClr>
                </a:glow>
              </a:effectLst>
              <a:latin typeface="Times New Roman" panose="02020603050405020304" pitchFamily="18" charset="0"/>
              <a:cs typeface="Times New Roman" panose="02020603050405020304" pitchFamily="18" charset="0"/>
            </a:endParaRPr>
          </a:p>
          <a:p>
            <a:pPr algn="ctr">
              <a:lnSpc>
                <a:spcPts val="11997"/>
              </a:lnSpc>
            </a:pPr>
            <a:r>
              <a:rPr lang="en-US" sz="8800" b="1" smtClean="0">
                <a:solidFill>
                  <a:schemeClr val="bg1"/>
                </a:solidFill>
                <a:effectLst>
                  <a:glow rad="63500">
                    <a:schemeClr val="accent2">
                      <a:satMod val="175000"/>
                      <a:alpha val="40000"/>
                    </a:schemeClr>
                  </a:glow>
                </a:effectLst>
                <a:latin typeface="Times New Roman" panose="02020603050405020304" pitchFamily="18" charset="0"/>
                <a:cs typeface="Times New Roman" panose="02020603050405020304" pitchFamily="18" charset="0"/>
              </a:rPr>
              <a:t> </a:t>
            </a:r>
            <a:r>
              <a:rPr lang="en-US" sz="8800" b="1">
                <a:solidFill>
                  <a:schemeClr val="bg1"/>
                </a:solidFill>
                <a:effectLst>
                  <a:glow rad="63500">
                    <a:schemeClr val="accent2">
                      <a:satMod val="175000"/>
                      <a:alpha val="40000"/>
                    </a:schemeClr>
                  </a:glow>
                </a:effectLst>
                <a:latin typeface="Times New Roman" panose="02020603050405020304" pitchFamily="18" charset="0"/>
                <a:cs typeface="Times New Roman" panose="02020603050405020304" pitchFamily="18" charset="0"/>
              </a:rPr>
              <a:t>VẬN DỤNG</a:t>
            </a:r>
            <a:endParaRPr lang="en-US" sz="9600">
              <a:solidFill>
                <a:schemeClr val="bg1"/>
              </a:solidFill>
              <a:effectLst>
                <a:glow rad="63500">
                  <a:schemeClr val="accent2">
                    <a:satMod val="175000"/>
                    <a:alpha val="40000"/>
                  </a:schemeClr>
                </a:glo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517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1000"/>
                                        <p:tgtEl>
                                          <p:spTgt spid="9">
                                            <p:txEl>
                                              <p:pRg st="1" end="1"/>
                                            </p:txEl>
                                          </p:spTgt>
                                        </p:tgtEl>
                                      </p:cBhvr>
                                    </p:animEffect>
                                    <p:anim calcmode="lin" valueType="num">
                                      <p:cBhvr>
                                        <p:cTn id="13" dur="10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E1FFE3"/>
        </a:solidFill>
        <a:effectLst/>
      </p:bgPr>
    </p:bg>
    <p:spTree>
      <p:nvGrpSpPr>
        <p:cNvPr id="1" name=""/>
        <p:cNvGrpSpPr/>
        <p:nvPr/>
      </p:nvGrpSpPr>
      <p:grpSpPr>
        <a:xfrm>
          <a:off x="0" y="0"/>
          <a:ext cx="0" cy="0"/>
          <a:chOff x="0" y="0"/>
          <a:chExt cx="0" cy="0"/>
        </a:xfrm>
      </p:grpSpPr>
      <p:sp>
        <p:nvSpPr>
          <p:cNvPr id="5" name="TextBox 5"/>
          <p:cNvSpPr txBox="1"/>
          <p:nvPr/>
        </p:nvSpPr>
        <p:spPr>
          <a:xfrm rot="-62980">
            <a:off x="1253824" y="1388232"/>
            <a:ext cx="14330297" cy="3911327"/>
          </a:xfrm>
          <a:prstGeom prst="rect">
            <a:avLst/>
          </a:prstGeom>
        </p:spPr>
        <p:txBody>
          <a:bodyPr wrap="square" lIns="0" tIns="0" rIns="0" bIns="0" rtlCol="0" anchor="t">
            <a:spAutoFit/>
          </a:bodyPr>
          <a:lstStyle/>
          <a:p>
            <a:pPr marL="437604" lvl="1" algn="just">
              <a:lnSpc>
                <a:spcPts val="6080"/>
              </a:lnSpc>
            </a:pPr>
            <a:r>
              <a:rPr lang="en-US" sz="4400" dirty="0" err="1">
                <a:latin typeface="Times New Roman" panose="02020603050405020304" pitchFamily="18" charset="0"/>
                <a:cs typeface="Times New Roman" panose="02020603050405020304" pitchFamily="18" charset="0"/>
              </a:rPr>
              <a:t>Yêu</a:t>
            </a:r>
            <a:r>
              <a:rPr lang="en-US" sz="4400" dirty="0">
                <a:latin typeface="Times New Roman" panose="02020603050405020304" pitchFamily="18" charset="0"/>
                <a:cs typeface="Times New Roman" panose="02020603050405020304" pitchFamily="18" charset="0"/>
              </a:rPr>
              <a:t> </a:t>
            </a:r>
            <a:r>
              <a:rPr lang="en-US" sz="4400" dirty="0" err="1">
                <a:latin typeface="Times New Roman" panose="02020603050405020304" pitchFamily="18" charset="0"/>
                <a:cs typeface="Times New Roman" panose="02020603050405020304" pitchFamily="18" charset="0"/>
              </a:rPr>
              <a:t>cầu</a:t>
            </a:r>
            <a:r>
              <a:rPr lang="en-US" sz="4400"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Viết</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đoạn</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văn</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khoảng</a:t>
            </a:r>
            <a:r>
              <a:rPr lang="en-US" sz="4400" i="1" dirty="0">
                <a:latin typeface="Times New Roman" panose="02020603050405020304" pitchFamily="18" charset="0"/>
                <a:cs typeface="Times New Roman" panose="02020603050405020304" pitchFamily="18" charset="0"/>
              </a:rPr>
              <a:t> 7 – 9 </a:t>
            </a:r>
            <a:r>
              <a:rPr lang="en-US" sz="4400" i="1" dirty="0" err="1">
                <a:latin typeface="Times New Roman" panose="02020603050405020304" pitchFamily="18" charset="0"/>
                <a:cs typeface="Times New Roman" panose="02020603050405020304" pitchFamily="18" charset="0"/>
              </a:rPr>
              <a:t>câu</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nêu</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cảm</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nhận</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của</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em</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về</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một</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hình</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tượng</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trong</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một</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bài</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thơ</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đã</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học</a:t>
            </a:r>
            <a:r>
              <a:rPr lang="en-US" sz="4400" i="1" dirty="0">
                <a:latin typeface="Times New Roman" panose="02020603050405020304" pitchFamily="18" charset="0"/>
                <a:cs typeface="Times New Roman" panose="02020603050405020304" pitchFamily="18" charset="0"/>
              </a:rPr>
              <a:t> ở </a:t>
            </a:r>
            <a:r>
              <a:rPr lang="en-US" sz="4400" i="1" dirty="0" err="1">
                <a:latin typeface="Times New Roman" panose="02020603050405020304" pitchFamily="18" charset="0"/>
                <a:cs typeface="Times New Roman" panose="02020603050405020304" pitchFamily="18" charset="0"/>
              </a:rPr>
              <a:t>bài</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học</a:t>
            </a:r>
            <a:r>
              <a:rPr lang="en-US" sz="4400" i="1" dirty="0">
                <a:latin typeface="Times New Roman" panose="02020603050405020304" pitchFamily="18" charset="0"/>
                <a:cs typeface="Times New Roman" panose="02020603050405020304" pitchFamily="18" charset="0"/>
              </a:rPr>
              <a:t> 7, </a:t>
            </a:r>
            <a:r>
              <a:rPr lang="en-US" sz="4400" i="1" dirty="0" err="1">
                <a:latin typeface="Times New Roman" panose="02020603050405020304" pitchFamily="18" charset="0"/>
                <a:cs typeface="Times New Roman" panose="02020603050405020304" pitchFamily="18" charset="0"/>
              </a:rPr>
              <a:t>trong</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đó</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có</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sử</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dụng</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ít</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nhất</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một</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biện</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pháp</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tu</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từ</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nhân</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hóa</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điệp</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ngữ</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hoán</a:t>
            </a:r>
            <a:r>
              <a:rPr lang="en-US" sz="4400" i="1" dirty="0">
                <a:latin typeface="Times New Roman" panose="02020603050405020304" pitchFamily="18" charset="0"/>
                <a:cs typeface="Times New Roman" panose="02020603050405020304" pitchFamily="18" charset="0"/>
              </a:rPr>
              <a:t> </a:t>
            </a:r>
            <a:r>
              <a:rPr lang="en-US" sz="4400" i="1" dirty="0" err="1">
                <a:latin typeface="Times New Roman" panose="02020603050405020304" pitchFamily="18" charset="0"/>
                <a:cs typeface="Times New Roman" panose="02020603050405020304" pitchFamily="18" charset="0"/>
              </a:rPr>
              <a:t>dụ</a:t>
            </a:r>
            <a:r>
              <a:rPr lang="en-US" sz="4400" i="1" dirty="0">
                <a:latin typeface="Times New Roman" panose="02020603050405020304" pitchFamily="18" charset="0"/>
                <a:cs typeface="Times New Roman" panose="02020603050405020304" pitchFamily="18" charset="0"/>
              </a:rPr>
              <a:t>). </a:t>
            </a:r>
            <a:endParaRPr lang="en-GB" sz="4400" dirty="0">
              <a:latin typeface="Times New Roman" panose="02020603050405020304" pitchFamily="18" charset="0"/>
              <a:cs typeface="Times New Roman" panose="02020603050405020304" pitchFamily="18" charset="0"/>
            </a:endParaRPr>
          </a:p>
          <a:p>
            <a:pPr marL="437604" lvl="1">
              <a:lnSpc>
                <a:spcPts val="6080"/>
              </a:lnSpc>
            </a:pPr>
            <a:endParaRPr lang="en-US" sz="4053" dirty="0">
              <a:solidFill>
                <a:srgbClr val="37716C"/>
              </a:solidFill>
              <a:latin typeface="Raleway"/>
            </a:endParaRPr>
          </a:p>
        </p:txBody>
      </p:sp>
    </p:spTree>
    <p:extLst>
      <p:ext uri="{BB962C8B-B14F-4D97-AF65-F5344CB8AC3E}">
        <p14:creationId xmlns:p14="http://schemas.microsoft.com/office/powerpoint/2010/main" val="2329683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EFE9CF"/>
        </a:solidFill>
        <a:effectLst/>
      </p:bgPr>
    </p:bg>
    <p:spTree>
      <p:nvGrpSpPr>
        <p:cNvPr id="1" name=""/>
        <p:cNvGrpSpPr/>
        <p:nvPr/>
      </p:nvGrpSpPr>
      <p:grpSpPr>
        <a:xfrm>
          <a:off x="0" y="0"/>
          <a:ext cx="0" cy="0"/>
          <a:chOff x="0" y="0"/>
          <a:chExt cx="0" cy="0"/>
        </a:xfrm>
      </p:grpSpPr>
      <p:graphicFrame>
        <p:nvGraphicFramePr>
          <p:cNvPr id="10" name="Table 9"/>
          <p:cNvGraphicFramePr>
            <a:graphicFrameLocks noGrp="1"/>
          </p:cNvGraphicFramePr>
          <p:nvPr>
            <p:extLst>
              <p:ext uri="{D42A27DB-BD31-4B8C-83A1-F6EECF244321}">
                <p14:modId xmlns:p14="http://schemas.microsoft.com/office/powerpoint/2010/main" val="3871480281"/>
              </p:ext>
            </p:extLst>
          </p:nvPr>
        </p:nvGraphicFramePr>
        <p:xfrm>
          <a:off x="609600" y="2705100"/>
          <a:ext cx="15773401" cy="7325275"/>
        </p:xfrm>
        <a:graphic>
          <a:graphicData uri="http://schemas.openxmlformats.org/drawingml/2006/table">
            <a:tbl>
              <a:tblPr firstRow="1" firstCol="1" bandRow="1">
                <a:effectLst>
                  <a:outerShdw blurRad="50800" dist="38100" algn="l" rotWithShape="0">
                    <a:prstClr val="black">
                      <a:alpha val="40000"/>
                    </a:prstClr>
                  </a:outerShdw>
                </a:effectLst>
              </a:tblPr>
              <a:tblGrid>
                <a:gridCol w="1113305">
                  <a:extLst>
                    <a:ext uri="{9D8B030D-6E8A-4147-A177-3AD203B41FA5}">
                      <a16:colId xmlns:a16="http://schemas.microsoft.com/office/drawing/2014/main" val="20000"/>
                    </a:ext>
                  </a:extLst>
                </a:gridCol>
                <a:gridCol w="11457945">
                  <a:extLst>
                    <a:ext uri="{9D8B030D-6E8A-4147-A177-3AD203B41FA5}">
                      <a16:colId xmlns:a16="http://schemas.microsoft.com/office/drawing/2014/main" val="20001"/>
                    </a:ext>
                  </a:extLst>
                </a:gridCol>
                <a:gridCol w="3202151">
                  <a:extLst>
                    <a:ext uri="{9D8B030D-6E8A-4147-A177-3AD203B41FA5}">
                      <a16:colId xmlns:a16="http://schemas.microsoft.com/office/drawing/2014/main" val="20002"/>
                    </a:ext>
                  </a:extLst>
                </a:gridCol>
              </a:tblGrid>
              <a:tr h="860528">
                <a:tc>
                  <a:txBody>
                    <a:bodyPr/>
                    <a:lstStyle/>
                    <a:p>
                      <a:pPr algn="ctr">
                        <a:lnSpc>
                          <a:spcPct val="115000"/>
                        </a:lnSpc>
                        <a:spcAft>
                          <a:spcPts val="0"/>
                        </a:spcAft>
                      </a:pPr>
                      <a:r>
                        <a:rPr lang="en-US" sz="3600" b="1" dirty="0">
                          <a:solidFill>
                            <a:srgbClr val="0D0D0D"/>
                          </a:solidFill>
                          <a:effectLst/>
                          <a:latin typeface="Times New Roman" panose="02020603050405020304" pitchFamily="18" charset="0"/>
                          <a:ea typeface="Times New Roman" panose="02020603050405020304" pitchFamily="18" charset="0"/>
                        </a:rPr>
                        <a:t>STT</a:t>
                      </a:r>
                      <a:endParaRPr lang="en-GB" sz="3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rPr>
                        <a:t>Tiêu chí</a:t>
                      </a:r>
                      <a:endParaRPr lang="en-GB" sz="3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rPr>
                        <a:t>Đạt/ Chưa đạt</a:t>
                      </a:r>
                      <a:endParaRPr lang="en-GB" sz="3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1079222">
                <a:tc>
                  <a:txBody>
                    <a:bodyPr/>
                    <a:lstStyle/>
                    <a:p>
                      <a:pPr algn="ctr">
                        <a:lnSpc>
                          <a:spcPct val="115000"/>
                        </a:lnSpc>
                        <a:spcAft>
                          <a:spcPts val="0"/>
                        </a:spcAft>
                      </a:pPr>
                      <a:r>
                        <a:rPr lang="en-US" sz="3600" b="1" dirty="0">
                          <a:solidFill>
                            <a:srgbClr val="0D0D0D"/>
                          </a:solidFill>
                          <a:effectLst/>
                          <a:latin typeface="Times New Roman" panose="02020603050405020304" pitchFamily="18" charset="0"/>
                          <a:ea typeface="Times New Roman" panose="02020603050405020304" pitchFamily="18" charset="0"/>
                        </a:rPr>
                        <a:t>1</a:t>
                      </a:r>
                      <a:endParaRPr lang="en-GB" sz="3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3600" dirty="0" err="1">
                          <a:solidFill>
                            <a:srgbClr val="0D0D0D"/>
                          </a:solidFill>
                          <a:effectLst/>
                          <a:latin typeface="Times New Roman" panose="02020603050405020304" pitchFamily="18" charset="0"/>
                          <a:ea typeface="Times New Roman" panose="02020603050405020304" pitchFamily="18" charset="0"/>
                        </a:rPr>
                        <a:t>Đảm</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bảo</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hình</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thức</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đoạn</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văn</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với</a:t>
                      </a:r>
                      <a:r>
                        <a:rPr lang="en-US" sz="3600" dirty="0">
                          <a:solidFill>
                            <a:srgbClr val="0D0D0D"/>
                          </a:solidFill>
                          <a:effectLst/>
                          <a:latin typeface="Times New Roman" panose="02020603050405020304" pitchFamily="18" charset="0"/>
                          <a:ea typeface="Times New Roman" panose="02020603050405020304" pitchFamily="18" charset="0"/>
                        </a:rPr>
                        <a:t> dung </a:t>
                      </a:r>
                      <a:r>
                        <a:rPr lang="en-US" sz="3600" dirty="0" err="1">
                          <a:solidFill>
                            <a:srgbClr val="0D0D0D"/>
                          </a:solidFill>
                          <a:effectLst/>
                          <a:latin typeface="Times New Roman" panose="02020603050405020304" pitchFamily="18" charset="0"/>
                          <a:ea typeface="Times New Roman" panose="02020603050405020304" pitchFamily="18" charset="0"/>
                        </a:rPr>
                        <a:t>lượng</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khoảng</a:t>
                      </a:r>
                      <a:r>
                        <a:rPr lang="en-US" sz="3600" dirty="0">
                          <a:solidFill>
                            <a:srgbClr val="0D0D0D"/>
                          </a:solidFill>
                          <a:effectLst/>
                          <a:latin typeface="Times New Roman" panose="02020603050405020304" pitchFamily="18" charset="0"/>
                          <a:ea typeface="Times New Roman" panose="02020603050405020304" pitchFamily="18" charset="0"/>
                        </a:rPr>
                        <a:t> 7 – 9 </a:t>
                      </a:r>
                      <a:r>
                        <a:rPr lang="en-US" sz="3600" dirty="0" err="1">
                          <a:solidFill>
                            <a:srgbClr val="0D0D0D"/>
                          </a:solidFill>
                          <a:effectLst/>
                          <a:latin typeface="Times New Roman" panose="02020603050405020304" pitchFamily="18" charset="0"/>
                          <a:ea typeface="Times New Roman" panose="02020603050405020304" pitchFamily="18" charset="0"/>
                        </a:rPr>
                        <a:t>câu</a:t>
                      </a:r>
                      <a:r>
                        <a:rPr lang="en-US" sz="3600" dirty="0">
                          <a:solidFill>
                            <a:srgbClr val="0D0D0D"/>
                          </a:solidFill>
                          <a:effectLst/>
                          <a:latin typeface="Times New Roman" panose="02020603050405020304" pitchFamily="18" charset="0"/>
                          <a:ea typeface="Times New Roman" panose="02020603050405020304" pitchFamily="18" charset="0"/>
                        </a:rPr>
                        <a:t>.</a:t>
                      </a:r>
                      <a:endParaRPr lang="en-GB" sz="3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rPr>
                        <a:t> </a:t>
                      </a:r>
                      <a:endParaRPr lang="en-GB" sz="3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204713">
                <a:tc>
                  <a:txBody>
                    <a:bodyPr/>
                    <a:lstStyle/>
                    <a:p>
                      <a:pPr algn="ctr">
                        <a:lnSpc>
                          <a:spcPct val="115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rPr>
                        <a:t>2</a:t>
                      </a:r>
                      <a:endParaRPr lang="en-GB" sz="3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3600" dirty="0" err="1">
                          <a:solidFill>
                            <a:srgbClr val="0D0D0D"/>
                          </a:solidFill>
                          <a:effectLst/>
                          <a:latin typeface="Times New Roman" panose="02020603050405020304" pitchFamily="18" charset="0"/>
                          <a:ea typeface="Times New Roman" panose="02020603050405020304" pitchFamily="18" charset="0"/>
                        </a:rPr>
                        <a:t>Đoạn</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văn</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đúng</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chủ</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đề</a:t>
                      </a:r>
                      <a:r>
                        <a:rPr lang="en-US" sz="3600" dirty="0">
                          <a:solidFill>
                            <a:srgbClr val="0D0D0D"/>
                          </a:solidFill>
                          <a:effectLst/>
                          <a:latin typeface="Times New Roman" panose="02020603050405020304" pitchFamily="18" charset="0"/>
                          <a:ea typeface="Times New Roman" panose="02020603050405020304" pitchFamily="18" charset="0"/>
                        </a:rPr>
                        <a:t>:</a:t>
                      </a:r>
                      <a:r>
                        <a:rPr lang="en-US" sz="3600" dirty="0">
                          <a:effectLst/>
                          <a:latin typeface="Times New Roman" panose="02020603050405020304" pitchFamily="18" charset="0"/>
                          <a:ea typeface="Times New Roman" panose="02020603050405020304" pitchFamily="18" charset="0"/>
                        </a:rPr>
                        <a:t> </a:t>
                      </a:r>
                      <a:r>
                        <a:rPr lang="vi-VN" sz="3600" dirty="0">
                          <a:effectLst/>
                          <a:latin typeface="Times New Roman" panose="02020603050405020304" pitchFamily="18" charset="0"/>
                          <a:ea typeface="Times New Roman" panose="02020603050405020304" pitchFamily="18" charset="0"/>
                        </a:rPr>
                        <a:t>cảm nhận về một hình tượng trong một bài thơ đã học ở bài học 7. </a:t>
                      </a:r>
                      <a:endParaRPr lang="en-GB" sz="3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rPr>
                        <a:t> </a:t>
                      </a:r>
                      <a:endParaRPr lang="en-GB" sz="3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24332">
                <a:tc>
                  <a:txBody>
                    <a:bodyPr/>
                    <a:lstStyle/>
                    <a:p>
                      <a:pPr algn="ctr">
                        <a:lnSpc>
                          <a:spcPct val="115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rPr>
                        <a:t>3</a:t>
                      </a:r>
                      <a:endParaRPr lang="en-GB" sz="3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3600" dirty="0" err="1">
                          <a:solidFill>
                            <a:srgbClr val="0D0D0D"/>
                          </a:solidFill>
                          <a:effectLst/>
                          <a:latin typeface="Times New Roman" panose="02020603050405020304" pitchFamily="18" charset="0"/>
                          <a:ea typeface="Times New Roman" panose="02020603050405020304" pitchFamily="18" charset="0"/>
                        </a:rPr>
                        <a:t>Có</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câu</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chủ</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đề</a:t>
                      </a:r>
                      <a:r>
                        <a:rPr lang="en-US" sz="3600" dirty="0">
                          <a:solidFill>
                            <a:srgbClr val="0D0D0D"/>
                          </a:solidFill>
                          <a:effectLst/>
                          <a:latin typeface="Times New Roman" panose="02020603050405020304" pitchFamily="18" charset="0"/>
                          <a:ea typeface="Times New Roman" panose="02020603050405020304" pitchFamily="18" charset="0"/>
                        </a:rPr>
                        <a:t>.</a:t>
                      </a:r>
                      <a:endParaRPr lang="en-GB" sz="3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rPr>
                        <a:t> </a:t>
                      </a:r>
                      <a:endParaRPr lang="en-GB" sz="3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039368">
                <a:tc>
                  <a:txBody>
                    <a:bodyPr/>
                    <a:lstStyle/>
                    <a:p>
                      <a:pPr algn="ctr">
                        <a:lnSpc>
                          <a:spcPct val="115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rPr>
                        <a:t>4</a:t>
                      </a:r>
                      <a:endParaRPr lang="en-GB" sz="3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3600" dirty="0" err="1">
                          <a:solidFill>
                            <a:srgbClr val="0D0D0D"/>
                          </a:solidFill>
                          <a:effectLst/>
                          <a:latin typeface="Times New Roman" panose="02020603050405020304" pitchFamily="18" charset="0"/>
                          <a:ea typeface="Times New Roman" panose="02020603050405020304" pitchFamily="18" charset="0"/>
                        </a:rPr>
                        <a:t>Đoạn</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văn</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đảm</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bảo</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tính</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liên</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kết</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giữa</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các</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câu</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trong</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đoạn</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văn</a:t>
                      </a:r>
                      <a:r>
                        <a:rPr lang="en-US" sz="3600" dirty="0">
                          <a:solidFill>
                            <a:srgbClr val="0D0D0D"/>
                          </a:solidFill>
                          <a:effectLst/>
                          <a:latin typeface="Times New Roman" panose="02020603050405020304" pitchFamily="18" charset="0"/>
                          <a:ea typeface="Times New Roman" panose="02020603050405020304" pitchFamily="18" charset="0"/>
                        </a:rPr>
                        <a:t>.</a:t>
                      </a:r>
                      <a:endParaRPr lang="en-GB" sz="3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rPr>
                        <a:t> </a:t>
                      </a:r>
                      <a:endParaRPr lang="en-GB" sz="3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105662">
                <a:tc>
                  <a:txBody>
                    <a:bodyPr/>
                    <a:lstStyle/>
                    <a:p>
                      <a:pPr algn="ctr">
                        <a:lnSpc>
                          <a:spcPct val="115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rPr>
                        <a:t>5</a:t>
                      </a:r>
                      <a:endParaRPr lang="en-GB" sz="3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3600" dirty="0" err="1">
                          <a:solidFill>
                            <a:srgbClr val="0D0D0D"/>
                          </a:solidFill>
                          <a:effectLst/>
                          <a:latin typeface="Times New Roman" panose="02020603050405020304" pitchFamily="18" charset="0"/>
                          <a:ea typeface="Times New Roman" panose="02020603050405020304" pitchFamily="18" charset="0"/>
                        </a:rPr>
                        <a:t>Đoạn</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văn</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đảm</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bảo</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về</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yêu</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cầu</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về</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chính</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tả</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cách</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sử</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dụng</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từ</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ngữ</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ngữ</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pháp</a:t>
                      </a:r>
                      <a:r>
                        <a:rPr lang="en-US" sz="3600" dirty="0">
                          <a:solidFill>
                            <a:srgbClr val="0D0D0D"/>
                          </a:solidFill>
                          <a:effectLst/>
                          <a:latin typeface="Times New Roman" panose="02020603050405020304" pitchFamily="18" charset="0"/>
                          <a:ea typeface="Times New Roman" panose="02020603050405020304" pitchFamily="18" charset="0"/>
                        </a:rPr>
                        <a:t>.</a:t>
                      </a:r>
                      <a:endParaRPr lang="en-GB" sz="3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rPr>
                        <a:t> </a:t>
                      </a:r>
                      <a:endParaRPr lang="en-GB" sz="3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066800">
                <a:tc>
                  <a:txBody>
                    <a:bodyPr/>
                    <a:lstStyle/>
                    <a:p>
                      <a:pPr algn="ctr">
                        <a:lnSpc>
                          <a:spcPct val="115000"/>
                        </a:lnSpc>
                        <a:spcAft>
                          <a:spcPts val="0"/>
                        </a:spcAft>
                      </a:pPr>
                      <a:r>
                        <a:rPr lang="en-US" sz="3600" b="1">
                          <a:solidFill>
                            <a:srgbClr val="0D0D0D"/>
                          </a:solidFill>
                          <a:effectLst/>
                          <a:latin typeface="Times New Roman" panose="02020603050405020304" pitchFamily="18" charset="0"/>
                          <a:ea typeface="Times New Roman" panose="02020603050405020304" pitchFamily="18" charset="0"/>
                        </a:rPr>
                        <a:t>6</a:t>
                      </a:r>
                      <a:endParaRPr lang="en-GB" sz="36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15000"/>
                        </a:lnSpc>
                        <a:spcAft>
                          <a:spcPts val="0"/>
                        </a:spcAft>
                        <a:tabLst>
                          <a:tab pos="492760" algn="l"/>
                        </a:tabLst>
                      </a:pPr>
                      <a:r>
                        <a:rPr lang="en-US" sz="3600" dirty="0" err="1">
                          <a:solidFill>
                            <a:srgbClr val="0D0D0D"/>
                          </a:solidFill>
                          <a:effectLst/>
                          <a:latin typeface="Times New Roman" panose="02020603050405020304" pitchFamily="18" charset="0"/>
                          <a:ea typeface="Times New Roman" panose="02020603050405020304" pitchFamily="18" charset="0"/>
                        </a:rPr>
                        <a:t>Đoạn</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văn</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có</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sử</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dụng</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ít</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nhất</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một</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biện</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pháp</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tu</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dirty="0" err="1">
                          <a:solidFill>
                            <a:srgbClr val="0D0D0D"/>
                          </a:solidFill>
                          <a:effectLst/>
                          <a:latin typeface="Times New Roman" panose="02020603050405020304" pitchFamily="18" charset="0"/>
                          <a:ea typeface="Times New Roman" panose="02020603050405020304" pitchFamily="18" charset="0"/>
                        </a:rPr>
                        <a:t>từ</a:t>
                      </a:r>
                      <a:r>
                        <a:rPr lang="en-US" sz="3600" dirty="0">
                          <a:solidFill>
                            <a:srgbClr val="0D0D0D"/>
                          </a:solidFill>
                          <a:effectLst/>
                          <a:latin typeface="Times New Roman" panose="02020603050405020304" pitchFamily="18" charset="0"/>
                          <a:ea typeface="Times New Roman" panose="02020603050405020304" pitchFamily="18" charset="0"/>
                        </a:rPr>
                        <a:t> </a:t>
                      </a:r>
                      <a:r>
                        <a:rPr lang="en-US" sz="3600" i="1" dirty="0">
                          <a:effectLst/>
                          <a:latin typeface="Times New Roman" panose="02020603050405020304" pitchFamily="18" charset="0"/>
                          <a:ea typeface="Times New Roman" panose="02020603050405020304" pitchFamily="18" charset="0"/>
                        </a:rPr>
                        <a:t>(</a:t>
                      </a:r>
                      <a:r>
                        <a:rPr lang="en-US" sz="3600" i="1" dirty="0" err="1">
                          <a:effectLst/>
                          <a:latin typeface="Times New Roman" panose="02020603050405020304" pitchFamily="18" charset="0"/>
                          <a:ea typeface="Times New Roman" panose="02020603050405020304" pitchFamily="18" charset="0"/>
                        </a:rPr>
                        <a:t>nhân</a:t>
                      </a:r>
                      <a:r>
                        <a:rPr lang="en-US" sz="3600" i="1" dirty="0">
                          <a:effectLst/>
                          <a:latin typeface="Times New Roman" panose="02020603050405020304" pitchFamily="18" charset="0"/>
                          <a:ea typeface="Times New Roman" panose="02020603050405020304" pitchFamily="18" charset="0"/>
                        </a:rPr>
                        <a:t> </a:t>
                      </a:r>
                      <a:r>
                        <a:rPr lang="en-US" sz="3600" i="1" dirty="0" err="1">
                          <a:effectLst/>
                          <a:latin typeface="Times New Roman" panose="02020603050405020304" pitchFamily="18" charset="0"/>
                          <a:ea typeface="Times New Roman" panose="02020603050405020304" pitchFamily="18" charset="0"/>
                        </a:rPr>
                        <a:t>hóa</a:t>
                      </a:r>
                      <a:r>
                        <a:rPr lang="en-US" sz="3600" i="1" dirty="0">
                          <a:effectLst/>
                          <a:latin typeface="Times New Roman" panose="02020603050405020304" pitchFamily="18" charset="0"/>
                          <a:ea typeface="Times New Roman" panose="02020603050405020304" pitchFamily="18" charset="0"/>
                        </a:rPr>
                        <a:t>/ </a:t>
                      </a:r>
                      <a:r>
                        <a:rPr lang="en-US" sz="3600" i="1" dirty="0" err="1">
                          <a:effectLst/>
                          <a:latin typeface="Times New Roman" panose="02020603050405020304" pitchFamily="18" charset="0"/>
                          <a:ea typeface="Times New Roman" panose="02020603050405020304" pitchFamily="18" charset="0"/>
                        </a:rPr>
                        <a:t>điệp</a:t>
                      </a:r>
                      <a:r>
                        <a:rPr lang="en-US" sz="3600" i="1" dirty="0">
                          <a:effectLst/>
                          <a:latin typeface="Times New Roman" panose="02020603050405020304" pitchFamily="18" charset="0"/>
                          <a:ea typeface="Times New Roman" panose="02020603050405020304" pitchFamily="18" charset="0"/>
                        </a:rPr>
                        <a:t> </a:t>
                      </a:r>
                      <a:r>
                        <a:rPr lang="en-US" sz="3600" i="1" dirty="0" err="1">
                          <a:effectLst/>
                          <a:latin typeface="Times New Roman" panose="02020603050405020304" pitchFamily="18" charset="0"/>
                          <a:ea typeface="Times New Roman" panose="02020603050405020304" pitchFamily="18" charset="0"/>
                        </a:rPr>
                        <a:t>ngữ</a:t>
                      </a:r>
                      <a:r>
                        <a:rPr lang="en-US" sz="3600" i="1" dirty="0">
                          <a:effectLst/>
                          <a:latin typeface="Times New Roman" panose="02020603050405020304" pitchFamily="18" charset="0"/>
                          <a:ea typeface="Times New Roman" panose="02020603050405020304" pitchFamily="18" charset="0"/>
                        </a:rPr>
                        <a:t>/ </a:t>
                      </a:r>
                      <a:r>
                        <a:rPr lang="en-US" sz="3600" i="1" dirty="0" err="1">
                          <a:effectLst/>
                          <a:latin typeface="Times New Roman" panose="02020603050405020304" pitchFamily="18" charset="0"/>
                          <a:ea typeface="Times New Roman" panose="02020603050405020304" pitchFamily="18" charset="0"/>
                        </a:rPr>
                        <a:t>hoán</a:t>
                      </a:r>
                      <a:r>
                        <a:rPr lang="en-US" sz="3600" i="1" dirty="0">
                          <a:effectLst/>
                          <a:latin typeface="Times New Roman" panose="02020603050405020304" pitchFamily="18" charset="0"/>
                          <a:ea typeface="Times New Roman" panose="02020603050405020304" pitchFamily="18" charset="0"/>
                        </a:rPr>
                        <a:t> </a:t>
                      </a:r>
                      <a:r>
                        <a:rPr lang="en-US" sz="3600" i="1" dirty="0" err="1">
                          <a:effectLst/>
                          <a:latin typeface="Times New Roman" panose="02020603050405020304" pitchFamily="18" charset="0"/>
                          <a:ea typeface="Times New Roman" panose="02020603050405020304" pitchFamily="18" charset="0"/>
                        </a:rPr>
                        <a:t>dụ</a:t>
                      </a:r>
                      <a:r>
                        <a:rPr lang="en-US" sz="3600" i="1" dirty="0">
                          <a:effectLst/>
                          <a:latin typeface="Times New Roman" panose="02020603050405020304" pitchFamily="18" charset="0"/>
                          <a:ea typeface="Times New Roman" panose="02020603050405020304" pitchFamily="18" charset="0"/>
                        </a:rPr>
                        <a:t>). </a:t>
                      </a:r>
                      <a:endParaRPr lang="en-GB" sz="3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3600" b="1" dirty="0">
                          <a:solidFill>
                            <a:srgbClr val="0D0D0D"/>
                          </a:solidFill>
                          <a:effectLst/>
                          <a:latin typeface="Times New Roman" panose="02020603050405020304" pitchFamily="18" charset="0"/>
                          <a:ea typeface="Times New Roman" panose="02020603050405020304" pitchFamily="18" charset="0"/>
                        </a:rPr>
                        <a:t> </a:t>
                      </a:r>
                      <a:endParaRPr lang="en-GB" sz="36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1" name="TextBox 7"/>
          <p:cNvSpPr txBox="1"/>
          <p:nvPr/>
        </p:nvSpPr>
        <p:spPr>
          <a:xfrm rot="21524875">
            <a:off x="934109" y="178413"/>
            <a:ext cx="15653820" cy="1974900"/>
          </a:xfrm>
          <a:prstGeom prst="rect">
            <a:avLst/>
          </a:prstGeom>
        </p:spPr>
        <p:txBody>
          <a:bodyPr wrap="square" lIns="0" tIns="0" rIns="0" bIns="0" rtlCol="0" anchor="t">
            <a:spAutoFit/>
          </a:bodyPr>
          <a:lstStyle/>
          <a:p>
            <a:pPr algn="just">
              <a:lnSpc>
                <a:spcPts val="7702"/>
              </a:lnSpc>
            </a:pPr>
            <a:r>
              <a:rPr lang="en-US" sz="6600" b="1" dirty="0" err="1">
                <a:latin typeface="Times New Roman" panose="02020603050405020304" pitchFamily="18" charset="0"/>
                <a:cs typeface="Times New Roman" panose="02020603050405020304" pitchFamily="18" charset="0"/>
              </a:rPr>
              <a:t>Bảng</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kiểm</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kĩ</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năng</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viết</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đoạn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văn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vận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dụng</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từ</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đọc</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đến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viết</a:t>
            </a:r>
            <a:endParaRPr lang="en-US" sz="6000" dirty="0">
              <a:solidFill>
                <a:srgbClr val="37716C"/>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6224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1FFE3"/>
        </a:solidFill>
        <a:effectLst/>
      </p:bgPr>
    </p:bg>
    <p:spTree>
      <p:nvGrpSpPr>
        <p:cNvPr id="1" name=""/>
        <p:cNvGrpSpPr/>
        <p:nvPr/>
      </p:nvGrpSpPr>
      <p:grpSpPr>
        <a:xfrm>
          <a:off x="0" y="0"/>
          <a:ext cx="0" cy="0"/>
          <a:chOff x="0" y="0"/>
          <a:chExt cx="0" cy="0"/>
        </a:xfrm>
      </p:grpSpPr>
      <p:sp>
        <p:nvSpPr>
          <p:cNvPr id="4" name="Freeform 4"/>
          <p:cNvSpPr/>
          <p:nvPr/>
        </p:nvSpPr>
        <p:spPr>
          <a:xfrm rot="60427">
            <a:off x="5821228" y="928171"/>
            <a:ext cx="11364858" cy="8430659"/>
          </a:xfrm>
          <a:custGeom>
            <a:avLst/>
            <a:gdLst/>
            <a:ahLst/>
            <a:cxnLst/>
            <a:rect l="l" t="t" r="r" b="b"/>
            <a:pathLst>
              <a:path w="11364858" h="8430659">
                <a:moveTo>
                  <a:pt x="0" y="0"/>
                </a:moveTo>
                <a:lnTo>
                  <a:pt x="11364858" y="0"/>
                </a:lnTo>
                <a:lnTo>
                  <a:pt x="11364858" y="8430658"/>
                </a:lnTo>
                <a:lnTo>
                  <a:pt x="0" y="8430658"/>
                </a:lnTo>
                <a:lnTo>
                  <a:pt x="0" y="0"/>
                </a:lnTo>
                <a:close/>
              </a:path>
            </a:pathLst>
          </a:custGeom>
          <a:blipFill>
            <a:blip r:embed="rId2">
              <a:extLst>
                <a:ext uri="{96DAC541-7B7A-43D3-8B79-37D633B846F1}">
                  <asvg:svgBlip xmlns="" xmlns:asvg="http://schemas.microsoft.com/office/drawing/2016/SVG/main" r:embed="rId5"/>
                </a:ext>
              </a:extLst>
            </a:blip>
            <a:stretch>
              <a:fillRect/>
            </a:stretch>
          </a:blipFill>
        </p:spPr>
      </p:sp>
      <p:sp>
        <p:nvSpPr>
          <p:cNvPr id="5" name="Freeform 5"/>
          <p:cNvSpPr/>
          <p:nvPr/>
        </p:nvSpPr>
        <p:spPr>
          <a:xfrm rot="-117769">
            <a:off x="1122394" y="1323864"/>
            <a:ext cx="5154996" cy="5559309"/>
          </a:xfrm>
          <a:custGeom>
            <a:avLst/>
            <a:gdLst/>
            <a:ahLst/>
            <a:cxnLst/>
            <a:rect l="l" t="t" r="r" b="b"/>
            <a:pathLst>
              <a:path w="5154996" h="5559309">
                <a:moveTo>
                  <a:pt x="0" y="0"/>
                </a:moveTo>
                <a:lnTo>
                  <a:pt x="5154996" y="0"/>
                </a:lnTo>
                <a:lnTo>
                  <a:pt x="5154996" y="5559309"/>
                </a:lnTo>
                <a:lnTo>
                  <a:pt x="0" y="5559309"/>
                </a:lnTo>
                <a:lnTo>
                  <a:pt x="0" y="0"/>
                </a:lnTo>
                <a:close/>
              </a:path>
            </a:pathLst>
          </a:custGeom>
          <a:blipFill>
            <a:blip r:embed="rId6">
              <a:extLst>
                <a:ext uri="{96DAC541-7B7A-43D3-8B79-37D633B846F1}">
                  <asvg:svgBlip xmlns="" xmlns:asvg="http://schemas.microsoft.com/office/drawing/2016/SVG/main" r:embed="rId7"/>
                </a:ext>
              </a:extLst>
            </a:blip>
            <a:stretch>
              <a:fillRect/>
            </a:stretch>
          </a:blipFill>
        </p:spPr>
      </p:sp>
      <p:sp>
        <p:nvSpPr>
          <p:cNvPr id="7" name="TextBox 7"/>
          <p:cNvSpPr txBox="1"/>
          <p:nvPr/>
        </p:nvSpPr>
        <p:spPr>
          <a:xfrm rot="-106703">
            <a:off x="1343148" y="2404337"/>
            <a:ext cx="5029770" cy="3693319"/>
          </a:xfrm>
          <a:prstGeom prst="rect">
            <a:avLst/>
          </a:prstGeom>
        </p:spPr>
        <p:txBody>
          <a:bodyPr wrap="square" lIns="0" tIns="0" rIns="0" bIns="0" rtlCol="0" anchor="t">
            <a:spAutoFit/>
          </a:bodyPr>
          <a:lstStyle/>
          <a:p>
            <a:pPr algn="ctr"/>
            <a:r>
              <a:rPr lang="vi-VN" sz="4800" smtClean="0">
                <a:solidFill>
                  <a:schemeClr val="bg1"/>
                </a:solidFill>
                <a:latin typeface="Times New Roman" panose="02020603050405020304" pitchFamily="18" charset="0"/>
                <a:ea typeface="Calibri" panose="020F0502020204030204" pitchFamily="34" charset="0"/>
              </a:rPr>
              <a:t>Xem </a:t>
            </a:r>
            <a:r>
              <a:rPr lang="vi-VN" sz="4800">
                <a:solidFill>
                  <a:schemeClr val="bg1"/>
                </a:solidFill>
                <a:latin typeface="Times New Roman" panose="02020603050405020304" pitchFamily="18" charset="0"/>
                <a:ea typeface="Calibri" panose="020F0502020204030204" pitchFamily="34" charset="0"/>
              </a:rPr>
              <a:t>video, lắng nghe bài hát </a:t>
            </a:r>
            <a:r>
              <a:rPr lang="vi-VN" sz="4800" b="1">
                <a:solidFill>
                  <a:schemeClr val="bg1"/>
                </a:solidFill>
                <a:latin typeface="Times New Roman" panose="02020603050405020304" pitchFamily="18" charset="0"/>
                <a:ea typeface="Calibri" panose="020F0502020204030204" pitchFamily="34" charset="0"/>
              </a:rPr>
              <a:t>“Niềm vui của em”</a:t>
            </a:r>
            <a:r>
              <a:rPr lang="en-US" sz="4800" b="1">
                <a:solidFill>
                  <a:schemeClr val="bg1"/>
                </a:solidFill>
                <a:latin typeface="Times New Roman" panose="02020603050405020304" pitchFamily="18" charset="0"/>
                <a:ea typeface="Calibri" panose="020F0502020204030204" pitchFamily="34" charset="0"/>
              </a:rPr>
              <a:t> (</a:t>
            </a:r>
            <a:r>
              <a:rPr lang="en-US" sz="4800">
                <a:solidFill>
                  <a:schemeClr val="bg1"/>
                </a:solidFill>
                <a:latin typeface="Times New Roman" panose="02020603050405020304" pitchFamily="18" charset="0"/>
                <a:ea typeface="Calibri" panose="020F0502020204030204" pitchFamily="34" charset="0"/>
              </a:rPr>
              <a:t>nhạc sĩ:</a:t>
            </a:r>
            <a:r>
              <a:rPr lang="en-US" sz="4800" b="1">
                <a:solidFill>
                  <a:schemeClr val="bg1"/>
                </a:solidFill>
                <a:latin typeface="Times New Roman" panose="02020603050405020304" pitchFamily="18" charset="0"/>
                <a:ea typeface="Calibri" panose="020F0502020204030204" pitchFamily="34" charset="0"/>
              </a:rPr>
              <a:t> </a:t>
            </a:r>
            <a:r>
              <a:rPr lang="en-US" sz="4800">
                <a:solidFill>
                  <a:schemeClr val="bg1"/>
                </a:solidFill>
                <a:latin typeface="Times New Roman" panose="02020603050405020304" pitchFamily="18" charset="0"/>
                <a:ea typeface="Calibri" panose="020F0502020204030204" pitchFamily="34" charset="0"/>
              </a:rPr>
              <a:t>Nguyễn Huy Hùng)</a:t>
            </a:r>
            <a:endParaRPr lang="en-US" sz="4800">
              <a:solidFill>
                <a:schemeClr val="bg1"/>
              </a:solidFill>
              <a:latin typeface="Libre Baskerville Italics"/>
            </a:endParaRPr>
          </a:p>
        </p:txBody>
      </p:sp>
      <p:sp>
        <p:nvSpPr>
          <p:cNvPr id="9" name="Rectangle 8"/>
          <p:cNvSpPr/>
          <p:nvPr/>
        </p:nvSpPr>
        <p:spPr>
          <a:xfrm>
            <a:off x="6818951" y="1999365"/>
            <a:ext cx="4363340" cy="5826210"/>
          </a:xfrm>
          <a:prstGeom prst="rect">
            <a:avLst/>
          </a:prstGeom>
        </p:spPr>
        <p:txBody>
          <a:bodyPr wrap="square">
            <a:spAutoFit/>
          </a:bodyPr>
          <a:lstStyle/>
          <a:p>
            <a:pPr algn="just">
              <a:lnSpc>
                <a:spcPct val="115000"/>
              </a:lnSpc>
              <a:spcAft>
                <a:spcPts val="0"/>
              </a:spcAft>
              <a:tabLst>
                <a:tab pos="90170" algn="l"/>
                <a:tab pos="180340" algn="l"/>
                <a:tab pos="270510" algn="l"/>
              </a:tabLst>
            </a:pPr>
            <a:r>
              <a:rPr lang="en-US" sz="5400" smtClean="0">
                <a:solidFill>
                  <a:srgbClr val="000000"/>
                </a:solidFill>
                <a:latin typeface="Times New Roman" panose="02020603050405020304" pitchFamily="18" charset="0"/>
                <a:ea typeface="Calibri" panose="020F0502020204030204" pitchFamily="34" charset="0"/>
              </a:rPr>
              <a:t>? </a:t>
            </a:r>
            <a:r>
              <a:rPr lang="en-US" sz="5400">
                <a:solidFill>
                  <a:srgbClr val="000000"/>
                </a:solidFill>
                <a:latin typeface="Times New Roman" panose="02020603050405020304" pitchFamily="18" charset="0"/>
                <a:ea typeface="Calibri" panose="020F0502020204030204" pitchFamily="34" charset="0"/>
              </a:rPr>
              <a:t>Em hãy cho biết những biện pháp tu từ nào được sử dụng trong lời bài hát trên</a:t>
            </a:r>
            <a:r>
              <a:rPr lang="en-US" sz="5400" smtClean="0">
                <a:solidFill>
                  <a:srgbClr val="000000"/>
                </a:solidFill>
                <a:latin typeface="Times New Roman" panose="02020603050405020304" pitchFamily="18" charset="0"/>
                <a:ea typeface="Calibri" panose="020F0502020204030204" pitchFamily="34" charset="0"/>
              </a:rPr>
              <a:t>?</a:t>
            </a:r>
            <a:endParaRPr lang="en-GB" sz="5400">
              <a:latin typeface="Times New Roman" panose="02020603050405020304" pitchFamily="18" charset="0"/>
              <a:ea typeface="Calibri" panose="020F0502020204030204" pitchFamily="34" charset="0"/>
            </a:endParaRPr>
          </a:p>
        </p:txBody>
      </p:sp>
      <p:sp>
        <p:nvSpPr>
          <p:cNvPr id="10" name="Rectangle 9"/>
          <p:cNvSpPr/>
          <p:nvPr/>
        </p:nvSpPr>
        <p:spPr>
          <a:xfrm>
            <a:off x="12256857" y="3314700"/>
            <a:ext cx="4191998" cy="2882649"/>
          </a:xfrm>
          <a:prstGeom prst="rect">
            <a:avLst/>
          </a:prstGeom>
        </p:spPr>
        <p:txBody>
          <a:bodyPr wrap="square">
            <a:spAutoFit/>
          </a:bodyPr>
          <a:lstStyle/>
          <a:p>
            <a:pPr algn="just">
              <a:lnSpc>
                <a:spcPct val="115000"/>
              </a:lnSpc>
              <a:spcAft>
                <a:spcPts val="0"/>
              </a:spcAft>
              <a:tabLst>
                <a:tab pos="90170" algn="l"/>
                <a:tab pos="180340" algn="l"/>
                <a:tab pos="270510" algn="l"/>
              </a:tabLst>
            </a:pPr>
            <a:r>
              <a:rPr lang="en-US" sz="5400">
                <a:solidFill>
                  <a:srgbClr val="000000"/>
                </a:solidFill>
                <a:latin typeface="Times New Roman" panose="02020603050405020304" pitchFamily="18" charset="0"/>
                <a:ea typeface="Calibri" panose="020F0502020204030204" pitchFamily="34" charset="0"/>
              </a:rPr>
              <a:t>? Tìm các từ láy xuất hiện trong bài hát.</a:t>
            </a:r>
            <a:endParaRPr lang="en-GB" sz="5400">
              <a:latin typeface="Times New Roman" panose="02020603050405020304" pitchFamily="18" charset="0"/>
              <a:ea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down)">
                                      <p:cBhvr>
                                        <p:cTn id="19" dur="500"/>
                                        <p:tgtEl>
                                          <p:spTgt spid="9"/>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circle(in)">
                                      <p:cBhvr>
                                        <p:cTn id="24"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1FFE3"/>
        </a:solidFill>
        <a:effectLst/>
      </p:bgPr>
    </p:bg>
    <p:spTree>
      <p:nvGrpSpPr>
        <p:cNvPr id="1" name=""/>
        <p:cNvGrpSpPr/>
        <p:nvPr/>
      </p:nvGrpSpPr>
      <p:grpSpPr>
        <a:xfrm>
          <a:off x="0" y="0"/>
          <a:ext cx="0" cy="0"/>
          <a:chOff x="0" y="0"/>
          <a:chExt cx="0" cy="0"/>
        </a:xfrm>
      </p:grpSpPr>
      <p:sp>
        <p:nvSpPr>
          <p:cNvPr id="2" name="Freeform 2"/>
          <p:cNvSpPr/>
          <p:nvPr/>
        </p:nvSpPr>
        <p:spPr>
          <a:xfrm rot="-62980">
            <a:off x="745810" y="-89378"/>
            <a:ext cx="11143556" cy="11308557"/>
          </a:xfrm>
          <a:custGeom>
            <a:avLst/>
            <a:gdLst/>
            <a:ahLst/>
            <a:cxnLst/>
            <a:rect l="l" t="t" r="r" b="b"/>
            <a:pathLst>
              <a:path w="7237477" h="11308557">
                <a:moveTo>
                  <a:pt x="0" y="0"/>
                </a:moveTo>
                <a:lnTo>
                  <a:pt x="7237477" y="0"/>
                </a:lnTo>
                <a:lnTo>
                  <a:pt x="7237477" y="11308557"/>
                </a:lnTo>
                <a:lnTo>
                  <a:pt x="0" y="11308557"/>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sp>
        <p:nvSpPr>
          <p:cNvPr id="7" name="Rectangle 6"/>
          <p:cNvSpPr/>
          <p:nvPr/>
        </p:nvSpPr>
        <p:spPr>
          <a:xfrm>
            <a:off x="2057400" y="1943100"/>
            <a:ext cx="9144000" cy="7675947"/>
          </a:xfrm>
          <a:prstGeom prst="rect">
            <a:avLst/>
          </a:prstGeom>
        </p:spPr>
        <p:txBody>
          <a:bodyPr>
            <a:spAutoFit/>
          </a:bodyPr>
          <a:lstStyle/>
          <a:p>
            <a:pPr algn="ctr">
              <a:lnSpc>
                <a:spcPct val="115000"/>
              </a:lnSpc>
              <a:spcAft>
                <a:spcPts val="0"/>
              </a:spcAft>
            </a:pPr>
            <a:r>
              <a:rPr lang="en-US" sz="4400" b="1" smtClean="0">
                <a:latin typeface="Times New Roman" panose="02020603050405020304" pitchFamily="18" charset="0"/>
                <a:ea typeface="Calibri" panose="020F0502020204030204" pitchFamily="34" charset="0"/>
              </a:rPr>
              <a:t>Nhân hóa</a:t>
            </a:r>
            <a:endParaRPr lang="en-GB" sz="4400">
              <a:latin typeface="Times New Roman" panose="02020603050405020304" pitchFamily="18" charset="0"/>
              <a:ea typeface="Calibri" panose="020F0502020204030204" pitchFamily="34" charset="0"/>
            </a:endParaRPr>
          </a:p>
          <a:p>
            <a:pPr algn="just">
              <a:lnSpc>
                <a:spcPct val="115000"/>
              </a:lnSpc>
              <a:spcAft>
                <a:spcPts val="0"/>
              </a:spcAft>
            </a:pPr>
            <a:r>
              <a:rPr lang="en-US" sz="4400">
                <a:latin typeface="Times New Roman" panose="02020603050405020304" pitchFamily="18" charset="0"/>
                <a:ea typeface="Calibri" panose="020F0502020204030204" pitchFamily="34" charset="0"/>
              </a:rPr>
              <a:t>+ </a:t>
            </a:r>
            <a:r>
              <a:rPr lang="en-US" sz="4400" i="1">
                <a:latin typeface="Times New Roman" panose="02020603050405020304" pitchFamily="18" charset="0"/>
                <a:ea typeface="Calibri" panose="020F0502020204030204" pitchFamily="34" charset="0"/>
              </a:rPr>
              <a:t>“Khi ông mặt trời thức dậy...”</a:t>
            </a:r>
            <a:endParaRPr lang="en-GB" sz="4400">
              <a:latin typeface="Times New Roman" panose="02020603050405020304" pitchFamily="18" charset="0"/>
              <a:ea typeface="Calibri" panose="020F0502020204030204" pitchFamily="34" charset="0"/>
            </a:endParaRPr>
          </a:p>
          <a:p>
            <a:pPr algn="just">
              <a:lnSpc>
                <a:spcPct val="115000"/>
              </a:lnSpc>
              <a:spcAft>
                <a:spcPts val="0"/>
              </a:spcAft>
            </a:pPr>
            <a:r>
              <a:rPr lang="en-US" sz="4400" i="1">
                <a:latin typeface="Times New Roman" panose="02020603050405020304" pitchFamily="18" charset="0"/>
                <a:ea typeface="Calibri" panose="020F0502020204030204" pitchFamily="34" charset="0"/>
              </a:rPr>
              <a:t>+ Cùng đàn chim hòa vang tiếng hát</a:t>
            </a:r>
            <a:endParaRPr lang="en-GB" sz="4400">
              <a:latin typeface="Times New Roman" panose="02020603050405020304" pitchFamily="18" charset="0"/>
              <a:ea typeface="Calibri" panose="020F0502020204030204" pitchFamily="34" charset="0"/>
            </a:endParaRPr>
          </a:p>
          <a:p>
            <a:pPr algn="just">
              <a:lnSpc>
                <a:spcPct val="115000"/>
              </a:lnSpc>
              <a:spcAft>
                <a:spcPts val="0"/>
              </a:spcAft>
            </a:pPr>
            <a:r>
              <a:rPr lang="en-US" sz="4400" i="1">
                <a:latin typeface="Times New Roman" panose="02020603050405020304" pitchFamily="18" charset="0"/>
                <a:ea typeface="Calibri" panose="020F0502020204030204" pitchFamily="34" charset="0"/>
              </a:rPr>
              <a:t>+ </a:t>
            </a:r>
            <a:r>
              <a:rPr lang="en-US" sz="4400" i="1">
                <a:solidFill>
                  <a:srgbClr val="0F0F0F"/>
                </a:solidFill>
                <a:latin typeface="Times New Roman" panose="02020603050405020304" pitchFamily="18" charset="0"/>
                <a:ea typeface="Calibri" panose="020F0502020204030204" pitchFamily="34" charset="0"/>
              </a:rPr>
              <a:t>Nụ hoa xinh tươi luôn hé môi cười</a:t>
            </a:r>
            <a:endParaRPr lang="en-GB" sz="4400">
              <a:latin typeface="Times New Roman" panose="02020603050405020304" pitchFamily="18" charset="0"/>
              <a:ea typeface="Calibri" panose="020F0502020204030204" pitchFamily="34" charset="0"/>
            </a:endParaRPr>
          </a:p>
          <a:p>
            <a:pPr algn="just">
              <a:lnSpc>
                <a:spcPct val="115000"/>
              </a:lnSpc>
              <a:spcAft>
                <a:spcPts val="0"/>
              </a:spcAft>
            </a:pPr>
            <a:r>
              <a:rPr lang="en-US" sz="4400" i="1">
                <a:latin typeface="Times New Roman" panose="02020603050405020304" pitchFamily="18" charset="0"/>
                <a:ea typeface="Calibri" panose="020F0502020204030204" pitchFamily="34" charset="0"/>
              </a:rPr>
              <a:t>+ “Khi ông mặt trời đi ngủ</a:t>
            </a:r>
            <a:r>
              <a:rPr lang="en-US" sz="4400">
                <a:latin typeface="Times New Roman" panose="02020603050405020304" pitchFamily="18" charset="0"/>
                <a:ea typeface="Calibri" panose="020F0502020204030204" pitchFamily="34" charset="0"/>
              </a:rPr>
              <a:t>...”</a:t>
            </a:r>
            <a:endParaRPr lang="en-GB" sz="4400">
              <a:latin typeface="Times New Roman" panose="02020603050405020304" pitchFamily="18" charset="0"/>
              <a:ea typeface="Calibri" panose="020F0502020204030204" pitchFamily="34" charset="0"/>
            </a:endParaRPr>
          </a:p>
          <a:p>
            <a:pPr lvl="0" algn="ctr">
              <a:lnSpc>
                <a:spcPct val="115000"/>
              </a:lnSpc>
              <a:spcAft>
                <a:spcPts val="0"/>
              </a:spcAft>
              <a:buSzPts val="1400"/>
            </a:pPr>
            <a:r>
              <a:rPr lang="en-US" sz="4400" b="1">
                <a:latin typeface="Times New Roman" panose="02020603050405020304" pitchFamily="18" charset="0"/>
                <a:ea typeface="Times New Roman" panose="02020603050405020304" pitchFamily="18" charset="0"/>
              </a:rPr>
              <a:t>Phép </a:t>
            </a:r>
            <a:r>
              <a:rPr lang="en-US" sz="4400" b="1" smtClean="0">
                <a:latin typeface="Times New Roman" panose="02020603050405020304" pitchFamily="18" charset="0"/>
                <a:ea typeface="Times New Roman" panose="02020603050405020304" pitchFamily="18" charset="0"/>
              </a:rPr>
              <a:t>điệp</a:t>
            </a:r>
            <a:endParaRPr lang="en-GB" sz="4400" b="1">
              <a:latin typeface="Times New Roman" panose="02020603050405020304" pitchFamily="18" charset="0"/>
              <a:ea typeface="Times New Roman" panose="02020603050405020304" pitchFamily="18" charset="0"/>
            </a:endParaRPr>
          </a:p>
          <a:p>
            <a:pPr algn="just">
              <a:lnSpc>
                <a:spcPct val="115000"/>
              </a:lnSpc>
              <a:spcAft>
                <a:spcPts val="0"/>
              </a:spcAft>
            </a:pPr>
            <a:r>
              <a:rPr lang="en-US" sz="4400">
                <a:solidFill>
                  <a:srgbClr val="0F0F0F"/>
                </a:solidFill>
                <a:latin typeface="Times New Roman" panose="02020603050405020304" pitchFamily="18" charset="0"/>
                <a:ea typeface="Calibri" panose="020F0502020204030204" pitchFamily="34" charset="0"/>
              </a:rPr>
              <a:t>“</a:t>
            </a:r>
            <a:r>
              <a:rPr lang="en-US" sz="4400" i="1">
                <a:solidFill>
                  <a:srgbClr val="0F0F0F"/>
                </a:solidFill>
                <a:latin typeface="Times New Roman" panose="02020603050405020304" pitchFamily="18" charset="0"/>
                <a:ea typeface="Calibri" panose="020F0502020204030204" pitchFamily="34" charset="0"/>
              </a:rPr>
              <a:t>Đưa em vào đời đẹp những ước mơ/ Đưa em vào đời đẹp những ước mơ</a:t>
            </a:r>
            <a:r>
              <a:rPr lang="en-US" sz="4400">
                <a:solidFill>
                  <a:srgbClr val="0F0F0F"/>
                </a:solidFill>
                <a:latin typeface="Times New Roman" panose="02020603050405020304" pitchFamily="18" charset="0"/>
                <a:ea typeface="Calibri" panose="020F0502020204030204" pitchFamily="34" charset="0"/>
              </a:rPr>
              <a:t>”</a:t>
            </a:r>
            <a:endParaRPr lang="en-GB" sz="4400">
              <a:latin typeface="Times New Roman" panose="02020603050405020304" pitchFamily="18" charset="0"/>
              <a:ea typeface="Calibri" panose="020F0502020204030204" pitchFamily="34" charset="0"/>
            </a:endParaRPr>
          </a:p>
          <a:p>
            <a:pPr algn="ctr"/>
            <a:r>
              <a:rPr lang="en-US" sz="4400" b="1" smtClean="0">
                <a:solidFill>
                  <a:srgbClr val="0F0F0F"/>
                </a:solidFill>
                <a:latin typeface="Times New Roman" panose="02020603050405020304" pitchFamily="18" charset="0"/>
                <a:ea typeface="Calibri" panose="020F0502020204030204" pitchFamily="34" charset="0"/>
              </a:rPr>
              <a:t>Từ </a:t>
            </a:r>
            <a:r>
              <a:rPr lang="en-US" sz="4400" b="1">
                <a:solidFill>
                  <a:srgbClr val="0F0F0F"/>
                </a:solidFill>
                <a:latin typeface="Times New Roman" panose="02020603050405020304" pitchFamily="18" charset="0"/>
                <a:ea typeface="Calibri" panose="020F0502020204030204" pitchFamily="34" charset="0"/>
              </a:rPr>
              <a:t>láy</a:t>
            </a:r>
            <a:r>
              <a:rPr lang="en-US" sz="4400">
                <a:solidFill>
                  <a:srgbClr val="0F0F0F"/>
                </a:solidFill>
                <a:latin typeface="Times New Roman" panose="02020603050405020304" pitchFamily="18" charset="0"/>
                <a:ea typeface="Calibri" panose="020F0502020204030204" pitchFamily="34" charset="0"/>
              </a:rPr>
              <a:t> </a:t>
            </a:r>
            <a:endParaRPr lang="vi-VN" sz="4400" smtClean="0">
              <a:solidFill>
                <a:srgbClr val="0F0F0F"/>
              </a:solidFill>
              <a:latin typeface="Times New Roman" panose="02020603050405020304" pitchFamily="18" charset="0"/>
              <a:ea typeface="Calibri" panose="020F0502020204030204" pitchFamily="34" charset="0"/>
            </a:endParaRPr>
          </a:p>
          <a:p>
            <a:r>
              <a:rPr lang="en-US" sz="4400" i="1" smtClean="0">
                <a:solidFill>
                  <a:srgbClr val="0F0F0F"/>
                </a:solidFill>
                <a:latin typeface="Times New Roman" panose="02020603050405020304" pitchFamily="18" charset="0"/>
                <a:ea typeface="Calibri" panose="020F0502020204030204" pitchFamily="34" charset="0"/>
              </a:rPr>
              <a:t>long </a:t>
            </a:r>
            <a:r>
              <a:rPr lang="en-US" sz="4400" i="1">
                <a:solidFill>
                  <a:srgbClr val="0F0F0F"/>
                </a:solidFill>
                <a:latin typeface="Times New Roman" panose="02020603050405020304" pitchFamily="18" charset="0"/>
                <a:ea typeface="Calibri" panose="020F0502020204030204" pitchFamily="34" charset="0"/>
              </a:rPr>
              <a:t>lanh, đong đầy.</a:t>
            </a:r>
            <a:endParaRPr lang="en-GB" sz="4400"/>
          </a:p>
        </p:txBody>
      </p:sp>
    </p:spTree>
    <p:extLst>
      <p:ext uri="{BB962C8B-B14F-4D97-AF65-F5344CB8AC3E}">
        <p14:creationId xmlns:p14="http://schemas.microsoft.com/office/powerpoint/2010/main" val="378252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FE9CF"/>
        </a:solidFill>
        <a:effectLst/>
      </p:bgPr>
    </p:bg>
    <p:spTree>
      <p:nvGrpSpPr>
        <p:cNvPr id="1" name=""/>
        <p:cNvGrpSpPr/>
        <p:nvPr/>
      </p:nvGrpSpPr>
      <p:grpSpPr>
        <a:xfrm>
          <a:off x="0" y="0"/>
          <a:ext cx="0" cy="0"/>
          <a:chOff x="0" y="0"/>
          <a:chExt cx="0" cy="0"/>
        </a:xfrm>
      </p:grpSpPr>
      <p:sp>
        <p:nvSpPr>
          <p:cNvPr id="6" name="Freeform 6"/>
          <p:cNvSpPr/>
          <p:nvPr/>
        </p:nvSpPr>
        <p:spPr>
          <a:xfrm>
            <a:off x="5157730" y="1227269"/>
            <a:ext cx="7835458" cy="7835458"/>
          </a:xfrm>
          <a:custGeom>
            <a:avLst/>
            <a:gdLst/>
            <a:ahLst/>
            <a:cxnLst/>
            <a:rect l="l" t="t" r="r" b="b"/>
            <a:pathLst>
              <a:path w="7835458" h="7835458">
                <a:moveTo>
                  <a:pt x="0" y="0"/>
                </a:moveTo>
                <a:lnTo>
                  <a:pt x="7835458" y="0"/>
                </a:lnTo>
                <a:lnTo>
                  <a:pt x="7835458" y="7835458"/>
                </a:lnTo>
                <a:lnTo>
                  <a:pt x="0" y="7835458"/>
                </a:lnTo>
                <a:lnTo>
                  <a:pt x="0" y="0"/>
                </a:lnTo>
                <a:close/>
              </a:path>
            </a:pathLst>
          </a:custGeom>
          <a:blipFill>
            <a:blip r:embed="rId2">
              <a:extLst>
                <a:ext uri="{96DAC541-7B7A-43D3-8B79-37D633B846F1}">
                  <asvg:svgBlip xmlns="" xmlns:asvg="http://schemas.microsoft.com/office/drawing/2016/SVG/main" r:embed="rId7"/>
                </a:ext>
              </a:extLst>
            </a:blip>
            <a:stretch>
              <a:fillRect/>
            </a:stretch>
          </a:blipFill>
        </p:spPr>
      </p:sp>
      <p:sp>
        <p:nvSpPr>
          <p:cNvPr id="9" name="Rectangle 8"/>
          <p:cNvSpPr/>
          <p:nvPr/>
        </p:nvSpPr>
        <p:spPr>
          <a:xfrm>
            <a:off x="5725141" y="3009900"/>
            <a:ext cx="6580007" cy="3416320"/>
          </a:xfrm>
          <a:prstGeom prst="rect">
            <a:avLst/>
          </a:prstGeom>
        </p:spPr>
        <p:txBody>
          <a:bodyPr wrap="none">
            <a:spAutoFit/>
          </a:bodyPr>
          <a:lstStyle/>
          <a:p>
            <a:pPr algn="ctr"/>
            <a:r>
              <a:rPr lang="en-US" sz="7200" b="1" dirty="0">
                <a:effectLst>
                  <a:glow rad="139700">
                    <a:schemeClr val="accent2">
                      <a:satMod val="175000"/>
                      <a:alpha val="40000"/>
                    </a:schemeClr>
                  </a:glow>
                </a:effectLst>
                <a:latin typeface="Times New Roman" panose="02020603050405020304" pitchFamily="18" charset="0"/>
                <a:cs typeface="Times New Roman" panose="02020603050405020304" pitchFamily="18" charset="0"/>
              </a:rPr>
              <a:t>HOẠT ĐỘNG </a:t>
            </a:r>
            <a:r>
              <a:rPr lang="en-US" sz="7200" b="1" dirty="0" smtClean="0">
                <a:effectLst>
                  <a:glow rad="139700">
                    <a:schemeClr val="accent2">
                      <a:satMod val="175000"/>
                      <a:alpha val="40000"/>
                    </a:schemeClr>
                  </a:glow>
                </a:effectLst>
                <a:latin typeface="Times New Roman" panose="02020603050405020304" pitchFamily="18" charset="0"/>
                <a:cs typeface="Times New Roman" panose="02020603050405020304" pitchFamily="18" charset="0"/>
              </a:rPr>
              <a:t>2</a:t>
            </a:r>
            <a:endParaRPr lang="vi-VN" sz="7200" b="1" dirty="0" smtClean="0">
              <a:effectLst>
                <a:glow rad="139700">
                  <a:schemeClr val="accent2">
                    <a:satMod val="175000"/>
                    <a:alpha val="40000"/>
                  </a:schemeClr>
                </a:glow>
              </a:effectLst>
              <a:latin typeface="Times New Roman" panose="02020603050405020304" pitchFamily="18" charset="0"/>
              <a:cs typeface="Times New Roman" panose="02020603050405020304" pitchFamily="18" charset="0"/>
            </a:endParaRPr>
          </a:p>
          <a:p>
            <a:pPr algn="ctr"/>
            <a:r>
              <a:rPr lang="en-US" sz="7200" b="1" dirty="0" smtClean="0">
                <a:effectLst>
                  <a:glow rad="139700">
                    <a:schemeClr val="accent2">
                      <a:satMod val="175000"/>
                      <a:alpha val="40000"/>
                    </a:schemeClr>
                  </a:glow>
                </a:effectLst>
                <a:latin typeface="Times New Roman" panose="02020603050405020304" pitchFamily="18" charset="0"/>
                <a:cs typeface="Times New Roman" panose="02020603050405020304" pitchFamily="18" charset="0"/>
              </a:rPr>
              <a:t> </a:t>
            </a:r>
            <a:r>
              <a:rPr lang="en-US" sz="7200" b="1" dirty="0">
                <a:effectLst>
                  <a:glow rad="139700">
                    <a:schemeClr val="accent2">
                      <a:satMod val="175000"/>
                      <a:alpha val="40000"/>
                    </a:schemeClr>
                  </a:glow>
                </a:effectLst>
                <a:latin typeface="Times New Roman" panose="02020603050405020304" pitchFamily="18" charset="0"/>
                <a:cs typeface="Times New Roman" panose="02020603050405020304" pitchFamily="18" charset="0"/>
              </a:rPr>
              <a:t>HÌNH </a:t>
            </a:r>
            <a:r>
              <a:rPr lang="en-US" sz="7200" b="1" dirty="0" smtClean="0">
                <a:effectLst>
                  <a:glow rad="139700">
                    <a:schemeClr val="accent2">
                      <a:satMod val="175000"/>
                      <a:alpha val="40000"/>
                    </a:schemeClr>
                  </a:glow>
                </a:effectLst>
                <a:latin typeface="Times New Roman" panose="02020603050405020304" pitchFamily="18" charset="0"/>
                <a:cs typeface="Times New Roman" panose="02020603050405020304" pitchFamily="18" charset="0"/>
              </a:rPr>
              <a:t>THÀNH</a:t>
            </a:r>
            <a:endParaRPr lang="vi-VN" sz="7200" b="1" dirty="0" smtClean="0">
              <a:effectLst>
                <a:glow rad="139700">
                  <a:schemeClr val="accent2">
                    <a:satMod val="175000"/>
                    <a:alpha val="40000"/>
                  </a:schemeClr>
                </a:glow>
              </a:effectLst>
              <a:latin typeface="Times New Roman" panose="02020603050405020304" pitchFamily="18" charset="0"/>
              <a:cs typeface="Times New Roman" panose="02020603050405020304" pitchFamily="18" charset="0"/>
            </a:endParaRPr>
          </a:p>
          <a:p>
            <a:pPr algn="ctr"/>
            <a:r>
              <a:rPr lang="en-US" sz="7200" b="1" dirty="0" smtClean="0">
                <a:effectLst>
                  <a:glow rad="139700">
                    <a:schemeClr val="accent2">
                      <a:satMod val="175000"/>
                      <a:alpha val="40000"/>
                    </a:schemeClr>
                  </a:glow>
                </a:effectLst>
                <a:latin typeface="Times New Roman" panose="02020603050405020304" pitchFamily="18" charset="0"/>
                <a:cs typeface="Times New Roman" panose="02020603050405020304" pitchFamily="18" charset="0"/>
              </a:rPr>
              <a:t> </a:t>
            </a:r>
            <a:r>
              <a:rPr lang="en-US" sz="7200" b="1" dirty="0">
                <a:effectLst>
                  <a:glow rad="139700">
                    <a:schemeClr val="accent2">
                      <a:satMod val="175000"/>
                      <a:alpha val="40000"/>
                    </a:schemeClr>
                  </a:glow>
                </a:effectLst>
                <a:latin typeface="Times New Roman" panose="02020603050405020304" pitchFamily="18" charset="0"/>
                <a:cs typeface="Times New Roman" panose="02020603050405020304" pitchFamily="18" charset="0"/>
              </a:rPr>
              <a:t>KIẾN THỨC</a:t>
            </a:r>
            <a:endParaRPr lang="en-GB" sz="7200" dirty="0">
              <a:solidFill>
                <a:prstClr val="black"/>
              </a:solidFill>
              <a:effectLst>
                <a:glow rad="139700">
                  <a:schemeClr val="accent2">
                    <a:satMod val="175000"/>
                    <a:alpha val="40000"/>
                  </a:schemeClr>
                </a:glo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6794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1FFE3"/>
        </a:solidFill>
        <a:effectLst/>
      </p:bgPr>
    </p:bg>
    <p:spTree>
      <p:nvGrpSpPr>
        <p:cNvPr id="1" name=""/>
        <p:cNvGrpSpPr/>
        <p:nvPr/>
      </p:nvGrpSpPr>
      <p:grpSpPr>
        <a:xfrm>
          <a:off x="0" y="0"/>
          <a:ext cx="0" cy="0"/>
          <a:chOff x="0" y="0"/>
          <a:chExt cx="0" cy="0"/>
        </a:xfrm>
      </p:grpSpPr>
      <p:sp>
        <p:nvSpPr>
          <p:cNvPr id="9" name="Rectangle 8"/>
          <p:cNvSpPr/>
          <p:nvPr/>
        </p:nvSpPr>
        <p:spPr>
          <a:xfrm>
            <a:off x="2133600" y="876300"/>
            <a:ext cx="5880905" cy="1166730"/>
          </a:xfrm>
          <a:prstGeom prst="rect">
            <a:avLst/>
          </a:prstGeom>
        </p:spPr>
        <p:txBody>
          <a:bodyPr wrap="none">
            <a:spAutoFit/>
          </a:bodyPr>
          <a:lstStyle/>
          <a:p>
            <a:pPr>
              <a:lnSpc>
                <a:spcPct val="115000"/>
              </a:lnSpc>
              <a:spcAft>
                <a:spcPts val="0"/>
              </a:spcAft>
            </a:pPr>
            <a:r>
              <a:rPr lang="en-US" sz="6600" b="1" dirty="0">
                <a:solidFill>
                  <a:srgbClr val="FF0000"/>
                </a:solidFill>
                <a:effectLst>
                  <a:glow rad="139700">
                    <a:schemeClr val="accent2">
                      <a:satMod val="175000"/>
                      <a:alpha val="40000"/>
                    </a:schemeClr>
                  </a:glow>
                </a:effectLst>
                <a:latin typeface="Times New Roman" panose="02020603050405020304" pitchFamily="18" charset="0"/>
                <a:ea typeface="Arial" panose="020B0604020202020204" pitchFamily="34" charset="0"/>
              </a:rPr>
              <a:t>I. LÝ THUYẾT</a:t>
            </a:r>
            <a:endParaRPr lang="en-GB" sz="6600" dirty="0">
              <a:effectLst>
                <a:glow rad="139700">
                  <a:schemeClr val="accent2">
                    <a:satMod val="175000"/>
                    <a:alpha val="40000"/>
                  </a:schemeClr>
                </a:glow>
              </a:effectLst>
              <a:latin typeface="Times New Roman" panose="02020603050405020304" pitchFamily="18" charset="0"/>
              <a:ea typeface="Calibri" panose="020F0502020204030204" pitchFamily="34" charset="0"/>
            </a:endParaRPr>
          </a:p>
        </p:txBody>
      </p:sp>
      <p:sp>
        <p:nvSpPr>
          <p:cNvPr id="10" name="Rectangle 9"/>
          <p:cNvSpPr/>
          <p:nvPr/>
        </p:nvSpPr>
        <p:spPr>
          <a:xfrm>
            <a:off x="2667000" y="2857500"/>
            <a:ext cx="5800119" cy="2130904"/>
          </a:xfrm>
          <a:prstGeom prst="rect">
            <a:avLst/>
          </a:prstGeom>
        </p:spPr>
        <p:txBody>
          <a:bodyPr wrap="square">
            <a:spAutoFit/>
          </a:bodyPr>
          <a:lstStyle/>
          <a:p>
            <a:pPr algn="ctr">
              <a:lnSpc>
                <a:spcPct val="115000"/>
              </a:lnSpc>
              <a:spcAft>
                <a:spcPts val="0"/>
              </a:spcAft>
            </a:pPr>
            <a:r>
              <a:rPr lang="en-US" sz="6000" b="1" dirty="0">
                <a:solidFill>
                  <a:srgbClr val="0070C0"/>
                </a:solidFill>
                <a:effectLst>
                  <a:glow rad="139700">
                    <a:schemeClr val="accent2">
                      <a:satMod val="175000"/>
                      <a:alpha val="40000"/>
                    </a:schemeClr>
                  </a:glow>
                </a:effectLst>
                <a:latin typeface="Times New Roman" panose="02020603050405020304" pitchFamily="18" charset="0"/>
                <a:ea typeface="Arial" panose="020B0604020202020204" pitchFamily="34" charset="0"/>
              </a:rPr>
              <a:t>1. </a:t>
            </a:r>
            <a:r>
              <a:rPr lang="en-US" sz="6000" b="1" dirty="0" err="1">
                <a:solidFill>
                  <a:srgbClr val="0070C0"/>
                </a:solidFill>
                <a:effectLst>
                  <a:glow rad="139700">
                    <a:schemeClr val="accent2">
                      <a:satMod val="175000"/>
                      <a:alpha val="40000"/>
                    </a:schemeClr>
                  </a:glow>
                </a:effectLst>
                <a:latin typeface="Times New Roman" panose="02020603050405020304" pitchFamily="18" charset="0"/>
                <a:ea typeface="Arial" panose="020B0604020202020204" pitchFamily="34" charset="0"/>
              </a:rPr>
              <a:t>Ôn</a:t>
            </a:r>
            <a:r>
              <a:rPr lang="en-US" sz="6000" b="1" dirty="0">
                <a:solidFill>
                  <a:srgbClr val="0070C0"/>
                </a:solidFill>
                <a:effectLst>
                  <a:glow rad="139700">
                    <a:schemeClr val="accent2">
                      <a:satMod val="175000"/>
                      <a:alpha val="40000"/>
                    </a:schemeClr>
                  </a:glow>
                </a:effectLst>
                <a:latin typeface="Times New Roman" panose="02020603050405020304" pitchFamily="18" charset="0"/>
                <a:ea typeface="Arial" panose="020B0604020202020204" pitchFamily="34" charset="0"/>
              </a:rPr>
              <a:t> </a:t>
            </a:r>
            <a:r>
              <a:rPr lang="en-US" sz="6000" b="1" dirty="0" err="1">
                <a:solidFill>
                  <a:srgbClr val="0070C0"/>
                </a:solidFill>
                <a:effectLst>
                  <a:glow rad="139700">
                    <a:schemeClr val="accent2">
                      <a:satMod val="175000"/>
                      <a:alpha val="40000"/>
                    </a:schemeClr>
                  </a:glow>
                </a:effectLst>
                <a:latin typeface="Times New Roman" panose="02020603050405020304" pitchFamily="18" charset="0"/>
                <a:ea typeface="Arial" panose="020B0604020202020204" pitchFamily="34" charset="0"/>
              </a:rPr>
              <a:t>tập</a:t>
            </a:r>
            <a:r>
              <a:rPr lang="en-US" sz="6000" b="1" dirty="0">
                <a:solidFill>
                  <a:srgbClr val="0070C0"/>
                </a:solidFill>
                <a:effectLst>
                  <a:glow rad="139700">
                    <a:schemeClr val="accent2">
                      <a:satMod val="175000"/>
                      <a:alpha val="40000"/>
                    </a:schemeClr>
                  </a:glow>
                </a:effectLst>
                <a:latin typeface="Times New Roman" panose="02020603050405020304" pitchFamily="18" charset="0"/>
                <a:ea typeface="Arial" panose="020B0604020202020204" pitchFamily="34" charset="0"/>
              </a:rPr>
              <a:t> </a:t>
            </a:r>
            <a:r>
              <a:rPr lang="en-US" sz="6000" b="1" dirty="0" err="1">
                <a:solidFill>
                  <a:srgbClr val="0070C0"/>
                </a:solidFill>
                <a:effectLst>
                  <a:glow rad="139700">
                    <a:schemeClr val="accent2">
                      <a:satMod val="175000"/>
                      <a:alpha val="40000"/>
                    </a:schemeClr>
                  </a:glow>
                </a:effectLst>
                <a:latin typeface="Times New Roman" panose="02020603050405020304" pitchFamily="18" charset="0"/>
                <a:ea typeface="Arial" panose="020B0604020202020204" pitchFamily="34" charset="0"/>
              </a:rPr>
              <a:t>về</a:t>
            </a:r>
            <a:r>
              <a:rPr lang="en-US" sz="6000" b="1" dirty="0">
                <a:solidFill>
                  <a:srgbClr val="0070C0"/>
                </a:solidFill>
                <a:effectLst>
                  <a:glow rad="139700">
                    <a:schemeClr val="accent2">
                      <a:satMod val="175000"/>
                      <a:alpha val="40000"/>
                    </a:schemeClr>
                  </a:glow>
                </a:effectLst>
                <a:latin typeface="Times New Roman" panose="02020603050405020304" pitchFamily="18" charset="0"/>
                <a:ea typeface="Arial" panose="020B0604020202020204" pitchFamily="34" charset="0"/>
              </a:rPr>
              <a:t> </a:t>
            </a:r>
            <a:r>
              <a:rPr lang="en-US" sz="6000" b="1" dirty="0" err="1">
                <a:solidFill>
                  <a:srgbClr val="0070C0"/>
                </a:solidFill>
                <a:effectLst>
                  <a:glow rad="139700">
                    <a:schemeClr val="accent2">
                      <a:satMod val="175000"/>
                      <a:alpha val="40000"/>
                    </a:schemeClr>
                  </a:glow>
                </a:effectLst>
                <a:latin typeface="Times New Roman" panose="02020603050405020304" pitchFamily="18" charset="0"/>
                <a:ea typeface="Arial" panose="020B0604020202020204" pitchFamily="34" charset="0"/>
              </a:rPr>
              <a:t>biện</a:t>
            </a:r>
            <a:r>
              <a:rPr lang="en-US" sz="6000" b="1" dirty="0">
                <a:solidFill>
                  <a:srgbClr val="0070C0"/>
                </a:solidFill>
                <a:effectLst>
                  <a:glow rad="139700">
                    <a:schemeClr val="accent2">
                      <a:satMod val="175000"/>
                      <a:alpha val="40000"/>
                    </a:schemeClr>
                  </a:glow>
                </a:effectLst>
                <a:latin typeface="Times New Roman" panose="02020603050405020304" pitchFamily="18" charset="0"/>
                <a:ea typeface="Arial" panose="020B0604020202020204" pitchFamily="34" charset="0"/>
              </a:rPr>
              <a:t> </a:t>
            </a:r>
            <a:r>
              <a:rPr lang="en-US" sz="6000" b="1" dirty="0" err="1">
                <a:solidFill>
                  <a:srgbClr val="0070C0"/>
                </a:solidFill>
                <a:effectLst>
                  <a:glow rad="139700">
                    <a:schemeClr val="accent2">
                      <a:satMod val="175000"/>
                      <a:alpha val="40000"/>
                    </a:schemeClr>
                  </a:glow>
                </a:effectLst>
                <a:latin typeface="Times New Roman" panose="02020603050405020304" pitchFamily="18" charset="0"/>
                <a:ea typeface="Arial" panose="020B0604020202020204" pitchFamily="34" charset="0"/>
              </a:rPr>
              <a:t>pháp</a:t>
            </a:r>
            <a:r>
              <a:rPr lang="en-US" sz="6000" b="1" dirty="0">
                <a:solidFill>
                  <a:srgbClr val="0070C0"/>
                </a:solidFill>
                <a:effectLst>
                  <a:glow rad="139700">
                    <a:schemeClr val="accent2">
                      <a:satMod val="175000"/>
                      <a:alpha val="40000"/>
                    </a:schemeClr>
                  </a:glow>
                </a:effectLst>
                <a:latin typeface="Times New Roman" panose="02020603050405020304" pitchFamily="18" charset="0"/>
                <a:ea typeface="Arial" panose="020B0604020202020204" pitchFamily="34" charset="0"/>
              </a:rPr>
              <a:t> </a:t>
            </a:r>
            <a:r>
              <a:rPr lang="en-US" sz="6000" b="1" dirty="0" err="1">
                <a:solidFill>
                  <a:srgbClr val="0070C0"/>
                </a:solidFill>
                <a:effectLst>
                  <a:glow rad="139700">
                    <a:schemeClr val="accent2">
                      <a:satMod val="175000"/>
                      <a:alpha val="40000"/>
                    </a:schemeClr>
                  </a:glow>
                </a:effectLst>
                <a:latin typeface="Times New Roman" panose="02020603050405020304" pitchFamily="18" charset="0"/>
                <a:ea typeface="Arial" panose="020B0604020202020204" pitchFamily="34" charset="0"/>
              </a:rPr>
              <a:t>tu</a:t>
            </a:r>
            <a:r>
              <a:rPr lang="en-US" sz="6000" b="1" dirty="0">
                <a:solidFill>
                  <a:srgbClr val="0070C0"/>
                </a:solidFill>
                <a:effectLst>
                  <a:glow rad="139700">
                    <a:schemeClr val="accent2">
                      <a:satMod val="175000"/>
                      <a:alpha val="40000"/>
                    </a:schemeClr>
                  </a:glow>
                </a:effectLst>
                <a:latin typeface="Times New Roman" panose="02020603050405020304" pitchFamily="18" charset="0"/>
                <a:ea typeface="Arial" panose="020B0604020202020204" pitchFamily="34" charset="0"/>
              </a:rPr>
              <a:t> </a:t>
            </a:r>
            <a:r>
              <a:rPr lang="en-US" sz="6000" b="1" dirty="0" err="1">
                <a:solidFill>
                  <a:srgbClr val="0070C0"/>
                </a:solidFill>
                <a:effectLst>
                  <a:glow rad="139700">
                    <a:schemeClr val="accent2">
                      <a:satMod val="175000"/>
                      <a:alpha val="40000"/>
                    </a:schemeClr>
                  </a:glow>
                </a:effectLst>
                <a:latin typeface="Times New Roman" panose="02020603050405020304" pitchFamily="18" charset="0"/>
                <a:ea typeface="Arial" panose="020B0604020202020204" pitchFamily="34" charset="0"/>
              </a:rPr>
              <a:t>từ</a:t>
            </a:r>
            <a:endParaRPr lang="en-GB" sz="6000" dirty="0">
              <a:effectLst>
                <a:glow rad="139700">
                  <a:schemeClr val="accent2">
                    <a:satMod val="175000"/>
                    <a:alpha val="40000"/>
                  </a:schemeClr>
                </a:glow>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618928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barn(inVertical)">
                                      <p:cBhvr>
                                        <p:cTn id="1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3"/>
          <p:cNvSpPr/>
          <p:nvPr/>
        </p:nvSpPr>
        <p:spPr>
          <a:xfrm rot="-116264">
            <a:off x="5234121" y="1194191"/>
            <a:ext cx="8330774" cy="12261605"/>
          </a:xfrm>
          <a:custGeom>
            <a:avLst/>
            <a:gdLst/>
            <a:ahLst/>
            <a:cxnLst/>
            <a:rect l="l" t="t" r="r" b="b"/>
            <a:pathLst>
              <a:path w="5952452" h="12261605">
                <a:moveTo>
                  <a:pt x="0" y="0"/>
                </a:moveTo>
                <a:lnTo>
                  <a:pt x="5952452" y="0"/>
                </a:lnTo>
                <a:lnTo>
                  <a:pt x="5952452" y="12261606"/>
                </a:lnTo>
                <a:lnTo>
                  <a:pt x="0" y="12261606"/>
                </a:lnTo>
                <a:lnTo>
                  <a:pt x="0" y="0"/>
                </a:lnTo>
                <a:close/>
              </a:path>
            </a:pathLst>
          </a:custGeom>
          <a:blipFill>
            <a:blip r:embed="rId2">
              <a:extLst>
                <a:ext uri="{96DAC541-7B7A-43D3-8B79-37D633B846F1}">
                  <asvg:svgBlip xmlns="" xmlns:asvg="http://schemas.microsoft.com/office/drawing/2016/SVG/main" r:embed="rId5"/>
                </a:ext>
              </a:extLst>
            </a:blip>
            <a:stretch>
              <a:fillRect/>
            </a:stretch>
          </a:blipFill>
        </p:spPr>
      </p:sp>
      <p:sp>
        <p:nvSpPr>
          <p:cNvPr id="8" name="Freeform 8"/>
          <p:cNvSpPr/>
          <p:nvPr/>
        </p:nvSpPr>
        <p:spPr>
          <a:xfrm rot="-1023813">
            <a:off x="4631994" y="1253400"/>
            <a:ext cx="1902930" cy="2446198"/>
          </a:xfrm>
          <a:custGeom>
            <a:avLst/>
            <a:gdLst/>
            <a:ahLst/>
            <a:cxnLst/>
            <a:rect l="l" t="t" r="r" b="b"/>
            <a:pathLst>
              <a:path w="1902930" h="2446198">
                <a:moveTo>
                  <a:pt x="0" y="0"/>
                </a:moveTo>
                <a:lnTo>
                  <a:pt x="1902930" y="0"/>
                </a:lnTo>
                <a:lnTo>
                  <a:pt x="1902930" y="2446197"/>
                </a:lnTo>
                <a:lnTo>
                  <a:pt x="0" y="2446197"/>
                </a:lnTo>
                <a:lnTo>
                  <a:pt x="0" y="0"/>
                </a:lnTo>
                <a:close/>
              </a:path>
            </a:pathLst>
          </a:custGeom>
          <a:blipFill>
            <a:blip r:embed="rId6">
              <a:extLst>
                <a:ext uri="{96DAC541-7B7A-43D3-8B79-37D633B846F1}">
                  <asvg:svgBlip xmlns="" xmlns:asvg="http://schemas.microsoft.com/office/drawing/2016/SVG/main" r:embed="rId11"/>
                </a:ext>
              </a:extLst>
            </a:blip>
            <a:stretch>
              <a:fillRect/>
            </a:stretch>
          </a:blipFill>
        </p:spPr>
      </p:sp>
      <p:sp>
        <p:nvSpPr>
          <p:cNvPr id="10" name="TextBox 10"/>
          <p:cNvSpPr txBox="1"/>
          <p:nvPr/>
        </p:nvSpPr>
        <p:spPr>
          <a:xfrm>
            <a:off x="6019800" y="3467100"/>
            <a:ext cx="6768681" cy="5816977"/>
          </a:xfrm>
          <a:prstGeom prst="rect">
            <a:avLst/>
          </a:prstGeom>
        </p:spPr>
        <p:txBody>
          <a:bodyPr wrap="square" lIns="0" tIns="0" rIns="0" bIns="0" rtlCol="0" anchor="t">
            <a:spAutoFit/>
          </a:bodyPr>
          <a:lstStyle/>
          <a:p>
            <a:pPr algn="just"/>
            <a:r>
              <a:rPr lang="vi-VN" sz="5400">
                <a:latin typeface="Times New Roman" panose="02020603050405020304" pitchFamily="18" charset="0"/>
                <a:cs typeface="Times New Roman" panose="02020603050405020304" pitchFamily="18" charset="0"/>
              </a:rPr>
              <a:t>H</a:t>
            </a:r>
            <a:r>
              <a:rPr lang="en-US" sz="5400" smtClean="0">
                <a:latin typeface="Times New Roman" panose="02020603050405020304" pitchFamily="18" charset="0"/>
                <a:cs typeface="Times New Roman" panose="02020603050405020304" pitchFamily="18" charset="0"/>
              </a:rPr>
              <a:t>oàn </a:t>
            </a:r>
            <a:r>
              <a:rPr lang="en-US" sz="5400">
                <a:latin typeface="Times New Roman" panose="02020603050405020304" pitchFamily="18" charset="0"/>
                <a:cs typeface="Times New Roman" panose="02020603050405020304" pitchFamily="18" charset="0"/>
              </a:rPr>
              <a:t>thành </a:t>
            </a:r>
            <a:r>
              <a:rPr lang="en-US" sz="5400" b="1">
                <a:latin typeface="Times New Roman" panose="02020603050405020304" pitchFamily="18" charset="0"/>
                <a:cs typeface="Times New Roman" panose="02020603050405020304" pitchFamily="18" charset="0"/>
              </a:rPr>
              <a:t>Phiếu học tập số 01</a:t>
            </a:r>
            <a:r>
              <a:rPr lang="en-US" sz="5400">
                <a:latin typeface="Times New Roman" panose="02020603050405020304" pitchFamily="18" charset="0"/>
                <a:cs typeface="Times New Roman" panose="02020603050405020304" pitchFamily="18" charset="0"/>
              </a:rPr>
              <a:t>: Nối tên biện pháp tu từ (cột A) với khái niệm và tác dụng tương ứng ở cột B, C.</a:t>
            </a:r>
            <a:endParaRPr lang="en-GB" sz="5400">
              <a:latin typeface="Times New Roman" panose="02020603050405020304" pitchFamily="18" charset="0"/>
              <a:cs typeface="Times New Roman" panose="02020603050405020304" pitchFamily="18" charset="0"/>
            </a:endParaRPr>
          </a:p>
          <a:p>
            <a:pPr algn="just"/>
            <a:r>
              <a:rPr lang="en-US" sz="5400">
                <a:latin typeface="Times New Roman" panose="02020603050405020304" pitchFamily="18" charset="0"/>
                <a:cs typeface="Times New Roman" panose="02020603050405020304" pitchFamily="18" charset="0"/>
              </a:rPr>
              <a:t>- Lấy ví dụ với từng biện pháp tu từ</a:t>
            </a:r>
            <a:r>
              <a:rPr lang="en-US" sz="5400" smtClean="0">
                <a:latin typeface="Times New Roman" panose="02020603050405020304" pitchFamily="18" charset="0"/>
                <a:cs typeface="Times New Roman" panose="02020603050405020304" pitchFamily="18" charset="0"/>
              </a:rPr>
              <a:t>.</a:t>
            </a:r>
            <a:r>
              <a:rPr lang="en-US" sz="4800" smtClean="0">
                <a:solidFill>
                  <a:srgbClr val="37716C"/>
                </a:solidFill>
                <a:latin typeface="Times New Roman" panose="02020603050405020304" pitchFamily="18" charset="0"/>
                <a:cs typeface="Times New Roman" panose="02020603050405020304" pitchFamily="18" charset="0"/>
              </a:rPr>
              <a:t>.</a:t>
            </a:r>
            <a:endParaRPr lang="en-US" sz="4800">
              <a:solidFill>
                <a:srgbClr val="37716C"/>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barn(inVertical)">
                                      <p:cBhvr>
                                        <p:cTn id="7" dur="500"/>
                                        <p:tgtEl>
                                          <p:spTgt spid="10">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10">
                                            <p:txEl>
                                              <p:pRg st="1" end="1"/>
                                            </p:txEl>
                                          </p:spTgt>
                                        </p:tgtEl>
                                        <p:attrNameLst>
                                          <p:attrName>style.visibility</p:attrName>
                                        </p:attrNameLst>
                                      </p:cBhvr>
                                      <p:to>
                                        <p:strVal val="visible"/>
                                      </p:to>
                                    </p:set>
                                    <p:animEffect transition="in" filter="barn(inVertical)">
                                      <p:cBhvr>
                                        <p:cTn id="10" dur="500"/>
                                        <p:tgtEl>
                                          <p:spTgt spid="1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1FFE3"/>
        </a:solidFill>
        <a:effectLst/>
      </p:bgPr>
    </p:bg>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1043399519"/>
              </p:ext>
            </p:extLst>
          </p:nvPr>
        </p:nvGraphicFramePr>
        <p:xfrm>
          <a:off x="304800" y="460830"/>
          <a:ext cx="11734799" cy="9534144"/>
        </p:xfrm>
        <a:graphic>
          <a:graphicData uri="http://schemas.openxmlformats.org/drawingml/2006/table">
            <a:tbl>
              <a:tblPr firstRow="1" firstCol="1" bandRow="1">
                <a:effectLst>
                  <a:outerShdw blurRad="50800" dist="38100" algn="l" rotWithShape="0">
                    <a:prstClr val="black">
                      <a:alpha val="40000"/>
                    </a:prstClr>
                  </a:outerShdw>
                </a:effectLst>
              </a:tblPr>
              <a:tblGrid>
                <a:gridCol w="2895601">
                  <a:extLst>
                    <a:ext uri="{9D8B030D-6E8A-4147-A177-3AD203B41FA5}">
                      <a16:colId xmlns:a16="http://schemas.microsoft.com/office/drawing/2014/main" val="20000"/>
                    </a:ext>
                  </a:extLst>
                </a:gridCol>
                <a:gridCol w="4724400">
                  <a:extLst>
                    <a:ext uri="{9D8B030D-6E8A-4147-A177-3AD203B41FA5}">
                      <a16:colId xmlns:a16="http://schemas.microsoft.com/office/drawing/2014/main" val="20001"/>
                    </a:ext>
                  </a:extLst>
                </a:gridCol>
                <a:gridCol w="4114798">
                  <a:extLst>
                    <a:ext uri="{9D8B030D-6E8A-4147-A177-3AD203B41FA5}">
                      <a16:colId xmlns:a16="http://schemas.microsoft.com/office/drawing/2014/main" val="20002"/>
                    </a:ext>
                  </a:extLst>
                </a:gridCol>
              </a:tblGrid>
              <a:tr h="444856">
                <a:tc gridSpan="3">
                  <a:txBody>
                    <a:bodyPr/>
                    <a:lstStyle/>
                    <a:p>
                      <a:pPr algn="ctr">
                        <a:lnSpc>
                          <a:spcPct val="115000"/>
                        </a:lnSpc>
                        <a:spcAft>
                          <a:spcPts val="0"/>
                        </a:spcAft>
                        <a:tabLst>
                          <a:tab pos="1386840" algn="l"/>
                        </a:tabLst>
                      </a:pPr>
                      <a:r>
                        <a:rPr lang="en-US" sz="3200" b="1">
                          <a:solidFill>
                            <a:srgbClr val="FF0000"/>
                          </a:solidFill>
                          <a:effectLst/>
                          <a:latin typeface="Times New Roman" panose="02020603050405020304" pitchFamily="18" charset="0"/>
                          <a:ea typeface="Calibri" panose="020F0502020204030204" pitchFamily="34" charset="0"/>
                        </a:rPr>
                        <a:t>Phiếu học tập 01: Ôn tập biện pháp tu từ</a:t>
                      </a:r>
                      <a:endParaRPr lang="en-GB" sz="32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889712">
                <a:tc>
                  <a:txBody>
                    <a:bodyPr/>
                    <a:lstStyle/>
                    <a:p>
                      <a:pPr>
                        <a:lnSpc>
                          <a:spcPct val="115000"/>
                        </a:lnSpc>
                        <a:spcAft>
                          <a:spcPts val="0"/>
                        </a:spcAft>
                        <a:tabLst>
                          <a:tab pos="1386840" algn="l"/>
                        </a:tabLst>
                      </a:pPr>
                      <a:r>
                        <a:rPr lang="en-US" sz="3200" b="1">
                          <a:solidFill>
                            <a:srgbClr val="0D0D0D"/>
                          </a:solidFill>
                          <a:effectLst/>
                          <a:latin typeface="Times New Roman" panose="02020603050405020304" pitchFamily="18" charset="0"/>
                          <a:ea typeface="Calibri" panose="020F0502020204030204" pitchFamily="34" charset="0"/>
                        </a:rPr>
                        <a:t>Biện pháp từ từ</a:t>
                      </a:r>
                      <a:endParaRPr lang="en-GB" sz="3200">
                        <a:effectLst/>
                        <a:latin typeface="Times New Roman" panose="02020603050405020304" pitchFamily="18" charset="0"/>
                        <a:ea typeface="Calibri" panose="020F0502020204030204" pitchFamily="34" charset="0"/>
                      </a:endParaRPr>
                    </a:p>
                    <a:p>
                      <a:pPr algn="ctr">
                        <a:lnSpc>
                          <a:spcPct val="115000"/>
                        </a:lnSpc>
                        <a:spcAft>
                          <a:spcPts val="0"/>
                        </a:spcAft>
                        <a:tabLst>
                          <a:tab pos="1386840" algn="l"/>
                        </a:tabLst>
                      </a:pPr>
                      <a:r>
                        <a:rPr lang="en-US" sz="3200" b="1">
                          <a:solidFill>
                            <a:srgbClr val="0D0D0D"/>
                          </a:solidFill>
                          <a:effectLst/>
                          <a:latin typeface="Times New Roman" panose="02020603050405020304" pitchFamily="18" charset="0"/>
                          <a:ea typeface="Calibri" panose="020F0502020204030204" pitchFamily="34" charset="0"/>
                        </a:rPr>
                        <a:t>(Cột A)</a:t>
                      </a:r>
                      <a:endParaRPr lang="en-GB" sz="32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1386840" algn="l"/>
                        </a:tabLst>
                      </a:pPr>
                      <a:r>
                        <a:rPr lang="en-US" sz="3200" b="1">
                          <a:solidFill>
                            <a:srgbClr val="0D0D0D"/>
                          </a:solidFill>
                          <a:effectLst/>
                          <a:latin typeface="Times New Roman" panose="02020603050405020304" pitchFamily="18" charset="0"/>
                          <a:ea typeface="Calibri" panose="020F0502020204030204" pitchFamily="34" charset="0"/>
                        </a:rPr>
                        <a:t>Khái niệm</a:t>
                      </a:r>
                      <a:endParaRPr lang="en-GB" sz="3200">
                        <a:effectLst/>
                        <a:latin typeface="Times New Roman" panose="02020603050405020304" pitchFamily="18" charset="0"/>
                        <a:ea typeface="Calibri" panose="020F0502020204030204" pitchFamily="34" charset="0"/>
                      </a:endParaRPr>
                    </a:p>
                    <a:p>
                      <a:pPr algn="ctr">
                        <a:lnSpc>
                          <a:spcPct val="115000"/>
                        </a:lnSpc>
                        <a:spcAft>
                          <a:spcPts val="0"/>
                        </a:spcAft>
                        <a:tabLst>
                          <a:tab pos="1386840" algn="l"/>
                        </a:tabLst>
                      </a:pPr>
                      <a:r>
                        <a:rPr lang="en-US" sz="3200" b="1">
                          <a:solidFill>
                            <a:srgbClr val="0D0D0D"/>
                          </a:solidFill>
                          <a:effectLst/>
                          <a:latin typeface="Times New Roman" panose="02020603050405020304" pitchFamily="18" charset="0"/>
                          <a:ea typeface="Calibri" panose="020F0502020204030204" pitchFamily="34" charset="0"/>
                        </a:rPr>
                        <a:t>(Cột B)</a:t>
                      </a:r>
                      <a:endParaRPr lang="en-GB" sz="32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tabLst>
                          <a:tab pos="1386840" algn="l"/>
                        </a:tabLst>
                      </a:pPr>
                      <a:r>
                        <a:rPr lang="en-US" sz="3200" b="1">
                          <a:solidFill>
                            <a:srgbClr val="0D0D0D"/>
                          </a:solidFill>
                          <a:effectLst/>
                          <a:latin typeface="Times New Roman" panose="02020603050405020304" pitchFamily="18" charset="0"/>
                          <a:ea typeface="Calibri" panose="020F0502020204030204" pitchFamily="34" charset="0"/>
                        </a:rPr>
                        <a:t>Tác dụng</a:t>
                      </a:r>
                      <a:endParaRPr lang="en-GB" sz="3200">
                        <a:effectLst/>
                        <a:latin typeface="Times New Roman" panose="02020603050405020304" pitchFamily="18" charset="0"/>
                        <a:ea typeface="Calibri" panose="020F0502020204030204" pitchFamily="34" charset="0"/>
                      </a:endParaRPr>
                    </a:p>
                    <a:p>
                      <a:pPr algn="ctr">
                        <a:lnSpc>
                          <a:spcPct val="115000"/>
                        </a:lnSpc>
                        <a:spcAft>
                          <a:spcPts val="0"/>
                        </a:spcAft>
                        <a:tabLst>
                          <a:tab pos="1386840" algn="l"/>
                        </a:tabLst>
                      </a:pPr>
                      <a:r>
                        <a:rPr lang="en-US" sz="3200" b="1">
                          <a:solidFill>
                            <a:srgbClr val="0D0D0D"/>
                          </a:solidFill>
                          <a:effectLst/>
                          <a:latin typeface="Times New Roman" panose="02020603050405020304" pitchFamily="18" charset="0"/>
                          <a:ea typeface="Calibri" panose="020F0502020204030204" pitchFamily="34" charset="0"/>
                        </a:rPr>
                        <a:t>(Cột C)</a:t>
                      </a:r>
                      <a:endParaRPr lang="en-GB" sz="32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89712">
                <a:tc>
                  <a:txBody>
                    <a:bodyPr/>
                    <a:lstStyle/>
                    <a:p>
                      <a:pPr>
                        <a:lnSpc>
                          <a:spcPct val="115000"/>
                        </a:lnSpc>
                        <a:spcAft>
                          <a:spcPts val="0"/>
                        </a:spcAft>
                        <a:tabLst>
                          <a:tab pos="1386840" algn="l"/>
                        </a:tabLst>
                      </a:pPr>
                      <a:r>
                        <a:rPr lang="en-US" sz="3200">
                          <a:solidFill>
                            <a:srgbClr val="0070C0"/>
                          </a:solidFill>
                          <a:effectLst/>
                          <a:latin typeface="Times New Roman" panose="02020603050405020304" pitchFamily="18" charset="0"/>
                          <a:ea typeface="Calibri" panose="020F0502020204030204" pitchFamily="34" charset="0"/>
                        </a:rPr>
                        <a:t>1. Nhân hóa</a:t>
                      </a:r>
                      <a:endParaRPr lang="en-GB" sz="32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1386840" algn="l"/>
                        </a:tabLst>
                      </a:pPr>
                      <a:r>
                        <a:rPr lang="en-US" sz="3200" b="1">
                          <a:solidFill>
                            <a:srgbClr val="0D0D0D"/>
                          </a:solidFill>
                          <a:effectLst/>
                          <a:latin typeface="Times New Roman" panose="02020603050405020304" pitchFamily="18" charset="0"/>
                          <a:ea typeface="Calibri" panose="020F0502020204030204" pitchFamily="34" charset="0"/>
                        </a:rPr>
                        <a:t>a. </a:t>
                      </a:r>
                      <a:r>
                        <a:rPr lang="en-US" sz="3200">
                          <a:solidFill>
                            <a:srgbClr val="0D0D0D"/>
                          </a:solidFill>
                          <a:effectLst/>
                          <a:latin typeface="Times New Roman" panose="02020603050405020304" pitchFamily="18" charset="0"/>
                          <a:ea typeface="Calibri" panose="020F0502020204030204" pitchFamily="34" charset="0"/>
                        </a:rPr>
                        <a:t>Là biện pháp tu từ nhắc đi nhắc lại nhiều lần một cụm từ.</a:t>
                      </a:r>
                      <a:endParaRPr lang="en-GB" sz="32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1386840" algn="l"/>
                        </a:tabLst>
                      </a:pPr>
                      <a:r>
                        <a:rPr lang="en-US" sz="3200" b="1">
                          <a:solidFill>
                            <a:srgbClr val="0D0D0D"/>
                          </a:solidFill>
                          <a:effectLst/>
                          <a:latin typeface="Times New Roman" panose="02020603050405020304" pitchFamily="18" charset="0"/>
                          <a:ea typeface="Calibri" panose="020F0502020204030204" pitchFamily="34" charset="0"/>
                        </a:rPr>
                        <a:t>a’. </a:t>
                      </a:r>
                      <a:r>
                        <a:rPr lang="en-US" sz="3200">
                          <a:solidFill>
                            <a:srgbClr val="0D0D0D"/>
                          </a:solidFill>
                          <a:effectLst/>
                          <a:latin typeface="Times New Roman" panose="02020603050405020304" pitchFamily="18" charset="0"/>
                          <a:ea typeface="Calibri" panose="020F0502020204030204" pitchFamily="34" charset="0"/>
                        </a:rPr>
                        <a:t>nhằm làm tăng sức gợi hình, gợi cảm cho sự diễn đạt.</a:t>
                      </a:r>
                      <a:r>
                        <a:rPr lang="en-US" sz="3200" b="1">
                          <a:solidFill>
                            <a:srgbClr val="0D0D0D"/>
                          </a:solidFill>
                          <a:effectLst/>
                          <a:latin typeface="Times New Roman" panose="02020603050405020304" pitchFamily="18" charset="0"/>
                          <a:ea typeface="Calibri" panose="020F0502020204030204" pitchFamily="34" charset="0"/>
                        </a:rPr>
                        <a:t>  </a:t>
                      </a:r>
                      <a:endParaRPr lang="en-GB" sz="32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224280">
                <a:tc>
                  <a:txBody>
                    <a:bodyPr/>
                    <a:lstStyle/>
                    <a:p>
                      <a:pPr>
                        <a:lnSpc>
                          <a:spcPct val="115000"/>
                        </a:lnSpc>
                        <a:spcAft>
                          <a:spcPts val="0"/>
                        </a:spcAft>
                        <a:tabLst>
                          <a:tab pos="1386840" algn="l"/>
                        </a:tabLst>
                      </a:pPr>
                      <a:r>
                        <a:rPr lang="en-US" sz="3200">
                          <a:solidFill>
                            <a:srgbClr val="0070C0"/>
                          </a:solidFill>
                          <a:effectLst/>
                          <a:latin typeface="Times New Roman" panose="02020603050405020304" pitchFamily="18" charset="0"/>
                          <a:ea typeface="Calibri" panose="020F0502020204030204" pitchFamily="34" charset="0"/>
                        </a:rPr>
                        <a:t>2. Hoán dụ</a:t>
                      </a:r>
                      <a:endParaRPr lang="en-GB" sz="32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1386840" algn="l"/>
                        </a:tabLst>
                      </a:pPr>
                      <a:r>
                        <a:rPr lang="en-US" sz="3200" b="1">
                          <a:solidFill>
                            <a:srgbClr val="0D0D0D"/>
                          </a:solidFill>
                          <a:effectLst/>
                          <a:latin typeface="Times New Roman" panose="02020603050405020304" pitchFamily="18" charset="0"/>
                          <a:ea typeface="Calibri" panose="020F0502020204030204" pitchFamily="34" charset="0"/>
                        </a:rPr>
                        <a:t>b. </a:t>
                      </a:r>
                      <a:r>
                        <a:rPr lang="en-US" sz="3200">
                          <a:solidFill>
                            <a:srgbClr val="0D0D0D"/>
                          </a:solidFill>
                          <a:effectLst/>
                          <a:latin typeface="Times New Roman" panose="02020603050405020304" pitchFamily="18" charset="0"/>
                          <a:ea typeface="Calibri" panose="020F0502020204030204" pitchFamily="34" charset="0"/>
                        </a:rPr>
                        <a:t>là biện pháp tu từ sử dụng những từ ngữ chỉ hoạt động, tính cách, suy nghĩ, tên gọi ... vốn chỉ dành cho con người để miêu tả đồ vật, sự vật, con vật, cây cối</a:t>
                      </a:r>
                      <a:endParaRPr lang="en-GB" sz="32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1386840" algn="l"/>
                        </a:tabLst>
                      </a:pPr>
                      <a:r>
                        <a:rPr lang="en-US" sz="3200" b="1" dirty="0">
                          <a:solidFill>
                            <a:srgbClr val="0D0D0D"/>
                          </a:solidFill>
                          <a:effectLst/>
                          <a:latin typeface="Times New Roman" panose="02020603050405020304" pitchFamily="18" charset="0"/>
                          <a:ea typeface="Calibri" panose="020F0502020204030204" pitchFamily="34" charset="0"/>
                        </a:rPr>
                        <a:t>b’. </a:t>
                      </a:r>
                      <a:r>
                        <a:rPr lang="en-US" sz="3200" dirty="0" err="1">
                          <a:solidFill>
                            <a:srgbClr val="0D0D0D"/>
                          </a:solidFill>
                          <a:effectLst/>
                          <a:latin typeface="Times New Roman" panose="02020603050405020304" pitchFamily="18" charset="0"/>
                          <a:ea typeface="Calibri" panose="020F0502020204030204" pitchFamily="34" charset="0"/>
                        </a:rPr>
                        <a:t>làm</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tăng</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cường</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hiệu</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quả</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diễn</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đạt</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nhấn</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mạnh</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tạo</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ấn</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tượng</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gợi</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liên</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tưởng</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cảm</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xúc</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và</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tạo</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nhịp</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điệu</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cho</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câu</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đoạn</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văn</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bản</a:t>
                      </a:r>
                      <a:r>
                        <a:rPr lang="en-US" sz="3200" dirty="0">
                          <a:solidFill>
                            <a:srgbClr val="0D0D0D"/>
                          </a:solidFill>
                          <a:effectLst/>
                          <a:latin typeface="Times New Roman" panose="02020603050405020304" pitchFamily="18" charset="0"/>
                          <a:ea typeface="Calibri" panose="020F0502020204030204" pitchFamily="34" charset="0"/>
                        </a:rPr>
                        <a:t>.</a:t>
                      </a:r>
                      <a:endParaRPr lang="en-GB" sz="32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779424">
                <a:tc>
                  <a:txBody>
                    <a:bodyPr/>
                    <a:lstStyle/>
                    <a:p>
                      <a:pPr>
                        <a:lnSpc>
                          <a:spcPct val="115000"/>
                        </a:lnSpc>
                        <a:spcAft>
                          <a:spcPts val="0"/>
                        </a:spcAft>
                        <a:tabLst>
                          <a:tab pos="1386840" algn="l"/>
                        </a:tabLst>
                      </a:pPr>
                      <a:r>
                        <a:rPr lang="en-US" sz="3200">
                          <a:solidFill>
                            <a:srgbClr val="0070C0"/>
                          </a:solidFill>
                          <a:effectLst/>
                          <a:latin typeface="Times New Roman" panose="02020603050405020304" pitchFamily="18" charset="0"/>
                          <a:ea typeface="Calibri" panose="020F0502020204030204" pitchFamily="34" charset="0"/>
                        </a:rPr>
                        <a:t>3. Điệp ngữ</a:t>
                      </a:r>
                      <a:endParaRPr lang="en-GB" sz="32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1386840" algn="l"/>
                        </a:tabLst>
                      </a:pPr>
                      <a:r>
                        <a:rPr lang="en-US" sz="3200" b="1">
                          <a:solidFill>
                            <a:srgbClr val="0D0D0D"/>
                          </a:solidFill>
                          <a:effectLst/>
                          <a:latin typeface="Times New Roman" panose="02020603050405020304" pitchFamily="18" charset="0"/>
                          <a:ea typeface="Calibri" panose="020F0502020204030204" pitchFamily="34" charset="0"/>
                        </a:rPr>
                        <a:t>c. </a:t>
                      </a:r>
                      <a:r>
                        <a:rPr lang="en-US" sz="3200">
                          <a:solidFill>
                            <a:srgbClr val="0D0D0D"/>
                          </a:solidFill>
                          <a:effectLst/>
                          <a:latin typeface="Times New Roman" panose="02020603050405020304" pitchFamily="18" charset="0"/>
                          <a:ea typeface="Calibri" panose="020F0502020204030204" pitchFamily="34" charset="0"/>
                        </a:rPr>
                        <a:t>là biện pháp tu từ gọi tên sự vật, hiện tượng, khái niệm này bằng tên của một sự vật, hiện tượng khác có quan hệ gần gũi với nó.</a:t>
                      </a:r>
                      <a:endParaRPr lang="en-GB" sz="32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1386840" algn="l"/>
                        </a:tabLst>
                      </a:pPr>
                      <a:r>
                        <a:rPr lang="en-US" sz="3200" b="1" dirty="0">
                          <a:solidFill>
                            <a:srgbClr val="0D0D0D"/>
                          </a:solidFill>
                          <a:effectLst/>
                          <a:latin typeface="Times New Roman" panose="02020603050405020304" pitchFamily="18" charset="0"/>
                          <a:ea typeface="Calibri" panose="020F0502020204030204" pitchFamily="34" charset="0"/>
                        </a:rPr>
                        <a:t>c’.</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khiến</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cho</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các</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đồ</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vật</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sự</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vật</a:t>
                      </a:r>
                      <a:r>
                        <a:rPr lang="en-US" sz="3200" dirty="0">
                          <a:solidFill>
                            <a:srgbClr val="0D0D0D"/>
                          </a:solidFill>
                          <a:effectLst/>
                          <a:latin typeface="Times New Roman" panose="02020603050405020304" pitchFamily="18" charset="0"/>
                          <a:ea typeface="Calibri" panose="020F0502020204030204" pitchFamily="34" charset="0"/>
                        </a:rPr>
                        <a:t>, con </a:t>
                      </a:r>
                      <a:r>
                        <a:rPr lang="en-US" sz="3200" dirty="0" err="1">
                          <a:solidFill>
                            <a:srgbClr val="0D0D0D"/>
                          </a:solidFill>
                          <a:effectLst/>
                          <a:latin typeface="Times New Roman" panose="02020603050405020304" pitchFamily="18" charset="0"/>
                          <a:ea typeface="Calibri" panose="020F0502020204030204" pitchFamily="34" charset="0"/>
                        </a:rPr>
                        <a:t>vật</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cây</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cối</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trở</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nên</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sinh</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động</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gần</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gũi</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có</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hồn</a:t>
                      </a:r>
                      <a:r>
                        <a:rPr lang="en-US" sz="3200" dirty="0">
                          <a:solidFill>
                            <a:srgbClr val="0D0D0D"/>
                          </a:solidFill>
                          <a:effectLst/>
                          <a:latin typeface="Times New Roman" panose="02020603050405020304" pitchFamily="18" charset="0"/>
                          <a:ea typeface="Calibri" panose="020F0502020204030204" pitchFamily="34" charset="0"/>
                        </a:rPr>
                        <a:t> </a:t>
                      </a:r>
                      <a:r>
                        <a:rPr lang="en-US" sz="3200" dirty="0" err="1">
                          <a:solidFill>
                            <a:srgbClr val="0D0D0D"/>
                          </a:solidFill>
                          <a:effectLst/>
                          <a:latin typeface="Times New Roman" panose="02020603050405020304" pitchFamily="18" charset="0"/>
                          <a:ea typeface="Calibri" panose="020F0502020204030204" pitchFamily="34" charset="0"/>
                        </a:rPr>
                        <a:t>hơn</a:t>
                      </a:r>
                      <a:r>
                        <a:rPr lang="en-US" sz="3200" dirty="0">
                          <a:solidFill>
                            <a:srgbClr val="0D0D0D"/>
                          </a:solidFill>
                          <a:effectLst/>
                          <a:latin typeface="Times New Roman" panose="02020603050405020304" pitchFamily="18" charset="0"/>
                          <a:ea typeface="Calibri" panose="020F0502020204030204" pitchFamily="34" charset="0"/>
                        </a:rPr>
                        <a:t>.</a:t>
                      </a:r>
                      <a:endParaRPr lang="en-GB" sz="3200" dirty="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4" name="TextBox 8"/>
          <p:cNvSpPr txBox="1"/>
          <p:nvPr/>
        </p:nvSpPr>
        <p:spPr>
          <a:xfrm rot="21484719">
            <a:off x="13700022" y="1814425"/>
            <a:ext cx="6022711" cy="3693319"/>
          </a:xfrm>
          <a:prstGeom prst="rect">
            <a:avLst/>
          </a:prstGeom>
        </p:spPr>
        <p:txBody>
          <a:bodyPr lIns="0" tIns="0" rIns="0" bIns="0" rtlCol="0" anchor="t">
            <a:spAutoFit/>
          </a:bodyPr>
          <a:lstStyle/>
          <a:p>
            <a:r>
              <a:rPr lang="en-US" sz="8000" b="1" dirty="0">
                <a:latin typeface="Times New Roman" panose="02020603050405020304" pitchFamily="18" charset="0"/>
                <a:cs typeface="Times New Roman" panose="02020603050405020304" pitchFamily="18" charset="0"/>
              </a:rPr>
              <a:t>1-b-c’</a:t>
            </a:r>
            <a:endParaRPr lang="en-GB" sz="8000" dirty="0">
              <a:latin typeface="Times New Roman" panose="02020603050405020304" pitchFamily="18" charset="0"/>
              <a:cs typeface="Times New Roman" panose="02020603050405020304" pitchFamily="18" charset="0"/>
            </a:endParaRPr>
          </a:p>
          <a:p>
            <a:r>
              <a:rPr lang="en-US" sz="8000" b="1" dirty="0">
                <a:latin typeface="Times New Roman" panose="02020603050405020304" pitchFamily="18" charset="0"/>
                <a:cs typeface="Times New Roman" panose="02020603050405020304" pitchFamily="18" charset="0"/>
              </a:rPr>
              <a:t>2-c-á</a:t>
            </a:r>
            <a:endParaRPr lang="en-GB" sz="8000" dirty="0">
              <a:latin typeface="Times New Roman" panose="02020603050405020304" pitchFamily="18" charset="0"/>
              <a:cs typeface="Times New Roman" panose="02020603050405020304" pitchFamily="18" charset="0"/>
            </a:endParaRPr>
          </a:p>
          <a:p>
            <a:r>
              <a:rPr lang="en-US" sz="8000" b="1" dirty="0">
                <a:latin typeface="Times New Roman" panose="02020603050405020304" pitchFamily="18" charset="0"/>
                <a:cs typeface="Times New Roman" panose="02020603050405020304" pitchFamily="18" charset="0"/>
              </a:rPr>
              <a:t>3-b-b’</a:t>
            </a:r>
            <a:r>
              <a:rPr lang="vi-VN" sz="8000" b="1" dirty="0">
                <a:latin typeface="Times New Roman" panose="02020603050405020304" pitchFamily="18" charset="0"/>
                <a:cs typeface="Times New Roman" panose="02020603050405020304" pitchFamily="18" charset="0"/>
              </a:rPr>
              <a:t>    </a:t>
            </a:r>
            <a:endParaRPr lang="en-GB" sz="8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7889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Effect transition="in" filter="fade">
                                      <p:cBhvr>
                                        <p:cTn id="19" dur="1000"/>
                                        <p:tgtEl>
                                          <p:spTgt spid="4">
                                            <p:txEl>
                                              <p:pRg st="1" end="1"/>
                                            </p:txEl>
                                          </p:spTgt>
                                        </p:tgtEl>
                                      </p:cBhvr>
                                    </p:animEffect>
                                    <p:anim calcmode="lin" valueType="num">
                                      <p:cBhvr>
                                        <p:cTn id="20"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4">
                                            <p:txEl>
                                              <p:pRg st="2" end="2"/>
                                            </p:txEl>
                                          </p:spTgt>
                                        </p:tgtEl>
                                        <p:attrNameLst>
                                          <p:attrName>style.visibility</p:attrName>
                                        </p:attrNameLst>
                                      </p:cBhvr>
                                      <p:to>
                                        <p:strVal val="visible"/>
                                      </p:to>
                                    </p:set>
                                    <p:animEffect transition="in" filter="fade">
                                      <p:cBhvr>
                                        <p:cTn id="24" dur="1000"/>
                                        <p:tgtEl>
                                          <p:spTgt spid="4">
                                            <p:txEl>
                                              <p:pRg st="2" end="2"/>
                                            </p:txEl>
                                          </p:spTgt>
                                        </p:tgtEl>
                                      </p:cBhvr>
                                    </p:animEffect>
                                    <p:anim calcmode="lin" valueType="num">
                                      <p:cBhvr>
                                        <p:cTn id="2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1FFE3"/>
        </a:solidFill>
        <a:effectLst/>
      </p:bgPr>
    </p:bg>
    <p:spTree>
      <p:nvGrpSpPr>
        <p:cNvPr id="1" name=""/>
        <p:cNvGrpSpPr/>
        <p:nvPr/>
      </p:nvGrpSpPr>
      <p:grpSpPr>
        <a:xfrm>
          <a:off x="0" y="0"/>
          <a:ext cx="0" cy="0"/>
          <a:chOff x="0" y="0"/>
          <a:chExt cx="0" cy="0"/>
        </a:xfrm>
      </p:grpSpPr>
      <p:sp>
        <p:nvSpPr>
          <p:cNvPr id="2" name="Freeform 2"/>
          <p:cNvSpPr/>
          <p:nvPr/>
        </p:nvSpPr>
        <p:spPr>
          <a:xfrm>
            <a:off x="684945" y="610765"/>
            <a:ext cx="11126125" cy="11308557"/>
          </a:xfrm>
          <a:custGeom>
            <a:avLst/>
            <a:gdLst/>
            <a:ahLst/>
            <a:cxnLst/>
            <a:rect l="l" t="t" r="r" b="b"/>
            <a:pathLst>
              <a:path w="7237477" h="11308557">
                <a:moveTo>
                  <a:pt x="0" y="0"/>
                </a:moveTo>
                <a:lnTo>
                  <a:pt x="7237477" y="0"/>
                </a:lnTo>
                <a:lnTo>
                  <a:pt x="7237477" y="11308557"/>
                </a:lnTo>
                <a:lnTo>
                  <a:pt x="0" y="11308557"/>
                </a:lnTo>
                <a:lnTo>
                  <a:pt x="0" y="0"/>
                </a:lnTo>
                <a:close/>
              </a:path>
            </a:pathLst>
          </a:custGeom>
          <a:blipFill>
            <a:blip r:embed="rId2">
              <a:extLst>
                <a:ext uri="{96DAC541-7B7A-43D3-8B79-37D633B846F1}">
                  <asvg:svgBlip xmlns="" xmlns:asvg="http://schemas.microsoft.com/office/drawing/2016/SVG/main" r:embed="rId3"/>
                </a:ext>
              </a:extLst>
            </a:blip>
            <a:stretch>
              <a:fillRect/>
            </a:stretch>
          </a:blipFill>
        </p:spPr>
      </p:sp>
      <p:graphicFrame>
        <p:nvGraphicFramePr>
          <p:cNvPr id="7" name="Table 6"/>
          <p:cNvGraphicFramePr>
            <a:graphicFrameLocks noGrp="1"/>
          </p:cNvGraphicFramePr>
          <p:nvPr>
            <p:extLst>
              <p:ext uri="{D42A27DB-BD31-4B8C-83A1-F6EECF244321}">
                <p14:modId xmlns:p14="http://schemas.microsoft.com/office/powerpoint/2010/main" val="3362424654"/>
              </p:ext>
            </p:extLst>
          </p:nvPr>
        </p:nvGraphicFramePr>
        <p:xfrm>
          <a:off x="1905000" y="2247900"/>
          <a:ext cx="8915400" cy="7571232"/>
        </p:xfrm>
        <a:graphic>
          <a:graphicData uri="http://schemas.openxmlformats.org/drawingml/2006/table">
            <a:tbl>
              <a:tblPr firstRow="1" firstCol="1" bandRow="1">
                <a:effectLst>
                  <a:outerShdw blurRad="50800" dist="38100" algn="l" rotWithShape="0">
                    <a:prstClr val="black">
                      <a:alpha val="40000"/>
                    </a:prstClr>
                  </a:outerShdw>
                </a:effectLst>
              </a:tblPr>
              <a:tblGrid>
                <a:gridCol w="2207565">
                  <a:extLst>
                    <a:ext uri="{9D8B030D-6E8A-4147-A177-3AD203B41FA5}">
                      <a16:colId xmlns:a16="http://schemas.microsoft.com/office/drawing/2014/main" val="20000"/>
                    </a:ext>
                  </a:extLst>
                </a:gridCol>
                <a:gridCol w="6707835">
                  <a:extLst>
                    <a:ext uri="{9D8B030D-6E8A-4147-A177-3AD203B41FA5}">
                      <a16:colId xmlns:a16="http://schemas.microsoft.com/office/drawing/2014/main" val="20001"/>
                    </a:ext>
                  </a:extLst>
                </a:gridCol>
              </a:tblGrid>
              <a:tr h="1139496">
                <a:tc>
                  <a:txBody>
                    <a:bodyPr/>
                    <a:lstStyle/>
                    <a:p>
                      <a:pPr algn="ctr">
                        <a:lnSpc>
                          <a:spcPct val="115000"/>
                        </a:lnSpc>
                        <a:spcAft>
                          <a:spcPts val="0"/>
                        </a:spcAft>
                      </a:pPr>
                      <a:r>
                        <a:rPr lang="en-US" sz="3600" b="1">
                          <a:solidFill>
                            <a:srgbClr val="0D0D0D"/>
                          </a:solidFill>
                          <a:effectLst/>
                          <a:latin typeface="Times New Roman" panose="02020603050405020304" pitchFamily="18" charset="0"/>
                          <a:ea typeface="Arial" panose="020B0604020202020204" pitchFamily="34" charset="0"/>
                        </a:rPr>
                        <a:t>Biện pháp tu từ</a:t>
                      </a:r>
                      <a:endParaRPr lang="en-GB" sz="4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US" sz="3600" b="1">
                          <a:solidFill>
                            <a:srgbClr val="0D0D0D"/>
                          </a:solidFill>
                          <a:effectLst/>
                          <a:latin typeface="Times New Roman" panose="02020603050405020304" pitchFamily="18" charset="0"/>
                          <a:ea typeface="Arial" panose="020B0604020202020204" pitchFamily="34" charset="0"/>
                        </a:rPr>
                        <a:t>Khái niệm, tác dụng, ví dụ</a:t>
                      </a:r>
                      <a:endParaRPr lang="en-GB" sz="4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127732">
                <a:tc>
                  <a:txBody>
                    <a:bodyPr/>
                    <a:lstStyle/>
                    <a:p>
                      <a:pPr>
                        <a:lnSpc>
                          <a:spcPct val="115000"/>
                        </a:lnSpc>
                        <a:spcAft>
                          <a:spcPts val="0"/>
                        </a:spcAft>
                        <a:tabLst>
                          <a:tab pos="1386840" algn="l"/>
                        </a:tabLst>
                      </a:pPr>
                      <a:endParaRPr lang="vi-VN" sz="3600" b="1" smtClean="0">
                        <a:solidFill>
                          <a:srgbClr val="0D0D0D"/>
                        </a:solidFill>
                        <a:effectLst/>
                        <a:latin typeface="Times New Roman" panose="02020603050405020304" pitchFamily="18" charset="0"/>
                        <a:ea typeface="Calibri" panose="020F0502020204030204" pitchFamily="34" charset="0"/>
                      </a:endParaRPr>
                    </a:p>
                    <a:p>
                      <a:pPr>
                        <a:lnSpc>
                          <a:spcPct val="115000"/>
                        </a:lnSpc>
                        <a:spcAft>
                          <a:spcPts val="0"/>
                        </a:spcAft>
                        <a:tabLst>
                          <a:tab pos="1386840" algn="l"/>
                        </a:tabLst>
                      </a:pPr>
                      <a:endParaRPr lang="vi-VN" sz="3600" b="1" smtClean="0">
                        <a:solidFill>
                          <a:srgbClr val="0D0D0D"/>
                        </a:solidFill>
                        <a:effectLst/>
                        <a:latin typeface="Times New Roman" panose="02020603050405020304" pitchFamily="18" charset="0"/>
                        <a:ea typeface="Calibri" panose="020F0502020204030204" pitchFamily="34" charset="0"/>
                      </a:endParaRPr>
                    </a:p>
                    <a:p>
                      <a:pPr>
                        <a:lnSpc>
                          <a:spcPct val="115000"/>
                        </a:lnSpc>
                        <a:spcAft>
                          <a:spcPts val="0"/>
                        </a:spcAft>
                        <a:tabLst>
                          <a:tab pos="1386840" algn="l"/>
                        </a:tabLst>
                      </a:pPr>
                      <a:endParaRPr lang="vi-VN" sz="3600" b="1" smtClean="0">
                        <a:solidFill>
                          <a:srgbClr val="0D0D0D"/>
                        </a:solidFill>
                        <a:effectLst/>
                        <a:latin typeface="Times New Roman" panose="02020603050405020304" pitchFamily="18" charset="0"/>
                        <a:ea typeface="Calibri" panose="020F0502020204030204" pitchFamily="34" charset="0"/>
                      </a:endParaRPr>
                    </a:p>
                    <a:p>
                      <a:pPr>
                        <a:lnSpc>
                          <a:spcPct val="115000"/>
                        </a:lnSpc>
                        <a:spcAft>
                          <a:spcPts val="0"/>
                        </a:spcAft>
                        <a:tabLst>
                          <a:tab pos="1386840" algn="l"/>
                        </a:tabLst>
                      </a:pPr>
                      <a:r>
                        <a:rPr lang="en-US" sz="3600" b="1" smtClean="0">
                          <a:solidFill>
                            <a:srgbClr val="0D0D0D"/>
                          </a:solidFill>
                          <a:effectLst/>
                          <a:latin typeface="Times New Roman" panose="02020603050405020304" pitchFamily="18" charset="0"/>
                          <a:ea typeface="Calibri" panose="020F0502020204030204" pitchFamily="34" charset="0"/>
                        </a:rPr>
                        <a:t>1</a:t>
                      </a:r>
                      <a:r>
                        <a:rPr lang="en-US" sz="3600" b="1">
                          <a:solidFill>
                            <a:srgbClr val="0D0D0D"/>
                          </a:solidFill>
                          <a:effectLst/>
                          <a:latin typeface="Times New Roman" panose="02020603050405020304" pitchFamily="18" charset="0"/>
                          <a:ea typeface="Calibri" panose="020F0502020204030204" pitchFamily="34" charset="0"/>
                        </a:rPr>
                        <a:t>. Nhân hóa</a:t>
                      </a:r>
                      <a:endParaRPr lang="en-GB" sz="4000">
                        <a:effectLst/>
                        <a:latin typeface="Times New Roman" panose="02020603050405020304" pitchFamily="18" charset="0"/>
                        <a:ea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3600">
                          <a:solidFill>
                            <a:srgbClr val="0D0D0D"/>
                          </a:solidFill>
                          <a:effectLst/>
                          <a:latin typeface="Times New Roman" panose="02020603050405020304" pitchFamily="18" charset="0"/>
                          <a:ea typeface="Calibri" panose="020F0502020204030204" pitchFamily="34" charset="0"/>
                        </a:rPr>
                        <a:t>- Là biện pháp tu từ sử dụng những từ ngữ chỉ hoạt động, tính cách, suy nghĩ, tên gọi ... vốn chỉ dành cho con người để miêu tả đồ vật, sự vật, con vật, cây cối khiến cho chúng trở nên sinh động, gần gũi, có hồn hơn.</a:t>
                      </a:r>
                      <a:endParaRPr lang="en-GB" sz="4000">
                        <a:effectLst/>
                        <a:latin typeface="Times New Roman" panose="02020603050405020304" pitchFamily="18" charset="0"/>
                        <a:ea typeface="Calibri" panose="020F0502020204030204" pitchFamily="34" charset="0"/>
                      </a:endParaRPr>
                    </a:p>
                    <a:p>
                      <a:pPr algn="just">
                        <a:lnSpc>
                          <a:spcPct val="115000"/>
                        </a:lnSpc>
                        <a:spcAft>
                          <a:spcPts val="0"/>
                        </a:spcAft>
                      </a:pPr>
                      <a:r>
                        <a:rPr lang="vi-VN" sz="3600">
                          <a:solidFill>
                            <a:srgbClr val="0D0D0D"/>
                          </a:solidFill>
                          <a:effectLst/>
                          <a:latin typeface="Times New Roman" panose="02020603050405020304" pitchFamily="18" charset="0"/>
                          <a:ea typeface="Times New Roman" panose="02020603050405020304" pitchFamily="18" charset="0"/>
                        </a:rPr>
                        <a:t>- </a:t>
                      </a:r>
                      <a:r>
                        <a:rPr lang="en-US" sz="3600">
                          <a:solidFill>
                            <a:srgbClr val="0D0D0D"/>
                          </a:solidFill>
                          <a:effectLst/>
                          <a:latin typeface="Times New Roman" panose="02020603050405020304" pitchFamily="18" charset="0"/>
                          <a:ea typeface="Times New Roman" panose="02020603050405020304" pitchFamily="18" charset="0"/>
                        </a:rPr>
                        <a:t>Ví dụ: “</a:t>
                      </a:r>
                      <a:r>
                        <a:rPr lang="vi-VN" sz="3600">
                          <a:solidFill>
                            <a:srgbClr val="0D0D0D"/>
                          </a:solidFill>
                          <a:effectLst/>
                          <a:latin typeface="Times New Roman" panose="02020603050405020304" pitchFamily="18" charset="0"/>
                          <a:ea typeface="Times New Roman" panose="02020603050405020304" pitchFamily="18" charset="0"/>
                        </a:rPr>
                        <a:t>Heo hút cồn mây </a:t>
                      </a:r>
                      <a:r>
                        <a:rPr lang="vi-VN" sz="3600" i="1" u="sng">
                          <a:solidFill>
                            <a:srgbClr val="0D0D0D"/>
                          </a:solidFill>
                          <a:effectLst/>
                          <a:latin typeface="Times New Roman" panose="02020603050405020304" pitchFamily="18" charset="0"/>
                          <a:ea typeface="Times New Roman" panose="02020603050405020304" pitchFamily="18" charset="0"/>
                        </a:rPr>
                        <a:t>súng ngửi trời”</a:t>
                      </a:r>
                      <a:endParaRPr lang="en-GB" sz="2400">
                        <a:effectLst/>
                        <a:latin typeface="Times New Roman" panose="02020603050405020304" pitchFamily="18" charset="0"/>
                        <a:ea typeface="Times New Roman" panose="02020603050405020304" pitchFamily="18" charset="0"/>
                      </a:endParaRPr>
                    </a:p>
                    <a:p>
                      <a:pPr algn="r">
                        <a:lnSpc>
                          <a:spcPct val="115000"/>
                        </a:lnSpc>
                        <a:spcAft>
                          <a:spcPts val="0"/>
                        </a:spcAft>
                      </a:pPr>
                      <a:r>
                        <a:rPr lang="vi-VN" sz="3600">
                          <a:solidFill>
                            <a:srgbClr val="0D0D0D"/>
                          </a:solidFill>
                          <a:effectLst/>
                          <a:latin typeface="Times New Roman" panose="02020603050405020304" pitchFamily="18" charset="0"/>
                          <a:ea typeface="Times New Roman" panose="02020603050405020304" pitchFamily="18" charset="0"/>
                        </a:rPr>
                        <a:t>(</a:t>
                      </a:r>
                      <a:r>
                        <a:rPr lang="vi-VN" sz="3600" i="1">
                          <a:solidFill>
                            <a:srgbClr val="0D0D0D"/>
                          </a:solidFill>
                          <a:effectLst/>
                          <a:latin typeface="Times New Roman" panose="02020603050405020304" pitchFamily="18" charset="0"/>
                          <a:ea typeface="Times New Roman" panose="02020603050405020304" pitchFamily="18" charset="0"/>
                        </a:rPr>
                        <a:t>Tây Tiến</a:t>
                      </a:r>
                      <a:r>
                        <a:rPr lang="vi-VN" sz="3600">
                          <a:solidFill>
                            <a:srgbClr val="0D0D0D"/>
                          </a:solidFill>
                          <a:effectLst/>
                          <a:latin typeface="Times New Roman" panose="02020603050405020304" pitchFamily="18" charset="0"/>
                          <a:ea typeface="Times New Roman" panose="02020603050405020304" pitchFamily="18" charset="0"/>
                        </a:rPr>
                        <a:t> – Quang Dũng)</a:t>
                      </a:r>
                      <a:endParaRPr lang="en-GB" sz="24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668747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1596</Words>
  <Application>Microsoft Office PowerPoint</Application>
  <PresentationFormat>Custom</PresentationFormat>
  <Paragraphs>128</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Libre Baskerville Italics</vt:lpstr>
      <vt:lpstr>Raleway</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Gold Elegant Aesthetic Wedding Details Presentation</dc:title>
  <cp:lastModifiedBy>Admin</cp:lastModifiedBy>
  <cp:revision>62</cp:revision>
  <dcterms:created xsi:type="dcterms:W3CDTF">2006-08-16T00:00:00Z</dcterms:created>
  <dcterms:modified xsi:type="dcterms:W3CDTF">2026-01-22T08:51:26Z</dcterms:modified>
  <dc:identifier>DAF1FEzf_AM</dc:identifier>
</cp:coreProperties>
</file>