
<file path=[Content_Types].xml><?xml version="1.0" encoding="utf-8"?>
<Types xmlns="http://schemas.openxmlformats.org/package/2006/content-types">
  <Default Extension="png" ContentType="image/png"/>
  <Default Extension="mp3" ContentType="audio/mpeg"/>
  <Default Extension="bin" ContentType="application/vnd.openxmlformats-officedocument.oleObject"/>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audio2.wav" ContentType="audio/x-wav"/>
  <Override PartName="/ppt/notesSlides/notesSlide2.xml" ContentType="application/vnd.openxmlformats-officedocument.presentationml.notesSlide+xml"/>
  <Override PartName="/ppt/media/audio3.wav" ContentType="audio/x-wav"/>
  <Override PartName="/ppt/media/audio4.wav" ContentType="audio/x-wav"/>
  <Override PartName="/ppt/media/audio5.wav" ContentType="audio/x-wav"/>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5"/>
  </p:notesMasterIdLst>
  <p:sldIdLst>
    <p:sldId id="273" r:id="rId3"/>
    <p:sldId id="270" r:id="rId4"/>
    <p:sldId id="276" r:id="rId5"/>
    <p:sldId id="275" r:id="rId6"/>
    <p:sldId id="277" r:id="rId7"/>
    <p:sldId id="278" r:id="rId8"/>
    <p:sldId id="279" r:id="rId9"/>
    <p:sldId id="280" r:id="rId10"/>
    <p:sldId id="281" r:id="rId11"/>
    <p:sldId id="282" r:id="rId12"/>
    <p:sldId id="286" r:id="rId13"/>
    <p:sldId id="283" r:id="rId14"/>
    <p:sldId id="284" r:id="rId15"/>
    <p:sldId id="285" r:id="rId16"/>
    <p:sldId id="287" r:id="rId17"/>
    <p:sldId id="288" r:id="rId18"/>
    <p:sldId id="289" r:id="rId19"/>
    <p:sldId id="290" r:id="rId20"/>
    <p:sldId id="291" r:id="rId21"/>
    <p:sldId id="292" r:id="rId22"/>
    <p:sldId id="293" r:id="rId23"/>
    <p:sldId id="323" r:id="rId24"/>
    <p:sldId id="294" r:id="rId25"/>
    <p:sldId id="295" r:id="rId26"/>
    <p:sldId id="296" r:id="rId27"/>
    <p:sldId id="297" r:id="rId28"/>
    <p:sldId id="304" r:id="rId29"/>
    <p:sldId id="298" r:id="rId30"/>
    <p:sldId id="299" r:id="rId31"/>
    <p:sldId id="300" r:id="rId32"/>
    <p:sldId id="301" r:id="rId33"/>
    <p:sldId id="302" r:id="rId34"/>
    <p:sldId id="303" r:id="rId35"/>
    <p:sldId id="305" r:id="rId36"/>
    <p:sldId id="318" r:id="rId37"/>
    <p:sldId id="307" r:id="rId38"/>
    <p:sldId id="308" r:id="rId39"/>
    <p:sldId id="309" r:id="rId40"/>
    <p:sldId id="310" r:id="rId41"/>
    <p:sldId id="311" r:id="rId42"/>
    <p:sldId id="312" r:id="rId43"/>
    <p:sldId id="313" r:id="rId44"/>
    <p:sldId id="314" r:id="rId45"/>
    <p:sldId id="315" r:id="rId46"/>
    <p:sldId id="316" r:id="rId47"/>
    <p:sldId id="324" r:id="rId48"/>
    <p:sldId id="319" r:id="rId49"/>
    <p:sldId id="317" r:id="rId50"/>
    <p:sldId id="320" r:id="rId51"/>
    <p:sldId id="256" r:id="rId52"/>
    <p:sldId id="257" r:id="rId53"/>
    <p:sldId id="258" r:id="rId54"/>
    <p:sldId id="260" r:id="rId55"/>
    <p:sldId id="261" r:id="rId56"/>
    <p:sldId id="266" r:id="rId57"/>
    <p:sldId id="263" r:id="rId58"/>
    <p:sldId id="321" r:id="rId59"/>
    <p:sldId id="259" r:id="rId60"/>
    <p:sldId id="322" r:id="rId61"/>
    <p:sldId id="262" r:id="rId62"/>
    <p:sldId id="267" r:id="rId63"/>
    <p:sldId id="268" r:id="rId64"/>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69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B2AC9C-3F97-4620-9903-37C3BAC158B1}" type="datetimeFigureOut">
              <a:rPr lang="en-GB" smtClean="0"/>
              <a:t>09/02/2026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029D8F-8638-4851-BCF3-C6B26D77215D}" type="slidenum">
              <a:rPr lang="en-GB" smtClean="0"/>
              <a:t>‹#›</a:t>
            </a:fld>
            <a:endParaRPr lang="en-GB"/>
          </a:p>
        </p:txBody>
      </p:sp>
    </p:spTree>
    <p:extLst>
      <p:ext uri="{BB962C8B-B14F-4D97-AF65-F5344CB8AC3E}">
        <p14:creationId xmlns:p14="http://schemas.microsoft.com/office/powerpoint/2010/main" val="3457373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a:solidFill>
                  <a:prstClr val="black"/>
                </a:solidFill>
              </a:rPr>
              <a:pPr>
                <a:defRPr/>
              </a:pPr>
              <a:t>35</a:t>
            </a:fld>
            <a:endParaRPr lang="en-US">
              <a:solidFill>
                <a:prstClr val="black"/>
              </a:solidFill>
            </a:endParaRPr>
          </a:p>
        </p:txBody>
      </p:sp>
    </p:spTree>
    <p:extLst>
      <p:ext uri="{BB962C8B-B14F-4D97-AF65-F5344CB8AC3E}">
        <p14:creationId xmlns:p14="http://schemas.microsoft.com/office/powerpoint/2010/main" val="710285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376901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194355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a:solidFill>
                  <a:prstClr val="black"/>
                </a:solidFill>
              </a:rPr>
              <a:pPr>
                <a:defRPr/>
              </a:pPr>
              <a:t>46</a:t>
            </a:fld>
            <a:endParaRPr lang="en-US">
              <a:solidFill>
                <a:prstClr val="black"/>
              </a:solidFill>
            </a:endParaRPr>
          </a:p>
        </p:txBody>
      </p:sp>
    </p:spTree>
    <p:extLst>
      <p:ext uri="{BB962C8B-B14F-4D97-AF65-F5344CB8AC3E}">
        <p14:creationId xmlns:p14="http://schemas.microsoft.com/office/powerpoint/2010/main" val="845366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2517935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2668032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a:solidFill>
                  <a:prstClr val="black"/>
                </a:solidFill>
              </a:rPr>
              <a:pPr>
                <a:defRPr/>
              </a:pPr>
              <a:t>36</a:t>
            </a:fld>
            <a:endParaRPr lang="en-US">
              <a:solidFill>
                <a:prstClr val="black"/>
              </a:solidFill>
            </a:endParaRPr>
          </a:p>
        </p:txBody>
      </p:sp>
    </p:spTree>
    <p:extLst>
      <p:ext uri="{BB962C8B-B14F-4D97-AF65-F5344CB8AC3E}">
        <p14:creationId xmlns:p14="http://schemas.microsoft.com/office/powerpoint/2010/main" val="3692518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a:solidFill>
                  <a:prstClr val="black"/>
                </a:solidFill>
              </a:rPr>
              <a:pPr>
                <a:defRPr/>
              </a:pPr>
              <a:t>37</a:t>
            </a:fld>
            <a:endParaRPr lang="en-US">
              <a:solidFill>
                <a:prstClr val="black"/>
              </a:solidFill>
            </a:endParaRPr>
          </a:p>
        </p:txBody>
      </p:sp>
    </p:spTree>
    <p:extLst>
      <p:ext uri="{BB962C8B-B14F-4D97-AF65-F5344CB8AC3E}">
        <p14:creationId xmlns:p14="http://schemas.microsoft.com/office/powerpoint/2010/main" val="337596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3433498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a:solidFill>
                  <a:prstClr val="black"/>
                </a:solidFill>
              </a:rPr>
              <a:pPr>
                <a:defRPr/>
              </a:pPr>
              <a:t>39</a:t>
            </a:fld>
            <a:endParaRPr lang="en-US">
              <a:solidFill>
                <a:prstClr val="black"/>
              </a:solidFill>
            </a:endParaRPr>
          </a:p>
        </p:txBody>
      </p:sp>
    </p:spTree>
    <p:extLst>
      <p:ext uri="{BB962C8B-B14F-4D97-AF65-F5344CB8AC3E}">
        <p14:creationId xmlns:p14="http://schemas.microsoft.com/office/powerpoint/2010/main" val="3607798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a:solidFill>
                  <a:prstClr val="black"/>
                </a:solidFill>
              </a:rPr>
              <a:pPr>
                <a:defRPr/>
              </a:pPr>
              <a:t>40</a:t>
            </a:fld>
            <a:endParaRPr lang="en-US">
              <a:solidFill>
                <a:prstClr val="black"/>
              </a:solidFill>
            </a:endParaRPr>
          </a:p>
        </p:txBody>
      </p:sp>
    </p:spTree>
    <p:extLst>
      <p:ext uri="{BB962C8B-B14F-4D97-AF65-F5344CB8AC3E}">
        <p14:creationId xmlns:p14="http://schemas.microsoft.com/office/powerpoint/2010/main" val="1036918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a:solidFill>
                  <a:prstClr val="black"/>
                </a:solidFill>
              </a:rPr>
              <a:pPr>
                <a:defRPr/>
              </a:pPr>
              <a:t>41</a:t>
            </a:fld>
            <a:endParaRPr lang="en-US">
              <a:solidFill>
                <a:prstClr val="black"/>
              </a:solidFill>
            </a:endParaRPr>
          </a:p>
        </p:txBody>
      </p:sp>
    </p:spTree>
    <p:extLst>
      <p:ext uri="{BB962C8B-B14F-4D97-AF65-F5344CB8AC3E}">
        <p14:creationId xmlns:p14="http://schemas.microsoft.com/office/powerpoint/2010/main" val="922048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a:solidFill>
                  <a:prstClr val="black"/>
                </a:solidFill>
              </a:rPr>
              <a:pPr>
                <a:defRPr/>
              </a:pPr>
              <a:t>42</a:t>
            </a:fld>
            <a:endParaRPr lang="en-US">
              <a:solidFill>
                <a:prstClr val="black"/>
              </a:solidFill>
            </a:endParaRPr>
          </a:p>
        </p:txBody>
      </p:sp>
    </p:spTree>
    <p:extLst>
      <p:ext uri="{BB962C8B-B14F-4D97-AF65-F5344CB8AC3E}">
        <p14:creationId xmlns:p14="http://schemas.microsoft.com/office/powerpoint/2010/main" val="3405606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F2562AC-4C88-4A6C-B077-90ACA0393644}" type="slidenum">
              <a:rPr lang="en-US">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133598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B3F771B-E283-4029-930B-07B53AE623D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096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B4D151E-D75A-4CF6-8B12-9796D0D5465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776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2F39893-9E64-48C2-A875-FDEE4D2A410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7923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DF80CB4-E50E-48BB-A2FB-0A98F2BAA08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7793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A80BE48F-6429-480F-A30F-30CE9292EA2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42109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BF869F0-4894-45AB-A104-1405D257AEE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439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B367FBE9-36C3-4483-9766-2DC1EBC901F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80007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CD9857B-8EC4-4F1A-AA19-76D9430279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1075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CBF4C47-502E-4397-9C12-F2AD6A3FBE2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8122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979BCA9-C19A-44D3-A822-93FECCA7252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7172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EA3164C-FEB9-4B30-A3DC-116AD0E32C4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9119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a:defRPr/>
            </a:pPr>
            <a:fld id="{3F946B00-2243-4271-A32C-F954EDEC271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2970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4.png"/><Relationship Id="rId18" Type="http://schemas.openxmlformats.org/officeDocument/2006/relationships/image" Target="../media/image6.png"/><Relationship Id="rId8" Type="http://schemas.openxmlformats.org/officeDocument/2006/relationships/image" Target="NULL"/><Relationship Id="rId3" Type="http://schemas.openxmlformats.org/officeDocument/2006/relationships/image" Target="../media/image2.png"/><Relationship Id="rId12" Type="http://schemas.openxmlformats.org/officeDocument/2006/relationships/image" Target="NULL"/><Relationship Id="rId17" Type="http://schemas.openxmlformats.org/officeDocument/2006/relationships/image" Target="../media/image5.png"/><Relationship Id="rId2" Type="http://schemas.openxmlformats.org/officeDocument/2006/relationships/image" Target="../media/image1.png"/><Relationship Id="rId16" Type="http://schemas.openxmlformats.org/officeDocument/2006/relationships/image" Target="NULL"/><Relationship Id="rId20"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3.png"/><Relationship Id="rId19" Type="http://schemas.openxmlformats.org/officeDocument/2006/relationships/image" Target="../media/image7.png"/><Relationship Id="rId4" Type="http://schemas.openxmlformats.org/officeDocument/2006/relationships/image" Target="NULL"/></Relationships>
</file>

<file path=ppt/slides/_rels/slide10.xml.rels><?xml version="1.0" encoding="UTF-8" standalone="yes"?>
<Relationships xmlns="http://schemas.openxmlformats.org/package/2006/relationships"><Relationship Id="rId7" Type="http://schemas.openxmlformats.org/officeDocument/2006/relationships/image" Target="../media/image18.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sv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svg"/></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NULL"/><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7" Type="http://schemas.openxmlformats.org/officeDocument/2006/relationships/image" Target="../media/image24.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7.xml"/><Relationship Id="rId10" Type="http://schemas.openxmlformats.org/officeDocument/2006/relationships/image" Target="NUL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NULL"/><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microsoft.com/office/2007/relationships/media" Target="../media/media1.mp3"/><Relationship Id="rId1" Type="http://schemas.openxmlformats.org/officeDocument/2006/relationships/audio" Target="NULL"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3.png"/><Relationship Id="rId18" Type="http://schemas.openxmlformats.org/officeDocument/2006/relationships/image" Target="../media/image36.png"/><Relationship Id="rId3" Type="http://schemas.openxmlformats.org/officeDocument/2006/relationships/audio" Target="../media/media2.mp3"/><Relationship Id="rId7" Type="http://schemas.openxmlformats.org/officeDocument/2006/relationships/audio" Target="../media/audio2.wav"/><Relationship Id="rId12" Type="http://schemas.openxmlformats.org/officeDocument/2006/relationships/image" Target="../media/image32.png"/><Relationship Id="rId17" Type="http://schemas.openxmlformats.org/officeDocument/2006/relationships/image" Target="../media/image35.png"/><Relationship Id="rId2" Type="http://schemas.microsoft.com/office/2007/relationships/media" Target="../media/media2.mp3"/><Relationship Id="rId16" Type="http://schemas.openxmlformats.org/officeDocument/2006/relationships/image" Target="../media/image34.gif"/><Relationship Id="rId1" Type="http://schemas.openxmlformats.org/officeDocument/2006/relationships/vmlDrawing" Target="../drawings/vmlDrawing1.vml"/><Relationship Id="rId6" Type="http://schemas.openxmlformats.org/officeDocument/2006/relationships/audio" Target="../media/audio1.wav"/><Relationship Id="rId11" Type="http://schemas.openxmlformats.org/officeDocument/2006/relationships/image" Target="../media/image31.gif"/><Relationship Id="rId5" Type="http://schemas.openxmlformats.org/officeDocument/2006/relationships/notesSlide" Target="../notesSlides/notesSlide1.xml"/><Relationship Id="rId15" Type="http://schemas.openxmlformats.org/officeDocument/2006/relationships/slide" Target="slide35.xml"/><Relationship Id="rId10" Type="http://schemas.openxmlformats.org/officeDocument/2006/relationships/image" Target="../media/image30.png"/><Relationship Id="rId4" Type="http://schemas.openxmlformats.org/officeDocument/2006/relationships/slideLayout" Target="../slideLayouts/slideLayout13.xml"/><Relationship Id="rId9" Type="http://schemas.openxmlformats.org/officeDocument/2006/relationships/image" Target="../media/image29.wmf"/><Relationship Id="rId14" Type="http://schemas.openxmlformats.org/officeDocument/2006/relationships/image" Target="../media/image27.png"/></Relationships>
</file>

<file path=ppt/slides/_rels/slide36.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30.png"/><Relationship Id="rId18" Type="http://schemas.openxmlformats.org/officeDocument/2006/relationships/slide" Target="slide35.xml"/><Relationship Id="rId3" Type="http://schemas.openxmlformats.org/officeDocument/2006/relationships/audio" Target="../media/media2.mp3"/><Relationship Id="rId7" Type="http://schemas.openxmlformats.org/officeDocument/2006/relationships/audio" Target="../media/audio4.wav"/><Relationship Id="rId12" Type="http://schemas.openxmlformats.org/officeDocument/2006/relationships/image" Target="../media/image29.wmf"/><Relationship Id="rId17" Type="http://schemas.openxmlformats.org/officeDocument/2006/relationships/image" Target="../media/image27.png"/><Relationship Id="rId2" Type="http://schemas.microsoft.com/office/2007/relationships/media" Target="../media/media2.mp3"/><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vmlDrawing" Target="../drawings/vmlDrawing2.vml"/><Relationship Id="rId6" Type="http://schemas.openxmlformats.org/officeDocument/2006/relationships/audio" Target="../media/audio3.wav"/><Relationship Id="rId11" Type="http://schemas.openxmlformats.org/officeDocument/2006/relationships/oleObject" Target="../embeddings/oleObject2.bin"/><Relationship Id="rId5" Type="http://schemas.openxmlformats.org/officeDocument/2006/relationships/notesSlide" Target="../notesSlides/notesSlide2.xml"/><Relationship Id="rId15" Type="http://schemas.openxmlformats.org/officeDocument/2006/relationships/image" Target="../media/image32.png"/><Relationship Id="rId10" Type="http://schemas.openxmlformats.org/officeDocument/2006/relationships/audio" Target="../media/audio2.wav"/><Relationship Id="rId19" Type="http://schemas.openxmlformats.org/officeDocument/2006/relationships/image" Target="../media/image34.gif"/><Relationship Id="rId4" Type="http://schemas.openxmlformats.org/officeDocument/2006/relationships/slideLayout" Target="../slideLayouts/slideLayout13.xml"/><Relationship Id="rId9" Type="http://schemas.openxmlformats.org/officeDocument/2006/relationships/audio" Target="../media/audio1.wav"/><Relationship Id="rId14" Type="http://schemas.openxmlformats.org/officeDocument/2006/relationships/image" Target="../media/image31.gif"/></Relationships>
</file>

<file path=ppt/slides/_rels/slide37.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0.png"/><Relationship Id="rId18" Type="http://schemas.openxmlformats.org/officeDocument/2006/relationships/slide" Target="slide35.xml"/><Relationship Id="rId3" Type="http://schemas.openxmlformats.org/officeDocument/2006/relationships/audio" Target="../media/media2.mp3"/><Relationship Id="rId7" Type="http://schemas.openxmlformats.org/officeDocument/2006/relationships/audio" Target="../media/audio4.wav"/><Relationship Id="rId12" Type="http://schemas.openxmlformats.org/officeDocument/2006/relationships/image" Target="../media/image29.wmf"/><Relationship Id="rId17" Type="http://schemas.openxmlformats.org/officeDocument/2006/relationships/image" Target="../media/image33.png"/><Relationship Id="rId2" Type="http://schemas.microsoft.com/office/2007/relationships/media" Target="../media/media2.mp3"/><Relationship Id="rId16" Type="http://schemas.openxmlformats.org/officeDocument/2006/relationships/image" Target="../media/image27.png"/><Relationship Id="rId20" Type="http://schemas.openxmlformats.org/officeDocument/2006/relationships/image" Target="../media/image37.jpeg"/><Relationship Id="rId1" Type="http://schemas.openxmlformats.org/officeDocument/2006/relationships/vmlDrawing" Target="../drawings/vmlDrawing3.vml"/><Relationship Id="rId6" Type="http://schemas.openxmlformats.org/officeDocument/2006/relationships/audio" Target="../media/audio3.wav"/><Relationship Id="rId11" Type="http://schemas.openxmlformats.org/officeDocument/2006/relationships/oleObject" Target="../embeddings/oleObject3.bin"/><Relationship Id="rId5" Type="http://schemas.openxmlformats.org/officeDocument/2006/relationships/notesSlide" Target="../notesSlides/notesSlide3.xml"/><Relationship Id="rId15" Type="http://schemas.openxmlformats.org/officeDocument/2006/relationships/image" Target="../media/image32.png"/><Relationship Id="rId10" Type="http://schemas.openxmlformats.org/officeDocument/2006/relationships/audio" Target="../media/audio5.wav"/><Relationship Id="rId19" Type="http://schemas.openxmlformats.org/officeDocument/2006/relationships/image" Target="../media/image34.gif"/><Relationship Id="rId4" Type="http://schemas.openxmlformats.org/officeDocument/2006/relationships/slideLayout" Target="../slideLayouts/slideLayout13.xml"/><Relationship Id="rId9" Type="http://schemas.openxmlformats.org/officeDocument/2006/relationships/audio" Target="../media/audio2.wav"/><Relationship Id="rId14" Type="http://schemas.openxmlformats.org/officeDocument/2006/relationships/image" Target="../media/image31.gif"/></Relationships>
</file>

<file path=ppt/slides/_rels/slide38.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0.png"/><Relationship Id="rId18" Type="http://schemas.openxmlformats.org/officeDocument/2006/relationships/slide" Target="slide35.xml"/><Relationship Id="rId3" Type="http://schemas.openxmlformats.org/officeDocument/2006/relationships/audio" Target="../media/media2.mp3"/><Relationship Id="rId7" Type="http://schemas.openxmlformats.org/officeDocument/2006/relationships/audio" Target="../media/audio4.wav"/><Relationship Id="rId12" Type="http://schemas.openxmlformats.org/officeDocument/2006/relationships/image" Target="../media/image29.wmf"/><Relationship Id="rId17" Type="http://schemas.openxmlformats.org/officeDocument/2006/relationships/image" Target="../media/image27.png"/><Relationship Id="rId2" Type="http://schemas.microsoft.com/office/2007/relationships/media" Target="../media/media2.mp3"/><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vmlDrawing" Target="../drawings/vmlDrawing4.vml"/><Relationship Id="rId6" Type="http://schemas.openxmlformats.org/officeDocument/2006/relationships/audio" Target="../media/audio3.wav"/><Relationship Id="rId11" Type="http://schemas.openxmlformats.org/officeDocument/2006/relationships/oleObject" Target="../embeddings/oleObject4.bin"/><Relationship Id="rId5" Type="http://schemas.openxmlformats.org/officeDocument/2006/relationships/notesSlide" Target="../notesSlides/notesSlide4.xml"/><Relationship Id="rId15" Type="http://schemas.openxmlformats.org/officeDocument/2006/relationships/image" Target="../media/image32.png"/><Relationship Id="rId10" Type="http://schemas.openxmlformats.org/officeDocument/2006/relationships/audio" Target="../media/audio5.wav"/><Relationship Id="rId19" Type="http://schemas.openxmlformats.org/officeDocument/2006/relationships/image" Target="../media/image34.gif"/><Relationship Id="rId4" Type="http://schemas.openxmlformats.org/officeDocument/2006/relationships/slideLayout" Target="../slideLayouts/slideLayout13.xml"/><Relationship Id="rId9" Type="http://schemas.openxmlformats.org/officeDocument/2006/relationships/audio" Target="../media/audio2.wav"/><Relationship Id="rId14" Type="http://schemas.openxmlformats.org/officeDocument/2006/relationships/image" Target="../media/image31.gif"/></Relationships>
</file>

<file path=ppt/slides/_rels/slide39.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30.png"/><Relationship Id="rId18" Type="http://schemas.openxmlformats.org/officeDocument/2006/relationships/slide" Target="slide35.xml"/><Relationship Id="rId3" Type="http://schemas.openxmlformats.org/officeDocument/2006/relationships/audio" Target="../media/media2.mp3"/><Relationship Id="rId7" Type="http://schemas.openxmlformats.org/officeDocument/2006/relationships/audio" Target="../media/audio4.wav"/><Relationship Id="rId12" Type="http://schemas.openxmlformats.org/officeDocument/2006/relationships/image" Target="../media/image29.wmf"/><Relationship Id="rId17" Type="http://schemas.openxmlformats.org/officeDocument/2006/relationships/image" Target="../media/image27.png"/><Relationship Id="rId2" Type="http://schemas.microsoft.com/office/2007/relationships/media" Target="../media/media2.mp3"/><Relationship Id="rId16" Type="http://schemas.openxmlformats.org/officeDocument/2006/relationships/image" Target="../media/image33.png"/><Relationship Id="rId20" Type="http://schemas.openxmlformats.org/officeDocument/2006/relationships/image" Target="../media/image38.png"/><Relationship Id="rId1" Type="http://schemas.openxmlformats.org/officeDocument/2006/relationships/vmlDrawing" Target="../drawings/vmlDrawing5.vml"/><Relationship Id="rId6" Type="http://schemas.openxmlformats.org/officeDocument/2006/relationships/audio" Target="../media/audio3.wav"/><Relationship Id="rId11" Type="http://schemas.openxmlformats.org/officeDocument/2006/relationships/oleObject" Target="../embeddings/oleObject5.bin"/><Relationship Id="rId5" Type="http://schemas.openxmlformats.org/officeDocument/2006/relationships/notesSlide" Target="../notesSlides/notesSlide5.xml"/><Relationship Id="rId15" Type="http://schemas.openxmlformats.org/officeDocument/2006/relationships/image" Target="../media/image32.png"/><Relationship Id="rId10" Type="http://schemas.openxmlformats.org/officeDocument/2006/relationships/audio" Target="../media/audio2.wav"/><Relationship Id="rId19" Type="http://schemas.openxmlformats.org/officeDocument/2006/relationships/image" Target="../media/image34.gif"/><Relationship Id="rId4" Type="http://schemas.openxmlformats.org/officeDocument/2006/relationships/slideLayout" Target="../slideLayouts/slideLayout13.xml"/><Relationship Id="rId9" Type="http://schemas.openxmlformats.org/officeDocument/2006/relationships/audio" Target="../media/audio1.wav"/><Relationship Id="rId14" Type="http://schemas.openxmlformats.org/officeDocument/2006/relationships/image" Target="../media/image31.gif"/></Relationships>
</file>

<file path=ppt/slides/_rels/slide4.xml.rels><?xml version="1.0" encoding="UTF-8" standalone="yes"?>
<Relationships xmlns="http://schemas.openxmlformats.org/package/2006/relationships"><Relationship Id="rId13" Type="http://schemas.openxmlformats.org/officeDocument/2006/relationships/image" Target="../media/image4.png"/><Relationship Id="rId18" Type="http://schemas.openxmlformats.org/officeDocument/2006/relationships/image" Target="../media/image10.png"/><Relationship Id="rId8" Type="http://schemas.openxmlformats.org/officeDocument/2006/relationships/image" Target="NULL"/><Relationship Id="rId3" Type="http://schemas.openxmlformats.org/officeDocument/2006/relationships/image" Target="../media/image2.png"/><Relationship Id="rId12" Type="http://schemas.openxmlformats.org/officeDocument/2006/relationships/image" Target="NULL"/><Relationship Id="rId17" Type="http://schemas.openxmlformats.org/officeDocument/2006/relationships/image" Target="../media/image7.png"/><Relationship Id="rId2" Type="http://schemas.openxmlformats.org/officeDocument/2006/relationships/image" Target="../media/image1.png"/><Relationship Id="rId16" Type="http://schemas.openxmlformats.org/officeDocument/2006/relationships/image" Target="NULL"/><Relationship Id="rId20"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3.png"/><Relationship Id="rId19" Type="http://schemas.openxmlformats.org/officeDocument/2006/relationships/image" Target="NULL"/><Relationship Id="rId4" Type="http://schemas.openxmlformats.org/officeDocument/2006/relationships/image" Target="NULL"/></Relationships>
</file>

<file path=ppt/slides/_rels/slide40.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30.png"/><Relationship Id="rId18" Type="http://schemas.openxmlformats.org/officeDocument/2006/relationships/slide" Target="slide35.xml"/><Relationship Id="rId3" Type="http://schemas.openxmlformats.org/officeDocument/2006/relationships/audio" Target="../media/media2.mp3"/><Relationship Id="rId7" Type="http://schemas.openxmlformats.org/officeDocument/2006/relationships/audio" Target="../media/audio4.wav"/><Relationship Id="rId12" Type="http://schemas.openxmlformats.org/officeDocument/2006/relationships/image" Target="../media/image29.wmf"/><Relationship Id="rId17" Type="http://schemas.openxmlformats.org/officeDocument/2006/relationships/image" Target="../media/image27.png"/><Relationship Id="rId2" Type="http://schemas.microsoft.com/office/2007/relationships/media" Target="../media/media2.mp3"/><Relationship Id="rId16" Type="http://schemas.openxmlformats.org/officeDocument/2006/relationships/image" Target="../media/image33.png"/><Relationship Id="rId20" Type="http://schemas.openxmlformats.org/officeDocument/2006/relationships/image" Target="../media/image39.png"/><Relationship Id="rId1" Type="http://schemas.openxmlformats.org/officeDocument/2006/relationships/vmlDrawing" Target="../drawings/vmlDrawing6.vml"/><Relationship Id="rId6" Type="http://schemas.openxmlformats.org/officeDocument/2006/relationships/audio" Target="../media/audio3.wav"/><Relationship Id="rId11" Type="http://schemas.openxmlformats.org/officeDocument/2006/relationships/oleObject" Target="../embeddings/oleObject6.bin"/><Relationship Id="rId5" Type="http://schemas.openxmlformats.org/officeDocument/2006/relationships/notesSlide" Target="../notesSlides/notesSlide6.xml"/><Relationship Id="rId15" Type="http://schemas.openxmlformats.org/officeDocument/2006/relationships/image" Target="../media/image32.png"/><Relationship Id="rId10" Type="http://schemas.openxmlformats.org/officeDocument/2006/relationships/audio" Target="../media/audio2.wav"/><Relationship Id="rId19" Type="http://schemas.openxmlformats.org/officeDocument/2006/relationships/image" Target="../media/image34.gif"/><Relationship Id="rId4" Type="http://schemas.openxmlformats.org/officeDocument/2006/relationships/slideLayout" Target="../slideLayouts/slideLayout13.xml"/><Relationship Id="rId9" Type="http://schemas.openxmlformats.org/officeDocument/2006/relationships/audio" Target="../media/audio1.wav"/><Relationship Id="rId14" Type="http://schemas.openxmlformats.org/officeDocument/2006/relationships/image" Target="../media/image31.gif"/></Relationships>
</file>

<file path=ppt/slides/_rels/slide41.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30.png"/><Relationship Id="rId18" Type="http://schemas.openxmlformats.org/officeDocument/2006/relationships/slide" Target="slide35.xml"/><Relationship Id="rId3" Type="http://schemas.openxmlformats.org/officeDocument/2006/relationships/audio" Target="../media/media2.mp3"/><Relationship Id="rId7" Type="http://schemas.openxmlformats.org/officeDocument/2006/relationships/audio" Target="../media/audio4.wav"/><Relationship Id="rId12" Type="http://schemas.openxmlformats.org/officeDocument/2006/relationships/image" Target="../media/image29.wmf"/><Relationship Id="rId17" Type="http://schemas.openxmlformats.org/officeDocument/2006/relationships/image" Target="../media/image27.png"/><Relationship Id="rId2" Type="http://schemas.microsoft.com/office/2007/relationships/media" Target="../media/media2.mp3"/><Relationship Id="rId16" Type="http://schemas.openxmlformats.org/officeDocument/2006/relationships/image" Target="../media/image33.png"/><Relationship Id="rId20" Type="http://schemas.openxmlformats.org/officeDocument/2006/relationships/image" Target="../media/image40.png"/><Relationship Id="rId1" Type="http://schemas.openxmlformats.org/officeDocument/2006/relationships/vmlDrawing" Target="../drawings/vmlDrawing7.vml"/><Relationship Id="rId6" Type="http://schemas.openxmlformats.org/officeDocument/2006/relationships/audio" Target="../media/audio3.wav"/><Relationship Id="rId11" Type="http://schemas.openxmlformats.org/officeDocument/2006/relationships/oleObject" Target="../embeddings/oleObject7.bin"/><Relationship Id="rId5" Type="http://schemas.openxmlformats.org/officeDocument/2006/relationships/notesSlide" Target="../notesSlides/notesSlide7.xml"/><Relationship Id="rId15" Type="http://schemas.openxmlformats.org/officeDocument/2006/relationships/image" Target="../media/image32.png"/><Relationship Id="rId10" Type="http://schemas.openxmlformats.org/officeDocument/2006/relationships/audio" Target="../media/audio2.wav"/><Relationship Id="rId19" Type="http://schemas.openxmlformats.org/officeDocument/2006/relationships/image" Target="../media/image34.gif"/><Relationship Id="rId4" Type="http://schemas.openxmlformats.org/officeDocument/2006/relationships/slideLayout" Target="../slideLayouts/slideLayout13.xml"/><Relationship Id="rId9" Type="http://schemas.openxmlformats.org/officeDocument/2006/relationships/audio" Target="../media/audio1.wav"/><Relationship Id="rId14" Type="http://schemas.openxmlformats.org/officeDocument/2006/relationships/image" Target="../media/image31.gif"/></Relationships>
</file>

<file path=ppt/slides/_rels/slide42.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30.png"/><Relationship Id="rId18" Type="http://schemas.openxmlformats.org/officeDocument/2006/relationships/slide" Target="slide35.xml"/><Relationship Id="rId3" Type="http://schemas.openxmlformats.org/officeDocument/2006/relationships/audio" Target="../media/media2.mp3"/><Relationship Id="rId7" Type="http://schemas.openxmlformats.org/officeDocument/2006/relationships/audio" Target="../media/audio4.wav"/><Relationship Id="rId12" Type="http://schemas.openxmlformats.org/officeDocument/2006/relationships/image" Target="../media/image29.wmf"/><Relationship Id="rId17" Type="http://schemas.openxmlformats.org/officeDocument/2006/relationships/image" Target="../media/image27.png"/><Relationship Id="rId2" Type="http://schemas.microsoft.com/office/2007/relationships/media" Target="../media/media2.mp3"/><Relationship Id="rId16" Type="http://schemas.openxmlformats.org/officeDocument/2006/relationships/image" Target="../media/image33.png"/><Relationship Id="rId20" Type="http://schemas.openxmlformats.org/officeDocument/2006/relationships/image" Target="../media/image41.png"/><Relationship Id="rId1" Type="http://schemas.openxmlformats.org/officeDocument/2006/relationships/vmlDrawing" Target="../drawings/vmlDrawing8.vml"/><Relationship Id="rId6" Type="http://schemas.openxmlformats.org/officeDocument/2006/relationships/audio" Target="../media/audio3.wav"/><Relationship Id="rId11" Type="http://schemas.openxmlformats.org/officeDocument/2006/relationships/oleObject" Target="../embeddings/oleObject8.bin"/><Relationship Id="rId5" Type="http://schemas.openxmlformats.org/officeDocument/2006/relationships/notesSlide" Target="../notesSlides/notesSlide8.xml"/><Relationship Id="rId15" Type="http://schemas.openxmlformats.org/officeDocument/2006/relationships/image" Target="../media/image32.png"/><Relationship Id="rId10" Type="http://schemas.openxmlformats.org/officeDocument/2006/relationships/audio" Target="../media/audio2.wav"/><Relationship Id="rId19" Type="http://schemas.openxmlformats.org/officeDocument/2006/relationships/image" Target="../media/image34.gif"/><Relationship Id="rId4" Type="http://schemas.openxmlformats.org/officeDocument/2006/relationships/slideLayout" Target="../slideLayouts/slideLayout13.xml"/><Relationship Id="rId9" Type="http://schemas.openxmlformats.org/officeDocument/2006/relationships/audio" Target="../media/audio1.wav"/><Relationship Id="rId14" Type="http://schemas.openxmlformats.org/officeDocument/2006/relationships/image" Target="../media/image31.gif"/></Relationships>
</file>

<file path=ppt/slides/_rels/slide43.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30.png"/><Relationship Id="rId18" Type="http://schemas.openxmlformats.org/officeDocument/2006/relationships/slide" Target="slide35.xml"/><Relationship Id="rId3" Type="http://schemas.openxmlformats.org/officeDocument/2006/relationships/audio" Target="../media/media2.mp3"/><Relationship Id="rId7" Type="http://schemas.openxmlformats.org/officeDocument/2006/relationships/audio" Target="../media/audio4.wav"/><Relationship Id="rId12" Type="http://schemas.openxmlformats.org/officeDocument/2006/relationships/image" Target="../media/image29.wmf"/><Relationship Id="rId17" Type="http://schemas.openxmlformats.org/officeDocument/2006/relationships/image" Target="../media/image27.png"/><Relationship Id="rId2" Type="http://schemas.microsoft.com/office/2007/relationships/media" Target="../media/media2.mp3"/><Relationship Id="rId16" Type="http://schemas.openxmlformats.org/officeDocument/2006/relationships/image" Target="../media/image33.png"/><Relationship Id="rId20" Type="http://schemas.openxmlformats.org/officeDocument/2006/relationships/image" Target="../media/image42.png"/><Relationship Id="rId1" Type="http://schemas.openxmlformats.org/officeDocument/2006/relationships/vmlDrawing" Target="../drawings/vmlDrawing9.vml"/><Relationship Id="rId6" Type="http://schemas.openxmlformats.org/officeDocument/2006/relationships/audio" Target="../media/audio3.wav"/><Relationship Id="rId11" Type="http://schemas.openxmlformats.org/officeDocument/2006/relationships/oleObject" Target="../embeddings/oleObject9.bin"/><Relationship Id="rId5" Type="http://schemas.openxmlformats.org/officeDocument/2006/relationships/notesSlide" Target="../notesSlides/notesSlide9.xml"/><Relationship Id="rId15" Type="http://schemas.openxmlformats.org/officeDocument/2006/relationships/image" Target="../media/image32.png"/><Relationship Id="rId10" Type="http://schemas.openxmlformats.org/officeDocument/2006/relationships/audio" Target="../media/audio2.wav"/><Relationship Id="rId19" Type="http://schemas.openxmlformats.org/officeDocument/2006/relationships/image" Target="../media/image34.gif"/><Relationship Id="rId4" Type="http://schemas.openxmlformats.org/officeDocument/2006/relationships/slideLayout" Target="../slideLayouts/slideLayout13.xml"/><Relationship Id="rId9" Type="http://schemas.openxmlformats.org/officeDocument/2006/relationships/audio" Target="../media/audio1.wav"/><Relationship Id="rId14" Type="http://schemas.openxmlformats.org/officeDocument/2006/relationships/image" Target="../media/image31.gif"/></Relationships>
</file>

<file path=ppt/slides/_rels/slide44.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30.png"/><Relationship Id="rId18" Type="http://schemas.openxmlformats.org/officeDocument/2006/relationships/slide" Target="slide35.xml"/><Relationship Id="rId3" Type="http://schemas.openxmlformats.org/officeDocument/2006/relationships/audio" Target="../media/media2.mp3"/><Relationship Id="rId7" Type="http://schemas.openxmlformats.org/officeDocument/2006/relationships/audio" Target="../media/audio4.wav"/><Relationship Id="rId12" Type="http://schemas.openxmlformats.org/officeDocument/2006/relationships/image" Target="../media/image29.wmf"/><Relationship Id="rId17" Type="http://schemas.openxmlformats.org/officeDocument/2006/relationships/image" Target="../media/image27.png"/><Relationship Id="rId2" Type="http://schemas.microsoft.com/office/2007/relationships/media" Target="../media/media2.mp3"/><Relationship Id="rId16" Type="http://schemas.openxmlformats.org/officeDocument/2006/relationships/image" Target="../media/image33.png"/><Relationship Id="rId20" Type="http://schemas.openxmlformats.org/officeDocument/2006/relationships/image" Target="../media/image43.png"/><Relationship Id="rId1" Type="http://schemas.openxmlformats.org/officeDocument/2006/relationships/vmlDrawing" Target="../drawings/vmlDrawing10.vml"/><Relationship Id="rId6" Type="http://schemas.openxmlformats.org/officeDocument/2006/relationships/audio" Target="../media/audio3.wav"/><Relationship Id="rId11" Type="http://schemas.openxmlformats.org/officeDocument/2006/relationships/oleObject" Target="../embeddings/oleObject10.bin"/><Relationship Id="rId5" Type="http://schemas.openxmlformats.org/officeDocument/2006/relationships/notesSlide" Target="../notesSlides/notesSlide10.xml"/><Relationship Id="rId15" Type="http://schemas.openxmlformats.org/officeDocument/2006/relationships/image" Target="../media/image32.png"/><Relationship Id="rId10" Type="http://schemas.openxmlformats.org/officeDocument/2006/relationships/audio" Target="../media/audio2.wav"/><Relationship Id="rId19" Type="http://schemas.openxmlformats.org/officeDocument/2006/relationships/image" Target="../media/image34.gif"/><Relationship Id="rId4" Type="http://schemas.openxmlformats.org/officeDocument/2006/relationships/slideLayout" Target="../slideLayouts/slideLayout13.xml"/><Relationship Id="rId9" Type="http://schemas.openxmlformats.org/officeDocument/2006/relationships/audio" Target="../media/audio1.wav"/><Relationship Id="rId14" Type="http://schemas.openxmlformats.org/officeDocument/2006/relationships/image" Target="../media/image31.gif"/></Relationships>
</file>

<file path=ppt/slides/_rels/slide45.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0.png"/><Relationship Id="rId18" Type="http://schemas.openxmlformats.org/officeDocument/2006/relationships/slide" Target="slide35.xml"/><Relationship Id="rId3" Type="http://schemas.openxmlformats.org/officeDocument/2006/relationships/audio" Target="../media/media2.mp3"/><Relationship Id="rId7" Type="http://schemas.openxmlformats.org/officeDocument/2006/relationships/audio" Target="../media/audio4.wav"/><Relationship Id="rId12" Type="http://schemas.openxmlformats.org/officeDocument/2006/relationships/image" Target="../media/image29.wmf"/><Relationship Id="rId17" Type="http://schemas.openxmlformats.org/officeDocument/2006/relationships/image" Target="../media/image27.png"/><Relationship Id="rId2" Type="http://schemas.microsoft.com/office/2007/relationships/media" Target="../media/media2.mp3"/><Relationship Id="rId16" Type="http://schemas.openxmlformats.org/officeDocument/2006/relationships/image" Target="../media/image33.png"/><Relationship Id="rId20" Type="http://schemas.openxmlformats.org/officeDocument/2006/relationships/image" Target="../media/image43.png"/><Relationship Id="rId1" Type="http://schemas.openxmlformats.org/officeDocument/2006/relationships/vmlDrawing" Target="../drawings/vmlDrawing11.vml"/><Relationship Id="rId6" Type="http://schemas.openxmlformats.org/officeDocument/2006/relationships/audio" Target="../media/audio3.wav"/><Relationship Id="rId11" Type="http://schemas.openxmlformats.org/officeDocument/2006/relationships/oleObject" Target="../embeddings/oleObject11.bin"/><Relationship Id="rId5" Type="http://schemas.openxmlformats.org/officeDocument/2006/relationships/notesSlide" Target="../notesSlides/notesSlide11.xml"/><Relationship Id="rId15" Type="http://schemas.openxmlformats.org/officeDocument/2006/relationships/image" Target="../media/image32.png"/><Relationship Id="rId10" Type="http://schemas.openxmlformats.org/officeDocument/2006/relationships/audio" Target="../media/audio5.wav"/><Relationship Id="rId19" Type="http://schemas.openxmlformats.org/officeDocument/2006/relationships/image" Target="../media/image34.gif"/><Relationship Id="rId4" Type="http://schemas.openxmlformats.org/officeDocument/2006/relationships/slideLayout" Target="../slideLayouts/slideLayout13.xml"/><Relationship Id="rId9" Type="http://schemas.openxmlformats.org/officeDocument/2006/relationships/audio" Target="../media/audio2.wav"/><Relationship Id="rId14" Type="http://schemas.openxmlformats.org/officeDocument/2006/relationships/image" Target="../media/image31.gif"/></Relationships>
</file>

<file path=ppt/slides/_rels/slide46.xml.rels><?xml version="1.0" encoding="UTF-8" standalone="yes"?>
<Relationships xmlns="http://schemas.openxmlformats.org/package/2006/relationships"><Relationship Id="rId8" Type="http://schemas.openxmlformats.org/officeDocument/2006/relationships/audio" Target="../media/audio1.wav"/><Relationship Id="rId13" Type="http://schemas.openxmlformats.org/officeDocument/2006/relationships/image" Target="../media/image30.png"/><Relationship Id="rId18" Type="http://schemas.openxmlformats.org/officeDocument/2006/relationships/slide" Target="slide35.xml"/><Relationship Id="rId3" Type="http://schemas.openxmlformats.org/officeDocument/2006/relationships/audio" Target="../media/media2.mp3"/><Relationship Id="rId7" Type="http://schemas.openxmlformats.org/officeDocument/2006/relationships/audio" Target="../media/audio4.wav"/><Relationship Id="rId12" Type="http://schemas.openxmlformats.org/officeDocument/2006/relationships/image" Target="../media/image29.wmf"/><Relationship Id="rId17" Type="http://schemas.openxmlformats.org/officeDocument/2006/relationships/image" Target="../media/image27.png"/><Relationship Id="rId2" Type="http://schemas.microsoft.com/office/2007/relationships/media" Target="../media/media2.mp3"/><Relationship Id="rId16" Type="http://schemas.openxmlformats.org/officeDocument/2006/relationships/image" Target="../media/image33.png"/><Relationship Id="rId20" Type="http://schemas.openxmlformats.org/officeDocument/2006/relationships/image" Target="../media/image43.png"/><Relationship Id="rId1" Type="http://schemas.openxmlformats.org/officeDocument/2006/relationships/vmlDrawing" Target="../drawings/vmlDrawing12.vml"/><Relationship Id="rId6" Type="http://schemas.openxmlformats.org/officeDocument/2006/relationships/audio" Target="../media/audio3.wav"/><Relationship Id="rId11" Type="http://schemas.openxmlformats.org/officeDocument/2006/relationships/oleObject" Target="../embeddings/oleObject12.bin"/><Relationship Id="rId5" Type="http://schemas.openxmlformats.org/officeDocument/2006/relationships/notesSlide" Target="../notesSlides/notesSlide12.xml"/><Relationship Id="rId15" Type="http://schemas.openxmlformats.org/officeDocument/2006/relationships/image" Target="../media/image32.png"/><Relationship Id="rId10" Type="http://schemas.openxmlformats.org/officeDocument/2006/relationships/audio" Target="../media/audio5.wav"/><Relationship Id="rId19" Type="http://schemas.openxmlformats.org/officeDocument/2006/relationships/image" Target="../media/image34.gif"/><Relationship Id="rId4" Type="http://schemas.openxmlformats.org/officeDocument/2006/relationships/slideLayout" Target="../slideLayouts/slideLayout13.xml"/><Relationship Id="rId9" Type="http://schemas.openxmlformats.org/officeDocument/2006/relationships/audio" Target="../media/audio2.wav"/><Relationship Id="rId14" Type="http://schemas.openxmlformats.org/officeDocument/2006/relationships/image" Target="../media/image31.gif"/></Relationships>
</file>

<file path=ppt/slides/_rels/slide47.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30.png"/><Relationship Id="rId18" Type="http://schemas.openxmlformats.org/officeDocument/2006/relationships/slide" Target="slide35.xml"/><Relationship Id="rId3" Type="http://schemas.openxmlformats.org/officeDocument/2006/relationships/audio" Target="../media/media2.mp3"/><Relationship Id="rId7" Type="http://schemas.openxmlformats.org/officeDocument/2006/relationships/audio" Target="../media/audio4.wav"/><Relationship Id="rId12" Type="http://schemas.openxmlformats.org/officeDocument/2006/relationships/image" Target="../media/image29.wmf"/><Relationship Id="rId17" Type="http://schemas.openxmlformats.org/officeDocument/2006/relationships/image" Target="../media/image27.png"/><Relationship Id="rId2" Type="http://schemas.microsoft.com/office/2007/relationships/media" Target="../media/media2.mp3"/><Relationship Id="rId16" Type="http://schemas.openxmlformats.org/officeDocument/2006/relationships/image" Target="../media/image33.png"/><Relationship Id="rId20" Type="http://schemas.openxmlformats.org/officeDocument/2006/relationships/image" Target="../media/image43.png"/><Relationship Id="rId1" Type="http://schemas.openxmlformats.org/officeDocument/2006/relationships/vmlDrawing" Target="../drawings/vmlDrawing13.vml"/><Relationship Id="rId6" Type="http://schemas.openxmlformats.org/officeDocument/2006/relationships/audio" Target="../media/audio3.wav"/><Relationship Id="rId11" Type="http://schemas.openxmlformats.org/officeDocument/2006/relationships/oleObject" Target="../embeddings/oleObject13.bin"/><Relationship Id="rId5" Type="http://schemas.openxmlformats.org/officeDocument/2006/relationships/notesSlide" Target="../notesSlides/notesSlide13.xml"/><Relationship Id="rId15" Type="http://schemas.openxmlformats.org/officeDocument/2006/relationships/image" Target="../media/image32.png"/><Relationship Id="rId10" Type="http://schemas.openxmlformats.org/officeDocument/2006/relationships/audio" Target="../media/audio2.wav"/><Relationship Id="rId19" Type="http://schemas.openxmlformats.org/officeDocument/2006/relationships/image" Target="../media/image34.gif"/><Relationship Id="rId4" Type="http://schemas.openxmlformats.org/officeDocument/2006/relationships/slideLayout" Target="../slideLayouts/slideLayout13.xml"/><Relationship Id="rId9" Type="http://schemas.openxmlformats.org/officeDocument/2006/relationships/audio" Target="../media/audio1.wav"/><Relationship Id="rId14" Type="http://schemas.openxmlformats.org/officeDocument/2006/relationships/image" Target="../media/image31.gi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33.png"/><Relationship Id="rId18" Type="http://schemas.openxmlformats.org/officeDocument/2006/relationships/image" Target="../media/image36.png"/><Relationship Id="rId3" Type="http://schemas.openxmlformats.org/officeDocument/2006/relationships/audio" Target="../media/media2.mp3"/><Relationship Id="rId7" Type="http://schemas.openxmlformats.org/officeDocument/2006/relationships/audio" Target="../media/audio2.wav"/><Relationship Id="rId12" Type="http://schemas.openxmlformats.org/officeDocument/2006/relationships/image" Target="../media/image32.png"/><Relationship Id="rId17" Type="http://schemas.openxmlformats.org/officeDocument/2006/relationships/image" Target="../media/image35.png"/><Relationship Id="rId2" Type="http://schemas.microsoft.com/office/2007/relationships/media" Target="../media/media2.mp3"/><Relationship Id="rId16" Type="http://schemas.openxmlformats.org/officeDocument/2006/relationships/image" Target="../media/image34.gif"/><Relationship Id="rId1" Type="http://schemas.openxmlformats.org/officeDocument/2006/relationships/vmlDrawing" Target="../drawings/vmlDrawing14.vml"/><Relationship Id="rId6" Type="http://schemas.openxmlformats.org/officeDocument/2006/relationships/audio" Target="../media/audio1.wav"/><Relationship Id="rId11" Type="http://schemas.openxmlformats.org/officeDocument/2006/relationships/image" Target="../media/image31.gif"/><Relationship Id="rId5" Type="http://schemas.openxmlformats.org/officeDocument/2006/relationships/notesSlide" Target="../notesSlides/notesSlide14.xml"/><Relationship Id="rId15" Type="http://schemas.openxmlformats.org/officeDocument/2006/relationships/slide" Target="slide35.xml"/><Relationship Id="rId10" Type="http://schemas.openxmlformats.org/officeDocument/2006/relationships/image" Target="../media/image30.png"/><Relationship Id="rId4" Type="http://schemas.openxmlformats.org/officeDocument/2006/relationships/slideLayout" Target="../slideLayouts/slideLayout13.xml"/><Relationship Id="rId9" Type="http://schemas.openxmlformats.org/officeDocument/2006/relationships/image" Target="../media/image29.wmf"/><Relationship Id="rId14" Type="http://schemas.openxmlformats.org/officeDocument/2006/relationships/image" Target="../media/image27.png"/></Relationships>
</file>

<file path=ppt/slides/_rels/slide4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45.jpg"/><Relationship Id="rId7" Type="http://schemas.openxmlformats.org/officeDocument/2006/relationships/image" Target="../media/image24.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svg"/><Relationship Id="rId9" Type="http://schemas.openxmlformats.org/officeDocument/2006/relationships/image" Target="../media/image46.jpg"/></Relationships>
</file>

<file path=ppt/slides/_rels/slide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7.jpg"/></Relationships>
</file>

<file path=ppt/slides/_rels/slide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45.jpg"/></Relationships>
</file>

<file path=ppt/slides/_rels/slide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4.JPG"/><Relationship Id="rId7"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svg"/><Relationship Id="rId9" Type="http://schemas.openxmlformats.org/officeDocument/2006/relationships/image" Target="../media/image15.jpg"/></Relationships>
</file>

<file path=ppt/slides/_rels/slide6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6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6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14987" r="-14987"/>
            </a:stretch>
          </a:blipFill>
        </p:spPr>
      </p:sp>
      <p:sp>
        <p:nvSpPr>
          <p:cNvPr id="3" name="Freeform 3"/>
          <p:cNvSpPr/>
          <p:nvPr/>
        </p:nvSpPr>
        <p:spPr>
          <a:xfrm>
            <a:off x="0" y="3534533"/>
            <a:ext cx="18288000" cy="6584729"/>
          </a:xfrm>
          <a:custGeom>
            <a:avLst/>
            <a:gdLst/>
            <a:ahLst/>
            <a:cxnLst/>
            <a:rect l="l" t="t" r="r" b="b"/>
            <a:pathLst>
              <a:path w="10714795" h="6584729">
                <a:moveTo>
                  <a:pt x="0" y="0"/>
                </a:moveTo>
                <a:lnTo>
                  <a:pt x="10714795" y="0"/>
                </a:lnTo>
                <a:lnTo>
                  <a:pt x="10714795" y="6584729"/>
                </a:lnTo>
                <a:lnTo>
                  <a:pt x="0" y="65847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Freeform 9"/>
          <p:cNvSpPr/>
          <p:nvPr/>
        </p:nvSpPr>
        <p:spPr>
          <a:xfrm>
            <a:off x="-304186" y="2497584"/>
            <a:ext cx="4722295" cy="7094921"/>
          </a:xfrm>
          <a:custGeom>
            <a:avLst/>
            <a:gdLst/>
            <a:ahLst/>
            <a:cxnLst/>
            <a:rect l="l" t="t" r="r" b="b"/>
            <a:pathLst>
              <a:path w="3613543" h="4114800">
                <a:moveTo>
                  <a:pt x="0" y="0"/>
                </a:moveTo>
                <a:lnTo>
                  <a:pt x="3613542" y="0"/>
                </a:lnTo>
                <a:lnTo>
                  <a:pt x="3613542" y="4114800"/>
                </a:lnTo>
                <a:lnTo>
                  <a:pt x="0" y="4114800"/>
                </a:lnTo>
                <a:lnTo>
                  <a:pt x="0" y="0"/>
                </a:lnTo>
                <a:close/>
              </a:path>
            </a:pathLst>
          </a:custGeom>
          <a:blipFill>
            <a:blip r:embed="rId5">
              <a:extLst>
                <a:ext uri="{96DAC541-7B7A-43D3-8B79-37D633B846F1}">
                  <asvg:svgBlip xmlns:asvg="http://schemas.microsoft.com/office/drawing/2016/SVG/main" xmlns="" r:embed="rId12"/>
                </a:ext>
              </a:extLst>
            </a:blip>
            <a:stretch>
              <a:fillRect/>
            </a:stretch>
          </a:blipFill>
        </p:spPr>
      </p:sp>
      <p:sp>
        <p:nvSpPr>
          <p:cNvPr id="11" name="Freeform 11"/>
          <p:cNvSpPr/>
          <p:nvPr/>
        </p:nvSpPr>
        <p:spPr>
          <a:xfrm>
            <a:off x="4772025" y="1881449"/>
            <a:ext cx="514350" cy="489100"/>
          </a:xfrm>
          <a:custGeom>
            <a:avLst/>
            <a:gdLst/>
            <a:ahLst/>
            <a:cxnLst/>
            <a:rect l="l" t="t" r="r" b="b"/>
            <a:pathLst>
              <a:path w="514350" h="489100">
                <a:moveTo>
                  <a:pt x="0" y="0"/>
                </a:moveTo>
                <a:lnTo>
                  <a:pt x="514350" y="0"/>
                </a:lnTo>
                <a:lnTo>
                  <a:pt x="514350" y="489100"/>
                </a:lnTo>
                <a:lnTo>
                  <a:pt x="0" y="489100"/>
                </a:lnTo>
                <a:lnTo>
                  <a:pt x="0" y="0"/>
                </a:lnTo>
                <a:close/>
              </a:path>
            </a:pathLst>
          </a:custGeom>
          <a:blipFill>
            <a:blip r:embed="rId13">
              <a:extLst>
                <a:ext uri="{96DAC541-7B7A-43D3-8B79-37D633B846F1}">
                  <asvg:svgBlip xmlns:asvg="http://schemas.microsoft.com/office/drawing/2016/SVG/main" xmlns="" r:embed="rId16"/>
                </a:ext>
              </a:extLst>
            </a:blip>
            <a:stretch>
              <a:fillRect/>
            </a:stretch>
          </a:blipFill>
        </p:spPr>
      </p:sp>
      <p:sp>
        <p:nvSpPr>
          <p:cNvPr id="12" name="TextBox 12"/>
          <p:cNvSpPr txBox="1"/>
          <p:nvPr/>
        </p:nvSpPr>
        <p:spPr>
          <a:xfrm>
            <a:off x="5335764" y="1445914"/>
            <a:ext cx="7616475" cy="3539430"/>
          </a:xfrm>
          <a:prstGeom prst="rect">
            <a:avLst/>
          </a:prstGeom>
        </p:spPr>
        <p:txBody>
          <a:bodyPr lIns="0" tIns="0" rIns="0" bIns="0" rtlCol="0" anchor="t">
            <a:spAutoFit/>
          </a:bodyPr>
          <a:lstStyle/>
          <a:p>
            <a:pPr algn="ctr"/>
            <a:r>
              <a:rPr lang="en-US" sz="11500" b="1">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ĐỒNG </a:t>
            </a:r>
            <a:r>
              <a:rPr lang="en-US" sz="11500" b="1" smtClean="0">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CHÍ</a:t>
            </a:r>
            <a:r>
              <a:rPr lang="en-US" sz="11500" b="1" i="1" smtClean="0">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en-US" sz="11500" b="1" smtClean="0">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en-US" sz="8800" b="1">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rPr>
              <a:t>Chính Hữu -</a:t>
            </a:r>
            <a:endParaRPr lang="en-GB" sz="11500">
              <a:solidFill>
                <a:schemeClr val="bg1"/>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14" name="Freeform 14"/>
          <p:cNvSpPr/>
          <p:nvPr/>
        </p:nvSpPr>
        <p:spPr>
          <a:xfrm>
            <a:off x="13001625" y="1881449"/>
            <a:ext cx="514350" cy="489100"/>
          </a:xfrm>
          <a:custGeom>
            <a:avLst/>
            <a:gdLst/>
            <a:ahLst/>
            <a:cxnLst/>
            <a:rect l="l" t="t" r="r" b="b"/>
            <a:pathLst>
              <a:path w="514350" h="489100">
                <a:moveTo>
                  <a:pt x="0" y="0"/>
                </a:moveTo>
                <a:lnTo>
                  <a:pt x="514350" y="0"/>
                </a:lnTo>
                <a:lnTo>
                  <a:pt x="514350" y="489100"/>
                </a:lnTo>
                <a:lnTo>
                  <a:pt x="0" y="489100"/>
                </a:lnTo>
                <a:lnTo>
                  <a:pt x="0" y="0"/>
                </a:lnTo>
                <a:close/>
              </a:path>
            </a:pathLst>
          </a:custGeom>
          <a:blipFill>
            <a:blip r:embed="rId13">
              <a:extLst>
                <a:ext uri="{96DAC541-7B7A-43D3-8B79-37D633B846F1}">
                  <asvg:svgBlip xmlns:asvg="http://schemas.microsoft.com/office/drawing/2016/SVG/main" xmlns="" r:embed="rId16"/>
                </a:ext>
              </a:extLst>
            </a:blip>
            <a:stretch>
              <a:fillRect/>
            </a:stretch>
          </a:blipFill>
        </p:spPr>
      </p:sp>
      <p:sp>
        <p:nvSpPr>
          <p:cNvPr id="16" name="Freeform 6"/>
          <p:cNvSpPr/>
          <p:nvPr/>
        </p:nvSpPr>
        <p:spPr>
          <a:xfrm flipH="1">
            <a:off x="3657600" y="6080078"/>
            <a:ext cx="13453637" cy="4008767"/>
          </a:xfrm>
          <a:custGeom>
            <a:avLst/>
            <a:gdLst/>
            <a:ahLst/>
            <a:cxnLst/>
            <a:rect l="l" t="t" r="r" b="b"/>
            <a:pathLst>
              <a:path w="13453637" h="2775372">
                <a:moveTo>
                  <a:pt x="13453636" y="0"/>
                </a:moveTo>
                <a:lnTo>
                  <a:pt x="0" y="0"/>
                </a:lnTo>
                <a:lnTo>
                  <a:pt x="0" y="2775372"/>
                </a:lnTo>
                <a:lnTo>
                  <a:pt x="13453636" y="2775372"/>
                </a:lnTo>
                <a:lnTo>
                  <a:pt x="13453636" y="0"/>
                </a:lnTo>
                <a:close/>
              </a:path>
            </a:pathLst>
          </a:custGeom>
          <a:blipFill>
            <a:blip r:embed="rId17">
              <a:extLst>
                <a:ext uri="{96DAC541-7B7A-43D3-8B79-37D633B846F1}">
                  <asvg:svgBlip xmlns="" xmlns:asvg="http://schemas.microsoft.com/office/drawing/2016/SVG/main" r:embed="rId6"/>
                </a:ext>
              </a:extLst>
            </a:blip>
            <a:stretch>
              <a:fillRect/>
            </a:stretch>
          </a:blipFill>
        </p:spPr>
      </p:sp>
      <p:sp>
        <p:nvSpPr>
          <p:cNvPr id="17" name="Freeform 7"/>
          <p:cNvSpPr/>
          <p:nvPr/>
        </p:nvSpPr>
        <p:spPr>
          <a:xfrm>
            <a:off x="14036873" y="7411775"/>
            <a:ext cx="4251127" cy="2835688"/>
          </a:xfrm>
          <a:custGeom>
            <a:avLst/>
            <a:gdLst/>
            <a:ahLst/>
            <a:cxnLst/>
            <a:rect l="l" t="t" r="r" b="b"/>
            <a:pathLst>
              <a:path w="4114800" h="1519226">
                <a:moveTo>
                  <a:pt x="0" y="0"/>
                </a:moveTo>
                <a:lnTo>
                  <a:pt x="4114800" y="0"/>
                </a:lnTo>
                <a:lnTo>
                  <a:pt x="4114800" y="1519226"/>
                </a:lnTo>
                <a:lnTo>
                  <a:pt x="0" y="1519226"/>
                </a:lnTo>
                <a:lnTo>
                  <a:pt x="0" y="0"/>
                </a:lnTo>
                <a:close/>
              </a:path>
            </a:pathLst>
          </a:custGeom>
          <a:blipFill>
            <a:blip r:embed="rId18">
              <a:extLst>
                <a:ext uri="{96DAC541-7B7A-43D3-8B79-37D633B846F1}">
                  <asvg:svgBlip xmlns:asvg="http://schemas.microsoft.com/office/drawing/2016/SVG/main" xmlns="" r:embed="rId8"/>
                </a:ext>
              </a:extLst>
            </a:blip>
            <a:stretch>
              <a:fillRect/>
            </a:stretch>
          </a:blipFill>
        </p:spPr>
      </p:sp>
      <p:sp>
        <p:nvSpPr>
          <p:cNvPr id="18" name="Freeform 7"/>
          <p:cNvSpPr/>
          <p:nvPr/>
        </p:nvSpPr>
        <p:spPr>
          <a:xfrm>
            <a:off x="-57150" y="8164929"/>
            <a:ext cx="4114800" cy="2156542"/>
          </a:xfrm>
          <a:custGeom>
            <a:avLst/>
            <a:gdLst/>
            <a:ahLst/>
            <a:cxnLst/>
            <a:rect l="l" t="t" r="r" b="b"/>
            <a:pathLst>
              <a:path w="4114800" h="1519226">
                <a:moveTo>
                  <a:pt x="0" y="0"/>
                </a:moveTo>
                <a:lnTo>
                  <a:pt x="4114800" y="0"/>
                </a:lnTo>
                <a:lnTo>
                  <a:pt x="4114800" y="1519226"/>
                </a:lnTo>
                <a:lnTo>
                  <a:pt x="0" y="1519226"/>
                </a:lnTo>
                <a:lnTo>
                  <a:pt x="0" y="0"/>
                </a:lnTo>
                <a:close/>
              </a:path>
            </a:pathLst>
          </a:custGeom>
          <a:blipFill>
            <a:blip r:embed="rId18">
              <a:extLst>
                <a:ext uri="{96DAC541-7B7A-43D3-8B79-37D633B846F1}">
                  <asvg:svgBlip xmlns:asvg="http://schemas.microsoft.com/office/drawing/2016/SVG/main" xmlns="" r:embed="rId8"/>
                </a:ext>
              </a:extLst>
            </a:blip>
            <a:stretch>
              <a:fillRect/>
            </a:stretch>
          </a:blipFill>
        </p:spPr>
      </p:sp>
      <p:sp>
        <p:nvSpPr>
          <p:cNvPr id="21" name="Freeform 6"/>
          <p:cNvSpPr/>
          <p:nvPr/>
        </p:nvSpPr>
        <p:spPr>
          <a:xfrm>
            <a:off x="4000500" y="7411774"/>
            <a:ext cx="4114800" cy="2684727"/>
          </a:xfrm>
          <a:custGeom>
            <a:avLst/>
            <a:gdLst/>
            <a:ahLst/>
            <a:cxnLst/>
            <a:rect l="l" t="t" r="r" b="b"/>
            <a:pathLst>
              <a:path w="4114800" h="2684727">
                <a:moveTo>
                  <a:pt x="0" y="0"/>
                </a:moveTo>
                <a:lnTo>
                  <a:pt x="4114800" y="0"/>
                </a:lnTo>
                <a:lnTo>
                  <a:pt x="4114800" y="2684727"/>
                </a:lnTo>
                <a:lnTo>
                  <a:pt x="0" y="2684727"/>
                </a:lnTo>
                <a:lnTo>
                  <a:pt x="0" y="0"/>
                </a:lnTo>
                <a:close/>
              </a:path>
            </a:pathLst>
          </a:custGeom>
          <a:blipFill>
            <a:blip r:embed="rId19">
              <a:extLst>
                <a:ext uri="{96DAC541-7B7A-43D3-8B79-37D633B846F1}">
                  <asvg:svgBlip xmlns:asvg="http://schemas.microsoft.com/office/drawing/2016/SVG/main" xmlns="" r:embed="rId20"/>
                </a:ext>
              </a:extLst>
            </a:blip>
            <a:stretch>
              <a:fillRect/>
            </a:stretch>
          </a:blipFill>
        </p:spPr>
      </p:sp>
      <p:sp>
        <p:nvSpPr>
          <p:cNvPr id="22" name="Freeform 7"/>
          <p:cNvSpPr/>
          <p:nvPr/>
        </p:nvSpPr>
        <p:spPr>
          <a:xfrm>
            <a:off x="4000500" y="7734300"/>
            <a:ext cx="5501050" cy="2552700"/>
          </a:xfrm>
          <a:custGeom>
            <a:avLst/>
            <a:gdLst/>
            <a:ahLst/>
            <a:cxnLst/>
            <a:rect l="l" t="t" r="r" b="b"/>
            <a:pathLst>
              <a:path w="4114800" h="1519226">
                <a:moveTo>
                  <a:pt x="0" y="0"/>
                </a:moveTo>
                <a:lnTo>
                  <a:pt x="4114800" y="0"/>
                </a:lnTo>
                <a:lnTo>
                  <a:pt x="4114800" y="1519226"/>
                </a:lnTo>
                <a:lnTo>
                  <a:pt x="0" y="1519226"/>
                </a:lnTo>
                <a:lnTo>
                  <a:pt x="0" y="0"/>
                </a:lnTo>
                <a:close/>
              </a:path>
            </a:pathLst>
          </a:custGeom>
          <a:blipFill>
            <a:blip r:embed="rId18">
              <a:extLst>
                <a:ext uri="{96DAC541-7B7A-43D3-8B79-37D633B846F1}">
                  <asvg:svgBlip xmlns:asvg="http://schemas.microsoft.com/office/drawing/2016/SVG/main" xmlns="" r:embed="rId8"/>
                </a:ext>
              </a:extLst>
            </a:blip>
            <a:stretch>
              <a:fillRect/>
            </a:stretch>
          </a:blipFill>
        </p:spPr>
      </p:sp>
      <p:sp>
        <p:nvSpPr>
          <p:cNvPr id="23" name="Freeform 7"/>
          <p:cNvSpPr/>
          <p:nvPr/>
        </p:nvSpPr>
        <p:spPr>
          <a:xfrm flipH="1">
            <a:off x="9372599" y="7411774"/>
            <a:ext cx="5756789" cy="2892462"/>
          </a:xfrm>
          <a:custGeom>
            <a:avLst/>
            <a:gdLst/>
            <a:ahLst/>
            <a:cxnLst/>
            <a:rect l="l" t="t" r="r" b="b"/>
            <a:pathLst>
              <a:path w="4114800" h="1519226">
                <a:moveTo>
                  <a:pt x="0" y="0"/>
                </a:moveTo>
                <a:lnTo>
                  <a:pt x="4114800" y="0"/>
                </a:lnTo>
                <a:lnTo>
                  <a:pt x="4114800" y="1519226"/>
                </a:lnTo>
                <a:lnTo>
                  <a:pt x="0" y="1519226"/>
                </a:lnTo>
                <a:lnTo>
                  <a:pt x="0" y="0"/>
                </a:lnTo>
                <a:close/>
              </a:path>
            </a:pathLst>
          </a:custGeom>
          <a:blipFill>
            <a:blip r:embed="rId18">
              <a:extLst>
                <a:ext uri="{96DAC541-7B7A-43D3-8B79-37D633B846F1}">
                  <asvg:svgBlip xmlns:asvg="http://schemas.microsoft.com/office/drawing/2016/SVG/main" xmlns="" r:embed="rId8"/>
                </a:ext>
              </a:extLst>
            </a:blip>
            <a:stretch>
              <a:fillRect/>
            </a:stretch>
          </a:blipFill>
        </p:spPr>
      </p:sp>
    </p:spTree>
    <p:extLst>
      <p:ext uri="{BB962C8B-B14F-4D97-AF65-F5344CB8AC3E}">
        <p14:creationId xmlns:p14="http://schemas.microsoft.com/office/powerpoint/2010/main" val="329889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80">
                                          <p:stCondLst>
                                            <p:cond delay="0"/>
                                          </p:stCondLst>
                                        </p:cTn>
                                        <p:tgtEl>
                                          <p:spTgt spid="12"/>
                                        </p:tgtEl>
                                      </p:cBhvr>
                                    </p:animEffect>
                                    <p:anim calcmode="lin" valueType="num">
                                      <p:cBhvr>
                                        <p:cTn id="1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0" dur="26">
                                          <p:stCondLst>
                                            <p:cond delay="650"/>
                                          </p:stCondLst>
                                        </p:cTn>
                                        <p:tgtEl>
                                          <p:spTgt spid="12"/>
                                        </p:tgtEl>
                                      </p:cBhvr>
                                      <p:to x="100000" y="60000"/>
                                    </p:animScale>
                                    <p:animScale>
                                      <p:cBhvr>
                                        <p:cTn id="21" dur="166" decel="50000">
                                          <p:stCondLst>
                                            <p:cond delay="676"/>
                                          </p:stCondLst>
                                        </p:cTn>
                                        <p:tgtEl>
                                          <p:spTgt spid="12"/>
                                        </p:tgtEl>
                                      </p:cBhvr>
                                      <p:to x="100000" y="100000"/>
                                    </p:animScale>
                                    <p:animScale>
                                      <p:cBhvr>
                                        <p:cTn id="22" dur="26">
                                          <p:stCondLst>
                                            <p:cond delay="1312"/>
                                          </p:stCondLst>
                                        </p:cTn>
                                        <p:tgtEl>
                                          <p:spTgt spid="12"/>
                                        </p:tgtEl>
                                      </p:cBhvr>
                                      <p:to x="100000" y="80000"/>
                                    </p:animScale>
                                    <p:animScale>
                                      <p:cBhvr>
                                        <p:cTn id="23" dur="166" decel="50000">
                                          <p:stCondLst>
                                            <p:cond delay="1338"/>
                                          </p:stCondLst>
                                        </p:cTn>
                                        <p:tgtEl>
                                          <p:spTgt spid="12"/>
                                        </p:tgtEl>
                                      </p:cBhvr>
                                      <p:to x="100000" y="100000"/>
                                    </p:animScale>
                                    <p:animScale>
                                      <p:cBhvr>
                                        <p:cTn id="24" dur="26">
                                          <p:stCondLst>
                                            <p:cond delay="1642"/>
                                          </p:stCondLst>
                                        </p:cTn>
                                        <p:tgtEl>
                                          <p:spTgt spid="12"/>
                                        </p:tgtEl>
                                      </p:cBhvr>
                                      <p:to x="100000" y="90000"/>
                                    </p:animScale>
                                    <p:animScale>
                                      <p:cBhvr>
                                        <p:cTn id="25" dur="166" decel="50000">
                                          <p:stCondLst>
                                            <p:cond delay="1668"/>
                                          </p:stCondLst>
                                        </p:cTn>
                                        <p:tgtEl>
                                          <p:spTgt spid="12"/>
                                        </p:tgtEl>
                                      </p:cBhvr>
                                      <p:to x="100000" y="100000"/>
                                    </p:animScale>
                                    <p:animScale>
                                      <p:cBhvr>
                                        <p:cTn id="26" dur="26">
                                          <p:stCondLst>
                                            <p:cond delay="1808"/>
                                          </p:stCondLst>
                                        </p:cTn>
                                        <p:tgtEl>
                                          <p:spTgt spid="12"/>
                                        </p:tgtEl>
                                      </p:cBhvr>
                                      <p:to x="100000" y="95000"/>
                                    </p:animScale>
                                    <p:animScale>
                                      <p:cBhvr>
                                        <p:cTn id="27"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4" name="Group 4"/>
          <p:cNvGrpSpPr/>
          <p:nvPr/>
        </p:nvGrpSpPr>
        <p:grpSpPr>
          <a:xfrm>
            <a:off x="1815552" y="2702615"/>
            <a:ext cx="7004966" cy="4753552"/>
            <a:chOff x="0" y="0"/>
            <a:chExt cx="1844929" cy="1251964"/>
          </a:xfrm>
          <a:scene3d>
            <a:camera prst="orthographicFront">
              <a:rot lat="0" lon="0" rev="0"/>
            </a:camera>
            <a:lightRig rig="contrasting" dir="t">
              <a:rot lat="0" lon="0" rev="1500000"/>
            </a:lightRig>
          </a:scene3d>
        </p:grpSpPr>
        <p:sp>
          <p:nvSpPr>
            <p:cNvPr id="5" name="Freeform 5"/>
            <p:cNvSpPr/>
            <p:nvPr/>
          </p:nvSpPr>
          <p:spPr>
            <a:xfrm>
              <a:off x="0" y="0"/>
              <a:ext cx="1844929" cy="1251964"/>
            </a:xfrm>
            <a:custGeom>
              <a:avLst/>
              <a:gdLst/>
              <a:ahLst/>
              <a:cxnLst/>
              <a:rect l="l" t="t" r="r" b="b"/>
              <a:pathLst>
                <a:path w="1844929" h="1251964">
                  <a:moveTo>
                    <a:pt x="0" y="0"/>
                  </a:moveTo>
                  <a:lnTo>
                    <a:pt x="1844929" y="0"/>
                  </a:lnTo>
                  <a:lnTo>
                    <a:pt x="1844929" y="1251964"/>
                  </a:lnTo>
                  <a:lnTo>
                    <a:pt x="0" y="1251964"/>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6" name="TextBox 6"/>
            <p:cNvSpPr txBox="1"/>
            <p:nvPr/>
          </p:nvSpPr>
          <p:spPr>
            <a:xfrm>
              <a:off x="0" y="-38100"/>
              <a:ext cx="1844929" cy="1290064"/>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ctr">
                <a:lnSpc>
                  <a:spcPts val="2659"/>
                </a:lnSpc>
              </a:pPr>
              <a:endParaRPr>
                <a:solidFill>
                  <a:prstClr val="black"/>
                </a:solidFill>
              </a:endParaRPr>
            </a:p>
          </p:txBody>
        </p:sp>
      </p:grpSp>
      <p:sp>
        <p:nvSpPr>
          <p:cNvPr id="10" name="Rectangle 9"/>
          <p:cNvSpPr/>
          <p:nvPr/>
        </p:nvSpPr>
        <p:spPr>
          <a:xfrm>
            <a:off x="2239813" y="4298395"/>
            <a:ext cx="6065987" cy="2428357"/>
          </a:xfrm>
          <a:prstGeom prst="rect">
            <a:avLst/>
          </a:prstGeom>
        </p:spPr>
        <p:txBody>
          <a:bodyPr wrap="square">
            <a:spAutoFit/>
          </a:bodyPr>
          <a:lstStyle/>
          <a:p>
            <a:pPr algn="just">
              <a:lnSpc>
                <a:spcPct val="115000"/>
              </a:lnSpc>
              <a:spcAft>
                <a:spcPts val="0"/>
              </a:spcAft>
            </a:pPr>
            <a:r>
              <a:rPr lang="en-US" sz="4400">
                <a:solidFill>
                  <a:srgbClr val="0D0D0D"/>
                </a:solidFill>
                <a:latin typeface="Times New Roman" panose="02020603050405020304" pitchFamily="18" charset="0"/>
                <a:ea typeface="Calibri" panose="020F0502020204030204" pitchFamily="34" charset="0"/>
              </a:rPr>
              <a:t>Được sáng tác sau khi tác giả tham gia chiến dịch Việt Bắc (thu đông 1947</a:t>
            </a:r>
            <a:r>
              <a:rPr lang="en-US" sz="4400" smtClean="0">
                <a:solidFill>
                  <a:srgbClr val="0D0D0D"/>
                </a:solidFill>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p:txBody>
      </p:sp>
      <p:sp>
        <p:nvSpPr>
          <p:cNvPr id="11" name="Freeform 11"/>
          <p:cNvSpPr/>
          <p:nvPr/>
        </p:nvSpPr>
        <p:spPr>
          <a:xfrm rot="7706873">
            <a:off x="162250" y="-280087"/>
            <a:ext cx="3735361" cy="3281584"/>
          </a:xfrm>
          <a:custGeom>
            <a:avLst/>
            <a:gdLst/>
            <a:ahLst/>
            <a:cxnLst/>
            <a:rect l="l" t="t" r="r" b="b"/>
            <a:pathLst>
              <a:path w="3735361" h="3281584">
                <a:moveTo>
                  <a:pt x="0" y="0"/>
                </a:moveTo>
                <a:lnTo>
                  <a:pt x="3735361" y="0"/>
                </a:lnTo>
                <a:lnTo>
                  <a:pt x="3735361" y="3281584"/>
                </a:lnTo>
                <a:lnTo>
                  <a:pt x="0" y="3281584"/>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4193" y="2171700"/>
            <a:ext cx="8307867" cy="51125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TextBox 8"/>
          <p:cNvSpPr txBox="1"/>
          <p:nvPr/>
        </p:nvSpPr>
        <p:spPr>
          <a:xfrm>
            <a:off x="2033559" y="3012676"/>
            <a:ext cx="7755779" cy="830997"/>
          </a:xfrm>
          <a:prstGeom prst="rect">
            <a:avLst/>
          </a:prstGeom>
        </p:spPr>
        <p:txBody>
          <a:bodyPr wrap="square" lIns="0" tIns="0" rIns="0" bIns="0" rtlCol="0" anchor="t">
            <a:spAutoFit/>
          </a:bodyPr>
          <a:lstStyle/>
          <a:p>
            <a:r>
              <a:rPr lang="en-US" sz="5400" b="1">
                <a:latin typeface="Times New Roman" panose="02020603050405020304" pitchFamily="18" charset="0"/>
                <a:cs typeface="Times New Roman" panose="02020603050405020304" pitchFamily="18" charset="0"/>
              </a:rPr>
              <a:t>a. Hoàn cảnh sáng tác</a:t>
            </a:r>
            <a:endParaRPr lang="en-GB" sz="5400">
              <a:latin typeface="Times New Roman" panose="02020603050405020304" pitchFamily="18" charset="0"/>
              <a:cs typeface="Times New Roman" panose="02020603050405020304" pitchFamily="18" charset="0"/>
            </a:endParaRPr>
          </a:p>
        </p:txBody>
      </p:sp>
      <p:sp>
        <p:nvSpPr>
          <p:cNvPr id="15" name="Freeform 16"/>
          <p:cNvSpPr/>
          <p:nvPr/>
        </p:nvSpPr>
        <p:spPr>
          <a:xfrm rot="7808874">
            <a:off x="15555303" y="-200085"/>
            <a:ext cx="5732004" cy="5035671"/>
          </a:xfrm>
          <a:custGeom>
            <a:avLst/>
            <a:gdLst/>
            <a:ahLst/>
            <a:cxnLst/>
            <a:rect l="l" t="t" r="r" b="b"/>
            <a:pathLst>
              <a:path w="5732004" h="5035671">
                <a:moveTo>
                  <a:pt x="0" y="0"/>
                </a:moveTo>
                <a:lnTo>
                  <a:pt x="5732003" y="0"/>
                </a:lnTo>
                <a:lnTo>
                  <a:pt x="5732003" y="5035671"/>
                </a:lnTo>
                <a:lnTo>
                  <a:pt x="0" y="5035671"/>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218775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112582"/>
            <a:ext cx="16040100" cy="7907718"/>
            <a:chOff x="0" y="0"/>
            <a:chExt cx="4274726" cy="1602676"/>
          </a:xfrm>
        </p:grpSpPr>
        <p:sp>
          <p:nvSpPr>
            <p:cNvPr id="3" name="Freeform 3"/>
            <p:cNvSpPr/>
            <p:nvPr/>
          </p:nvSpPr>
          <p:spPr>
            <a:xfrm>
              <a:off x="0" y="0"/>
              <a:ext cx="4274726" cy="1602676"/>
            </a:xfrm>
            <a:custGeom>
              <a:avLst/>
              <a:gdLst/>
              <a:ahLst/>
              <a:cxnLst/>
              <a:rect l="l" t="t" r="r" b="b"/>
              <a:pathLst>
                <a:path w="4274726" h="1602676">
                  <a:moveTo>
                    <a:pt x="0" y="0"/>
                  </a:moveTo>
                  <a:lnTo>
                    <a:pt x="4274726" y="0"/>
                  </a:lnTo>
                  <a:lnTo>
                    <a:pt x="4274726" y="1602676"/>
                  </a:lnTo>
                  <a:lnTo>
                    <a:pt x="0" y="1602676"/>
                  </a:lnTo>
                  <a:close/>
                </a:path>
              </a:pathLst>
            </a:custGeom>
            <a:solidFill>
              <a:srgbClr val="DDA37F"/>
            </a:solidFill>
          </p:spPr>
        </p:sp>
        <p:sp>
          <p:nvSpPr>
            <p:cNvPr id="4" name="TextBox 4"/>
            <p:cNvSpPr txBox="1"/>
            <p:nvPr/>
          </p:nvSpPr>
          <p:spPr>
            <a:xfrm>
              <a:off x="0" y="-38100"/>
              <a:ext cx="4274726" cy="164077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9" name="TextBox 9"/>
          <p:cNvSpPr txBox="1"/>
          <p:nvPr/>
        </p:nvSpPr>
        <p:spPr>
          <a:xfrm>
            <a:off x="3144952" y="857250"/>
            <a:ext cx="11998096" cy="923330"/>
          </a:xfrm>
          <a:prstGeom prst="rect">
            <a:avLst/>
          </a:prstGeom>
        </p:spPr>
        <p:txBody>
          <a:bodyPr lIns="0" tIns="0" rIns="0" bIns="0" rtlCol="0" anchor="t">
            <a:spAutoFit/>
          </a:bodyPr>
          <a:lstStyle/>
          <a:p>
            <a:r>
              <a:rPr lang="en-US" sz="6000">
                <a:solidFill>
                  <a:srgbClr val="522D1C"/>
                </a:solidFill>
                <a:latin typeface="Alice Bold"/>
                <a:ea typeface="Alice Bold"/>
              </a:rPr>
              <a:t>﻿</a:t>
            </a:r>
            <a:r>
              <a:rPr lang="en-US" sz="6000" b="1">
                <a:solidFill>
                  <a:prstClr val="black"/>
                </a:solidFill>
                <a:latin typeface="Times New Roman" panose="02020603050405020304" pitchFamily="18" charset="0"/>
                <a:cs typeface="Times New Roman" panose="02020603050405020304" pitchFamily="18" charset="0"/>
              </a:rPr>
              <a:t>b. Đặc điểm về thể thơ của bài thơ</a:t>
            </a:r>
            <a:endParaRPr lang="en-GB" sz="6000">
              <a:solidFill>
                <a:prstClr val="black"/>
              </a:solidFill>
              <a:latin typeface="Times New Roman" panose="02020603050405020304" pitchFamily="18" charset="0"/>
              <a:cs typeface="Times New Roman" panose="02020603050405020304" pitchFamily="18" charset="0"/>
            </a:endParaRPr>
          </a:p>
        </p:txBody>
      </p:sp>
      <p:sp>
        <p:nvSpPr>
          <p:cNvPr id="10" name="Freeform 10"/>
          <p:cNvSpPr/>
          <p:nvPr/>
        </p:nvSpPr>
        <p:spPr>
          <a:xfrm rot="8805075">
            <a:off x="15408847" y="-386560"/>
            <a:ext cx="2945823" cy="5143500"/>
          </a:xfrm>
          <a:custGeom>
            <a:avLst/>
            <a:gdLst/>
            <a:ahLst/>
            <a:cxnLst/>
            <a:rect l="l" t="t" r="r" b="b"/>
            <a:pathLst>
              <a:path w="2945823" h="5143500">
                <a:moveTo>
                  <a:pt x="0" y="0"/>
                </a:moveTo>
                <a:lnTo>
                  <a:pt x="2945823" y="0"/>
                </a:lnTo>
                <a:lnTo>
                  <a:pt x="2945823" y="5143500"/>
                </a:lnTo>
                <a:lnTo>
                  <a:pt x="0" y="51435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aphicFrame>
        <p:nvGraphicFramePr>
          <p:cNvPr id="13" name="Table 12"/>
          <p:cNvGraphicFramePr>
            <a:graphicFrameLocks noGrp="1"/>
          </p:cNvGraphicFramePr>
          <p:nvPr>
            <p:extLst>
              <p:ext uri="{D42A27DB-BD31-4B8C-83A1-F6EECF244321}">
                <p14:modId xmlns:p14="http://schemas.microsoft.com/office/powerpoint/2010/main" val="3417297258"/>
              </p:ext>
            </p:extLst>
          </p:nvPr>
        </p:nvGraphicFramePr>
        <p:xfrm>
          <a:off x="1523998" y="2610072"/>
          <a:ext cx="14782801" cy="6962652"/>
        </p:xfrm>
        <a:graphic>
          <a:graphicData uri="http://schemas.openxmlformats.org/drawingml/2006/table">
            <a:tbl>
              <a:tblPr firstRow="1" firstCol="1" bandRow="1">
                <a:effectLst>
                  <a:outerShdw blurRad="50800" dist="38100" algn="l" rotWithShape="0">
                    <a:prstClr val="black">
                      <a:alpha val="40000"/>
                    </a:prstClr>
                  </a:outerShdw>
                </a:effectLst>
              </a:tblPr>
              <a:tblGrid>
                <a:gridCol w="3569241">
                  <a:extLst>
                    <a:ext uri="{9D8B030D-6E8A-4147-A177-3AD203B41FA5}">
                      <a16:colId xmlns:a16="http://schemas.microsoft.com/office/drawing/2014/main" val="20000"/>
                    </a:ext>
                  </a:extLst>
                </a:gridCol>
                <a:gridCol w="3569241">
                  <a:extLst>
                    <a:ext uri="{9D8B030D-6E8A-4147-A177-3AD203B41FA5}">
                      <a16:colId xmlns:a16="http://schemas.microsoft.com/office/drawing/2014/main" val="20001"/>
                    </a:ext>
                  </a:extLst>
                </a:gridCol>
                <a:gridCol w="2954669">
                  <a:extLst>
                    <a:ext uri="{9D8B030D-6E8A-4147-A177-3AD203B41FA5}">
                      <a16:colId xmlns:a16="http://schemas.microsoft.com/office/drawing/2014/main" val="20002"/>
                    </a:ext>
                  </a:extLst>
                </a:gridCol>
                <a:gridCol w="4689650">
                  <a:extLst>
                    <a:ext uri="{9D8B030D-6E8A-4147-A177-3AD203B41FA5}">
                      <a16:colId xmlns:a16="http://schemas.microsoft.com/office/drawing/2014/main" val="20003"/>
                    </a:ext>
                  </a:extLst>
                </a:gridCol>
              </a:tblGrid>
              <a:tr h="625166">
                <a:tc gridSpan="4">
                  <a:txBody>
                    <a:bodyPr/>
                    <a:lstStyle/>
                    <a:p>
                      <a:pPr algn="ctr">
                        <a:lnSpc>
                          <a:spcPct val="115000"/>
                        </a:lnSpc>
                        <a:spcAft>
                          <a:spcPts val="0"/>
                        </a:spcAft>
                      </a:pPr>
                      <a:r>
                        <a:rPr lang="en-US" sz="4400" b="1">
                          <a:solidFill>
                            <a:srgbClr val="0D0D0D"/>
                          </a:solidFill>
                          <a:effectLst/>
                          <a:latin typeface="Times New Roman" panose="02020603050405020304" pitchFamily="18" charset="0"/>
                          <a:ea typeface="Calibri" panose="020F0502020204030204" pitchFamily="34" charset="0"/>
                        </a:rPr>
                        <a:t>Nhóm 3, 4:</a:t>
                      </a:r>
                      <a:r>
                        <a:rPr lang="en-US" sz="4400" b="1">
                          <a:solidFill>
                            <a:srgbClr val="FF0000"/>
                          </a:solidFill>
                          <a:effectLst/>
                          <a:latin typeface="Times New Roman" panose="02020603050405020304" pitchFamily="18" charset="0"/>
                          <a:ea typeface="Calibri" panose="020F0502020204030204" pitchFamily="34" charset="0"/>
                        </a:rPr>
                        <a:t> Phiếu học tập số 02</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250332">
                <a:tc gridSpan="4">
                  <a:txBody>
                    <a:bodyPr/>
                    <a:lstStyle/>
                    <a:p>
                      <a:pPr algn="ctr">
                        <a:lnSpc>
                          <a:spcPct val="115000"/>
                        </a:lnSpc>
                        <a:spcAft>
                          <a:spcPts val="0"/>
                        </a:spcAft>
                      </a:pPr>
                      <a:r>
                        <a:rPr lang="en-US" sz="4400" b="1">
                          <a:solidFill>
                            <a:srgbClr val="0D0D0D"/>
                          </a:solidFill>
                          <a:effectLst/>
                          <a:latin typeface="Times New Roman" panose="02020603050405020304" pitchFamily="18" charset="0"/>
                          <a:ea typeface="Calibri" panose="020F0502020204030204" pitchFamily="34" charset="0"/>
                        </a:rPr>
                        <a:t>Lập bảng: Đặc điểm của thể thơ tự do thể hiện qua bài thơ “Đồng chí”</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1562766">
                <a:tc>
                  <a:txBody>
                    <a:bodyPr/>
                    <a:lstStyle/>
                    <a:p>
                      <a:pPr algn="ctr">
                        <a:lnSpc>
                          <a:spcPct val="115000"/>
                        </a:lnSpc>
                        <a:spcAft>
                          <a:spcPts val="0"/>
                        </a:spcAft>
                      </a:pPr>
                      <a:r>
                        <a:rPr lang="en-US" sz="4400">
                          <a:solidFill>
                            <a:srgbClr val="0D0D0D"/>
                          </a:solidFill>
                          <a:effectLst/>
                          <a:latin typeface="Times New Roman" panose="02020603050405020304" pitchFamily="18" charset="0"/>
                          <a:ea typeface="Calibri" panose="020F0502020204030204" pitchFamily="34" charset="0"/>
                        </a:rPr>
                        <a:t>Số tiếng trong một dòng</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4400">
                          <a:solidFill>
                            <a:srgbClr val="0D0D0D"/>
                          </a:solidFill>
                          <a:effectLst/>
                          <a:latin typeface="Times New Roman" panose="02020603050405020304" pitchFamily="18" charset="0"/>
                          <a:ea typeface="Calibri" panose="020F0502020204030204" pitchFamily="34" charset="0"/>
                        </a:rPr>
                        <a:t>Số dòng trong mỗi khổ</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4400">
                          <a:solidFill>
                            <a:srgbClr val="0D0D0D"/>
                          </a:solidFill>
                          <a:effectLst/>
                          <a:latin typeface="Times New Roman" panose="02020603050405020304" pitchFamily="18" charset="0"/>
                          <a:ea typeface="Calibri" panose="020F0502020204030204" pitchFamily="34" charset="0"/>
                        </a:rPr>
                        <a:t>Vần thơ</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4400">
                          <a:solidFill>
                            <a:srgbClr val="0D0D0D"/>
                          </a:solidFill>
                          <a:effectLst/>
                          <a:latin typeface="Times New Roman" panose="02020603050405020304" pitchFamily="18" charset="0"/>
                          <a:ea typeface="Calibri" panose="020F0502020204030204" pitchFamily="34" charset="0"/>
                        </a:rPr>
                        <a:t>Nhịp thơ</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25166">
                <a:tc>
                  <a:txBody>
                    <a:bodyPr/>
                    <a:lstStyle/>
                    <a:p>
                      <a:pPr algn="ctr">
                        <a:lnSpc>
                          <a:spcPct val="115000"/>
                        </a:lnSpc>
                        <a:spcAft>
                          <a:spcPts val="0"/>
                        </a:spcAft>
                      </a:pPr>
                      <a:r>
                        <a:rPr lang="en-US" sz="4400">
                          <a:solidFill>
                            <a:srgbClr val="0D0D0D"/>
                          </a:solidFill>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4400">
                          <a:solidFill>
                            <a:srgbClr val="0D0D0D"/>
                          </a:solidFill>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4400">
                          <a:solidFill>
                            <a:srgbClr val="0D0D0D"/>
                          </a:solidFill>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4400">
                          <a:solidFill>
                            <a:srgbClr val="0D0D0D"/>
                          </a:solidFill>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00665">
                <a:tc gridSpan="4">
                  <a:txBody>
                    <a:bodyPr/>
                    <a:lstStyle/>
                    <a:p>
                      <a:pPr algn="ctr">
                        <a:lnSpc>
                          <a:spcPct val="115000"/>
                        </a:lnSpc>
                        <a:spcAft>
                          <a:spcPts val="0"/>
                        </a:spcAft>
                      </a:pPr>
                      <a:r>
                        <a:rPr lang="en-US" sz="4400">
                          <a:solidFill>
                            <a:srgbClr val="0D0D0D"/>
                          </a:solidFill>
                          <a:effectLst/>
                          <a:latin typeface="Times New Roman" panose="02020603050405020304" pitchFamily="18" charset="0"/>
                          <a:ea typeface="Calibri" panose="020F0502020204030204" pitchFamily="34" charset="0"/>
                        </a:rPr>
                        <a:t>Ý nghĩa của hình thức thơ tự do trong việc thể hiện cảm xúc của nhân vật trữ tình:</a:t>
                      </a:r>
                      <a:endParaRPr lang="en-GB" sz="4400">
                        <a:effectLst/>
                        <a:latin typeface="Times New Roman" panose="02020603050405020304" pitchFamily="18" charset="0"/>
                        <a:ea typeface="Calibri" panose="020F0502020204030204" pitchFamily="34" charset="0"/>
                      </a:endParaRPr>
                    </a:p>
                    <a:p>
                      <a:pPr algn="ctr">
                        <a:lnSpc>
                          <a:spcPct val="115000"/>
                        </a:lnSpc>
                        <a:spcAft>
                          <a:spcPts val="0"/>
                        </a:spcAft>
                      </a:pPr>
                      <a:r>
                        <a:rPr lang="en-US" sz="4400" smtClean="0">
                          <a:solidFill>
                            <a:srgbClr val="0D0D0D"/>
                          </a:solidFill>
                          <a:effectLst/>
                          <a:latin typeface="Times New Roman" panose="02020603050405020304" pitchFamily="18" charset="0"/>
                          <a:ea typeface="Calibri" panose="020F0502020204030204" pitchFamily="34" charset="0"/>
                        </a:rPr>
                        <a:t>…………………………………………………………………</a:t>
                      </a:r>
                      <a:endParaRPr lang="en-GB" sz="44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6668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324100"/>
            <a:ext cx="16230600" cy="7543799"/>
            <a:chOff x="0" y="0"/>
            <a:chExt cx="4274726" cy="1602676"/>
          </a:xfrm>
          <a:scene3d>
            <a:camera prst="orthographicFront">
              <a:rot lat="0" lon="0" rev="0"/>
            </a:camera>
            <a:lightRig rig="contrasting" dir="t">
              <a:rot lat="0" lon="0" rev="1500000"/>
            </a:lightRig>
          </a:scene3d>
        </p:grpSpPr>
        <p:sp>
          <p:nvSpPr>
            <p:cNvPr id="3" name="Freeform 3"/>
            <p:cNvSpPr/>
            <p:nvPr/>
          </p:nvSpPr>
          <p:spPr>
            <a:xfrm>
              <a:off x="0" y="0"/>
              <a:ext cx="4274726" cy="1602676"/>
            </a:xfrm>
            <a:custGeom>
              <a:avLst/>
              <a:gdLst/>
              <a:ahLst/>
              <a:cxnLst/>
              <a:rect l="l" t="t" r="r" b="b"/>
              <a:pathLst>
                <a:path w="4274726" h="1602676">
                  <a:moveTo>
                    <a:pt x="0" y="0"/>
                  </a:moveTo>
                  <a:lnTo>
                    <a:pt x="4274726" y="0"/>
                  </a:lnTo>
                  <a:lnTo>
                    <a:pt x="4274726" y="1602676"/>
                  </a:lnTo>
                  <a:lnTo>
                    <a:pt x="0" y="1602676"/>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4" name="TextBox 4"/>
            <p:cNvSpPr txBox="1"/>
            <p:nvPr/>
          </p:nvSpPr>
          <p:spPr>
            <a:xfrm>
              <a:off x="0" y="-38100"/>
              <a:ext cx="4274726" cy="1640776"/>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ctr">
                <a:lnSpc>
                  <a:spcPts val="2659"/>
                </a:lnSpc>
              </a:pPr>
              <a:endParaRPr sz="4400">
                <a:solidFill>
                  <a:prstClr val="black"/>
                </a:solidFill>
                <a:latin typeface="Times New Roman" panose="02020603050405020304" pitchFamily="18" charset="0"/>
                <a:cs typeface="Times New Roman" panose="02020603050405020304" pitchFamily="18" charset="0"/>
              </a:endParaRPr>
            </a:p>
          </p:txBody>
        </p:sp>
      </p:grpSp>
      <p:sp>
        <p:nvSpPr>
          <p:cNvPr id="5" name="TextBox 5"/>
          <p:cNvSpPr txBox="1"/>
          <p:nvPr/>
        </p:nvSpPr>
        <p:spPr>
          <a:xfrm>
            <a:off x="1488913" y="3810000"/>
            <a:ext cx="15310173" cy="677108"/>
          </a:xfrm>
          <a:prstGeom prst="rect">
            <a:avLst/>
          </a:prstGeom>
        </p:spPr>
        <p:txBody>
          <a:bodyPr lIns="0" tIns="0" rIns="0" bIns="0" rtlCol="0" anchor="t">
            <a:spAutoFit/>
          </a:bodyPr>
          <a:lstStyle/>
          <a:p>
            <a:r>
              <a:rPr lang="en-US" sz="4400" b="1" smtClean="0">
                <a:latin typeface="Times New Roman" panose="02020603050405020304" pitchFamily="18" charset="0"/>
                <a:cs typeface="Times New Roman" panose="02020603050405020304" pitchFamily="18" charset="0"/>
              </a:rPr>
              <a:t>*</a:t>
            </a:r>
            <a:r>
              <a:rPr lang="vi-VN" sz="4400" b="1" smtClean="0">
                <a:latin typeface="Times New Roman" panose="02020603050405020304" pitchFamily="18" charset="0"/>
                <a:cs typeface="Times New Roman" panose="02020603050405020304" pitchFamily="18" charset="0"/>
              </a:rPr>
              <a:t> </a:t>
            </a:r>
            <a:r>
              <a:rPr lang="en-US" sz="4400" b="1" smtClean="0">
                <a:latin typeface="Times New Roman" panose="02020603050405020304" pitchFamily="18" charset="0"/>
                <a:cs typeface="Times New Roman" panose="02020603050405020304" pitchFamily="18" charset="0"/>
              </a:rPr>
              <a:t>Đặc </a:t>
            </a:r>
            <a:r>
              <a:rPr lang="en-US" sz="4400" b="1">
                <a:latin typeface="Times New Roman" panose="02020603050405020304" pitchFamily="18" charset="0"/>
                <a:cs typeface="Times New Roman" panose="02020603050405020304" pitchFamily="18" charset="0"/>
              </a:rPr>
              <a:t>điểm của thể thơ tự do được thể hiện qua bài thơ</a:t>
            </a:r>
            <a:r>
              <a:rPr lang="en-US" sz="4400">
                <a:latin typeface="Times New Roman" panose="02020603050405020304" pitchFamily="18" charset="0"/>
                <a:cs typeface="Times New Roman" panose="02020603050405020304" pitchFamily="18" charset="0"/>
              </a:rPr>
              <a:t>:</a:t>
            </a:r>
            <a:endParaRPr lang="en-GB" sz="4400">
              <a:latin typeface="Times New Roman" panose="02020603050405020304" pitchFamily="18" charset="0"/>
              <a:cs typeface="Times New Roman" panose="02020603050405020304" pitchFamily="18" charset="0"/>
            </a:endParaRPr>
          </a:p>
        </p:txBody>
      </p:sp>
      <p:sp>
        <p:nvSpPr>
          <p:cNvPr id="6" name="TextBox 6"/>
          <p:cNvSpPr txBox="1"/>
          <p:nvPr/>
        </p:nvSpPr>
        <p:spPr>
          <a:xfrm>
            <a:off x="1603829" y="6194532"/>
            <a:ext cx="15310173" cy="807913"/>
          </a:xfrm>
          <a:prstGeom prst="rect">
            <a:avLst/>
          </a:prstGeom>
        </p:spPr>
        <p:txBody>
          <a:bodyPr lIns="0" tIns="0" rIns="0" bIns="0" rtlCol="0" anchor="t">
            <a:spAutoFit/>
          </a:bodyPr>
          <a:lstStyle/>
          <a:p>
            <a:pPr>
              <a:lnSpc>
                <a:spcPts val="6299"/>
              </a:lnSpc>
            </a:pPr>
            <a:r>
              <a:rPr lang="en-US" sz="4400">
                <a:latin typeface="Times New Roman" panose="02020603050405020304" pitchFamily="18" charset="0"/>
                <a:cs typeface="Times New Roman" panose="02020603050405020304" pitchFamily="18" charset="0"/>
              </a:rPr>
              <a:t>- </a:t>
            </a:r>
            <a:r>
              <a:rPr lang="en-US" sz="4400" b="1">
                <a:latin typeface="Times New Roman" panose="02020603050405020304" pitchFamily="18" charset="0"/>
                <a:cs typeface="Times New Roman" panose="02020603050405020304" pitchFamily="18" charset="0"/>
              </a:rPr>
              <a:t>Số dòng trong mỗi khổ</a:t>
            </a:r>
            <a:r>
              <a:rPr lang="en-US" sz="4400">
                <a:latin typeface="Times New Roman" panose="02020603050405020304" pitchFamily="18" charset="0"/>
                <a:cs typeface="Times New Roman" panose="02020603050405020304" pitchFamily="18" charset="0"/>
              </a:rPr>
              <a:t>: không đều nhau</a:t>
            </a:r>
            <a:endParaRPr lang="en-US" sz="4400">
              <a:solidFill>
                <a:srgbClr val="522D1C"/>
              </a:solidFill>
              <a:latin typeface="Times New Roman" panose="02020603050405020304" pitchFamily="18" charset="0"/>
              <a:cs typeface="Times New Roman" panose="02020603050405020304" pitchFamily="18" charset="0"/>
            </a:endParaRPr>
          </a:p>
        </p:txBody>
      </p:sp>
      <p:sp>
        <p:nvSpPr>
          <p:cNvPr id="7" name="TextBox 7"/>
          <p:cNvSpPr txBox="1"/>
          <p:nvPr/>
        </p:nvSpPr>
        <p:spPr>
          <a:xfrm>
            <a:off x="1517942" y="2747173"/>
            <a:ext cx="8112287" cy="677108"/>
          </a:xfrm>
          <a:prstGeom prst="rect">
            <a:avLst/>
          </a:prstGeom>
        </p:spPr>
        <p:txBody>
          <a:bodyPr wrap="square" lIns="0" tIns="0" rIns="0" bIns="0" rtlCol="0" anchor="t">
            <a:spAutoFit/>
          </a:bodyPr>
          <a:lstStyle/>
          <a:p>
            <a:r>
              <a:rPr lang="en-US" sz="4400" b="1" smtClean="0">
                <a:latin typeface="Times New Roman" panose="02020603050405020304" pitchFamily="18" charset="0"/>
                <a:cs typeface="Times New Roman" panose="02020603050405020304" pitchFamily="18" charset="0"/>
              </a:rPr>
              <a:t>*</a:t>
            </a:r>
            <a:r>
              <a:rPr lang="vi-VN" sz="4400" b="1" smtClean="0">
                <a:latin typeface="Times New Roman" panose="02020603050405020304" pitchFamily="18" charset="0"/>
                <a:cs typeface="Times New Roman" panose="02020603050405020304" pitchFamily="18" charset="0"/>
              </a:rPr>
              <a:t> </a:t>
            </a:r>
            <a:r>
              <a:rPr lang="en-US" sz="4400" b="1" smtClean="0">
                <a:latin typeface="Times New Roman" panose="02020603050405020304" pitchFamily="18" charset="0"/>
                <a:cs typeface="Times New Roman" panose="02020603050405020304" pitchFamily="18" charset="0"/>
              </a:rPr>
              <a:t>Thể </a:t>
            </a:r>
            <a:r>
              <a:rPr lang="en-US" sz="4400" b="1">
                <a:latin typeface="Times New Roman" panose="02020603050405020304" pitchFamily="18" charset="0"/>
                <a:cs typeface="Times New Roman" panose="02020603050405020304" pitchFamily="18" charset="0"/>
              </a:rPr>
              <a:t>thơ</a:t>
            </a:r>
            <a:r>
              <a:rPr lang="en-US" sz="4400">
                <a:latin typeface="Times New Roman" panose="02020603050405020304" pitchFamily="18" charset="0"/>
                <a:cs typeface="Times New Roman" panose="02020603050405020304" pitchFamily="18" charset="0"/>
              </a:rPr>
              <a:t>: Tự do</a:t>
            </a:r>
            <a:endParaRPr lang="en-GB" sz="4400">
              <a:latin typeface="Times New Roman" panose="02020603050405020304" pitchFamily="18" charset="0"/>
              <a:cs typeface="Times New Roman" panose="02020603050405020304" pitchFamily="18" charset="0"/>
            </a:endParaRPr>
          </a:p>
        </p:txBody>
      </p:sp>
      <p:sp>
        <p:nvSpPr>
          <p:cNvPr id="8" name="TextBox 8"/>
          <p:cNvSpPr txBox="1"/>
          <p:nvPr/>
        </p:nvSpPr>
        <p:spPr>
          <a:xfrm>
            <a:off x="1600200" y="4861376"/>
            <a:ext cx="14741687" cy="987450"/>
          </a:xfrm>
          <a:prstGeom prst="rect">
            <a:avLst/>
          </a:prstGeom>
        </p:spPr>
        <p:txBody>
          <a:bodyPr wrap="square" lIns="0" tIns="0" rIns="0" bIns="0" rtlCol="0" anchor="t">
            <a:spAutoFit/>
          </a:bodyPr>
          <a:lstStyle/>
          <a:p>
            <a:pPr>
              <a:lnSpc>
                <a:spcPts val="7699"/>
              </a:lnSpc>
            </a:pPr>
            <a:r>
              <a:rPr lang="en-US" sz="4400">
                <a:latin typeface="Times New Roman" panose="02020603050405020304" pitchFamily="18" charset="0"/>
                <a:cs typeface="Times New Roman" panose="02020603050405020304" pitchFamily="18" charset="0"/>
              </a:rPr>
              <a:t>- </a:t>
            </a:r>
            <a:r>
              <a:rPr lang="en-US" sz="4400" b="1">
                <a:latin typeface="Times New Roman" panose="02020603050405020304" pitchFamily="18" charset="0"/>
                <a:cs typeface="Times New Roman" panose="02020603050405020304" pitchFamily="18" charset="0"/>
              </a:rPr>
              <a:t>Số tiếng trong một dòng</a:t>
            </a:r>
            <a:r>
              <a:rPr lang="en-US" sz="4400">
                <a:latin typeface="Times New Roman" panose="02020603050405020304" pitchFamily="18" charset="0"/>
                <a:cs typeface="Times New Roman" panose="02020603050405020304" pitchFamily="18" charset="0"/>
              </a:rPr>
              <a:t>: không bằng nhau </a:t>
            </a:r>
            <a:endParaRPr lang="en-US" sz="4400">
              <a:solidFill>
                <a:srgbClr val="522D1C"/>
              </a:solidFill>
              <a:latin typeface="Times New Roman" panose="02020603050405020304" pitchFamily="18" charset="0"/>
              <a:cs typeface="Times New Roman" panose="02020603050405020304" pitchFamily="18" charset="0"/>
            </a:endParaRPr>
          </a:p>
        </p:txBody>
      </p:sp>
      <p:sp>
        <p:nvSpPr>
          <p:cNvPr id="9" name="TextBox 9"/>
          <p:cNvSpPr txBox="1"/>
          <p:nvPr/>
        </p:nvSpPr>
        <p:spPr>
          <a:xfrm>
            <a:off x="3144952" y="857250"/>
            <a:ext cx="11998096" cy="923330"/>
          </a:xfrm>
          <a:prstGeom prst="rect">
            <a:avLst/>
          </a:prstGeom>
        </p:spPr>
        <p:txBody>
          <a:bodyPr lIns="0" tIns="0" rIns="0" bIns="0" rtlCol="0" anchor="t">
            <a:spAutoFit/>
          </a:bodyPr>
          <a:lstStyle/>
          <a:p>
            <a:r>
              <a:rPr lang="en-US" sz="6000">
                <a:solidFill>
                  <a:srgbClr val="522D1C"/>
                </a:solidFill>
                <a:latin typeface="Alice Bold"/>
                <a:ea typeface="Alice Bold"/>
              </a:rPr>
              <a:t>﻿</a:t>
            </a:r>
            <a:r>
              <a:rPr lang="en-US" sz="6000" b="1">
                <a:latin typeface="Times New Roman" panose="02020603050405020304" pitchFamily="18" charset="0"/>
                <a:cs typeface="Times New Roman" panose="02020603050405020304" pitchFamily="18" charset="0"/>
              </a:rPr>
              <a:t>b. Đặc điểm về thể thơ của bài thơ</a:t>
            </a:r>
            <a:endParaRPr lang="en-GB" sz="6000">
              <a:latin typeface="Times New Roman" panose="02020603050405020304" pitchFamily="18" charset="0"/>
              <a:cs typeface="Times New Roman" panose="02020603050405020304" pitchFamily="18" charset="0"/>
            </a:endParaRPr>
          </a:p>
        </p:txBody>
      </p:sp>
      <p:sp>
        <p:nvSpPr>
          <p:cNvPr id="10" name="Freeform 10"/>
          <p:cNvSpPr/>
          <p:nvPr/>
        </p:nvSpPr>
        <p:spPr>
          <a:xfrm rot="8805075">
            <a:off x="15408847" y="-386560"/>
            <a:ext cx="2945823" cy="5143500"/>
          </a:xfrm>
          <a:custGeom>
            <a:avLst/>
            <a:gdLst/>
            <a:ahLst/>
            <a:cxnLst/>
            <a:rect l="l" t="t" r="r" b="b"/>
            <a:pathLst>
              <a:path w="2945823" h="5143500">
                <a:moveTo>
                  <a:pt x="0" y="0"/>
                </a:moveTo>
                <a:lnTo>
                  <a:pt x="2945823" y="0"/>
                </a:lnTo>
                <a:lnTo>
                  <a:pt x="2945823" y="5143500"/>
                </a:lnTo>
                <a:lnTo>
                  <a:pt x="0" y="51435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Rectangle 10"/>
          <p:cNvSpPr/>
          <p:nvPr/>
        </p:nvSpPr>
        <p:spPr>
          <a:xfrm>
            <a:off x="1499799" y="7322809"/>
            <a:ext cx="9930924" cy="769441"/>
          </a:xfrm>
          <a:prstGeom prst="rect">
            <a:avLst/>
          </a:prstGeom>
        </p:spPr>
        <p:txBody>
          <a:bodyPr wrap="none">
            <a:spAutoFit/>
          </a:bodyPr>
          <a:lstStyle/>
          <a:p>
            <a:r>
              <a:rPr lang="en-US" sz="4400">
                <a:latin typeface="Times New Roman" panose="02020603050405020304" pitchFamily="18" charset="0"/>
                <a:ea typeface="Calibri" panose="020F0502020204030204" pitchFamily="34" charset="0"/>
                <a:cs typeface="Times New Roman" panose="02020603050405020304" pitchFamily="18" charset="0"/>
              </a:rPr>
              <a:t>- </a:t>
            </a:r>
            <a:r>
              <a:rPr lang="en-US" sz="4400" b="1">
                <a:latin typeface="Times New Roman" panose="02020603050405020304" pitchFamily="18" charset="0"/>
                <a:ea typeface="Calibri" panose="020F0502020204030204" pitchFamily="34" charset="0"/>
                <a:cs typeface="Times New Roman" panose="02020603050405020304" pitchFamily="18" charset="0"/>
              </a:rPr>
              <a:t>Vần thơ</a:t>
            </a:r>
            <a:r>
              <a:rPr lang="en-US" sz="4400">
                <a:latin typeface="Times New Roman" panose="02020603050405020304" pitchFamily="18" charset="0"/>
                <a:ea typeface="Calibri" panose="020F0502020204030204" pitchFamily="34" charset="0"/>
                <a:cs typeface="Times New Roman" panose="02020603050405020304" pitchFamily="18" charset="0"/>
              </a:rPr>
              <a:t>: Bài thơ gieo vần chân, vần liền </a:t>
            </a:r>
            <a:endParaRPr lang="en-GB" sz="4400">
              <a:latin typeface="Times New Roman" panose="02020603050405020304" pitchFamily="18" charset="0"/>
              <a:cs typeface="Times New Roman" panose="02020603050405020304" pitchFamily="18" charset="0"/>
            </a:endParaRPr>
          </a:p>
        </p:txBody>
      </p:sp>
      <p:sp>
        <p:nvSpPr>
          <p:cNvPr id="12" name="Rectangle 11"/>
          <p:cNvSpPr/>
          <p:nvPr/>
        </p:nvSpPr>
        <p:spPr>
          <a:xfrm>
            <a:off x="1501151" y="8476428"/>
            <a:ext cx="7473521" cy="769441"/>
          </a:xfrm>
          <a:prstGeom prst="rect">
            <a:avLst/>
          </a:prstGeom>
        </p:spPr>
        <p:txBody>
          <a:bodyPr wrap="none">
            <a:spAutoFit/>
          </a:bodyPr>
          <a:lstStyle/>
          <a:p>
            <a:r>
              <a:rPr lang="en-US" sz="4400">
                <a:latin typeface="Times New Roman" panose="02020603050405020304" pitchFamily="18" charset="0"/>
                <a:ea typeface="Calibri" panose="020F0502020204030204" pitchFamily="34" charset="0"/>
                <a:cs typeface="Times New Roman" panose="02020603050405020304" pitchFamily="18" charset="0"/>
              </a:rPr>
              <a:t>- </a:t>
            </a:r>
            <a:r>
              <a:rPr lang="en-US" sz="4400" b="1">
                <a:latin typeface="Times New Roman" panose="02020603050405020304" pitchFamily="18" charset="0"/>
                <a:ea typeface="Calibri" panose="020F0502020204030204" pitchFamily="34" charset="0"/>
                <a:cs typeface="Times New Roman" panose="02020603050405020304" pitchFamily="18" charset="0"/>
              </a:rPr>
              <a:t>Nhịp thơ</a:t>
            </a:r>
            <a:r>
              <a:rPr lang="en-US" sz="4400">
                <a:latin typeface="Times New Roman" panose="02020603050405020304" pitchFamily="18" charset="0"/>
                <a:ea typeface="Calibri" panose="020F0502020204030204" pitchFamily="34" charset="0"/>
                <a:cs typeface="Times New Roman" panose="02020603050405020304" pitchFamily="18" charset="0"/>
              </a:rPr>
              <a:t>: Ngắt nhịp linh hoạt </a:t>
            </a:r>
            <a:endParaRPr lang="en-GB" sz="4400">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68400" y="3810000"/>
            <a:ext cx="4730480" cy="6975454"/>
          </a:xfrm>
          <a:prstGeom prst="rect">
            <a:avLst/>
          </a:prstGeom>
        </p:spPr>
      </p:pic>
    </p:spTree>
    <p:extLst>
      <p:ext uri="{BB962C8B-B14F-4D97-AF65-F5344CB8AC3E}">
        <p14:creationId xmlns:p14="http://schemas.microsoft.com/office/powerpoint/2010/main" val="15394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4" name="Group 4"/>
          <p:cNvGrpSpPr/>
          <p:nvPr/>
        </p:nvGrpSpPr>
        <p:grpSpPr>
          <a:xfrm>
            <a:off x="391370" y="1173072"/>
            <a:ext cx="10657629" cy="8305801"/>
            <a:chOff x="0" y="0"/>
            <a:chExt cx="1844929" cy="1251964"/>
          </a:xfrm>
        </p:grpSpPr>
        <p:sp>
          <p:nvSpPr>
            <p:cNvPr id="5" name="Freeform 5"/>
            <p:cNvSpPr/>
            <p:nvPr/>
          </p:nvSpPr>
          <p:spPr>
            <a:xfrm>
              <a:off x="0" y="0"/>
              <a:ext cx="1844929" cy="1251964"/>
            </a:xfrm>
            <a:custGeom>
              <a:avLst/>
              <a:gdLst/>
              <a:ahLst/>
              <a:cxnLst/>
              <a:rect l="l" t="t" r="r" b="b"/>
              <a:pathLst>
                <a:path w="1844929" h="1251964">
                  <a:moveTo>
                    <a:pt x="0" y="0"/>
                  </a:moveTo>
                  <a:lnTo>
                    <a:pt x="1844929" y="0"/>
                  </a:lnTo>
                  <a:lnTo>
                    <a:pt x="1844929" y="1251964"/>
                  </a:lnTo>
                  <a:lnTo>
                    <a:pt x="0" y="1251964"/>
                  </a:lnTo>
                  <a:close/>
                </a:path>
              </a:pathLst>
            </a:custGeom>
            <a:solidFill>
              <a:srgbClr val="DDA37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p>
        <p:sp>
          <p:nvSpPr>
            <p:cNvPr id="6" name="TextBox 6"/>
            <p:cNvSpPr txBox="1"/>
            <p:nvPr/>
          </p:nvSpPr>
          <p:spPr>
            <a:xfrm>
              <a:off x="0" y="-38100"/>
              <a:ext cx="1844929" cy="1290064"/>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0" name="Rectangle 9"/>
          <p:cNvSpPr/>
          <p:nvPr/>
        </p:nvSpPr>
        <p:spPr>
          <a:xfrm>
            <a:off x="901979" y="3272495"/>
            <a:ext cx="9766021" cy="1323439"/>
          </a:xfrm>
          <a:prstGeom prst="rect">
            <a:avLst/>
          </a:prstGeom>
        </p:spPr>
        <p:txBody>
          <a:bodyPr wrap="square">
            <a:spAutoFit/>
          </a:bodyPr>
          <a:lstStyle/>
          <a:p>
            <a:r>
              <a:rPr lang="en-US" sz="4000" b="1">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Nhân vật trữ tình (Chủ thể trữ tình): Người lính (nhân vật “tôi”).</a:t>
            </a:r>
            <a:endParaRPr lang="en-GB" sz="4000">
              <a:latin typeface="Times New Roman" panose="02020603050405020304" pitchFamily="18" charset="0"/>
              <a:cs typeface="Times New Roman" panose="02020603050405020304" pitchFamily="18" charset="0"/>
            </a:endParaRPr>
          </a:p>
        </p:txBody>
      </p:sp>
      <p:sp>
        <p:nvSpPr>
          <p:cNvPr id="11" name="Freeform 11"/>
          <p:cNvSpPr/>
          <p:nvPr/>
        </p:nvSpPr>
        <p:spPr>
          <a:xfrm rot="7706873">
            <a:off x="162250" y="-280087"/>
            <a:ext cx="3735361" cy="3281584"/>
          </a:xfrm>
          <a:custGeom>
            <a:avLst/>
            <a:gdLst/>
            <a:ahLst/>
            <a:cxnLst/>
            <a:rect l="l" t="t" r="r" b="b"/>
            <a:pathLst>
              <a:path w="3735361" h="3281584">
                <a:moveTo>
                  <a:pt x="0" y="0"/>
                </a:moveTo>
                <a:lnTo>
                  <a:pt x="3735361" y="0"/>
                </a:lnTo>
                <a:lnTo>
                  <a:pt x="3735361" y="3281584"/>
                </a:lnTo>
                <a:lnTo>
                  <a:pt x="0" y="3281584"/>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12" name="Freeform 16"/>
          <p:cNvSpPr/>
          <p:nvPr/>
        </p:nvSpPr>
        <p:spPr>
          <a:xfrm rot="7808874">
            <a:off x="15555303" y="-200085"/>
            <a:ext cx="5732004" cy="5035671"/>
          </a:xfrm>
          <a:custGeom>
            <a:avLst/>
            <a:gdLst/>
            <a:ahLst/>
            <a:cxnLst/>
            <a:rect l="l" t="t" r="r" b="b"/>
            <a:pathLst>
              <a:path w="5732004" h="5035671">
                <a:moveTo>
                  <a:pt x="0" y="0"/>
                </a:moveTo>
                <a:lnTo>
                  <a:pt x="5732003" y="0"/>
                </a:lnTo>
                <a:lnTo>
                  <a:pt x="5732003" y="5035671"/>
                </a:lnTo>
                <a:lnTo>
                  <a:pt x="0" y="5035671"/>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2" name="Rectangle 1"/>
          <p:cNvSpPr/>
          <p:nvPr/>
        </p:nvSpPr>
        <p:spPr>
          <a:xfrm>
            <a:off x="762000" y="4911747"/>
            <a:ext cx="9906000" cy="1508105"/>
          </a:xfrm>
          <a:prstGeom prst="rect">
            <a:avLst/>
          </a:prstGeom>
        </p:spPr>
        <p:txBody>
          <a:bodyPr wrap="square">
            <a:spAutoFit/>
          </a:bodyPr>
          <a:lstStyle/>
          <a:p>
            <a:pPr algn="just">
              <a:lnSpc>
                <a:spcPct val="115000"/>
              </a:lnSpc>
              <a:spcAft>
                <a:spcPts val="0"/>
              </a:spcAft>
            </a:pPr>
            <a:r>
              <a:rPr lang="en-US" sz="40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Đối tượng trữ tình: là những người đồng chí, đồng đội của nhân vật “tôi” (nhân vật “anh”).</a:t>
            </a:r>
            <a:endParaRPr lang="en-GB" sz="4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772886" y="6638207"/>
            <a:ext cx="10047514" cy="2554545"/>
          </a:xfrm>
          <a:prstGeom prst="rect">
            <a:avLst/>
          </a:prstGeom>
        </p:spPr>
        <p:txBody>
          <a:bodyPr wrap="square">
            <a:spAutoFit/>
          </a:bodyPr>
          <a:lstStyle/>
          <a:p>
            <a:r>
              <a:rPr lang="en-US" sz="40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 Ý nghĩa của việc lựa chọn nhân vật bộc lộ cảm xúc trong bài thơ là người lính: </a:t>
            </a:r>
            <a:r>
              <a:rPr lang="en-US" sz="4000">
                <a:latin typeface="Times New Roman" panose="02020603050405020304" pitchFamily="18" charset="0"/>
                <a:ea typeface="Calibri" panose="020F0502020204030204" pitchFamily="34" charset="0"/>
                <a:cs typeface="Times New Roman" panose="02020603050405020304" pitchFamily="18" charset="0"/>
              </a:rPr>
              <a:t>giúp nhà thơ thể hiện được tình cảm một cách sâu kín, chân thực và cảm động nhất</a:t>
            </a:r>
            <a:endParaRPr lang="en-GB" sz="400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5712" y="1230222"/>
            <a:ext cx="8191500" cy="8191500"/>
          </a:xfrm>
          <a:prstGeom prst="rect">
            <a:avLst/>
          </a:prstGeom>
        </p:spPr>
      </p:pic>
      <p:sp>
        <p:nvSpPr>
          <p:cNvPr id="13" name="TextBox 8"/>
          <p:cNvSpPr txBox="1"/>
          <p:nvPr/>
        </p:nvSpPr>
        <p:spPr>
          <a:xfrm>
            <a:off x="1712084" y="1173072"/>
            <a:ext cx="8358522" cy="1846659"/>
          </a:xfrm>
          <a:prstGeom prst="rect">
            <a:avLst/>
          </a:prstGeom>
        </p:spPr>
        <p:txBody>
          <a:bodyPr wrap="square" lIns="0" tIns="0" rIns="0" bIns="0" rtlCol="0" anchor="t">
            <a:spAutoFit/>
          </a:bodyPr>
          <a:lstStyle/>
          <a:p>
            <a:pPr algn="ctr"/>
            <a:r>
              <a:rPr lang="en-US" sz="6000" b="1">
                <a:latin typeface="Times New Roman" panose="02020603050405020304" pitchFamily="18" charset="0"/>
                <a:cs typeface="Times New Roman" panose="02020603050405020304" pitchFamily="18" charset="0"/>
              </a:rPr>
              <a:t>c. Nhân vật trữ tình và đối tượng trữ tình</a:t>
            </a:r>
            <a:endParaRPr lang="en-GB" sz="6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78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7"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74852" cy="10287000"/>
            <a:chOff x="0" y="0"/>
            <a:chExt cx="151401" cy="2709333"/>
          </a:xfrm>
        </p:grpSpPr>
        <p:sp>
          <p:nvSpPr>
            <p:cNvPr id="3" name="Freeform 3"/>
            <p:cNvSpPr/>
            <p:nvPr/>
          </p:nvSpPr>
          <p:spPr>
            <a:xfrm>
              <a:off x="0" y="0"/>
              <a:ext cx="151401" cy="2709333"/>
            </a:xfrm>
            <a:custGeom>
              <a:avLst/>
              <a:gdLst/>
              <a:ahLst/>
              <a:cxnLst/>
              <a:rect l="l" t="t" r="r" b="b"/>
              <a:pathLst>
                <a:path w="151401" h="2709333">
                  <a:moveTo>
                    <a:pt x="0" y="0"/>
                  </a:moveTo>
                  <a:lnTo>
                    <a:pt x="151401" y="0"/>
                  </a:lnTo>
                  <a:lnTo>
                    <a:pt x="151401" y="2709333"/>
                  </a:lnTo>
                  <a:lnTo>
                    <a:pt x="0" y="2709333"/>
                  </a:lnTo>
                  <a:close/>
                </a:path>
              </a:pathLst>
            </a:custGeom>
            <a:solidFill>
              <a:srgbClr val="EEA990"/>
            </a:solidFill>
          </p:spPr>
        </p:sp>
        <p:sp>
          <p:nvSpPr>
            <p:cNvPr id="4" name="TextBox 4"/>
            <p:cNvSpPr txBox="1"/>
            <p:nvPr/>
          </p:nvSpPr>
          <p:spPr>
            <a:xfrm>
              <a:off x="0" y="-38100"/>
              <a:ext cx="151401" cy="27474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 name="Group 5"/>
          <p:cNvGrpSpPr/>
          <p:nvPr/>
        </p:nvGrpSpPr>
        <p:grpSpPr>
          <a:xfrm>
            <a:off x="1804268" y="4192805"/>
            <a:ext cx="7004966" cy="4608295"/>
            <a:chOff x="0" y="0"/>
            <a:chExt cx="9339955" cy="5423668"/>
          </a:xfrm>
          <a:scene3d>
            <a:camera prst="orthographicFront">
              <a:rot lat="0" lon="0" rev="0"/>
            </a:camera>
            <a:lightRig rig="contrasting" dir="t">
              <a:rot lat="0" lon="0" rev="1500000"/>
            </a:lightRig>
          </a:scene3d>
        </p:grpSpPr>
        <p:grpSp>
          <p:nvGrpSpPr>
            <p:cNvPr id="6" name="Group 6"/>
            <p:cNvGrpSpPr/>
            <p:nvPr/>
          </p:nvGrpSpPr>
          <p:grpSpPr>
            <a:xfrm>
              <a:off x="0" y="0"/>
              <a:ext cx="9339955" cy="5423668"/>
              <a:chOff x="0" y="0"/>
              <a:chExt cx="1844929" cy="1071342"/>
            </a:xfrm>
          </p:grpSpPr>
          <p:sp>
            <p:nvSpPr>
              <p:cNvPr id="7" name="Freeform 7"/>
              <p:cNvSpPr/>
              <p:nvPr/>
            </p:nvSpPr>
            <p:spPr>
              <a:xfrm>
                <a:off x="0" y="0"/>
                <a:ext cx="1844929" cy="1071342"/>
              </a:xfrm>
              <a:custGeom>
                <a:avLst/>
                <a:gdLst/>
                <a:ahLst/>
                <a:cxnLst/>
                <a:rect l="l" t="t" r="r" b="b"/>
                <a:pathLst>
                  <a:path w="1844929" h="1071342">
                    <a:moveTo>
                      <a:pt x="0" y="0"/>
                    </a:moveTo>
                    <a:lnTo>
                      <a:pt x="1844929" y="0"/>
                    </a:lnTo>
                    <a:lnTo>
                      <a:pt x="1844929" y="1071342"/>
                    </a:lnTo>
                    <a:lnTo>
                      <a:pt x="0" y="1071342"/>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8" name="TextBox 8"/>
              <p:cNvSpPr txBox="1"/>
              <p:nvPr/>
            </p:nvSpPr>
            <p:spPr>
              <a:xfrm>
                <a:off x="0" y="-38100"/>
                <a:ext cx="1844929" cy="1109442"/>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ctr">
                  <a:lnSpc>
                    <a:spcPts val="2659"/>
                  </a:lnSpc>
                </a:pPr>
                <a:endParaRPr>
                  <a:solidFill>
                    <a:prstClr val="black"/>
                  </a:solidFill>
                </a:endParaRPr>
              </a:p>
            </p:txBody>
          </p:sp>
        </p:grpSp>
        <p:sp>
          <p:nvSpPr>
            <p:cNvPr id="9" name="TextBox 9"/>
            <p:cNvSpPr txBox="1"/>
            <p:nvPr/>
          </p:nvSpPr>
          <p:spPr>
            <a:xfrm>
              <a:off x="491631" y="456839"/>
              <a:ext cx="8380279" cy="4924425"/>
            </a:xfrm>
            <a:prstGeom prst="rect">
              <a:avLst/>
            </a:prstGeom>
            <a:ln>
              <a:noFill/>
            </a:ln>
            <a:effectLst>
              <a:outerShdw blurRad="149987" dist="250190" dir="8460000" algn="ctr">
                <a:srgbClr val="000000">
                  <a:alpha val="28000"/>
                </a:srgbClr>
              </a:outerShdw>
            </a:effectLst>
            <a:sp3d prstMaterial="metal">
              <a:bevelT w="88900" h="88900"/>
            </a:sp3d>
          </p:spPr>
          <p:txBody>
            <a:bodyPr wrap="square" lIns="0" tIns="0" rIns="0" bIns="0" rtlCol="0" anchor="t">
              <a:spAutoFit/>
            </a:bodyPr>
            <a:lstStyle/>
            <a:p>
              <a:pPr algn="just"/>
              <a:r>
                <a:rPr lang="en-US" sz="4800">
                  <a:latin typeface="Times New Roman" panose="02020603050405020304" pitchFamily="18" charset="0"/>
                  <a:cs typeface="Times New Roman" panose="02020603050405020304" pitchFamily="18" charset="0"/>
                </a:rPr>
                <a:t>- </a:t>
              </a:r>
              <a:r>
                <a:rPr lang="en-US" sz="4800" b="1" i="1">
                  <a:latin typeface="Times New Roman" panose="02020603050405020304" pitchFamily="18" charset="0"/>
                  <a:cs typeface="Times New Roman" panose="02020603050405020304" pitchFamily="18" charset="0"/>
                </a:rPr>
                <a:t>7 dòng đầu:</a:t>
              </a:r>
              <a:r>
                <a:rPr lang="en-US" sz="4800">
                  <a:latin typeface="Times New Roman" panose="02020603050405020304" pitchFamily="18" charset="0"/>
                  <a:cs typeface="Times New Roman" panose="02020603050405020304" pitchFamily="18" charset="0"/>
                </a:rPr>
                <a:t> Khởi nguồn của tình đồng chí</a:t>
              </a:r>
              <a:endParaRPr lang="en-GB" sz="4800">
                <a:latin typeface="Times New Roman" panose="02020603050405020304" pitchFamily="18" charset="0"/>
                <a:cs typeface="Times New Roman" panose="02020603050405020304" pitchFamily="18" charset="0"/>
              </a:endParaRPr>
            </a:p>
            <a:p>
              <a:pPr algn="just"/>
              <a:r>
                <a:rPr lang="en-US" sz="4800">
                  <a:latin typeface="Times New Roman" panose="02020603050405020304" pitchFamily="18" charset="0"/>
                  <a:cs typeface="Times New Roman" panose="02020603050405020304" pitchFamily="18" charset="0"/>
                </a:rPr>
                <a:t>- </a:t>
              </a:r>
              <a:r>
                <a:rPr lang="en-US" sz="4800" b="1" i="1">
                  <a:latin typeface="Times New Roman" panose="02020603050405020304" pitchFamily="18" charset="0"/>
                  <a:cs typeface="Times New Roman" panose="02020603050405020304" pitchFamily="18" charset="0"/>
                </a:rPr>
                <a:t>Mười ba dòng sau</a:t>
              </a:r>
              <a:r>
                <a:rPr lang="en-US" sz="4800">
                  <a:latin typeface="Times New Roman" panose="02020603050405020304" pitchFamily="18" charset="0"/>
                  <a:cs typeface="Times New Roman" panose="02020603050405020304" pitchFamily="18" charset="0"/>
                </a:rPr>
                <a:t>: Những biểu hiện của tình đồng chí</a:t>
              </a:r>
              <a:endParaRPr lang="en-GB" sz="4800">
                <a:latin typeface="Times New Roman" panose="02020603050405020304" pitchFamily="18" charset="0"/>
                <a:cs typeface="Times New Roman" panose="02020603050405020304" pitchFamily="18" charset="0"/>
              </a:endParaRPr>
            </a:p>
          </p:txBody>
        </p:sp>
      </p:grpSp>
      <p:grpSp>
        <p:nvGrpSpPr>
          <p:cNvPr id="10" name="Group 10"/>
          <p:cNvGrpSpPr/>
          <p:nvPr/>
        </p:nvGrpSpPr>
        <p:grpSpPr>
          <a:xfrm>
            <a:off x="9508005" y="4192805"/>
            <a:ext cx="7004966" cy="4608295"/>
            <a:chOff x="0" y="0"/>
            <a:chExt cx="9339955" cy="5423668"/>
          </a:xfrm>
          <a:scene3d>
            <a:camera prst="orthographicFront">
              <a:rot lat="0" lon="0" rev="0"/>
            </a:camera>
            <a:lightRig rig="contrasting" dir="t">
              <a:rot lat="0" lon="0" rev="1500000"/>
            </a:lightRig>
          </a:scene3d>
        </p:grpSpPr>
        <p:grpSp>
          <p:nvGrpSpPr>
            <p:cNvPr id="11" name="Group 11"/>
            <p:cNvGrpSpPr/>
            <p:nvPr/>
          </p:nvGrpSpPr>
          <p:grpSpPr>
            <a:xfrm>
              <a:off x="0" y="0"/>
              <a:ext cx="9339955" cy="5423668"/>
              <a:chOff x="0" y="0"/>
              <a:chExt cx="1844929" cy="1071342"/>
            </a:xfrm>
          </p:grpSpPr>
          <p:sp>
            <p:nvSpPr>
              <p:cNvPr id="12" name="Freeform 12"/>
              <p:cNvSpPr/>
              <p:nvPr/>
            </p:nvSpPr>
            <p:spPr>
              <a:xfrm>
                <a:off x="0" y="0"/>
                <a:ext cx="1844929" cy="1071342"/>
              </a:xfrm>
              <a:custGeom>
                <a:avLst/>
                <a:gdLst/>
                <a:ahLst/>
                <a:cxnLst/>
                <a:rect l="l" t="t" r="r" b="b"/>
                <a:pathLst>
                  <a:path w="1844929" h="1071342">
                    <a:moveTo>
                      <a:pt x="0" y="0"/>
                    </a:moveTo>
                    <a:lnTo>
                      <a:pt x="1844929" y="0"/>
                    </a:lnTo>
                    <a:lnTo>
                      <a:pt x="1844929" y="1071342"/>
                    </a:lnTo>
                    <a:lnTo>
                      <a:pt x="0" y="1071342"/>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13" name="TextBox 13"/>
              <p:cNvSpPr txBox="1"/>
              <p:nvPr/>
            </p:nvSpPr>
            <p:spPr>
              <a:xfrm>
                <a:off x="0" y="-38100"/>
                <a:ext cx="1844929" cy="1109442"/>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ctr">
                  <a:lnSpc>
                    <a:spcPts val="2659"/>
                  </a:lnSpc>
                </a:pPr>
                <a:endParaRPr>
                  <a:solidFill>
                    <a:prstClr val="black"/>
                  </a:solidFill>
                </a:endParaRPr>
              </a:p>
            </p:txBody>
          </p:sp>
        </p:grpSp>
        <p:sp>
          <p:nvSpPr>
            <p:cNvPr id="14" name="TextBox 14"/>
            <p:cNvSpPr txBox="1"/>
            <p:nvPr/>
          </p:nvSpPr>
          <p:spPr>
            <a:xfrm>
              <a:off x="688063" y="373156"/>
              <a:ext cx="7963830" cy="3477440"/>
            </a:xfrm>
            <a:prstGeom prst="rect">
              <a:avLst/>
            </a:prstGeom>
            <a:ln>
              <a:noFill/>
            </a:ln>
            <a:effectLst>
              <a:outerShdw blurRad="149987" dist="250190" dir="8460000" algn="ctr">
                <a:srgbClr val="000000">
                  <a:alpha val="28000"/>
                </a:srgbClr>
              </a:outerShdw>
            </a:effectLst>
            <a:sp3d prstMaterial="metal">
              <a:bevelT w="88900" h="88900"/>
            </a:sp3d>
          </p:spPr>
          <p:txBody>
            <a:bodyPr wrap="square" lIns="0" tIns="0" rIns="0" bIns="0" rtlCol="0" anchor="t">
              <a:spAutoFit/>
            </a:bodyPr>
            <a:lstStyle/>
            <a:p>
              <a:pPr algn="just"/>
              <a:r>
                <a:rPr lang="en-US" sz="4800">
                  <a:latin typeface="Times New Roman" panose="02020603050405020304" pitchFamily="18" charset="0"/>
                  <a:cs typeface="Times New Roman" panose="02020603050405020304" pitchFamily="18" charset="0"/>
                </a:rPr>
                <a:t> Toàn bộ bài thơ là cảm xúc của nhà thơ trước tình đồng chí, đồng đội giữa những người lính.</a:t>
              </a:r>
              <a:endParaRPr lang="en-US" sz="4400">
                <a:solidFill>
                  <a:srgbClr val="522D1C"/>
                </a:solidFill>
                <a:latin typeface="Times New Roman" panose="02020603050405020304" pitchFamily="18" charset="0"/>
                <a:cs typeface="Times New Roman" panose="02020603050405020304" pitchFamily="18" charset="0"/>
              </a:endParaRPr>
            </a:p>
          </p:txBody>
        </p:sp>
      </p:grpSp>
      <p:sp>
        <p:nvSpPr>
          <p:cNvPr id="15" name="TextBox 15"/>
          <p:cNvSpPr txBox="1"/>
          <p:nvPr/>
        </p:nvSpPr>
        <p:spPr>
          <a:xfrm>
            <a:off x="1851228" y="2934712"/>
            <a:ext cx="6958006" cy="987450"/>
          </a:xfrm>
          <a:prstGeom prst="rect">
            <a:avLst/>
          </a:prstGeom>
        </p:spPr>
        <p:txBody>
          <a:bodyPr lIns="0" tIns="0" rIns="0" bIns="0" rtlCol="0" anchor="t">
            <a:spAutoFit/>
          </a:bodyPr>
          <a:lstStyle/>
          <a:p>
            <a:pPr algn="ctr">
              <a:lnSpc>
                <a:spcPts val="7699"/>
              </a:lnSpc>
            </a:pPr>
            <a:r>
              <a:rPr lang="en-US" sz="6000" b="1">
                <a:latin typeface="Times New Roman" panose="02020603050405020304" pitchFamily="18" charset="0"/>
                <a:cs typeface="Times New Roman" panose="02020603050405020304" pitchFamily="18" charset="0"/>
              </a:rPr>
              <a:t>Bố cục</a:t>
            </a:r>
            <a:endParaRPr lang="en-US" sz="5499">
              <a:solidFill>
                <a:srgbClr val="522D1C"/>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9531486" y="2934712"/>
            <a:ext cx="6958006" cy="987450"/>
          </a:xfrm>
          <a:prstGeom prst="rect">
            <a:avLst/>
          </a:prstGeom>
        </p:spPr>
        <p:txBody>
          <a:bodyPr lIns="0" tIns="0" rIns="0" bIns="0" rtlCol="0" anchor="t">
            <a:spAutoFit/>
          </a:bodyPr>
          <a:lstStyle/>
          <a:p>
            <a:pPr algn="ctr">
              <a:lnSpc>
                <a:spcPts val="7699"/>
              </a:lnSpc>
            </a:pPr>
            <a:r>
              <a:rPr lang="en-US" sz="6000" b="1">
                <a:latin typeface="Times New Roman" panose="02020603050405020304" pitchFamily="18" charset="0"/>
                <a:cs typeface="Times New Roman" panose="02020603050405020304" pitchFamily="18" charset="0"/>
              </a:rPr>
              <a:t>Mạch cảm xúc</a:t>
            </a:r>
            <a:endParaRPr lang="en-US" sz="5499">
              <a:solidFill>
                <a:srgbClr val="522D1C"/>
              </a:solidFill>
              <a:latin typeface="Times New Roman" panose="02020603050405020304" pitchFamily="18" charset="0"/>
              <a:cs typeface="Times New Roman" panose="02020603050405020304" pitchFamily="18" charset="0"/>
            </a:endParaRPr>
          </a:p>
        </p:txBody>
      </p:sp>
      <p:sp>
        <p:nvSpPr>
          <p:cNvPr id="17" name="TextBox 17"/>
          <p:cNvSpPr txBox="1"/>
          <p:nvPr/>
        </p:nvSpPr>
        <p:spPr>
          <a:xfrm>
            <a:off x="4648200" y="905009"/>
            <a:ext cx="12594580" cy="1107996"/>
          </a:xfrm>
          <a:prstGeom prst="rect">
            <a:avLst/>
          </a:prstGeom>
        </p:spPr>
        <p:txBody>
          <a:bodyPr wrap="square" lIns="0" tIns="0" rIns="0" bIns="0" rtlCol="0" anchor="t">
            <a:spAutoFit/>
          </a:bodyPr>
          <a:lstStyle/>
          <a:p>
            <a:r>
              <a:rPr lang="en-US" sz="7200" b="1">
                <a:latin typeface="Times New Roman" panose="02020603050405020304" pitchFamily="18" charset="0"/>
                <a:cs typeface="Times New Roman" panose="02020603050405020304" pitchFamily="18" charset="0"/>
              </a:rPr>
              <a:t>d. Bố cục – mạch cảm xúc</a:t>
            </a:r>
            <a:endParaRPr lang="en-GB" sz="7200">
              <a:latin typeface="Times New Roman" panose="02020603050405020304" pitchFamily="18" charset="0"/>
              <a:cs typeface="Times New Roman" panose="02020603050405020304" pitchFamily="18" charset="0"/>
            </a:endParaRPr>
          </a:p>
        </p:txBody>
      </p:sp>
      <p:sp>
        <p:nvSpPr>
          <p:cNvPr id="19" name="Freeform 19"/>
          <p:cNvSpPr/>
          <p:nvPr/>
        </p:nvSpPr>
        <p:spPr>
          <a:xfrm rot="-794477">
            <a:off x="14544143" y="7399043"/>
            <a:ext cx="3443195" cy="3024911"/>
          </a:xfrm>
          <a:custGeom>
            <a:avLst/>
            <a:gdLst/>
            <a:ahLst/>
            <a:cxnLst/>
            <a:rect l="l" t="t" r="r" b="b"/>
            <a:pathLst>
              <a:path w="3443195" h="3024911">
                <a:moveTo>
                  <a:pt x="0" y="0"/>
                </a:moveTo>
                <a:lnTo>
                  <a:pt x="3443196" y="0"/>
                </a:lnTo>
                <a:lnTo>
                  <a:pt x="3443196" y="3024911"/>
                </a:lnTo>
                <a:lnTo>
                  <a:pt x="0" y="30249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398448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inVertical)">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sp>
        <p:nvSpPr>
          <p:cNvPr id="3" name="TextBox 3"/>
          <p:cNvSpPr txBox="1"/>
          <p:nvPr/>
        </p:nvSpPr>
        <p:spPr>
          <a:xfrm>
            <a:off x="2002643" y="1257300"/>
            <a:ext cx="10929913" cy="1015663"/>
          </a:xfrm>
          <a:prstGeom prst="rect">
            <a:avLst/>
          </a:prstGeom>
        </p:spPr>
        <p:txBody>
          <a:bodyPr lIns="0" tIns="0" rIns="0" bIns="0" rtlCol="0" anchor="t">
            <a:spAutoFit/>
          </a:bodyPr>
          <a:lstStyle/>
          <a:p>
            <a:r>
              <a:rPr lang="en-US" sz="6600" dirty="0">
                <a:solidFill>
                  <a:srgbClr val="522D1C"/>
                </a:solidFill>
                <a:effectLst>
                  <a:glow rad="139700">
                    <a:schemeClr val="accent2">
                      <a:satMod val="175000"/>
                      <a:alpha val="40000"/>
                    </a:schemeClr>
                  </a:glow>
                </a:effectLst>
                <a:latin typeface="Times New Roman" panose="02020603050405020304" pitchFamily="18" charset="0"/>
                <a:ea typeface="Alice Bold"/>
                <a:cs typeface="Times New Roman" panose="02020603050405020304" pitchFamily="18" charset="0"/>
              </a:rPr>
              <a:t>﻿</a:t>
            </a:r>
            <a:r>
              <a:rPr lang="en-US" sz="6600" b="1"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II. KHÁM PHÁ VĂN BẢN</a:t>
            </a:r>
            <a:endParaRPr lang="en-GB" sz="6600" dirty="0">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5" name="Freeform 5"/>
          <p:cNvSpPr/>
          <p:nvPr/>
        </p:nvSpPr>
        <p:spPr>
          <a:xfrm rot="-4909102">
            <a:off x="15199930" y="7355816"/>
            <a:ext cx="3735361" cy="3281584"/>
          </a:xfrm>
          <a:custGeom>
            <a:avLst/>
            <a:gdLst/>
            <a:ahLst/>
            <a:cxnLst/>
            <a:rect l="l" t="t" r="r" b="b"/>
            <a:pathLst>
              <a:path w="3735361" h="3281584">
                <a:moveTo>
                  <a:pt x="0" y="0"/>
                </a:moveTo>
                <a:lnTo>
                  <a:pt x="3735361" y="0"/>
                </a:lnTo>
                <a:lnTo>
                  <a:pt x="3735361" y="3281583"/>
                </a:lnTo>
                <a:lnTo>
                  <a:pt x="0" y="32815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Rectangle 5"/>
          <p:cNvSpPr/>
          <p:nvPr/>
        </p:nvSpPr>
        <p:spPr>
          <a:xfrm>
            <a:off x="2514599" y="3009900"/>
            <a:ext cx="9906000" cy="2215991"/>
          </a:xfrm>
          <a:prstGeom prst="rect">
            <a:avLst/>
          </a:prstGeom>
        </p:spPr>
        <p:txBody>
          <a:bodyPr wrap="square">
            <a:spAutoFit/>
          </a:bodyPr>
          <a:lstStyle/>
          <a:p>
            <a:pPr marL="1143000" indent="-1143000" algn="ctr">
              <a:lnSpc>
                <a:spcPct val="115000"/>
              </a:lnSpc>
              <a:spcAft>
                <a:spcPts val="0"/>
              </a:spcAft>
              <a:buAutoNum type="arabicPeriod"/>
            </a:pPr>
            <a:r>
              <a:rPr lang="en-US" sz="60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6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1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Bảy</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dòng</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đầu</a:t>
            </a:r>
            <a:r>
              <a:rPr lang="en-US" sz="6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vi-VN" sz="6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0"/>
              </a:spcAft>
            </a:pPr>
            <a:r>
              <a:rPr lang="en-US" sz="60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Khởi</a:t>
            </a:r>
            <a:r>
              <a:rPr lang="en-US" sz="60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nguồn</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tình</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6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60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chí</a:t>
            </a:r>
            <a:endParaRPr lang="en-GB"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552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38876497"/>
              </p:ext>
            </p:extLst>
          </p:nvPr>
        </p:nvGraphicFramePr>
        <p:xfrm>
          <a:off x="1066800" y="952500"/>
          <a:ext cx="15468600" cy="6729984"/>
        </p:xfrm>
        <a:graphic>
          <a:graphicData uri="http://schemas.openxmlformats.org/drawingml/2006/table">
            <a:tbl>
              <a:tblPr firstRow="1" firstCol="1" bandRow="1">
                <a:effectLst>
                  <a:outerShdw blurRad="50800" dist="38100" algn="l" rotWithShape="0">
                    <a:prstClr val="black">
                      <a:alpha val="40000"/>
                    </a:prstClr>
                  </a:outerShdw>
                </a:effectLst>
              </a:tblPr>
              <a:tblGrid>
                <a:gridCol w="10569291">
                  <a:extLst>
                    <a:ext uri="{9D8B030D-6E8A-4147-A177-3AD203B41FA5}">
                      <a16:colId xmlns:a16="http://schemas.microsoft.com/office/drawing/2014/main" val="20000"/>
                    </a:ext>
                  </a:extLst>
                </a:gridCol>
                <a:gridCol w="4899309">
                  <a:extLst>
                    <a:ext uri="{9D8B030D-6E8A-4147-A177-3AD203B41FA5}">
                      <a16:colId xmlns:a16="http://schemas.microsoft.com/office/drawing/2014/main" val="20001"/>
                    </a:ext>
                  </a:extLst>
                </a:gridCol>
              </a:tblGrid>
              <a:tr h="632209">
                <a:tc gridSpan="2">
                  <a:txBody>
                    <a:bodyPr/>
                    <a:lstStyle/>
                    <a:p>
                      <a:pPr algn="ctr">
                        <a:lnSpc>
                          <a:spcPct val="115000"/>
                        </a:lnSpc>
                        <a:spcAft>
                          <a:spcPts val="0"/>
                        </a:spcAft>
                        <a:tabLst>
                          <a:tab pos="1386840" algn="l"/>
                        </a:tabLst>
                      </a:pPr>
                      <a:r>
                        <a:rPr lang="de-DE" sz="3200" b="1">
                          <a:solidFill>
                            <a:srgbClr val="FF0000"/>
                          </a:solidFill>
                          <a:effectLst/>
                          <a:latin typeface="Times New Roman" panose="02020603050405020304" pitchFamily="18" charset="0"/>
                          <a:ea typeface="Calibri" panose="020F0502020204030204" pitchFamily="34" charset="0"/>
                        </a:rPr>
                        <a:t>Phiếu học tập 03</a:t>
                      </a:r>
                      <a:r>
                        <a:rPr lang="de-DE" sz="3200" b="1">
                          <a:solidFill>
                            <a:srgbClr val="0070C0"/>
                          </a:solidFill>
                          <a:effectLst/>
                          <a:latin typeface="Times New Roman" panose="02020603050405020304" pitchFamily="18" charset="0"/>
                          <a:ea typeface="Calibri" panose="020F0502020204030204" pitchFamily="34" charset="0"/>
                        </a:rPr>
                        <a:t>: Tìm hiểu khởi nguồn của tình đồng chí</a:t>
                      </a:r>
                      <a:endParaRPr lang="en-GB" sz="3200">
                        <a:effectLst/>
                        <a:latin typeface="Times New Roman" panose="02020603050405020304" pitchFamily="18" charset="0"/>
                        <a:ea typeface="Calibri" panose="020F0502020204030204" pitchFamily="34" charset="0"/>
                      </a:endParaRPr>
                    </a:p>
                    <a:p>
                      <a:pPr algn="ctr">
                        <a:lnSpc>
                          <a:spcPct val="115000"/>
                        </a:lnSpc>
                        <a:spcAft>
                          <a:spcPts val="0"/>
                        </a:spcAft>
                        <a:tabLst>
                          <a:tab pos="1386840" algn="l"/>
                        </a:tabLst>
                      </a:pPr>
                      <a:r>
                        <a:rPr lang="de-DE" sz="3200" b="1">
                          <a:solidFill>
                            <a:srgbClr val="0D0D0D"/>
                          </a:solidFill>
                          <a:effectLst/>
                          <a:latin typeface="Times New Roman" panose="02020603050405020304" pitchFamily="18" charset="0"/>
                          <a:ea typeface="Calibri" panose="020F0502020204030204" pitchFamily="34" charset="0"/>
                        </a:rPr>
                        <a:t>*Đọc lại 7 câu thơ đầu của VB:</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0">
                <a:tc>
                  <a:txBody>
                    <a:bodyPr/>
                    <a:lstStyle/>
                    <a:p>
                      <a:pPr algn="ctr">
                        <a:lnSpc>
                          <a:spcPct val="115000"/>
                        </a:lnSpc>
                        <a:spcAft>
                          <a:spcPts val="0"/>
                        </a:spcAft>
                        <a:tabLst>
                          <a:tab pos="1386840" algn="l"/>
                        </a:tabLst>
                      </a:pPr>
                      <a:r>
                        <a:rPr lang="de-DE" sz="3200" b="1">
                          <a:solidFill>
                            <a:srgbClr val="000000"/>
                          </a:solidFill>
                          <a:effectLst/>
                          <a:latin typeface="Times New Roman" panose="02020603050405020304" pitchFamily="18" charset="0"/>
                          <a:ea typeface="Calibri" panose="020F0502020204030204" pitchFamily="34" charset="0"/>
                        </a:rPr>
                        <a:t>Câu hỏi, yêu cầu</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386840" algn="l"/>
                        </a:tabLst>
                      </a:pPr>
                      <a:r>
                        <a:rPr lang="de-DE" sz="3200" b="1">
                          <a:solidFill>
                            <a:srgbClr val="000000"/>
                          </a:solidFill>
                          <a:effectLst/>
                          <a:latin typeface="Times New Roman" panose="02020603050405020304" pitchFamily="18" charset="0"/>
                          <a:ea typeface="Calibri" panose="020F0502020204030204" pitchFamily="34" charset="0"/>
                        </a:rPr>
                        <a:t>Trả lời câu hỏi/ thực hiện yêu cầu</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88743">
                <a:tc>
                  <a:txBody>
                    <a:bodyPr/>
                    <a:lstStyle/>
                    <a:p>
                      <a:pPr algn="just">
                        <a:lnSpc>
                          <a:spcPct val="115000"/>
                        </a:lnSpc>
                        <a:spcAft>
                          <a:spcPts val="0"/>
                        </a:spcAft>
                        <a:tabLst>
                          <a:tab pos="1386840" algn="l"/>
                        </a:tabLst>
                      </a:pPr>
                      <a:r>
                        <a:rPr lang="de-DE" sz="3200" dirty="0">
                          <a:solidFill>
                            <a:srgbClr val="000000"/>
                          </a:solidFill>
                          <a:effectLst/>
                          <a:latin typeface="Times New Roman" panose="02020603050405020304" pitchFamily="18" charset="0"/>
                          <a:ea typeface="Calibri" panose="020F0502020204030204" pitchFamily="34" charset="0"/>
                        </a:rPr>
                        <a:t>1. Chỉ ra hình ảnh nêu nguồn gốc xuất thân của những người lính. Nhận xét về nguồn gốc xuất thân của các anh.</a:t>
                      </a:r>
                      <a:endParaRPr lang="en-GB"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de-DE" sz="3200">
                          <a:solidFill>
                            <a:srgbClr val="000000"/>
                          </a:solidFill>
                          <a:effectLst/>
                          <a:latin typeface="Times New Roman" panose="02020603050405020304" pitchFamily="18" charset="0"/>
                          <a:ea typeface="Calibri" panose="020F0502020204030204" pitchFamily="34" charset="0"/>
                        </a:rPr>
                        <a:t>.......................................</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just">
                        <a:lnSpc>
                          <a:spcPct val="115000"/>
                        </a:lnSpc>
                        <a:spcAft>
                          <a:spcPts val="0"/>
                        </a:spcAft>
                        <a:tabLst>
                          <a:tab pos="1386840" algn="l"/>
                        </a:tabLst>
                      </a:pPr>
                      <a:r>
                        <a:rPr lang="de-DE" sz="3200">
                          <a:solidFill>
                            <a:srgbClr val="000000"/>
                          </a:solidFill>
                          <a:effectLst/>
                          <a:latin typeface="Times New Roman" panose="02020603050405020304" pitchFamily="18" charset="0"/>
                          <a:ea typeface="Calibri" panose="020F0502020204030204" pitchFamily="34" charset="0"/>
                        </a:rPr>
                        <a:t>2. Nhận xét về cách dùng từ ngữ, hình ảnh biểu tượng gắn với các nhân vật </a:t>
                      </a:r>
                      <a:r>
                        <a:rPr lang="de-DE" sz="3200" i="1">
                          <a:solidFill>
                            <a:srgbClr val="000000"/>
                          </a:solidFill>
                          <a:effectLst/>
                          <a:latin typeface="Times New Roman" panose="02020603050405020304" pitchFamily="18" charset="0"/>
                          <a:ea typeface="Calibri" panose="020F0502020204030204" pitchFamily="34" charset="0"/>
                        </a:rPr>
                        <a:t>anh</a:t>
                      </a:r>
                      <a:r>
                        <a:rPr lang="de-DE" sz="3200">
                          <a:solidFill>
                            <a:srgbClr val="000000"/>
                          </a:solidFill>
                          <a:effectLst/>
                          <a:latin typeface="Times New Roman" panose="02020603050405020304" pitchFamily="18" charset="0"/>
                          <a:ea typeface="Calibri" panose="020F0502020204030204" pitchFamily="34" charset="0"/>
                        </a:rPr>
                        <a:t> và </a:t>
                      </a:r>
                      <a:r>
                        <a:rPr lang="de-DE" sz="3200" i="1">
                          <a:solidFill>
                            <a:srgbClr val="000000"/>
                          </a:solidFill>
                          <a:effectLst/>
                          <a:latin typeface="Times New Roman" panose="02020603050405020304" pitchFamily="18" charset="0"/>
                          <a:ea typeface="Calibri" panose="020F0502020204030204" pitchFamily="34" charset="0"/>
                        </a:rPr>
                        <a:t>tôi </a:t>
                      </a:r>
                      <a:r>
                        <a:rPr lang="de-DE" sz="3200">
                          <a:solidFill>
                            <a:srgbClr val="000000"/>
                          </a:solidFill>
                          <a:effectLst/>
                          <a:latin typeface="Times New Roman" panose="02020603050405020304" pitchFamily="18" charset="0"/>
                          <a:ea typeface="Calibri" panose="020F0502020204030204" pitchFamily="34" charset="0"/>
                        </a:rPr>
                        <a:t>ở 6 dòng thơ đầu.</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3200">
                          <a:solidFill>
                            <a:srgbClr val="000000"/>
                          </a:solidFill>
                          <a:effectLst/>
                          <a:latin typeface="Times New Roman" panose="02020603050405020304" pitchFamily="18" charset="0"/>
                          <a:ea typeface="Calibri" panose="020F0502020204030204" pitchFamily="34" charset="0"/>
                        </a:rPr>
                        <a:t>......................................</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just">
                        <a:lnSpc>
                          <a:spcPct val="115000"/>
                        </a:lnSpc>
                        <a:spcAft>
                          <a:spcPts val="0"/>
                        </a:spcAft>
                        <a:tabLst>
                          <a:tab pos="1386840" algn="l"/>
                        </a:tabLst>
                      </a:pPr>
                      <a:r>
                        <a:rPr lang="de-DE" sz="3200">
                          <a:solidFill>
                            <a:srgbClr val="000000"/>
                          </a:solidFill>
                          <a:effectLst/>
                          <a:latin typeface="Times New Roman" panose="02020603050405020304" pitchFamily="18" charset="0"/>
                          <a:ea typeface="Calibri" panose="020F0502020204030204" pitchFamily="34" charset="0"/>
                        </a:rPr>
                        <a:t>3. Tóm lại các cơ sở hình thành nên tình đồng chí giữa những người lính.</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3200">
                          <a:solidFill>
                            <a:srgbClr val="000000"/>
                          </a:solidFill>
                          <a:effectLst/>
                          <a:latin typeface="Times New Roman" panose="02020603050405020304" pitchFamily="18" charset="0"/>
                          <a:ea typeface="Calibri" panose="020F0502020204030204" pitchFamily="34" charset="0"/>
                        </a:rPr>
                        <a:t>......................................</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just">
                        <a:lnSpc>
                          <a:spcPct val="115000"/>
                        </a:lnSpc>
                        <a:spcAft>
                          <a:spcPts val="0"/>
                        </a:spcAft>
                        <a:tabLst>
                          <a:tab pos="1386840" algn="l"/>
                        </a:tabLst>
                      </a:pPr>
                      <a:r>
                        <a:rPr lang="de-DE" sz="3200">
                          <a:solidFill>
                            <a:srgbClr val="000000"/>
                          </a:solidFill>
                          <a:effectLst/>
                          <a:latin typeface="Times New Roman" panose="02020603050405020304" pitchFamily="18" charset="0"/>
                          <a:ea typeface="Calibri" panose="020F0502020204030204" pitchFamily="34" charset="0"/>
                        </a:rPr>
                        <a:t>4. Chỉ ra điểm đặc biệt và nêu ý nghĩa của dòng thơ thứ 7 trong việc thể hiện mạch cảm xúc của bài thơ.</a:t>
                      </a:r>
                      <a:endParaRPr lang="en-GB"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de-DE" sz="3200" dirty="0">
                          <a:solidFill>
                            <a:srgbClr val="000000"/>
                          </a:solidFill>
                          <a:effectLst/>
                          <a:latin typeface="Times New Roman" panose="02020603050405020304" pitchFamily="18" charset="0"/>
                          <a:ea typeface="Calibri" panose="020F0502020204030204" pitchFamily="34" charset="0"/>
                        </a:rPr>
                        <a:t>......................................</a:t>
                      </a:r>
                      <a:endParaRPr lang="en-GB"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3288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3" name="Group 3"/>
          <p:cNvGrpSpPr/>
          <p:nvPr/>
        </p:nvGrpSpPr>
        <p:grpSpPr>
          <a:xfrm>
            <a:off x="1390232" y="2792816"/>
            <a:ext cx="15507536" cy="6694083"/>
            <a:chOff x="0" y="0"/>
            <a:chExt cx="4084289" cy="1349007"/>
          </a:xfrm>
        </p:grpSpPr>
        <p:sp>
          <p:nvSpPr>
            <p:cNvPr id="4" name="Freeform 4"/>
            <p:cNvSpPr/>
            <p:nvPr/>
          </p:nvSpPr>
          <p:spPr>
            <a:xfrm>
              <a:off x="0" y="0"/>
              <a:ext cx="4084289" cy="1349007"/>
            </a:xfrm>
            <a:custGeom>
              <a:avLst/>
              <a:gdLst/>
              <a:ahLst/>
              <a:cxnLst/>
              <a:rect l="l" t="t" r="r" b="b"/>
              <a:pathLst>
                <a:path w="4084289" h="1349007">
                  <a:moveTo>
                    <a:pt x="0" y="0"/>
                  </a:moveTo>
                  <a:lnTo>
                    <a:pt x="4084289" y="0"/>
                  </a:lnTo>
                  <a:lnTo>
                    <a:pt x="4084289" y="1349007"/>
                  </a:lnTo>
                  <a:lnTo>
                    <a:pt x="0" y="1349007"/>
                  </a:lnTo>
                  <a:close/>
                </a:path>
              </a:pathLst>
            </a:custGeom>
            <a:solidFill>
              <a:srgbClr val="DDA37F"/>
            </a:solidFill>
          </p:spPr>
        </p:sp>
        <p:sp>
          <p:nvSpPr>
            <p:cNvPr id="5" name="TextBox 5"/>
            <p:cNvSpPr txBox="1"/>
            <p:nvPr/>
          </p:nvSpPr>
          <p:spPr>
            <a:xfrm>
              <a:off x="0" y="-38100"/>
              <a:ext cx="4084289" cy="138710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rot="-2191398">
            <a:off x="15658484" y="5899318"/>
            <a:ext cx="1923138" cy="4965849"/>
          </a:xfrm>
          <a:custGeom>
            <a:avLst/>
            <a:gdLst/>
            <a:ahLst/>
            <a:cxnLst/>
            <a:rect l="l" t="t" r="r" b="b"/>
            <a:pathLst>
              <a:path w="1923138" h="4965849">
                <a:moveTo>
                  <a:pt x="0" y="0"/>
                </a:moveTo>
                <a:lnTo>
                  <a:pt x="1923138" y="0"/>
                </a:lnTo>
                <a:lnTo>
                  <a:pt x="1923138" y="4965850"/>
                </a:lnTo>
                <a:lnTo>
                  <a:pt x="0" y="49658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TextBox 8"/>
          <p:cNvSpPr txBox="1"/>
          <p:nvPr/>
        </p:nvSpPr>
        <p:spPr>
          <a:xfrm>
            <a:off x="3918390" y="857250"/>
            <a:ext cx="10451219" cy="1354217"/>
          </a:xfrm>
          <a:prstGeom prst="rect">
            <a:avLst/>
          </a:prstGeom>
        </p:spPr>
        <p:txBody>
          <a:bodyPr lIns="0" tIns="0" rIns="0" bIns="0" rtlCol="0" anchor="t">
            <a:spAutoFit/>
          </a:bodyPr>
          <a:lstStyle/>
          <a:p>
            <a:r>
              <a:rPr lang="en-US" sz="88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a:t>
            </a:r>
            <a:r>
              <a:rPr lang="vi-VN" sz="88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en-US" sz="88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Sáu </a:t>
            </a:r>
            <a:r>
              <a:rPr lang="en-US" sz="88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dòng thơ </a:t>
            </a:r>
            <a:r>
              <a:rPr lang="en-US" sz="88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đầu</a:t>
            </a:r>
            <a:endParaRPr lang="en-GB" sz="880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9" name="Freeform 9"/>
          <p:cNvSpPr/>
          <p:nvPr/>
        </p:nvSpPr>
        <p:spPr>
          <a:xfrm rot="9426325">
            <a:off x="289410" y="-235740"/>
            <a:ext cx="1478580" cy="3817930"/>
          </a:xfrm>
          <a:custGeom>
            <a:avLst/>
            <a:gdLst/>
            <a:ahLst/>
            <a:cxnLst/>
            <a:rect l="l" t="t" r="r" b="b"/>
            <a:pathLst>
              <a:path w="1478580" h="3817930">
                <a:moveTo>
                  <a:pt x="0" y="0"/>
                </a:moveTo>
                <a:lnTo>
                  <a:pt x="1478580" y="0"/>
                </a:lnTo>
                <a:lnTo>
                  <a:pt x="1478580" y="3817930"/>
                </a:lnTo>
                <a:lnTo>
                  <a:pt x="0" y="38179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Rectangle 9"/>
          <p:cNvSpPr/>
          <p:nvPr/>
        </p:nvSpPr>
        <p:spPr>
          <a:xfrm>
            <a:off x="1485823" y="4281477"/>
            <a:ext cx="7879272" cy="2215991"/>
          </a:xfrm>
          <a:prstGeom prst="rect">
            <a:avLst/>
          </a:prstGeom>
        </p:spPr>
        <p:txBody>
          <a:bodyPr wrap="square">
            <a:spAutoFit/>
          </a:bodyPr>
          <a:lstStyle/>
          <a:p>
            <a:pPr algn="just">
              <a:lnSpc>
                <a:spcPct val="115000"/>
              </a:lnSpc>
              <a:spcAft>
                <a:spcPts val="0"/>
              </a:spcAft>
            </a:pPr>
            <a:r>
              <a:rPr lang="en-US" sz="4000" b="1">
                <a:solidFill>
                  <a:srgbClr val="0D0D0D"/>
                </a:solidFill>
                <a:latin typeface="Times New Roman" panose="02020603050405020304" pitchFamily="18" charset="0"/>
                <a:ea typeface="Calibri" panose="020F0502020204030204" pitchFamily="34" charset="0"/>
              </a:rPr>
              <a:t>+ Quê hương anh</a:t>
            </a:r>
            <a:r>
              <a:rPr lang="en-US" sz="4000">
                <a:latin typeface="Times New Roman" panose="02020603050405020304" pitchFamily="18" charset="0"/>
                <a:ea typeface="Calibri" panose="020F0502020204030204" pitchFamily="34" charset="0"/>
              </a:rPr>
              <a:t>: “Nước mặn đồng chua”:</a:t>
            </a:r>
            <a:r>
              <a:rPr lang="en-US" sz="4000" b="1">
                <a:latin typeface="Times New Roman" panose="02020603050405020304" pitchFamily="18" charset="0"/>
                <a:ea typeface="Calibri" panose="020F0502020204030204" pitchFamily="34" charset="0"/>
              </a:rPr>
              <a:t> </a:t>
            </a:r>
            <a:r>
              <a:rPr lang="en-US" sz="4000">
                <a:latin typeface="Times New Roman" panose="02020603050405020304" pitchFamily="18" charset="0"/>
                <a:ea typeface="Calibri" panose="020F0502020204030204" pitchFamily="34" charset="0"/>
              </a:rPr>
              <a:t>vùng đất nhiễm mặn ven biển, đất xấu khó trồng trọt.</a:t>
            </a:r>
            <a:endParaRPr lang="en-GB" sz="4400">
              <a:effectLst/>
              <a:latin typeface="Times New Roman" panose="02020603050405020304" pitchFamily="18" charset="0"/>
              <a:ea typeface="Calibri" panose="020F0502020204030204" pitchFamily="34" charset="0"/>
            </a:endParaRPr>
          </a:p>
        </p:txBody>
      </p:sp>
      <p:sp>
        <p:nvSpPr>
          <p:cNvPr id="11" name="Rectangle 10"/>
          <p:cNvSpPr/>
          <p:nvPr/>
        </p:nvSpPr>
        <p:spPr>
          <a:xfrm>
            <a:off x="1575952" y="6712045"/>
            <a:ext cx="7789144" cy="2215991"/>
          </a:xfrm>
          <a:prstGeom prst="rect">
            <a:avLst/>
          </a:prstGeom>
        </p:spPr>
        <p:txBody>
          <a:bodyPr wrap="square">
            <a:spAutoFit/>
          </a:bodyPr>
          <a:lstStyle/>
          <a:p>
            <a:pPr algn="just">
              <a:lnSpc>
                <a:spcPct val="115000"/>
              </a:lnSpc>
              <a:spcAft>
                <a:spcPts val="0"/>
              </a:spcAft>
            </a:pPr>
            <a:r>
              <a:rPr lang="en-US" sz="4000">
                <a:latin typeface="Times New Roman" panose="02020603050405020304" pitchFamily="18" charset="0"/>
                <a:ea typeface="Calibri" panose="020F0502020204030204" pitchFamily="34" charset="0"/>
              </a:rPr>
              <a:t>+ </a:t>
            </a:r>
            <a:r>
              <a:rPr lang="en-US" sz="4000" b="1">
                <a:latin typeface="Times New Roman" panose="02020603050405020304" pitchFamily="18" charset="0"/>
                <a:ea typeface="Calibri" panose="020F0502020204030204" pitchFamily="34" charset="0"/>
              </a:rPr>
              <a:t>Làng tôi</a:t>
            </a:r>
            <a:r>
              <a:rPr lang="en-US" sz="4000">
                <a:latin typeface="Times New Roman" panose="02020603050405020304" pitchFamily="18" charset="0"/>
                <a:ea typeface="Calibri" panose="020F0502020204030204" pitchFamily="34" charset="0"/>
              </a:rPr>
              <a:t>: “Đất cày lên sỏi đá”:</a:t>
            </a:r>
            <a:r>
              <a:rPr lang="en-US" sz="4000" b="1">
                <a:latin typeface="Times New Roman" panose="02020603050405020304" pitchFamily="18" charset="0"/>
                <a:ea typeface="Calibri" panose="020F0502020204030204" pitchFamily="34" charset="0"/>
              </a:rPr>
              <a:t> </a:t>
            </a:r>
            <a:r>
              <a:rPr lang="en-US" sz="4000">
                <a:latin typeface="Times New Roman" panose="02020603050405020304" pitchFamily="18" charset="0"/>
                <a:ea typeface="Calibri" panose="020F0502020204030204" pitchFamily="34" charset="0"/>
              </a:rPr>
              <a:t>vùng đồi núi trung du đá sỏi , đất bạc màu khó canh tác.</a:t>
            </a:r>
            <a:endParaRPr lang="en-GB" sz="4400">
              <a:effectLst/>
              <a:latin typeface="Times New Roman" panose="02020603050405020304" pitchFamily="18" charset="0"/>
              <a:ea typeface="Calibri" panose="020F0502020204030204" pitchFamily="34" charset="0"/>
            </a:endParaRPr>
          </a:p>
        </p:txBody>
      </p:sp>
      <p:sp>
        <p:nvSpPr>
          <p:cNvPr id="12" name="Rectangle 11"/>
          <p:cNvSpPr/>
          <p:nvPr/>
        </p:nvSpPr>
        <p:spPr>
          <a:xfrm>
            <a:off x="10980633" y="4528334"/>
            <a:ext cx="3646860" cy="3170099"/>
          </a:xfrm>
          <a:prstGeom prst="rect">
            <a:avLst/>
          </a:prstGeom>
        </p:spPr>
        <p:txBody>
          <a:bodyPr wrap="square">
            <a:spAutoFit/>
          </a:bodyPr>
          <a:lstStyle/>
          <a:p>
            <a:pPr algn="just"/>
            <a:r>
              <a:rPr lang="en-US" sz="4000" smtClean="0">
                <a:latin typeface="Times New Roman" panose="02020603050405020304" pitchFamily="18" charset="0"/>
                <a:ea typeface="Calibri" panose="020F0502020204030204" pitchFamily="34" charset="0"/>
              </a:rPr>
              <a:t> </a:t>
            </a:r>
            <a:r>
              <a:rPr lang="en-US" sz="4000">
                <a:latin typeface="Times New Roman" panose="02020603050405020304" pitchFamily="18" charset="0"/>
                <a:ea typeface="Calibri" panose="020F0502020204030204" pitchFamily="34" charset="0"/>
              </a:rPr>
              <a:t>Những người lính đều xuất thân từ </a:t>
            </a:r>
            <a:r>
              <a:rPr lang="vi-VN" sz="4000">
                <a:latin typeface="Times New Roman" panose="02020603050405020304" pitchFamily="18" charset="0"/>
                <a:ea typeface="Calibri" panose="020F0502020204030204" pitchFamily="34" charset="0"/>
              </a:rPr>
              <a:t>những vùng đất nghèo, cằn cỗi, xác xơ </a:t>
            </a:r>
            <a:endParaRPr lang="en-GB" sz="5400"/>
          </a:p>
        </p:txBody>
      </p:sp>
      <p:sp>
        <p:nvSpPr>
          <p:cNvPr id="14" name="Left-Right-Up Arrow 13"/>
          <p:cNvSpPr/>
          <p:nvPr/>
        </p:nvSpPr>
        <p:spPr>
          <a:xfrm rot="5400000">
            <a:off x="8381176" y="5688188"/>
            <a:ext cx="3583376" cy="850392"/>
          </a:xfrm>
          <a:prstGeom prst="leftRight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6"/>
          <p:cNvSpPr txBox="1"/>
          <p:nvPr/>
        </p:nvSpPr>
        <p:spPr>
          <a:xfrm>
            <a:off x="2007789" y="3129899"/>
            <a:ext cx="14272422" cy="738664"/>
          </a:xfrm>
          <a:prstGeom prst="rect">
            <a:avLst/>
          </a:prstGeom>
        </p:spPr>
        <p:txBody>
          <a:bodyPr lIns="0" tIns="0" rIns="0" bIns="0" rtlCol="0" anchor="t">
            <a:spAutoFit/>
          </a:bodyPr>
          <a:lstStyle/>
          <a:p>
            <a:pPr algn="ctr"/>
            <a:r>
              <a:rPr lang="en-US" sz="4800" b="1">
                <a:latin typeface="Times New Roman" panose="02020603050405020304" pitchFamily="18" charset="0"/>
                <a:cs typeface="Times New Roman" panose="02020603050405020304" pitchFamily="18" charset="0"/>
              </a:rPr>
              <a:t>- Nguồn gốc, xuất </a:t>
            </a:r>
            <a:r>
              <a:rPr lang="en-US" sz="4800" b="1" smtClean="0">
                <a:latin typeface="Times New Roman" panose="02020603050405020304" pitchFamily="18" charset="0"/>
                <a:cs typeface="Times New Roman" panose="02020603050405020304" pitchFamily="18" charset="0"/>
              </a:rPr>
              <a:t>thân</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748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74852" cy="10287000"/>
            <a:chOff x="0" y="0"/>
            <a:chExt cx="151401" cy="2709333"/>
          </a:xfrm>
        </p:grpSpPr>
        <p:sp>
          <p:nvSpPr>
            <p:cNvPr id="3" name="Freeform 3"/>
            <p:cNvSpPr/>
            <p:nvPr/>
          </p:nvSpPr>
          <p:spPr>
            <a:xfrm>
              <a:off x="0" y="0"/>
              <a:ext cx="151401" cy="2709333"/>
            </a:xfrm>
            <a:custGeom>
              <a:avLst/>
              <a:gdLst/>
              <a:ahLst/>
              <a:cxnLst/>
              <a:rect l="l" t="t" r="r" b="b"/>
              <a:pathLst>
                <a:path w="151401" h="2709333">
                  <a:moveTo>
                    <a:pt x="0" y="0"/>
                  </a:moveTo>
                  <a:lnTo>
                    <a:pt x="151401" y="0"/>
                  </a:lnTo>
                  <a:lnTo>
                    <a:pt x="151401" y="2709333"/>
                  </a:lnTo>
                  <a:lnTo>
                    <a:pt x="0" y="2709333"/>
                  </a:lnTo>
                  <a:close/>
                </a:path>
              </a:pathLst>
            </a:custGeom>
            <a:solidFill>
              <a:srgbClr val="EEA990"/>
            </a:solidFill>
          </p:spPr>
        </p:sp>
        <p:sp>
          <p:nvSpPr>
            <p:cNvPr id="4" name="TextBox 4"/>
            <p:cNvSpPr txBox="1"/>
            <p:nvPr/>
          </p:nvSpPr>
          <p:spPr>
            <a:xfrm>
              <a:off x="0" y="-38100"/>
              <a:ext cx="151401" cy="27474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 name="Group 5"/>
          <p:cNvGrpSpPr/>
          <p:nvPr/>
        </p:nvGrpSpPr>
        <p:grpSpPr>
          <a:xfrm>
            <a:off x="1804268" y="4048144"/>
            <a:ext cx="7004966" cy="5133954"/>
            <a:chOff x="0" y="-192881"/>
            <a:chExt cx="9339955" cy="6845273"/>
          </a:xfrm>
          <a:scene3d>
            <a:camera prst="orthographicFront">
              <a:rot lat="0" lon="0" rev="0"/>
            </a:camera>
            <a:lightRig rig="contrasting" dir="t">
              <a:rot lat="0" lon="0" rev="1500000"/>
            </a:lightRig>
          </a:scene3d>
        </p:grpSpPr>
        <p:grpSp>
          <p:nvGrpSpPr>
            <p:cNvPr id="6" name="Group 6"/>
            <p:cNvGrpSpPr/>
            <p:nvPr/>
          </p:nvGrpSpPr>
          <p:grpSpPr>
            <a:xfrm>
              <a:off x="0" y="-192881"/>
              <a:ext cx="9339955" cy="6845273"/>
              <a:chOff x="0" y="-38100"/>
              <a:chExt cx="1844929" cy="1352153"/>
            </a:xfrm>
          </p:grpSpPr>
          <p:sp>
            <p:nvSpPr>
              <p:cNvPr id="7" name="Freeform 7"/>
              <p:cNvSpPr/>
              <p:nvPr/>
            </p:nvSpPr>
            <p:spPr>
              <a:xfrm>
                <a:off x="0" y="0"/>
                <a:ext cx="1844929" cy="1314053"/>
              </a:xfrm>
              <a:custGeom>
                <a:avLst/>
                <a:gdLst/>
                <a:ahLst/>
                <a:cxnLst/>
                <a:rect l="l" t="t" r="r" b="b"/>
                <a:pathLst>
                  <a:path w="1844929" h="1071342">
                    <a:moveTo>
                      <a:pt x="0" y="0"/>
                    </a:moveTo>
                    <a:lnTo>
                      <a:pt x="1844929" y="0"/>
                    </a:lnTo>
                    <a:lnTo>
                      <a:pt x="1844929" y="1071342"/>
                    </a:lnTo>
                    <a:lnTo>
                      <a:pt x="0" y="1071342"/>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8" name="TextBox 8"/>
              <p:cNvSpPr txBox="1"/>
              <p:nvPr/>
            </p:nvSpPr>
            <p:spPr>
              <a:xfrm>
                <a:off x="0" y="-38100"/>
                <a:ext cx="1844929" cy="789274"/>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ctr">
                  <a:lnSpc>
                    <a:spcPts val="2659"/>
                  </a:lnSpc>
                </a:pPr>
                <a:endParaRPr>
                  <a:solidFill>
                    <a:prstClr val="black"/>
                  </a:solidFill>
                  <a:latin typeface="Times New Roman" panose="02020603050405020304" pitchFamily="18" charset="0"/>
                  <a:cs typeface="Times New Roman" panose="02020603050405020304" pitchFamily="18" charset="0"/>
                </a:endParaRPr>
              </a:p>
            </p:txBody>
          </p:sp>
        </p:grpSp>
        <p:sp>
          <p:nvSpPr>
            <p:cNvPr id="9" name="TextBox 9"/>
            <p:cNvSpPr txBox="1"/>
            <p:nvPr/>
          </p:nvSpPr>
          <p:spPr>
            <a:xfrm>
              <a:off x="491631" y="456839"/>
              <a:ext cx="8278679" cy="5745163"/>
            </a:xfrm>
            <a:prstGeom prst="rect">
              <a:avLst/>
            </a:prstGeom>
            <a:ln>
              <a:noFill/>
            </a:ln>
            <a:effectLst>
              <a:outerShdw blurRad="149987" dist="250190" dir="8460000" algn="ctr">
                <a:srgbClr val="000000">
                  <a:alpha val="28000"/>
                </a:srgbClr>
              </a:outerShdw>
            </a:effectLst>
            <a:sp3d prstMaterial="metal">
              <a:bevelT w="88900" h="88900"/>
            </a:sp3d>
          </p:spPr>
          <p:txBody>
            <a:bodyPr wrap="square" lIns="0" tIns="0" rIns="0" bIns="0" rtlCol="0" anchor="t">
              <a:spAutoFit/>
            </a:bodyPr>
            <a:lstStyle/>
            <a:p>
              <a:pPr algn="just"/>
              <a:r>
                <a:rPr lang="vi-VN" sz="4000" b="1">
                  <a:latin typeface="Times New Roman" panose="02020603050405020304" pitchFamily="18" charset="0"/>
                  <a:cs typeface="Times New Roman" panose="02020603050405020304" pitchFamily="18" charset="0"/>
                </a:rPr>
                <a:t>Dòng 1 và 2</a:t>
              </a:r>
              <a:r>
                <a:rPr lang="vi-VN" sz="4000">
                  <a:latin typeface="Times New Roman" panose="02020603050405020304" pitchFamily="18" charset="0"/>
                  <a:cs typeface="Times New Roman" panose="02020603050405020304" pitchFamily="18" charset="0"/>
                </a:rPr>
                <a:t>: cụm từ </a:t>
              </a:r>
              <a:r>
                <a:rPr lang="vi-VN" sz="4000" i="1">
                  <a:latin typeface="Times New Roman" panose="02020603050405020304" pitchFamily="18" charset="0"/>
                  <a:cs typeface="Times New Roman" panose="02020603050405020304" pitchFamily="18" charset="0"/>
                </a:rPr>
                <a:t>quê hương anh</a:t>
              </a:r>
              <a:r>
                <a:rPr lang="vi-VN" sz="4000">
                  <a:latin typeface="Times New Roman" panose="02020603050405020304" pitchFamily="18" charset="0"/>
                  <a:cs typeface="Times New Roman" panose="02020603050405020304" pitchFamily="18" charset="0"/>
                </a:rPr>
                <a:t> xuất hiện ở dòng 1, cụm từ </a:t>
              </a:r>
              <a:r>
                <a:rPr lang="vi-VN" sz="4000" i="1">
                  <a:latin typeface="Times New Roman" panose="02020603050405020304" pitchFamily="18" charset="0"/>
                  <a:cs typeface="Times New Roman" panose="02020603050405020304" pitchFamily="18" charset="0"/>
                </a:rPr>
                <a:t>làng tôi</a:t>
              </a:r>
              <a:r>
                <a:rPr lang="vi-VN" sz="4000">
                  <a:latin typeface="Times New Roman" panose="02020603050405020304" pitchFamily="18" charset="0"/>
                  <a:cs typeface="Times New Roman" panose="02020603050405020304" pitchFamily="18" charset="0"/>
                </a:rPr>
                <a:t> xuất hiện ở dòng 2 </a:t>
              </a:r>
              <a:endParaRPr lang="vi-VN" sz="4000" smtClean="0">
                <a:latin typeface="Times New Roman" panose="02020603050405020304" pitchFamily="18" charset="0"/>
                <a:cs typeface="Times New Roman" panose="02020603050405020304" pitchFamily="18" charset="0"/>
              </a:endParaRPr>
            </a:p>
            <a:p>
              <a:pPr algn="just"/>
              <a:r>
                <a:rPr lang="en-GB" sz="4000" smtClean="0">
                  <a:latin typeface="Times New Roman" panose="02020603050405020304" pitchFamily="18" charset="0"/>
                  <a:cs typeface="Times New Roman" panose="02020603050405020304" pitchFamily="18" charset="0"/>
                </a:rPr>
                <a:t>=&gt; </a:t>
              </a:r>
              <a:r>
                <a:rPr lang="vi-VN" sz="4000">
                  <a:latin typeface="Times New Roman" panose="02020603050405020304" pitchFamily="18" charset="0"/>
                  <a:cs typeface="Times New Roman" panose="02020603050405020304" pitchFamily="18" charset="0"/>
                </a:rPr>
                <a:t>gợi sự xa cách về không gian địa lí giữa hai miển quê của hai người lính.</a:t>
              </a:r>
              <a:endParaRPr lang="en-GB" sz="4000">
                <a:latin typeface="Times New Roman" panose="02020603050405020304" pitchFamily="18" charset="0"/>
                <a:cs typeface="Times New Roman" panose="02020603050405020304" pitchFamily="18" charset="0"/>
              </a:endParaRPr>
            </a:p>
          </p:txBody>
        </p:sp>
      </p:grpSp>
      <p:grpSp>
        <p:nvGrpSpPr>
          <p:cNvPr id="10" name="Group 10"/>
          <p:cNvGrpSpPr/>
          <p:nvPr/>
        </p:nvGrpSpPr>
        <p:grpSpPr>
          <a:xfrm>
            <a:off x="9508005" y="4192805"/>
            <a:ext cx="7037623" cy="4415260"/>
            <a:chOff x="0" y="0"/>
            <a:chExt cx="9383498" cy="5887013"/>
          </a:xfrm>
          <a:scene3d>
            <a:camera prst="orthographicFront">
              <a:rot lat="0" lon="0" rev="0"/>
            </a:camera>
            <a:lightRig rig="contrasting" dir="t">
              <a:rot lat="0" lon="0" rev="1500000"/>
            </a:lightRig>
          </a:scene3d>
        </p:grpSpPr>
        <p:grpSp>
          <p:nvGrpSpPr>
            <p:cNvPr id="11" name="Group 11"/>
            <p:cNvGrpSpPr/>
            <p:nvPr/>
          </p:nvGrpSpPr>
          <p:grpSpPr>
            <a:xfrm>
              <a:off x="0" y="0"/>
              <a:ext cx="9383498" cy="5887013"/>
              <a:chOff x="0" y="0"/>
              <a:chExt cx="1853530" cy="1162867"/>
            </a:xfrm>
          </p:grpSpPr>
          <p:sp>
            <p:nvSpPr>
              <p:cNvPr id="12" name="Freeform 12"/>
              <p:cNvSpPr/>
              <p:nvPr/>
            </p:nvSpPr>
            <p:spPr>
              <a:xfrm>
                <a:off x="0" y="0"/>
                <a:ext cx="1844929" cy="1071342"/>
              </a:xfrm>
              <a:custGeom>
                <a:avLst/>
                <a:gdLst/>
                <a:ahLst/>
                <a:cxnLst/>
                <a:rect l="l" t="t" r="r" b="b"/>
                <a:pathLst>
                  <a:path w="1844929" h="1071342">
                    <a:moveTo>
                      <a:pt x="0" y="0"/>
                    </a:moveTo>
                    <a:lnTo>
                      <a:pt x="1844929" y="0"/>
                    </a:lnTo>
                    <a:lnTo>
                      <a:pt x="1844929" y="1071342"/>
                    </a:lnTo>
                    <a:lnTo>
                      <a:pt x="0" y="1071342"/>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13" name="TextBox 13"/>
              <p:cNvSpPr txBox="1"/>
              <p:nvPr/>
            </p:nvSpPr>
            <p:spPr>
              <a:xfrm>
                <a:off x="8601" y="53425"/>
                <a:ext cx="1844929" cy="1109442"/>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ctr">
                  <a:lnSpc>
                    <a:spcPts val="2659"/>
                  </a:lnSpc>
                </a:pPr>
                <a:endParaRPr>
                  <a:solidFill>
                    <a:prstClr val="black"/>
                  </a:solidFill>
                  <a:latin typeface="Times New Roman" panose="02020603050405020304" pitchFamily="18" charset="0"/>
                  <a:cs typeface="Times New Roman" panose="02020603050405020304" pitchFamily="18" charset="0"/>
                </a:endParaRPr>
              </a:p>
            </p:txBody>
          </p:sp>
        </p:grpSp>
        <p:sp>
          <p:nvSpPr>
            <p:cNvPr id="14" name="TextBox 14"/>
            <p:cNvSpPr txBox="1"/>
            <p:nvPr/>
          </p:nvSpPr>
          <p:spPr>
            <a:xfrm>
              <a:off x="491631" y="456839"/>
              <a:ext cx="7760630" cy="4103688"/>
            </a:xfrm>
            <a:prstGeom prst="rect">
              <a:avLst/>
            </a:prstGeom>
            <a:ln>
              <a:noFill/>
            </a:ln>
            <a:effectLst>
              <a:outerShdw blurRad="149987" dist="250190" dir="8460000" algn="ctr">
                <a:srgbClr val="000000">
                  <a:alpha val="28000"/>
                </a:srgbClr>
              </a:outerShdw>
            </a:effectLst>
            <a:sp3d prstMaterial="metal">
              <a:bevelT w="88900" h="88900"/>
            </a:sp3d>
          </p:spPr>
          <p:txBody>
            <a:bodyPr wrap="square" lIns="0" tIns="0" rIns="0" bIns="0" rtlCol="0" anchor="t">
              <a:spAutoFit/>
            </a:bodyPr>
            <a:lstStyle/>
            <a:p>
              <a:pPr algn="just"/>
              <a:r>
                <a:rPr lang="en-GB" sz="4000">
                  <a:latin typeface="Times New Roman" panose="02020603050405020304" pitchFamily="18" charset="0"/>
                  <a:cs typeface="Times New Roman" panose="02020603050405020304" pitchFamily="18" charset="0"/>
                </a:rPr>
                <a:t>+ </a:t>
              </a:r>
              <a:r>
                <a:rPr lang="vi-VN" sz="4000" b="1">
                  <a:latin typeface="Times New Roman" panose="02020603050405020304" pitchFamily="18" charset="0"/>
                  <a:cs typeface="Times New Roman" panose="02020603050405020304" pitchFamily="18" charset="0"/>
                </a:rPr>
                <a:t>Dòng 3 và 4</a:t>
              </a:r>
              <a:r>
                <a:rPr lang="vi-VN" sz="4000">
                  <a:latin typeface="Times New Roman" panose="02020603050405020304" pitchFamily="18" charset="0"/>
                  <a:cs typeface="Times New Roman" panose="02020603050405020304" pitchFamily="18" charset="0"/>
                </a:rPr>
                <a:t>: Từ </a:t>
              </a:r>
              <a:r>
                <a:rPr lang="vi-VN" sz="4000" i="1">
                  <a:latin typeface="Times New Roman" panose="02020603050405020304" pitchFamily="18" charset="0"/>
                  <a:cs typeface="Times New Roman" panose="02020603050405020304" pitchFamily="18" charset="0"/>
                </a:rPr>
                <a:t>anh</a:t>
              </a:r>
              <a:r>
                <a:rPr lang="vi-VN" sz="4000">
                  <a:latin typeface="Times New Roman" panose="02020603050405020304" pitchFamily="18" charset="0"/>
                  <a:cs typeface="Times New Roman" panose="02020603050405020304" pitchFamily="18" charset="0"/>
                </a:rPr>
                <a:t> và </a:t>
              </a:r>
              <a:r>
                <a:rPr lang="vi-VN" sz="4000" i="1">
                  <a:latin typeface="Times New Roman" panose="02020603050405020304" pitchFamily="18" charset="0"/>
                  <a:cs typeface="Times New Roman" panose="02020603050405020304" pitchFamily="18" charset="0"/>
                </a:rPr>
                <a:t>tôi</a:t>
              </a:r>
              <a:r>
                <a:rPr lang="vi-VN" sz="4000">
                  <a:latin typeface="Times New Roman" panose="02020603050405020304" pitchFamily="18" charset="0"/>
                  <a:cs typeface="Times New Roman" panose="02020603050405020304" pitchFamily="18" charset="0"/>
                </a:rPr>
                <a:t> đã được đặt gần nhau </a:t>
              </a:r>
              <a:r>
                <a:rPr lang="vi-VN" sz="4000" smtClean="0">
                  <a:latin typeface="Times New Roman" panose="02020603050405020304" pitchFamily="18" charset="0"/>
                  <a:cs typeface="Times New Roman" panose="02020603050405020304" pitchFamily="18" charset="0"/>
                </a:rPr>
                <a:t>hơn, nhưng </a:t>
              </a:r>
              <a:r>
                <a:rPr lang="vi-VN" sz="4000">
                  <a:latin typeface="Times New Roman" panose="02020603050405020304" pitchFamily="18" charset="0"/>
                  <a:cs typeface="Times New Roman" panose="02020603050405020304" pitchFamily="18" charset="0"/>
                </a:rPr>
                <a:t>họ vẫn là những người xa lạ đến từ những phương trời khác nhau</a:t>
              </a:r>
              <a:r>
                <a:rPr lang="vi-VN" sz="4000" smtClean="0">
                  <a:latin typeface="Times New Roman" panose="02020603050405020304" pitchFamily="18" charset="0"/>
                  <a:cs typeface="Times New Roman" panose="02020603050405020304" pitchFamily="18" charset="0"/>
                </a:rPr>
                <a:t>.</a:t>
              </a:r>
              <a:endParaRPr lang="en-GB" sz="4000">
                <a:latin typeface="Times New Roman" panose="02020603050405020304" pitchFamily="18" charset="0"/>
                <a:cs typeface="Times New Roman" panose="02020603050405020304" pitchFamily="18" charset="0"/>
              </a:endParaRPr>
            </a:p>
          </p:txBody>
        </p:sp>
      </p:grpSp>
      <p:sp>
        <p:nvSpPr>
          <p:cNvPr id="17" name="TextBox 17"/>
          <p:cNvSpPr txBox="1"/>
          <p:nvPr/>
        </p:nvSpPr>
        <p:spPr>
          <a:xfrm>
            <a:off x="3235251" y="1947200"/>
            <a:ext cx="12998010" cy="1477328"/>
          </a:xfrm>
          <a:prstGeom prst="rect">
            <a:avLst/>
          </a:prstGeom>
        </p:spPr>
        <p:txBody>
          <a:bodyPr wrap="square" lIns="0" tIns="0" rIns="0" bIns="0" rtlCol="0" anchor="t">
            <a:spAutoFit/>
          </a:bodyPr>
          <a:lstStyle/>
          <a:p>
            <a:pPr algn="ctr"/>
            <a:r>
              <a:rPr lang="en-US" sz="4800">
                <a:latin typeface="Times New Roman" panose="02020603050405020304" pitchFamily="18" charset="0"/>
                <a:cs typeface="Times New Roman" panose="02020603050405020304" pitchFamily="18" charset="0"/>
              </a:rPr>
              <a:t>- </a:t>
            </a:r>
            <a:r>
              <a:rPr lang="de-DE" sz="4800" b="1">
                <a:latin typeface="Times New Roman" panose="02020603050405020304" pitchFamily="18" charset="0"/>
                <a:cs typeface="Times New Roman" panose="02020603050405020304" pitchFamily="18" charset="0"/>
              </a:rPr>
              <a:t>Nhận xét về cách dùng từ ngữ, hình ảnh biểu tượng gắn với các nhân vật </a:t>
            </a:r>
            <a:r>
              <a:rPr lang="de-DE" sz="4800" b="1" i="1">
                <a:latin typeface="Times New Roman" panose="02020603050405020304" pitchFamily="18" charset="0"/>
                <a:cs typeface="Times New Roman" panose="02020603050405020304" pitchFamily="18" charset="0"/>
              </a:rPr>
              <a:t>anh</a:t>
            </a:r>
            <a:r>
              <a:rPr lang="de-DE" sz="4800" b="1">
                <a:latin typeface="Times New Roman" panose="02020603050405020304" pitchFamily="18" charset="0"/>
                <a:cs typeface="Times New Roman" panose="02020603050405020304" pitchFamily="18" charset="0"/>
              </a:rPr>
              <a:t> và </a:t>
            </a:r>
            <a:r>
              <a:rPr lang="de-DE" sz="4800" b="1" i="1" smtClean="0">
                <a:latin typeface="Times New Roman" panose="02020603050405020304" pitchFamily="18" charset="0"/>
                <a:cs typeface="Times New Roman" panose="02020603050405020304" pitchFamily="18" charset="0"/>
              </a:rPr>
              <a:t>tôi</a:t>
            </a:r>
            <a:endParaRPr lang="en-GB" sz="8800">
              <a:latin typeface="Times New Roman" panose="02020603050405020304" pitchFamily="18" charset="0"/>
              <a:cs typeface="Times New Roman" panose="02020603050405020304" pitchFamily="18" charset="0"/>
            </a:endParaRPr>
          </a:p>
        </p:txBody>
      </p:sp>
      <p:sp>
        <p:nvSpPr>
          <p:cNvPr id="18" name="Freeform 18"/>
          <p:cNvSpPr/>
          <p:nvPr/>
        </p:nvSpPr>
        <p:spPr>
          <a:xfrm rot="6981963">
            <a:off x="-320820" y="-97774"/>
            <a:ext cx="5065402" cy="4450050"/>
          </a:xfrm>
          <a:custGeom>
            <a:avLst/>
            <a:gdLst/>
            <a:ahLst/>
            <a:cxnLst/>
            <a:rect l="l" t="t" r="r" b="b"/>
            <a:pathLst>
              <a:path w="5065402" h="4450050">
                <a:moveTo>
                  <a:pt x="0" y="0"/>
                </a:moveTo>
                <a:lnTo>
                  <a:pt x="5065402" y="0"/>
                </a:lnTo>
                <a:lnTo>
                  <a:pt x="5065402" y="4450049"/>
                </a:lnTo>
                <a:lnTo>
                  <a:pt x="0" y="44500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9" name="Freeform 19"/>
          <p:cNvSpPr/>
          <p:nvPr/>
        </p:nvSpPr>
        <p:spPr>
          <a:xfrm rot="-794477">
            <a:off x="14544143" y="7399043"/>
            <a:ext cx="3443195" cy="3024911"/>
          </a:xfrm>
          <a:custGeom>
            <a:avLst/>
            <a:gdLst/>
            <a:ahLst/>
            <a:cxnLst/>
            <a:rect l="l" t="t" r="r" b="b"/>
            <a:pathLst>
              <a:path w="3443195" h="3024911">
                <a:moveTo>
                  <a:pt x="0" y="0"/>
                </a:moveTo>
                <a:lnTo>
                  <a:pt x="3443196" y="0"/>
                </a:lnTo>
                <a:lnTo>
                  <a:pt x="3443196" y="3024911"/>
                </a:lnTo>
                <a:lnTo>
                  <a:pt x="0" y="30249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42067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74852" cy="10287000"/>
            <a:chOff x="0" y="0"/>
            <a:chExt cx="151401" cy="2709333"/>
          </a:xfrm>
        </p:grpSpPr>
        <p:sp>
          <p:nvSpPr>
            <p:cNvPr id="3" name="Freeform 3"/>
            <p:cNvSpPr/>
            <p:nvPr/>
          </p:nvSpPr>
          <p:spPr>
            <a:xfrm>
              <a:off x="0" y="0"/>
              <a:ext cx="151401" cy="2709333"/>
            </a:xfrm>
            <a:custGeom>
              <a:avLst/>
              <a:gdLst/>
              <a:ahLst/>
              <a:cxnLst/>
              <a:rect l="l" t="t" r="r" b="b"/>
              <a:pathLst>
                <a:path w="151401" h="2709333">
                  <a:moveTo>
                    <a:pt x="0" y="0"/>
                  </a:moveTo>
                  <a:lnTo>
                    <a:pt x="151401" y="0"/>
                  </a:lnTo>
                  <a:lnTo>
                    <a:pt x="151401" y="2709333"/>
                  </a:lnTo>
                  <a:lnTo>
                    <a:pt x="0" y="2709333"/>
                  </a:lnTo>
                  <a:close/>
                </a:path>
              </a:pathLst>
            </a:custGeom>
            <a:solidFill>
              <a:srgbClr val="EEA990"/>
            </a:solidFill>
          </p:spPr>
        </p:sp>
        <p:sp>
          <p:nvSpPr>
            <p:cNvPr id="4" name="TextBox 4"/>
            <p:cNvSpPr txBox="1"/>
            <p:nvPr/>
          </p:nvSpPr>
          <p:spPr>
            <a:xfrm>
              <a:off x="0" y="-38100"/>
              <a:ext cx="151401" cy="27474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 name="Group 5"/>
          <p:cNvGrpSpPr/>
          <p:nvPr/>
        </p:nvGrpSpPr>
        <p:grpSpPr>
          <a:xfrm>
            <a:off x="1905000" y="4076700"/>
            <a:ext cx="7415932" cy="4067751"/>
            <a:chOff x="0" y="0"/>
            <a:chExt cx="9339955" cy="5423668"/>
          </a:xfrm>
          <a:scene3d>
            <a:camera prst="orthographicFront">
              <a:rot lat="0" lon="0" rev="0"/>
            </a:camera>
            <a:lightRig rig="contrasting" dir="t">
              <a:rot lat="0" lon="0" rev="1500000"/>
            </a:lightRig>
          </a:scene3d>
        </p:grpSpPr>
        <p:grpSp>
          <p:nvGrpSpPr>
            <p:cNvPr id="6" name="Group 6"/>
            <p:cNvGrpSpPr/>
            <p:nvPr/>
          </p:nvGrpSpPr>
          <p:grpSpPr>
            <a:xfrm>
              <a:off x="0" y="0"/>
              <a:ext cx="9339955" cy="5423668"/>
              <a:chOff x="0" y="0"/>
              <a:chExt cx="1844929" cy="1071342"/>
            </a:xfrm>
          </p:grpSpPr>
          <p:sp>
            <p:nvSpPr>
              <p:cNvPr id="7" name="Freeform 7"/>
              <p:cNvSpPr/>
              <p:nvPr/>
            </p:nvSpPr>
            <p:spPr>
              <a:xfrm>
                <a:off x="0" y="0"/>
                <a:ext cx="1844929" cy="1071342"/>
              </a:xfrm>
              <a:custGeom>
                <a:avLst/>
                <a:gdLst/>
                <a:ahLst/>
                <a:cxnLst/>
                <a:rect l="l" t="t" r="r" b="b"/>
                <a:pathLst>
                  <a:path w="1844929" h="1071342">
                    <a:moveTo>
                      <a:pt x="0" y="0"/>
                    </a:moveTo>
                    <a:lnTo>
                      <a:pt x="1844929" y="0"/>
                    </a:lnTo>
                    <a:lnTo>
                      <a:pt x="1844929" y="1071342"/>
                    </a:lnTo>
                    <a:lnTo>
                      <a:pt x="0" y="1071342"/>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8" name="TextBox 8"/>
              <p:cNvSpPr txBox="1"/>
              <p:nvPr/>
            </p:nvSpPr>
            <p:spPr>
              <a:xfrm>
                <a:off x="0" y="-38100"/>
                <a:ext cx="1844929" cy="1109442"/>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just">
                  <a:lnSpc>
                    <a:spcPts val="2659"/>
                  </a:lnSpc>
                </a:pPr>
                <a:endParaRPr sz="4400">
                  <a:solidFill>
                    <a:prstClr val="black"/>
                  </a:solidFill>
                  <a:latin typeface="Times New Roman" panose="02020603050405020304" pitchFamily="18" charset="0"/>
                  <a:cs typeface="Times New Roman" panose="02020603050405020304" pitchFamily="18" charset="0"/>
                </a:endParaRPr>
              </a:p>
            </p:txBody>
          </p:sp>
        </p:grpSp>
        <p:sp>
          <p:nvSpPr>
            <p:cNvPr id="9" name="TextBox 9"/>
            <p:cNvSpPr txBox="1"/>
            <p:nvPr/>
          </p:nvSpPr>
          <p:spPr>
            <a:xfrm>
              <a:off x="491630" y="456839"/>
              <a:ext cx="8241610" cy="4514056"/>
            </a:xfrm>
            <a:prstGeom prst="rect">
              <a:avLst/>
            </a:prstGeom>
            <a:ln>
              <a:noFill/>
            </a:ln>
            <a:effectLst>
              <a:outerShdw blurRad="149987" dist="250190" dir="8460000" algn="ctr">
                <a:srgbClr val="000000">
                  <a:alpha val="28000"/>
                </a:srgbClr>
              </a:outerShdw>
            </a:effectLst>
            <a:sp3d prstMaterial="metal">
              <a:bevelT w="88900" h="88900"/>
            </a:sp3d>
          </p:spPr>
          <p:txBody>
            <a:bodyPr wrap="square" lIns="0" tIns="0" rIns="0" bIns="0" rtlCol="0" anchor="t">
              <a:spAutoFit/>
            </a:bodyPr>
            <a:lstStyle/>
            <a:p>
              <a:pPr algn="just"/>
              <a:r>
                <a:rPr lang="vi-VN" sz="4400" b="1">
                  <a:latin typeface="Times New Roman" panose="02020603050405020304" pitchFamily="18" charset="0"/>
                  <a:cs typeface="Times New Roman" panose="02020603050405020304" pitchFamily="18" charset="0"/>
                </a:rPr>
                <a:t>Dòng 5</a:t>
              </a:r>
              <a:r>
                <a:rPr lang="vi-VN" sz="4400">
                  <a:latin typeface="Times New Roman" panose="02020603050405020304" pitchFamily="18" charset="0"/>
                  <a:cs typeface="Times New Roman" panose="02020603050405020304" pitchFamily="18" charset="0"/>
                </a:rPr>
                <a:t>: Biện pháp tu từ điệp ngữ đã tạo nên hình ảnh sóng đôi </a:t>
              </a:r>
              <a:r>
                <a:rPr lang="vi-VN" sz="4400" i="1">
                  <a:latin typeface="Times New Roman" panose="02020603050405020304" pitchFamily="18" charset="0"/>
                  <a:cs typeface="Times New Roman" panose="02020603050405020304" pitchFamily="18" charset="0"/>
                </a:rPr>
                <a:t>súng bên súng, đầu sát bên đầu =&gt; </a:t>
              </a:r>
              <a:r>
                <a:rPr lang="vi-VN" sz="4400">
                  <a:latin typeface="Times New Roman" panose="02020603050405020304" pitchFamily="18" charset="0"/>
                  <a:cs typeface="Times New Roman" panose="02020603050405020304" pitchFamily="18" charset="0"/>
                </a:rPr>
                <a:t>Đó là biểu tượng đẹp cho tình đồng </a:t>
              </a:r>
              <a:r>
                <a:rPr lang="vi-VN" sz="4400" smtClean="0">
                  <a:latin typeface="Times New Roman" panose="02020603050405020304" pitchFamily="18" charset="0"/>
                  <a:cs typeface="Times New Roman" panose="02020603050405020304" pitchFamily="18" charset="0"/>
                </a:rPr>
                <a:t>chí</a:t>
              </a:r>
              <a:endParaRPr lang="en-GB" sz="4400">
                <a:solidFill>
                  <a:prstClr val="black"/>
                </a:solidFill>
                <a:latin typeface="Times New Roman" panose="02020603050405020304" pitchFamily="18" charset="0"/>
                <a:cs typeface="Times New Roman" panose="02020603050405020304" pitchFamily="18" charset="0"/>
              </a:endParaRPr>
            </a:p>
          </p:txBody>
        </p:sp>
      </p:grpSp>
      <p:grpSp>
        <p:nvGrpSpPr>
          <p:cNvPr id="10" name="Group 10"/>
          <p:cNvGrpSpPr/>
          <p:nvPr/>
        </p:nvGrpSpPr>
        <p:grpSpPr>
          <a:xfrm>
            <a:off x="9829800" y="1562100"/>
            <a:ext cx="7415932" cy="4067751"/>
            <a:chOff x="0" y="0"/>
            <a:chExt cx="9339955" cy="5423668"/>
          </a:xfrm>
          <a:scene3d>
            <a:camera prst="orthographicFront">
              <a:rot lat="0" lon="0" rev="0"/>
            </a:camera>
            <a:lightRig rig="contrasting" dir="t">
              <a:rot lat="0" lon="0" rev="1500000"/>
            </a:lightRig>
          </a:scene3d>
        </p:grpSpPr>
        <p:grpSp>
          <p:nvGrpSpPr>
            <p:cNvPr id="11" name="Group 11"/>
            <p:cNvGrpSpPr/>
            <p:nvPr/>
          </p:nvGrpSpPr>
          <p:grpSpPr>
            <a:xfrm>
              <a:off x="0" y="0"/>
              <a:ext cx="9339955" cy="5423668"/>
              <a:chOff x="0" y="0"/>
              <a:chExt cx="1844929" cy="1071342"/>
            </a:xfrm>
          </p:grpSpPr>
          <p:sp>
            <p:nvSpPr>
              <p:cNvPr id="12" name="Freeform 12"/>
              <p:cNvSpPr/>
              <p:nvPr/>
            </p:nvSpPr>
            <p:spPr>
              <a:xfrm>
                <a:off x="0" y="0"/>
                <a:ext cx="1844929" cy="1071342"/>
              </a:xfrm>
              <a:custGeom>
                <a:avLst/>
                <a:gdLst/>
                <a:ahLst/>
                <a:cxnLst/>
                <a:rect l="l" t="t" r="r" b="b"/>
                <a:pathLst>
                  <a:path w="1844929" h="1071342">
                    <a:moveTo>
                      <a:pt x="0" y="0"/>
                    </a:moveTo>
                    <a:lnTo>
                      <a:pt x="1844929" y="0"/>
                    </a:lnTo>
                    <a:lnTo>
                      <a:pt x="1844929" y="1071342"/>
                    </a:lnTo>
                    <a:lnTo>
                      <a:pt x="0" y="1071342"/>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13" name="TextBox 13"/>
              <p:cNvSpPr txBox="1"/>
              <p:nvPr/>
            </p:nvSpPr>
            <p:spPr>
              <a:xfrm>
                <a:off x="0" y="-38100"/>
                <a:ext cx="1844929" cy="1109442"/>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just">
                  <a:lnSpc>
                    <a:spcPts val="2659"/>
                  </a:lnSpc>
                </a:pPr>
                <a:endParaRPr sz="4400">
                  <a:solidFill>
                    <a:prstClr val="black"/>
                  </a:solidFill>
                  <a:latin typeface="Times New Roman" panose="02020603050405020304" pitchFamily="18" charset="0"/>
                  <a:cs typeface="Times New Roman" panose="02020603050405020304" pitchFamily="18" charset="0"/>
                </a:endParaRPr>
              </a:p>
            </p:txBody>
          </p:sp>
        </p:grpSp>
        <p:sp>
          <p:nvSpPr>
            <p:cNvPr id="14" name="TextBox 14"/>
            <p:cNvSpPr txBox="1"/>
            <p:nvPr/>
          </p:nvSpPr>
          <p:spPr>
            <a:xfrm>
              <a:off x="491630" y="456839"/>
              <a:ext cx="8337579" cy="4514056"/>
            </a:xfrm>
            <a:prstGeom prst="rect">
              <a:avLst/>
            </a:prstGeom>
            <a:ln>
              <a:noFill/>
            </a:ln>
            <a:effectLst>
              <a:outerShdw blurRad="149987" dist="250190" dir="8460000" algn="ctr">
                <a:srgbClr val="000000">
                  <a:alpha val="28000"/>
                </a:srgbClr>
              </a:outerShdw>
            </a:effectLst>
            <a:sp3d prstMaterial="metal">
              <a:bevelT w="88900" h="88900"/>
            </a:sp3d>
          </p:spPr>
          <p:txBody>
            <a:bodyPr wrap="square" lIns="0" tIns="0" rIns="0" bIns="0" rtlCol="0" anchor="t">
              <a:spAutoFit/>
            </a:bodyPr>
            <a:lstStyle/>
            <a:p>
              <a:pPr algn="just"/>
              <a:r>
                <a:rPr lang="en-US" sz="4400" b="1">
                  <a:latin typeface="Times New Roman" panose="02020603050405020304" pitchFamily="18" charset="0"/>
                  <a:cs typeface="Times New Roman" panose="02020603050405020304" pitchFamily="18" charset="0"/>
                </a:rPr>
                <a:t>Dòng 6</a:t>
              </a:r>
              <a:r>
                <a:rPr lang="en-US" sz="4400">
                  <a:latin typeface="Times New Roman" panose="02020603050405020304" pitchFamily="18" charset="0"/>
                  <a:cs typeface="Times New Roman" panose="02020603050405020304" pitchFamily="18" charset="0"/>
                </a:rPr>
                <a:t>:</a:t>
              </a:r>
              <a:r>
                <a:rPr lang="vi-VN" sz="4400">
                  <a:latin typeface="Times New Roman" panose="02020603050405020304" pitchFamily="18" charset="0"/>
                  <a:cs typeface="Times New Roman" panose="02020603050405020304" pitchFamily="18" charset="0"/>
                </a:rPr>
                <a:t> Chi tiết </a:t>
              </a:r>
              <a:r>
                <a:rPr lang="vi-VN" sz="4400" i="1">
                  <a:latin typeface="Times New Roman" panose="02020603050405020304" pitchFamily="18" charset="0"/>
                  <a:cs typeface="Times New Roman" panose="02020603050405020304" pitchFamily="18" charset="0"/>
                </a:rPr>
                <a:t>đêm rét chung chăn</a:t>
              </a:r>
              <a:r>
                <a:rPr lang="vi-VN" sz="4400">
                  <a:latin typeface="Times New Roman" panose="02020603050405020304" pitchFamily="18" charset="0"/>
                  <a:cs typeface="Times New Roman" panose="02020603050405020304" pitchFamily="18" charset="0"/>
                </a:rPr>
                <a:t> </a:t>
              </a:r>
              <a:r>
                <a:rPr lang="en-US" sz="4400">
                  <a:latin typeface="Times New Roman" panose="02020603050405020304" pitchFamily="18" charset="0"/>
                  <a:cs typeface="Times New Roman" panose="02020603050405020304" pitchFamily="18" charset="0"/>
                </a:rPr>
                <a:t>vừa hiện thực, vừa là ẩn dụ cho đồng cam cộng khổ, chia ngọt sẻ bùi để hoàn thành nhiệm vụ.</a:t>
              </a:r>
              <a:endParaRPr lang="en-GB" sz="4400">
                <a:solidFill>
                  <a:prstClr val="black"/>
                </a:solidFill>
                <a:latin typeface="Times New Roman" panose="02020603050405020304" pitchFamily="18" charset="0"/>
                <a:cs typeface="Times New Roman" panose="02020603050405020304" pitchFamily="18" charset="0"/>
              </a:endParaRPr>
            </a:p>
          </p:txBody>
        </p:sp>
      </p:grpSp>
      <p:sp>
        <p:nvSpPr>
          <p:cNvPr id="18" name="Freeform 18"/>
          <p:cNvSpPr/>
          <p:nvPr/>
        </p:nvSpPr>
        <p:spPr>
          <a:xfrm rot="6981963">
            <a:off x="-320820" y="-97774"/>
            <a:ext cx="5065402" cy="4450050"/>
          </a:xfrm>
          <a:custGeom>
            <a:avLst/>
            <a:gdLst/>
            <a:ahLst/>
            <a:cxnLst/>
            <a:rect l="l" t="t" r="r" b="b"/>
            <a:pathLst>
              <a:path w="5065402" h="4450050">
                <a:moveTo>
                  <a:pt x="0" y="0"/>
                </a:moveTo>
                <a:lnTo>
                  <a:pt x="5065402" y="0"/>
                </a:lnTo>
                <a:lnTo>
                  <a:pt x="5065402" y="4450049"/>
                </a:lnTo>
                <a:lnTo>
                  <a:pt x="0" y="44500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9" name="Freeform 19"/>
          <p:cNvSpPr/>
          <p:nvPr/>
        </p:nvSpPr>
        <p:spPr>
          <a:xfrm rot="-794477">
            <a:off x="14544143" y="7399043"/>
            <a:ext cx="3443195" cy="3024911"/>
          </a:xfrm>
          <a:custGeom>
            <a:avLst/>
            <a:gdLst/>
            <a:ahLst/>
            <a:cxnLst/>
            <a:rect l="l" t="t" r="r" b="b"/>
            <a:pathLst>
              <a:path w="3443195" h="3024911">
                <a:moveTo>
                  <a:pt x="0" y="0"/>
                </a:moveTo>
                <a:lnTo>
                  <a:pt x="3443196" y="0"/>
                </a:lnTo>
                <a:lnTo>
                  <a:pt x="3443196" y="3024911"/>
                </a:lnTo>
                <a:lnTo>
                  <a:pt x="0" y="30249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318824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circle(in)">
                                      <p:cBhvr>
                                        <p:cTn id="1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14987" r="-14987"/>
            </a:stretch>
          </a:blipFill>
        </p:spPr>
      </p:sp>
      <p:sp>
        <p:nvSpPr>
          <p:cNvPr id="3" name="Freeform 3"/>
          <p:cNvSpPr/>
          <p:nvPr/>
        </p:nvSpPr>
        <p:spPr>
          <a:xfrm>
            <a:off x="0" y="3534533"/>
            <a:ext cx="18288000" cy="6584729"/>
          </a:xfrm>
          <a:custGeom>
            <a:avLst/>
            <a:gdLst/>
            <a:ahLst/>
            <a:cxnLst/>
            <a:rect l="l" t="t" r="r" b="b"/>
            <a:pathLst>
              <a:path w="10714795" h="6584729">
                <a:moveTo>
                  <a:pt x="0" y="0"/>
                </a:moveTo>
                <a:lnTo>
                  <a:pt x="10714795" y="0"/>
                </a:lnTo>
                <a:lnTo>
                  <a:pt x="10714795" y="6584729"/>
                </a:lnTo>
                <a:lnTo>
                  <a:pt x="0" y="65847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3759398" y="8948976"/>
            <a:ext cx="10277475" cy="1356001"/>
            <a:chOff x="0" y="0"/>
            <a:chExt cx="3749251" cy="494673"/>
          </a:xfrm>
        </p:grpSpPr>
        <p:sp>
          <p:nvSpPr>
            <p:cNvPr id="5" name="Freeform 5"/>
            <p:cNvSpPr/>
            <p:nvPr/>
          </p:nvSpPr>
          <p:spPr>
            <a:xfrm>
              <a:off x="0" y="0"/>
              <a:ext cx="3749251" cy="494673"/>
            </a:xfrm>
            <a:custGeom>
              <a:avLst/>
              <a:gdLst/>
              <a:ahLst/>
              <a:cxnLst/>
              <a:rect l="l" t="t" r="r" b="b"/>
              <a:pathLst>
                <a:path w="3749251" h="494673">
                  <a:moveTo>
                    <a:pt x="0" y="0"/>
                  </a:moveTo>
                  <a:lnTo>
                    <a:pt x="3749251" y="0"/>
                  </a:lnTo>
                  <a:lnTo>
                    <a:pt x="3749251" y="494673"/>
                  </a:lnTo>
                  <a:lnTo>
                    <a:pt x="0" y="494673"/>
                  </a:lnTo>
                  <a:close/>
                </a:path>
              </a:pathLst>
            </a:custGeom>
            <a:solidFill>
              <a:srgbClr val="000000"/>
            </a:solidFill>
          </p:spPr>
        </p:sp>
      </p:grpSp>
      <p:sp>
        <p:nvSpPr>
          <p:cNvPr id="6" name="Freeform 6"/>
          <p:cNvSpPr/>
          <p:nvPr/>
        </p:nvSpPr>
        <p:spPr>
          <a:xfrm>
            <a:off x="4000500" y="7411774"/>
            <a:ext cx="4114800" cy="2684727"/>
          </a:xfrm>
          <a:custGeom>
            <a:avLst/>
            <a:gdLst/>
            <a:ahLst/>
            <a:cxnLst/>
            <a:rect l="l" t="t" r="r" b="b"/>
            <a:pathLst>
              <a:path w="4114800" h="2684727">
                <a:moveTo>
                  <a:pt x="0" y="0"/>
                </a:moveTo>
                <a:lnTo>
                  <a:pt x="4114800" y="0"/>
                </a:lnTo>
                <a:lnTo>
                  <a:pt x="4114800" y="2684727"/>
                </a:lnTo>
                <a:lnTo>
                  <a:pt x="0" y="26847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14036873" y="7936999"/>
            <a:ext cx="4251127" cy="2310463"/>
          </a:xfrm>
          <a:custGeom>
            <a:avLst/>
            <a:gdLst/>
            <a:ahLst/>
            <a:cxnLst/>
            <a:rect l="l" t="t" r="r" b="b"/>
            <a:pathLst>
              <a:path w="4114800" h="1519226">
                <a:moveTo>
                  <a:pt x="0" y="0"/>
                </a:moveTo>
                <a:lnTo>
                  <a:pt x="4114800" y="0"/>
                </a:lnTo>
                <a:lnTo>
                  <a:pt x="4114800" y="1519226"/>
                </a:lnTo>
                <a:lnTo>
                  <a:pt x="0" y="151922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5335764" y="6107530"/>
            <a:ext cx="7616475" cy="3094193"/>
          </a:xfrm>
          <a:custGeom>
            <a:avLst/>
            <a:gdLst/>
            <a:ahLst/>
            <a:cxnLst/>
            <a:rect l="l" t="t" r="r" b="b"/>
            <a:pathLst>
              <a:path w="7616475" h="3094193">
                <a:moveTo>
                  <a:pt x="0" y="0"/>
                </a:moveTo>
                <a:lnTo>
                  <a:pt x="7616474" y="0"/>
                </a:lnTo>
                <a:lnTo>
                  <a:pt x="7616474" y="3094193"/>
                </a:lnTo>
                <a:lnTo>
                  <a:pt x="0" y="309419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a:off x="-304186" y="2497584"/>
            <a:ext cx="4722295" cy="7094921"/>
          </a:xfrm>
          <a:custGeom>
            <a:avLst/>
            <a:gdLst/>
            <a:ahLst/>
            <a:cxnLst/>
            <a:rect l="l" t="t" r="r" b="b"/>
            <a:pathLst>
              <a:path w="3613543" h="4114800">
                <a:moveTo>
                  <a:pt x="0" y="0"/>
                </a:moveTo>
                <a:lnTo>
                  <a:pt x="3613542" y="0"/>
                </a:lnTo>
                <a:lnTo>
                  <a:pt x="3613542"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a:off x="4772025" y="1881449"/>
            <a:ext cx="514350" cy="489100"/>
          </a:xfrm>
          <a:custGeom>
            <a:avLst/>
            <a:gdLst/>
            <a:ahLst/>
            <a:cxnLst/>
            <a:rect l="l" t="t" r="r" b="b"/>
            <a:pathLst>
              <a:path w="514350" h="489100">
                <a:moveTo>
                  <a:pt x="0" y="0"/>
                </a:moveTo>
                <a:lnTo>
                  <a:pt x="514350" y="0"/>
                </a:lnTo>
                <a:lnTo>
                  <a:pt x="514350" y="489100"/>
                </a:lnTo>
                <a:lnTo>
                  <a:pt x="0" y="489100"/>
                </a:lnTo>
                <a:lnTo>
                  <a:pt x="0" y="0"/>
                </a:lnTo>
                <a:close/>
              </a:path>
            </a:pathLst>
          </a:custGeom>
          <a:blipFill>
            <a:blip r:embed="rId13">
              <a:extLst>
                <a:ext uri="{96DAC541-7B7A-43D3-8B79-37D633B846F1}">
                  <asvg:svgBlip xmlns:asvg="http://schemas.microsoft.com/office/drawing/2016/SVG/main" xmlns="" r:embed="rId16"/>
                </a:ext>
              </a:extLst>
            </a:blip>
            <a:stretch>
              <a:fillRect/>
            </a:stretch>
          </a:blipFill>
        </p:spPr>
      </p:sp>
      <p:sp>
        <p:nvSpPr>
          <p:cNvPr id="14" name="Freeform 14"/>
          <p:cNvSpPr/>
          <p:nvPr/>
        </p:nvSpPr>
        <p:spPr>
          <a:xfrm>
            <a:off x="13001625" y="1881449"/>
            <a:ext cx="514350" cy="489100"/>
          </a:xfrm>
          <a:custGeom>
            <a:avLst/>
            <a:gdLst/>
            <a:ahLst/>
            <a:cxnLst/>
            <a:rect l="l" t="t" r="r" b="b"/>
            <a:pathLst>
              <a:path w="514350" h="489100">
                <a:moveTo>
                  <a:pt x="0" y="0"/>
                </a:moveTo>
                <a:lnTo>
                  <a:pt x="514350" y="0"/>
                </a:lnTo>
                <a:lnTo>
                  <a:pt x="514350" y="489100"/>
                </a:lnTo>
                <a:lnTo>
                  <a:pt x="0" y="489100"/>
                </a:lnTo>
                <a:lnTo>
                  <a:pt x="0" y="0"/>
                </a:lnTo>
                <a:close/>
              </a:path>
            </a:pathLst>
          </a:custGeom>
          <a:blipFill>
            <a:blip r:embed="rId13">
              <a:extLst>
                <a:ext uri="{96DAC541-7B7A-43D3-8B79-37D633B846F1}">
                  <asvg:svgBlip xmlns:asvg="http://schemas.microsoft.com/office/drawing/2016/SVG/main" xmlns="" r:embed="rId16"/>
                </a:ext>
              </a:extLst>
            </a:blip>
            <a:stretch>
              <a:fillRect/>
            </a:stretch>
          </a:blipFill>
        </p:spPr>
      </p:sp>
      <p:sp>
        <p:nvSpPr>
          <p:cNvPr id="15" name="Freeform 7"/>
          <p:cNvSpPr/>
          <p:nvPr/>
        </p:nvSpPr>
        <p:spPr>
          <a:xfrm>
            <a:off x="-57150" y="8164929"/>
            <a:ext cx="4114800" cy="2156542"/>
          </a:xfrm>
          <a:custGeom>
            <a:avLst/>
            <a:gdLst/>
            <a:ahLst/>
            <a:cxnLst/>
            <a:rect l="l" t="t" r="r" b="b"/>
            <a:pathLst>
              <a:path w="4114800" h="1519226">
                <a:moveTo>
                  <a:pt x="0" y="0"/>
                </a:moveTo>
                <a:lnTo>
                  <a:pt x="4114800" y="0"/>
                </a:lnTo>
                <a:lnTo>
                  <a:pt x="4114800" y="1519226"/>
                </a:lnTo>
                <a:lnTo>
                  <a:pt x="0" y="151922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6" name="Rectangle 15"/>
          <p:cNvSpPr/>
          <p:nvPr/>
        </p:nvSpPr>
        <p:spPr>
          <a:xfrm>
            <a:off x="5590561" y="1769724"/>
            <a:ext cx="7291484" cy="2554545"/>
          </a:xfrm>
          <a:prstGeom prst="rect">
            <a:avLst/>
          </a:prstGeom>
        </p:spPr>
        <p:txBody>
          <a:bodyPr wrap="none">
            <a:spAutoFit/>
          </a:bodyPr>
          <a:lstStyle/>
          <a:p>
            <a:pPr algn="ctr"/>
            <a:r>
              <a:rPr lang="en-US" sz="8000" b="1">
                <a:solidFill>
                  <a:schemeClr val="bg1"/>
                </a:solidFill>
                <a:effectLst>
                  <a:glow rad="139700">
                    <a:schemeClr val="accent2">
                      <a:satMod val="175000"/>
                      <a:alpha val="40000"/>
                    </a:schemeClr>
                  </a:glow>
                </a:effectLst>
                <a:latin typeface="Times New Roman" panose="02020603050405020304" pitchFamily="18" charset="0"/>
                <a:ea typeface="Calibri" panose="020F0502020204030204" pitchFamily="34" charset="0"/>
              </a:rPr>
              <a:t>HOẠT ĐỘNG </a:t>
            </a:r>
            <a:r>
              <a:rPr lang="en-US" sz="8000" b="1" smtClean="0">
                <a:solidFill>
                  <a:schemeClr val="bg1"/>
                </a:solidFill>
                <a:effectLst>
                  <a:glow rad="139700">
                    <a:schemeClr val="accent2">
                      <a:satMod val="175000"/>
                      <a:alpha val="40000"/>
                    </a:schemeClr>
                  </a:glow>
                </a:effectLst>
                <a:latin typeface="Times New Roman" panose="02020603050405020304" pitchFamily="18" charset="0"/>
                <a:ea typeface="Calibri" panose="020F0502020204030204" pitchFamily="34" charset="0"/>
              </a:rPr>
              <a:t>1</a:t>
            </a:r>
            <a:endParaRPr lang="vi-VN" sz="8000" b="1" smtClean="0">
              <a:solidFill>
                <a:schemeClr val="bg1"/>
              </a:solidFill>
              <a:effectLst>
                <a:glow rad="139700">
                  <a:schemeClr val="accent2">
                    <a:satMod val="175000"/>
                    <a:alpha val="40000"/>
                  </a:schemeClr>
                </a:glow>
              </a:effectLst>
              <a:latin typeface="Times New Roman" panose="02020603050405020304" pitchFamily="18" charset="0"/>
              <a:ea typeface="Calibri" panose="020F0502020204030204" pitchFamily="34" charset="0"/>
            </a:endParaRPr>
          </a:p>
          <a:p>
            <a:pPr algn="ctr"/>
            <a:r>
              <a:rPr lang="en-US" sz="8000" b="1" smtClean="0">
                <a:solidFill>
                  <a:schemeClr val="bg1"/>
                </a:solidFill>
                <a:effectLst>
                  <a:glow rad="139700">
                    <a:schemeClr val="accent2">
                      <a:satMod val="175000"/>
                      <a:alpha val="40000"/>
                    </a:schemeClr>
                  </a:glow>
                </a:effectLst>
                <a:latin typeface="Times New Roman" panose="02020603050405020304" pitchFamily="18" charset="0"/>
                <a:ea typeface="Calibri" panose="020F0502020204030204" pitchFamily="34" charset="0"/>
              </a:rPr>
              <a:t>KHỞI </a:t>
            </a:r>
            <a:r>
              <a:rPr lang="en-US" sz="8000" b="1">
                <a:solidFill>
                  <a:schemeClr val="bg1"/>
                </a:solidFill>
                <a:effectLst>
                  <a:glow rad="139700">
                    <a:schemeClr val="accent2">
                      <a:satMod val="175000"/>
                      <a:alpha val="40000"/>
                    </a:schemeClr>
                  </a:glow>
                </a:effectLst>
                <a:latin typeface="Times New Roman" panose="02020603050405020304" pitchFamily="18" charset="0"/>
                <a:ea typeface="Calibri" panose="020F0502020204030204" pitchFamily="34" charset="0"/>
              </a:rPr>
              <a:t>ĐỘNG </a:t>
            </a:r>
            <a:endParaRPr lang="en-GB" sz="8000">
              <a:solidFill>
                <a:schemeClr val="bg1"/>
              </a:solidFill>
              <a:effectLst>
                <a:glow rad="139700">
                  <a:schemeClr val="accent2">
                    <a:satMod val="175000"/>
                    <a:alpha val="40000"/>
                  </a:schemeClr>
                </a:glow>
              </a:effectLst>
            </a:endParaRPr>
          </a:p>
        </p:txBody>
      </p:sp>
    </p:spTree>
    <p:extLst>
      <p:ext uri="{BB962C8B-B14F-4D97-AF65-F5344CB8AC3E}">
        <p14:creationId xmlns:p14="http://schemas.microsoft.com/office/powerpoint/2010/main" val="146512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1000"/>
                                        <p:tgtEl>
                                          <p:spTgt spid="16">
                                            <p:txEl>
                                              <p:pRg st="1" end="1"/>
                                            </p:txEl>
                                          </p:spTgt>
                                        </p:tgtEl>
                                      </p:cBhvr>
                                    </p:animEffect>
                                    <p:anim calcmode="lin" valueType="num">
                                      <p:cBhvr>
                                        <p:cTn id="13"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8288000" cy="10287000"/>
          </a:xfrm>
          <a:prstGeom prst="rect">
            <a:avLst/>
          </a:prstGeom>
        </p:spPr>
      </p:pic>
      <p:pic>
        <p:nvPicPr>
          <p:cNvPr id="92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3226632"/>
            <a:ext cx="9257672" cy="7048501"/>
          </a:xfrm>
          <a:prstGeom prst="rect">
            <a:avLst/>
          </a:prstGeom>
          <a:noFill/>
          <a:ln>
            <a:noFill/>
          </a:ln>
          <a:effectLst>
            <a:glow rad="228600">
              <a:schemeClr val="accent2">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0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4" name="Group 4"/>
          <p:cNvGrpSpPr/>
          <p:nvPr/>
        </p:nvGrpSpPr>
        <p:grpSpPr>
          <a:xfrm>
            <a:off x="838200" y="1866900"/>
            <a:ext cx="10287000" cy="8001000"/>
            <a:chOff x="0" y="0"/>
            <a:chExt cx="1844929" cy="1251964"/>
          </a:xfrm>
          <a:scene3d>
            <a:camera prst="orthographicFront">
              <a:rot lat="0" lon="0" rev="0"/>
            </a:camera>
            <a:lightRig rig="contrasting" dir="t">
              <a:rot lat="0" lon="0" rev="1500000"/>
            </a:lightRig>
          </a:scene3d>
        </p:grpSpPr>
        <p:sp>
          <p:nvSpPr>
            <p:cNvPr id="5" name="Freeform 5"/>
            <p:cNvSpPr/>
            <p:nvPr/>
          </p:nvSpPr>
          <p:spPr>
            <a:xfrm>
              <a:off x="0" y="0"/>
              <a:ext cx="1844929" cy="1251964"/>
            </a:xfrm>
            <a:custGeom>
              <a:avLst/>
              <a:gdLst/>
              <a:ahLst/>
              <a:cxnLst/>
              <a:rect l="l" t="t" r="r" b="b"/>
              <a:pathLst>
                <a:path w="1844929" h="1251964">
                  <a:moveTo>
                    <a:pt x="0" y="0"/>
                  </a:moveTo>
                  <a:lnTo>
                    <a:pt x="1844929" y="0"/>
                  </a:lnTo>
                  <a:lnTo>
                    <a:pt x="1844929" y="1251964"/>
                  </a:lnTo>
                  <a:lnTo>
                    <a:pt x="0" y="1251964"/>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6" name="TextBox 6"/>
            <p:cNvSpPr txBox="1"/>
            <p:nvPr/>
          </p:nvSpPr>
          <p:spPr>
            <a:xfrm>
              <a:off x="0" y="-38100"/>
              <a:ext cx="1844929" cy="1290064"/>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ctr">
                <a:lnSpc>
                  <a:spcPts val="2659"/>
                </a:lnSpc>
              </a:pPr>
              <a:endParaRPr>
                <a:solidFill>
                  <a:prstClr val="black"/>
                </a:solidFill>
              </a:endParaRPr>
            </a:p>
          </p:txBody>
        </p:sp>
      </p:grpSp>
      <p:sp>
        <p:nvSpPr>
          <p:cNvPr id="10" name="TextBox 8"/>
          <p:cNvSpPr txBox="1"/>
          <p:nvPr/>
        </p:nvSpPr>
        <p:spPr>
          <a:xfrm>
            <a:off x="3922584" y="585794"/>
            <a:ext cx="10134598" cy="923330"/>
          </a:xfrm>
          <a:prstGeom prst="rect">
            <a:avLst/>
          </a:prstGeom>
        </p:spPr>
        <p:txBody>
          <a:bodyPr wrap="square" lIns="0" tIns="0" rIns="0" bIns="0" rtlCol="0" anchor="t">
            <a:spAutoFit/>
          </a:bodyPr>
          <a:lstStyle/>
          <a:p>
            <a:pPr algn="ctr"/>
            <a:r>
              <a:rPr lang="en-US" sz="6000">
                <a:latin typeface="Times New Roman" panose="02020603050405020304" pitchFamily="18" charset="0"/>
                <a:cs typeface="Times New Roman" panose="02020603050405020304" pitchFamily="18" charset="0"/>
              </a:rPr>
              <a:t>*</a:t>
            </a:r>
            <a:r>
              <a:rPr lang="en-US" sz="6000" b="1">
                <a:latin typeface="Times New Roman" panose="02020603050405020304" pitchFamily="18" charset="0"/>
                <a:cs typeface="Times New Roman" panose="02020603050405020304" pitchFamily="18" charset="0"/>
              </a:rPr>
              <a:t>Dòng thơ thứ 7: Đồng chí!</a:t>
            </a:r>
            <a:endParaRPr lang="en-GB" sz="6000">
              <a:latin typeface="Times New Roman" panose="02020603050405020304" pitchFamily="18" charset="0"/>
              <a:cs typeface="Times New Roman" panose="02020603050405020304" pitchFamily="18" charset="0"/>
            </a:endParaRPr>
          </a:p>
        </p:txBody>
      </p:sp>
      <p:sp>
        <p:nvSpPr>
          <p:cNvPr id="11" name="Freeform 11"/>
          <p:cNvSpPr/>
          <p:nvPr/>
        </p:nvSpPr>
        <p:spPr>
          <a:xfrm rot="7706873">
            <a:off x="162250" y="-280087"/>
            <a:ext cx="3735361" cy="3281584"/>
          </a:xfrm>
          <a:custGeom>
            <a:avLst/>
            <a:gdLst/>
            <a:ahLst/>
            <a:cxnLst/>
            <a:rect l="l" t="t" r="r" b="b"/>
            <a:pathLst>
              <a:path w="3735361" h="3281584">
                <a:moveTo>
                  <a:pt x="0" y="0"/>
                </a:moveTo>
                <a:lnTo>
                  <a:pt x="3735361" y="0"/>
                </a:lnTo>
                <a:lnTo>
                  <a:pt x="3735361" y="3281584"/>
                </a:lnTo>
                <a:lnTo>
                  <a:pt x="0" y="3281584"/>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13" name="Rectangle 12"/>
          <p:cNvSpPr/>
          <p:nvPr/>
        </p:nvSpPr>
        <p:spPr>
          <a:xfrm>
            <a:off x="1108941" y="4438225"/>
            <a:ext cx="9773277" cy="2640723"/>
          </a:xfrm>
          <a:prstGeom prst="rect">
            <a:avLst/>
          </a:prstGeom>
        </p:spPr>
        <p:txBody>
          <a:bodyPr wrap="square">
            <a:spAutoFit/>
          </a:bodyPr>
          <a:lstStyle/>
          <a:p>
            <a:pPr algn="just">
              <a:lnSpc>
                <a:spcPct val="115000"/>
              </a:lnSpc>
              <a:spcAft>
                <a:spcPts val="0"/>
              </a:spcAft>
            </a:pPr>
            <a:r>
              <a:rPr lang="en-US" sz="4800">
                <a:latin typeface="Times New Roman" panose="02020603050405020304" pitchFamily="18" charset="0"/>
                <a:ea typeface="Calibri" panose="020F0502020204030204" pitchFamily="34" charset="0"/>
                <a:cs typeface="Times New Roman" panose="02020603050405020304" pitchFamily="18" charset="0"/>
              </a:rPr>
              <a:t>- </a:t>
            </a:r>
            <a:r>
              <a:rPr lang="en-US" sz="4800" b="1">
                <a:latin typeface="Times New Roman" panose="02020603050405020304" pitchFamily="18" charset="0"/>
                <a:ea typeface="Calibri" panose="020F0502020204030204" pitchFamily="34" charset="0"/>
                <a:cs typeface="Times New Roman" panose="02020603050405020304" pitchFamily="18" charset="0"/>
              </a:rPr>
              <a:t>Nội dung:</a:t>
            </a:r>
            <a:r>
              <a:rPr lang="en-US" sz="4800">
                <a:latin typeface="Times New Roman" panose="02020603050405020304" pitchFamily="18" charset="0"/>
                <a:ea typeface="Calibri" panose="020F0502020204030204" pitchFamily="34" charset="0"/>
                <a:cs typeface="Times New Roman" panose="02020603050405020304" pitchFamily="18" charset="0"/>
              </a:rPr>
              <a:t> là tiếng gọi chan chứa tình cảm yêu thương của những người lính dành cho nhau.</a:t>
            </a:r>
            <a:endParaRPr lang="en-GB" sz="4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13"/>
          <p:cNvSpPr/>
          <p:nvPr/>
        </p:nvSpPr>
        <p:spPr>
          <a:xfrm>
            <a:off x="914399" y="7114962"/>
            <a:ext cx="10134600" cy="2640723"/>
          </a:xfrm>
          <a:prstGeom prst="rect">
            <a:avLst/>
          </a:prstGeom>
        </p:spPr>
        <p:txBody>
          <a:bodyPr wrap="square">
            <a:spAutoFit/>
          </a:bodyPr>
          <a:lstStyle/>
          <a:p>
            <a:pPr indent="254000" algn="just">
              <a:lnSpc>
                <a:spcPct val="115000"/>
              </a:lnSpc>
              <a:spcAft>
                <a:spcPts val="0"/>
              </a:spcAft>
            </a:pPr>
            <a:r>
              <a:rPr lang="en-GB" sz="4800">
                <a:latin typeface="Times New Roman" panose="02020603050405020304" pitchFamily="18" charset="0"/>
                <a:ea typeface="Times New Roman" panose="02020603050405020304" pitchFamily="18" charset="0"/>
                <a:cs typeface="Times New Roman" panose="02020603050405020304" pitchFamily="18" charset="0"/>
              </a:rPr>
              <a:t>- </a:t>
            </a:r>
            <a:r>
              <a:rPr lang="en-GB" sz="4800" b="1">
                <a:latin typeface="Times New Roman" panose="02020603050405020304" pitchFamily="18" charset="0"/>
                <a:ea typeface="Times New Roman" panose="02020603050405020304" pitchFamily="18" charset="0"/>
                <a:cs typeface="Times New Roman" panose="02020603050405020304" pitchFamily="18" charset="0"/>
              </a:rPr>
              <a:t>Vai trò:</a:t>
            </a:r>
            <a:r>
              <a:rPr lang="en-GB" sz="4800">
                <a:latin typeface="Times New Roman" panose="02020603050405020304" pitchFamily="18" charset="0"/>
                <a:ea typeface="Times New Roman" panose="02020603050405020304" pitchFamily="18" charset="0"/>
                <a:cs typeface="Times New Roman" panose="02020603050405020304" pitchFamily="18" charset="0"/>
              </a:rPr>
              <a:t> khép lại nội dung cảm xúc ở sáu dòng thơ đầu; đồng thời mở ra nội dung cảm xúc ở các dòng thơ còn lại: </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10396" y="2426639"/>
            <a:ext cx="5276850" cy="703062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6" name="TextBox 7"/>
          <p:cNvSpPr txBox="1"/>
          <p:nvPr/>
        </p:nvSpPr>
        <p:spPr>
          <a:xfrm>
            <a:off x="1108941" y="2086439"/>
            <a:ext cx="9745517" cy="2215991"/>
          </a:xfrm>
          <a:prstGeom prst="rect">
            <a:avLst/>
          </a:prstGeom>
        </p:spPr>
        <p:txBody>
          <a:bodyPr lIns="0" tIns="0" rIns="0" bIns="0" rtlCol="0" anchor="t">
            <a:spAutoFit/>
          </a:bodyPr>
          <a:lstStyle/>
          <a:p>
            <a:pPr algn="just"/>
            <a:r>
              <a:rPr lang="en-US" sz="4800">
                <a:latin typeface="Times New Roman" panose="02020603050405020304" pitchFamily="18" charset="0"/>
                <a:cs typeface="Times New Roman" panose="02020603050405020304" pitchFamily="18" charset="0"/>
              </a:rPr>
              <a:t>- </a:t>
            </a:r>
            <a:r>
              <a:rPr lang="en-US" sz="4800" b="1">
                <a:latin typeface="Times New Roman" panose="02020603050405020304" pitchFamily="18" charset="0"/>
                <a:cs typeface="Times New Roman" panose="02020603050405020304" pitchFamily="18" charset="0"/>
              </a:rPr>
              <a:t>Hình thức</a:t>
            </a:r>
            <a:r>
              <a:rPr lang="en-US" sz="4800">
                <a:latin typeface="Times New Roman" panose="02020603050405020304" pitchFamily="18" charset="0"/>
                <a:cs typeface="Times New Roman" panose="02020603050405020304" pitchFamily="18" charset="0"/>
              </a:rPr>
              <a:t>: câu thơ chỉ có hai tiếng (cũng là nhan đề của bài thơ), có dấu chấm than.</a:t>
            </a:r>
            <a:endParaRPr lang="en-GB" sz="4800">
              <a:latin typeface="Times New Roman" panose="02020603050405020304" pitchFamily="18" charset="0"/>
              <a:cs typeface="Times New Roman" panose="02020603050405020304" pitchFamily="18" charset="0"/>
            </a:endParaRPr>
          </a:p>
        </p:txBody>
      </p:sp>
      <p:sp>
        <p:nvSpPr>
          <p:cNvPr id="17" name="Freeform 16"/>
          <p:cNvSpPr/>
          <p:nvPr/>
        </p:nvSpPr>
        <p:spPr>
          <a:xfrm rot="7808874">
            <a:off x="15555303" y="-200085"/>
            <a:ext cx="5732004" cy="5035671"/>
          </a:xfrm>
          <a:custGeom>
            <a:avLst/>
            <a:gdLst/>
            <a:ahLst/>
            <a:cxnLst/>
            <a:rect l="l" t="t" r="r" b="b"/>
            <a:pathLst>
              <a:path w="5732004" h="5035671">
                <a:moveTo>
                  <a:pt x="0" y="0"/>
                </a:moveTo>
                <a:lnTo>
                  <a:pt x="5732003" y="0"/>
                </a:lnTo>
                <a:lnTo>
                  <a:pt x="5732003" y="5035671"/>
                </a:lnTo>
                <a:lnTo>
                  <a:pt x="0" y="5035671"/>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373123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2424589" y="3086100"/>
            <a:ext cx="13438822" cy="4114800"/>
            <a:chOff x="0" y="0"/>
            <a:chExt cx="3539443" cy="1083733"/>
          </a:xfrm>
        </p:grpSpPr>
        <p:sp>
          <p:nvSpPr>
            <p:cNvPr id="3" name="Freeform 3"/>
            <p:cNvSpPr/>
            <p:nvPr/>
          </p:nvSpPr>
          <p:spPr>
            <a:xfrm>
              <a:off x="0" y="0"/>
              <a:ext cx="3539443" cy="1083733"/>
            </a:xfrm>
            <a:custGeom>
              <a:avLst/>
              <a:gdLst/>
              <a:ahLst/>
              <a:cxnLst/>
              <a:rect l="l" t="t" r="r" b="b"/>
              <a:pathLst>
                <a:path w="3539443" h="1083733">
                  <a:moveTo>
                    <a:pt x="0" y="0"/>
                  </a:moveTo>
                  <a:lnTo>
                    <a:pt x="3539443" y="0"/>
                  </a:lnTo>
                  <a:lnTo>
                    <a:pt x="3539443" y="1083733"/>
                  </a:lnTo>
                  <a:lnTo>
                    <a:pt x="0" y="1083733"/>
                  </a:lnTo>
                  <a:close/>
                </a:path>
              </a:pathLst>
            </a:custGeom>
            <a:solidFill>
              <a:srgbClr val="DDA37F"/>
            </a:solidFill>
          </p:spPr>
        </p:sp>
        <p:sp>
          <p:nvSpPr>
            <p:cNvPr id="4" name="TextBox 4"/>
            <p:cNvSpPr txBox="1"/>
            <p:nvPr/>
          </p:nvSpPr>
          <p:spPr>
            <a:xfrm>
              <a:off x="0" y="-38100"/>
              <a:ext cx="3539443" cy="112183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1" name="TextBox 9"/>
          <p:cNvSpPr txBox="1"/>
          <p:nvPr/>
        </p:nvSpPr>
        <p:spPr>
          <a:xfrm>
            <a:off x="5137084" y="3070897"/>
            <a:ext cx="8780348" cy="3154582"/>
          </a:xfrm>
          <a:prstGeom prst="rect">
            <a:avLst/>
          </a:prstGeom>
        </p:spPr>
        <p:txBody>
          <a:bodyPr wrap="square" lIns="0" tIns="0" rIns="0" bIns="0" rtlCol="0" anchor="t">
            <a:spAutoFit/>
          </a:bodyPr>
          <a:lstStyle/>
          <a:p>
            <a:pPr algn="ctr"/>
            <a:r>
              <a:rPr lang="en-US" sz="8499" dirty="0">
                <a:solidFill>
                  <a:srgbClr val="522D1C"/>
                </a:solidFill>
                <a:latin typeface="Alice Bold"/>
                <a:ea typeface="Alice Bold"/>
              </a:rPr>
              <a:t>﻿</a:t>
            </a:r>
            <a:r>
              <a:rPr lang="en-US" sz="6000" b="1"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2. </a:t>
            </a:r>
            <a:r>
              <a:rPr lang="en-US" sz="6000" b="1"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Phần</a:t>
            </a:r>
            <a:r>
              <a:rPr lang="en-US" sz="6000" b="1"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2 (13 </a:t>
            </a:r>
            <a:r>
              <a:rPr lang="en-US" sz="6000" b="1"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dòng</a:t>
            </a:r>
            <a:r>
              <a:rPr lang="en-US" sz="6000" b="1"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en-US" sz="6000" b="1"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thơ</a:t>
            </a:r>
            <a:r>
              <a:rPr lang="en-US" sz="6000" b="1"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en-US" sz="6000" b="1"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sau</a:t>
            </a:r>
            <a:r>
              <a:rPr lang="en-US" sz="6000" b="1"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en-US" sz="6000" b="1"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Những</a:t>
            </a:r>
            <a:r>
              <a:rPr lang="en-US" sz="6000" b="1"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en-US" sz="6000" b="1"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biểu</a:t>
            </a:r>
            <a:r>
              <a:rPr lang="en-US" sz="6000" b="1"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en-US" sz="6000" b="1"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hiện</a:t>
            </a:r>
            <a:r>
              <a:rPr lang="en-US" sz="6000" b="1"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en-US" sz="6000" b="1"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của</a:t>
            </a:r>
            <a:r>
              <a:rPr lang="en-US" sz="6000" b="1"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en-US" sz="6000" b="1"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tình</a:t>
            </a:r>
            <a:r>
              <a:rPr lang="en-US" sz="6000" b="1"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en-US" sz="6000" b="1"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đồng</a:t>
            </a:r>
            <a:r>
              <a:rPr lang="en-US" sz="6000" b="1" dirty="0">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en-US" sz="6000" b="1" dirty="0" err="1">
                <a:effectLst>
                  <a:glow rad="139700">
                    <a:schemeClr val="accent2">
                      <a:satMod val="175000"/>
                      <a:alpha val="40000"/>
                    </a:schemeClr>
                  </a:glow>
                </a:effectLst>
                <a:latin typeface="Times New Roman" panose="02020603050405020304" pitchFamily="18" charset="0"/>
                <a:cs typeface="Times New Roman" panose="02020603050405020304" pitchFamily="18" charset="0"/>
              </a:rPr>
              <a:t>chí</a:t>
            </a:r>
            <a:endParaRPr lang="en-GB" sz="6000" dirty="0">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227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457200" y="419100"/>
            <a:ext cx="16802100" cy="9677399"/>
            <a:chOff x="0" y="0"/>
            <a:chExt cx="4274726" cy="1602676"/>
          </a:xfrm>
        </p:grpSpPr>
        <p:sp>
          <p:nvSpPr>
            <p:cNvPr id="3" name="Freeform 3"/>
            <p:cNvSpPr/>
            <p:nvPr/>
          </p:nvSpPr>
          <p:spPr>
            <a:xfrm>
              <a:off x="0" y="0"/>
              <a:ext cx="4274726" cy="1602676"/>
            </a:xfrm>
            <a:custGeom>
              <a:avLst/>
              <a:gdLst/>
              <a:ahLst/>
              <a:cxnLst/>
              <a:rect l="l" t="t" r="r" b="b"/>
              <a:pathLst>
                <a:path w="4274726" h="1602676">
                  <a:moveTo>
                    <a:pt x="0" y="0"/>
                  </a:moveTo>
                  <a:lnTo>
                    <a:pt x="4274726" y="0"/>
                  </a:lnTo>
                  <a:lnTo>
                    <a:pt x="4274726" y="1602676"/>
                  </a:lnTo>
                  <a:lnTo>
                    <a:pt x="0" y="1602676"/>
                  </a:lnTo>
                  <a:close/>
                </a:path>
              </a:pathLst>
            </a:custGeom>
            <a:solidFill>
              <a:srgbClr val="DDA37F"/>
            </a:solidFill>
          </p:spPr>
        </p:sp>
        <p:sp>
          <p:nvSpPr>
            <p:cNvPr id="4" name="TextBox 4"/>
            <p:cNvSpPr txBox="1"/>
            <p:nvPr/>
          </p:nvSpPr>
          <p:spPr>
            <a:xfrm>
              <a:off x="0" y="-38100"/>
              <a:ext cx="4274726" cy="164077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0" name="Freeform 10"/>
          <p:cNvSpPr/>
          <p:nvPr/>
        </p:nvSpPr>
        <p:spPr>
          <a:xfrm rot="8805075">
            <a:off x="15408847" y="-386560"/>
            <a:ext cx="2945823" cy="5143500"/>
          </a:xfrm>
          <a:custGeom>
            <a:avLst/>
            <a:gdLst/>
            <a:ahLst/>
            <a:cxnLst/>
            <a:rect l="l" t="t" r="r" b="b"/>
            <a:pathLst>
              <a:path w="2945823" h="5143500">
                <a:moveTo>
                  <a:pt x="0" y="0"/>
                </a:moveTo>
                <a:lnTo>
                  <a:pt x="2945823" y="0"/>
                </a:lnTo>
                <a:lnTo>
                  <a:pt x="2945823" y="5143500"/>
                </a:lnTo>
                <a:lnTo>
                  <a:pt x="0" y="51435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aphicFrame>
        <p:nvGraphicFramePr>
          <p:cNvPr id="11" name="Table 10"/>
          <p:cNvGraphicFramePr>
            <a:graphicFrameLocks noGrp="1"/>
          </p:cNvGraphicFramePr>
          <p:nvPr>
            <p:extLst>
              <p:ext uri="{D42A27DB-BD31-4B8C-83A1-F6EECF244321}">
                <p14:modId xmlns:p14="http://schemas.microsoft.com/office/powerpoint/2010/main" val="322387910"/>
              </p:ext>
            </p:extLst>
          </p:nvPr>
        </p:nvGraphicFramePr>
        <p:xfrm>
          <a:off x="838200" y="723900"/>
          <a:ext cx="16230600" cy="8508113"/>
        </p:xfrm>
        <a:graphic>
          <a:graphicData uri="http://schemas.openxmlformats.org/drawingml/2006/table">
            <a:tbl>
              <a:tblPr firstRow="1" firstCol="1" bandRow="1">
                <a:effectLst>
                  <a:outerShdw blurRad="50800" dist="38100" algn="l" rotWithShape="0">
                    <a:prstClr val="black">
                      <a:alpha val="40000"/>
                    </a:prstClr>
                  </a:outerShdw>
                </a:effectLst>
              </a:tblPr>
              <a:tblGrid>
                <a:gridCol w="15316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609599">
                <a:tc gridSpan="2">
                  <a:txBody>
                    <a:bodyPr/>
                    <a:lstStyle/>
                    <a:p>
                      <a:pPr algn="ctr">
                        <a:lnSpc>
                          <a:spcPct val="115000"/>
                        </a:lnSpc>
                        <a:spcAft>
                          <a:spcPts val="0"/>
                        </a:spcAft>
                      </a:pPr>
                      <a:r>
                        <a:rPr lang="de-DE" sz="3600" b="1">
                          <a:solidFill>
                            <a:srgbClr val="FF0000"/>
                          </a:solidFill>
                          <a:effectLst/>
                          <a:latin typeface="Times New Roman" panose="02020603050405020304" pitchFamily="18" charset="0"/>
                          <a:ea typeface="Calibri" panose="020F0502020204030204" pitchFamily="34" charset="0"/>
                        </a:rPr>
                        <a:t>Phiếu học tập 04</a:t>
                      </a:r>
                      <a:r>
                        <a:rPr lang="de-DE" sz="3600" b="1">
                          <a:solidFill>
                            <a:srgbClr val="0070C0"/>
                          </a:solidFill>
                          <a:effectLst/>
                          <a:latin typeface="Times New Roman" panose="02020603050405020304" pitchFamily="18" charset="0"/>
                          <a:ea typeface="Calibri" panose="020F0502020204030204" pitchFamily="34" charset="0"/>
                        </a:rPr>
                        <a:t>: </a:t>
                      </a:r>
                      <a:r>
                        <a:rPr lang="en-US" sz="3600" b="1">
                          <a:solidFill>
                            <a:srgbClr val="0070C0"/>
                          </a:solidFill>
                          <a:effectLst/>
                          <a:latin typeface="Times New Roman" panose="02020603050405020304" pitchFamily="18" charset="0"/>
                          <a:ea typeface="Calibri" panose="020F0502020204030204" pitchFamily="34" charset="0"/>
                        </a:rPr>
                        <a:t>Những biểu hiện của tình đồng chí</a:t>
                      </a:r>
                      <a:endParaRPr lang="en-GB" sz="3600">
                        <a:effectLst/>
                        <a:latin typeface="Times New Roman" panose="02020603050405020304" pitchFamily="18" charset="0"/>
                        <a:ea typeface="Calibri" panose="020F0502020204030204" pitchFamily="34" charset="0"/>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540684">
                <a:tc gridSpan="2">
                  <a:txBody>
                    <a:bodyPr/>
                    <a:lstStyle/>
                    <a:p>
                      <a:pPr algn="just">
                        <a:lnSpc>
                          <a:spcPct val="115000"/>
                        </a:lnSpc>
                        <a:spcAft>
                          <a:spcPts val="0"/>
                        </a:spcAft>
                        <a:tabLst>
                          <a:tab pos="1386840" algn="l"/>
                        </a:tabLst>
                      </a:pPr>
                      <a:r>
                        <a:rPr lang="de-DE" sz="3600" b="1">
                          <a:solidFill>
                            <a:srgbClr val="0070C0"/>
                          </a:solidFill>
                          <a:effectLst/>
                          <a:latin typeface="Times New Roman" panose="02020603050405020304" pitchFamily="18" charset="0"/>
                          <a:ea typeface="Calibri" panose="020F0502020204030204" pitchFamily="34" charset="0"/>
                        </a:rPr>
                        <a:t>*Trạm 1: Thấu hiểu </a:t>
                      </a:r>
                      <a:r>
                        <a:rPr lang="vi-VN" sz="3600" b="1" smtClean="0">
                          <a:solidFill>
                            <a:srgbClr val="0070C0"/>
                          </a:solidFill>
                          <a:effectLst/>
                          <a:latin typeface="Times New Roman" panose="02020603050405020304" pitchFamily="18" charset="0"/>
                          <a:ea typeface="Calibri" panose="020F0502020204030204" pitchFamily="34" charset="0"/>
                        </a:rPr>
                        <a:t>nhau: </a:t>
                      </a:r>
                      <a:r>
                        <a:rPr lang="de-DE" sz="3600" b="1" smtClean="0">
                          <a:solidFill>
                            <a:srgbClr val="000000"/>
                          </a:solidFill>
                          <a:effectLst/>
                          <a:latin typeface="Times New Roman" panose="02020603050405020304" pitchFamily="18" charset="0"/>
                          <a:ea typeface="Calibri" panose="020F0502020204030204" pitchFamily="34" charset="0"/>
                        </a:rPr>
                        <a:t>Đọc </a:t>
                      </a:r>
                      <a:r>
                        <a:rPr lang="de-DE" sz="3600" b="1">
                          <a:solidFill>
                            <a:srgbClr val="000000"/>
                          </a:solidFill>
                          <a:effectLst/>
                          <a:latin typeface="Times New Roman" panose="02020603050405020304" pitchFamily="18" charset="0"/>
                          <a:ea typeface="Calibri" panose="020F0502020204030204" pitchFamily="34" charset="0"/>
                        </a:rPr>
                        <a:t>các câu thơ: </a:t>
                      </a:r>
                      <a:r>
                        <a:rPr lang="de-DE" sz="3600" b="1" i="1">
                          <a:solidFill>
                            <a:srgbClr val="000000"/>
                          </a:solidFill>
                          <a:effectLst/>
                          <a:latin typeface="Times New Roman" panose="02020603050405020304" pitchFamily="18" charset="0"/>
                          <a:ea typeface="Calibri" panose="020F0502020204030204" pitchFamily="34" charset="0"/>
                        </a:rPr>
                        <a:t>Ruộng nương anh...nhớ người ra lính</a:t>
                      </a:r>
                      <a:endParaRPr lang="en-GB" sz="3600">
                        <a:effectLst/>
                        <a:latin typeface="Times New Roman" panose="02020603050405020304" pitchFamily="18" charset="0"/>
                        <a:ea typeface="Calibri" panose="020F0502020204030204" pitchFamily="34" charset="0"/>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1"/>
                  </a:ext>
                </a:extLst>
              </a:tr>
              <a:tr h="1351709">
                <a:tc>
                  <a:txBody>
                    <a:bodyPr/>
                    <a:lstStyle/>
                    <a:p>
                      <a:pPr algn="just">
                        <a:lnSpc>
                          <a:spcPct val="115000"/>
                        </a:lnSpc>
                        <a:spcAft>
                          <a:spcPts val="0"/>
                        </a:spcAft>
                        <a:tabLst>
                          <a:tab pos="1386840" algn="l"/>
                        </a:tabLst>
                      </a:pPr>
                      <a:r>
                        <a:rPr lang="de-DE" sz="3600" b="1">
                          <a:solidFill>
                            <a:srgbClr val="000000"/>
                          </a:solidFill>
                          <a:effectLst/>
                          <a:latin typeface="Times New Roman" panose="02020603050405020304" pitchFamily="18" charset="0"/>
                          <a:ea typeface="Calibri" panose="020F0502020204030204" pitchFamily="34" charset="0"/>
                        </a:rPr>
                        <a:t>- </a:t>
                      </a:r>
                      <a:r>
                        <a:rPr lang="de-DE" sz="3600" i="1">
                          <a:solidFill>
                            <a:srgbClr val="000000"/>
                          </a:solidFill>
                          <a:effectLst/>
                          <a:latin typeface="Times New Roman" panose="02020603050405020304" pitchFamily="18" charset="0"/>
                          <a:ea typeface="Calibri" panose="020F0502020204030204" pitchFamily="34" charset="0"/>
                        </a:rPr>
                        <a:t>Tô</a:t>
                      </a:r>
                      <a:r>
                        <a:rPr lang="de-DE" sz="3600">
                          <a:solidFill>
                            <a:srgbClr val="000000"/>
                          </a:solidFill>
                          <a:effectLst/>
                          <a:latin typeface="Times New Roman" panose="02020603050405020304" pitchFamily="18" charset="0"/>
                          <a:ea typeface="Calibri" panose="020F0502020204030204" pitchFamily="34" charset="0"/>
                        </a:rPr>
                        <a:t>i đã thấu hiểu những nỗi niềm gì của đồng đội (nhân vật </a:t>
                      </a:r>
                      <a:r>
                        <a:rPr lang="de-DE" sz="3600" i="1">
                          <a:solidFill>
                            <a:srgbClr val="000000"/>
                          </a:solidFill>
                          <a:effectLst/>
                          <a:latin typeface="Times New Roman" panose="02020603050405020304" pitchFamily="18" charset="0"/>
                          <a:ea typeface="Calibri" panose="020F0502020204030204" pitchFamily="34" charset="0"/>
                        </a:rPr>
                        <a:t>anh</a:t>
                      </a:r>
                      <a:r>
                        <a:rPr lang="de-DE" sz="3600">
                          <a:solidFill>
                            <a:srgbClr val="000000"/>
                          </a:solidFill>
                          <a:effectLst/>
                          <a:latin typeface="Times New Roman" panose="02020603050405020304" pitchFamily="18" charset="0"/>
                          <a:ea typeface="Calibri" panose="020F0502020204030204" pitchFamily="34" charset="0"/>
                        </a:rPr>
                        <a:t>) khi </a:t>
                      </a:r>
                      <a:r>
                        <a:rPr lang="de-DE" sz="3600" i="1">
                          <a:solidFill>
                            <a:srgbClr val="000000"/>
                          </a:solidFill>
                          <a:effectLst/>
                          <a:latin typeface="Times New Roman" panose="02020603050405020304" pitchFamily="18" charset="0"/>
                          <a:ea typeface="Calibri" panose="020F0502020204030204" pitchFamily="34" charset="0"/>
                        </a:rPr>
                        <a:t>anh</a:t>
                      </a:r>
                      <a:r>
                        <a:rPr lang="de-DE" sz="3600">
                          <a:solidFill>
                            <a:srgbClr val="000000"/>
                          </a:solidFill>
                          <a:effectLst/>
                          <a:latin typeface="Times New Roman" panose="02020603050405020304" pitchFamily="18" charset="0"/>
                          <a:ea typeface="Calibri" panose="020F0502020204030204" pitchFamily="34" charset="0"/>
                        </a:rPr>
                        <a:t> ra trận? Nếu thay từ </a:t>
                      </a:r>
                      <a:r>
                        <a:rPr lang="de-DE" sz="3600" i="1">
                          <a:solidFill>
                            <a:srgbClr val="000000"/>
                          </a:solidFill>
                          <a:effectLst/>
                          <a:latin typeface="Times New Roman" panose="02020603050405020304" pitchFamily="18" charset="0"/>
                          <a:ea typeface="Calibri" panose="020F0502020204030204" pitchFamily="34" charset="0"/>
                        </a:rPr>
                        <a:t>anh</a:t>
                      </a:r>
                      <a:r>
                        <a:rPr lang="de-DE" sz="3600">
                          <a:solidFill>
                            <a:srgbClr val="000000"/>
                          </a:solidFill>
                          <a:effectLst/>
                          <a:latin typeface="Times New Roman" panose="02020603050405020304" pitchFamily="18" charset="0"/>
                          <a:ea typeface="Calibri" panose="020F0502020204030204" pitchFamily="34" charset="0"/>
                        </a:rPr>
                        <a:t> bằng </a:t>
                      </a:r>
                      <a:r>
                        <a:rPr lang="de-DE" sz="3600" i="1">
                          <a:solidFill>
                            <a:srgbClr val="000000"/>
                          </a:solidFill>
                          <a:effectLst/>
                          <a:latin typeface="Times New Roman" panose="02020603050405020304" pitchFamily="18" charset="0"/>
                          <a:ea typeface="Calibri" panose="020F0502020204030204" pitchFamily="34" charset="0"/>
                        </a:rPr>
                        <a:t>tôi</a:t>
                      </a:r>
                      <a:r>
                        <a:rPr lang="de-DE" sz="3600">
                          <a:solidFill>
                            <a:srgbClr val="000000"/>
                          </a:solidFill>
                          <a:effectLst/>
                          <a:latin typeface="Times New Roman" panose="02020603050405020304" pitchFamily="18" charset="0"/>
                          <a:ea typeface="Calibri" panose="020F0502020204030204" pitchFamily="34" charset="0"/>
                        </a:rPr>
                        <a:t> trong câu thơ thì ý nghĩa câu thơ sẽ thay đổi như thế nào?</a:t>
                      </a:r>
                      <a:endParaRPr lang="en-GB" sz="3600">
                        <a:effectLst/>
                        <a:latin typeface="Times New Roman" panose="02020603050405020304" pitchFamily="18" charset="0"/>
                        <a:ea typeface="Calibri" panose="020F0502020204030204" pitchFamily="34" charset="0"/>
                      </a:endParaRPr>
                    </a:p>
                    <a:p>
                      <a:pPr algn="just">
                        <a:lnSpc>
                          <a:spcPct val="115000"/>
                        </a:lnSpc>
                        <a:spcAft>
                          <a:spcPts val="0"/>
                        </a:spcAft>
                      </a:pPr>
                      <a:r>
                        <a:rPr lang="de-DE" sz="3600">
                          <a:solidFill>
                            <a:srgbClr val="000000"/>
                          </a:solidFill>
                          <a:effectLst/>
                          <a:latin typeface="Times New Roman" panose="02020603050405020304" pitchFamily="18" charset="0"/>
                          <a:ea typeface="Calibri" panose="020F0502020204030204" pitchFamily="34" charset="0"/>
                        </a:rPr>
                        <a:t>- Nêu ý nghĩa biểu đạt của từ </a:t>
                      </a:r>
                      <a:r>
                        <a:rPr lang="en-US" sz="3600">
                          <a:effectLst/>
                          <a:latin typeface="Times New Roman" panose="02020603050405020304" pitchFamily="18" charset="0"/>
                          <a:ea typeface="Calibri" panose="020F0502020204030204" pitchFamily="34" charset="0"/>
                        </a:rPr>
                        <a:t>“</a:t>
                      </a:r>
                      <a:r>
                        <a:rPr lang="de-DE" sz="3600">
                          <a:solidFill>
                            <a:srgbClr val="000000"/>
                          </a:solidFill>
                          <a:effectLst/>
                          <a:latin typeface="Times New Roman" panose="02020603050405020304" pitchFamily="18" charset="0"/>
                          <a:ea typeface="Calibri" panose="020F0502020204030204" pitchFamily="34" charset="0"/>
                        </a:rPr>
                        <a:t>mặc kệ</a:t>
                      </a:r>
                      <a:r>
                        <a:rPr lang="en-US" sz="3600">
                          <a:effectLst/>
                          <a:latin typeface="Times New Roman" panose="02020603050405020304" pitchFamily="18" charset="0"/>
                          <a:ea typeface="Calibri" panose="020F0502020204030204" pitchFamily="34" charset="0"/>
                        </a:rPr>
                        <a:t>” </a:t>
                      </a:r>
                      <a:r>
                        <a:rPr lang="de-DE" sz="3600">
                          <a:solidFill>
                            <a:srgbClr val="000000"/>
                          </a:solidFill>
                          <a:effectLst/>
                          <a:latin typeface="Times New Roman" panose="02020603050405020304" pitchFamily="18" charset="0"/>
                          <a:ea typeface="Calibri" panose="020F0502020204030204" pitchFamily="34" charset="0"/>
                        </a:rPr>
                        <a:t>trong câu thơ </a:t>
                      </a:r>
                      <a:r>
                        <a:rPr lang="en-US" sz="3600">
                          <a:effectLst/>
                          <a:latin typeface="Times New Roman" panose="02020603050405020304" pitchFamily="18" charset="0"/>
                          <a:ea typeface="Calibri" panose="020F0502020204030204" pitchFamily="34" charset="0"/>
                        </a:rPr>
                        <a:t>“</a:t>
                      </a:r>
                      <a:r>
                        <a:rPr lang="de-DE" sz="3600" i="1">
                          <a:solidFill>
                            <a:srgbClr val="000000"/>
                          </a:solidFill>
                          <a:effectLst/>
                          <a:latin typeface="Times New Roman" panose="02020603050405020304" pitchFamily="18" charset="0"/>
                          <a:ea typeface="Calibri" panose="020F0502020204030204" pitchFamily="34" charset="0"/>
                        </a:rPr>
                        <a:t>Gian nhà không mặc kệ gió lung lay</a:t>
                      </a:r>
                      <a:r>
                        <a:rPr lang="en-US" sz="3600" i="1">
                          <a:effectLst/>
                          <a:latin typeface="Times New Roman" panose="02020603050405020304" pitchFamily="18" charset="0"/>
                          <a:ea typeface="Calibri" panose="020F0502020204030204" pitchFamily="34" charset="0"/>
                        </a:rPr>
                        <a:t>”.</a:t>
                      </a:r>
                      <a:endParaRPr lang="en-GB" sz="3600">
                        <a:effectLst/>
                        <a:latin typeface="Times New Roman" panose="02020603050405020304" pitchFamily="18" charset="0"/>
                        <a:ea typeface="Calibri" panose="020F0502020204030204" pitchFamily="34" charset="0"/>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de-DE" sz="3400" smtClean="0">
                          <a:solidFill>
                            <a:srgbClr val="000000"/>
                          </a:solidFill>
                          <a:effectLst/>
                          <a:latin typeface="Times New Roman" panose="02020603050405020304" pitchFamily="18" charset="0"/>
                          <a:ea typeface="Calibri" panose="020F0502020204030204" pitchFamily="34" charset="0"/>
                        </a:rPr>
                        <a:t>.....................</a:t>
                      </a:r>
                      <a:endParaRPr lang="en-GB" sz="3400">
                        <a:effectLst/>
                        <a:latin typeface="Times New Roman" panose="02020603050405020304" pitchFamily="18" charset="0"/>
                        <a:ea typeface="Calibri" panose="020F0502020204030204" pitchFamily="34" charset="0"/>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0684">
                <a:tc gridSpan="2">
                  <a:txBody>
                    <a:bodyPr/>
                    <a:lstStyle/>
                    <a:p>
                      <a:pPr algn="just">
                        <a:lnSpc>
                          <a:spcPct val="115000"/>
                        </a:lnSpc>
                        <a:spcAft>
                          <a:spcPts val="0"/>
                        </a:spcAft>
                        <a:tabLst>
                          <a:tab pos="1386840" algn="l"/>
                        </a:tabLst>
                      </a:pPr>
                      <a:r>
                        <a:rPr lang="de-DE" sz="3600" b="1">
                          <a:solidFill>
                            <a:srgbClr val="0070C0"/>
                          </a:solidFill>
                          <a:effectLst/>
                          <a:latin typeface="Times New Roman" panose="02020603050405020304" pitchFamily="18" charset="0"/>
                          <a:ea typeface="Calibri" panose="020F0502020204030204" pitchFamily="34" charset="0"/>
                        </a:rPr>
                        <a:t>*Trạm 2: Sẻ chia gian </a:t>
                      </a:r>
                      <a:r>
                        <a:rPr lang="vi-VN" sz="3600" b="1" smtClean="0">
                          <a:solidFill>
                            <a:srgbClr val="0070C0"/>
                          </a:solidFill>
                          <a:effectLst/>
                          <a:latin typeface="Times New Roman" panose="02020603050405020304" pitchFamily="18" charset="0"/>
                          <a:ea typeface="Calibri" panose="020F0502020204030204" pitchFamily="34" charset="0"/>
                        </a:rPr>
                        <a:t>khó: </a:t>
                      </a:r>
                      <a:r>
                        <a:rPr lang="de-DE" sz="3600" b="1" smtClean="0">
                          <a:solidFill>
                            <a:srgbClr val="0D0D0D"/>
                          </a:solidFill>
                          <a:effectLst/>
                          <a:latin typeface="Times New Roman" panose="02020603050405020304" pitchFamily="18" charset="0"/>
                          <a:ea typeface="Calibri" panose="020F0502020204030204" pitchFamily="34" charset="0"/>
                        </a:rPr>
                        <a:t>Đọc </a:t>
                      </a:r>
                      <a:r>
                        <a:rPr lang="de-DE" sz="3600" b="1">
                          <a:solidFill>
                            <a:srgbClr val="0D0D0D"/>
                          </a:solidFill>
                          <a:effectLst/>
                          <a:latin typeface="Times New Roman" panose="02020603050405020304" pitchFamily="18" charset="0"/>
                          <a:ea typeface="Calibri" panose="020F0502020204030204" pitchFamily="34" charset="0"/>
                        </a:rPr>
                        <a:t>tiếp các câu thơ: </a:t>
                      </a:r>
                      <a:r>
                        <a:rPr lang="de-DE" sz="3600" b="1" i="1">
                          <a:solidFill>
                            <a:srgbClr val="0D0D0D"/>
                          </a:solidFill>
                          <a:effectLst/>
                          <a:latin typeface="Times New Roman" panose="02020603050405020304" pitchFamily="18" charset="0"/>
                          <a:ea typeface="Calibri" panose="020F0502020204030204" pitchFamily="34" charset="0"/>
                        </a:rPr>
                        <a:t>Anh với tôi...bàn tay:</a:t>
                      </a:r>
                      <a:endParaRPr lang="en-GB" sz="3600">
                        <a:effectLst/>
                        <a:latin typeface="Times New Roman" panose="02020603050405020304" pitchFamily="18" charset="0"/>
                        <a:ea typeface="Calibri" panose="020F0502020204030204" pitchFamily="34" charset="0"/>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3"/>
                  </a:ext>
                </a:extLst>
              </a:tr>
              <a:tr h="1081367">
                <a:tc>
                  <a:txBody>
                    <a:bodyPr/>
                    <a:lstStyle/>
                    <a:p>
                      <a:pPr algn="just">
                        <a:lnSpc>
                          <a:spcPct val="115000"/>
                        </a:lnSpc>
                        <a:spcAft>
                          <a:spcPts val="0"/>
                        </a:spcAft>
                        <a:tabLst>
                          <a:tab pos="1386840" algn="l"/>
                        </a:tabLst>
                      </a:pPr>
                      <a:r>
                        <a:rPr lang="de-DE" sz="3600" b="1">
                          <a:solidFill>
                            <a:srgbClr val="000000"/>
                          </a:solidFill>
                          <a:effectLst/>
                          <a:latin typeface="Times New Roman" panose="02020603050405020304" pitchFamily="18" charset="0"/>
                          <a:ea typeface="Calibri" panose="020F0502020204030204" pitchFamily="34" charset="0"/>
                        </a:rPr>
                        <a:t>- </a:t>
                      </a:r>
                      <a:r>
                        <a:rPr lang="de-DE" sz="3600">
                          <a:solidFill>
                            <a:srgbClr val="000000"/>
                          </a:solidFill>
                          <a:effectLst/>
                          <a:latin typeface="Times New Roman" panose="02020603050405020304" pitchFamily="18" charset="0"/>
                          <a:ea typeface="Calibri" panose="020F0502020204030204" pitchFamily="34" charset="0"/>
                        </a:rPr>
                        <a:t>Tìm những chi tiết miêu tả cuộc sống chiến đấu gian khổ của những người lính.</a:t>
                      </a:r>
                      <a:endParaRPr lang="en-GB" sz="3600">
                        <a:effectLst/>
                        <a:latin typeface="Times New Roman" panose="02020603050405020304" pitchFamily="18" charset="0"/>
                        <a:ea typeface="Calibri" panose="020F0502020204030204" pitchFamily="34" charset="0"/>
                      </a:endParaRPr>
                    </a:p>
                    <a:p>
                      <a:pPr algn="just">
                        <a:lnSpc>
                          <a:spcPct val="115000"/>
                        </a:lnSpc>
                        <a:spcAft>
                          <a:spcPts val="0"/>
                        </a:spcAft>
                        <a:tabLst>
                          <a:tab pos="1386840" algn="l"/>
                        </a:tabLst>
                      </a:pPr>
                      <a:r>
                        <a:rPr lang="de-DE" sz="3600">
                          <a:solidFill>
                            <a:srgbClr val="000000"/>
                          </a:solidFill>
                          <a:effectLst/>
                          <a:latin typeface="Times New Roman" panose="02020603050405020304" pitchFamily="18" charset="0"/>
                          <a:ea typeface="Calibri" panose="020F0502020204030204" pitchFamily="34" charset="0"/>
                        </a:rPr>
                        <a:t>- Trong khó khăn, gian khổ, tình đồng đội giữa những người lính được biểu hiện qua cử chỉ, hành động nào?</a:t>
                      </a:r>
                      <a:endParaRPr lang="en-GB" sz="3600">
                        <a:effectLst/>
                        <a:latin typeface="Times New Roman" panose="02020603050405020304" pitchFamily="18" charset="0"/>
                        <a:ea typeface="Calibri" panose="020F0502020204030204" pitchFamily="34" charset="0"/>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de-DE" sz="3400" smtClean="0">
                          <a:solidFill>
                            <a:srgbClr val="000000"/>
                          </a:solidFill>
                          <a:effectLst/>
                          <a:latin typeface="Times New Roman" panose="02020603050405020304" pitchFamily="18" charset="0"/>
                          <a:ea typeface="Calibri" panose="020F0502020204030204" pitchFamily="34" charset="0"/>
                        </a:rPr>
                        <a:t>..............</a:t>
                      </a:r>
                      <a:endParaRPr lang="en-GB" sz="3400">
                        <a:effectLst/>
                        <a:latin typeface="Times New Roman" panose="02020603050405020304" pitchFamily="18" charset="0"/>
                        <a:ea typeface="Calibri" panose="020F0502020204030204" pitchFamily="34" charset="0"/>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0684">
                <a:tc gridSpan="2">
                  <a:txBody>
                    <a:bodyPr/>
                    <a:lstStyle/>
                    <a:p>
                      <a:pPr algn="just">
                        <a:lnSpc>
                          <a:spcPct val="115000"/>
                        </a:lnSpc>
                        <a:spcAft>
                          <a:spcPts val="0"/>
                        </a:spcAft>
                        <a:tabLst>
                          <a:tab pos="1386840" algn="l"/>
                        </a:tabLst>
                      </a:pPr>
                      <a:r>
                        <a:rPr lang="de-DE" sz="3600" b="1">
                          <a:solidFill>
                            <a:srgbClr val="0070C0"/>
                          </a:solidFill>
                          <a:effectLst/>
                          <a:latin typeface="Times New Roman" panose="02020603050405020304" pitchFamily="18" charset="0"/>
                          <a:ea typeface="Calibri" panose="020F0502020204030204" pitchFamily="34" charset="0"/>
                        </a:rPr>
                        <a:t>*Trạm 3: Sát cánh kề </a:t>
                      </a:r>
                      <a:r>
                        <a:rPr lang="vi-VN" sz="3600" b="1" smtClean="0">
                          <a:solidFill>
                            <a:srgbClr val="0070C0"/>
                          </a:solidFill>
                          <a:effectLst/>
                          <a:latin typeface="Times New Roman" panose="02020603050405020304" pitchFamily="18" charset="0"/>
                          <a:ea typeface="Calibri" panose="020F0502020204030204" pitchFamily="34" charset="0"/>
                        </a:rPr>
                        <a:t>vai: </a:t>
                      </a:r>
                      <a:r>
                        <a:rPr lang="de-DE" sz="3600" b="1" smtClean="0">
                          <a:solidFill>
                            <a:srgbClr val="0D0D0D"/>
                          </a:solidFill>
                          <a:effectLst/>
                          <a:latin typeface="Times New Roman" panose="02020603050405020304" pitchFamily="18" charset="0"/>
                          <a:ea typeface="Calibri" panose="020F0502020204030204" pitchFamily="34" charset="0"/>
                        </a:rPr>
                        <a:t>Đọc </a:t>
                      </a:r>
                      <a:r>
                        <a:rPr lang="de-DE" sz="3600" b="1">
                          <a:solidFill>
                            <a:srgbClr val="0D0D0D"/>
                          </a:solidFill>
                          <a:effectLst/>
                          <a:latin typeface="Times New Roman" panose="02020603050405020304" pitchFamily="18" charset="0"/>
                          <a:ea typeface="Calibri" panose="020F0502020204030204" pitchFamily="34" charset="0"/>
                        </a:rPr>
                        <a:t>3 dòng thơ cuối bài:</a:t>
                      </a:r>
                      <a:endParaRPr lang="en-GB" sz="3600">
                        <a:effectLst/>
                        <a:latin typeface="Times New Roman" panose="02020603050405020304" pitchFamily="18" charset="0"/>
                        <a:ea typeface="Calibri" panose="020F0502020204030204" pitchFamily="34" charset="0"/>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5"/>
                  </a:ext>
                </a:extLst>
              </a:tr>
              <a:tr h="1081367">
                <a:tc>
                  <a:txBody>
                    <a:bodyPr/>
                    <a:lstStyle/>
                    <a:p>
                      <a:pPr algn="just">
                        <a:lnSpc>
                          <a:spcPct val="115000"/>
                        </a:lnSpc>
                        <a:spcAft>
                          <a:spcPts val="0"/>
                        </a:spcAft>
                        <a:tabLst>
                          <a:tab pos="1386840" algn="l"/>
                        </a:tabLst>
                      </a:pPr>
                      <a:r>
                        <a:rPr lang="de-DE" sz="3600">
                          <a:solidFill>
                            <a:srgbClr val="0D0D0D"/>
                          </a:solidFill>
                          <a:effectLst/>
                          <a:latin typeface="Times New Roman" panose="02020603050405020304" pitchFamily="18" charset="0"/>
                          <a:ea typeface="Calibri" panose="020F0502020204030204" pitchFamily="34" charset="0"/>
                        </a:rPr>
                        <a:t>- Những người lính xuất hiện trong không gian, thời gian, tư thế như thế nào?</a:t>
                      </a:r>
                      <a:endParaRPr lang="en-GB" sz="3600">
                        <a:effectLst/>
                        <a:latin typeface="Times New Roman" panose="02020603050405020304" pitchFamily="18" charset="0"/>
                        <a:ea typeface="Calibri" panose="020F0502020204030204" pitchFamily="34" charset="0"/>
                      </a:endParaRPr>
                    </a:p>
                    <a:p>
                      <a:pPr algn="just">
                        <a:lnSpc>
                          <a:spcPct val="115000"/>
                        </a:lnSpc>
                        <a:spcAft>
                          <a:spcPts val="0"/>
                        </a:spcAft>
                      </a:pPr>
                      <a:r>
                        <a:rPr lang="de-DE" sz="3600">
                          <a:solidFill>
                            <a:srgbClr val="0D0D0D"/>
                          </a:solidFill>
                          <a:effectLst/>
                          <a:latin typeface="Times New Roman" panose="02020603050405020304" pitchFamily="18" charset="0"/>
                          <a:ea typeface="Calibri" panose="020F0502020204030204" pitchFamily="34" charset="0"/>
                        </a:rPr>
                        <a:t>- Cảm nhân về cái hay, cái đẹp của hình ảnh </a:t>
                      </a:r>
                      <a:r>
                        <a:rPr lang="en-US" sz="3600">
                          <a:effectLst/>
                          <a:latin typeface="Times New Roman" panose="02020603050405020304" pitchFamily="18" charset="0"/>
                          <a:ea typeface="Calibri" panose="020F0502020204030204" pitchFamily="34" charset="0"/>
                        </a:rPr>
                        <a:t>“</a:t>
                      </a:r>
                      <a:r>
                        <a:rPr lang="de-DE" sz="3600" i="1">
                          <a:solidFill>
                            <a:srgbClr val="0D0D0D"/>
                          </a:solidFill>
                          <a:effectLst/>
                          <a:latin typeface="Times New Roman" panose="02020603050405020304" pitchFamily="18" charset="0"/>
                          <a:ea typeface="Calibri" panose="020F0502020204030204" pitchFamily="34" charset="0"/>
                        </a:rPr>
                        <a:t>đầu súng trăng treo</a:t>
                      </a:r>
                      <a:r>
                        <a:rPr lang="en-US" sz="3600">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1386840" algn="l"/>
                        </a:tabLst>
                      </a:pPr>
                      <a:r>
                        <a:rPr lang="de-DE" sz="3400" smtClean="0">
                          <a:solidFill>
                            <a:srgbClr val="000000"/>
                          </a:solidFill>
                          <a:effectLst/>
                          <a:latin typeface="Times New Roman" panose="02020603050405020304" pitchFamily="18" charset="0"/>
                          <a:ea typeface="Calibri" panose="020F0502020204030204" pitchFamily="34" charset="0"/>
                        </a:rPr>
                        <a:t>.............</a:t>
                      </a:r>
                      <a:endParaRPr lang="en-GB" sz="3400">
                        <a:effectLst/>
                        <a:latin typeface="Times New Roman" panose="02020603050405020304" pitchFamily="18" charset="0"/>
                        <a:ea typeface="Calibri" panose="020F0502020204030204" pitchFamily="34" charset="0"/>
                      </a:endParaRPr>
                    </a:p>
                  </a:txBody>
                  <a:tcPr marL="68116" marR="681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3789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363801" cy="1028700"/>
            <a:chOff x="0" y="0"/>
            <a:chExt cx="4836557" cy="270933"/>
          </a:xfrm>
        </p:grpSpPr>
        <p:sp>
          <p:nvSpPr>
            <p:cNvPr id="3" name="Freeform 3"/>
            <p:cNvSpPr/>
            <p:nvPr/>
          </p:nvSpPr>
          <p:spPr>
            <a:xfrm>
              <a:off x="0" y="0"/>
              <a:ext cx="4836557" cy="270933"/>
            </a:xfrm>
            <a:custGeom>
              <a:avLst/>
              <a:gdLst/>
              <a:ahLst/>
              <a:cxnLst/>
              <a:rect l="l" t="t" r="r" b="b"/>
              <a:pathLst>
                <a:path w="4836557" h="270933">
                  <a:moveTo>
                    <a:pt x="0" y="0"/>
                  </a:moveTo>
                  <a:lnTo>
                    <a:pt x="4836557" y="0"/>
                  </a:lnTo>
                  <a:lnTo>
                    <a:pt x="4836557" y="270933"/>
                  </a:lnTo>
                  <a:lnTo>
                    <a:pt x="0" y="270933"/>
                  </a:lnTo>
                  <a:close/>
                </a:path>
              </a:pathLst>
            </a:custGeom>
            <a:solidFill>
              <a:srgbClr val="EEA990"/>
            </a:solidFill>
          </p:spPr>
        </p:sp>
        <p:sp>
          <p:nvSpPr>
            <p:cNvPr id="4" name="TextBox 4"/>
            <p:cNvSpPr txBox="1"/>
            <p:nvPr/>
          </p:nvSpPr>
          <p:spPr>
            <a:xfrm>
              <a:off x="0" y="-38100"/>
              <a:ext cx="4836557" cy="3090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724662" y="2927786"/>
            <a:ext cx="5258389" cy="5730353"/>
            <a:chOff x="0" y="-38100"/>
            <a:chExt cx="1384925" cy="1205674"/>
          </a:xfrm>
          <a:scene3d>
            <a:camera prst="orthographicFront">
              <a:rot lat="0" lon="0" rev="0"/>
            </a:camera>
            <a:lightRig rig="contrasting" dir="t">
              <a:rot lat="0" lon="0" rev="1500000"/>
            </a:lightRig>
          </a:scene3d>
        </p:grpSpPr>
        <p:sp>
          <p:nvSpPr>
            <p:cNvPr id="7" name="Freeform 7"/>
            <p:cNvSpPr/>
            <p:nvPr/>
          </p:nvSpPr>
          <p:spPr>
            <a:xfrm>
              <a:off x="0" y="0"/>
              <a:ext cx="1384925" cy="1071342"/>
            </a:xfrm>
            <a:custGeom>
              <a:avLst/>
              <a:gdLst/>
              <a:ahLst/>
              <a:cxnLst/>
              <a:rect l="l" t="t" r="r" b="b"/>
              <a:pathLst>
                <a:path w="1384925" h="1071342">
                  <a:moveTo>
                    <a:pt x="0" y="0"/>
                  </a:moveTo>
                  <a:lnTo>
                    <a:pt x="1384925" y="0"/>
                  </a:lnTo>
                  <a:lnTo>
                    <a:pt x="1384925" y="1071342"/>
                  </a:lnTo>
                  <a:lnTo>
                    <a:pt x="0" y="1071342"/>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8" name="TextBox 8"/>
            <p:cNvSpPr txBox="1"/>
            <p:nvPr/>
          </p:nvSpPr>
          <p:spPr>
            <a:xfrm>
              <a:off x="0" y="-38100"/>
              <a:ext cx="1384925" cy="1205674"/>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just">
                <a:lnSpc>
                  <a:spcPts val="2659"/>
                </a:lnSpc>
              </a:pPr>
              <a:endParaRPr sz="2000">
                <a:solidFill>
                  <a:prstClr val="black"/>
                </a:solidFill>
                <a:latin typeface="Times New Roman" panose="02020603050405020304" pitchFamily="18" charset="0"/>
                <a:cs typeface="Times New Roman" panose="02020603050405020304" pitchFamily="18" charset="0"/>
              </a:endParaRPr>
            </a:p>
          </p:txBody>
        </p:sp>
      </p:grpSp>
      <p:grpSp>
        <p:nvGrpSpPr>
          <p:cNvPr id="11" name="Group 11"/>
          <p:cNvGrpSpPr/>
          <p:nvPr/>
        </p:nvGrpSpPr>
        <p:grpSpPr>
          <a:xfrm>
            <a:off x="7373607" y="3154459"/>
            <a:ext cx="4898691" cy="5091897"/>
            <a:chOff x="0" y="0"/>
            <a:chExt cx="1384925" cy="1071342"/>
          </a:xfrm>
          <a:scene3d>
            <a:camera prst="orthographicFront">
              <a:rot lat="0" lon="0" rev="0"/>
            </a:camera>
            <a:lightRig rig="contrasting" dir="t">
              <a:rot lat="0" lon="0" rev="1500000"/>
            </a:lightRig>
          </a:scene3d>
        </p:grpSpPr>
        <p:sp>
          <p:nvSpPr>
            <p:cNvPr id="12" name="Freeform 12"/>
            <p:cNvSpPr/>
            <p:nvPr/>
          </p:nvSpPr>
          <p:spPr>
            <a:xfrm>
              <a:off x="0" y="0"/>
              <a:ext cx="1384925" cy="1071342"/>
            </a:xfrm>
            <a:custGeom>
              <a:avLst/>
              <a:gdLst/>
              <a:ahLst/>
              <a:cxnLst/>
              <a:rect l="l" t="t" r="r" b="b"/>
              <a:pathLst>
                <a:path w="1384925" h="1071342">
                  <a:moveTo>
                    <a:pt x="0" y="0"/>
                  </a:moveTo>
                  <a:lnTo>
                    <a:pt x="1384925" y="0"/>
                  </a:lnTo>
                  <a:lnTo>
                    <a:pt x="1384925" y="1071342"/>
                  </a:lnTo>
                  <a:lnTo>
                    <a:pt x="0" y="1071342"/>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13" name="TextBox 13"/>
            <p:cNvSpPr txBox="1"/>
            <p:nvPr/>
          </p:nvSpPr>
          <p:spPr>
            <a:xfrm>
              <a:off x="0" y="-38100"/>
              <a:ext cx="1384925" cy="1109442"/>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just">
                <a:lnSpc>
                  <a:spcPts val="2659"/>
                </a:lnSpc>
              </a:pPr>
              <a:endParaRPr sz="2000">
                <a:solidFill>
                  <a:prstClr val="black"/>
                </a:solidFill>
                <a:latin typeface="Times New Roman" panose="02020603050405020304" pitchFamily="18" charset="0"/>
                <a:cs typeface="Times New Roman" panose="02020603050405020304" pitchFamily="18" charset="0"/>
              </a:endParaRPr>
            </a:p>
          </p:txBody>
        </p:sp>
      </p:grpSp>
      <p:grpSp>
        <p:nvGrpSpPr>
          <p:cNvPr id="16" name="Group 16"/>
          <p:cNvGrpSpPr/>
          <p:nvPr/>
        </p:nvGrpSpPr>
        <p:grpSpPr>
          <a:xfrm>
            <a:off x="12769216" y="2973377"/>
            <a:ext cx="5273765" cy="5272979"/>
            <a:chOff x="0" y="-38100"/>
            <a:chExt cx="1384925" cy="1109442"/>
          </a:xfrm>
          <a:scene3d>
            <a:camera prst="orthographicFront">
              <a:rot lat="0" lon="0" rev="0"/>
            </a:camera>
            <a:lightRig rig="contrasting" dir="t">
              <a:rot lat="0" lon="0" rev="1500000"/>
            </a:lightRig>
          </a:scene3d>
        </p:grpSpPr>
        <p:sp>
          <p:nvSpPr>
            <p:cNvPr id="17" name="Freeform 17"/>
            <p:cNvSpPr/>
            <p:nvPr/>
          </p:nvSpPr>
          <p:spPr>
            <a:xfrm>
              <a:off x="0" y="0"/>
              <a:ext cx="1384925" cy="1071342"/>
            </a:xfrm>
            <a:custGeom>
              <a:avLst/>
              <a:gdLst/>
              <a:ahLst/>
              <a:cxnLst/>
              <a:rect l="l" t="t" r="r" b="b"/>
              <a:pathLst>
                <a:path w="1384925" h="1071342">
                  <a:moveTo>
                    <a:pt x="0" y="0"/>
                  </a:moveTo>
                  <a:lnTo>
                    <a:pt x="1384925" y="0"/>
                  </a:lnTo>
                  <a:lnTo>
                    <a:pt x="1384925" y="1071342"/>
                  </a:lnTo>
                  <a:lnTo>
                    <a:pt x="0" y="1071342"/>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18" name="TextBox 18"/>
            <p:cNvSpPr txBox="1"/>
            <p:nvPr/>
          </p:nvSpPr>
          <p:spPr>
            <a:xfrm>
              <a:off x="205125" y="-38100"/>
              <a:ext cx="1179800" cy="1109442"/>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just">
                <a:lnSpc>
                  <a:spcPts val="2659"/>
                </a:lnSpc>
              </a:pPr>
              <a:endParaRPr sz="2000">
                <a:solidFill>
                  <a:prstClr val="black"/>
                </a:solidFill>
                <a:latin typeface="Times New Roman" panose="02020603050405020304" pitchFamily="18" charset="0"/>
                <a:cs typeface="Times New Roman" panose="02020603050405020304" pitchFamily="18" charset="0"/>
              </a:endParaRPr>
            </a:p>
          </p:txBody>
        </p:sp>
      </p:grpSp>
      <p:sp>
        <p:nvSpPr>
          <p:cNvPr id="20" name="Freeform 20"/>
          <p:cNvSpPr/>
          <p:nvPr/>
        </p:nvSpPr>
        <p:spPr>
          <a:xfrm rot="-732719">
            <a:off x="212489" y="7859055"/>
            <a:ext cx="3185465" cy="2798490"/>
          </a:xfrm>
          <a:custGeom>
            <a:avLst/>
            <a:gdLst/>
            <a:ahLst/>
            <a:cxnLst/>
            <a:rect l="l" t="t" r="r" b="b"/>
            <a:pathLst>
              <a:path w="3185465" h="2798490">
                <a:moveTo>
                  <a:pt x="0" y="0"/>
                </a:moveTo>
                <a:lnTo>
                  <a:pt x="3185465" y="0"/>
                </a:lnTo>
                <a:lnTo>
                  <a:pt x="3185465" y="2798490"/>
                </a:lnTo>
                <a:lnTo>
                  <a:pt x="0" y="279849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1" name="TextBox 21"/>
          <p:cNvSpPr txBox="1"/>
          <p:nvPr/>
        </p:nvSpPr>
        <p:spPr>
          <a:xfrm>
            <a:off x="4191000" y="547784"/>
            <a:ext cx="10929913" cy="2031325"/>
          </a:xfrm>
          <a:prstGeom prst="rect">
            <a:avLst/>
          </a:prstGeom>
        </p:spPr>
        <p:txBody>
          <a:bodyPr lIns="0" tIns="0" rIns="0" bIns="0" rtlCol="0" anchor="t">
            <a:spAutoFit/>
          </a:bodyPr>
          <a:lstStyle/>
          <a:p>
            <a:pPr algn="ctr"/>
            <a:r>
              <a:rPr lang="en-US" sz="6600">
                <a:solidFill>
                  <a:srgbClr val="522D1C"/>
                </a:solidFill>
                <a:latin typeface="Times New Roman" panose="02020603050405020304" pitchFamily="18" charset="0"/>
                <a:ea typeface="Alice Bold"/>
                <a:cs typeface="Times New Roman" panose="02020603050405020304" pitchFamily="18" charset="0"/>
              </a:rPr>
              <a:t>﻿</a:t>
            </a:r>
            <a:r>
              <a:rPr lang="en-US" sz="6600" b="1">
                <a:latin typeface="Times New Roman" panose="02020603050405020304" pitchFamily="18" charset="0"/>
                <a:cs typeface="Times New Roman" panose="02020603050405020304" pitchFamily="18" charset="0"/>
              </a:rPr>
              <a:t>- Thấu hiểu tâm tư, nỗi lòng của </a:t>
            </a:r>
            <a:r>
              <a:rPr lang="en-US" sz="6600" b="1" smtClean="0">
                <a:latin typeface="Times New Roman" panose="02020603050405020304" pitchFamily="18" charset="0"/>
                <a:cs typeface="Times New Roman" panose="02020603050405020304" pitchFamily="18" charset="0"/>
              </a:rPr>
              <a:t>nhau</a:t>
            </a:r>
            <a:endParaRPr lang="en-US" sz="6600">
              <a:solidFill>
                <a:srgbClr val="522D1C"/>
              </a:solidFill>
              <a:latin typeface="Times New Roman" panose="02020603050405020304" pitchFamily="18" charset="0"/>
              <a:ea typeface="Alice Bold"/>
              <a:cs typeface="Times New Roman" panose="02020603050405020304" pitchFamily="18" charset="0"/>
            </a:endParaRPr>
          </a:p>
        </p:txBody>
      </p:sp>
      <p:sp>
        <p:nvSpPr>
          <p:cNvPr id="25" name="Freeform 25"/>
          <p:cNvSpPr/>
          <p:nvPr/>
        </p:nvSpPr>
        <p:spPr>
          <a:xfrm rot="-10148839">
            <a:off x="15008029" y="-454441"/>
            <a:ext cx="3883918" cy="3412094"/>
          </a:xfrm>
          <a:custGeom>
            <a:avLst/>
            <a:gdLst/>
            <a:ahLst/>
            <a:cxnLst/>
            <a:rect l="l" t="t" r="r" b="b"/>
            <a:pathLst>
              <a:path w="3883918" h="3412094">
                <a:moveTo>
                  <a:pt x="0" y="0"/>
                </a:moveTo>
                <a:lnTo>
                  <a:pt x="3883918" y="0"/>
                </a:lnTo>
                <a:lnTo>
                  <a:pt x="3883918" y="3412094"/>
                </a:lnTo>
                <a:lnTo>
                  <a:pt x="0" y="341209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4" name="TextBox 9"/>
          <p:cNvSpPr txBox="1"/>
          <p:nvPr/>
        </p:nvSpPr>
        <p:spPr>
          <a:xfrm>
            <a:off x="2142088" y="3284555"/>
            <a:ext cx="4524202" cy="4937249"/>
          </a:xfrm>
          <a:prstGeom prst="rect">
            <a:avLst/>
          </a:prstGeom>
          <a:ln>
            <a:noFill/>
          </a:ln>
          <a:effectLst>
            <a:outerShdw blurRad="149987" dist="250190" dir="8460000" algn="ctr">
              <a:srgbClr val="000000">
                <a:alpha val="28000"/>
              </a:srgbClr>
            </a:outerShdw>
          </a:effectLst>
        </p:spPr>
        <p:txBody>
          <a:bodyPr wrap="square" lIns="0" tIns="0" rIns="0" bIns="0" rtlCol="0" anchor="t">
            <a:spAutoFit/>
          </a:bodyPr>
          <a:lstStyle/>
          <a:p>
            <a:pPr algn="just">
              <a:lnSpc>
                <a:spcPts val="5450"/>
              </a:lnSpc>
            </a:pPr>
            <a:r>
              <a:rPr lang="en-US" sz="4400">
                <a:latin typeface="Times New Roman" panose="02020603050405020304" pitchFamily="18" charset="0"/>
                <a:cs typeface="Times New Roman" panose="02020603050405020304" pitchFamily="18" charset="0"/>
              </a:rPr>
              <a:t>Hiểu đồng đội của mình đi chiến đấu để lại sau lưng những gì yêu quý nhất của quê hương: </a:t>
            </a:r>
            <a:r>
              <a:rPr lang="en-US" sz="4400" i="1">
                <a:latin typeface="Times New Roman" panose="02020603050405020304" pitchFamily="18" charset="0"/>
                <a:cs typeface="Times New Roman" panose="02020603050405020304" pitchFamily="18" charset="0"/>
              </a:rPr>
              <a:t>ruộng nương, gian nhà.</a:t>
            </a:r>
            <a:endParaRPr lang="en-US" sz="4000">
              <a:solidFill>
                <a:srgbClr val="522D1C"/>
              </a:solidFill>
              <a:latin typeface="Times New Roman" panose="02020603050405020304" pitchFamily="18" charset="0"/>
              <a:cs typeface="Times New Roman" panose="02020603050405020304" pitchFamily="18" charset="0"/>
            </a:endParaRPr>
          </a:p>
        </p:txBody>
      </p:sp>
      <p:sp>
        <p:nvSpPr>
          <p:cNvPr id="27" name="TextBox 14"/>
          <p:cNvSpPr txBox="1"/>
          <p:nvPr/>
        </p:nvSpPr>
        <p:spPr>
          <a:xfrm>
            <a:off x="7870525" y="4085467"/>
            <a:ext cx="3936871" cy="2821285"/>
          </a:xfrm>
          <a:prstGeom prst="rect">
            <a:avLst/>
          </a:prstGeom>
          <a:ln>
            <a:noFill/>
          </a:ln>
          <a:effectLst>
            <a:outerShdw blurRad="149987" dist="250190" dir="8460000" algn="ctr">
              <a:srgbClr val="000000">
                <a:alpha val="28000"/>
              </a:srgbClr>
            </a:outerShdw>
          </a:effectLst>
        </p:spPr>
        <p:txBody>
          <a:bodyPr wrap="square" lIns="0" tIns="0" rIns="0" bIns="0" rtlCol="0" anchor="t">
            <a:spAutoFit/>
          </a:bodyPr>
          <a:lstStyle/>
          <a:p>
            <a:pPr algn="just">
              <a:lnSpc>
                <a:spcPts val="5450"/>
              </a:lnSpc>
            </a:pPr>
            <a:r>
              <a:rPr lang="en-US" sz="4400">
                <a:latin typeface="Times New Roman" panose="02020603050405020304" pitchFamily="18" charset="0"/>
                <a:cs typeface="Times New Roman" panose="02020603050405020304" pitchFamily="18" charset="0"/>
              </a:rPr>
              <a:t>Từ</a:t>
            </a:r>
            <a:r>
              <a:rPr lang="en-US" sz="4400" i="1">
                <a:latin typeface="Times New Roman" panose="02020603050405020304" pitchFamily="18" charset="0"/>
                <a:cs typeface="Times New Roman" panose="02020603050405020304" pitchFamily="18" charset="0"/>
              </a:rPr>
              <a:t> mặc kệ </a:t>
            </a:r>
            <a:r>
              <a:rPr lang="en-US" sz="4400" i="1">
                <a:latin typeface="Times New Roman" panose="02020603050405020304" pitchFamily="18" charset="0"/>
                <a:cs typeface="Times New Roman" panose="02020603050405020304" pitchFamily="18" charset="0"/>
                <a:sym typeface="Wingdings" panose="05000000000000000000" pitchFamily="2" charset="2"/>
              </a:rPr>
              <a:t></a:t>
            </a:r>
            <a:r>
              <a:rPr lang="en-US" sz="4400" i="1">
                <a:latin typeface="Times New Roman" panose="02020603050405020304" pitchFamily="18" charset="0"/>
                <a:cs typeface="Times New Roman" panose="02020603050405020304" pitchFamily="18" charset="0"/>
              </a:rPr>
              <a:t> </a:t>
            </a:r>
            <a:r>
              <a:rPr lang="en-US" sz="4400">
                <a:latin typeface="Times New Roman" panose="02020603050405020304" pitchFamily="18" charset="0"/>
                <a:cs typeface="Times New Roman" panose="02020603050405020304" pitchFamily="18" charset="0"/>
              </a:rPr>
              <a:t>nhấn mạnh tinh thần quyết tâm ra đi của người lính</a:t>
            </a:r>
            <a:endParaRPr lang="en-US" sz="4000">
              <a:solidFill>
                <a:srgbClr val="522D1C"/>
              </a:solidFill>
              <a:latin typeface="Times New Roman" panose="02020603050405020304" pitchFamily="18" charset="0"/>
              <a:cs typeface="Times New Roman" panose="02020603050405020304" pitchFamily="18" charset="0"/>
            </a:endParaRPr>
          </a:p>
        </p:txBody>
      </p:sp>
      <p:sp>
        <p:nvSpPr>
          <p:cNvPr id="28" name="TextBox 19"/>
          <p:cNvSpPr txBox="1"/>
          <p:nvPr/>
        </p:nvSpPr>
        <p:spPr>
          <a:xfrm>
            <a:off x="13182601" y="3583353"/>
            <a:ext cx="4317784" cy="4062651"/>
          </a:xfrm>
          <a:prstGeom prst="rect">
            <a:avLst/>
          </a:prstGeom>
          <a:ln>
            <a:noFill/>
          </a:ln>
          <a:effectLst>
            <a:outerShdw blurRad="149987" dist="250190" dir="8460000" algn="ctr">
              <a:srgbClr val="000000">
                <a:alpha val="28000"/>
              </a:srgbClr>
            </a:outerShdw>
          </a:effectLst>
        </p:spPr>
        <p:txBody>
          <a:bodyPr wrap="square" lIns="0" tIns="0" rIns="0" bIns="0" rtlCol="0" anchor="t">
            <a:spAutoFit/>
          </a:bodyPr>
          <a:lstStyle/>
          <a:p>
            <a:pPr algn="just"/>
            <a:r>
              <a:rPr lang="en-GB" sz="4400">
                <a:latin typeface="Times New Roman" panose="02020603050405020304" pitchFamily="18" charset="0"/>
                <a:cs typeface="Times New Roman" panose="02020603050405020304" pitchFamily="18" charset="0"/>
              </a:rPr>
              <a:t>Mang trong lòng nỗi nhớ quê hương da diết; cảm nhận được tình thương, nỗi nhớ của người thân.</a:t>
            </a:r>
          </a:p>
        </p:txBody>
      </p:sp>
    </p:spTree>
    <p:extLst>
      <p:ext uri="{BB962C8B-B14F-4D97-AF65-F5344CB8AC3E}">
        <p14:creationId xmlns:p14="http://schemas.microsoft.com/office/powerpoint/2010/main" val="276391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arn(inVertic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par>
                                <p:cTn id="23" presetID="16" presetClass="entr" presetSubtype="21"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par>
                                <p:cTn id="31" presetID="16" presetClass="entr" presetSubtype="2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363801" cy="1028700"/>
            <a:chOff x="0" y="0"/>
            <a:chExt cx="4836557" cy="270933"/>
          </a:xfrm>
        </p:grpSpPr>
        <p:sp>
          <p:nvSpPr>
            <p:cNvPr id="3" name="Freeform 3"/>
            <p:cNvSpPr/>
            <p:nvPr/>
          </p:nvSpPr>
          <p:spPr>
            <a:xfrm>
              <a:off x="0" y="0"/>
              <a:ext cx="4836557" cy="270933"/>
            </a:xfrm>
            <a:custGeom>
              <a:avLst/>
              <a:gdLst/>
              <a:ahLst/>
              <a:cxnLst/>
              <a:rect l="l" t="t" r="r" b="b"/>
              <a:pathLst>
                <a:path w="4836557" h="270933">
                  <a:moveTo>
                    <a:pt x="0" y="0"/>
                  </a:moveTo>
                  <a:lnTo>
                    <a:pt x="4836557" y="0"/>
                  </a:lnTo>
                  <a:lnTo>
                    <a:pt x="4836557" y="270933"/>
                  </a:lnTo>
                  <a:lnTo>
                    <a:pt x="0" y="270933"/>
                  </a:lnTo>
                  <a:close/>
                </a:path>
              </a:pathLst>
            </a:custGeom>
            <a:solidFill>
              <a:srgbClr val="EEA990"/>
            </a:solidFill>
          </p:spPr>
        </p:sp>
        <p:sp>
          <p:nvSpPr>
            <p:cNvPr id="4" name="TextBox 4"/>
            <p:cNvSpPr txBox="1"/>
            <p:nvPr/>
          </p:nvSpPr>
          <p:spPr>
            <a:xfrm>
              <a:off x="0" y="-38100"/>
              <a:ext cx="4836557" cy="3090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 name="Group 5"/>
          <p:cNvGrpSpPr/>
          <p:nvPr/>
        </p:nvGrpSpPr>
        <p:grpSpPr>
          <a:xfrm>
            <a:off x="1028700" y="4178605"/>
            <a:ext cx="5258389" cy="4067751"/>
            <a:chOff x="0" y="0"/>
            <a:chExt cx="7011185" cy="5423668"/>
          </a:xfrm>
        </p:grpSpPr>
        <p:grpSp>
          <p:nvGrpSpPr>
            <p:cNvPr id="6" name="Group 6"/>
            <p:cNvGrpSpPr/>
            <p:nvPr/>
          </p:nvGrpSpPr>
          <p:grpSpPr>
            <a:xfrm>
              <a:off x="0" y="0"/>
              <a:ext cx="7011185" cy="5423668"/>
              <a:chOff x="0" y="0"/>
              <a:chExt cx="1384925" cy="1071342"/>
            </a:xfrm>
          </p:grpSpPr>
          <p:sp>
            <p:nvSpPr>
              <p:cNvPr id="7" name="Freeform 7"/>
              <p:cNvSpPr/>
              <p:nvPr/>
            </p:nvSpPr>
            <p:spPr>
              <a:xfrm>
                <a:off x="0" y="0"/>
                <a:ext cx="1384925" cy="1071342"/>
              </a:xfrm>
              <a:custGeom>
                <a:avLst/>
                <a:gdLst/>
                <a:ahLst/>
                <a:cxnLst/>
                <a:rect l="l" t="t" r="r" b="b"/>
                <a:pathLst>
                  <a:path w="1384925" h="1071342">
                    <a:moveTo>
                      <a:pt x="0" y="0"/>
                    </a:moveTo>
                    <a:lnTo>
                      <a:pt x="1384925" y="0"/>
                    </a:lnTo>
                    <a:lnTo>
                      <a:pt x="1384925" y="1071342"/>
                    </a:lnTo>
                    <a:lnTo>
                      <a:pt x="0" y="1071342"/>
                    </a:lnTo>
                    <a:close/>
                  </a:path>
                </a:pathLst>
              </a:custGeom>
              <a:solidFill>
                <a:srgbClr val="DDA37F"/>
              </a:solidFill>
            </p:spPr>
          </p:sp>
          <p:sp>
            <p:nvSpPr>
              <p:cNvPr id="8" name="TextBox 8"/>
              <p:cNvSpPr txBox="1"/>
              <p:nvPr/>
            </p:nvSpPr>
            <p:spPr>
              <a:xfrm>
                <a:off x="0" y="-38100"/>
                <a:ext cx="1384925" cy="1109442"/>
              </a:xfrm>
              <a:prstGeom prst="rect">
                <a:avLst/>
              </a:prstGeom>
            </p:spPr>
            <p:txBody>
              <a:bodyPr lIns="50800" tIns="50800" rIns="50800" bIns="50800" rtlCol="0" anchor="ctr"/>
              <a:lstStyle/>
              <a:p>
                <a:pPr algn="just">
                  <a:lnSpc>
                    <a:spcPts val="2659"/>
                  </a:lnSpc>
                </a:pPr>
                <a:endParaRPr>
                  <a:solidFill>
                    <a:prstClr val="black"/>
                  </a:solidFill>
                  <a:latin typeface="Times New Roman" panose="02020603050405020304" pitchFamily="18" charset="0"/>
                  <a:cs typeface="Times New Roman" panose="02020603050405020304" pitchFamily="18" charset="0"/>
                </a:endParaRPr>
              </a:p>
            </p:txBody>
          </p:sp>
        </p:grpSp>
        <p:sp>
          <p:nvSpPr>
            <p:cNvPr id="9" name="TextBox 9"/>
            <p:cNvSpPr txBox="1"/>
            <p:nvPr/>
          </p:nvSpPr>
          <p:spPr>
            <a:xfrm>
              <a:off x="491631" y="456839"/>
              <a:ext cx="6163169" cy="3727944"/>
            </a:xfrm>
            <a:prstGeom prst="rect">
              <a:avLst/>
            </a:prstGeom>
          </p:spPr>
          <p:txBody>
            <a:bodyPr wrap="square" lIns="0" tIns="0" rIns="0" bIns="0" rtlCol="0" anchor="t">
              <a:spAutoFit/>
            </a:bodyPr>
            <a:lstStyle/>
            <a:p>
              <a:pPr algn="just">
                <a:lnSpc>
                  <a:spcPts val="5450"/>
                </a:lnSpc>
              </a:pPr>
              <a:r>
                <a:rPr lang="en-US" sz="4000">
                  <a:latin typeface="Times New Roman" panose="02020603050405020304" pitchFamily="18" charset="0"/>
                  <a:cs typeface="Times New Roman" panose="02020603050405020304" pitchFamily="18" charset="0"/>
                </a:rPr>
                <a:t>Sự hành hạ của bệnh tật – những cơn sốt rét rừng: </a:t>
              </a:r>
              <a:r>
                <a:rPr lang="en-US" sz="4000" i="1">
                  <a:latin typeface="Times New Roman" panose="02020603050405020304" pitchFamily="18" charset="0"/>
                  <a:cs typeface="Times New Roman" panose="02020603050405020304" pitchFamily="18" charset="0"/>
                </a:rPr>
                <a:t>từng cơn ớn lạnh, sốt run người,…</a:t>
              </a:r>
              <a:endParaRPr lang="en-US" sz="3893">
                <a:solidFill>
                  <a:srgbClr val="522D1C"/>
                </a:solidFill>
                <a:latin typeface="Times New Roman" panose="02020603050405020304" pitchFamily="18" charset="0"/>
                <a:cs typeface="Times New Roman" panose="02020603050405020304" pitchFamily="18" charset="0"/>
              </a:endParaRPr>
            </a:p>
          </p:txBody>
        </p:sp>
      </p:grpSp>
      <p:grpSp>
        <p:nvGrpSpPr>
          <p:cNvPr id="10" name="Group 10"/>
          <p:cNvGrpSpPr/>
          <p:nvPr/>
        </p:nvGrpSpPr>
        <p:grpSpPr>
          <a:xfrm>
            <a:off x="6514806" y="4178605"/>
            <a:ext cx="5258389" cy="4067751"/>
            <a:chOff x="0" y="0"/>
            <a:chExt cx="7011185" cy="5423668"/>
          </a:xfrm>
        </p:grpSpPr>
        <p:grpSp>
          <p:nvGrpSpPr>
            <p:cNvPr id="11" name="Group 11"/>
            <p:cNvGrpSpPr/>
            <p:nvPr/>
          </p:nvGrpSpPr>
          <p:grpSpPr>
            <a:xfrm>
              <a:off x="0" y="0"/>
              <a:ext cx="7011185" cy="5423668"/>
              <a:chOff x="0" y="0"/>
              <a:chExt cx="1384925" cy="1071342"/>
            </a:xfrm>
          </p:grpSpPr>
          <p:sp>
            <p:nvSpPr>
              <p:cNvPr id="12" name="Freeform 12"/>
              <p:cNvSpPr/>
              <p:nvPr/>
            </p:nvSpPr>
            <p:spPr>
              <a:xfrm>
                <a:off x="0" y="0"/>
                <a:ext cx="1384925" cy="1071342"/>
              </a:xfrm>
              <a:custGeom>
                <a:avLst/>
                <a:gdLst/>
                <a:ahLst/>
                <a:cxnLst/>
                <a:rect l="l" t="t" r="r" b="b"/>
                <a:pathLst>
                  <a:path w="1384925" h="1071342">
                    <a:moveTo>
                      <a:pt x="0" y="0"/>
                    </a:moveTo>
                    <a:lnTo>
                      <a:pt x="1384925" y="0"/>
                    </a:lnTo>
                    <a:lnTo>
                      <a:pt x="1384925" y="1071342"/>
                    </a:lnTo>
                    <a:lnTo>
                      <a:pt x="0" y="1071342"/>
                    </a:lnTo>
                    <a:close/>
                  </a:path>
                </a:pathLst>
              </a:custGeom>
              <a:solidFill>
                <a:srgbClr val="DDA37F"/>
              </a:solidFill>
            </p:spPr>
          </p:sp>
          <p:sp>
            <p:nvSpPr>
              <p:cNvPr id="13" name="TextBox 13"/>
              <p:cNvSpPr txBox="1"/>
              <p:nvPr/>
            </p:nvSpPr>
            <p:spPr>
              <a:xfrm>
                <a:off x="0" y="-38100"/>
                <a:ext cx="1384925" cy="1109442"/>
              </a:xfrm>
              <a:prstGeom prst="rect">
                <a:avLst/>
              </a:prstGeom>
            </p:spPr>
            <p:txBody>
              <a:bodyPr lIns="50800" tIns="50800" rIns="50800" bIns="50800" rtlCol="0" anchor="ctr"/>
              <a:lstStyle/>
              <a:p>
                <a:pPr algn="just">
                  <a:lnSpc>
                    <a:spcPts val="2659"/>
                  </a:lnSpc>
                </a:pPr>
                <a:endParaRPr>
                  <a:solidFill>
                    <a:prstClr val="black"/>
                  </a:solidFill>
                  <a:latin typeface="Times New Roman" panose="02020603050405020304" pitchFamily="18" charset="0"/>
                  <a:cs typeface="Times New Roman" panose="02020603050405020304" pitchFamily="18" charset="0"/>
                </a:endParaRPr>
              </a:p>
            </p:txBody>
          </p:sp>
        </p:grpSp>
        <p:sp>
          <p:nvSpPr>
            <p:cNvPr id="14" name="TextBox 14"/>
            <p:cNvSpPr txBox="1"/>
            <p:nvPr/>
          </p:nvSpPr>
          <p:spPr>
            <a:xfrm>
              <a:off x="296348" y="249620"/>
              <a:ext cx="6519554" cy="4924425"/>
            </a:xfrm>
            <a:prstGeom prst="rect">
              <a:avLst/>
            </a:prstGeom>
          </p:spPr>
          <p:txBody>
            <a:bodyPr wrap="square" lIns="0" tIns="0" rIns="0" bIns="0" rtlCol="0" anchor="t">
              <a:spAutoFit/>
            </a:bodyPr>
            <a:lstStyle/>
            <a:p>
              <a:pPr algn="just"/>
              <a:r>
                <a:rPr lang="en-GB" sz="4000">
                  <a:latin typeface="Times New Roman" panose="02020603050405020304" pitchFamily="18" charset="0"/>
                  <a:cs typeface="Times New Roman" panose="02020603050405020304" pitchFamily="18" charset="0"/>
                </a:rPr>
                <a:t>Chia sẻ cảnh thiếu thốn quân trang, quân dụng: áo rách vai, quần vá, chân không giày,..trong hoàn cảnh thời tiết khắc nghiệt (</a:t>
              </a:r>
              <a:r>
                <a:rPr lang="en-GB" sz="4000" i="1">
                  <a:latin typeface="Times New Roman" panose="02020603050405020304" pitchFamily="18" charset="0"/>
                  <a:cs typeface="Times New Roman" panose="02020603050405020304" pitchFamily="18" charset="0"/>
                </a:rPr>
                <a:t>buốt giá</a:t>
              </a:r>
              <a:r>
                <a:rPr lang="en-GB" sz="4000">
                  <a:latin typeface="Times New Roman" panose="02020603050405020304" pitchFamily="18" charset="0"/>
                  <a:cs typeface="Times New Roman" panose="02020603050405020304" pitchFamily="18" charset="0"/>
                </a:rPr>
                <a:t>).</a:t>
              </a:r>
            </a:p>
          </p:txBody>
        </p:sp>
      </p:grpSp>
      <p:grpSp>
        <p:nvGrpSpPr>
          <p:cNvPr id="15" name="Group 15"/>
          <p:cNvGrpSpPr/>
          <p:nvPr/>
        </p:nvGrpSpPr>
        <p:grpSpPr>
          <a:xfrm>
            <a:off x="11979762" y="4178605"/>
            <a:ext cx="5258389" cy="4067751"/>
            <a:chOff x="0" y="0"/>
            <a:chExt cx="7011185" cy="5423668"/>
          </a:xfrm>
        </p:grpSpPr>
        <p:grpSp>
          <p:nvGrpSpPr>
            <p:cNvPr id="16" name="Group 16"/>
            <p:cNvGrpSpPr/>
            <p:nvPr/>
          </p:nvGrpSpPr>
          <p:grpSpPr>
            <a:xfrm>
              <a:off x="0" y="0"/>
              <a:ext cx="7011185" cy="5423668"/>
              <a:chOff x="0" y="0"/>
              <a:chExt cx="1384925" cy="1071342"/>
            </a:xfrm>
          </p:grpSpPr>
          <p:sp>
            <p:nvSpPr>
              <p:cNvPr id="17" name="Freeform 17"/>
              <p:cNvSpPr/>
              <p:nvPr/>
            </p:nvSpPr>
            <p:spPr>
              <a:xfrm>
                <a:off x="0" y="0"/>
                <a:ext cx="1384925" cy="1071342"/>
              </a:xfrm>
              <a:custGeom>
                <a:avLst/>
                <a:gdLst/>
                <a:ahLst/>
                <a:cxnLst/>
                <a:rect l="l" t="t" r="r" b="b"/>
                <a:pathLst>
                  <a:path w="1384925" h="1071342">
                    <a:moveTo>
                      <a:pt x="0" y="0"/>
                    </a:moveTo>
                    <a:lnTo>
                      <a:pt x="1384925" y="0"/>
                    </a:lnTo>
                    <a:lnTo>
                      <a:pt x="1384925" y="1071342"/>
                    </a:lnTo>
                    <a:lnTo>
                      <a:pt x="0" y="1071342"/>
                    </a:lnTo>
                    <a:close/>
                  </a:path>
                </a:pathLst>
              </a:custGeom>
              <a:solidFill>
                <a:srgbClr val="DDA37F"/>
              </a:solidFill>
            </p:spPr>
          </p:sp>
          <p:sp>
            <p:nvSpPr>
              <p:cNvPr id="18" name="TextBox 18"/>
              <p:cNvSpPr txBox="1"/>
              <p:nvPr/>
            </p:nvSpPr>
            <p:spPr>
              <a:xfrm>
                <a:off x="0" y="-38100"/>
                <a:ext cx="1384925" cy="1109442"/>
              </a:xfrm>
              <a:prstGeom prst="rect">
                <a:avLst/>
              </a:prstGeom>
            </p:spPr>
            <p:txBody>
              <a:bodyPr lIns="50800" tIns="50800" rIns="50800" bIns="50800" rtlCol="0" anchor="ctr"/>
              <a:lstStyle/>
              <a:p>
                <a:pPr algn="just">
                  <a:lnSpc>
                    <a:spcPts val="2659"/>
                  </a:lnSpc>
                </a:pPr>
                <a:endParaRPr>
                  <a:solidFill>
                    <a:prstClr val="black"/>
                  </a:solidFill>
                  <a:latin typeface="Times New Roman" panose="02020603050405020304" pitchFamily="18" charset="0"/>
                  <a:cs typeface="Times New Roman" panose="02020603050405020304" pitchFamily="18" charset="0"/>
                </a:endParaRPr>
              </a:p>
            </p:txBody>
          </p:sp>
        </p:grpSp>
        <p:sp>
          <p:nvSpPr>
            <p:cNvPr id="19" name="TextBox 19"/>
            <p:cNvSpPr txBox="1"/>
            <p:nvPr/>
          </p:nvSpPr>
          <p:spPr>
            <a:xfrm>
              <a:off x="245815" y="333701"/>
              <a:ext cx="6519554" cy="4924425"/>
            </a:xfrm>
            <a:prstGeom prst="rect">
              <a:avLst/>
            </a:prstGeom>
          </p:spPr>
          <p:txBody>
            <a:bodyPr lIns="0" tIns="0" rIns="0" bIns="0" rtlCol="0" anchor="t">
              <a:spAutoFit/>
            </a:bodyPr>
            <a:lstStyle/>
            <a:p>
              <a:pPr algn="just"/>
              <a:r>
                <a:rPr lang="en-GB" sz="4000">
                  <a:latin typeface="Times New Roman" panose="02020603050405020304" pitchFamily="18" charset="0"/>
                  <a:cs typeface="Times New Roman" panose="02020603050405020304" pitchFamily="18" charset="0"/>
                </a:rPr>
                <a:t>+ Hơi ấm đồng đội: </a:t>
              </a:r>
              <a:r>
                <a:rPr lang="en-GB" sz="4000" i="1">
                  <a:latin typeface="Times New Roman" panose="02020603050405020304" pitchFamily="18" charset="0"/>
                  <a:cs typeface="Times New Roman" panose="02020603050405020304" pitchFamily="18" charset="0"/>
                </a:rPr>
                <a:t>Thương nhau tay nắm lấy bàn tay</a:t>
              </a:r>
              <a:endParaRPr lang="en-GB" sz="4000">
                <a:latin typeface="Times New Roman" panose="02020603050405020304" pitchFamily="18" charset="0"/>
                <a:cs typeface="Times New Roman" panose="02020603050405020304" pitchFamily="18" charset="0"/>
              </a:endParaRPr>
            </a:p>
            <a:p>
              <a:pPr algn="just"/>
              <a:r>
                <a:rPr lang="en-US" sz="4000" i="1">
                  <a:latin typeface="Times New Roman" panose="02020603050405020304" pitchFamily="18" charset="0"/>
                  <a:cs typeface="Times New Roman" panose="02020603050405020304" pitchFamily="18" charset="0"/>
                  <a:sym typeface="Wingdings" panose="05000000000000000000" pitchFamily="2" charset="2"/>
                </a:rPr>
                <a:t></a:t>
              </a:r>
              <a:r>
                <a:rPr lang="en-US" sz="4000" i="1">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Cử chỉ truyền hơi ấm, sức mạnh cho nhau vượt qua gian khó</a:t>
              </a:r>
              <a:endParaRPr lang="en-GB" sz="4000">
                <a:solidFill>
                  <a:prstClr val="black"/>
                </a:solidFill>
                <a:latin typeface="Times New Roman" panose="02020603050405020304" pitchFamily="18" charset="0"/>
                <a:cs typeface="Times New Roman" panose="02020603050405020304" pitchFamily="18" charset="0"/>
              </a:endParaRPr>
            </a:p>
          </p:txBody>
        </p:sp>
      </p:grpSp>
      <p:sp>
        <p:nvSpPr>
          <p:cNvPr id="20" name="Freeform 20"/>
          <p:cNvSpPr/>
          <p:nvPr/>
        </p:nvSpPr>
        <p:spPr>
          <a:xfrm rot="-732719">
            <a:off x="212489" y="7859055"/>
            <a:ext cx="3185465" cy="2798490"/>
          </a:xfrm>
          <a:custGeom>
            <a:avLst/>
            <a:gdLst/>
            <a:ahLst/>
            <a:cxnLst/>
            <a:rect l="l" t="t" r="r" b="b"/>
            <a:pathLst>
              <a:path w="3185465" h="2798490">
                <a:moveTo>
                  <a:pt x="0" y="0"/>
                </a:moveTo>
                <a:lnTo>
                  <a:pt x="3185465" y="0"/>
                </a:lnTo>
                <a:lnTo>
                  <a:pt x="3185465" y="2798490"/>
                </a:lnTo>
                <a:lnTo>
                  <a:pt x="0" y="279849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1" name="TextBox 21"/>
          <p:cNvSpPr txBox="1"/>
          <p:nvPr/>
        </p:nvSpPr>
        <p:spPr>
          <a:xfrm>
            <a:off x="3679044" y="857250"/>
            <a:ext cx="10929913" cy="2031325"/>
          </a:xfrm>
          <a:prstGeom prst="rect">
            <a:avLst/>
          </a:prstGeom>
        </p:spPr>
        <p:txBody>
          <a:bodyPr lIns="0" tIns="0" rIns="0" bIns="0" rtlCol="0" anchor="t">
            <a:spAutoFit/>
          </a:bodyPr>
          <a:lstStyle/>
          <a:p>
            <a:pPr algn="ctr"/>
            <a:r>
              <a:rPr lang="en-US" sz="6600">
                <a:solidFill>
                  <a:srgbClr val="522D1C"/>
                </a:solidFill>
                <a:latin typeface="Times New Roman" panose="02020603050405020304" pitchFamily="18" charset="0"/>
                <a:ea typeface="Alice Bold"/>
                <a:cs typeface="Times New Roman" panose="02020603050405020304" pitchFamily="18" charset="0"/>
              </a:rPr>
              <a:t>﻿</a:t>
            </a:r>
            <a:r>
              <a:rPr lang="en-GB" sz="6600">
                <a:latin typeface="Times New Roman" panose="02020603050405020304" pitchFamily="18" charset="0"/>
                <a:cs typeface="Times New Roman" panose="02020603050405020304" pitchFamily="18" charset="0"/>
              </a:rPr>
              <a:t>- </a:t>
            </a:r>
            <a:r>
              <a:rPr lang="en-GB" sz="6600" b="1">
                <a:latin typeface="Times New Roman" panose="02020603050405020304" pitchFamily="18" charset="0"/>
                <a:cs typeface="Times New Roman" panose="02020603050405020304" pitchFamily="18" charset="0"/>
              </a:rPr>
              <a:t>Sẻ chia, đồng cam, cộng khổ những gian khó</a:t>
            </a:r>
            <a:r>
              <a:rPr lang="en-GB" sz="6600">
                <a:latin typeface="Times New Roman" panose="02020603050405020304" pitchFamily="18" charset="0"/>
                <a:cs typeface="Times New Roman" panose="02020603050405020304" pitchFamily="18" charset="0"/>
              </a:rPr>
              <a:t>:</a:t>
            </a:r>
          </a:p>
        </p:txBody>
      </p:sp>
      <p:sp>
        <p:nvSpPr>
          <p:cNvPr id="25" name="Freeform 25"/>
          <p:cNvSpPr/>
          <p:nvPr/>
        </p:nvSpPr>
        <p:spPr>
          <a:xfrm rot="-10148839">
            <a:off x="15008029" y="-454441"/>
            <a:ext cx="3883918" cy="3412094"/>
          </a:xfrm>
          <a:custGeom>
            <a:avLst/>
            <a:gdLst/>
            <a:ahLst/>
            <a:cxnLst/>
            <a:rect l="l" t="t" r="r" b="b"/>
            <a:pathLst>
              <a:path w="3883918" h="3412094">
                <a:moveTo>
                  <a:pt x="0" y="0"/>
                </a:moveTo>
                <a:lnTo>
                  <a:pt x="3883918" y="0"/>
                </a:lnTo>
                <a:lnTo>
                  <a:pt x="3883918" y="3412094"/>
                </a:lnTo>
                <a:lnTo>
                  <a:pt x="0" y="341209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66547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74852" cy="10287000"/>
            <a:chOff x="0" y="0"/>
            <a:chExt cx="151401" cy="2709333"/>
          </a:xfrm>
        </p:grpSpPr>
        <p:sp>
          <p:nvSpPr>
            <p:cNvPr id="3" name="Freeform 3"/>
            <p:cNvSpPr/>
            <p:nvPr/>
          </p:nvSpPr>
          <p:spPr>
            <a:xfrm>
              <a:off x="0" y="0"/>
              <a:ext cx="151401" cy="2709333"/>
            </a:xfrm>
            <a:custGeom>
              <a:avLst/>
              <a:gdLst/>
              <a:ahLst/>
              <a:cxnLst/>
              <a:rect l="l" t="t" r="r" b="b"/>
              <a:pathLst>
                <a:path w="151401" h="2709333">
                  <a:moveTo>
                    <a:pt x="0" y="0"/>
                  </a:moveTo>
                  <a:lnTo>
                    <a:pt x="151401" y="0"/>
                  </a:lnTo>
                  <a:lnTo>
                    <a:pt x="151401" y="2709333"/>
                  </a:lnTo>
                  <a:lnTo>
                    <a:pt x="0" y="2709333"/>
                  </a:lnTo>
                  <a:close/>
                </a:path>
              </a:pathLst>
            </a:custGeom>
            <a:solidFill>
              <a:srgbClr val="EEA990"/>
            </a:solidFill>
          </p:spPr>
        </p:sp>
        <p:sp>
          <p:nvSpPr>
            <p:cNvPr id="4" name="TextBox 4"/>
            <p:cNvSpPr txBox="1"/>
            <p:nvPr/>
          </p:nvSpPr>
          <p:spPr>
            <a:xfrm>
              <a:off x="0" y="-38100"/>
              <a:ext cx="151401" cy="27474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804268" y="4192805"/>
            <a:ext cx="7004966" cy="4067751"/>
            <a:chOff x="0" y="0"/>
            <a:chExt cx="1844929" cy="1071342"/>
          </a:xfrm>
          <a:scene3d>
            <a:camera prst="orthographicFront">
              <a:rot lat="0" lon="0" rev="0"/>
            </a:camera>
            <a:lightRig rig="contrasting" dir="t">
              <a:rot lat="0" lon="0" rev="1500000"/>
            </a:lightRig>
          </a:scene3d>
        </p:grpSpPr>
        <p:sp>
          <p:nvSpPr>
            <p:cNvPr id="7" name="Freeform 7"/>
            <p:cNvSpPr/>
            <p:nvPr/>
          </p:nvSpPr>
          <p:spPr>
            <a:xfrm>
              <a:off x="0" y="0"/>
              <a:ext cx="1844929" cy="1071342"/>
            </a:xfrm>
            <a:custGeom>
              <a:avLst/>
              <a:gdLst/>
              <a:ahLst/>
              <a:cxnLst/>
              <a:rect l="l" t="t" r="r" b="b"/>
              <a:pathLst>
                <a:path w="1844929" h="1071342">
                  <a:moveTo>
                    <a:pt x="0" y="0"/>
                  </a:moveTo>
                  <a:lnTo>
                    <a:pt x="1844929" y="0"/>
                  </a:lnTo>
                  <a:lnTo>
                    <a:pt x="1844929" y="1071342"/>
                  </a:lnTo>
                  <a:lnTo>
                    <a:pt x="0" y="1071342"/>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8" name="TextBox 8"/>
            <p:cNvSpPr txBox="1"/>
            <p:nvPr/>
          </p:nvSpPr>
          <p:spPr>
            <a:xfrm>
              <a:off x="0" y="-38100"/>
              <a:ext cx="1844929" cy="1109442"/>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ctr">
                <a:lnSpc>
                  <a:spcPts val="2659"/>
                </a:lnSpc>
              </a:pPr>
              <a:endParaRPr>
                <a:solidFill>
                  <a:prstClr val="black"/>
                </a:solidFill>
              </a:endParaRPr>
            </a:p>
          </p:txBody>
        </p:sp>
      </p:grpSp>
      <p:grpSp>
        <p:nvGrpSpPr>
          <p:cNvPr id="11" name="Group 11"/>
          <p:cNvGrpSpPr/>
          <p:nvPr/>
        </p:nvGrpSpPr>
        <p:grpSpPr>
          <a:xfrm>
            <a:off x="9508005" y="4192805"/>
            <a:ext cx="7004966" cy="4067751"/>
            <a:chOff x="0" y="0"/>
            <a:chExt cx="1844929" cy="1071342"/>
          </a:xfrm>
          <a:scene3d>
            <a:camera prst="orthographicFront">
              <a:rot lat="0" lon="0" rev="0"/>
            </a:camera>
            <a:lightRig rig="contrasting" dir="t">
              <a:rot lat="0" lon="0" rev="1500000"/>
            </a:lightRig>
          </a:scene3d>
        </p:grpSpPr>
        <p:sp>
          <p:nvSpPr>
            <p:cNvPr id="12" name="Freeform 12"/>
            <p:cNvSpPr/>
            <p:nvPr/>
          </p:nvSpPr>
          <p:spPr>
            <a:xfrm>
              <a:off x="0" y="0"/>
              <a:ext cx="1844929" cy="1071342"/>
            </a:xfrm>
            <a:custGeom>
              <a:avLst/>
              <a:gdLst/>
              <a:ahLst/>
              <a:cxnLst/>
              <a:rect l="l" t="t" r="r" b="b"/>
              <a:pathLst>
                <a:path w="1844929" h="1071342">
                  <a:moveTo>
                    <a:pt x="0" y="0"/>
                  </a:moveTo>
                  <a:lnTo>
                    <a:pt x="1844929" y="0"/>
                  </a:lnTo>
                  <a:lnTo>
                    <a:pt x="1844929" y="1071342"/>
                  </a:lnTo>
                  <a:lnTo>
                    <a:pt x="0" y="1071342"/>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13" name="TextBox 13"/>
            <p:cNvSpPr txBox="1"/>
            <p:nvPr/>
          </p:nvSpPr>
          <p:spPr>
            <a:xfrm>
              <a:off x="0" y="-38100"/>
              <a:ext cx="1844929" cy="1109442"/>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ctr">
                <a:lnSpc>
                  <a:spcPts val="2659"/>
                </a:lnSpc>
              </a:pPr>
              <a:endParaRPr>
                <a:solidFill>
                  <a:prstClr val="black"/>
                </a:solidFill>
              </a:endParaRPr>
            </a:p>
          </p:txBody>
        </p:sp>
      </p:grpSp>
      <p:sp>
        <p:nvSpPr>
          <p:cNvPr id="17" name="TextBox 17"/>
          <p:cNvSpPr txBox="1"/>
          <p:nvPr/>
        </p:nvSpPr>
        <p:spPr>
          <a:xfrm>
            <a:off x="4343400" y="791733"/>
            <a:ext cx="8349809" cy="3046988"/>
          </a:xfrm>
          <a:prstGeom prst="rect">
            <a:avLst/>
          </a:prstGeom>
        </p:spPr>
        <p:txBody>
          <a:bodyPr wrap="square" lIns="0" tIns="0" rIns="0" bIns="0" rtlCol="0" anchor="t">
            <a:spAutoFit/>
          </a:bodyPr>
          <a:lstStyle/>
          <a:p>
            <a:pPr algn="ctr"/>
            <a:r>
              <a:rPr lang="en-GB" sz="6600">
                <a:latin typeface="Times New Roman" panose="02020603050405020304" pitchFamily="18" charset="0"/>
                <a:cs typeface="Times New Roman" panose="02020603050405020304" pitchFamily="18" charset="0"/>
              </a:rPr>
              <a:t>- </a:t>
            </a:r>
            <a:r>
              <a:rPr lang="en-GB" sz="6600" b="1">
                <a:latin typeface="Times New Roman" panose="02020603050405020304" pitchFamily="18" charset="0"/>
                <a:cs typeface="Times New Roman" panose="02020603050405020304" pitchFamily="18" charset="0"/>
              </a:rPr>
              <a:t>Cùng sát cánh kề vai bên nhau khi làm nhiệm </a:t>
            </a:r>
            <a:r>
              <a:rPr lang="en-GB" sz="6600" b="1" smtClean="0">
                <a:latin typeface="Times New Roman" panose="02020603050405020304" pitchFamily="18" charset="0"/>
                <a:cs typeface="Times New Roman" panose="02020603050405020304" pitchFamily="18" charset="0"/>
              </a:rPr>
              <a:t>vụ</a:t>
            </a:r>
            <a:endParaRPr lang="en-GB" sz="6600">
              <a:latin typeface="Times New Roman" panose="02020603050405020304" pitchFamily="18" charset="0"/>
              <a:cs typeface="Times New Roman" panose="02020603050405020304" pitchFamily="18" charset="0"/>
            </a:endParaRPr>
          </a:p>
        </p:txBody>
      </p:sp>
      <p:sp>
        <p:nvSpPr>
          <p:cNvPr id="18" name="Freeform 18"/>
          <p:cNvSpPr/>
          <p:nvPr/>
        </p:nvSpPr>
        <p:spPr>
          <a:xfrm rot="6981963">
            <a:off x="-320820" y="-97774"/>
            <a:ext cx="5065402" cy="4450050"/>
          </a:xfrm>
          <a:custGeom>
            <a:avLst/>
            <a:gdLst/>
            <a:ahLst/>
            <a:cxnLst/>
            <a:rect l="l" t="t" r="r" b="b"/>
            <a:pathLst>
              <a:path w="5065402" h="4450050">
                <a:moveTo>
                  <a:pt x="0" y="0"/>
                </a:moveTo>
                <a:lnTo>
                  <a:pt x="5065402" y="0"/>
                </a:lnTo>
                <a:lnTo>
                  <a:pt x="5065402" y="4450049"/>
                </a:lnTo>
                <a:lnTo>
                  <a:pt x="0" y="44500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9" name="Freeform 19"/>
          <p:cNvSpPr/>
          <p:nvPr/>
        </p:nvSpPr>
        <p:spPr>
          <a:xfrm rot="-794477">
            <a:off x="14544143" y="7399043"/>
            <a:ext cx="3443195" cy="3024911"/>
          </a:xfrm>
          <a:custGeom>
            <a:avLst/>
            <a:gdLst/>
            <a:ahLst/>
            <a:cxnLst/>
            <a:rect l="l" t="t" r="r" b="b"/>
            <a:pathLst>
              <a:path w="3443195" h="3024911">
                <a:moveTo>
                  <a:pt x="0" y="0"/>
                </a:moveTo>
                <a:lnTo>
                  <a:pt x="3443196" y="0"/>
                </a:lnTo>
                <a:lnTo>
                  <a:pt x="3443196" y="3024911"/>
                </a:lnTo>
                <a:lnTo>
                  <a:pt x="0" y="30249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94849" y="394668"/>
            <a:ext cx="4653022" cy="323462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1" name="TextBox 9"/>
          <p:cNvSpPr txBox="1"/>
          <p:nvPr/>
        </p:nvSpPr>
        <p:spPr>
          <a:xfrm>
            <a:off x="2239113" y="5143500"/>
            <a:ext cx="6209009" cy="2115964"/>
          </a:xfrm>
          <a:prstGeom prst="rect">
            <a:avLst/>
          </a:prstGeom>
        </p:spPr>
        <p:txBody>
          <a:bodyPr wrap="square" lIns="0" tIns="0" rIns="0" bIns="0" rtlCol="0" anchor="t">
            <a:spAutoFit/>
          </a:bodyPr>
          <a:lstStyle/>
          <a:p>
            <a:pPr algn="just">
              <a:lnSpc>
                <a:spcPts val="5450"/>
              </a:lnSpc>
            </a:pPr>
            <a:r>
              <a:rPr lang="en-US" sz="4800">
                <a:latin typeface="Times New Roman" panose="02020603050405020304" pitchFamily="18" charset="0"/>
                <a:cs typeface="Times New Roman" panose="02020603050405020304" pitchFamily="18" charset="0"/>
              </a:rPr>
              <a:t>Không gian, thời gian: đêm về khuya nơi rừng hoang, lạnh lẽo.</a:t>
            </a:r>
            <a:endParaRPr lang="en-US" sz="4400">
              <a:solidFill>
                <a:srgbClr val="522D1C"/>
              </a:solidFill>
              <a:latin typeface="Times New Roman" panose="02020603050405020304" pitchFamily="18" charset="0"/>
              <a:cs typeface="Times New Roman" panose="02020603050405020304" pitchFamily="18" charset="0"/>
            </a:endParaRPr>
          </a:p>
        </p:txBody>
      </p:sp>
      <p:sp>
        <p:nvSpPr>
          <p:cNvPr id="22" name="TextBox 14"/>
          <p:cNvSpPr txBox="1"/>
          <p:nvPr/>
        </p:nvSpPr>
        <p:spPr>
          <a:xfrm>
            <a:off x="9947852" y="4816037"/>
            <a:ext cx="6125272" cy="2821285"/>
          </a:xfrm>
          <a:prstGeom prst="rect">
            <a:avLst/>
          </a:prstGeom>
        </p:spPr>
        <p:txBody>
          <a:bodyPr wrap="square" lIns="0" tIns="0" rIns="0" bIns="0" rtlCol="0" anchor="t">
            <a:spAutoFit/>
          </a:bodyPr>
          <a:lstStyle/>
          <a:p>
            <a:pPr algn="just">
              <a:lnSpc>
                <a:spcPts val="5450"/>
              </a:lnSpc>
            </a:pPr>
            <a:r>
              <a:rPr lang="en-US" sz="4800">
                <a:latin typeface="Times New Roman" panose="02020603050405020304" pitchFamily="18" charset="0"/>
                <a:cs typeface="Times New Roman" panose="02020603050405020304" pitchFamily="18" charset="0"/>
              </a:rPr>
              <a:t>Tư thế: chủ động “chờ giặc đến” </a:t>
            </a:r>
            <a:r>
              <a:rPr lang="en-US" sz="4800">
                <a:latin typeface="Times New Roman" panose="02020603050405020304" pitchFamily="18" charset="0"/>
                <a:cs typeface="Times New Roman" panose="02020603050405020304" pitchFamily="18" charset="0"/>
                <a:sym typeface="Wingdings" panose="05000000000000000000" pitchFamily="2" charset="2"/>
              </a:rPr>
              <a:t></a:t>
            </a:r>
            <a:r>
              <a:rPr lang="en-US" sz="4800">
                <a:latin typeface="Times New Roman" panose="02020603050405020304" pitchFamily="18" charset="0"/>
                <a:cs typeface="Times New Roman" panose="02020603050405020304" pitchFamily="18" charset="0"/>
              </a:rPr>
              <a:t> nhiệm vụ chiến đấu nguy hiểm, cận kề cái chết.</a:t>
            </a:r>
            <a:endParaRPr lang="en-US" sz="4400">
              <a:solidFill>
                <a:srgbClr val="522D1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630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par>
                                <p:cTn id="21" presetID="2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8" y="0"/>
            <a:ext cx="18258972" cy="10287000"/>
          </a:xfrm>
          <a:prstGeom prst="rect">
            <a:avLst/>
          </a:prstGeom>
        </p:spPr>
      </p:pic>
      <p:sp>
        <p:nvSpPr>
          <p:cNvPr id="3" name="TextBox 9"/>
          <p:cNvSpPr txBox="1"/>
          <p:nvPr/>
        </p:nvSpPr>
        <p:spPr>
          <a:xfrm>
            <a:off x="5943600" y="2171700"/>
            <a:ext cx="7675448" cy="2462213"/>
          </a:xfrm>
          <a:prstGeom prst="rect">
            <a:avLst/>
          </a:prstGeom>
        </p:spPr>
        <p:txBody>
          <a:bodyPr wrap="square" lIns="0" tIns="0" rIns="0" bIns="0" rtlCol="0" anchor="t">
            <a:spAutoFit/>
          </a:bodyPr>
          <a:lstStyle/>
          <a:p>
            <a:pPr algn="ctr"/>
            <a:r>
              <a:rPr lang="en-US" sz="8000">
                <a:latin typeface="Times New Roman" panose="02020603050405020304" pitchFamily="18" charset="0"/>
                <a:ea typeface="Alice Bold"/>
                <a:cs typeface="Times New Roman" panose="02020603050405020304" pitchFamily="18" charset="0"/>
              </a:rPr>
              <a:t>﻿</a:t>
            </a:r>
            <a:r>
              <a:rPr lang="en-GB" sz="8000" b="1">
                <a:latin typeface="Times New Roman" panose="02020603050405020304" pitchFamily="18" charset="0"/>
                <a:cs typeface="Times New Roman" panose="02020603050405020304" pitchFamily="18" charset="0"/>
              </a:rPr>
              <a:t>- Hình ảnh “đầu súng trăng treo</a:t>
            </a:r>
            <a:r>
              <a:rPr lang="en-GB" sz="8000" b="1" smtClean="0">
                <a:latin typeface="Times New Roman" panose="02020603050405020304" pitchFamily="18" charset="0"/>
                <a:cs typeface="Times New Roman" panose="02020603050405020304" pitchFamily="18" charset="0"/>
              </a:rPr>
              <a:t>”</a:t>
            </a:r>
            <a:endParaRPr lang="en-GB" sz="8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785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32657" y="800100"/>
            <a:ext cx="13233108" cy="8001000"/>
            <a:chOff x="0" y="0"/>
            <a:chExt cx="4274726" cy="1602676"/>
          </a:xfrm>
          <a:scene3d>
            <a:camera prst="orthographicFront">
              <a:rot lat="0" lon="0" rev="0"/>
            </a:camera>
            <a:lightRig rig="contrasting" dir="t">
              <a:rot lat="0" lon="0" rev="1500000"/>
            </a:lightRig>
          </a:scene3d>
        </p:grpSpPr>
        <p:sp>
          <p:nvSpPr>
            <p:cNvPr id="3" name="Freeform 3"/>
            <p:cNvSpPr/>
            <p:nvPr/>
          </p:nvSpPr>
          <p:spPr>
            <a:xfrm>
              <a:off x="0" y="0"/>
              <a:ext cx="4274726" cy="1602676"/>
            </a:xfrm>
            <a:custGeom>
              <a:avLst/>
              <a:gdLst/>
              <a:ahLst/>
              <a:cxnLst/>
              <a:rect l="l" t="t" r="r" b="b"/>
              <a:pathLst>
                <a:path w="4274726" h="1602676">
                  <a:moveTo>
                    <a:pt x="0" y="0"/>
                  </a:moveTo>
                  <a:lnTo>
                    <a:pt x="4274726" y="0"/>
                  </a:lnTo>
                  <a:lnTo>
                    <a:pt x="4274726" y="1602676"/>
                  </a:lnTo>
                  <a:lnTo>
                    <a:pt x="0" y="1602676"/>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4" name="TextBox 4"/>
            <p:cNvSpPr txBox="1"/>
            <p:nvPr/>
          </p:nvSpPr>
          <p:spPr>
            <a:xfrm>
              <a:off x="0" y="-38100"/>
              <a:ext cx="4274726" cy="1640776"/>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ctr">
                <a:lnSpc>
                  <a:spcPts val="2659"/>
                </a:lnSpc>
              </a:pPr>
              <a:endParaRPr>
                <a:solidFill>
                  <a:prstClr val="black"/>
                </a:solidFill>
              </a:endParaRPr>
            </a:p>
          </p:txBody>
        </p:sp>
      </p:grpSp>
      <p:sp>
        <p:nvSpPr>
          <p:cNvPr id="5" name="TextBox 5"/>
          <p:cNvSpPr txBox="1"/>
          <p:nvPr/>
        </p:nvSpPr>
        <p:spPr>
          <a:xfrm>
            <a:off x="604157" y="2117724"/>
            <a:ext cx="12039599" cy="3693319"/>
          </a:xfrm>
          <a:prstGeom prst="rect">
            <a:avLst/>
          </a:prstGeom>
        </p:spPr>
        <p:txBody>
          <a:bodyPr wrap="square" lIns="0" tIns="0" rIns="0" bIns="0" rtlCol="0" anchor="t">
            <a:spAutoFit/>
          </a:bodyPr>
          <a:lstStyle/>
          <a:p>
            <a:pPr algn="just"/>
            <a:r>
              <a:rPr lang="en-GB" sz="4800" b="1">
                <a:latin typeface="Times New Roman" panose="02020603050405020304" pitchFamily="18" charset="0"/>
                <a:cs typeface="Times New Roman" panose="02020603050405020304" pitchFamily="18" charset="0"/>
              </a:rPr>
              <a:t> </a:t>
            </a:r>
            <a:r>
              <a:rPr lang="en-GB" sz="4800">
                <a:latin typeface="Times New Roman" panose="02020603050405020304" pitchFamily="18" charset="0"/>
                <a:cs typeface="Times New Roman" panose="02020603050405020304" pitchFamily="18" charset="0"/>
              </a:rPr>
              <a:t>++ Súng: là biểu tượng cho hiện thực chiến đấu khốc liệt mà những người lính phải trải qua.</a:t>
            </a:r>
          </a:p>
          <a:p>
            <a:pPr algn="just"/>
            <a:r>
              <a:rPr lang="en-GB" sz="4800">
                <a:latin typeface="Times New Roman" panose="02020603050405020304" pitchFamily="18" charset="0"/>
                <a:cs typeface="Times New Roman" panose="02020603050405020304" pitchFamily="18" charset="0"/>
              </a:rPr>
              <a:t>    ++ Trăng: là vẻ đẹp lãng mạn của thiên nhiên, biểu tượng cho hòa bình, cho khát vọng độc lập của người lính.</a:t>
            </a:r>
            <a:endParaRPr lang="en-US" sz="4800">
              <a:solidFill>
                <a:srgbClr val="522D1C"/>
              </a:solidFill>
              <a:latin typeface="Times New Roman" panose="02020603050405020304" pitchFamily="18" charset="0"/>
              <a:cs typeface="Times New Roman" panose="02020603050405020304" pitchFamily="18" charset="0"/>
            </a:endParaRPr>
          </a:p>
        </p:txBody>
      </p:sp>
      <p:sp>
        <p:nvSpPr>
          <p:cNvPr id="6" name="TextBox 6"/>
          <p:cNvSpPr txBox="1"/>
          <p:nvPr/>
        </p:nvSpPr>
        <p:spPr>
          <a:xfrm>
            <a:off x="682931" y="6210299"/>
            <a:ext cx="12271829" cy="2215991"/>
          </a:xfrm>
          <a:prstGeom prst="rect">
            <a:avLst/>
          </a:prstGeom>
        </p:spPr>
        <p:txBody>
          <a:bodyPr wrap="square" lIns="0" tIns="0" rIns="0" bIns="0" rtlCol="0" anchor="t">
            <a:spAutoFit/>
          </a:bodyPr>
          <a:lstStyle/>
          <a:p>
            <a:pPr algn="just"/>
            <a:r>
              <a:rPr lang="en-GB" sz="4800">
                <a:latin typeface="Times New Roman" panose="02020603050405020304" pitchFamily="18" charset="0"/>
                <a:cs typeface="Times New Roman" panose="02020603050405020304" pitchFamily="18" charset="0"/>
              </a:rPr>
              <a:t>+ Hình ảnh khơi mở thế giới tâm hồn của người lính: vừa là chiến sĩ vừa là thi sĩ, vừa thực tế nhưng cũng rất đỗi mộng mơ.</a:t>
            </a:r>
          </a:p>
        </p:txBody>
      </p:sp>
      <p:sp>
        <p:nvSpPr>
          <p:cNvPr id="7" name="TextBox 7"/>
          <p:cNvSpPr txBox="1"/>
          <p:nvPr/>
        </p:nvSpPr>
        <p:spPr>
          <a:xfrm>
            <a:off x="604157" y="1257299"/>
            <a:ext cx="15122687" cy="738664"/>
          </a:xfrm>
          <a:prstGeom prst="rect">
            <a:avLst/>
          </a:prstGeom>
        </p:spPr>
        <p:txBody>
          <a:bodyPr wrap="square" lIns="0" tIns="0" rIns="0" bIns="0" rtlCol="0" anchor="t">
            <a:spAutoFit/>
          </a:bodyPr>
          <a:lstStyle/>
          <a:p>
            <a:r>
              <a:rPr lang="en-GB" sz="4800">
                <a:latin typeface="Times New Roman" panose="02020603050405020304" pitchFamily="18" charset="0"/>
                <a:cs typeface="Times New Roman" panose="02020603050405020304" pitchFamily="18" charset="0"/>
              </a:rPr>
              <a:t>+ Là hình ảnh vừa hiện thực, vừa lãng mạn:</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1977" y="-18903"/>
            <a:ext cx="5638799" cy="6134100"/>
          </a:xfrm>
          <a:prstGeom prst="ellipse">
            <a:avLst/>
          </a:prstGeom>
          <a:ln>
            <a:noFill/>
          </a:ln>
          <a:effectLst>
            <a:softEdge rad="112500"/>
          </a:effectLst>
        </p:spPr>
      </p:pic>
      <p:sp>
        <p:nvSpPr>
          <p:cNvPr id="11" name="Freeform 10"/>
          <p:cNvSpPr/>
          <p:nvPr/>
        </p:nvSpPr>
        <p:spPr>
          <a:xfrm rot="8805075">
            <a:off x="15408847" y="-386560"/>
            <a:ext cx="2945823" cy="5143500"/>
          </a:xfrm>
          <a:custGeom>
            <a:avLst/>
            <a:gdLst/>
            <a:ahLst/>
            <a:cxnLst/>
            <a:rect l="l" t="t" r="r" b="b"/>
            <a:pathLst>
              <a:path w="2945823" h="5143500">
                <a:moveTo>
                  <a:pt x="0" y="0"/>
                </a:moveTo>
                <a:lnTo>
                  <a:pt x="2945823" y="0"/>
                </a:lnTo>
                <a:lnTo>
                  <a:pt x="2945823" y="5143500"/>
                </a:lnTo>
                <a:lnTo>
                  <a:pt x="0" y="51435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Tree>
    <p:extLst>
      <p:ext uri="{BB962C8B-B14F-4D97-AF65-F5344CB8AC3E}">
        <p14:creationId xmlns:p14="http://schemas.microsoft.com/office/powerpoint/2010/main" val="342890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8240245" cy="10287000"/>
          </a:xfrm>
          <a:prstGeom prst="rect">
            <a:avLst/>
          </a:prstGeom>
        </p:spPr>
      </p:pic>
      <p:sp>
        <p:nvSpPr>
          <p:cNvPr id="3" name="Rounded Rectangle 2"/>
          <p:cNvSpPr/>
          <p:nvPr/>
        </p:nvSpPr>
        <p:spPr>
          <a:xfrm>
            <a:off x="8001000" y="266700"/>
            <a:ext cx="10058400" cy="57150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1506200" y="682080"/>
            <a:ext cx="2332690" cy="769441"/>
          </a:xfrm>
          <a:prstGeom prst="rect">
            <a:avLst/>
          </a:prstGeom>
        </p:spPr>
        <p:txBody>
          <a:bodyPr wrap="none">
            <a:spAutoFit/>
          </a:bodyPr>
          <a:lstStyle/>
          <a:p>
            <a:r>
              <a:rPr lang="en-US" sz="4400" b="1">
                <a:latin typeface="Times New Roman" panose="02020603050405020304" pitchFamily="18" charset="0"/>
                <a:ea typeface="Calibri" panose="020F0502020204030204" pitchFamily="34" charset="0"/>
              </a:rPr>
              <a:t>*Tóm lại</a:t>
            </a:r>
            <a:endParaRPr lang="en-GB" sz="4400"/>
          </a:p>
        </p:txBody>
      </p:sp>
      <p:sp>
        <p:nvSpPr>
          <p:cNvPr id="5" name="Rectangle 4"/>
          <p:cNvSpPr/>
          <p:nvPr/>
        </p:nvSpPr>
        <p:spPr>
          <a:xfrm>
            <a:off x="8267700" y="1712779"/>
            <a:ext cx="9524999" cy="3914918"/>
          </a:xfrm>
          <a:prstGeom prst="rect">
            <a:avLst/>
          </a:prstGeom>
        </p:spPr>
        <p:txBody>
          <a:bodyPr wrap="square">
            <a:spAutoFit/>
          </a:bodyPr>
          <a:lstStyle/>
          <a:p>
            <a:pPr indent="254000" algn="just">
              <a:lnSpc>
                <a:spcPct val="115000"/>
              </a:lnSpc>
              <a:spcAft>
                <a:spcPts val="0"/>
              </a:spcAft>
              <a:tabLst>
                <a:tab pos="514985" algn="l"/>
              </a:tabLst>
            </a:pPr>
            <a:r>
              <a:rPr lang="en-GB" sz="3600">
                <a:latin typeface="Times New Roman" panose="02020603050405020304" pitchFamily="18" charset="0"/>
                <a:ea typeface="Times New Roman" panose="02020603050405020304" pitchFamily="18" charset="0"/>
              </a:rPr>
              <a:t>- Thấu cảm cảnh ngộ, tâm tư, nỗi lòng của nhau.</a:t>
            </a:r>
          </a:p>
          <a:p>
            <a:pPr indent="254000" algn="just">
              <a:lnSpc>
                <a:spcPct val="115000"/>
              </a:lnSpc>
              <a:spcAft>
                <a:spcPts val="0"/>
              </a:spcAft>
              <a:tabLst>
                <a:tab pos="508635" algn="l"/>
              </a:tabLst>
            </a:pPr>
            <a:r>
              <a:rPr lang="en-GB" sz="3600">
                <a:latin typeface="Times New Roman" panose="02020603050405020304" pitchFamily="18" charset="0"/>
                <a:ea typeface="Times New Roman" panose="02020603050405020304" pitchFamily="18" charset="0"/>
              </a:rPr>
              <a:t>- Đồng cam cộng khổ, chia ngọt sẻ bùi, cùng nhau vượt qua gian khó trong cuộc sống đời thường.</a:t>
            </a:r>
          </a:p>
          <a:p>
            <a:pPr indent="254000" algn="just">
              <a:lnSpc>
                <a:spcPct val="115000"/>
              </a:lnSpc>
              <a:spcAft>
                <a:spcPts val="0"/>
              </a:spcAft>
              <a:tabLst>
                <a:tab pos="508635" algn="l"/>
              </a:tabLst>
            </a:pPr>
            <a:r>
              <a:rPr lang="en-GB" sz="3600">
                <a:latin typeface="Times New Roman" panose="02020603050405020304" pitchFamily="18" charset="0"/>
                <a:ea typeface="Times New Roman" panose="02020603050405020304" pitchFamily="18" charset="0"/>
              </a:rPr>
              <a:t>- Kề vai sát cánh bên nhau trong chiến hào thực thi nhiệm vụ.</a:t>
            </a:r>
            <a:endParaRPr lang="en-GB"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785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3" name="Group 3"/>
          <p:cNvGrpSpPr/>
          <p:nvPr/>
        </p:nvGrpSpPr>
        <p:grpSpPr>
          <a:xfrm>
            <a:off x="1390232" y="2792816"/>
            <a:ext cx="15507536" cy="6160683"/>
            <a:chOff x="0" y="0"/>
            <a:chExt cx="4084289" cy="1349007"/>
          </a:xfrm>
        </p:grpSpPr>
        <p:sp>
          <p:nvSpPr>
            <p:cNvPr id="4" name="Freeform 4"/>
            <p:cNvSpPr/>
            <p:nvPr/>
          </p:nvSpPr>
          <p:spPr>
            <a:xfrm>
              <a:off x="0" y="0"/>
              <a:ext cx="4084289" cy="1349007"/>
            </a:xfrm>
            <a:custGeom>
              <a:avLst/>
              <a:gdLst/>
              <a:ahLst/>
              <a:cxnLst/>
              <a:rect l="l" t="t" r="r" b="b"/>
              <a:pathLst>
                <a:path w="4084289" h="1349007">
                  <a:moveTo>
                    <a:pt x="0" y="0"/>
                  </a:moveTo>
                  <a:lnTo>
                    <a:pt x="4084289" y="0"/>
                  </a:lnTo>
                  <a:lnTo>
                    <a:pt x="4084289" y="1349007"/>
                  </a:lnTo>
                  <a:lnTo>
                    <a:pt x="0" y="1349007"/>
                  </a:lnTo>
                  <a:close/>
                </a:path>
              </a:pathLst>
            </a:custGeom>
            <a:solidFill>
              <a:srgbClr val="DDA37F"/>
            </a:solidFill>
          </p:spPr>
        </p:sp>
        <p:sp>
          <p:nvSpPr>
            <p:cNvPr id="5" name="TextBox 5"/>
            <p:cNvSpPr txBox="1"/>
            <p:nvPr/>
          </p:nvSpPr>
          <p:spPr>
            <a:xfrm>
              <a:off x="0" y="-38100"/>
              <a:ext cx="4084289" cy="138710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rot="-2191398">
            <a:off x="15658484" y="5899318"/>
            <a:ext cx="1923138" cy="4965849"/>
          </a:xfrm>
          <a:custGeom>
            <a:avLst/>
            <a:gdLst/>
            <a:ahLst/>
            <a:cxnLst/>
            <a:rect l="l" t="t" r="r" b="b"/>
            <a:pathLst>
              <a:path w="1923138" h="4965849">
                <a:moveTo>
                  <a:pt x="0" y="0"/>
                </a:moveTo>
                <a:lnTo>
                  <a:pt x="1923138" y="0"/>
                </a:lnTo>
                <a:lnTo>
                  <a:pt x="1923138" y="4965850"/>
                </a:lnTo>
                <a:lnTo>
                  <a:pt x="0" y="49658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TextBox 8"/>
          <p:cNvSpPr txBox="1"/>
          <p:nvPr/>
        </p:nvSpPr>
        <p:spPr>
          <a:xfrm>
            <a:off x="3918390" y="432165"/>
            <a:ext cx="10451219" cy="2215991"/>
          </a:xfrm>
          <a:prstGeom prst="rect">
            <a:avLst/>
          </a:prstGeom>
        </p:spPr>
        <p:txBody>
          <a:bodyPr lIns="0" tIns="0" rIns="0" bIns="0" rtlCol="0" anchor="t">
            <a:spAutoFit/>
          </a:bodyPr>
          <a:lstStyle/>
          <a:p>
            <a:pPr algn="ctr"/>
            <a:r>
              <a:rPr lang="en-US" sz="7200" b="1">
                <a:latin typeface="Times New Roman" panose="02020603050405020304" pitchFamily="18" charset="0"/>
                <a:cs typeface="Times New Roman" panose="02020603050405020304" pitchFamily="18" charset="0"/>
              </a:rPr>
              <a:t>Hoàn thành cột K và W trong phiếu </a:t>
            </a:r>
            <a:r>
              <a:rPr lang="en-US" sz="7200" b="1" smtClean="0">
                <a:latin typeface="Times New Roman" panose="02020603050405020304" pitchFamily="18" charset="0"/>
                <a:cs typeface="Times New Roman" panose="02020603050405020304" pitchFamily="18" charset="0"/>
              </a:rPr>
              <a:t>KWL</a:t>
            </a:r>
            <a:endParaRPr lang="en-US" sz="7200">
              <a:solidFill>
                <a:srgbClr val="522D1C"/>
              </a:solidFill>
              <a:latin typeface="Times New Roman" panose="02020603050405020304" pitchFamily="18" charset="0"/>
              <a:cs typeface="Times New Roman" panose="02020603050405020304" pitchFamily="18" charset="0"/>
            </a:endParaRPr>
          </a:p>
        </p:txBody>
      </p:sp>
      <p:sp>
        <p:nvSpPr>
          <p:cNvPr id="9" name="Freeform 9"/>
          <p:cNvSpPr/>
          <p:nvPr/>
        </p:nvSpPr>
        <p:spPr>
          <a:xfrm rot="9426325">
            <a:off x="289410" y="-235740"/>
            <a:ext cx="1478580" cy="3817930"/>
          </a:xfrm>
          <a:custGeom>
            <a:avLst/>
            <a:gdLst/>
            <a:ahLst/>
            <a:cxnLst/>
            <a:rect l="l" t="t" r="r" b="b"/>
            <a:pathLst>
              <a:path w="1478580" h="3817930">
                <a:moveTo>
                  <a:pt x="0" y="0"/>
                </a:moveTo>
                <a:lnTo>
                  <a:pt x="1478580" y="0"/>
                </a:lnTo>
                <a:lnTo>
                  <a:pt x="1478580" y="3817930"/>
                </a:lnTo>
                <a:lnTo>
                  <a:pt x="0" y="38179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aphicFrame>
        <p:nvGraphicFramePr>
          <p:cNvPr id="13" name="Table 12"/>
          <p:cNvGraphicFramePr>
            <a:graphicFrameLocks noGrp="1"/>
          </p:cNvGraphicFramePr>
          <p:nvPr>
            <p:extLst>
              <p:ext uri="{D42A27DB-BD31-4B8C-83A1-F6EECF244321}">
                <p14:modId xmlns:p14="http://schemas.microsoft.com/office/powerpoint/2010/main" val="4082595070"/>
              </p:ext>
            </p:extLst>
          </p:nvPr>
        </p:nvGraphicFramePr>
        <p:xfrm>
          <a:off x="3903400" y="3038587"/>
          <a:ext cx="10439401" cy="560832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blPr>
              <a:tblGrid>
                <a:gridCol w="3474590">
                  <a:extLst>
                    <a:ext uri="{9D8B030D-6E8A-4147-A177-3AD203B41FA5}">
                      <a16:colId xmlns:a16="http://schemas.microsoft.com/office/drawing/2014/main" val="20000"/>
                    </a:ext>
                  </a:extLst>
                </a:gridCol>
                <a:gridCol w="3481289">
                  <a:extLst>
                    <a:ext uri="{9D8B030D-6E8A-4147-A177-3AD203B41FA5}">
                      <a16:colId xmlns:a16="http://schemas.microsoft.com/office/drawing/2014/main" val="20001"/>
                    </a:ext>
                  </a:extLst>
                </a:gridCol>
                <a:gridCol w="3483522">
                  <a:extLst>
                    <a:ext uri="{9D8B030D-6E8A-4147-A177-3AD203B41FA5}">
                      <a16:colId xmlns:a16="http://schemas.microsoft.com/office/drawing/2014/main" val="20002"/>
                    </a:ext>
                  </a:extLst>
                </a:gridCol>
              </a:tblGrid>
              <a:tr h="2948548">
                <a:tc>
                  <a:txBody>
                    <a:bodyPr/>
                    <a:lstStyle/>
                    <a:p>
                      <a:pPr algn="ctr">
                        <a:lnSpc>
                          <a:spcPct val="115000"/>
                        </a:lnSpc>
                        <a:spcAft>
                          <a:spcPts val="0"/>
                        </a:spcAft>
                      </a:pPr>
                      <a:r>
                        <a:rPr lang="en-US" sz="4000" b="1">
                          <a:effectLst/>
                          <a:latin typeface="Times New Roman" panose="02020603050405020304" pitchFamily="18" charset="0"/>
                          <a:ea typeface="Calibri" panose="020F0502020204030204" pitchFamily="34" charset="0"/>
                        </a:rPr>
                        <a:t>K</a:t>
                      </a:r>
                      <a:endParaRPr lang="en-GB" sz="4000">
                        <a:effectLst/>
                        <a:latin typeface="Times New Roman" panose="02020603050405020304" pitchFamily="18" charset="0"/>
                        <a:ea typeface="Calibri" panose="020F0502020204030204" pitchFamily="34" charset="0"/>
                      </a:endParaRPr>
                    </a:p>
                    <a:p>
                      <a:pPr algn="ctr">
                        <a:lnSpc>
                          <a:spcPct val="115000"/>
                        </a:lnSpc>
                        <a:spcAft>
                          <a:spcPts val="0"/>
                        </a:spcAft>
                      </a:pPr>
                      <a:r>
                        <a:rPr lang="en-US" sz="4000">
                          <a:effectLst/>
                          <a:latin typeface="Times New Roman" panose="02020603050405020304" pitchFamily="18" charset="0"/>
                          <a:ea typeface="Calibri" panose="020F0502020204030204" pitchFamily="34" charset="0"/>
                        </a:rPr>
                        <a:t>Những điều em đã biết về </a:t>
                      </a:r>
                      <a:r>
                        <a:rPr lang="en-US" sz="4000">
                          <a:effectLst/>
                          <a:latin typeface="Times New Roman" panose="02020603050405020304" pitchFamily="18" charset="0"/>
                          <a:ea typeface="Times New Roman" panose="02020603050405020304" pitchFamily="18" charset="0"/>
                        </a:rPr>
                        <a:t>anh bộ đội thời kháng chiến chống Pháp?</a:t>
                      </a:r>
                      <a:endParaRPr lang="en-GB" sz="4000">
                        <a:effectLst/>
                        <a:latin typeface="Times New Roman" panose="02020603050405020304" pitchFamily="18" charset="0"/>
                        <a:ea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US" sz="4000" b="1">
                          <a:effectLst/>
                          <a:latin typeface="Times New Roman" panose="02020603050405020304" pitchFamily="18" charset="0"/>
                          <a:ea typeface="Calibri" panose="020F0502020204030204" pitchFamily="34" charset="0"/>
                        </a:rPr>
                        <a:t>W</a:t>
                      </a:r>
                      <a:endParaRPr lang="en-GB" sz="4000">
                        <a:effectLst/>
                        <a:latin typeface="Times New Roman" panose="02020603050405020304" pitchFamily="18" charset="0"/>
                        <a:ea typeface="Calibri" panose="020F0502020204030204" pitchFamily="34" charset="0"/>
                      </a:endParaRPr>
                    </a:p>
                    <a:p>
                      <a:pPr algn="ctr">
                        <a:lnSpc>
                          <a:spcPct val="115000"/>
                        </a:lnSpc>
                        <a:spcAft>
                          <a:spcPts val="0"/>
                        </a:spcAft>
                      </a:pPr>
                      <a:r>
                        <a:rPr lang="en-US" sz="4000">
                          <a:effectLst/>
                          <a:latin typeface="Times New Roman" panose="02020603050405020304" pitchFamily="18" charset="0"/>
                          <a:ea typeface="Calibri" panose="020F0502020204030204" pitchFamily="34" charset="0"/>
                        </a:rPr>
                        <a:t>Những điều em muốn biết thêm về </a:t>
                      </a:r>
                      <a:r>
                        <a:rPr lang="en-US" sz="4000">
                          <a:effectLst/>
                          <a:latin typeface="Times New Roman" panose="02020603050405020304" pitchFamily="18" charset="0"/>
                          <a:ea typeface="Times New Roman" panose="02020603050405020304" pitchFamily="18" charset="0"/>
                        </a:rPr>
                        <a:t>anh bộ đội thời kháng chiến chống Pháp?</a:t>
                      </a:r>
                      <a:endParaRPr lang="en-GB" sz="4000">
                        <a:effectLst/>
                        <a:latin typeface="Times New Roman" panose="02020603050405020304" pitchFamily="18" charset="0"/>
                        <a:ea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a:lnSpc>
                          <a:spcPct val="115000"/>
                        </a:lnSpc>
                        <a:spcAft>
                          <a:spcPts val="0"/>
                        </a:spcAft>
                      </a:pPr>
                      <a:r>
                        <a:rPr lang="en-US" sz="4000" b="1">
                          <a:effectLst/>
                          <a:latin typeface="Times New Roman" panose="02020603050405020304" pitchFamily="18" charset="0"/>
                          <a:ea typeface="Calibri" panose="020F0502020204030204" pitchFamily="34" charset="0"/>
                        </a:rPr>
                        <a:t>L</a:t>
                      </a:r>
                      <a:endParaRPr lang="en-GB" sz="4000">
                        <a:effectLst/>
                        <a:latin typeface="Times New Roman" panose="02020603050405020304" pitchFamily="18" charset="0"/>
                        <a:ea typeface="Calibri" panose="020F0502020204030204" pitchFamily="34" charset="0"/>
                      </a:endParaRPr>
                    </a:p>
                    <a:p>
                      <a:pPr algn="ctr">
                        <a:lnSpc>
                          <a:spcPct val="115000"/>
                        </a:lnSpc>
                        <a:spcAft>
                          <a:spcPts val="0"/>
                        </a:spcAft>
                      </a:pPr>
                      <a:r>
                        <a:rPr lang="en-US" sz="4000">
                          <a:effectLst/>
                          <a:latin typeface="Times New Roman" panose="02020603050405020304" pitchFamily="18" charset="0"/>
                          <a:ea typeface="Times New Roman" panose="02020603050405020304" pitchFamily="18" charset="0"/>
                        </a:rPr>
                        <a:t>Em đã biết thêm điều gì về anh bộ đội thời kháng chiến chống Pháp sau khi học xong bài thơ?</a:t>
                      </a:r>
                      <a:endParaRPr lang="en-GB" sz="4000">
                        <a:effectLst/>
                        <a:latin typeface="Times New Roman" panose="02020603050405020304" pitchFamily="18" charset="0"/>
                        <a:ea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582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2424589" y="3086100"/>
            <a:ext cx="13438822" cy="4114800"/>
            <a:chOff x="0" y="0"/>
            <a:chExt cx="3539443" cy="1083733"/>
          </a:xfrm>
        </p:grpSpPr>
        <p:sp>
          <p:nvSpPr>
            <p:cNvPr id="3" name="Freeform 3"/>
            <p:cNvSpPr/>
            <p:nvPr/>
          </p:nvSpPr>
          <p:spPr>
            <a:xfrm>
              <a:off x="0" y="0"/>
              <a:ext cx="3539443" cy="1083733"/>
            </a:xfrm>
            <a:custGeom>
              <a:avLst/>
              <a:gdLst/>
              <a:ahLst/>
              <a:cxnLst/>
              <a:rect l="l" t="t" r="r" b="b"/>
              <a:pathLst>
                <a:path w="3539443" h="1083733">
                  <a:moveTo>
                    <a:pt x="0" y="0"/>
                  </a:moveTo>
                  <a:lnTo>
                    <a:pt x="3539443" y="0"/>
                  </a:lnTo>
                  <a:lnTo>
                    <a:pt x="3539443" y="1083733"/>
                  </a:lnTo>
                  <a:lnTo>
                    <a:pt x="0" y="1083733"/>
                  </a:lnTo>
                  <a:close/>
                </a:path>
              </a:pathLst>
            </a:custGeom>
            <a:solidFill>
              <a:srgbClr val="DDA37F"/>
            </a:solidFill>
          </p:spPr>
        </p:sp>
        <p:sp>
          <p:nvSpPr>
            <p:cNvPr id="4" name="TextBox 4"/>
            <p:cNvSpPr txBox="1"/>
            <p:nvPr/>
          </p:nvSpPr>
          <p:spPr>
            <a:xfrm>
              <a:off x="0" y="-38100"/>
              <a:ext cx="3539443" cy="1121833"/>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TextBox 5"/>
          <p:cNvSpPr txBox="1"/>
          <p:nvPr/>
        </p:nvSpPr>
        <p:spPr>
          <a:xfrm>
            <a:off x="2926460" y="3467100"/>
            <a:ext cx="13438822" cy="1859035"/>
          </a:xfrm>
          <a:prstGeom prst="rect">
            <a:avLst/>
          </a:prstGeom>
        </p:spPr>
        <p:txBody>
          <a:bodyPr lIns="0" tIns="0" rIns="0" bIns="0" rtlCol="0" anchor="t">
            <a:spAutoFit/>
          </a:bodyPr>
          <a:lstStyle/>
          <a:p>
            <a:pPr algn="ctr">
              <a:lnSpc>
                <a:spcPts val="16003"/>
              </a:lnSpc>
            </a:pPr>
            <a:r>
              <a:rPr lang="en-US" sz="9600" b="1">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III. TỔNG KẾT</a:t>
            </a:r>
            <a:endParaRPr lang="en-US" sz="14038">
              <a:solidFill>
                <a:srgbClr val="522D1C"/>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6" name="Freeform 6"/>
          <p:cNvSpPr/>
          <p:nvPr/>
        </p:nvSpPr>
        <p:spPr>
          <a:xfrm rot="776974">
            <a:off x="-149629" y="5143500"/>
            <a:ext cx="2945823" cy="5143500"/>
          </a:xfrm>
          <a:custGeom>
            <a:avLst/>
            <a:gdLst/>
            <a:ahLst/>
            <a:cxnLst/>
            <a:rect l="l" t="t" r="r" b="b"/>
            <a:pathLst>
              <a:path w="2945823" h="5143500">
                <a:moveTo>
                  <a:pt x="0" y="0"/>
                </a:moveTo>
                <a:lnTo>
                  <a:pt x="2945823" y="0"/>
                </a:lnTo>
                <a:lnTo>
                  <a:pt x="2945823" y="5143500"/>
                </a:lnTo>
                <a:lnTo>
                  <a:pt x="0" y="51435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rot="8805075">
            <a:off x="13751324" y="-783021"/>
            <a:ext cx="2945823" cy="5143500"/>
          </a:xfrm>
          <a:custGeom>
            <a:avLst/>
            <a:gdLst/>
            <a:ahLst/>
            <a:cxnLst/>
            <a:rect l="l" t="t" r="r" b="b"/>
            <a:pathLst>
              <a:path w="2945823" h="5143500">
                <a:moveTo>
                  <a:pt x="0" y="0"/>
                </a:moveTo>
                <a:lnTo>
                  <a:pt x="2945823" y="0"/>
                </a:lnTo>
                <a:lnTo>
                  <a:pt x="2945823" y="5143500"/>
                </a:lnTo>
                <a:lnTo>
                  <a:pt x="0" y="51435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230215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74852" cy="10287000"/>
            <a:chOff x="0" y="0"/>
            <a:chExt cx="151401" cy="2709333"/>
          </a:xfrm>
        </p:grpSpPr>
        <p:sp>
          <p:nvSpPr>
            <p:cNvPr id="3" name="Freeform 3"/>
            <p:cNvSpPr/>
            <p:nvPr/>
          </p:nvSpPr>
          <p:spPr>
            <a:xfrm>
              <a:off x="0" y="0"/>
              <a:ext cx="151401" cy="2709333"/>
            </a:xfrm>
            <a:custGeom>
              <a:avLst/>
              <a:gdLst/>
              <a:ahLst/>
              <a:cxnLst/>
              <a:rect l="l" t="t" r="r" b="b"/>
              <a:pathLst>
                <a:path w="151401" h="2709333">
                  <a:moveTo>
                    <a:pt x="0" y="0"/>
                  </a:moveTo>
                  <a:lnTo>
                    <a:pt x="151401" y="0"/>
                  </a:lnTo>
                  <a:lnTo>
                    <a:pt x="151401" y="2709333"/>
                  </a:lnTo>
                  <a:lnTo>
                    <a:pt x="0" y="2709333"/>
                  </a:lnTo>
                  <a:close/>
                </a:path>
              </a:pathLst>
            </a:custGeom>
            <a:solidFill>
              <a:srgbClr val="EEA990"/>
            </a:solidFill>
          </p:spPr>
        </p:sp>
        <p:sp>
          <p:nvSpPr>
            <p:cNvPr id="4" name="TextBox 4"/>
            <p:cNvSpPr txBox="1"/>
            <p:nvPr/>
          </p:nvSpPr>
          <p:spPr>
            <a:xfrm>
              <a:off x="0" y="-38100"/>
              <a:ext cx="151401" cy="27474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 name="Group 5"/>
          <p:cNvGrpSpPr/>
          <p:nvPr/>
        </p:nvGrpSpPr>
        <p:grpSpPr>
          <a:xfrm>
            <a:off x="1804268" y="3695700"/>
            <a:ext cx="7004966" cy="5638799"/>
            <a:chOff x="0" y="0"/>
            <a:chExt cx="9339955" cy="5423668"/>
          </a:xfrm>
        </p:grpSpPr>
        <p:grpSp>
          <p:nvGrpSpPr>
            <p:cNvPr id="6" name="Group 6"/>
            <p:cNvGrpSpPr/>
            <p:nvPr/>
          </p:nvGrpSpPr>
          <p:grpSpPr>
            <a:xfrm>
              <a:off x="0" y="0"/>
              <a:ext cx="9339955" cy="5423668"/>
              <a:chOff x="0" y="0"/>
              <a:chExt cx="1844929" cy="1071342"/>
            </a:xfrm>
          </p:grpSpPr>
          <p:sp>
            <p:nvSpPr>
              <p:cNvPr id="7" name="Freeform 7"/>
              <p:cNvSpPr/>
              <p:nvPr/>
            </p:nvSpPr>
            <p:spPr>
              <a:xfrm>
                <a:off x="0" y="0"/>
                <a:ext cx="1844929" cy="1071342"/>
              </a:xfrm>
              <a:custGeom>
                <a:avLst/>
                <a:gdLst/>
                <a:ahLst/>
                <a:cxnLst/>
                <a:rect l="l" t="t" r="r" b="b"/>
                <a:pathLst>
                  <a:path w="1844929" h="1071342">
                    <a:moveTo>
                      <a:pt x="0" y="0"/>
                    </a:moveTo>
                    <a:lnTo>
                      <a:pt x="1844929" y="0"/>
                    </a:lnTo>
                    <a:lnTo>
                      <a:pt x="1844929" y="1071342"/>
                    </a:lnTo>
                    <a:lnTo>
                      <a:pt x="0" y="1071342"/>
                    </a:lnTo>
                    <a:close/>
                  </a:path>
                </a:pathLst>
              </a:custGeom>
              <a:solidFill>
                <a:srgbClr val="DDA37F"/>
              </a:solidFill>
            </p:spPr>
          </p:sp>
          <p:sp>
            <p:nvSpPr>
              <p:cNvPr id="8" name="TextBox 8"/>
              <p:cNvSpPr txBox="1"/>
              <p:nvPr/>
            </p:nvSpPr>
            <p:spPr>
              <a:xfrm>
                <a:off x="0" y="-38100"/>
                <a:ext cx="1844929" cy="1109442"/>
              </a:xfrm>
              <a:prstGeom prst="rect">
                <a:avLst/>
              </a:prstGeom>
            </p:spPr>
            <p:txBody>
              <a:bodyPr lIns="50800" tIns="50800" rIns="50800" bIns="50800" rtlCol="0" anchor="ctr"/>
              <a:lstStyle/>
              <a:p>
                <a:pPr algn="just">
                  <a:lnSpc>
                    <a:spcPts val="2659"/>
                  </a:lnSpc>
                </a:pPr>
                <a:endParaRPr sz="4000">
                  <a:solidFill>
                    <a:prstClr val="black"/>
                  </a:solidFill>
                  <a:latin typeface="Times New Roman" panose="02020603050405020304" pitchFamily="18" charset="0"/>
                  <a:cs typeface="Times New Roman" panose="02020603050405020304" pitchFamily="18" charset="0"/>
                </a:endParaRPr>
              </a:p>
            </p:txBody>
          </p:sp>
        </p:grpSp>
        <p:sp>
          <p:nvSpPr>
            <p:cNvPr id="9" name="TextBox 9"/>
            <p:cNvSpPr txBox="1"/>
            <p:nvPr/>
          </p:nvSpPr>
          <p:spPr>
            <a:xfrm>
              <a:off x="491631" y="456839"/>
              <a:ext cx="8481879" cy="3392059"/>
            </a:xfrm>
            <a:prstGeom prst="rect">
              <a:avLst/>
            </a:prstGeom>
          </p:spPr>
          <p:txBody>
            <a:bodyPr wrap="square" lIns="0" tIns="0" rIns="0" bIns="0" rtlCol="0" anchor="t">
              <a:spAutoFit/>
            </a:bodyPr>
            <a:lstStyle/>
            <a:p>
              <a:pPr algn="just">
                <a:lnSpc>
                  <a:spcPts val="5450"/>
                </a:lnSpc>
              </a:pPr>
              <a:r>
                <a:rPr lang="en-US" sz="4000">
                  <a:latin typeface="Times New Roman" panose="02020603050405020304" pitchFamily="18" charset="0"/>
                  <a:cs typeface="Times New Roman" panose="02020603050405020304" pitchFamily="18" charset="0"/>
                </a:rPr>
                <a:t>Ngợi ca tình đồng chí, đồng đội, tinh thần yêu nước, dũng cảm vượt lên mọi thiếu thốn, gian khổ, hiểm nguy của những người lính.</a:t>
              </a:r>
              <a:endParaRPr lang="en-US" sz="4000">
                <a:solidFill>
                  <a:srgbClr val="522D1C"/>
                </a:solidFill>
                <a:latin typeface="Times New Roman" panose="02020603050405020304" pitchFamily="18" charset="0"/>
                <a:cs typeface="Times New Roman" panose="02020603050405020304" pitchFamily="18" charset="0"/>
              </a:endParaRPr>
            </a:p>
          </p:txBody>
        </p:sp>
      </p:grpSp>
      <p:grpSp>
        <p:nvGrpSpPr>
          <p:cNvPr id="10" name="Group 10"/>
          <p:cNvGrpSpPr/>
          <p:nvPr/>
        </p:nvGrpSpPr>
        <p:grpSpPr>
          <a:xfrm>
            <a:off x="9508005" y="3848101"/>
            <a:ext cx="7004966" cy="5486398"/>
            <a:chOff x="0" y="0"/>
            <a:chExt cx="9339955" cy="5423668"/>
          </a:xfrm>
        </p:grpSpPr>
        <p:grpSp>
          <p:nvGrpSpPr>
            <p:cNvPr id="11" name="Group 11"/>
            <p:cNvGrpSpPr/>
            <p:nvPr/>
          </p:nvGrpSpPr>
          <p:grpSpPr>
            <a:xfrm>
              <a:off x="0" y="0"/>
              <a:ext cx="9339955" cy="5423668"/>
              <a:chOff x="0" y="0"/>
              <a:chExt cx="1844929" cy="1071342"/>
            </a:xfrm>
          </p:grpSpPr>
          <p:sp>
            <p:nvSpPr>
              <p:cNvPr id="12" name="Freeform 12"/>
              <p:cNvSpPr/>
              <p:nvPr/>
            </p:nvSpPr>
            <p:spPr>
              <a:xfrm>
                <a:off x="0" y="0"/>
                <a:ext cx="1844929" cy="1071342"/>
              </a:xfrm>
              <a:custGeom>
                <a:avLst/>
                <a:gdLst/>
                <a:ahLst/>
                <a:cxnLst/>
                <a:rect l="l" t="t" r="r" b="b"/>
                <a:pathLst>
                  <a:path w="1844929" h="1071342">
                    <a:moveTo>
                      <a:pt x="0" y="0"/>
                    </a:moveTo>
                    <a:lnTo>
                      <a:pt x="1844929" y="0"/>
                    </a:lnTo>
                    <a:lnTo>
                      <a:pt x="1844929" y="1071342"/>
                    </a:lnTo>
                    <a:lnTo>
                      <a:pt x="0" y="1071342"/>
                    </a:lnTo>
                    <a:close/>
                  </a:path>
                </a:pathLst>
              </a:custGeom>
              <a:solidFill>
                <a:srgbClr val="DDA37F"/>
              </a:solidFill>
            </p:spPr>
          </p:sp>
          <p:sp>
            <p:nvSpPr>
              <p:cNvPr id="13" name="TextBox 13"/>
              <p:cNvSpPr txBox="1"/>
              <p:nvPr/>
            </p:nvSpPr>
            <p:spPr>
              <a:xfrm>
                <a:off x="0" y="-38100"/>
                <a:ext cx="1844929" cy="1109442"/>
              </a:xfrm>
              <a:prstGeom prst="rect">
                <a:avLst/>
              </a:prstGeom>
            </p:spPr>
            <p:txBody>
              <a:bodyPr lIns="50800" tIns="50800" rIns="50800" bIns="50800" rtlCol="0" anchor="ctr"/>
              <a:lstStyle/>
              <a:p>
                <a:pPr algn="just">
                  <a:lnSpc>
                    <a:spcPts val="2659"/>
                  </a:lnSpc>
                </a:pPr>
                <a:endParaRPr sz="4000">
                  <a:solidFill>
                    <a:prstClr val="black"/>
                  </a:solidFill>
                  <a:latin typeface="Times New Roman" panose="02020603050405020304" pitchFamily="18" charset="0"/>
                  <a:cs typeface="Times New Roman" panose="02020603050405020304" pitchFamily="18" charset="0"/>
                </a:endParaRPr>
              </a:p>
            </p:txBody>
          </p:sp>
        </p:grpSp>
        <p:sp>
          <p:nvSpPr>
            <p:cNvPr id="14" name="TextBox 14"/>
            <p:cNvSpPr txBox="1"/>
            <p:nvPr/>
          </p:nvSpPr>
          <p:spPr>
            <a:xfrm>
              <a:off x="491631" y="456839"/>
              <a:ext cx="8268630" cy="3651091"/>
            </a:xfrm>
            <a:prstGeom prst="rect">
              <a:avLst/>
            </a:prstGeom>
          </p:spPr>
          <p:txBody>
            <a:bodyPr wrap="square" lIns="0" tIns="0" rIns="0" bIns="0" rtlCol="0" anchor="t">
              <a:spAutoFit/>
            </a:bodyPr>
            <a:lstStyle/>
            <a:p>
              <a:pPr algn="just"/>
              <a:r>
                <a:rPr lang="en-US" sz="4000">
                  <a:latin typeface="Times New Roman" panose="02020603050405020304" pitchFamily="18" charset="0"/>
                  <a:cs typeface="Times New Roman" panose="02020603050405020304" pitchFamily="18" charset="0"/>
                </a:rPr>
                <a:t>- Sử dụng hình ảnh hiện thực kết hợp lãng mạn.</a:t>
              </a:r>
              <a:endParaRPr lang="en-GB" sz="4000">
                <a:latin typeface="Times New Roman" panose="02020603050405020304" pitchFamily="18" charset="0"/>
                <a:cs typeface="Times New Roman" panose="02020603050405020304" pitchFamily="18" charset="0"/>
              </a:endParaRPr>
            </a:p>
            <a:p>
              <a:pPr algn="just"/>
              <a:r>
                <a:rPr lang="en-US" sz="4000">
                  <a:latin typeface="Times New Roman" panose="02020603050405020304" pitchFamily="18" charset="0"/>
                  <a:cs typeface="Times New Roman" panose="02020603050405020304" pitchFamily="18" charset="0"/>
                </a:rPr>
                <a:t>- Các biện pháp tu tư ẩn dụ, hoán dụ, điệp ngữ được sử dụng hiệu quả.</a:t>
              </a:r>
              <a:endParaRPr lang="en-GB" sz="4000">
                <a:latin typeface="Times New Roman" panose="02020603050405020304" pitchFamily="18" charset="0"/>
                <a:cs typeface="Times New Roman" panose="02020603050405020304" pitchFamily="18" charset="0"/>
              </a:endParaRPr>
            </a:p>
            <a:p>
              <a:pPr algn="just"/>
              <a:r>
                <a:rPr lang="en-US" sz="4000">
                  <a:latin typeface="Times New Roman" panose="02020603050405020304" pitchFamily="18" charset="0"/>
                  <a:cs typeface="Times New Roman" panose="02020603050405020304" pitchFamily="18" charset="0"/>
                </a:rPr>
                <a:t>- Ngôn ngữ linh hoạt, bình dị.</a:t>
              </a:r>
              <a:endParaRPr lang="en-GB" sz="4000">
                <a:latin typeface="Times New Roman" panose="02020603050405020304" pitchFamily="18" charset="0"/>
                <a:cs typeface="Times New Roman" panose="02020603050405020304" pitchFamily="18" charset="0"/>
              </a:endParaRPr>
            </a:p>
          </p:txBody>
        </p:sp>
      </p:grpSp>
      <p:sp>
        <p:nvSpPr>
          <p:cNvPr id="15" name="TextBox 15"/>
          <p:cNvSpPr txBox="1"/>
          <p:nvPr/>
        </p:nvSpPr>
        <p:spPr>
          <a:xfrm>
            <a:off x="1297104" y="2324100"/>
            <a:ext cx="7730847" cy="923330"/>
          </a:xfrm>
          <a:prstGeom prst="rect">
            <a:avLst/>
          </a:prstGeom>
        </p:spPr>
        <p:txBody>
          <a:bodyPr wrap="square" lIns="0" tIns="0" rIns="0" bIns="0" rtlCol="0" anchor="t">
            <a:spAutoFit/>
          </a:bodyPr>
          <a:lstStyle/>
          <a:p>
            <a:r>
              <a:rPr lang="en-GB" sz="6000" b="1" i="1">
                <a:latin typeface="Times New Roman" panose="02020603050405020304" pitchFamily="18" charset="0"/>
                <a:cs typeface="Times New Roman" panose="02020603050405020304" pitchFamily="18" charset="0"/>
              </a:rPr>
              <a:t> </a:t>
            </a:r>
            <a:r>
              <a:rPr lang="en-US" sz="6000" b="1">
                <a:latin typeface="Times New Roman" panose="02020603050405020304" pitchFamily="18" charset="0"/>
                <a:cs typeface="Times New Roman" panose="02020603050405020304" pitchFamily="18" charset="0"/>
              </a:rPr>
              <a:t>1. Cảm hứng chủ đạo</a:t>
            </a:r>
            <a:endParaRPr lang="en-GB" sz="6000">
              <a:latin typeface="Times New Roman" panose="02020603050405020304" pitchFamily="18" charset="0"/>
              <a:cs typeface="Times New Roman" panose="02020603050405020304" pitchFamily="18" charset="0"/>
            </a:endParaRPr>
          </a:p>
        </p:txBody>
      </p:sp>
      <p:sp>
        <p:nvSpPr>
          <p:cNvPr id="16" name="TextBox 16"/>
          <p:cNvSpPr txBox="1"/>
          <p:nvPr/>
        </p:nvSpPr>
        <p:spPr>
          <a:xfrm>
            <a:off x="9508005" y="2220054"/>
            <a:ext cx="8299314" cy="923330"/>
          </a:xfrm>
          <a:prstGeom prst="rect">
            <a:avLst/>
          </a:prstGeom>
        </p:spPr>
        <p:txBody>
          <a:bodyPr wrap="square" lIns="0" tIns="0" rIns="0" bIns="0" rtlCol="0" anchor="t">
            <a:spAutoFit/>
          </a:bodyPr>
          <a:lstStyle/>
          <a:p>
            <a:r>
              <a:rPr lang="en-US" sz="6000" b="1">
                <a:latin typeface="Times New Roman" panose="02020603050405020304" pitchFamily="18" charset="0"/>
                <a:cs typeface="Times New Roman" panose="02020603050405020304" pitchFamily="18" charset="0"/>
              </a:rPr>
              <a:t> 2. Đặc sắc nghệ thuật</a:t>
            </a:r>
            <a:endParaRPr lang="en-GB" sz="6000">
              <a:latin typeface="Times New Roman" panose="02020603050405020304" pitchFamily="18" charset="0"/>
              <a:cs typeface="Times New Roman" panose="02020603050405020304" pitchFamily="18" charset="0"/>
            </a:endParaRPr>
          </a:p>
        </p:txBody>
      </p:sp>
      <p:sp>
        <p:nvSpPr>
          <p:cNvPr id="18" name="Freeform 18"/>
          <p:cNvSpPr/>
          <p:nvPr/>
        </p:nvSpPr>
        <p:spPr>
          <a:xfrm rot="6981963">
            <a:off x="-320820" y="-97774"/>
            <a:ext cx="5065402" cy="4450050"/>
          </a:xfrm>
          <a:custGeom>
            <a:avLst/>
            <a:gdLst/>
            <a:ahLst/>
            <a:cxnLst/>
            <a:rect l="l" t="t" r="r" b="b"/>
            <a:pathLst>
              <a:path w="5065402" h="4450050">
                <a:moveTo>
                  <a:pt x="0" y="0"/>
                </a:moveTo>
                <a:lnTo>
                  <a:pt x="5065402" y="0"/>
                </a:lnTo>
                <a:lnTo>
                  <a:pt x="5065402" y="4450049"/>
                </a:lnTo>
                <a:lnTo>
                  <a:pt x="0" y="44500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9" name="Freeform 19"/>
          <p:cNvSpPr/>
          <p:nvPr/>
        </p:nvSpPr>
        <p:spPr>
          <a:xfrm rot="-794477">
            <a:off x="14544143" y="7399043"/>
            <a:ext cx="3443195" cy="3024911"/>
          </a:xfrm>
          <a:custGeom>
            <a:avLst/>
            <a:gdLst/>
            <a:ahLst/>
            <a:cxnLst/>
            <a:rect l="l" t="t" r="r" b="b"/>
            <a:pathLst>
              <a:path w="3443195" h="3024911">
                <a:moveTo>
                  <a:pt x="0" y="0"/>
                </a:moveTo>
                <a:lnTo>
                  <a:pt x="3443196" y="0"/>
                </a:lnTo>
                <a:lnTo>
                  <a:pt x="3443196" y="3024911"/>
                </a:lnTo>
                <a:lnTo>
                  <a:pt x="0" y="30249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333871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3009899"/>
            <a:ext cx="12382500" cy="5872435"/>
            <a:chOff x="0" y="0"/>
            <a:chExt cx="4274726" cy="1602676"/>
          </a:xfrm>
        </p:grpSpPr>
        <p:sp>
          <p:nvSpPr>
            <p:cNvPr id="3" name="Freeform 3"/>
            <p:cNvSpPr/>
            <p:nvPr/>
          </p:nvSpPr>
          <p:spPr>
            <a:xfrm>
              <a:off x="0" y="0"/>
              <a:ext cx="4274726" cy="1602676"/>
            </a:xfrm>
            <a:custGeom>
              <a:avLst/>
              <a:gdLst/>
              <a:ahLst/>
              <a:cxnLst/>
              <a:rect l="l" t="t" r="r" b="b"/>
              <a:pathLst>
                <a:path w="4274726" h="1602676">
                  <a:moveTo>
                    <a:pt x="0" y="0"/>
                  </a:moveTo>
                  <a:lnTo>
                    <a:pt x="4274726" y="0"/>
                  </a:lnTo>
                  <a:lnTo>
                    <a:pt x="4274726" y="1602676"/>
                  </a:lnTo>
                  <a:lnTo>
                    <a:pt x="0" y="1602676"/>
                  </a:lnTo>
                  <a:close/>
                </a:path>
              </a:pathLst>
            </a:custGeom>
            <a:solidFill>
              <a:srgbClr val="DDA37F"/>
            </a:solidFill>
          </p:spPr>
        </p:sp>
        <p:sp>
          <p:nvSpPr>
            <p:cNvPr id="4" name="TextBox 4"/>
            <p:cNvSpPr txBox="1"/>
            <p:nvPr/>
          </p:nvSpPr>
          <p:spPr>
            <a:xfrm>
              <a:off x="0" y="-38100"/>
              <a:ext cx="4274726" cy="1640776"/>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5" name="TextBox 5"/>
          <p:cNvSpPr txBox="1"/>
          <p:nvPr/>
        </p:nvSpPr>
        <p:spPr>
          <a:xfrm>
            <a:off x="1267828" y="3410951"/>
            <a:ext cx="15310173" cy="807913"/>
          </a:xfrm>
          <a:prstGeom prst="rect">
            <a:avLst/>
          </a:prstGeom>
        </p:spPr>
        <p:txBody>
          <a:bodyPr lIns="0" tIns="0" rIns="0" bIns="0" rtlCol="0" anchor="t">
            <a:spAutoFit/>
          </a:bodyPr>
          <a:lstStyle/>
          <a:p>
            <a:pPr>
              <a:lnSpc>
                <a:spcPts val="6299"/>
              </a:lnSpc>
            </a:pPr>
            <a:r>
              <a:rPr lang="en-US" sz="4400">
                <a:latin typeface="Times New Roman" panose="02020603050405020304" pitchFamily="18" charset="0"/>
                <a:cs typeface="Times New Roman" panose="02020603050405020304" pitchFamily="18" charset="0"/>
              </a:rPr>
              <a:t>Xác định </a:t>
            </a:r>
            <a:r>
              <a:rPr lang="en-US" sz="4400" b="1">
                <a:latin typeface="Times New Roman" panose="02020603050405020304" pitchFamily="18" charset="0"/>
                <a:cs typeface="Times New Roman" panose="02020603050405020304" pitchFamily="18" charset="0"/>
              </a:rPr>
              <a:t>nhân vật trữ tình</a:t>
            </a:r>
            <a:r>
              <a:rPr lang="en-US" sz="4400">
                <a:latin typeface="Times New Roman" panose="02020603050405020304" pitchFamily="18" charset="0"/>
                <a:cs typeface="Times New Roman" panose="02020603050405020304" pitchFamily="18" charset="0"/>
              </a:rPr>
              <a:t> (</a:t>
            </a:r>
            <a:r>
              <a:rPr lang="en-US" sz="4400" b="1">
                <a:latin typeface="Times New Roman" panose="02020603050405020304" pitchFamily="18" charset="0"/>
                <a:cs typeface="Times New Roman" panose="02020603050405020304" pitchFamily="18" charset="0"/>
              </a:rPr>
              <a:t>chủ thể trữ tình)</a:t>
            </a:r>
            <a:r>
              <a:rPr lang="en-US" sz="4400">
                <a:latin typeface="Times New Roman" panose="02020603050405020304" pitchFamily="18" charset="0"/>
                <a:cs typeface="Times New Roman" panose="02020603050405020304" pitchFamily="18" charset="0"/>
              </a:rPr>
              <a:t>: </a:t>
            </a:r>
            <a:endParaRPr lang="en-US" sz="4400">
              <a:solidFill>
                <a:srgbClr val="522D1C"/>
              </a:solidFill>
              <a:latin typeface="Times New Roman" panose="02020603050405020304" pitchFamily="18" charset="0"/>
              <a:cs typeface="Times New Roman" panose="02020603050405020304" pitchFamily="18" charset="0"/>
            </a:endParaRPr>
          </a:p>
        </p:txBody>
      </p:sp>
      <p:sp>
        <p:nvSpPr>
          <p:cNvPr id="6" name="TextBox 6"/>
          <p:cNvSpPr txBox="1"/>
          <p:nvPr/>
        </p:nvSpPr>
        <p:spPr>
          <a:xfrm>
            <a:off x="1260571" y="4434496"/>
            <a:ext cx="15310173" cy="807913"/>
          </a:xfrm>
          <a:prstGeom prst="rect">
            <a:avLst/>
          </a:prstGeom>
        </p:spPr>
        <p:txBody>
          <a:bodyPr lIns="0" tIns="0" rIns="0" bIns="0" rtlCol="0" anchor="t">
            <a:spAutoFit/>
          </a:bodyPr>
          <a:lstStyle/>
          <a:p>
            <a:pPr>
              <a:lnSpc>
                <a:spcPts val="6299"/>
              </a:lnSpc>
            </a:pPr>
            <a:r>
              <a:rPr lang="en-US" sz="4400">
                <a:latin typeface="Times New Roman" panose="02020603050405020304" pitchFamily="18" charset="0"/>
                <a:cs typeface="Times New Roman" panose="02020603050405020304" pitchFamily="18" charset="0"/>
              </a:rPr>
              <a:t>Xác định </a:t>
            </a:r>
            <a:r>
              <a:rPr lang="en-US" sz="4400" b="1">
                <a:latin typeface="Times New Roman" panose="02020603050405020304" pitchFamily="18" charset="0"/>
                <a:cs typeface="Times New Roman" panose="02020603050405020304" pitchFamily="18" charset="0"/>
              </a:rPr>
              <a:t>vần và nhịp</a:t>
            </a:r>
            <a:r>
              <a:rPr lang="en-US" sz="4400">
                <a:latin typeface="Times New Roman" panose="02020603050405020304" pitchFamily="18" charset="0"/>
                <a:cs typeface="Times New Roman" panose="02020603050405020304" pitchFamily="18" charset="0"/>
              </a:rPr>
              <a:t> của bài </a:t>
            </a:r>
            <a:r>
              <a:rPr lang="vi-VN" sz="4400" smtClean="0">
                <a:latin typeface="Times New Roman" panose="02020603050405020304" pitchFamily="18" charset="0"/>
                <a:cs typeface="Times New Roman" panose="02020603050405020304" pitchFamily="18" charset="0"/>
              </a:rPr>
              <a:t>thơ</a:t>
            </a:r>
            <a:r>
              <a:rPr lang="en-US" sz="4400" smtClean="0">
                <a:latin typeface="Times New Roman" panose="02020603050405020304" pitchFamily="18" charset="0"/>
                <a:cs typeface="Times New Roman" panose="02020603050405020304" pitchFamily="18" charset="0"/>
              </a:rPr>
              <a:t> </a:t>
            </a:r>
            <a:endParaRPr lang="en-US" sz="4400">
              <a:solidFill>
                <a:srgbClr val="522D1C"/>
              </a:solidFill>
              <a:latin typeface="Times New Roman" panose="02020603050405020304" pitchFamily="18" charset="0"/>
              <a:cs typeface="Times New Roman" panose="02020603050405020304" pitchFamily="18" charset="0"/>
            </a:endParaRPr>
          </a:p>
        </p:txBody>
      </p:sp>
      <p:sp>
        <p:nvSpPr>
          <p:cNvPr id="9" name="TextBox 9"/>
          <p:cNvSpPr txBox="1"/>
          <p:nvPr/>
        </p:nvSpPr>
        <p:spPr>
          <a:xfrm>
            <a:off x="3144952" y="857250"/>
            <a:ext cx="11998096" cy="923330"/>
          </a:xfrm>
          <a:prstGeom prst="rect">
            <a:avLst/>
          </a:prstGeom>
        </p:spPr>
        <p:txBody>
          <a:bodyPr lIns="0" tIns="0" rIns="0" bIns="0" rtlCol="0" anchor="t">
            <a:spAutoFit/>
          </a:bodyPr>
          <a:lstStyle/>
          <a:p>
            <a:r>
              <a:rPr lang="en-US" sz="6000">
                <a:solidFill>
                  <a:srgbClr val="522D1C"/>
                </a:solidFill>
                <a:latin typeface="Times New Roman" panose="02020603050405020304" pitchFamily="18" charset="0"/>
                <a:ea typeface="Alice Bold"/>
                <a:cs typeface="Times New Roman" panose="02020603050405020304" pitchFamily="18" charset="0"/>
              </a:rPr>
              <a:t>﻿</a:t>
            </a:r>
            <a:r>
              <a:rPr lang="en-US" sz="60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3. Lưu ý về cách đọc hiểu thơ tự do</a:t>
            </a:r>
            <a:endParaRPr lang="en-GB" sz="600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10" name="Freeform 10"/>
          <p:cNvSpPr/>
          <p:nvPr/>
        </p:nvSpPr>
        <p:spPr>
          <a:xfrm rot="8805075">
            <a:off x="15408847" y="-386560"/>
            <a:ext cx="2945823" cy="5143500"/>
          </a:xfrm>
          <a:custGeom>
            <a:avLst/>
            <a:gdLst/>
            <a:ahLst/>
            <a:cxnLst/>
            <a:rect l="l" t="t" r="r" b="b"/>
            <a:pathLst>
              <a:path w="2945823" h="5143500">
                <a:moveTo>
                  <a:pt x="0" y="0"/>
                </a:moveTo>
                <a:lnTo>
                  <a:pt x="2945823" y="0"/>
                </a:lnTo>
                <a:lnTo>
                  <a:pt x="2945823" y="5143500"/>
                </a:lnTo>
                <a:lnTo>
                  <a:pt x="0" y="51435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1" name="Rectangle 10"/>
          <p:cNvSpPr/>
          <p:nvPr/>
        </p:nvSpPr>
        <p:spPr>
          <a:xfrm>
            <a:off x="1231542" y="5336864"/>
            <a:ext cx="9969539" cy="1649682"/>
          </a:xfrm>
          <a:prstGeom prst="rect">
            <a:avLst/>
          </a:prstGeom>
        </p:spPr>
        <p:txBody>
          <a:bodyPr wrap="square">
            <a:spAutoFit/>
          </a:bodyPr>
          <a:lstStyle/>
          <a:p>
            <a:pPr lvl="0" algn="just">
              <a:lnSpc>
                <a:spcPct val="115000"/>
              </a:lnSpc>
              <a:spcAft>
                <a:spcPts val="0"/>
              </a:spcAft>
              <a:buSzPts val="1300"/>
              <a:tabLst>
                <a:tab pos="197485" algn="l"/>
              </a:tabLst>
            </a:pPr>
            <a:r>
              <a:rPr lang="vi-VN" sz="4400">
                <a:latin typeface="Times New Roman" panose="02020603050405020304" pitchFamily="18" charset="0"/>
                <a:ea typeface="Times New Roman" panose="02020603050405020304" pitchFamily="18" charset="0"/>
                <a:cs typeface="Times New Roman" panose="02020603050405020304" pitchFamily="18" charset="0"/>
              </a:rPr>
              <a:t>Xác định </a:t>
            </a:r>
            <a:r>
              <a:rPr lang="vi-VN" sz="4400" b="1">
                <a:latin typeface="Times New Roman" panose="02020603050405020304" pitchFamily="18" charset="0"/>
                <a:ea typeface="Times New Roman" panose="02020603050405020304" pitchFamily="18" charset="0"/>
                <a:cs typeface="Times New Roman" panose="02020603050405020304" pitchFamily="18" charset="0"/>
              </a:rPr>
              <a:t>hình ảnh</a:t>
            </a:r>
            <a:r>
              <a:rPr lang="vi-VN" sz="4400">
                <a:latin typeface="Times New Roman" panose="02020603050405020304" pitchFamily="18" charset="0"/>
                <a:ea typeface="Times New Roman" panose="02020603050405020304" pitchFamily="18" charset="0"/>
                <a:cs typeface="Times New Roman" panose="02020603050405020304" pitchFamily="18" charset="0"/>
              </a:rPr>
              <a:t> được khắc hoạ trong bài </a:t>
            </a:r>
            <a:r>
              <a:rPr lang="vi-VN" sz="4400" smtClean="0">
                <a:latin typeface="Times New Roman" panose="02020603050405020304" pitchFamily="18" charset="0"/>
                <a:ea typeface="Times New Roman" panose="02020603050405020304" pitchFamily="18" charset="0"/>
                <a:cs typeface="Times New Roman" panose="02020603050405020304" pitchFamily="18" charset="0"/>
              </a:rPr>
              <a:t>thơ, </a:t>
            </a:r>
            <a:r>
              <a:rPr lang="vi-VN" sz="4400">
                <a:latin typeface="Times New Roman" panose="02020603050405020304" pitchFamily="18" charset="0"/>
                <a:ea typeface="Times New Roman" panose="02020603050405020304" pitchFamily="18" charset="0"/>
                <a:cs typeface="Times New Roman" panose="02020603050405020304" pitchFamily="18" charset="0"/>
              </a:rPr>
              <a:t>cách</a:t>
            </a:r>
            <a:r>
              <a:rPr lang="vi-VN" sz="4400" spc="-35">
                <a:latin typeface="Times New Roman" panose="02020603050405020304" pitchFamily="18" charset="0"/>
                <a:ea typeface="Times New Roman" panose="02020603050405020304" pitchFamily="18" charset="0"/>
                <a:cs typeface="Times New Roman" panose="02020603050405020304" pitchFamily="18" charset="0"/>
              </a:rPr>
              <a:t> </a:t>
            </a:r>
            <a:r>
              <a:rPr lang="vi-VN" sz="4400">
                <a:latin typeface="Times New Roman" panose="02020603050405020304" pitchFamily="18" charset="0"/>
                <a:ea typeface="Times New Roman" panose="02020603050405020304" pitchFamily="18" charset="0"/>
                <a:cs typeface="Times New Roman" panose="02020603050405020304" pitchFamily="18" charset="0"/>
              </a:rPr>
              <a:t>sử</a:t>
            </a:r>
            <a:r>
              <a:rPr lang="vi-VN" sz="4400" spc="-35">
                <a:latin typeface="Times New Roman" panose="02020603050405020304" pitchFamily="18" charset="0"/>
                <a:ea typeface="Times New Roman" panose="02020603050405020304" pitchFamily="18" charset="0"/>
                <a:cs typeface="Times New Roman" panose="02020603050405020304" pitchFamily="18" charset="0"/>
              </a:rPr>
              <a:t> </a:t>
            </a:r>
            <a:r>
              <a:rPr lang="vi-VN" sz="4400">
                <a:latin typeface="Times New Roman" panose="02020603050405020304" pitchFamily="18" charset="0"/>
                <a:ea typeface="Times New Roman" panose="02020603050405020304" pitchFamily="18" charset="0"/>
                <a:cs typeface="Times New Roman" panose="02020603050405020304" pitchFamily="18" charset="0"/>
              </a:rPr>
              <a:t>dụng</a:t>
            </a:r>
            <a:r>
              <a:rPr lang="vi-VN" sz="4400" spc="-35">
                <a:latin typeface="Times New Roman" panose="02020603050405020304" pitchFamily="18" charset="0"/>
                <a:ea typeface="Times New Roman" panose="02020603050405020304" pitchFamily="18" charset="0"/>
                <a:cs typeface="Times New Roman" panose="02020603050405020304" pitchFamily="18" charset="0"/>
              </a:rPr>
              <a:t> </a:t>
            </a:r>
            <a:r>
              <a:rPr lang="vi-VN" sz="4400">
                <a:latin typeface="Times New Roman" panose="02020603050405020304" pitchFamily="18" charset="0"/>
                <a:ea typeface="Times New Roman" panose="02020603050405020304" pitchFamily="18" charset="0"/>
                <a:cs typeface="Times New Roman" panose="02020603050405020304" pitchFamily="18" charset="0"/>
              </a:rPr>
              <a:t>từ</a:t>
            </a:r>
            <a:r>
              <a:rPr lang="vi-VN" sz="4400" spc="-35">
                <a:latin typeface="Times New Roman" panose="02020603050405020304" pitchFamily="18" charset="0"/>
                <a:ea typeface="Times New Roman" panose="02020603050405020304" pitchFamily="18" charset="0"/>
                <a:cs typeface="Times New Roman" panose="02020603050405020304" pitchFamily="18" charset="0"/>
              </a:rPr>
              <a:t> </a:t>
            </a:r>
            <a:r>
              <a:rPr lang="vi-VN" sz="4400">
                <a:latin typeface="Times New Roman" panose="02020603050405020304" pitchFamily="18" charset="0"/>
                <a:ea typeface="Times New Roman" panose="02020603050405020304" pitchFamily="18" charset="0"/>
                <a:cs typeface="Times New Roman" panose="02020603050405020304" pitchFamily="18" charset="0"/>
              </a:rPr>
              <a:t>ngữ</a:t>
            </a:r>
            <a:r>
              <a:rPr lang="vi-VN" sz="4400" spc="-35">
                <a:latin typeface="Times New Roman" panose="02020603050405020304" pitchFamily="18" charset="0"/>
                <a:ea typeface="Times New Roman" panose="02020603050405020304" pitchFamily="18" charset="0"/>
                <a:cs typeface="Times New Roman" panose="02020603050405020304" pitchFamily="18" charset="0"/>
              </a:rPr>
              <a:t> </a:t>
            </a:r>
            <a:r>
              <a:rPr lang="vi-VN" sz="4400">
                <a:latin typeface="Times New Roman" panose="02020603050405020304" pitchFamily="18" charset="0"/>
                <a:ea typeface="Times New Roman" panose="02020603050405020304" pitchFamily="18" charset="0"/>
                <a:cs typeface="Times New Roman" panose="02020603050405020304" pitchFamily="18" charset="0"/>
              </a:rPr>
              <a:t>của</a:t>
            </a:r>
            <a:r>
              <a:rPr lang="vi-VN" sz="4400" spc="-35">
                <a:latin typeface="Times New Roman" panose="02020603050405020304" pitchFamily="18" charset="0"/>
                <a:ea typeface="Times New Roman" panose="02020603050405020304" pitchFamily="18" charset="0"/>
                <a:cs typeface="Times New Roman" panose="02020603050405020304" pitchFamily="18" charset="0"/>
              </a:rPr>
              <a:t> </a:t>
            </a:r>
            <a:r>
              <a:rPr lang="vi-VN" sz="4400">
                <a:latin typeface="Times New Roman" panose="02020603050405020304" pitchFamily="18" charset="0"/>
                <a:ea typeface="Times New Roman" panose="02020603050405020304" pitchFamily="18" charset="0"/>
                <a:cs typeface="Times New Roman" panose="02020603050405020304" pitchFamily="18" charset="0"/>
              </a:rPr>
              <a:t>bài</a:t>
            </a:r>
            <a:r>
              <a:rPr lang="vi-VN" sz="4400" spc="-35">
                <a:latin typeface="Times New Roman" panose="02020603050405020304" pitchFamily="18" charset="0"/>
                <a:ea typeface="Times New Roman" panose="02020603050405020304" pitchFamily="18" charset="0"/>
                <a:cs typeface="Times New Roman" panose="02020603050405020304" pitchFamily="18" charset="0"/>
              </a:rPr>
              <a:t> </a:t>
            </a:r>
            <a:r>
              <a:rPr lang="vi-VN" sz="4400" smtClean="0">
                <a:latin typeface="Times New Roman" panose="02020603050405020304" pitchFamily="18" charset="0"/>
                <a:ea typeface="Times New Roman" panose="02020603050405020304" pitchFamily="18" charset="0"/>
                <a:cs typeface="Times New Roman" panose="02020603050405020304" pitchFamily="18" charset="0"/>
              </a:rPr>
              <a:t>thơ</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1242428" y="7107165"/>
            <a:ext cx="10552889" cy="769441"/>
          </a:xfrm>
          <a:prstGeom prst="rect">
            <a:avLst/>
          </a:prstGeom>
        </p:spPr>
        <p:txBody>
          <a:bodyPr wrap="none">
            <a:spAutoFit/>
          </a:bodyPr>
          <a:lstStyle/>
          <a:p>
            <a:r>
              <a:rPr lang="en-US" sz="4400">
                <a:latin typeface="Times New Roman" panose="02020603050405020304" pitchFamily="18" charset="0"/>
                <a:ea typeface="Calibri" panose="020F0502020204030204" pitchFamily="34" charset="0"/>
                <a:cs typeface="Times New Roman" panose="02020603050405020304" pitchFamily="18" charset="0"/>
              </a:rPr>
              <a:t>Xác </a:t>
            </a:r>
            <a:r>
              <a:rPr lang="en-US" sz="4400" b="1">
                <a:latin typeface="Times New Roman" panose="02020603050405020304" pitchFamily="18" charset="0"/>
                <a:ea typeface="Calibri" panose="020F0502020204030204" pitchFamily="34" charset="0"/>
                <a:cs typeface="Times New Roman" panose="02020603050405020304" pitchFamily="18" charset="0"/>
              </a:rPr>
              <a:t>định tình cảm, cảm xúc của người viết</a:t>
            </a:r>
            <a:r>
              <a:rPr lang="en-US" sz="4400">
                <a:latin typeface="Times New Roman" panose="02020603050405020304" pitchFamily="18" charset="0"/>
                <a:ea typeface="Calibri" panose="020F0502020204030204" pitchFamily="34" charset="0"/>
                <a:cs typeface="Times New Roman" panose="02020603050405020304" pitchFamily="18" charset="0"/>
              </a:rPr>
              <a:t> </a:t>
            </a:r>
            <a:endParaRPr lang="en-GB" sz="4400">
              <a:latin typeface="Times New Roman" panose="02020603050405020304" pitchFamily="18" charset="0"/>
              <a:cs typeface="Times New Roman" panose="02020603050405020304" pitchFamily="18" charset="0"/>
            </a:endParaRPr>
          </a:p>
        </p:txBody>
      </p:sp>
      <p:sp>
        <p:nvSpPr>
          <p:cNvPr id="13" name="Rectangle 12"/>
          <p:cNvSpPr/>
          <p:nvPr/>
        </p:nvSpPr>
        <p:spPr>
          <a:xfrm>
            <a:off x="1260571" y="8021267"/>
            <a:ext cx="8787406" cy="769441"/>
          </a:xfrm>
          <a:prstGeom prst="rect">
            <a:avLst/>
          </a:prstGeom>
        </p:spPr>
        <p:txBody>
          <a:bodyPr wrap="none">
            <a:spAutoFit/>
          </a:bodyPr>
          <a:lstStyle/>
          <a:p>
            <a:r>
              <a:rPr lang="en-US" sz="4400">
                <a:latin typeface="Times New Roman" panose="02020603050405020304" pitchFamily="18" charset="0"/>
                <a:ea typeface="Calibri" panose="020F0502020204030204" pitchFamily="34" charset="0"/>
                <a:cs typeface="Times New Roman" panose="02020603050405020304" pitchFamily="18" charset="0"/>
              </a:rPr>
              <a:t>Xác định </a:t>
            </a:r>
            <a:r>
              <a:rPr lang="en-US" sz="4400" b="1">
                <a:latin typeface="Times New Roman" panose="02020603050405020304" pitchFamily="18" charset="0"/>
                <a:ea typeface="Calibri" panose="020F0502020204030204" pitchFamily="34" charset="0"/>
                <a:cs typeface="Times New Roman" panose="02020603050405020304" pitchFamily="18" charset="0"/>
              </a:rPr>
              <a:t>cảm hứng chủ đạo</a:t>
            </a:r>
            <a:r>
              <a:rPr lang="en-US" sz="4400">
                <a:latin typeface="Times New Roman" panose="02020603050405020304" pitchFamily="18" charset="0"/>
                <a:ea typeface="Calibri" panose="020F0502020204030204" pitchFamily="34" charset="0"/>
                <a:cs typeface="Times New Roman" panose="02020603050405020304" pitchFamily="18" charset="0"/>
              </a:rPr>
              <a:t> của VB </a:t>
            </a:r>
            <a:endParaRPr lang="en-GB" sz="4400">
              <a:latin typeface="Times New Roman" panose="02020603050405020304" pitchFamily="18" charset="0"/>
              <a:cs typeface="Times New Roman" panose="02020603050405020304" pitchFamily="18" charset="0"/>
            </a:endParaRPr>
          </a:p>
        </p:txBody>
      </p:sp>
      <p:sp>
        <p:nvSpPr>
          <p:cNvPr id="14" name="Freeform 8"/>
          <p:cNvSpPr/>
          <p:nvPr/>
        </p:nvSpPr>
        <p:spPr>
          <a:xfrm>
            <a:off x="10671525" y="7154707"/>
            <a:ext cx="7616475" cy="3094193"/>
          </a:xfrm>
          <a:custGeom>
            <a:avLst/>
            <a:gdLst/>
            <a:ahLst/>
            <a:cxnLst/>
            <a:rect l="l" t="t" r="r" b="b"/>
            <a:pathLst>
              <a:path w="7616475" h="3094193">
                <a:moveTo>
                  <a:pt x="0" y="0"/>
                </a:moveTo>
                <a:lnTo>
                  <a:pt x="7616474" y="0"/>
                </a:lnTo>
                <a:lnTo>
                  <a:pt x="7616474" y="3094193"/>
                </a:lnTo>
                <a:lnTo>
                  <a:pt x="0" y="3094193"/>
                </a:lnTo>
                <a:lnTo>
                  <a:pt x="0" y="0"/>
                </a:lnTo>
                <a:close/>
              </a:path>
            </a:pathLst>
          </a:custGeom>
          <a:blipFill>
            <a:blip r:embed="rId4">
              <a:extLst>
                <a:ext uri="{96DAC541-7B7A-43D3-8B79-37D633B846F1}">
                  <asvg:svgBlip xmlns:asvg="http://schemas.microsoft.com/office/drawing/2016/SVG/main" xmlns="" r:embed="rId10"/>
                </a:ext>
              </a:extLst>
            </a:blip>
            <a:stretch>
              <a:fillRect/>
            </a:stretch>
          </a:blipFill>
        </p:spPr>
      </p:sp>
    </p:spTree>
    <p:extLst>
      <p:ext uri="{BB962C8B-B14F-4D97-AF65-F5344CB8AC3E}">
        <p14:creationId xmlns:p14="http://schemas.microsoft.com/office/powerpoint/2010/main" val="117790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14987" r="-14987"/>
            </a:stretch>
          </a:blipFill>
        </p:spPr>
      </p:sp>
      <p:sp>
        <p:nvSpPr>
          <p:cNvPr id="3" name="Freeform 3"/>
          <p:cNvSpPr/>
          <p:nvPr/>
        </p:nvSpPr>
        <p:spPr>
          <a:xfrm>
            <a:off x="0" y="3534533"/>
            <a:ext cx="18288000" cy="6584729"/>
          </a:xfrm>
          <a:custGeom>
            <a:avLst/>
            <a:gdLst/>
            <a:ahLst/>
            <a:cxnLst/>
            <a:rect l="l" t="t" r="r" b="b"/>
            <a:pathLst>
              <a:path w="10714795" h="6584729">
                <a:moveTo>
                  <a:pt x="0" y="0"/>
                </a:moveTo>
                <a:lnTo>
                  <a:pt x="10714795" y="0"/>
                </a:lnTo>
                <a:lnTo>
                  <a:pt x="10714795" y="6584729"/>
                </a:lnTo>
                <a:lnTo>
                  <a:pt x="0" y="65847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3759398" y="8948976"/>
            <a:ext cx="10277475" cy="1356001"/>
            <a:chOff x="0" y="0"/>
            <a:chExt cx="3749251" cy="494673"/>
          </a:xfrm>
        </p:grpSpPr>
        <p:sp>
          <p:nvSpPr>
            <p:cNvPr id="5" name="Freeform 5"/>
            <p:cNvSpPr/>
            <p:nvPr/>
          </p:nvSpPr>
          <p:spPr>
            <a:xfrm>
              <a:off x="0" y="0"/>
              <a:ext cx="3749251" cy="494673"/>
            </a:xfrm>
            <a:custGeom>
              <a:avLst/>
              <a:gdLst/>
              <a:ahLst/>
              <a:cxnLst/>
              <a:rect l="l" t="t" r="r" b="b"/>
              <a:pathLst>
                <a:path w="3749251" h="494673">
                  <a:moveTo>
                    <a:pt x="0" y="0"/>
                  </a:moveTo>
                  <a:lnTo>
                    <a:pt x="3749251" y="0"/>
                  </a:lnTo>
                  <a:lnTo>
                    <a:pt x="3749251" y="494673"/>
                  </a:lnTo>
                  <a:lnTo>
                    <a:pt x="0" y="494673"/>
                  </a:lnTo>
                  <a:close/>
                </a:path>
              </a:pathLst>
            </a:custGeom>
            <a:solidFill>
              <a:srgbClr val="000000"/>
            </a:solidFill>
          </p:spPr>
        </p:sp>
      </p:grpSp>
      <p:sp>
        <p:nvSpPr>
          <p:cNvPr id="6" name="Freeform 6"/>
          <p:cNvSpPr/>
          <p:nvPr/>
        </p:nvSpPr>
        <p:spPr>
          <a:xfrm>
            <a:off x="4000500" y="7411774"/>
            <a:ext cx="4114800" cy="2684727"/>
          </a:xfrm>
          <a:custGeom>
            <a:avLst/>
            <a:gdLst/>
            <a:ahLst/>
            <a:cxnLst/>
            <a:rect l="l" t="t" r="r" b="b"/>
            <a:pathLst>
              <a:path w="4114800" h="2684727">
                <a:moveTo>
                  <a:pt x="0" y="0"/>
                </a:moveTo>
                <a:lnTo>
                  <a:pt x="4114800" y="0"/>
                </a:lnTo>
                <a:lnTo>
                  <a:pt x="4114800" y="2684727"/>
                </a:lnTo>
                <a:lnTo>
                  <a:pt x="0" y="2684727"/>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14036873" y="7936999"/>
            <a:ext cx="4251127" cy="2310463"/>
          </a:xfrm>
          <a:custGeom>
            <a:avLst/>
            <a:gdLst/>
            <a:ahLst/>
            <a:cxnLst/>
            <a:rect l="l" t="t" r="r" b="b"/>
            <a:pathLst>
              <a:path w="4114800" h="1519226">
                <a:moveTo>
                  <a:pt x="0" y="0"/>
                </a:moveTo>
                <a:lnTo>
                  <a:pt x="4114800" y="0"/>
                </a:lnTo>
                <a:lnTo>
                  <a:pt x="4114800" y="1519226"/>
                </a:lnTo>
                <a:lnTo>
                  <a:pt x="0" y="151922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8" name="Freeform 8"/>
          <p:cNvSpPr/>
          <p:nvPr/>
        </p:nvSpPr>
        <p:spPr>
          <a:xfrm>
            <a:off x="5335764" y="6107530"/>
            <a:ext cx="7616475" cy="3094193"/>
          </a:xfrm>
          <a:custGeom>
            <a:avLst/>
            <a:gdLst/>
            <a:ahLst/>
            <a:cxnLst/>
            <a:rect l="l" t="t" r="r" b="b"/>
            <a:pathLst>
              <a:path w="7616475" h="3094193">
                <a:moveTo>
                  <a:pt x="0" y="0"/>
                </a:moveTo>
                <a:lnTo>
                  <a:pt x="7616474" y="0"/>
                </a:lnTo>
                <a:lnTo>
                  <a:pt x="7616474" y="3094193"/>
                </a:lnTo>
                <a:lnTo>
                  <a:pt x="0" y="309419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Freeform 9"/>
          <p:cNvSpPr/>
          <p:nvPr/>
        </p:nvSpPr>
        <p:spPr>
          <a:xfrm>
            <a:off x="-304186" y="2497584"/>
            <a:ext cx="4722295" cy="7094921"/>
          </a:xfrm>
          <a:custGeom>
            <a:avLst/>
            <a:gdLst/>
            <a:ahLst/>
            <a:cxnLst/>
            <a:rect l="l" t="t" r="r" b="b"/>
            <a:pathLst>
              <a:path w="3613543" h="4114800">
                <a:moveTo>
                  <a:pt x="0" y="0"/>
                </a:moveTo>
                <a:lnTo>
                  <a:pt x="3613542" y="0"/>
                </a:lnTo>
                <a:lnTo>
                  <a:pt x="3613542" y="4114800"/>
                </a:lnTo>
                <a:lnTo>
                  <a:pt x="0" y="4114800"/>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1" name="Freeform 11"/>
          <p:cNvSpPr/>
          <p:nvPr/>
        </p:nvSpPr>
        <p:spPr>
          <a:xfrm>
            <a:off x="4772025" y="1881449"/>
            <a:ext cx="514350" cy="489100"/>
          </a:xfrm>
          <a:custGeom>
            <a:avLst/>
            <a:gdLst/>
            <a:ahLst/>
            <a:cxnLst/>
            <a:rect l="l" t="t" r="r" b="b"/>
            <a:pathLst>
              <a:path w="514350" h="489100">
                <a:moveTo>
                  <a:pt x="0" y="0"/>
                </a:moveTo>
                <a:lnTo>
                  <a:pt x="514350" y="0"/>
                </a:lnTo>
                <a:lnTo>
                  <a:pt x="514350" y="489100"/>
                </a:lnTo>
                <a:lnTo>
                  <a:pt x="0" y="489100"/>
                </a:lnTo>
                <a:lnTo>
                  <a:pt x="0" y="0"/>
                </a:lnTo>
                <a:close/>
              </a:path>
            </a:pathLst>
          </a:custGeom>
          <a:blipFill>
            <a:blip r:embed="rId13">
              <a:extLst>
                <a:ext uri="{96DAC541-7B7A-43D3-8B79-37D633B846F1}">
                  <asvg:svgBlip xmlns:asvg="http://schemas.microsoft.com/office/drawing/2016/SVG/main" xmlns="" r:embed="rId16"/>
                </a:ext>
              </a:extLst>
            </a:blip>
            <a:stretch>
              <a:fillRect/>
            </a:stretch>
          </a:blipFill>
        </p:spPr>
      </p:sp>
      <p:sp>
        <p:nvSpPr>
          <p:cNvPr id="14" name="Freeform 14"/>
          <p:cNvSpPr/>
          <p:nvPr/>
        </p:nvSpPr>
        <p:spPr>
          <a:xfrm>
            <a:off x="13001625" y="1881449"/>
            <a:ext cx="514350" cy="489100"/>
          </a:xfrm>
          <a:custGeom>
            <a:avLst/>
            <a:gdLst/>
            <a:ahLst/>
            <a:cxnLst/>
            <a:rect l="l" t="t" r="r" b="b"/>
            <a:pathLst>
              <a:path w="514350" h="489100">
                <a:moveTo>
                  <a:pt x="0" y="0"/>
                </a:moveTo>
                <a:lnTo>
                  <a:pt x="514350" y="0"/>
                </a:lnTo>
                <a:lnTo>
                  <a:pt x="514350" y="489100"/>
                </a:lnTo>
                <a:lnTo>
                  <a:pt x="0" y="489100"/>
                </a:lnTo>
                <a:lnTo>
                  <a:pt x="0" y="0"/>
                </a:lnTo>
                <a:close/>
              </a:path>
            </a:pathLst>
          </a:custGeom>
          <a:blipFill>
            <a:blip r:embed="rId13">
              <a:extLst>
                <a:ext uri="{96DAC541-7B7A-43D3-8B79-37D633B846F1}">
                  <asvg:svgBlip xmlns:asvg="http://schemas.microsoft.com/office/drawing/2016/SVG/main" xmlns="" r:embed="rId16"/>
                </a:ext>
              </a:extLst>
            </a:blip>
            <a:stretch>
              <a:fillRect/>
            </a:stretch>
          </a:blipFill>
        </p:spPr>
      </p:sp>
      <p:sp>
        <p:nvSpPr>
          <p:cNvPr id="15" name="Freeform 7"/>
          <p:cNvSpPr/>
          <p:nvPr/>
        </p:nvSpPr>
        <p:spPr>
          <a:xfrm>
            <a:off x="-57150" y="8164929"/>
            <a:ext cx="4114800" cy="2156542"/>
          </a:xfrm>
          <a:custGeom>
            <a:avLst/>
            <a:gdLst/>
            <a:ahLst/>
            <a:cxnLst/>
            <a:rect l="l" t="t" r="r" b="b"/>
            <a:pathLst>
              <a:path w="4114800" h="1519226">
                <a:moveTo>
                  <a:pt x="0" y="0"/>
                </a:moveTo>
                <a:lnTo>
                  <a:pt x="4114800" y="0"/>
                </a:lnTo>
                <a:lnTo>
                  <a:pt x="4114800" y="1519226"/>
                </a:lnTo>
                <a:lnTo>
                  <a:pt x="0" y="1519226"/>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6" name="Rectangle 15"/>
          <p:cNvSpPr/>
          <p:nvPr/>
        </p:nvSpPr>
        <p:spPr>
          <a:xfrm>
            <a:off x="5853996" y="1485900"/>
            <a:ext cx="6580007" cy="2308324"/>
          </a:xfrm>
          <a:prstGeom prst="rect">
            <a:avLst/>
          </a:prstGeom>
        </p:spPr>
        <p:txBody>
          <a:bodyPr wrap="none">
            <a:spAutoFit/>
          </a:bodyPr>
          <a:lstStyle/>
          <a:p>
            <a:pPr algn="ctr"/>
            <a:r>
              <a:rPr lang="en-US" sz="7200" b="1">
                <a:solidFill>
                  <a:schemeClr val="bg1"/>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HOẠT ĐỘNG </a:t>
            </a:r>
            <a:r>
              <a:rPr lang="en-US" sz="7200" b="1" smtClean="0">
                <a:solidFill>
                  <a:schemeClr val="bg1"/>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3</a:t>
            </a:r>
            <a:endParaRPr lang="vi-VN" sz="7200" b="1" smtClean="0">
              <a:solidFill>
                <a:schemeClr val="bg1"/>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a:p>
            <a:pPr algn="ctr"/>
            <a:r>
              <a:rPr lang="en-US" sz="7200" b="1" smtClean="0">
                <a:solidFill>
                  <a:schemeClr val="bg1"/>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 </a:t>
            </a:r>
            <a:r>
              <a:rPr lang="en-US" sz="7200" b="1">
                <a:solidFill>
                  <a:schemeClr val="bg1"/>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rPr>
              <a:t>LUYỆN TẬP</a:t>
            </a:r>
            <a:endParaRPr lang="en-GB" sz="7200">
              <a:solidFill>
                <a:schemeClr val="bg1"/>
              </a:solidFill>
              <a:effectLst>
                <a:glow rad="1397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011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Hình hiệu Rung chuông vàng (2007 - 2010)">
            <a:hlinkClick r:id="" action="ppaction://media"/>
          </p:cNvPr>
          <p:cNvPicPr>
            <a:picLocks noGrp="1" noChangeAspect="1"/>
          </p:cNvPicPr>
          <p:nvPr>
            <p:ph idx="1"/>
            <a:audioFile r:link="rId1"/>
            <p:extLst>
              <p:ext uri="{DAA4B4D4-6D71-4841-9C94-3DE7FCFB9230}">
                <p14:media xmlns:p14="http://schemas.microsoft.com/office/powerpoint/2010/main" r:embed="rId2">
                  <p14:trim st="3080"/>
                </p14:media>
              </p:ext>
            </p:extLst>
          </p:nvPr>
        </p:nvPicPr>
        <p:blipFill>
          <a:blip r:embed="rId4"/>
          <a:stretch>
            <a:fillRect/>
          </a:stretch>
        </p:blipFill>
        <p:spPr>
          <a:xfrm>
            <a:off x="20116800" y="4914900"/>
            <a:ext cx="914400" cy="914400"/>
          </a:xfr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0"/>
            <a:ext cx="18291134" cy="10287000"/>
          </a:xfrm>
          <a:prstGeom prst="rect">
            <a:avLst/>
          </a:prstGeom>
        </p:spPr>
      </p:pic>
      <p:sp>
        <p:nvSpPr>
          <p:cNvPr id="6" name="Rectangle 5"/>
          <p:cNvSpPr/>
          <p:nvPr/>
        </p:nvSpPr>
        <p:spPr>
          <a:xfrm>
            <a:off x="5601101" y="3913391"/>
            <a:ext cx="11988538" cy="3831818"/>
          </a:xfrm>
          <a:prstGeom prst="rect">
            <a:avLst/>
          </a:prstGeom>
          <a:noFill/>
        </p:spPr>
        <p:txBody>
          <a:bodyPr wrap="none" lIns="137160" tIns="68580" rIns="137160" bIns="68580">
            <a:spAutoFit/>
            <a:scene3d>
              <a:camera prst="orthographicFront"/>
              <a:lightRig rig="threePt" dir="t"/>
            </a:scene3d>
            <a:sp3d extrusionH="57150">
              <a:bevelT w="82550" h="38100" prst="coolSlant"/>
            </a:sp3d>
          </a:bodyPr>
          <a:lstStyle/>
          <a:p>
            <a:pPr algn="ctr"/>
            <a:r>
              <a:rPr lang="en-US" sz="12000" b="1" dirty="0">
                <a:ln w="0"/>
                <a:solidFill>
                  <a:srgbClr val="FF0000"/>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RUNG</a:t>
            </a:r>
          </a:p>
          <a:p>
            <a:pPr algn="ctr"/>
            <a:r>
              <a:rPr lang="en-US" sz="12000" b="1" dirty="0">
                <a:ln w="0"/>
                <a:solidFill>
                  <a:srgbClr val="FF0000"/>
                </a:solidFill>
                <a:effectLst>
                  <a:outerShdw blurRad="50800" dist="38100" dir="16200000" rotWithShape="0">
                    <a:prstClr val="black">
                      <a:alpha val="40000"/>
                    </a:prstClr>
                  </a:outerShdw>
                </a:effectLst>
                <a:latin typeface="Arial" panose="020B0604020202020204" pitchFamily="34" charset="0"/>
                <a:cs typeface="Arial" panose="020B0604020202020204" pitchFamily="34" charset="0"/>
              </a:rPr>
              <a:t>CHUÔNG VÀNG</a:t>
            </a:r>
          </a:p>
        </p:txBody>
      </p:sp>
    </p:spTree>
    <p:extLst>
      <p:ext uri="{BB962C8B-B14F-4D97-AF65-F5344CB8AC3E}">
        <p14:creationId xmlns:p14="http://schemas.microsoft.com/office/powerpoint/2010/main" val="404440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77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graphicFrame>
        <p:nvGraphicFramePr>
          <p:cNvPr id="34" name="Object 33"/>
          <p:cNvGraphicFramePr>
            <a:graphicFrameLocks noChangeAspect="1"/>
          </p:cNvGraphicFramePr>
          <p:nvPr>
            <p:extLst/>
          </p:nvPr>
        </p:nvGraphicFramePr>
        <p:xfrm>
          <a:off x="9477375" y="3557588"/>
          <a:ext cx="171450" cy="266700"/>
        </p:xfrm>
        <a:graphic>
          <a:graphicData uri="http://schemas.openxmlformats.org/presentationml/2006/ole">
            <mc:AlternateContent xmlns:mc="http://schemas.openxmlformats.org/markup-compatibility/2006">
              <mc:Choice xmlns:v="urn:schemas-microsoft-com:vml" Requires="v">
                <p:oleObj spid="_x0000_s12297" name="Equation" r:id="rId8" imgW="114120" imgH="177480" progId="Equation.DSMT4">
                  <p:embed/>
                </p:oleObj>
              </mc:Choice>
              <mc:Fallback>
                <p:oleObj name="Equation" r:id="rId8" imgW="11412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77375"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 name="Picture 4" descr="het gio"/>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245326">
            <a:off x="15946389"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1">
            <a:extLst/>
          </a:blip>
          <a:srcRect/>
          <a:stretch>
            <a:fillRect/>
          </a:stretch>
        </p:blipFill>
        <p:spPr bwMode="auto">
          <a:xfrm>
            <a:off x="16083251" y="755339"/>
            <a:ext cx="1671761" cy="1480205"/>
          </a:xfrm>
          <a:prstGeom prst="ellipse">
            <a:avLst/>
          </a:prstGeom>
          <a:ln>
            <a:noFill/>
          </a:ln>
          <a:effectLst>
            <a:softEdge rad="112500"/>
          </a:effectLst>
          <a:extLst/>
        </p:spPr>
      </p:pic>
      <p:sp>
        <p:nvSpPr>
          <p:cNvPr id="38" name="Hình chữ nhật 85"/>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5896597" y="255422"/>
            <a:ext cx="2045067"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6106781" y="914401"/>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4679" y="26651"/>
            <a:ext cx="2561235" cy="2565177"/>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6869893" y="9029700"/>
            <a:ext cx="914400" cy="914400"/>
          </a:xfrm>
          <a:prstGeom prst="rect">
            <a:avLst/>
          </a:prstGeom>
        </p:spPr>
      </p:pic>
      <p:pic>
        <p:nvPicPr>
          <p:cNvPr id="22" name="Picture 19" descr="WHITME~1">
            <a:hlinkClick r:id="rId15" action="ppaction://hlinksldjump"/>
            <a:extLst>
              <a:ext uri="{FF2B5EF4-FFF2-40B4-BE49-F238E27FC236}">
                <a16:creationId xmlns:a16="http://schemas.microsoft.com/office/drawing/2014/main" id="{7E47B095-C243-4CA0-9F69-028CBB6D3FDB}"/>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4387823" y="9144002"/>
            <a:ext cx="3017547" cy="1204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7"/>
          <a:stretch>
            <a:fillRect/>
          </a:stretch>
        </p:blipFill>
        <p:spPr>
          <a:xfrm>
            <a:off x="314680" y="6094211"/>
            <a:ext cx="2231330" cy="3072651"/>
          </a:xfrm>
          <a:prstGeom prst="rect">
            <a:avLst/>
          </a:prstGeom>
        </p:spPr>
      </p:pic>
      <p:pic>
        <p:nvPicPr>
          <p:cNvPr id="4" name="Picture 3"/>
          <p:cNvPicPr>
            <a:picLocks noChangeAspect="1"/>
          </p:cNvPicPr>
          <p:nvPr/>
        </p:nvPicPr>
        <p:blipFill>
          <a:blip r:embed="rId18"/>
          <a:stretch>
            <a:fillRect/>
          </a:stretch>
        </p:blipFill>
        <p:spPr>
          <a:xfrm>
            <a:off x="14687800" y="5562292"/>
            <a:ext cx="2231330" cy="3081795"/>
          </a:xfrm>
          <a:prstGeom prst="rect">
            <a:avLst/>
          </a:prstGeom>
        </p:spPr>
      </p:pic>
      <p:sp>
        <p:nvSpPr>
          <p:cNvPr id="2" name="Rectangle 1"/>
          <p:cNvSpPr/>
          <p:nvPr/>
        </p:nvSpPr>
        <p:spPr>
          <a:xfrm>
            <a:off x="2458364" y="1014965"/>
            <a:ext cx="12017106" cy="7879080"/>
          </a:xfrm>
          <a:prstGeom prst="rect">
            <a:avLst/>
          </a:prstGeom>
        </p:spPr>
        <p:txBody>
          <a:bodyPr wrap="square">
            <a:spAutoFit/>
          </a:bodyPr>
          <a:lstStyle/>
          <a:p>
            <a:pPr marL="228600" indent="-228600" algn="ctr">
              <a:lnSpc>
                <a:spcPct val="115000"/>
              </a:lnSpc>
              <a:spcAft>
                <a:spcPts val="0"/>
              </a:spcAft>
            </a:pPr>
            <a:r>
              <a:rPr lang="en-US" sz="4000" b="1">
                <a:solidFill>
                  <a:schemeClr val="bg1"/>
                </a:solidFill>
                <a:latin typeface="Times New Roman" panose="02020603050405020304" pitchFamily="18" charset="0"/>
                <a:ea typeface="Calibri" panose="020F0502020204030204" pitchFamily="34" charset="0"/>
              </a:rPr>
              <a:t>Luật </a:t>
            </a:r>
            <a:r>
              <a:rPr lang="en-US" sz="4000" b="1" smtClean="0">
                <a:solidFill>
                  <a:schemeClr val="bg1"/>
                </a:solidFill>
                <a:latin typeface="Times New Roman" panose="02020603050405020304" pitchFamily="18" charset="0"/>
                <a:ea typeface="Calibri" panose="020F0502020204030204" pitchFamily="34" charset="0"/>
              </a:rPr>
              <a:t>chơi</a:t>
            </a:r>
            <a:endParaRPr lang="en-GB" sz="4000">
              <a:solidFill>
                <a:schemeClr val="bg1"/>
              </a:solidFill>
              <a:latin typeface="Times New Roman" panose="02020603050405020304" pitchFamily="18" charset="0"/>
              <a:ea typeface="Calibri" panose="020F0502020204030204" pitchFamily="34" charset="0"/>
            </a:endParaRPr>
          </a:p>
          <a:p>
            <a:pPr marL="228600" indent="-228600" algn="just">
              <a:lnSpc>
                <a:spcPct val="115000"/>
              </a:lnSpc>
              <a:spcAft>
                <a:spcPts val="0"/>
              </a:spcAft>
            </a:pPr>
            <a:r>
              <a:rPr lang="en-US" sz="4000" b="1">
                <a:solidFill>
                  <a:schemeClr val="bg1"/>
                </a:solidFill>
                <a:latin typeface="Times New Roman" panose="02020603050405020304" pitchFamily="18" charset="0"/>
                <a:ea typeface="Calibri" panose="020F0502020204030204" pitchFamily="34" charset="0"/>
              </a:rPr>
              <a:t> - </a:t>
            </a:r>
            <a:r>
              <a:rPr lang="en-US" sz="4000">
                <a:solidFill>
                  <a:schemeClr val="bg1"/>
                </a:solidFill>
                <a:latin typeface="Times New Roman" panose="02020603050405020304" pitchFamily="18" charset="0"/>
                <a:ea typeface="Calibri" panose="020F0502020204030204" pitchFamily="34" charset="0"/>
              </a:rPr>
              <a:t>Mỗi HS sẽ </a:t>
            </a:r>
            <a:r>
              <a:rPr lang="vi-VN" sz="4000">
                <a:solidFill>
                  <a:schemeClr val="bg1"/>
                </a:solidFill>
                <a:latin typeface="Times New Roman" panose="02020603050405020304" pitchFamily="18" charset="0"/>
                <a:ea typeface="Calibri" panose="020F0502020204030204" pitchFamily="34" charset="0"/>
              </a:rPr>
              <a:t>được</a:t>
            </a:r>
            <a:r>
              <a:rPr lang="en-US" sz="4000">
                <a:solidFill>
                  <a:schemeClr val="bg1"/>
                </a:solidFill>
                <a:latin typeface="Times New Roman" panose="02020603050405020304" pitchFamily="18" charset="0"/>
                <a:ea typeface="Calibri" panose="020F0502020204030204" pitchFamily="34" charset="0"/>
              </a:rPr>
              <a:t> phát 4 tờ giấy nhớ (loại nhỏ) với 4 màu sắc khác nhau: xanh - vàng - hồng – lam (t</a:t>
            </a:r>
            <a:r>
              <a:rPr lang="vi-VN" sz="4000">
                <a:solidFill>
                  <a:schemeClr val="bg1"/>
                </a:solidFill>
                <a:latin typeface="Times New Roman" panose="02020603050405020304" pitchFamily="18" charset="0"/>
                <a:ea typeface="Calibri" panose="020F0502020204030204" pitchFamily="34" charset="0"/>
              </a:rPr>
              <a:t>ươ</a:t>
            </a:r>
            <a:r>
              <a:rPr lang="en-US" sz="4000">
                <a:solidFill>
                  <a:schemeClr val="bg1"/>
                </a:solidFill>
                <a:latin typeface="Times New Roman" panose="02020603050405020304" pitchFamily="18" charset="0"/>
                <a:ea typeface="Calibri" panose="020F0502020204030204" pitchFamily="34" charset="0"/>
              </a:rPr>
              <a:t>ng với với 4 </a:t>
            </a:r>
            <a:r>
              <a:rPr lang="vi-VN" sz="4000">
                <a:solidFill>
                  <a:schemeClr val="bg1"/>
                </a:solidFill>
                <a:latin typeface="Times New Roman" panose="02020603050405020304" pitchFamily="18" charset="0"/>
                <a:ea typeface="Calibri" panose="020F0502020204030204" pitchFamily="34" charset="0"/>
              </a:rPr>
              <a:t>đáp</a:t>
            </a:r>
            <a:r>
              <a:rPr lang="en-US" sz="4000">
                <a:solidFill>
                  <a:schemeClr val="bg1"/>
                </a:solidFill>
                <a:latin typeface="Times New Roman" panose="02020603050405020304" pitchFamily="18" charset="0"/>
                <a:ea typeface="Calibri" panose="020F0502020204030204" pitchFamily="34" charset="0"/>
              </a:rPr>
              <a:t> án của mỗi câu hỏi theo quy </a:t>
            </a:r>
            <a:r>
              <a:rPr lang="vi-VN" sz="4000">
                <a:solidFill>
                  <a:schemeClr val="bg1"/>
                </a:solidFill>
                <a:latin typeface="Times New Roman" panose="02020603050405020304" pitchFamily="18" charset="0"/>
                <a:ea typeface="Calibri" panose="020F0502020204030204" pitchFamily="34" charset="0"/>
              </a:rPr>
              <a:t>định</a:t>
            </a:r>
            <a:r>
              <a:rPr lang="en-US" sz="4000">
                <a:solidFill>
                  <a:schemeClr val="bg1"/>
                </a:solidFill>
                <a:latin typeface="Times New Roman" panose="02020603050405020304" pitchFamily="18" charset="0"/>
                <a:ea typeface="Calibri" panose="020F0502020204030204" pitchFamily="34" charset="0"/>
              </a:rPr>
              <a:t>).</a:t>
            </a:r>
            <a:endParaRPr lang="en-GB" sz="4000">
              <a:solidFill>
                <a:schemeClr val="bg1"/>
              </a:solidFill>
              <a:latin typeface="Times New Roman" panose="02020603050405020304" pitchFamily="18" charset="0"/>
              <a:ea typeface="Calibri" panose="020F0502020204030204" pitchFamily="34" charset="0"/>
            </a:endParaRPr>
          </a:p>
          <a:p>
            <a:pPr marL="228600" indent="-228600" algn="just">
              <a:lnSpc>
                <a:spcPct val="115000"/>
              </a:lnSpc>
              <a:spcAft>
                <a:spcPts val="0"/>
              </a:spcAft>
            </a:pPr>
            <a:r>
              <a:rPr lang="en-US" sz="4000">
                <a:solidFill>
                  <a:schemeClr val="bg1"/>
                </a:solidFill>
                <a:latin typeface="Times New Roman" panose="02020603050405020304" pitchFamily="18" charset="0"/>
                <a:ea typeface="Calibri" panose="020F0502020204030204" pitchFamily="34" charset="0"/>
              </a:rPr>
              <a:t>- HS cả lớp sẽ </a:t>
            </a:r>
            <a:r>
              <a:rPr lang="vi-VN" sz="4000">
                <a:solidFill>
                  <a:schemeClr val="bg1"/>
                </a:solidFill>
                <a:latin typeface="Times New Roman" panose="02020603050405020304" pitchFamily="18" charset="0"/>
                <a:ea typeface="Calibri" panose="020F0502020204030204" pitchFamily="34" charset="0"/>
              </a:rPr>
              <a:t>đứng</a:t>
            </a:r>
            <a:r>
              <a:rPr lang="en-US" sz="4000">
                <a:solidFill>
                  <a:schemeClr val="bg1"/>
                </a:solidFill>
                <a:latin typeface="Times New Roman" panose="02020603050405020304" pitchFamily="18" charset="0"/>
                <a:ea typeface="Calibri" panose="020F0502020204030204" pitchFamily="34" charset="0"/>
              </a:rPr>
              <a:t> tại chỗ </a:t>
            </a:r>
            <a:r>
              <a:rPr lang="vi-VN" sz="4000">
                <a:solidFill>
                  <a:schemeClr val="bg1"/>
                </a:solidFill>
                <a:latin typeface="Times New Roman" panose="02020603050405020304" pitchFamily="18" charset="0"/>
                <a:ea typeface="Calibri" panose="020F0502020204030204" pitchFamily="34" charset="0"/>
              </a:rPr>
              <a:t>để</a:t>
            </a:r>
            <a:r>
              <a:rPr lang="en-US" sz="4000">
                <a:solidFill>
                  <a:schemeClr val="bg1"/>
                </a:solidFill>
                <a:latin typeface="Times New Roman" panose="02020603050405020304" pitchFamily="18" charset="0"/>
                <a:ea typeface="Calibri" panose="020F0502020204030204" pitchFamily="34" charset="0"/>
              </a:rPr>
              <a:t> cùng tham gia trò ch</a:t>
            </a:r>
            <a:r>
              <a:rPr lang="vi-VN" sz="4000">
                <a:solidFill>
                  <a:schemeClr val="bg1"/>
                </a:solidFill>
                <a:latin typeface="Times New Roman" panose="02020603050405020304" pitchFamily="18" charset="0"/>
                <a:ea typeface="Calibri" panose="020F0502020204030204" pitchFamily="34" charset="0"/>
              </a:rPr>
              <a:t>ơ</a:t>
            </a:r>
            <a:r>
              <a:rPr lang="en-US" sz="4000">
                <a:solidFill>
                  <a:schemeClr val="bg1"/>
                </a:solidFill>
                <a:latin typeface="Times New Roman" panose="02020603050405020304" pitchFamily="18" charset="0"/>
                <a:ea typeface="Calibri" panose="020F0502020204030204" pitchFamily="34" charset="0"/>
              </a:rPr>
              <a:t>i.</a:t>
            </a:r>
            <a:endParaRPr lang="en-GB" sz="4000">
              <a:solidFill>
                <a:schemeClr val="bg1"/>
              </a:solidFill>
              <a:latin typeface="Times New Roman" panose="02020603050405020304" pitchFamily="18" charset="0"/>
              <a:ea typeface="Calibri" panose="020F0502020204030204" pitchFamily="34" charset="0"/>
            </a:endParaRPr>
          </a:p>
          <a:p>
            <a:pPr marL="228600" indent="-228600" algn="just">
              <a:lnSpc>
                <a:spcPct val="115000"/>
              </a:lnSpc>
              <a:spcAft>
                <a:spcPts val="0"/>
              </a:spcAft>
            </a:pPr>
            <a:r>
              <a:rPr lang="en-US" sz="4000">
                <a:solidFill>
                  <a:schemeClr val="bg1"/>
                </a:solidFill>
                <a:latin typeface="Times New Roman" panose="02020603050405020304" pitchFamily="18" charset="0"/>
                <a:ea typeface="Calibri" panose="020F0502020204030204" pitchFamily="34" charset="0"/>
              </a:rPr>
              <a:t>- GV lần l</a:t>
            </a:r>
            <a:r>
              <a:rPr lang="vi-VN" sz="4000">
                <a:solidFill>
                  <a:schemeClr val="bg1"/>
                </a:solidFill>
                <a:latin typeface="Times New Roman" panose="02020603050405020304" pitchFamily="18" charset="0"/>
                <a:ea typeface="Calibri" panose="020F0502020204030204" pitchFamily="34" charset="0"/>
              </a:rPr>
              <a:t>ượt đọc</a:t>
            </a:r>
            <a:r>
              <a:rPr lang="en-US" sz="4000">
                <a:solidFill>
                  <a:schemeClr val="bg1"/>
                </a:solidFill>
                <a:latin typeface="Times New Roman" panose="02020603050405020304" pitchFamily="18" charset="0"/>
                <a:ea typeface="Calibri" panose="020F0502020204030204" pitchFamily="34" charset="0"/>
              </a:rPr>
              <a:t> các câu hỏi. Sau khi GV </a:t>
            </a:r>
            <a:r>
              <a:rPr lang="vi-VN" sz="4000">
                <a:solidFill>
                  <a:schemeClr val="bg1"/>
                </a:solidFill>
                <a:latin typeface="Times New Roman" panose="02020603050405020304" pitchFamily="18" charset="0"/>
                <a:ea typeface="Calibri" panose="020F0502020204030204" pitchFamily="34" charset="0"/>
              </a:rPr>
              <a:t>đọc</a:t>
            </a:r>
            <a:r>
              <a:rPr lang="en-US" sz="4000">
                <a:solidFill>
                  <a:schemeClr val="bg1"/>
                </a:solidFill>
                <a:latin typeface="Times New Roman" panose="02020603050405020304" pitchFamily="18" charset="0"/>
                <a:ea typeface="Calibri" panose="020F0502020204030204" pitchFamily="34" charset="0"/>
              </a:rPr>
              <a:t> xong câu hỏi, HS có 15s </a:t>
            </a:r>
            <a:r>
              <a:rPr lang="vi-VN" sz="4000">
                <a:solidFill>
                  <a:schemeClr val="bg1"/>
                </a:solidFill>
                <a:latin typeface="Times New Roman" panose="02020603050405020304" pitchFamily="18" charset="0"/>
                <a:ea typeface="Calibri" panose="020F0502020204030204" pitchFamily="34" charset="0"/>
              </a:rPr>
              <a:t>để</a:t>
            </a:r>
            <a:r>
              <a:rPr lang="en-US" sz="4000">
                <a:solidFill>
                  <a:schemeClr val="bg1"/>
                </a:solidFill>
                <a:latin typeface="Times New Roman" panose="02020603050405020304" pitchFamily="18" charset="0"/>
                <a:ea typeface="Calibri" panose="020F0502020204030204" pitchFamily="34" charset="0"/>
              </a:rPr>
              <a:t> gi</a:t>
            </a:r>
            <a:r>
              <a:rPr lang="vi-VN" sz="4000">
                <a:solidFill>
                  <a:schemeClr val="bg1"/>
                </a:solidFill>
                <a:latin typeface="Times New Roman" panose="02020603050405020304" pitchFamily="18" charset="0"/>
                <a:ea typeface="Calibri" panose="020F0502020204030204" pitchFamily="34" charset="0"/>
              </a:rPr>
              <a:t>ơ</a:t>
            </a:r>
            <a:r>
              <a:rPr lang="en-US" sz="4000">
                <a:solidFill>
                  <a:schemeClr val="bg1"/>
                </a:solidFill>
                <a:latin typeface="Times New Roman" panose="02020603050405020304" pitchFamily="18" charset="0"/>
                <a:ea typeface="Calibri" panose="020F0502020204030204" pitchFamily="34" charset="0"/>
              </a:rPr>
              <a:t> tờ giấy nhớ t</a:t>
            </a:r>
            <a:r>
              <a:rPr lang="vi-VN" sz="4000">
                <a:solidFill>
                  <a:schemeClr val="bg1"/>
                </a:solidFill>
                <a:latin typeface="Times New Roman" panose="02020603050405020304" pitchFamily="18" charset="0"/>
                <a:ea typeface="Calibri" panose="020F0502020204030204" pitchFamily="34" charset="0"/>
              </a:rPr>
              <a:t>ươ</a:t>
            </a:r>
            <a:r>
              <a:rPr lang="en-US" sz="4000">
                <a:solidFill>
                  <a:schemeClr val="bg1"/>
                </a:solidFill>
                <a:latin typeface="Times New Roman" panose="02020603050405020304" pitchFamily="18" charset="0"/>
                <a:ea typeface="Calibri" panose="020F0502020204030204" pitchFamily="34" charset="0"/>
              </a:rPr>
              <a:t>ng ứng </a:t>
            </a:r>
            <a:r>
              <a:rPr lang="vi-VN" sz="4000">
                <a:solidFill>
                  <a:schemeClr val="bg1"/>
                </a:solidFill>
                <a:latin typeface="Times New Roman" panose="02020603050405020304" pitchFamily="18" charset="0"/>
                <a:ea typeface="Calibri" panose="020F0502020204030204" pitchFamily="34" charset="0"/>
              </a:rPr>
              <a:t>đá</a:t>
            </a:r>
            <a:r>
              <a:rPr lang="en-US" sz="4000">
                <a:solidFill>
                  <a:schemeClr val="bg1"/>
                </a:solidFill>
                <a:latin typeface="Times New Roman" panose="02020603050405020304" pitchFamily="18" charset="0"/>
                <a:ea typeface="Calibri" panose="020F0502020204030204" pitchFamily="34" charset="0"/>
              </a:rPr>
              <a:t>p án.</a:t>
            </a:r>
            <a:endParaRPr lang="en-GB" sz="4000">
              <a:solidFill>
                <a:schemeClr val="bg1"/>
              </a:solidFill>
              <a:latin typeface="Times New Roman" panose="02020603050405020304" pitchFamily="18" charset="0"/>
              <a:ea typeface="Calibri" panose="020F0502020204030204" pitchFamily="34" charset="0"/>
            </a:endParaRPr>
          </a:p>
          <a:p>
            <a:pPr marL="228600" indent="-228600" algn="just">
              <a:lnSpc>
                <a:spcPct val="115000"/>
              </a:lnSpc>
              <a:spcAft>
                <a:spcPts val="0"/>
              </a:spcAft>
            </a:pPr>
            <a:r>
              <a:rPr lang="en-US" sz="4000">
                <a:solidFill>
                  <a:schemeClr val="bg1"/>
                </a:solidFill>
                <a:latin typeface="Times New Roman" panose="02020603050405020304" pitchFamily="18" charset="0"/>
                <a:ea typeface="Calibri" panose="020F0502020204030204" pitchFamily="34" charset="0"/>
              </a:rPr>
              <a:t>- HS nào trả lời sai câu hỏi sẽ tự </a:t>
            </a:r>
            <a:r>
              <a:rPr lang="vi-VN" sz="4000">
                <a:solidFill>
                  <a:schemeClr val="bg1"/>
                </a:solidFill>
                <a:latin typeface="Times New Roman" panose="02020603050405020304" pitchFamily="18" charset="0"/>
                <a:ea typeface="Calibri" panose="020F0502020204030204" pitchFamily="34" charset="0"/>
              </a:rPr>
              <a:t>động</a:t>
            </a:r>
            <a:r>
              <a:rPr lang="en-US" sz="4000">
                <a:solidFill>
                  <a:schemeClr val="bg1"/>
                </a:solidFill>
                <a:latin typeface="Times New Roman" panose="02020603050405020304" pitchFamily="18" charset="0"/>
                <a:ea typeface="Calibri" panose="020F0502020204030204" pitchFamily="34" charset="0"/>
              </a:rPr>
              <a:t> ngồi xuống, không </a:t>
            </a:r>
            <a:r>
              <a:rPr lang="vi-VN" sz="4000">
                <a:solidFill>
                  <a:schemeClr val="bg1"/>
                </a:solidFill>
                <a:latin typeface="Times New Roman" panose="02020603050405020304" pitchFamily="18" charset="0"/>
                <a:ea typeface="Calibri" panose="020F0502020204030204" pitchFamily="34" charset="0"/>
              </a:rPr>
              <a:t>được</a:t>
            </a:r>
            <a:r>
              <a:rPr lang="en-US" sz="4000">
                <a:solidFill>
                  <a:schemeClr val="bg1"/>
                </a:solidFill>
                <a:latin typeface="Times New Roman" panose="02020603050405020304" pitchFamily="18" charset="0"/>
                <a:ea typeface="Calibri" panose="020F0502020204030204" pitchFamily="34" charset="0"/>
              </a:rPr>
              <a:t> tham gia trả lời câu hỏi tiếp theo.</a:t>
            </a:r>
            <a:endParaRPr lang="en-GB" sz="4000">
              <a:solidFill>
                <a:schemeClr val="bg1"/>
              </a:solidFill>
              <a:latin typeface="Times New Roman" panose="02020603050405020304" pitchFamily="18" charset="0"/>
              <a:ea typeface="Calibri" panose="020F0502020204030204" pitchFamily="34" charset="0"/>
            </a:endParaRPr>
          </a:p>
          <a:p>
            <a:pPr marL="228600" indent="-228600" algn="just">
              <a:lnSpc>
                <a:spcPct val="115000"/>
              </a:lnSpc>
              <a:spcAft>
                <a:spcPts val="0"/>
              </a:spcAft>
            </a:pPr>
            <a:r>
              <a:rPr lang="en-US" sz="4000">
                <a:solidFill>
                  <a:schemeClr val="bg1"/>
                </a:solidFill>
                <a:latin typeface="Times New Roman" panose="02020603050405020304" pitchFamily="18" charset="0"/>
                <a:ea typeface="Calibri" panose="020F0502020204030204" pitchFamily="34" charset="0"/>
              </a:rPr>
              <a:t>- Hết 10 câu hỏi, (những) HS nào còn </a:t>
            </a:r>
            <a:r>
              <a:rPr lang="vi-VN" sz="4000">
                <a:solidFill>
                  <a:schemeClr val="bg1"/>
                </a:solidFill>
                <a:latin typeface="Times New Roman" panose="02020603050405020304" pitchFamily="18" charset="0"/>
                <a:ea typeface="Calibri" panose="020F0502020204030204" pitchFamily="34" charset="0"/>
              </a:rPr>
              <a:t>đứng</a:t>
            </a:r>
            <a:r>
              <a:rPr lang="en-US" sz="4000">
                <a:solidFill>
                  <a:schemeClr val="bg1"/>
                </a:solidFill>
                <a:latin typeface="Times New Roman" panose="02020603050405020304" pitchFamily="18" charset="0"/>
                <a:ea typeface="Calibri" panose="020F0502020204030204" pitchFamily="34" charset="0"/>
              </a:rPr>
              <a:t> (trả lời </a:t>
            </a:r>
            <a:r>
              <a:rPr lang="vi-VN" sz="4000">
                <a:solidFill>
                  <a:schemeClr val="bg1"/>
                </a:solidFill>
                <a:latin typeface="Times New Roman" panose="02020603050405020304" pitchFamily="18" charset="0"/>
                <a:ea typeface="Calibri" panose="020F0502020204030204" pitchFamily="34" charset="0"/>
              </a:rPr>
              <a:t>được</a:t>
            </a:r>
            <a:r>
              <a:rPr lang="en-US" sz="4000">
                <a:solidFill>
                  <a:schemeClr val="bg1"/>
                </a:solidFill>
                <a:latin typeface="Times New Roman" panose="02020603050405020304" pitchFamily="18" charset="0"/>
                <a:ea typeface="Calibri" panose="020F0502020204030204" pitchFamily="34" charset="0"/>
              </a:rPr>
              <a:t> hết 10 câu hỏi) sẽ giành </a:t>
            </a:r>
            <a:r>
              <a:rPr lang="vi-VN" sz="4000">
                <a:solidFill>
                  <a:schemeClr val="bg1"/>
                </a:solidFill>
                <a:latin typeface="Times New Roman" panose="02020603050405020304" pitchFamily="18" charset="0"/>
                <a:ea typeface="Calibri" panose="020F0502020204030204" pitchFamily="34" charset="0"/>
              </a:rPr>
              <a:t>được</a:t>
            </a:r>
            <a:r>
              <a:rPr lang="en-US" sz="4000">
                <a:solidFill>
                  <a:schemeClr val="bg1"/>
                </a:solidFill>
                <a:latin typeface="Times New Roman" panose="02020603050405020304" pitchFamily="18" charset="0"/>
                <a:ea typeface="Calibri" panose="020F0502020204030204" pitchFamily="34" charset="0"/>
              </a:rPr>
              <a:t> phần th</a:t>
            </a:r>
            <a:r>
              <a:rPr lang="vi-VN" sz="4000">
                <a:solidFill>
                  <a:schemeClr val="bg1"/>
                </a:solidFill>
                <a:latin typeface="Times New Roman" panose="02020603050405020304" pitchFamily="18" charset="0"/>
                <a:ea typeface="Calibri" panose="020F0502020204030204" pitchFamily="34" charset="0"/>
              </a:rPr>
              <a:t>ưởng</a:t>
            </a:r>
            <a:r>
              <a:rPr lang="en-US" sz="4000">
                <a:solidFill>
                  <a:schemeClr val="bg1"/>
                </a:solidFill>
                <a:latin typeface="Times New Roman" panose="02020603050405020304" pitchFamily="18" charset="0"/>
                <a:ea typeface="Calibri" panose="020F0502020204030204" pitchFamily="34" charset="0"/>
              </a:rPr>
              <a:t>.</a:t>
            </a:r>
            <a:endParaRPr lang="en-GB" sz="4000">
              <a:solidFill>
                <a:schemeClr val="bg1"/>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97048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ox(out)">
                                      <p:cBhvr>
                                        <p:cTn id="7" dur="500"/>
                                        <p:tgtEl>
                                          <p:spTgt spid="33"/>
                                        </p:tgtEl>
                                      </p:cBhvr>
                                    </p:animEffect>
                                  </p:childTnLst>
                                </p:cTn>
                              </p:par>
                              <p:par>
                                <p:cTn id="8" presetID="4" presetClass="entr" presetSubtype="32"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box(out)">
                                      <p:cBhvr>
                                        <p:cTn id="10" dur="500"/>
                                        <p:tgtEl>
                                          <p:spTgt spid="37"/>
                                        </p:tgtEl>
                                      </p:cBhvr>
                                    </p:animEffect>
                                  </p:childTnLst>
                                </p:cTn>
                              </p:par>
                              <p:par>
                                <p:cTn id="11" presetID="4" presetClass="entr" presetSubtype="32"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ox(out)">
                                      <p:cBhvr>
                                        <p:cTn id="13" dur="500"/>
                                        <p:tgtEl>
                                          <p:spTgt spid="38"/>
                                        </p:tgtEl>
                                      </p:cBhvr>
                                    </p:animEffect>
                                  </p:childTnLst>
                                </p:cTn>
                              </p:par>
                              <p:par>
                                <p:cTn id="14" presetID="4" presetClass="entr" presetSubtype="32"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ox(out)">
                                      <p:cBhvr>
                                        <p:cTn id="16" dur="500"/>
                                        <p:tgtEl>
                                          <p:spTgt spid="39"/>
                                        </p:tgtEl>
                                      </p:cBhvr>
                                    </p:animEffect>
                                  </p:childTnLst>
                                </p:cTn>
                              </p:par>
                              <p:par>
                                <p:cTn id="17" presetID="4" presetClass="entr" presetSubtype="32"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ox(out)">
                                      <p:cBhvr>
                                        <p:cTn id="19" dur="500"/>
                                        <p:tgtEl>
                                          <p:spTgt spid="40"/>
                                        </p:tgtEl>
                                      </p:cBhvr>
                                    </p:animEffect>
                                  </p:childTnLst>
                                </p:cTn>
                              </p:par>
                              <p:par>
                                <p:cTn id="20" presetID="4" presetClass="entr" presetSubtype="32"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ox(out)">
                                      <p:cBhvr>
                                        <p:cTn id="22" dur="500"/>
                                        <p:tgtEl>
                                          <p:spTgt spid="41"/>
                                        </p:tgtEl>
                                      </p:cBhvr>
                                    </p:animEffect>
                                  </p:childTnLst>
                                </p:cTn>
                              </p:par>
                              <p:par>
                                <p:cTn id="23" presetID="4" presetClass="entr" presetSubtype="32"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ox(out)">
                                      <p:cBhvr>
                                        <p:cTn id="25" dur="500"/>
                                        <p:tgtEl>
                                          <p:spTgt spid="42"/>
                                        </p:tgtEl>
                                      </p:cBhvr>
                                    </p:animEffect>
                                  </p:childTnLst>
                                </p:cTn>
                              </p:par>
                              <p:par>
                                <p:cTn id="26" presetID="4" presetClass="entr" presetSubtype="32"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ox(out)">
                                      <p:cBhvr>
                                        <p:cTn id="28" dur="500"/>
                                        <p:tgtEl>
                                          <p:spTgt spid="43"/>
                                        </p:tgtEl>
                                      </p:cBhvr>
                                    </p:animEffect>
                                  </p:childTnLst>
                                </p:cTn>
                              </p:par>
                              <p:par>
                                <p:cTn id="29" presetID="4" presetClass="entr" presetSubtype="32"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box(out)">
                                      <p:cBhvr>
                                        <p:cTn id="31" dur="500"/>
                                        <p:tgtEl>
                                          <p:spTgt spid="44"/>
                                        </p:tgtEl>
                                      </p:cBhvr>
                                    </p:animEffect>
                                  </p:childTnLst>
                                </p:cTn>
                              </p:par>
                              <p:par>
                                <p:cTn id="32" presetID="4" presetClass="entr" presetSubtype="32"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box(out)">
                                      <p:cBhvr>
                                        <p:cTn id="34" dur="500"/>
                                        <p:tgtEl>
                                          <p:spTgt spid="45"/>
                                        </p:tgtEl>
                                      </p:cBhvr>
                                    </p:animEffect>
                                  </p:childTnLst>
                                </p:cTn>
                              </p:par>
                              <p:par>
                                <p:cTn id="35" presetID="4" presetClass="entr" presetSubtype="32"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box(out)">
                                      <p:cBhvr>
                                        <p:cTn id="37" dur="500"/>
                                        <p:tgtEl>
                                          <p:spTgt spid="46"/>
                                        </p:tgtEl>
                                      </p:cBhvr>
                                    </p:animEffect>
                                  </p:childTnLst>
                                </p:cTn>
                              </p:par>
                              <p:par>
                                <p:cTn id="38" presetID="4" presetClass="entr" presetSubtype="32"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ox(out)">
                                      <p:cBhvr>
                                        <p:cTn id="40" dur="500"/>
                                        <p:tgtEl>
                                          <p:spTgt spid="47"/>
                                        </p:tgtEl>
                                      </p:cBhvr>
                                    </p:animEffect>
                                  </p:childTnLst>
                                </p:cTn>
                              </p:par>
                              <p:par>
                                <p:cTn id="41" presetID="4" presetClass="entr" presetSubtype="32"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box(out)">
                                      <p:cBhvr>
                                        <p:cTn id="43" dur="500"/>
                                        <p:tgtEl>
                                          <p:spTgt spid="48"/>
                                        </p:tgtEl>
                                      </p:cBhvr>
                                    </p:animEffect>
                                  </p:childTnLst>
                                </p:cTn>
                              </p:par>
                            </p:childTnLst>
                          </p:cTn>
                        </p:par>
                        <p:par>
                          <p:cTn id="44" fill="hold">
                            <p:stCondLst>
                              <p:cond delay="500"/>
                            </p:stCondLst>
                            <p:childTnLst>
                              <p:par>
                                <p:cTn id="45" presetID="10" presetClass="exit" presetSubtype="0" fill="hold" nodeType="afterEffect">
                                  <p:stCondLst>
                                    <p:cond delay="0"/>
                                  </p:stCondLst>
                                  <p:childTnLst>
                                    <p:animEffect transition="out" filter="fade">
                                      <p:cBhvr>
                                        <p:cTn id="46" dur="500"/>
                                        <p:tgtEl>
                                          <p:spTgt spid="48"/>
                                        </p:tgtEl>
                                      </p:cBhvr>
                                    </p:animEffect>
                                    <p:set>
                                      <p:cBhvr>
                                        <p:cTn id="4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6" name="chuong suy nghi.wav"/>
                                        </p:tgtEl>
                                      </p:cMediaNode>
                                    </p:audio>
                                  </p:subTnLst>
                                </p:cTn>
                              </p:par>
                            </p:childTnLst>
                          </p:cTn>
                        </p:par>
                        <p:par>
                          <p:cTn id="48" fill="hold">
                            <p:stCondLst>
                              <p:cond delay="1000"/>
                            </p:stCondLst>
                            <p:childTnLst>
                              <p:par>
                                <p:cTn id="49" presetID="6" presetClass="exit" presetSubtype="32" fill="hold" nodeType="afterEffect">
                                  <p:stCondLst>
                                    <p:cond delay="0"/>
                                  </p:stCondLst>
                                  <p:childTnLst>
                                    <p:animEffect transition="out" filter="circle(out)">
                                      <p:cBhvr>
                                        <p:cTn id="50" dur="1000"/>
                                        <p:tgtEl>
                                          <p:spTgt spid="47"/>
                                        </p:tgtEl>
                                      </p:cBhvr>
                                    </p:animEffect>
                                    <p:set>
                                      <p:cBhvr>
                                        <p:cTn id="51" dur="1" fill="hold">
                                          <p:stCondLst>
                                            <p:cond delay="999"/>
                                          </p:stCondLst>
                                        </p:cTn>
                                        <p:tgtEl>
                                          <p:spTgt spid="47"/>
                                        </p:tgtEl>
                                        <p:attrNameLst>
                                          <p:attrName>style.visibility</p:attrName>
                                        </p:attrNameLst>
                                      </p:cBhvr>
                                      <p:to>
                                        <p:strVal val="hidden"/>
                                      </p:to>
                                    </p:set>
                                  </p:childTnLst>
                                </p:cTn>
                              </p:par>
                            </p:childTnLst>
                          </p:cTn>
                        </p:par>
                        <p:par>
                          <p:cTn id="52" fill="hold">
                            <p:stCondLst>
                              <p:cond delay="2000"/>
                            </p:stCondLst>
                            <p:childTnLst>
                              <p:par>
                                <p:cTn id="53" presetID="6" presetClass="exit" presetSubtype="32" fill="hold" nodeType="afterEffect">
                                  <p:stCondLst>
                                    <p:cond delay="0"/>
                                  </p:stCondLst>
                                  <p:childTnLst>
                                    <p:animEffect transition="out" filter="circle(out)">
                                      <p:cBhvr>
                                        <p:cTn id="54" dur="1000"/>
                                        <p:tgtEl>
                                          <p:spTgt spid="46"/>
                                        </p:tgtEl>
                                      </p:cBhvr>
                                    </p:animEffect>
                                    <p:set>
                                      <p:cBhvr>
                                        <p:cTn id="55" dur="1" fill="hold">
                                          <p:stCondLst>
                                            <p:cond delay="999"/>
                                          </p:stCondLst>
                                        </p:cTn>
                                        <p:tgtEl>
                                          <p:spTgt spid="46"/>
                                        </p:tgtEl>
                                        <p:attrNameLst>
                                          <p:attrName>style.visibility</p:attrName>
                                        </p:attrNameLst>
                                      </p:cBhvr>
                                      <p:to>
                                        <p:strVal val="hidden"/>
                                      </p:to>
                                    </p:set>
                                  </p:childTnLst>
                                </p:cTn>
                              </p:par>
                            </p:childTnLst>
                          </p:cTn>
                        </p:par>
                        <p:par>
                          <p:cTn id="56" fill="hold">
                            <p:stCondLst>
                              <p:cond delay="3000"/>
                            </p:stCondLst>
                            <p:childTnLst>
                              <p:par>
                                <p:cTn id="57" presetID="6" presetClass="exit" presetSubtype="32" fill="hold" nodeType="afterEffect">
                                  <p:stCondLst>
                                    <p:cond delay="0"/>
                                  </p:stCondLst>
                                  <p:childTnLst>
                                    <p:animEffect transition="out" filter="circle(out)">
                                      <p:cBhvr>
                                        <p:cTn id="58" dur="1000"/>
                                        <p:tgtEl>
                                          <p:spTgt spid="45"/>
                                        </p:tgtEl>
                                      </p:cBhvr>
                                    </p:animEffect>
                                    <p:set>
                                      <p:cBhvr>
                                        <p:cTn id="59" dur="1" fill="hold">
                                          <p:stCondLst>
                                            <p:cond delay="999"/>
                                          </p:stCondLst>
                                        </p:cTn>
                                        <p:tgtEl>
                                          <p:spTgt spid="45"/>
                                        </p:tgtEl>
                                        <p:attrNameLst>
                                          <p:attrName>style.visibility</p:attrName>
                                        </p:attrNameLst>
                                      </p:cBhvr>
                                      <p:to>
                                        <p:strVal val="hidden"/>
                                      </p:to>
                                    </p:set>
                                  </p:childTnLst>
                                </p:cTn>
                              </p:par>
                            </p:childTnLst>
                          </p:cTn>
                        </p:par>
                        <p:par>
                          <p:cTn id="60" fill="hold">
                            <p:stCondLst>
                              <p:cond delay="4000"/>
                            </p:stCondLst>
                            <p:childTnLst>
                              <p:par>
                                <p:cTn id="61" presetID="6" presetClass="exit" presetSubtype="32" fill="hold" nodeType="afterEffect">
                                  <p:stCondLst>
                                    <p:cond delay="0"/>
                                  </p:stCondLst>
                                  <p:childTnLst>
                                    <p:animEffect transition="out" filter="circle(out)">
                                      <p:cBhvr>
                                        <p:cTn id="62" dur="1000"/>
                                        <p:tgtEl>
                                          <p:spTgt spid="44"/>
                                        </p:tgtEl>
                                      </p:cBhvr>
                                    </p:animEffect>
                                    <p:set>
                                      <p:cBhvr>
                                        <p:cTn id="63" dur="1" fill="hold">
                                          <p:stCondLst>
                                            <p:cond delay="999"/>
                                          </p:stCondLst>
                                        </p:cTn>
                                        <p:tgtEl>
                                          <p:spTgt spid="44"/>
                                        </p:tgtEl>
                                        <p:attrNameLst>
                                          <p:attrName>style.visibility</p:attrName>
                                        </p:attrNameLst>
                                      </p:cBhvr>
                                      <p:to>
                                        <p:strVal val="hidden"/>
                                      </p:to>
                                    </p:set>
                                  </p:childTnLst>
                                </p:cTn>
                              </p:par>
                            </p:childTnLst>
                          </p:cTn>
                        </p:par>
                        <p:par>
                          <p:cTn id="64" fill="hold">
                            <p:stCondLst>
                              <p:cond delay="5000"/>
                            </p:stCondLst>
                            <p:childTnLst>
                              <p:par>
                                <p:cTn id="65" presetID="6" presetClass="exit" presetSubtype="32" fill="hold" nodeType="afterEffect">
                                  <p:stCondLst>
                                    <p:cond delay="0"/>
                                  </p:stCondLst>
                                  <p:childTnLst>
                                    <p:animEffect transition="out" filter="circle(out)">
                                      <p:cBhvr>
                                        <p:cTn id="66" dur="1000"/>
                                        <p:tgtEl>
                                          <p:spTgt spid="43"/>
                                        </p:tgtEl>
                                      </p:cBhvr>
                                    </p:animEffect>
                                    <p:set>
                                      <p:cBhvr>
                                        <p:cTn id="67" dur="1" fill="hold">
                                          <p:stCondLst>
                                            <p:cond delay="999"/>
                                          </p:stCondLst>
                                        </p:cTn>
                                        <p:tgtEl>
                                          <p:spTgt spid="43"/>
                                        </p:tgtEl>
                                        <p:attrNameLst>
                                          <p:attrName>style.visibility</p:attrName>
                                        </p:attrNameLst>
                                      </p:cBhvr>
                                      <p:to>
                                        <p:strVal val="hidden"/>
                                      </p:to>
                                    </p:set>
                                  </p:childTnLst>
                                </p:cTn>
                              </p:par>
                            </p:childTnLst>
                          </p:cTn>
                        </p:par>
                        <p:par>
                          <p:cTn id="68" fill="hold">
                            <p:stCondLst>
                              <p:cond delay="6000"/>
                            </p:stCondLst>
                            <p:childTnLst>
                              <p:par>
                                <p:cTn id="69" presetID="6" presetClass="exit" presetSubtype="32" fill="hold" nodeType="afterEffect">
                                  <p:stCondLst>
                                    <p:cond delay="0"/>
                                  </p:stCondLst>
                                  <p:childTnLst>
                                    <p:animEffect transition="out" filter="circle(out)">
                                      <p:cBhvr>
                                        <p:cTn id="70" dur="1000"/>
                                        <p:tgtEl>
                                          <p:spTgt spid="42"/>
                                        </p:tgtEl>
                                      </p:cBhvr>
                                    </p:animEffect>
                                    <p:set>
                                      <p:cBhvr>
                                        <p:cTn id="71" dur="1" fill="hold">
                                          <p:stCondLst>
                                            <p:cond delay="999"/>
                                          </p:stCondLst>
                                        </p:cTn>
                                        <p:tgtEl>
                                          <p:spTgt spid="42"/>
                                        </p:tgtEl>
                                        <p:attrNameLst>
                                          <p:attrName>style.visibility</p:attrName>
                                        </p:attrNameLst>
                                      </p:cBhvr>
                                      <p:to>
                                        <p:strVal val="hidden"/>
                                      </p:to>
                                    </p:set>
                                  </p:childTnLst>
                                </p:cTn>
                              </p:par>
                            </p:childTnLst>
                          </p:cTn>
                        </p:par>
                        <p:par>
                          <p:cTn id="72" fill="hold">
                            <p:stCondLst>
                              <p:cond delay="7000"/>
                            </p:stCondLst>
                            <p:childTnLst>
                              <p:par>
                                <p:cTn id="73" presetID="6" presetClass="exit" presetSubtype="32" fill="hold" nodeType="afterEffect">
                                  <p:stCondLst>
                                    <p:cond delay="0"/>
                                  </p:stCondLst>
                                  <p:childTnLst>
                                    <p:animEffect transition="out" filter="circle(out)">
                                      <p:cBhvr>
                                        <p:cTn id="74" dur="1000"/>
                                        <p:tgtEl>
                                          <p:spTgt spid="41"/>
                                        </p:tgtEl>
                                      </p:cBhvr>
                                    </p:animEffect>
                                    <p:set>
                                      <p:cBhvr>
                                        <p:cTn id="75" dur="1" fill="hold">
                                          <p:stCondLst>
                                            <p:cond delay="999"/>
                                          </p:stCondLst>
                                        </p:cTn>
                                        <p:tgtEl>
                                          <p:spTgt spid="41"/>
                                        </p:tgtEl>
                                        <p:attrNameLst>
                                          <p:attrName>style.visibility</p:attrName>
                                        </p:attrNameLst>
                                      </p:cBhvr>
                                      <p:to>
                                        <p:strVal val="hidden"/>
                                      </p:to>
                                    </p:set>
                                  </p:childTnLst>
                                </p:cTn>
                              </p:par>
                            </p:childTnLst>
                          </p:cTn>
                        </p:par>
                        <p:par>
                          <p:cTn id="76" fill="hold">
                            <p:stCondLst>
                              <p:cond delay="8000"/>
                            </p:stCondLst>
                            <p:childTnLst>
                              <p:par>
                                <p:cTn id="77" presetID="6" presetClass="exit" presetSubtype="32" fill="hold" nodeType="afterEffect">
                                  <p:stCondLst>
                                    <p:cond delay="0"/>
                                  </p:stCondLst>
                                  <p:childTnLst>
                                    <p:animEffect transition="out" filter="circle(out)">
                                      <p:cBhvr>
                                        <p:cTn id="78" dur="1000"/>
                                        <p:tgtEl>
                                          <p:spTgt spid="40"/>
                                        </p:tgtEl>
                                      </p:cBhvr>
                                    </p:animEffect>
                                    <p:set>
                                      <p:cBhvr>
                                        <p:cTn id="79" dur="1" fill="hold">
                                          <p:stCondLst>
                                            <p:cond delay="999"/>
                                          </p:stCondLst>
                                        </p:cTn>
                                        <p:tgtEl>
                                          <p:spTgt spid="40"/>
                                        </p:tgtEl>
                                        <p:attrNameLst>
                                          <p:attrName>style.visibility</p:attrName>
                                        </p:attrNameLst>
                                      </p:cBhvr>
                                      <p:to>
                                        <p:strVal val="hidden"/>
                                      </p:to>
                                    </p:set>
                                  </p:childTnLst>
                                </p:cTn>
                              </p:par>
                            </p:childTnLst>
                          </p:cTn>
                        </p:par>
                        <p:par>
                          <p:cTn id="80" fill="hold">
                            <p:stCondLst>
                              <p:cond delay="9000"/>
                            </p:stCondLst>
                            <p:childTnLst>
                              <p:par>
                                <p:cTn id="81" presetID="6" presetClass="exit" presetSubtype="32" fill="hold" nodeType="afterEffect">
                                  <p:stCondLst>
                                    <p:cond delay="0"/>
                                  </p:stCondLst>
                                  <p:childTnLst>
                                    <p:animEffect transition="out" filter="circle(out)">
                                      <p:cBhvr>
                                        <p:cTn id="82" dur="1000"/>
                                        <p:tgtEl>
                                          <p:spTgt spid="39"/>
                                        </p:tgtEl>
                                      </p:cBhvr>
                                    </p:animEffect>
                                    <p:set>
                                      <p:cBhvr>
                                        <p:cTn id="83" dur="1" fill="hold">
                                          <p:stCondLst>
                                            <p:cond delay="999"/>
                                          </p:stCondLst>
                                        </p:cTn>
                                        <p:tgtEl>
                                          <p:spTgt spid="39"/>
                                        </p:tgtEl>
                                        <p:attrNameLst>
                                          <p:attrName>style.visibility</p:attrName>
                                        </p:attrNameLst>
                                      </p:cBhvr>
                                      <p:to>
                                        <p:strVal val="hidden"/>
                                      </p:to>
                                    </p:set>
                                  </p:childTnLst>
                                </p:cTn>
                              </p:par>
                            </p:childTnLst>
                          </p:cTn>
                        </p:par>
                        <p:par>
                          <p:cTn id="84" fill="hold">
                            <p:stCondLst>
                              <p:cond delay="10000"/>
                            </p:stCondLst>
                            <p:childTnLst>
                              <p:par>
                                <p:cTn id="85" presetID="6" presetClass="exit" presetSubtype="32" fill="hold" nodeType="afterEffect">
                                  <p:stCondLst>
                                    <p:cond delay="0"/>
                                  </p:stCondLst>
                                  <p:childTnLst>
                                    <p:animEffect transition="out" filter="circle(out)">
                                      <p:cBhvr>
                                        <p:cTn id="86" dur="1000"/>
                                        <p:tgtEl>
                                          <p:spTgt spid="38"/>
                                        </p:tgtEl>
                                      </p:cBhvr>
                                    </p:animEffect>
                                    <p:set>
                                      <p:cBhvr>
                                        <p:cTn id="87" dur="1" fill="hold">
                                          <p:stCondLst>
                                            <p:cond delay="999"/>
                                          </p:stCondLst>
                                        </p:cTn>
                                        <p:tgtEl>
                                          <p:spTgt spid="38"/>
                                        </p:tgtEl>
                                        <p:attrNameLst>
                                          <p:attrName>style.visibility</p:attrName>
                                        </p:attrNameLst>
                                      </p:cBhvr>
                                      <p:to>
                                        <p:strVal val="hidden"/>
                                      </p:to>
                                    </p:set>
                                  </p:childTnLst>
                                </p:cTn>
                              </p:par>
                            </p:childTnLst>
                          </p:cTn>
                        </p:par>
                        <p:par>
                          <p:cTn id="88" fill="hold">
                            <p:stCondLst>
                              <p:cond delay="11000"/>
                            </p:stCondLst>
                            <p:childTnLst>
                              <p:par>
                                <p:cTn id="89" presetID="1" presetClass="entr" presetSubtype="0"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par>
                          <p:cTn id="91" fill="hold">
                            <p:stCondLst>
                              <p:cond delay="11000"/>
                            </p:stCondLst>
                            <p:childTnLst>
                              <p:par>
                                <p:cTn id="92" presetID="31" presetClass="exit" presetSubtype="0" fill="hold" nodeType="afterEffect">
                                  <p:stCondLst>
                                    <p:cond delay="0"/>
                                  </p:stCondLst>
                                  <p:childTnLst>
                                    <p:anim calcmode="lin" valueType="num">
                                      <p:cBhvr>
                                        <p:cTn id="93" dur="1000"/>
                                        <p:tgtEl>
                                          <p:spTgt spid="37"/>
                                        </p:tgtEl>
                                        <p:attrNameLst>
                                          <p:attrName>ppt_w</p:attrName>
                                        </p:attrNameLst>
                                      </p:cBhvr>
                                      <p:tavLst>
                                        <p:tav tm="0">
                                          <p:val>
                                            <p:strVal val="ppt_w"/>
                                          </p:val>
                                        </p:tav>
                                        <p:tav tm="100000">
                                          <p:val>
                                            <p:fltVal val="0"/>
                                          </p:val>
                                        </p:tav>
                                      </p:tavLst>
                                    </p:anim>
                                    <p:anim calcmode="lin" valueType="num">
                                      <p:cBhvr>
                                        <p:cTn id="94" dur="1000"/>
                                        <p:tgtEl>
                                          <p:spTgt spid="37"/>
                                        </p:tgtEl>
                                        <p:attrNameLst>
                                          <p:attrName>ppt_h</p:attrName>
                                        </p:attrNameLst>
                                      </p:cBhvr>
                                      <p:tavLst>
                                        <p:tav tm="0">
                                          <p:val>
                                            <p:strVal val="ppt_h"/>
                                          </p:val>
                                        </p:tav>
                                        <p:tav tm="100000">
                                          <p:val>
                                            <p:fltVal val="0"/>
                                          </p:val>
                                        </p:tav>
                                      </p:tavLst>
                                    </p:anim>
                                    <p:anim calcmode="lin" valueType="num">
                                      <p:cBhvr>
                                        <p:cTn id="95" dur="1000"/>
                                        <p:tgtEl>
                                          <p:spTgt spid="37"/>
                                        </p:tgtEl>
                                        <p:attrNameLst>
                                          <p:attrName>style.rotation</p:attrName>
                                        </p:attrNameLst>
                                      </p:cBhvr>
                                      <p:tavLst>
                                        <p:tav tm="0">
                                          <p:val>
                                            <p:fltVal val="0"/>
                                          </p:val>
                                        </p:tav>
                                        <p:tav tm="100000">
                                          <p:val>
                                            <p:fltVal val="90"/>
                                          </p:val>
                                        </p:tav>
                                      </p:tavLst>
                                    </p:anim>
                                    <p:animEffect transition="out" filter="fade">
                                      <p:cBhvr>
                                        <p:cTn id="96" dur="1000"/>
                                        <p:tgtEl>
                                          <p:spTgt spid="37"/>
                                        </p:tgtEl>
                                      </p:cBhvr>
                                    </p:animEffect>
                                    <p:set>
                                      <p:cBhvr>
                                        <p:cTn id="9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7" name="ket-thuc-final.wav"/>
                                        </p:tgtEl>
                                      </p:cMediaNode>
                                    </p:audio>
                                  </p:subTnLst>
                                </p:cTn>
                              </p:par>
                            </p:childTnLst>
                          </p:cTn>
                        </p:par>
                      </p:childTnLst>
                    </p:cTn>
                  </p:par>
                  <p:par>
                    <p:cTn id="98" fill="hold">
                      <p:stCondLst>
                        <p:cond delay="indefinite"/>
                      </p:stCondLst>
                      <p:childTnLst>
                        <p:par>
                          <p:cTn id="99" fill="hold">
                            <p:stCondLst>
                              <p:cond delay="0"/>
                            </p:stCondLst>
                            <p:childTnLst>
                              <p:par>
                                <p:cTn id="100" presetID="1" presetClass="mediacall" presetSubtype="0" fill="hold" nodeType="clickEffect">
                                  <p:stCondLst>
                                    <p:cond delay="0"/>
                                  </p:stCondLst>
                                  <p:childTnLst>
                                    <p:cmd type="call" cmd="playFrom(0.0)">
                                      <p:cBhvr>
                                        <p:cTn id="101" dur="7523" fill="hold"/>
                                        <p:tgtEl>
                                          <p:spTgt spid="23"/>
                                        </p:tgtEl>
                                      </p:cBhvr>
                                    </p:cmd>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2"/>
                                        </p:tgtEl>
                                        <p:attrNameLst>
                                          <p:attrName>style.visibility</p:attrName>
                                        </p:attrNameLst>
                                      </p:cBhvr>
                                      <p:to>
                                        <p:strVal val="visible"/>
                                      </p:to>
                                    </p:set>
                                    <p:animEffect transition="in" filter="fade">
                                      <p:cBhvr>
                                        <p:cTn id="106" dur="1000"/>
                                        <p:tgtEl>
                                          <p:spTgt spid="2"/>
                                        </p:tgtEl>
                                      </p:cBhvr>
                                    </p:animEffect>
                                    <p:anim calcmode="lin" valueType="num">
                                      <p:cBhvr>
                                        <p:cTn id="107" dur="1000" fill="hold"/>
                                        <p:tgtEl>
                                          <p:spTgt spid="2"/>
                                        </p:tgtEl>
                                        <p:attrNameLst>
                                          <p:attrName>ppt_x</p:attrName>
                                        </p:attrNameLst>
                                      </p:cBhvr>
                                      <p:tavLst>
                                        <p:tav tm="0">
                                          <p:val>
                                            <p:strVal val="#ppt_x"/>
                                          </p:val>
                                        </p:tav>
                                        <p:tav tm="100000">
                                          <p:val>
                                            <p:strVal val="#ppt_x"/>
                                          </p:val>
                                        </p:tav>
                                      </p:tavLst>
                                    </p:anim>
                                    <p:anim calcmode="lin" valueType="num">
                                      <p:cBhvr>
                                        <p:cTn id="10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9" fill="hold" display="0">
                  <p:stCondLst>
                    <p:cond delay="indefinite"/>
                  </p:stCondLst>
                  <p:endCondLst>
                    <p:cond evt="onStopAudio" delay="0">
                      <p:tgtEl>
                        <p:sldTgt/>
                      </p:tgtEl>
                    </p:cond>
                  </p:endCondLst>
                </p:cTn>
                <p:tgtEl>
                  <p:spTgt spid="23"/>
                </p:tgtEl>
              </p:cMediaNode>
            </p:audio>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6248400" y="420565"/>
            <a:ext cx="7086600" cy="1338828"/>
          </a:xfrm>
          <a:prstGeom prst="rect">
            <a:avLst/>
          </a:prstGeom>
          <a:noFill/>
        </p:spPr>
        <p:txBody>
          <a:bodyPr wrap="square" rtlCol="0">
            <a:spAutoFit/>
          </a:bodyPr>
          <a:lstStyle/>
          <a:p>
            <a:r>
              <a:rPr lang="en-US" sz="8100" dirty="0">
                <a:solidFill>
                  <a:srgbClr val="FFFF00"/>
                </a:solidFill>
                <a:latin typeface="Algerian" pitchFamily="82" charset="0"/>
              </a:rPr>
              <a:t>CÂU HỎI 1 </a:t>
            </a:r>
          </a:p>
        </p:txBody>
      </p:sp>
      <p:graphicFrame>
        <p:nvGraphicFramePr>
          <p:cNvPr id="34" name="Object 33"/>
          <p:cNvGraphicFramePr>
            <a:graphicFrameLocks noChangeAspect="1"/>
          </p:cNvGraphicFramePr>
          <p:nvPr>
            <p:extLst/>
          </p:nvPr>
        </p:nvGraphicFramePr>
        <p:xfrm>
          <a:off x="9477375" y="3557588"/>
          <a:ext cx="171450" cy="266700"/>
        </p:xfrm>
        <a:graphic>
          <a:graphicData uri="http://schemas.openxmlformats.org/presentationml/2006/ole">
            <mc:AlternateContent xmlns:mc="http://schemas.openxmlformats.org/markup-compatibility/2006">
              <mc:Choice xmlns:v="urn:schemas-microsoft-com:vml" Requires="v">
                <p:oleObj spid="_x0000_s13324" name="Equation" r:id="rId11" imgW="114120" imgH="177480" progId="Equation.DSMT4">
                  <p:embed/>
                </p:oleObj>
              </mc:Choice>
              <mc:Fallback>
                <p:oleObj name="Equation" r:id="rId11" imgW="1141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5"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2217158" y="5449319"/>
            <a:ext cx="13111304" cy="3785652"/>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6000">
                <a:latin typeface="Times New Roman" panose="02020603050405020304" pitchFamily="18" charset="0"/>
                <a:cs typeface="Times New Roman" panose="02020603050405020304" pitchFamily="18" charset="0"/>
              </a:rPr>
              <a:t>A. Trước Cách mạng tháng Tám.</a:t>
            </a:r>
            <a:endParaRPr lang="en-GB" sz="6000">
              <a:latin typeface="Times New Roman" panose="02020603050405020304" pitchFamily="18" charset="0"/>
              <a:cs typeface="Times New Roman" panose="02020603050405020304" pitchFamily="18" charset="0"/>
            </a:endParaRPr>
          </a:p>
          <a:p>
            <a:r>
              <a:rPr lang="en-US" sz="6000">
                <a:latin typeface="Times New Roman" panose="02020603050405020304" pitchFamily="18" charset="0"/>
                <a:cs typeface="Times New Roman" panose="02020603050405020304" pitchFamily="18" charset="0"/>
              </a:rPr>
              <a:t>B. Trong kháng chiến chống Pháp.</a:t>
            </a:r>
            <a:endParaRPr lang="en-GB" sz="6000" b="1">
              <a:latin typeface="Times New Roman" panose="02020603050405020304" pitchFamily="18" charset="0"/>
              <a:cs typeface="Times New Roman" panose="02020603050405020304" pitchFamily="18" charset="0"/>
            </a:endParaRPr>
          </a:p>
          <a:p>
            <a:r>
              <a:rPr lang="en-US" sz="6000">
                <a:latin typeface="Times New Roman" panose="02020603050405020304" pitchFamily="18" charset="0"/>
                <a:cs typeface="Times New Roman" panose="02020603050405020304" pitchFamily="18" charset="0"/>
              </a:rPr>
              <a:t>C. Trong kháng chiến chống Mĩ.</a:t>
            </a:r>
            <a:endParaRPr lang="en-GB" sz="6000">
              <a:latin typeface="Times New Roman" panose="02020603050405020304" pitchFamily="18" charset="0"/>
              <a:cs typeface="Times New Roman" panose="02020603050405020304" pitchFamily="18" charset="0"/>
            </a:endParaRPr>
          </a:p>
          <a:p>
            <a:r>
              <a:rPr lang="en-US" sz="6000">
                <a:latin typeface="Times New Roman" panose="02020603050405020304" pitchFamily="18" charset="0"/>
                <a:cs typeface="Times New Roman" panose="02020603050405020304" pitchFamily="18" charset="0"/>
              </a:rPr>
              <a:t>D. Sau đại thắng mùa xuân năm 1975</a:t>
            </a:r>
            <a:r>
              <a:rPr lang="en-US" sz="6000" smtClean="0">
                <a:latin typeface="Times New Roman" panose="02020603050405020304" pitchFamily="18" charset="0"/>
                <a:cs typeface="Times New Roman" panose="02020603050405020304" pitchFamily="18" charset="0"/>
              </a:rPr>
              <a:t>.</a:t>
            </a:r>
            <a:endParaRPr lang="en-GB" sz="6000">
              <a:latin typeface="Times New Roman" panose="02020603050405020304" pitchFamily="18" charset="0"/>
              <a:cs typeface="Times New Roman" panose="02020603050405020304" pitchFamily="18" charset="0"/>
            </a:endParaRPr>
          </a:p>
        </p:txBody>
      </p:sp>
      <p:sp>
        <p:nvSpPr>
          <p:cNvPr id="36" name="TextBox 35"/>
          <p:cNvSpPr txBox="1"/>
          <p:nvPr/>
        </p:nvSpPr>
        <p:spPr>
          <a:xfrm>
            <a:off x="909495" y="2622069"/>
            <a:ext cx="15955494" cy="2308324"/>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7200" b="1">
                <a:latin typeface="Times New Roman" panose="02020603050405020304" pitchFamily="18" charset="0"/>
                <a:cs typeface="Times New Roman" panose="02020603050405020304" pitchFamily="18" charset="0"/>
              </a:rPr>
              <a:t>Câu 1</a:t>
            </a:r>
            <a:r>
              <a:rPr lang="en-US" sz="7200">
                <a:latin typeface="Times New Roman" panose="02020603050405020304" pitchFamily="18" charset="0"/>
                <a:cs typeface="Times New Roman" panose="02020603050405020304" pitchFamily="18" charset="0"/>
              </a:rPr>
              <a:t>. </a:t>
            </a:r>
            <a:r>
              <a:rPr lang="vi-VN" sz="7200">
                <a:latin typeface="Times New Roman" panose="02020603050405020304" pitchFamily="18" charset="0"/>
                <a:cs typeface="Times New Roman" panose="02020603050405020304" pitchFamily="18" charset="0"/>
              </a:rPr>
              <a:t>Bài thơ </a:t>
            </a:r>
            <a:r>
              <a:rPr lang="vi-VN" sz="7200" i="1">
                <a:latin typeface="Times New Roman" panose="02020603050405020304" pitchFamily="18" charset="0"/>
                <a:cs typeface="Times New Roman" panose="02020603050405020304" pitchFamily="18" charset="0"/>
              </a:rPr>
              <a:t>Đồng chí</a:t>
            </a:r>
            <a:r>
              <a:rPr lang="vi-VN" sz="7200">
                <a:latin typeface="Times New Roman" panose="02020603050405020304" pitchFamily="18" charset="0"/>
                <a:cs typeface="Times New Roman" panose="02020603050405020304" pitchFamily="18" charset="0"/>
              </a:rPr>
              <a:t> được sáng tác trong hoàn cảnh nào?</a:t>
            </a:r>
            <a:endParaRPr lang="en-GB" sz="7200">
              <a:latin typeface="Times New Roman" panose="02020603050405020304" pitchFamily="18" charset="0"/>
              <a:cs typeface="Times New Roman" panose="02020603050405020304" pitchFamily="18" charset="0"/>
            </a:endParaRPr>
          </a:p>
        </p:txBody>
      </p:sp>
      <p:pic>
        <p:nvPicPr>
          <p:cNvPr id="33" name="Picture 4" descr="het gio"/>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245326">
            <a:off x="15946389"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083251" y="755339"/>
            <a:ext cx="1671761" cy="1480205"/>
          </a:xfrm>
          <a:prstGeom prst="ellipse">
            <a:avLst/>
          </a:prstGeom>
          <a:ln>
            <a:noFill/>
          </a:ln>
          <a:effectLst>
            <a:softEdge rad="112500"/>
          </a:effectLst>
          <a:extLst/>
        </p:spPr>
      </p:pic>
      <p:sp>
        <p:nvSpPr>
          <p:cNvPr id="38" name="Hình chữ nhật 85"/>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5896597" y="255422"/>
            <a:ext cx="2045067"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6106781" y="899300"/>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9" y="26651"/>
            <a:ext cx="2561235" cy="2565177"/>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pic>
        <p:nvPicPr>
          <p:cNvPr id="22" name="Picture 19" descr="WHITME~1">
            <a:hlinkClick r:id="rId18" action="ppaction://hlinksldjump"/>
            <a:extLst>
              <a:ext uri="{FF2B5EF4-FFF2-40B4-BE49-F238E27FC236}">
                <a16:creationId xmlns:a16="http://schemas.microsoft.com/office/drawing/2014/main" id="{7E47B095-C243-4CA0-9F69-028CBB6D3FDB}"/>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3852346" y="9029700"/>
            <a:ext cx="3017547" cy="1204920"/>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a:extLst>
              <a:ext uri="{FF2B5EF4-FFF2-40B4-BE49-F238E27FC236}">
                <a16:creationId xmlns:a16="http://schemas.microsoft.com/office/drawing/2014/main" id="{33B4A2A6-0773-4523-A223-61C12562CABB}"/>
              </a:ext>
            </a:extLst>
          </p:cNvPr>
          <p:cNvSpPr/>
          <p:nvPr/>
        </p:nvSpPr>
        <p:spPr>
          <a:xfrm>
            <a:off x="1595296" y="6329772"/>
            <a:ext cx="1662254" cy="1028702"/>
          </a:xfrm>
          <a:prstGeom prst="ellipse">
            <a:avLst/>
          </a:prstGeom>
          <a:blipFill>
            <a:blip r:embed="rId20"/>
            <a:stretch>
              <a:fillRect/>
            </a:stretch>
          </a:blipFill>
          <a:ln w="12700" cap="flat" cmpd="sng" algn="ctr">
            <a:solidFill>
              <a:srgbClr val="BBE0E3">
                <a:shade val="50000"/>
              </a:srgbClr>
            </a:solidFill>
            <a:prstDash val="solid"/>
            <a:miter lim="800000"/>
          </a:ln>
          <a:effectLst/>
        </p:spPr>
        <p:txBody>
          <a:bodyPr anchor="ctr"/>
          <a:lstStyle/>
          <a:p>
            <a:pPr algn="ctr">
              <a:defRPr/>
            </a:pPr>
            <a:endParaRPr lang="en-US" sz="2700" kern="0" dirty="0">
              <a:solidFill>
                <a:srgbClr val="0000CC"/>
              </a:solidFill>
              <a:latin typeface="Arial"/>
              <a:cs typeface="Arial"/>
            </a:endParaRPr>
          </a:p>
        </p:txBody>
      </p:sp>
    </p:spTree>
    <p:extLst>
      <p:ext uri="{BB962C8B-B14F-4D97-AF65-F5344CB8AC3E}">
        <p14:creationId xmlns:p14="http://schemas.microsoft.com/office/powerpoint/2010/main" val="3225978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8" name="nen.wav"/>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out)">
                                      <p:cBhvr>
                                        <p:cTn id="20" dur="500"/>
                                        <p:tgtEl>
                                          <p:spTgt spid="33"/>
                                        </p:tgtEl>
                                      </p:cBhvr>
                                    </p:animEffect>
                                  </p:childTnLst>
                                </p:cTn>
                              </p:par>
                              <p:par>
                                <p:cTn id="21" presetID="4" presetClass="entr" presetSubtype="32"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ox(out)">
                                      <p:cBhvr>
                                        <p:cTn id="23" dur="500"/>
                                        <p:tgtEl>
                                          <p:spTgt spid="37"/>
                                        </p:tgtEl>
                                      </p:cBhvr>
                                    </p:animEffect>
                                  </p:childTnLst>
                                </p:cTn>
                              </p:par>
                              <p:par>
                                <p:cTn id="24" presetID="4" presetClass="entr" presetSubtype="32"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ox(out)">
                                      <p:cBhvr>
                                        <p:cTn id="26" dur="500"/>
                                        <p:tgtEl>
                                          <p:spTgt spid="38"/>
                                        </p:tgtEl>
                                      </p:cBhvr>
                                    </p:animEffect>
                                  </p:childTnLst>
                                </p:cTn>
                              </p:par>
                              <p:par>
                                <p:cTn id="27" presetID="4" presetClass="entr" presetSubtype="32"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ox(out)">
                                      <p:cBhvr>
                                        <p:cTn id="29" dur="500"/>
                                        <p:tgtEl>
                                          <p:spTgt spid="39"/>
                                        </p:tgtEl>
                                      </p:cBhvr>
                                    </p:animEffect>
                                  </p:childTnLst>
                                </p:cTn>
                              </p:par>
                              <p:par>
                                <p:cTn id="30" presetID="4" presetClass="entr" presetSubtype="32"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ox(out)">
                                      <p:cBhvr>
                                        <p:cTn id="32" dur="500"/>
                                        <p:tgtEl>
                                          <p:spTgt spid="40"/>
                                        </p:tgtEl>
                                      </p:cBhvr>
                                    </p:animEffect>
                                  </p:childTnLst>
                                </p:cTn>
                              </p:par>
                              <p:par>
                                <p:cTn id="33" presetID="4" presetClass="entr" presetSubtype="32"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ox(out)">
                                      <p:cBhvr>
                                        <p:cTn id="35" dur="500"/>
                                        <p:tgtEl>
                                          <p:spTgt spid="41"/>
                                        </p:tgtEl>
                                      </p:cBhvr>
                                    </p:animEffect>
                                  </p:childTnLst>
                                </p:cTn>
                              </p:par>
                              <p:par>
                                <p:cTn id="36" presetID="4" presetClass="entr" presetSubtype="32"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ox(out)">
                                      <p:cBhvr>
                                        <p:cTn id="38" dur="500"/>
                                        <p:tgtEl>
                                          <p:spTgt spid="42"/>
                                        </p:tgtEl>
                                      </p:cBhvr>
                                    </p:animEffect>
                                  </p:childTnLst>
                                </p:cTn>
                              </p:par>
                              <p:par>
                                <p:cTn id="39" presetID="4" presetClass="entr" presetSubtype="32"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ox(out)">
                                      <p:cBhvr>
                                        <p:cTn id="41" dur="500"/>
                                        <p:tgtEl>
                                          <p:spTgt spid="43"/>
                                        </p:tgtEl>
                                      </p:cBhvr>
                                    </p:animEffect>
                                  </p:childTnLst>
                                </p:cTn>
                              </p:par>
                              <p:par>
                                <p:cTn id="42" presetID="4" presetClass="entr" presetSubtype="32"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ox(out)">
                                      <p:cBhvr>
                                        <p:cTn id="44" dur="500"/>
                                        <p:tgtEl>
                                          <p:spTgt spid="44"/>
                                        </p:tgtEl>
                                      </p:cBhvr>
                                    </p:animEffect>
                                  </p:childTnLst>
                                </p:cTn>
                              </p:par>
                              <p:par>
                                <p:cTn id="45" presetID="4" presetClass="entr" presetSubtype="32"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ox(out)">
                                      <p:cBhvr>
                                        <p:cTn id="47" dur="500"/>
                                        <p:tgtEl>
                                          <p:spTgt spid="45"/>
                                        </p:tgtEl>
                                      </p:cBhvr>
                                    </p:animEffect>
                                  </p:childTnLst>
                                </p:cTn>
                              </p:par>
                              <p:par>
                                <p:cTn id="48" presetID="4" presetClass="entr" presetSubtype="32"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ox(out)">
                                      <p:cBhvr>
                                        <p:cTn id="50" dur="500"/>
                                        <p:tgtEl>
                                          <p:spTgt spid="46"/>
                                        </p:tgtEl>
                                      </p:cBhvr>
                                    </p:animEffect>
                                  </p:childTnLst>
                                </p:cTn>
                              </p:par>
                              <p:par>
                                <p:cTn id="51" presetID="4" presetClass="entr" presetSubtype="32"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ox(out)">
                                      <p:cBhvr>
                                        <p:cTn id="53" dur="500"/>
                                        <p:tgtEl>
                                          <p:spTgt spid="47"/>
                                        </p:tgtEl>
                                      </p:cBhvr>
                                    </p:animEffect>
                                  </p:childTnLst>
                                </p:cTn>
                              </p:par>
                              <p:par>
                                <p:cTn id="54" presetID="4" presetClass="entr" presetSubtype="32"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box(out)">
                                      <p:cBhvr>
                                        <p:cTn id="56" dur="500"/>
                                        <p:tgtEl>
                                          <p:spTgt spid="48"/>
                                        </p:tgtEl>
                                      </p:cBhvr>
                                    </p:animEffect>
                                  </p:childTnLst>
                                </p:cTn>
                              </p:par>
                            </p:childTnLst>
                          </p:cTn>
                        </p:par>
                        <p:par>
                          <p:cTn id="57" fill="hold">
                            <p:stCondLst>
                              <p:cond delay="500"/>
                            </p:stCondLst>
                            <p:childTnLst>
                              <p:par>
                                <p:cTn id="58" presetID="10" presetClass="exit" presetSubtype="0" fill="hold" nodeType="afterEffect">
                                  <p:stCondLst>
                                    <p:cond delay="0"/>
                                  </p:stCondLst>
                                  <p:childTnLst>
                                    <p:animEffect transition="out" filter="fade">
                                      <p:cBhvr>
                                        <p:cTn id="59" dur="500"/>
                                        <p:tgtEl>
                                          <p:spTgt spid="48"/>
                                        </p:tgtEl>
                                      </p:cBhvr>
                                    </p:animEffect>
                                    <p:set>
                                      <p:cBhvr>
                                        <p:cTn id="60"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9" name="chuong suy nghi.wav"/>
                                        </p:tgtEl>
                                      </p:cMediaNode>
                                    </p:audio>
                                  </p:subTnLst>
                                </p:cTn>
                              </p:par>
                            </p:childTnLst>
                          </p:cTn>
                        </p:par>
                        <p:par>
                          <p:cTn id="61" fill="hold">
                            <p:stCondLst>
                              <p:cond delay="1000"/>
                            </p:stCondLst>
                            <p:childTnLst>
                              <p:par>
                                <p:cTn id="62" presetID="6" presetClass="exit" presetSubtype="32" fill="hold" nodeType="afterEffect">
                                  <p:stCondLst>
                                    <p:cond delay="0"/>
                                  </p:stCondLst>
                                  <p:childTnLst>
                                    <p:animEffect transition="out" filter="circle(out)">
                                      <p:cBhvr>
                                        <p:cTn id="63" dur="1000"/>
                                        <p:tgtEl>
                                          <p:spTgt spid="47"/>
                                        </p:tgtEl>
                                      </p:cBhvr>
                                    </p:animEffect>
                                    <p:set>
                                      <p:cBhvr>
                                        <p:cTn id="64" dur="1" fill="hold">
                                          <p:stCondLst>
                                            <p:cond delay="999"/>
                                          </p:stCondLst>
                                        </p:cTn>
                                        <p:tgtEl>
                                          <p:spTgt spid="47"/>
                                        </p:tgtEl>
                                        <p:attrNameLst>
                                          <p:attrName>style.visibility</p:attrName>
                                        </p:attrNameLst>
                                      </p:cBhvr>
                                      <p:to>
                                        <p:strVal val="hidden"/>
                                      </p:to>
                                    </p:set>
                                  </p:childTnLst>
                                </p:cTn>
                              </p:par>
                            </p:childTnLst>
                          </p:cTn>
                        </p:par>
                        <p:par>
                          <p:cTn id="65" fill="hold">
                            <p:stCondLst>
                              <p:cond delay="2000"/>
                            </p:stCondLst>
                            <p:childTnLst>
                              <p:par>
                                <p:cTn id="66" presetID="6" presetClass="exit" presetSubtype="32" fill="hold" nodeType="afterEffect">
                                  <p:stCondLst>
                                    <p:cond delay="0"/>
                                  </p:stCondLst>
                                  <p:childTnLst>
                                    <p:animEffect transition="out" filter="circle(out)">
                                      <p:cBhvr>
                                        <p:cTn id="67" dur="1000"/>
                                        <p:tgtEl>
                                          <p:spTgt spid="46"/>
                                        </p:tgtEl>
                                      </p:cBhvr>
                                    </p:animEffect>
                                    <p:set>
                                      <p:cBhvr>
                                        <p:cTn id="68" dur="1" fill="hold">
                                          <p:stCondLst>
                                            <p:cond delay="999"/>
                                          </p:stCondLst>
                                        </p:cTn>
                                        <p:tgtEl>
                                          <p:spTgt spid="46"/>
                                        </p:tgtEl>
                                        <p:attrNameLst>
                                          <p:attrName>style.visibility</p:attrName>
                                        </p:attrNameLst>
                                      </p:cBhvr>
                                      <p:to>
                                        <p:strVal val="hidden"/>
                                      </p:to>
                                    </p:set>
                                  </p:childTnLst>
                                </p:cTn>
                              </p:par>
                            </p:childTnLst>
                          </p:cTn>
                        </p:par>
                        <p:par>
                          <p:cTn id="69" fill="hold">
                            <p:stCondLst>
                              <p:cond delay="3000"/>
                            </p:stCondLst>
                            <p:childTnLst>
                              <p:par>
                                <p:cTn id="70" presetID="6" presetClass="exit" presetSubtype="32" fill="hold" nodeType="afterEffect">
                                  <p:stCondLst>
                                    <p:cond delay="0"/>
                                  </p:stCondLst>
                                  <p:childTnLst>
                                    <p:animEffect transition="out" filter="circle(out)">
                                      <p:cBhvr>
                                        <p:cTn id="71" dur="1000"/>
                                        <p:tgtEl>
                                          <p:spTgt spid="45"/>
                                        </p:tgtEl>
                                      </p:cBhvr>
                                    </p:animEffect>
                                    <p:set>
                                      <p:cBhvr>
                                        <p:cTn id="72" dur="1" fill="hold">
                                          <p:stCondLst>
                                            <p:cond delay="999"/>
                                          </p:stCondLst>
                                        </p:cTn>
                                        <p:tgtEl>
                                          <p:spTgt spid="45"/>
                                        </p:tgtEl>
                                        <p:attrNameLst>
                                          <p:attrName>style.visibility</p:attrName>
                                        </p:attrNameLst>
                                      </p:cBhvr>
                                      <p:to>
                                        <p:strVal val="hidden"/>
                                      </p:to>
                                    </p:set>
                                  </p:childTnLst>
                                </p:cTn>
                              </p:par>
                            </p:childTnLst>
                          </p:cTn>
                        </p:par>
                        <p:par>
                          <p:cTn id="73" fill="hold">
                            <p:stCondLst>
                              <p:cond delay="4000"/>
                            </p:stCondLst>
                            <p:childTnLst>
                              <p:par>
                                <p:cTn id="74" presetID="6" presetClass="exit" presetSubtype="32" fill="hold" nodeType="afterEffect">
                                  <p:stCondLst>
                                    <p:cond delay="0"/>
                                  </p:stCondLst>
                                  <p:childTnLst>
                                    <p:animEffect transition="out" filter="circle(out)">
                                      <p:cBhvr>
                                        <p:cTn id="75" dur="1000"/>
                                        <p:tgtEl>
                                          <p:spTgt spid="44"/>
                                        </p:tgtEl>
                                      </p:cBhvr>
                                    </p:animEffect>
                                    <p:set>
                                      <p:cBhvr>
                                        <p:cTn id="76" dur="1" fill="hold">
                                          <p:stCondLst>
                                            <p:cond delay="999"/>
                                          </p:stCondLst>
                                        </p:cTn>
                                        <p:tgtEl>
                                          <p:spTgt spid="44"/>
                                        </p:tgtEl>
                                        <p:attrNameLst>
                                          <p:attrName>style.visibility</p:attrName>
                                        </p:attrNameLst>
                                      </p:cBhvr>
                                      <p:to>
                                        <p:strVal val="hidden"/>
                                      </p:to>
                                    </p:set>
                                  </p:childTnLst>
                                </p:cTn>
                              </p:par>
                            </p:childTnLst>
                          </p:cTn>
                        </p:par>
                        <p:par>
                          <p:cTn id="77" fill="hold">
                            <p:stCondLst>
                              <p:cond delay="5000"/>
                            </p:stCondLst>
                            <p:childTnLst>
                              <p:par>
                                <p:cTn id="78" presetID="6" presetClass="exit" presetSubtype="32" fill="hold" nodeType="afterEffect">
                                  <p:stCondLst>
                                    <p:cond delay="0"/>
                                  </p:stCondLst>
                                  <p:childTnLst>
                                    <p:animEffect transition="out" filter="circle(out)">
                                      <p:cBhvr>
                                        <p:cTn id="79" dur="1000"/>
                                        <p:tgtEl>
                                          <p:spTgt spid="43"/>
                                        </p:tgtEl>
                                      </p:cBhvr>
                                    </p:animEffect>
                                    <p:set>
                                      <p:cBhvr>
                                        <p:cTn id="80" dur="1" fill="hold">
                                          <p:stCondLst>
                                            <p:cond delay="999"/>
                                          </p:stCondLst>
                                        </p:cTn>
                                        <p:tgtEl>
                                          <p:spTgt spid="43"/>
                                        </p:tgtEl>
                                        <p:attrNameLst>
                                          <p:attrName>style.visibility</p:attrName>
                                        </p:attrNameLst>
                                      </p:cBhvr>
                                      <p:to>
                                        <p:strVal val="hidden"/>
                                      </p:to>
                                    </p:set>
                                  </p:childTnLst>
                                </p:cTn>
                              </p:par>
                            </p:childTnLst>
                          </p:cTn>
                        </p:par>
                        <p:par>
                          <p:cTn id="81" fill="hold">
                            <p:stCondLst>
                              <p:cond delay="6000"/>
                            </p:stCondLst>
                            <p:childTnLst>
                              <p:par>
                                <p:cTn id="82" presetID="6" presetClass="exit" presetSubtype="32" fill="hold" nodeType="afterEffect">
                                  <p:stCondLst>
                                    <p:cond delay="0"/>
                                  </p:stCondLst>
                                  <p:childTnLst>
                                    <p:animEffect transition="out" filter="circle(out)">
                                      <p:cBhvr>
                                        <p:cTn id="83" dur="1000"/>
                                        <p:tgtEl>
                                          <p:spTgt spid="42"/>
                                        </p:tgtEl>
                                      </p:cBhvr>
                                    </p:animEffect>
                                    <p:set>
                                      <p:cBhvr>
                                        <p:cTn id="84" dur="1" fill="hold">
                                          <p:stCondLst>
                                            <p:cond delay="999"/>
                                          </p:stCondLst>
                                        </p:cTn>
                                        <p:tgtEl>
                                          <p:spTgt spid="42"/>
                                        </p:tgtEl>
                                        <p:attrNameLst>
                                          <p:attrName>style.visibility</p:attrName>
                                        </p:attrNameLst>
                                      </p:cBhvr>
                                      <p:to>
                                        <p:strVal val="hidden"/>
                                      </p:to>
                                    </p:set>
                                  </p:childTnLst>
                                </p:cTn>
                              </p:par>
                            </p:childTnLst>
                          </p:cTn>
                        </p:par>
                        <p:par>
                          <p:cTn id="85" fill="hold">
                            <p:stCondLst>
                              <p:cond delay="7000"/>
                            </p:stCondLst>
                            <p:childTnLst>
                              <p:par>
                                <p:cTn id="86" presetID="6" presetClass="exit" presetSubtype="32" fill="hold" nodeType="afterEffect">
                                  <p:stCondLst>
                                    <p:cond delay="0"/>
                                  </p:stCondLst>
                                  <p:childTnLst>
                                    <p:animEffect transition="out" filter="circle(out)">
                                      <p:cBhvr>
                                        <p:cTn id="87" dur="1000"/>
                                        <p:tgtEl>
                                          <p:spTgt spid="41"/>
                                        </p:tgtEl>
                                      </p:cBhvr>
                                    </p:animEffect>
                                    <p:set>
                                      <p:cBhvr>
                                        <p:cTn id="88" dur="1" fill="hold">
                                          <p:stCondLst>
                                            <p:cond delay="999"/>
                                          </p:stCondLst>
                                        </p:cTn>
                                        <p:tgtEl>
                                          <p:spTgt spid="41"/>
                                        </p:tgtEl>
                                        <p:attrNameLst>
                                          <p:attrName>style.visibility</p:attrName>
                                        </p:attrNameLst>
                                      </p:cBhvr>
                                      <p:to>
                                        <p:strVal val="hidden"/>
                                      </p:to>
                                    </p:set>
                                  </p:childTnLst>
                                </p:cTn>
                              </p:par>
                            </p:childTnLst>
                          </p:cTn>
                        </p:par>
                        <p:par>
                          <p:cTn id="89" fill="hold">
                            <p:stCondLst>
                              <p:cond delay="8000"/>
                            </p:stCondLst>
                            <p:childTnLst>
                              <p:par>
                                <p:cTn id="90" presetID="6" presetClass="exit" presetSubtype="32" fill="hold" nodeType="afterEffect">
                                  <p:stCondLst>
                                    <p:cond delay="0"/>
                                  </p:stCondLst>
                                  <p:childTnLst>
                                    <p:animEffect transition="out" filter="circle(out)">
                                      <p:cBhvr>
                                        <p:cTn id="91" dur="1000"/>
                                        <p:tgtEl>
                                          <p:spTgt spid="40"/>
                                        </p:tgtEl>
                                      </p:cBhvr>
                                    </p:animEffect>
                                    <p:set>
                                      <p:cBhvr>
                                        <p:cTn id="92" dur="1" fill="hold">
                                          <p:stCondLst>
                                            <p:cond delay="999"/>
                                          </p:stCondLst>
                                        </p:cTn>
                                        <p:tgtEl>
                                          <p:spTgt spid="40"/>
                                        </p:tgtEl>
                                        <p:attrNameLst>
                                          <p:attrName>style.visibility</p:attrName>
                                        </p:attrNameLst>
                                      </p:cBhvr>
                                      <p:to>
                                        <p:strVal val="hidden"/>
                                      </p:to>
                                    </p:set>
                                  </p:childTnLst>
                                </p:cTn>
                              </p:par>
                            </p:childTnLst>
                          </p:cTn>
                        </p:par>
                        <p:par>
                          <p:cTn id="93" fill="hold">
                            <p:stCondLst>
                              <p:cond delay="9000"/>
                            </p:stCondLst>
                            <p:childTnLst>
                              <p:par>
                                <p:cTn id="94" presetID="6" presetClass="exit" presetSubtype="32" fill="hold" nodeType="afterEffect">
                                  <p:stCondLst>
                                    <p:cond delay="0"/>
                                  </p:stCondLst>
                                  <p:childTnLst>
                                    <p:animEffect transition="out" filter="circle(out)">
                                      <p:cBhvr>
                                        <p:cTn id="95" dur="1000"/>
                                        <p:tgtEl>
                                          <p:spTgt spid="39"/>
                                        </p:tgtEl>
                                      </p:cBhvr>
                                    </p:animEffect>
                                    <p:set>
                                      <p:cBhvr>
                                        <p:cTn id="96" dur="1" fill="hold">
                                          <p:stCondLst>
                                            <p:cond delay="999"/>
                                          </p:stCondLst>
                                        </p:cTn>
                                        <p:tgtEl>
                                          <p:spTgt spid="39"/>
                                        </p:tgtEl>
                                        <p:attrNameLst>
                                          <p:attrName>style.visibility</p:attrName>
                                        </p:attrNameLst>
                                      </p:cBhvr>
                                      <p:to>
                                        <p:strVal val="hidden"/>
                                      </p:to>
                                    </p:set>
                                  </p:childTnLst>
                                </p:cTn>
                              </p:par>
                            </p:childTnLst>
                          </p:cTn>
                        </p:par>
                        <p:par>
                          <p:cTn id="97" fill="hold">
                            <p:stCondLst>
                              <p:cond delay="10000"/>
                            </p:stCondLst>
                            <p:childTnLst>
                              <p:par>
                                <p:cTn id="98" presetID="6" presetClass="exit" presetSubtype="32" fill="hold" nodeType="afterEffect">
                                  <p:stCondLst>
                                    <p:cond delay="0"/>
                                  </p:stCondLst>
                                  <p:childTnLst>
                                    <p:animEffect transition="out" filter="circle(out)">
                                      <p:cBhvr>
                                        <p:cTn id="99" dur="1000"/>
                                        <p:tgtEl>
                                          <p:spTgt spid="38"/>
                                        </p:tgtEl>
                                      </p:cBhvr>
                                    </p:animEffect>
                                    <p:set>
                                      <p:cBhvr>
                                        <p:cTn id="100" dur="1" fill="hold">
                                          <p:stCondLst>
                                            <p:cond delay="999"/>
                                          </p:stCondLst>
                                        </p:cTn>
                                        <p:tgtEl>
                                          <p:spTgt spid="38"/>
                                        </p:tgtEl>
                                        <p:attrNameLst>
                                          <p:attrName>style.visibility</p:attrName>
                                        </p:attrNameLst>
                                      </p:cBhvr>
                                      <p:to>
                                        <p:strVal val="hidden"/>
                                      </p:to>
                                    </p:set>
                                  </p:childTnLst>
                                </p:cTn>
                              </p:par>
                            </p:childTnLst>
                          </p:cTn>
                        </p:par>
                        <p:par>
                          <p:cTn id="101" fill="hold">
                            <p:stCondLst>
                              <p:cond delay="11000"/>
                            </p:stCondLst>
                            <p:childTnLst>
                              <p:par>
                                <p:cTn id="102" presetID="1" presetClass="entr" presetSubtype="0"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childTnLst>
                                </p:cTn>
                              </p:par>
                            </p:childTnLst>
                          </p:cTn>
                        </p:par>
                        <p:par>
                          <p:cTn id="104" fill="hold">
                            <p:stCondLst>
                              <p:cond delay="11000"/>
                            </p:stCondLst>
                            <p:childTnLst>
                              <p:par>
                                <p:cTn id="105" presetID="31" presetClass="exit" presetSubtype="0" fill="hold" nodeType="afterEffect">
                                  <p:stCondLst>
                                    <p:cond delay="0"/>
                                  </p:stCondLst>
                                  <p:childTnLst>
                                    <p:anim calcmode="lin" valueType="num">
                                      <p:cBhvr>
                                        <p:cTn id="106" dur="1000"/>
                                        <p:tgtEl>
                                          <p:spTgt spid="37"/>
                                        </p:tgtEl>
                                        <p:attrNameLst>
                                          <p:attrName>ppt_w</p:attrName>
                                        </p:attrNameLst>
                                      </p:cBhvr>
                                      <p:tavLst>
                                        <p:tav tm="0">
                                          <p:val>
                                            <p:strVal val="ppt_w"/>
                                          </p:val>
                                        </p:tav>
                                        <p:tav tm="100000">
                                          <p:val>
                                            <p:fltVal val="0"/>
                                          </p:val>
                                        </p:tav>
                                      </p:tavLst>
                                    </p:anim>
                                    <p:anim calcmode="lin" valueType="num">
                                      <p:cBhvr>
                                        <p:cTn id="107" dur="1000"/>
                                        <p:tgtEl>
                                          <p:spTgt spid="37"/>
                                        </p:tgtEl>
                                        <p:attrNameLst>
                                          <p:attrName>ppt_h</p:attrName>
                                        </p:attrNameLst>
                                      </p:cBhvr>
                                      <p:tavLst>
                                        <p:tav tm="0">
                                          <p:val>
                                            <p:strVal val="ppt_h"/>
                                          </p:val>
                                        </p:tav>
                                        <p:tav tm="100000">
                                          <p:val>
                                            <p:fltVal val="0"/>
                                          </p:val>
                                        </p:tav>
                                      </p:tavLst>
                                    </p:anim>
                                    <p:anim calcmode="lin" valueType="num">
                                      <p:cBhvr>
                                        <p:cTn id="108" dur="1000"/>
                                        <p:tgtEl>
                                          <p:spTgt spid="37"/>
                                        </p:tgtEl>
                                        <p:attrNameLst>
                                          <p:attrName>style.rotation</p:attrName>
                                        </p:attrNameLst>
                                      </p:cBhvr>
                                      <p:tavLst>
                                        <p:tav tm="0">
                                          <p:val>
                                            <p:fltVal val="0"/>
                                          </p:val>
                                        </p:tav>
                                        <p:tav tm="100000">
                                          <p:val>
                                            <p:fltVal val="90"/>
                                          </p:val>
                                        </p:tav>
                                      </p:tavLst>
                                    </p:anim>
                                    <p:animEffect transition="out" filter="fade">
                                      <p:cBhvr>
                                        <p:cTn id="109" dur="1000"/>
                                        <p:tgtEl>
                                          <p:spTgt spid="37"/>
                                        </p:tgtEl>
                                      </p:cBhvr>
                                    </p:animEffect>
                                    <p:set>
                                      <p:cBhvr>
                                        <p:cTn id="110"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10" name="ket-thuc-final.wav"/>
                                        </p:tgtEl>
                                      </p:cMediaNode>
                                    </p:audio>
                                  </p:subTnLst>
                                </p:cTn>
                              </p:par>
                            </p:childTnLst>
                          </p:cTn>
                        </p:par>
                      </p:childTnLst>
                    </p:cTn>
                  </p:par>
                  <p:par>
                    <p:cTn id="111" fill="hold">
                      <p:stCondLst>
                        <p:cond delay="indefinite"/>
                      </p:stCondLst>
                      <p:childTnLst>
                        <p:par>
                          <p:cTn id="112" fill="hold">
                            <p:stCondLst>
                              <p:cond delay="0"/>
                            </p:stCondLst>
                            <p:childTnLst>
                              <p:par>
                                <p:cTn id="113" presetID="1" presetClass="mediacall" presetSubtype="0" fill="hold" nodeType="clickEffect">
                                  <p:stCondLst>
                                    <p:cond delay="0"/>
                                  </p:stCondLst>
                                  <p:childTnLst>
                                    <p:cmd type="call" cmd="playFrom(0.0)">
                                      <p:cBhvr>
                                        <p:cTn id="114" dur="7523" fill="hold"/>
                                        <p:tgtEl>
                                          <p:spTgt spid="23"/>
                                        </p:tgtEl>
                                      </p:cBhvr>
                                    </p:cmd>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 calcmode="lin" valueType="num">
                                      <p:cBhvr additive="base">
                                        <p:cTn id="119" dur="500" fill="hold"/>
                                        <p:tgtEl>
                                          <p:spTgt spid="24"/>
                                        </p:tgtEl>
                                        <p:attrNameLst>
                                          <p:attrName>ppt_x</p:attrName>
                                        </p:attrNameLst>
                                      </p:cBhvr>
                                      <p:tavLst>
                                        <p:tav tm="0">
                                          <p:val>
                                            <p:strVal val="#ppt_x"/>
                                          </p:val>
                                        </p:tav>
                                        <p:tav tm="100000">
                                          <p:val>
                                            <p:strVal val="#ppt_x"/>
                                          </p:val>
                                        </p:tav>
                                      </p:tavLst>
                                    </p:anim>
                                    <p:anim calcmode="lin" valueType="num">
                                      <p:cBhvr additive="base">
                                        <p:cTn id="1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121"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5842955" y="620642"/>
            <a:ext cx="7086600" cy="1338828"/>
          </a:xfrm>
          <a:prstGeom prst="rect">
            <a:avLst/>
          </a:prstGeom>
          <a:noFill/>
        </p:spPr>
        <p:txBody>
          <a:bodyPr wrap="square" rtlCol="0">
            <a:spAutoFit/>
          </a:bodyPr>
          <a:lstStyle/>
          <a:p>
            <a:r>
              <a:rPr lang="en-US" sz="8100" dirty="0">
                <a:solidFill>
                  <a:srgbClr val="FFFF00"/>
                </a:solidFill>
                <a:latin typeface="Algerian" pitchFamily="82" charset="0"/>
              </a:rPr>
              <a:t>CÂU HỎI 2</a:t>
            </a:r>
          </a:p>
        </p:txBody>
      </p:sp>
      <p:graphicFrame>
        <p:nvGraphicFramePr>
          <p:cNvPr id="34" name="Object 33"/>
          <p:cNvGraphicFramePr>
            <a:graphicFrameLocks noChangeAspect="1"/>
          </p:cNvGraphicFramePr>
          <p:nvPr>
            <p:extLst/>
          </p:nvPr>
        </p:nvGraphicFramePr>
        <p:xfrm>
          <a:off x="9477375" y="3557588"/>
          <a:ext cx="171450" cy="266700"/>
        </p:xfrm>
        <a:graphic>
          <a:graphicData uri="http://schemas.openxmlformats.org/presentationml/2006/ole">
            <mc:AlternateContent xmlns:mc="http://schemas.openxmlformats.org/markup-compatibility/2006">
              <mc:Choice xmlns:v="urn:schemas-microsoft-com:vml" Requires="v">
                <p:oleObj spid="_x0000_s14347" name="Equation" r:id="rId11" imgW="114120" imgH="177480" progId="Equation.DSMT4">
                  <p:embed/>
                </p:oleObj>
              </mc:Choice>
              <mc:Fallback>
                <p:oleObj name="Equation" r:id="rId11" imgW="1141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5"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2897685" y="5540168"/>
            <a:ext cx="7465515" cy="3970318"/>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6000">
                <a:latin typeface="Times New Roman" panose="02020603050405020304" pitchFamily="18" charset="0"/>
                <a:cs typeface="Times New Roman" panose="02020603050405020304" pitchFamily="18" charset="0"/>
              </a:rPr>
              <a:t>A. Tình yêu</a:t>
            </a:r>
            <a:endParaRPr lang="en-GB" sz="6000">
              <a:latin typeface="Times New Roman" panose="02020603050405020304" pitchFamily="18" charset="0"/>
              <a:cs typeface="Times New Roman" panose="02020603050405020304" pitchFamily="18" charset="0"/>
            </a:endParaRPr>
          </a:p>
          <a:p>
            <a:r>
              <a:rPr lang="en-US" sz="6000">
                <a:latin typeface="Times New Roman" panose="02020603050405020304" pitchFamily="18" charset="0"/>
                <a:cs typeface="Times New Roman" panose="02020603050405020304" pitchFamily="18" charset="0"/>
              </a:rPr>
              <a:t>B. Người lính</a:t>
            </a:r>
            <a:endParaRPr lang="en-GB" sz="6000">
              <a:latin typeface="Times New Roman" panose="02020603050405020304" pitchFamily="18" charset="0"/>
              <a:cs typeface="Times New Roman" panose="02020603050405020304" pitchFamily="18" charset="0"/>
            </a:endParaRPr>
          </a:p>
          <a:p>
            <a:r>
              <a:rPr lang="en-US" sz="6000">
                <a:latin typeface="Times New Roman" panose="02020603050405020304" pitchFamily="18" charset="0"/>
                <a:cs typeface="Times New Roman" panose="02020603050405020304" pitchFamily="18" charset="0"/>
              </a:rPr>
              <a:t>C. Quê hương</a:t>
            </a:r>
            <a:endParaRPr lang="en-GB" sz="6000">
              <a:latin typeface="Times New Roman" panose="02020603050405020304" pitchFamily="18" charset="0"/>
              <a:cs typeface="Times New Roman" panose="02020603050405020304" pitchFamily="18" charset="0"/>
            </a:endParaRPr>
          </a:p>
          <a:p>
            <a:r>
              <a:rPr lang="en-US" sz="6000">
                <a:latin typeface="Times New Roman" panose="02020603050405020304" pitchFamily="18" charset="0"/>
                <a:cs typeface="Times New Roman" panose="02020603050405020304" pitchFamily="18" charset="0"/>
              </a:rPr>
              <a:t>D. Chiến </a:t>
            </a:r>
            <a:r>
              <a:rPr lang="en-US" sz="6000" smtClean="0">
                <a:latin typeface="Times New Roman" panose="02020603050405020304" pitchFamily="18" charset="0"/>
                <a:cs typeface="Times New Roman" panose="02020603050405020304" pitchFamily="18" charset="0"/>
              </a:rPr>
              <a:t>tranh</a:t>
            </a:r>
            <a:r>
              <a:rPr lang="en-US" sz="6600" smtClean="0">
                <a:latin typeface="Times New Roman" panose="02020603050405020304" pitchFamily="18" charset="0"/>
                <a:cs typeface="Times New Roman" panose="02020603050405020304" pitchFamily="18" charset="0"/>
              </a:rPr>
              <a:t> </a:t>
            </a:r>
            <a:endParaRPr lang="en-US" sz="6600" dirty="0">
              <a:latin typeface="Times New Roman" panose="02020603050405020304" pitchFamily="18" charset="0"/>
              <a:cs typeface="Times New Roman" panose="02020603050405020304" pitchFamily="18" charset="0"/>
            </a:endParaRPr>
          </a:p>
        </p:txBody>
      </p:sp>
      <p:sp>
        <p:nvSpPr>
          <p:cNvPr id="36" name="TextBox 35"/>
          <p:cNvSpPr txBox="1"/>
          <p:nvPr/>
        </p:nvSpPr>
        <p:spPr>
          <a:xfrm>
            <a:off x="1220883" y="2553461"/>
            <a:ext cx="14909429" cy="2123658"/>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6600" b="1">
                <a:latin typeface="Times New Roman" panose="02020603050405020304" pitchFamily="18" charset="0"/>
                <a:cs typeface="Times New Roman" panose="02020603050405020304" pitchFamily="18" charset="0"/>
              </a:rPr>
              <a:t>Câu 2</a:t>
            </a:r>
            <a:r>
              <a:rPr lang="en-US" sz="6600">
                <a:latin typeface="Times New Roman" panose="02020603050405020304" pitchFamily="18" charset="0"/>
                <a:cs typeface="Times New Roman" panose="02020603050405020304" pitchFamily="18" charset="0"/>
              </a:rPr>
              <a:t>. Đề tài của bài thơ </a:t>
            </a:r>
            <a:r>
              <a:rPr lang="en-US" sz="6600" i="1">
                <a:latin typeface="Times New Roman" panose="02020603050405020304" pitchFamily="18" charset="0"/>
                <a:cs typeface="Times New Roman" panose="02020603050405020304" pitchFamily="18" charset="0"/>
              </a:rPr>
              <a:t>Đồng chí</a:t>
            </a:r>
            <a:r>
              <a:rPr lang="en-US" sz="6600">
                <a:latin typeface="Times New Roman" panose="02020603050405020304" pitchFamily="18" charset="0"/>
                <a:cs typeface="Times New Roman" panose="02020603050405020304" pitchFamily="18" charset="0"/>
              </a:rPr>
              <a:t> </a:t>
            </a:r>
            <a:endParaRPr lang="vi-VN" sz="6600" smtClean="0">
              <a:latin typeface="Times New Roman" panose="02020603050405020304" pitchFamily="18" charset="0"/>
              <a:cs typeface="Times New Roman" panose="02020603050405020304" pitchFamily="18" charset="0"/>
            </a:endParaRPr>
          </a:p>
          <a:p>
            <a:pPr algn="ctr"/>
            <a:r>
              <a:rPr lang="en-US" sz="6600" smtClean="0">
                <a:latin typeface="Times New Roman" panose="02020603050405020304" pitchFamily="18" charset="0"/>
                <a:cs typeface="Times New Roman" panose="02020603050405020304" pitchFamily="18" charset="0"/>
              </a:rPr>
              <a:t>(</a:t>
            </a:r>
            <a:r>
              <a:rPr lang="en-US" sz="6600">
                <a:latin typeface="Times New Roman" panose="02020603050405020304" pitchFamily="18" charset="0"/>
                <a:cs typeface="Times New Roman" panose="02020603050405020304" pitchFamily="18" charset="0"/>
              </a:rPr>
              <a:t>Chính Hữu) là gì?</a:t>
            </a:r>
            <a:endParaRPr lang="en-GB" sz="6600">
              <a:latin typeface="Times New Roman" panose="02020603050405020304" pitchFamily="18" charset="0"/>
              <a:cs typeface="Times New Roman" panose="02020603050405020304" pitchFamily="18" charset="0"/>
            </a:endParaRPr>
          </a:p>
        </p:txBody>
      </p:sp>
      <p:pic>
        <p:nvPicPr>
          <p:cNvPr id="33" name="Picture 4" descr="het gio"/>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245326">
            <a:off x="15946389"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083251" y="755339"/>
            <a:ext cx="1671761" cy="1480205"/>
          </a:xfrm>
          <a:prstGeom prst="ellipse">
            <a:avLst/>
          </a:prstGeom>
          <a:ln>
            <a:noFill/>
          </a:ln>
          <a:effectLst>
            <a:softEdge rad="112500"/>
          </a:effectLst>
          <a:extLst/>
        </p:spPr>
      </p:pic>
      <p:sp>
        <p:nvSpPr>
          <p:cNvPr id="38" name="Hình chữ nhật 85"/>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5896597" y="255422"/>
            <a:ext cx="2045067"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6130313" y="976528"/>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6"/>
          <a:stretch>
            <a:fillRect/>
          </a:stretch>
        </p:blipFill>
        <p:spPr>
          <a:xfrm>
            <a:off x="16869893" y="9029700"/>
            <a:ext cx="914400" cy="914400"/>
          </a:xfrm>
          <a:prstGeom prst="rect">
            <a:avLst/>
          </a:prstGeom>
        </p:spPr>
      </p:pic>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4679" y="26651"/>
            <a:ext cx="2561235" cy="2565177"/>
          </a:xfrm>
          <a:prstGeom prst="rect">
            <a:avLst/>
          </a:prstGeom>
        </p:spPr>
      </p:pic>
      <p:pic>
        <p:nvPicPr>
          <p:cNvPr id="22" name="Picture 19" descr="WHITME~1">
            <a:hlinkClick r:id="rId18" action="ppaction://hlinksldjump"/>
            <a:extLst>
              <a:ext uri="{FF2B5EF4-FFF2-40B4-BE49-F238E27FC236}">
                <a16:creationId xmlns:a16="http://schemas.microsoft.com/office/drawing/2014/main" id="{7E47B095-C243-4CA0-9F69-028CBB6D3FDB}"/>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4387823" y="9144002"/>
            <a:ext cx="3017547" cy="120492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33B4A2A6-0773-4523-A223-61C12562CABB}"/>
              </a:ext>
            </a:extLst>
          </p:cNvPr>
          <p:cNvSpPr/>
          <p:nvPr/>
        </p:nvSpPr>
        <p:spPr>
          <a:xfrm>
            <a:off x="1905000" y="6516582"/>
            <a:ext cx="1662254" cy="1028702"/>
          </a:xfrm>
          <a:prstGeom prst="ellipse">
            <a:avLst/>
          </a:prstGeom>
          <a:blipFill>
            <a:blip r:embed="rId20"/>
            <a:stretch>
              <a:fillRect/>
            </a:stretch>
          </a:blipFill>
          <a:ln w="12700" cap="flat" cmpd="sng" algn="ctr">
            <a:solidFill>
              <a:srgbClr val="BBE0E3">
                <a:shade val="50000"/>
              </a:srgbClr>
            </a:solidFill>
            <a:prstDash val="solid"/>
            <a:miter lim="800000"/>
          </a:ln>
          <a:effectLst/>
        </p:spPr>
        <p:txBody>
          <a:bodyPr anchor="ctr"/>
          <a:lstStyle/>
          <a:p>
            <a:pPr algn="ctr">
              <a:defRPr/>
            </a:pPr>
            <a:endParaRPr lang="en-US" sz="2700" kern="0" dirty="0">
              <a:solidFill>
                <a:srgbClr val="0000CC"/>
              </a:solidFill>
              <a:latin typeface="Arial"/>
              <a:cs typeface="Arial"/>
            </a:endParaRPr>
          </a:p>
        </p:txBody>
      </p:sp>
    </p:spTree>
    <p:extLst>
      <p:ext uri="{BB962C8B-B14F-4D97-AF65-F5344CB8AC3E}">
        <p14:creationId xmlns:p14="http://schemas.microsoft.com/office/powerpoint/2010/main" val="1032335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par>
                          <p:cTn id="108" fill="hold">
                            <p:stCondLst>
                              <p:cond delay="12000"/>
                            </p:stCondLst>
                            <p:childTnLst>
                              <p:par>
                                <p:cTn id="109" presetID="1" presetClass="entr" presetSubtype="0"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10" name="nen.wav"/>
                                        </p:tgtEl>
                                      </p:cMediaNode>
                                    </p:audio>
                                  </p:subTnLst>
                                </p:cTn>
                              </p:par>
                            </p:childTnLst>
                          </p:cTn>
                        </p:par>
                      </p:childTnLst>
                    </p:cTn>
                  </p:par>
                  <p:par>
                    <p:cTn id="111" fill="hold">
                      <p:stCondLst>
                        <p:cond delay="indefinite"/>
                      </p:stCondLst>
                      <p:childTnLst>
                        <p:par>
                          <p:cTn id="112" fill="hold">
                            <p:stCondLst>
                              <p:cond delay="0"/>
                            </p:stCondLst>
                            <p:childTnLst>
                              <p:par>
                                <p:cTn id="113" presetID="1" presetClass="mediacall" presetSubtype="0" fill="hold" nodeType="clickEffect">
                                  <p:stCondLst>
                                    <p:cond delay="0"/>
                                  </p:stCondLst>
                                  <p:childTnLst>
                                    <p:cmd type="call" cmd="playFrom(0.0)">
                                      <p:cBhvr>
                                        <p:cTn id="114" dur="7523" fill="hold"/>
                                        <p:tgtEl>
                                          <p:spTgt spid="3"/>
                                        </p:tgtEl>
                                      </p:cBhvr>
                                    </p:cmd>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 calcmode="lin" valueType="num">
                                      <p:cBhvr additive="base">
                                        <p:cTn id="119" dur="500" fill="hold"/>
                                        <p:tgtEl>
                                          <p:spTgt spid="23"/>
                                        </p:tgtEl>
                                        <p:attrNameLst>
                                          <p:attrName>ppt_x</p:attrName>
                                        </p:attrNameLst>
                                      </p:cBhvr>
                                      <p:tavLst>
                                        <p:tav tm="0">
                                          <p:val>
                                            <p:strVal val="#ppt_x"/>
                                          </p:val>
                                        </p:tav>
                                        <p:tav tm="100000">
                                          <p:val>
                                            <p:strVal val="#ppt_x"/>
                                          </p:val>
                                        </p:tav>
                                      </p:tavLst>
                                    </p:anim>
                                    <p:anim calcmode="lin" valueType="num">
                                      <p:cBhvr additive="base">
                                        <p:cTn id="1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1" fill="hold" display="0">
                  <p:stCondLst>
                    <p:cond delay="indefinite"/>
                  </p:stCondLst>
                  <p:endCondLst>
                    <p:cond evt="onStopAudio" delay="0">
                      <p:tgtEl>
                        <p:sldTgt/>
                      </p:tgtEl>
                    </p:cond>
                  </p:endCondLst>
                </p:cTn>
                <p:tgtEl>
                  <p:spTgt spid="3"/>
                </p:tgtEl>
              </p:cMediaNode>
            </p:audio>
          </p:childTnLst>
        </p:cTn>
      </p:par>
    </p:tnLst>
    <p:bldLst>
      <p:bldP spid="32" grpId="0"/>
      <p:bldP spid="35" grpId="0" animBg="1"/>
      <p:bldP spid="36"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6105525" y="359988"/>
            <a:ext cx="7086600" cy="1338828"/>
          </a:xfrm>
          <a:prstGeom prst="rect">
            <a:avLst/>
          </a:prstGeom>
          <a:noFill/>
        </p:spPr>
        <p:txBody>
          <a:bodyPr wrap="square" rtlCol="0">
            <a:spAutoFit/>
          </a:bodyPr>
          <a:lstStyle/>
          <a:p>
            <a:r>
              <a:rPr lang="en-US" sz="8100" dirty="0">
                <a:solidFill>
                  <a:srgbClr val="FFFF00"/>
                </a:solidFill>
                <a:latin typeface="Algerian" pitchFamily="82" charset="0"/>
              </a:rPr>
              <a:t>CÂU HỎI 3 </a:t>
            </a:r>
          </a:p>
        </p:txBody>
      </p:sp>
      <p:graphicFrame>
        <p:nvGraphicFramePr>
          <p:cNvPr id="34" name="Object 33"/>
          <p:cNvGraphicFramePr>
            <a:graphicFrameLocks noChangeAspect="1"/>
          </p:cNvGraphicFramePr>
          <p:nvPr>
            <p:extLst/>
          </p:nvPr>
        </p:nvGraphicFramePr>
        <p:xfrm>
          <a:off x="9477375" y="3557588"/>
          <a:ext cx="171450" cy="266700"/>
        </p:xfrm>
        <a:graphic>
          <a:graphicData uri="http://schemas.openxmlformats.org/presentationml/2006/ole">
            <mc:AlternateContent xmlns:mc="http://schemas.openxmlformats.org/markup-compatibility/2006">
              <mc:Choice xmlns:v="urn:schemas-microsoft-com:vml" Requires="v">
                <p:oleObj spid="_x0000_s15371" name="Equation" r:id="rId11" imgW="114120" imgH="177480" progId="Equation.DSMT4">
                  <p:embed/>
                </p:oleObj>
              </mc:Choice>
              <mc:Fallback>
                <p:oleObj name="Equation" r:id="rId11" imgW="1141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5"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447136" y="3824288"/>
            <a:ext cx="17307876" cy="5262979"/>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4800">
                <a:latin typeface="Times New Roman" panose="02020603050405020304" pitchFamily="18" charset="0"/>
                <a:cs typeface="Times New Roman" panose="02020603050405020304" pitchFamily="18" charset="0"/>
              </a:rPr>
              <a:t>A. Cảm hứng về hiện thực vô cùng khắc nghiệt của chiến tranh cứu nước.</a:t>
            </a:r>
            <a:endParaRPr lang="en-GB" sz="4800">
              <a:latin typeface="Times New Roman" panose="02020603050405020304" pitchFamily="18" charset="0"/>
              <a:cs typeface="Times New Roman" panose="02020603050405020304" pitchFamily="18" charset="0"/>
            </a:endParaRPr>
          </a:p>
          <a:p>
            <a:r>
              <a:rPr lang="en-US" sz="4800">
                <a:latin typeface="Times New Roman" panose="02020603050405020304" pitchFamily="18" charset="0"/>
                <a:cs typeface="Times New Roman" panose="02020603050405020304" pitchFamily="18" charset="0"/>
              </a:rPr>
              <a:t>B. Cảm hứng lãng mạn anh hùng với những hình ảnh ước lệ mang dáng dấp tráng sĩ.</a:t>
            </a:r>
            <a:endParaRPr lang="en-GB" sz="4800">
              <a:latin typeface="Times New Roman" panose="02020603050405020304" pitchFamily="18" charset="0"/>
              <a:cs typeface="Times New Roman" panose="02020603050405020304" pitchFamily="18" charset="0"/>
            </a:endParaRPr>
          </a:p>
          <a:p>
            <a:r>
              <a:rPr lang="en-US" sz="4800">
                <a:latin typeface="Times New Roman" panose="02020603050405020304" pitchFamily="18" charset="0"/>
                <a:cs typeface="Times New Roman" panose="02020603050405020304" pitchFamily="18" charset="0"/>
              </a:rPr>
              <a:t>C. Vẻ đẹp của những miền quê đã gắn bó với những người lính trong chiến đấu.</a:t>
            </a:r>
            <a:endParaRPr lang="en-GB" sz="4800">
              <a:latin typeface="Times New Roman" panose="02020603050405020304" pitchFamily="18" charset="0"/>
              <a:cs typeface="Times New Roman" panose="02020603050405020304" pitchFamily="18" charset="0"/>
            </a:endParaRPr>
          </a:p>
          <a:p>
            <a:r>
              <a:rPr lang="en-US" sz="4800">
                <a:latin typeface="Times New Roman" panose="02020603050405020304" pitchFamily="18" charset="0"/>
                <a:cs typeface="Times New Roman" panose="02020603050405020304" pitchFamily="18" charset="0"/>
              </a:rPr>
              <a:t>D. Vẻ đẹp</a:t>
            </a:r>
            <a:r>
              <a:rPr lang="en-US" sz="4800" i="1">
                <a:latin typeface="Times New Roman" panose="02020603050405020304" pitchFamily="18" charset="0"/>
                <a:cs typeface="Times New Roman" panose="02020603050405020304" pitchFamily="18" charset="0"/>
              </a:rPr>
              <a:t> </a:t>
            </a:r>
            <a:r>
              <a:rPr lang="en-US" sz="4800">
                <a:latin typeface="Times New Roman" panose="02020603050405020304" pitchFamily="18" charset="0"/>
                <a:cs typeface="Times New Roman" panose="02020603050405020304" pitchFamily="18" charset="0"/>
              </a:rPr>
              <a:t>mộc mạc, chân thực</a:t>
            </a:r>
            <a:r>
              <a:rPr lang="en-US" sz="4800" i="1">
                <a:latin typeface="Times New Roman" panose="02020603050405020304" pitchFamily="18" charset="0"/>
                <a:cs typeface="Times New Roman" panose="02020603050405020304" pitchFamily="18" charset="0"/>
              </a:rPr>
              <a:t> </a:t>
            </a:r>
            <a:r>
              <a:rPr lang="en-US" sz="4800">
                <a:latin typeface="Times New Roman" panose="02020603050405020304" pitchFamily="18" charset="0"/>
                <a:cs typeface="Times New Roman" panose="02020603050405020304" pitchFamily="18" charset="0"/>
              </a:rPr>
              <a:t>gắn với cuộc sống chiến đấu gian khổ.</a:t>
            </a:r>
            <a:endParaRPr lang="en-GB" sz="4800" b="1">
              <a:latin typeface="Times New Roman" panose="02020603050405020304" pitchFamily="18" charset="0"/>
              <a:cs typeface="Times New Roman" panose="02020603050405020304" pitchFamily="18" charset="0"/>
            </a:endParaRPr>
          </a:p>
        </p:txBody>
      </p:sp>
      <p:sp>
        <p:nvSpPr>
          <p:cNvPr id="36" name="TextBox 35"/>
          <p:cNvSpPr txBox="1"/>
          <p:nvPr/>
        </p:nvSpPr>
        <p:spPr>
          <a:xfrm>
            <a:off x="3223024" y="1743780"/>
            <a:ext cx="12486921" cy="1938992"/>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6000" b="1">
                <a:latin typeface="Times New Roman" panose="02020603050405020304" pitchFamily="18" charset="0"/>
                <a:cs typeface="Times New Roman" panose="02020603050405020304" pitchFamily="18" charset="0"/>
              </a:rPr>
              <a:t>Câu 3.</a:t>
            </a:r>
            <a:r>
              <a:rPr lang="en-US" sz="6000">
                <a:latin typeface="Times New Roman" panose="02020603050405020304" pitchFamily="18" charset="0"/>
                <a:cs typeface="Times New Roman" panose="02020603050405020304" pitchFamily="18" charset="0"/>
              </a:rPr>
              <a:t> Chính Hữu khai thác đề tài người lính ở khía cạnh nào là chủ yếu</a:t>
            </a:r>
            <a:r>
              <a:rPr lang="en-US" sz="6000" smtClean="0">
                <a:latin typeface="Times New Roman" panose="02020603050405020304" pitchFamily="18" charset="0"/>
                <a:cs typeface="Times New Roman" panose="02020603050405020304" pitchFamily="18" charset="0"/>
              </a:rPr>
              <a:t>?</a:t>
            </a:r>
            <a:endParaRPr lang="en-GB" sz="6000">
              <a:latin typeface="Times New Roman" panose="02020603050405020304" pitchFamily="18" charset="0"/>
              <a:cs typeface="Times New Roman" panose="02020603050405020304" pitchFamily="18" charset="0"/>
            </a:endParaRPr>
          </a:p>
        </p:txBody>
      </p:sp>
      <p:pic>
        <p:nvPicPr>
          <p:cNvPr id="33" name="Picture 4" descr="het gio"/>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245326">
            <a:off x="15946389"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083251" y="755339"/>
            <a:ext cx="1671761" cy="1480205"/>
          </a:xfrm>
          <a:prstGeom prst="ellipse">
            <a:avLst/>
          </a:prstGeom>
          <a:ln>
            <a:noFill/>
          </a:ln>
          <a:effectLst>
            <a:softEdge rad="112500"/>
          </a:effectLst>
          <a:extLst/>
        </p:spPr>
      </p:pic>
      <p:sp>
        <p:nvSpPr>
          <p:cNvPr id="38" name="Hình chữ nhật 85"/>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5896597" y="255422"/>
            <a:ext cx="2045067"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6106781" y="930050"/>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9" y="26651"/>
            <a:ext cx="2561235" cy="2565177"/>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pic>
        <p:nvPicPr>
          <p:cNvPr id="22" name="Picture 19" descr="WHITME~1">
            <a:hlinkClick r:id="rId18" action="ppaction://hlinksldjump"/>
            <a:extLst>
              <a:ext uri="{FF2B5EF4-FFF2-40B4-BE49-F238E27FC236}">
                <a16:creationId xmlns:a16="http://schemas.microsoft.com/office/drawing/2014/main" id="{7E47B095-C243-4CA0-9F69-028CBB6D3FDB}"/>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4387823" y="9144002"/>
            <a:ext cx="3017547" cy="1204920"/>
          </a:xfrm>
          <a:prstGeom prst="rect">
            <a:avLst/>
          </a:prstGeom>
          <a:noFill/>
          <a:extLst>
            <a:ext uri="{909E8E84-426E-40DD-AFC4-6F175D3DCCD1}">
              <a14:hiddenFill xmlns:a14="http://schemas.microsoft.com/office/drawing/2010/main">
                <a:solidFill>
                  <a:srgbClr val="FFFFFF"/>
                </a:solidFill>
              </a14:hiddenFill>
            </a:ext>
          </a:extLst>
        </p:spPr>
      </p:pic>
      <p:sp>
        <p:nvSpPr>
          <p:cNvPr id="24" name="Oval 23">
            <a:extLst>
              <a:ext uri="{FF2B5EF4-FFF2-40B4-BE49-F238E27FC236}">
                <a16:creationId xmlns:a16="http://schemas.microsoft.com/office/drawing/2014/main" id="{33B4A2A6-0773-4523-A223-61C12562CABB}"/>
              </a:ext>
            </a:extLst>
          </p:cNvPr>
          <p:cNvSpPr/>
          <p:nvPr/>
        </p:nvSpPr>
        <p:spPr>
          <a:xfrm>
            <a:off x="228600" y="8234552"/>
            <a:ext cx="1662254" cy="1028702"/>
          </a:xfrm>
          <a:prstGeom prst="ellipse">
            <a:avLst/>
          </a:prstGeom>
          <a:blipFill>
            <a:blip r:embed="rId20"/>
            <a:stretch>
              <a:fillRect/>
            </a:stretch>
          </a:blipFill>
          <a:ln w="12700" cap="flat" cmpd="sng" algn="ctr">
            <a:solidFill>
              <a:srgbClr val="BBE0E3">
                <a:shade val="50000"/>
              </a:srgbClr>
            </a:solidFill>
            <a:prstDash val="solid"/>
            <a:miter lim="800000"/>
          </a:ln>
          <a:effectLst/>
        </p:spPr>
        <p:txBody>
          <a:bodyPr anchor="ctr"/>
          <a:lstStyle/>
          <a:p>
            <a:pPr algn="ctr">
              <a:defRPr/>
            </a:pPr>
            <a:endParaRPr lang="en-US" sz="2700" kern="0" dirty="0">
              <a:solidFill>
                <a:srgbClr val="0000CC"/>
              </a:solidFill>
              <a:latin typeface="Arial"/>
              <a:cs typeface="Arial"/>
            </a:endParaRPr>
          </a:p>
        </p:txBody>
      </p:sp>
    </p:spTree>
    <p:extLst>
      <p:ext uri="{BB962C8B-B14F-4D97-AF65-F5344CB8AC3E}">
        <p14:creationId xmlns:p14="http://schemas.microsoft.com/office/powerpoint/2010/main" val="802814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par>
                          <p:cTn id="108" fill="hold">
                            <p:stCondLst>
                              <p:cond delay="12000"/>
                            </p:stCondLst>
                            <p:childTnLst>
                              <p:par>
                                <p:cTn id="109" presetID="1" presetClass="entr" presetSubtype="0"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10" name="nen.wav"/>
                                        </p:tgtEl>
                                      </p:cMediaNode>
                                    </p:audio>
                                  </p:subTnLst>
                                </p:cTn>
                              </p:par>
                            </p:childTnLst>
                          </p:cTn>
                        </p:par>
                      </p:childTnLst>
                    </p:cTn>
                  </p:par>
                  <p:par>
                    <p:cTn id="111" fill="hold">
                      <p:stCondLst>
                        <p:cond delay="indefinite"/>
                      </p:stCondLst>
                      <p:childTnLst>
                        <p:par>
                          <p:cTn id="112" fill="hold">
                            <p:stCondLst>
                              <p:cond delay="0"/>
                            </p:stCondLst>
                            <p:childTnLst>
                              <p:par>
                                <p:cTn id="113" presetID="1" presetClass="mediacall" presetSubtype="0" fill="hold" nodeType="clickEffect">
                                  <p:stCondLst>
                                    <p:cond delay="0"/>
                                  </p:stCondLst>
                                  <p:childTnLst>
                                    <p:cmd type="call" cmd="playFrom(0.0)">
                                      <p:cBhvr>
                                        <p:cTn id="114" dur="7523" fill="hold"/>
                                        <p:tgtEl>
                                          <p:spTgt spid="23"/>
                                        </p:tgtEl>
                                      </p:cBhvr>
                                    </p:cmd>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 calcmode="lin" valueType="num">
                                      <p:cBhvr additive="base">
                                        <p:cTn id="119" dur="500" fill="hold"/>
                                        <p:tgtEl>
                                          <p:spTgt spid="24"/>
                                        </p:tgtEl>
                                        <p:attrNameLst>
                                          <p:attrName>ppt_x</p:attrName>
                                        </p:attrNameLst>
                                      </p:cBhvr>
                                      <p:tavLst>
                                        <p:tav tm="0">
                                          <p:val>
                                            <p:strVal val="#ppt_x"/>
                                          </p:val>
                                        </p:tav>
                                        <p:tav tm="100000">
                                          <p:val>
                                            <p:strVal val="#ppt_x"/>
                                          </p:val>
                                        </p:tav>
                                      </p:tavLst>
                                    </p:anim>
                                    <p:anim calcmode="lin" valueType="num">
                                      <p:cBhvr additive="base">
                                        <p:cTn id="1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1"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6248400" y="407146"/>
            <a:ext cx="7086600" cy="1338828"/>
          </a:xfrm>
          <a:prstGeom prst="rect">
            <a:avLst/>
          </a:prstGeom>
          <a:noFill/>
        </p:spPr>
        <p:txBody>
          <a:bodyPr wrap="square" rtlCol="0">
            <a:spAutoFit/>
          </a:bodyPr>
          <a:lstStyle/>
          <a:p>
            <a:r>
              <a:rPr lang="en-US" sz="8100" dirty="0">
                <a:solidFill>
                  <a:srgbClr val="FFFF00"/>
                </a:solidFill>
                <a:latin typeface="Algerian" pitchFamily="82" charset="0"/>
              </a:rPr>
              <a:t>CÂU HỎI 4 </a:t>
            </a:r>
          </a:p>
        </p:txBody>
      </p:sp>
      <p:graphicFrame>
        <p:nvGraphicFramePr>
          <p:cNvPr id="34" name="Object 33"/>
          <p:cNvGraphicFramePr>
            <a:graphicFrameLocks noChangeAspect="1"/>
          </p:cNvGraphicFramePr>
          <p:nvPr>
            <p:extLst/>
          </p:nvPr>
        </p:nvGraphicFramePr>
        <p:xfrm>
          <a:off x="9477375" y="3557588"/>
          <a:ext cx="171450" cy="266700"/>
        </p:xfrm>
        <a:graphic>
          <a:graphicData uri="http://schemas.openxmlformats.org/presentationml/2006/ole">
            <mc:AlternateContent xmlns:mc="http://schemas.openxmlformats.org/markup-compatibility/2006">
              <mc:Choice xmlns:v="urn:schemas-microsoft-com:vml" Requires="v">
                <p:oleObj spid="_x0000_s16393" name="Equation" r:id="rId11" imgW="114120" imgH="177480" progId="Equation.DSMT4">
                  <p:embed/>
                </p:oleObj>
              </mc:Choice>
              <mc:Fallback>
                <p:oleObj name="Equation" r:id="rId11" imgW="1141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5"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1943100" y="5396339"/>
            <a:ext cx="8724900" cy="4154984"/>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6600">
                <a:latin typeface="Times New Roman" panose="02020603050405020304" pitchFamily="18" charset="0"/>
                <a:cs typeface="Times New Roman" panose="02020603050405020304" pitchFamily="18" charset="0"/>
              </a:rPr>
              <a:t> A. Câu ghép  </a:t>
            </a:r>
            <a:endParaRPr lang="en-GB" sz="6600">
              <a:latin typeface="Times New Roman" panose="02020603050405020304" pitchFamily="18" charset="0"/>
              <a:cs typeface="Times New Roman" panose="02020603050405020304" pitchFamily="18" charset="0"/>
            </a:endParaRPr>
          </a:p>
          <a:p>
            <a:r>
              <a:rPr lang="en-US" sz="6600">
                <a:latin typeface="Times New Roman" panose="02020603050405020304" pitchFamily="18" charset="0"/>
                <a:cs typeface="Times New Roman" panose="02020603050405020304" pitchFamily="18" charset="0"/>
              </a:rPr>
              <a:t> B. Câu rút gọn</a:t>
            </a:r>
            <a:endParaRPr lang="en-GB" sz="6600">
              <a:latin typeface="Times New Roman" panose="02020603050405020304" pitchFamily="18" charset="0"/>
              <a:cs typeface="Times New Roman" panose="02020603050405020304" pitchFamily="18" charset="0"/>
            </a:endParaRPr>
          </a:p>
          <a:p>
            <a:r>
              <a:rPr lang="en-US" sz="6600">
                <a:latin typeface="Times New Roman" panose="02020603050405020304" pitchFamily="18" charset="0"/>
                <a:cs typeface="Times New Roman" panose="02020603050405020304" pitchFamily="18" charset="0"/>
              </a:rPr>
              <a:t> C. Câu đơn</a:t>
            </a:r>
            <a:endParaRPr lang="en-GB" sz="6600">
              <a:latin typeface="Times New Roman" panose="02020603050405020304" pitchFamily="18" charset="0"/>
              <a:cs typeface="Times New Roman" panose="02020603050405020304" pitchFamily="18" charset="0"/>
            </a:endParaRPr>
          </a:p>
          <a:p>
            <a:r>
              <a:rPr lang="en-US" sz="6600">
                <a:latin typeface="Times New Roman" panose="02020603050405020304" pitchFamily="18" charset="0"/>
                <a:cs typeface="Times New Roman" panose="02020603050405020304" pitchFamily="18" charset="0"/>
              </a:rPr>
              <a:t> D. Câu đặc biệt</a:t>
            </a:r>
            <a:endParaRPr lang="en-GB" sz="6600" b="1">
              <a:latin typeface="Times New Roman" panose="02020603050405020304" pitchFamily="18" charset="0"/>
              <a:cs typeface="Times New Roman" panose="02020603050405020304" pitchFamily="18" charset="0"/>
            </a:endParaRPr>
          </a:p>
        </p:txBody>
      </p:sp>
      <p:sp>
        <p:nvSpPr>
          <p:cNvPr id="36" name="TextBox 35"/>
          <p:cNvSpPr txBox="1"/>
          <p:nvPr/>
        </p:nvSpPr>
        <p:spPr>
          <a:xfrm>
            <a:off x="1219200" y="2230145"/>
            <a:ext cx="14840518" cy="2308324"/>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vi-VN" sz="7200" b="1">
                <a:latin typeface="Times New Roman" panose="02020603050405020304" pitchFamily="18" charset="0"/>
                <a:cs typeface="Times New Roman" panose="02020603050405020304" pitchFamily="18" charset="0"/>
              </a:rPr>
              <a:t>Câu 4. </a:t>
            </a:r>
            <a:r>
              <a:rPr lang="vi-VN" sz="7200">
                <a:latin typeface="Times New Roman" panose="02020603050405020304" pitchFamily="18" charset="0"/>
                <a:cs typeface="Times New Roman" panose="02020603050405020304" pitchFamily="18" charset="0"/>
              </a:rPr>
              <a:t>Dòng thơ thứ 7 </a:t>
            </a:r>
            <a:r>
              <a:rPr lang="en-US" sz="7200">
                <a:latin typeface="Times New Roman" panose="02020603050405020304" pitchFamily="18" charset="0"/>
                <a:cs typeface="Times New Roman" panose="02020603050405020304" pitchFamily="18" charset="0"/>
              </a:rPr>
              <a:t>của bài thơ </a:t>
            </a:r>
            <a:r>
              <a:rPr lang="vi-VN" sz="7200">
                <a:latin typeface="Times New Roman" panose="02020603050405020304" pitchFamily="18" charset="0"/>
                <a:cs typeface="Times New Roman" panose="02020603050405020304" pitchFamily="18" charset="0"/>
              </a:rPr>
              <a:t>“Đồng chí!” </a:t>
            </a:r>
            <a:r>
              <a:rPr lang="en-US" sz="7200">
                <a:latin typeface="Times New Roman" panose="02020603050405020304" pitchFamily="18" charset="0"/>
                <a:cs typeface="Times New Roman" panose="02020603050405020304" pitchFamily="18" charset="0"/>
              </a:rPr>
              <a:t>là kiểu</a:t>
            </a:r>
            <a:r>
              <a:rPr lang="vi-VN" sz="7200">
                <a:latin typeface="Times New Roman" panose="02020603050405020304" pitchFamily="18" charset="0"/>
                <a:cs typeface="Times New Roman" panose="02020603050405020304" pitchFamily="18" charset="0"/>
              </a:rPr>
              <a:t> câu gì?</a:t>
            </a:r>
            <a:endParaRPr lang="en-GB" sz="7200">
              <a:latin typeface="Times New Roman" panose="02020603050405020304" pitchFamily="18" charset="0"/>
              <a:cs typeface="Times New Roman" panose="02020603050405020304" pitchFamily="18" charset="0"/>
            </a:endParaRPr>
          </a:p>
        </p:txBody>
      </p:sp>
      <p:pic>
        <p:nvPicPr>
          <p:cNvPr id="33" name="Picture 4" descr="het gio"/>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245326">
            <a:off x="15946389"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083251" y="755339"/>
            <a:ext cx="1671761" cy="1480205"/>
          </a:xfrm>
          <a:prstGeom prst="ellipse">
            <a:avLst/>
          </a:prstGeom>
          <a:ln>
            <a:noFill/>
          </a:ln>
          <a:effectLst>
            <a:softEdge rad="112500"/>
          </a:effectLst>
          <a:extLst/>
        </p:spPr>
      </p:pic>
      <p:sp>
        <p:nvSpPr>
          <p:cNvPr id="38" name="Hình chữ nhật 85"/>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5896597" y="255422"/>
            <a:ext cx="2045067"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6106781" y="914401"/>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9" y="26651"/>
            <a:ext cx="2561235" cy="2565177"/>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pic>
        <p:nvPicPr>
          <p:cNvPr id="22" name="Picture 19" descr="WHITME~1">
            <a:hlinkClick r:id="rId18" action="ppaction://hlinksldjump"/>
            <a:extLst>
              <a:ext uri="{FF2B5EF4-FFF2-40B4-BE49-F238E27FC236}">
                <a16:creationId xmlns:a16="http://schemas.microsoft.com/office/drawing/2014/main" id="{7E47B095-C243-4CA0-9F69-028CBB6D3FDB}"/>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4387823" y="9144002"/>
            <a:ext cx="3017547" cy="1204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0"/>
          <a:stretch>
            <a:fillRect/>
          </a:stretch>
        </p:blipFill>
        <p:spPr>
          <a:xfrm>
            <a:off x="1348590" y="8334696"/>
            <a:ext cx="1737510" cy="1390008"/>
          </a:xfrm>
          <a:prstGeom prst="rect">
            <a:avLst/>
          </a:prstGeom>
        </p:spPr>
      </p:pic>
    </p:spTree>
    <p:extLst>
      <p:ext uri="{BB962C8B-B14F-4D97-AF65-F5344CB8AC3E}">
        <p14:creationId xmlns:p14="http://schemas.microsoft.com/office/powerpoint/2010/main" val="196718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8" name="nen.wav"/>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out)">
                                      <p:cBhvr>
                                        <p:cTn id="20" dur="500"/>
                                        <p:tgtEl>
                                          <p:spTgt spid="33"/>
                                        </p:tgtEl>
                                      </p:cBhvr>
                                    </p:animEffect>
                                  </p:childTnLst>
                                </p:cTn>
                              </p:par>
                              <p:par>
                                <p:cTn id="21" presetID="4" presetClass="entr" presetSubtype="32"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ox(out)">
                                      <p:cBhvr>
                                        <p:cTn id="23" dur="500"/>
                                        <p:tgtEl>
                                          <p:spTgt spid="37"/>
                                        </p:tgtEl>
                                      </p:cBhvr>
                                    </p:animEffect>
                                  </p:childTnLst>
                                </p:cTn>
                              </p:par>
                              <p:par>
                                <p:cTn id="24" presetID="4" presetClass="entr" presetSubtype="32"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ox(out)">
                                      <p:cBhvr>
                                        <p:cTn id="26" dur="500"/>
                                        <p:tgtEl>
                                          <p:spTgt spid="38"/>
                                        </p:tgtEl>
                                      </p:cBhvr>
                                    </p:animEffect>
                                  </p:childTnLst>
                                </p:cTn>
                              </p:par>
                              <p:par>
                                <p:cTn id="27" presetID="4" presetClass="entr" presetSubtype="32"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ox(out)">
                                      <p:cBhvr>
                                        <p:cTn id="29" dur="500"/>
                                        <p:tgtEl>
                                          <p:spTgt spid="39"/>
                                        </p:tgtEl>
                                      </p:cBhvr>
                                    </p:animEffect>
                                  </p:childTnLst>
                                </p:cTn>
                              </p:par>
                              <p:par>
                                <p:cTn id="30" presetID="4" presetClass="entr" presetSubtype="32"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ox(out)">
                                      <p:cBhvr>
                                        <p:cTn id="32" dur="500"/>
                                        <p:tgtEl>
                                          <p:spTgt spid="40"/>
                                        </p:tgtEl>
                                      </p:cBhvr>
                                    </p:animEffect>
                                  </p:childTnLst>
                                </p:cTn>
                              </p:par>
                              <p:par>
                                <p:cTn id="33" presetID="4" presetClass="entr" presetSubtype="32"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ox(out)">
                                      <p:cBhvr>
                                        <p:cTn id="35" dur="500"/>
                                        <p:tgtEl>
                                          <p:spTgt spid="41"/>
                                        </p:tgtEl>
                                      </p:cBhvr>
                                    </p:animEffect>
                                  </p:childTnLst>
                                </p:cTn>
                              </p:par>
                              <p:par>
                                <p:cTn id="36" presetID="4" presetClass="entr" presetSubtype="32"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ox(out)">
                                      <p:cBhvr>
                                        <p:cTn id="38" dur="500"/>
                                        <p:tgtEl>
                                          <p:spTgt spid="42"/>
                                        </p:tgtEl>
                                      </p:cBhvr>
                                    </p:animEffect>
                                  </p:childTnLst>
                                </p:cTn>
                              </p:par>
                              <p:par>
                                <p:cTn id="39" presetID="4" presetClass="entr" presetSubtype="32"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ox(out)">
                                      <p:cBhvr>
                                        <p:cTn id="41" dur="500"/>
                                        <p:tgtEl>
                                          <p:spTgt spid="43"/>
                                        </p:tgtEl>
                                      </p:cBhvr>
                                    </p:animEffect>
                                  </p:childTnLst>
                                </p:cTn>
                              </p:par>
                              <p:par>
                                <p:cTn id="42" presetID="4" presetClass="entr" presetSubtype="32"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ox(out)">
                                      <p:cBhvr>
                                        <p:cTn id="44" dur="500"/>
                                        <p:tgtEl>
                                          <p:spTgt spid="44"/>
                                        </p:tgtEl>
                                      </p:cBhvr>
                                    </p:animEffect>
                                  </p:childTnLst>
                                </p:cTn>
                              </p:par>
                              <p:par>
                                <p:cTn id="45" presetID="4" presetClass="entr" presetSubtype="32"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ox(out)">
                                      <p:cBhvr>
                                        <p:cTn id="47" dur="500"/>
                                        <p:tgtEl>
                                          <p:spTgt spid="45"/>
                                        </p:tgtEl>
                                      </p:cBhvr>
                                    </p:animEffect>
                                  </p:childTnLst>
                                </p:cTn>
                              </p:par>
                              <p:par>
                                <p:cTn id="48" presetID="4" presetClass="entr" presetSubtype="32"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ox(out)">
                                      <p:cBhvr>
                                        <p:cTn id="50" dur="500"/>
                                        <p:tgtEl>
                                          <p:spTgt spid="46"/>
                                        </p:tgtEl>
                                      </p:cBhvr>
                                    </p:animEffect>
                                  </p:childTnLst>
                                </p:cTn>
                              </p:par>
                              <p:par>
                                <p:cTn id="51" presetID="4" presetClass="entr" presetSubtype="32"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ox(out)">
                                      <p:cBhvr>
                                        <p:cTn id="53" dur="500"/>
                                        <p:tgtEl>
                                          <p:spTgt spid="47"/>
                                        </p:tgtEl>
                                      </p:cBhvr>
                                    </p:animEffect>
                                  </p:childTnLst>
                                </p:cTn>
                              </p:par>
                              <p:par>
                                <p:cTn id="54" presetID="4" presetClass="entr" presetSubtype="32"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box(out)">
                                      <p:cBhvr>
                                        <p:cTn id="56" dur="500"/>
                                        <p:tgtEl>
                                          <p:spTgt spid="48"/>
                                        </p:tgtEl>
                                      </p:cBhvr>
                                    </p:animEffect>
                                  </p:childTnLst>
                                </p:cTn>
                              </p:par>
                            </p:childTnLst>
                          </p:cTn>
                        </p:par>
                        <p:par>
                          <p:cTn id="57" fill="hold">
                            <p:stCondLst>
                              <p:cond delay="500"/>
                            </p:stCondLst>
                            <p:childTnLst>
                              <p:par>
                                <p:cTn id="58" presetID="10" presetClass="exit" presetSubtype="0" fill="hold" nodeType="afterEffect">
                                  <p:stCondLst>
                                    <p:cond delay="0"/>
                                  </p:stCondLst>
                                  <p:childTnLst>
                                    <p:animEffect transition="out" filter="fade">
                                      <p:cBhvr>
                                        <p:cTn id="59" dur="500"/>
                                        <p:tgtEl>
                                          <p:spTgt spid="48"/>
                                        </p:tgtEl>
                                      </p:cBhvr>
                                    </p:animEffect>
                                    <p:set>
                                      <p:cBhvr>
                                        <p:cTn id="60"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9" name="chuong suy nghi.wav"/>
                                        </p:tgtEl>
                                      </p:cMediaNode>
                                    </p:audio>
                                  </p:subTnLst>
                                </p:cTn>
                              </p:par>
                            </p:childTnLst>
                          </p:cTn>
                        </p:par>
                        <p:par>
                          <p:cTn id="61" fill="hold">
                            <p:stCondLst>
                              <p:cond delay="1000"/>
                            </p:stCondLst>
                            <p:childTnLst>
                              <p:par>
                                <p:cTn id="62" presetID="6" presetClass="exit" presetSubtype="32" fill="hold" nodeType="afterEffect">
                                  <p:stCondLst>
                                    <p:cond delay="0"/>
                                  </p:stCondLst>
                                  <p:childTnLst>
                                    <p:animEffect transition="out" filter="circle(out)">
                                      <p:cBhvr>
                                        <p:cTn id="63" dur="1000"/>
                                        <p:tgtEl>
                                          <p:spTgt spid="47"/>
                                        </p:tgtEl>
                                      </p:cBhvr>
                                    </p:animEffect>
                                    <p:set>
                                      <p:cBhvr>
                                        <p:cTn id="64" dur="1" fill="hold">
                                          <p:stCondLst>
                                            <p:cond delay="999"/>
                                          </p:stCondLst>
                                        </p:cTn>
                                        <p:tgtEl>
                                          <p:spTgt spid="47"/>
                                        </p:tgtEl>
                                        <p:attrNameLst>
                                          <p:attrName>style.visibility</p:attrName>
                                        </p:attrNameLst>
                                      </p:cBhvr>
                                      <p:to>
                                        <p:strVal val="hidden"/>
                                      </p:to>
                                    </p:set>
                                  </p:childTnLst>
                                </p:cTn>
                              </p:par>
                            </p:childTnLst>
                          </p:cTn>
                        </p:par>
                        <p:par>
                          <p:cTn id="65" fill="hold">
                            <p:stCondLst>
                              <p:cond delay="2000"/>
                            </p:stCondLst>
                            <p:childTnLst>
                              <p:par>
                                <p:cTn id="66" presetID="6" presetClass="exit" presetSubtype="32" fill="hold" nodeType="afterEffect">
                                  <p:stCondLst>
                                    <p:cond delay="0"/>
                                  </p:stCondLst>
                                  <p:childTnLst>
                                    <p:animEffect transition="out" filter="circle(out)">
                                      <p:cBhvr>
                                        <p:cTn id="67" dur="1000"/>
                                        <p:tgtEl>
                                          <p:spTgt spid="46"/>
                                        </p:tgtEl>
                                      </p:cBhvr>
                                    </p:animEffect>
                                    <p:set>
                                      <p:cBhvr>
                                        <p:cTn id="68" dur="1" fill="hold">
                                          <p:stCondLst>
                                            <p:cond delay="999"/>
                                          </p:stCondLst>
                                        </p:cTn>
                                        <p:tgtEl>
                                          <p:spTgt spid="46"/>
                                        </p:tgtEl>
                                        <p:attrNameLst>
                                          <p:attrName>style.visibility</p:attrName>
                                        </p:attrNameLst>
                                      </p:cBhvr>
                                      <p:to>
                                        <p:strVal val="hidden"/>
                                      </p:to>
                                    </p:set>
                                  </p:childTnLst>
                                </p:cTn>
                              </p:par>
                            </p:childTnLst>
                          </p:cTn>
                        </p:par>
                        <p:par>
                          <p:cTn id="69" fill="hold">
                            <p:stCondLst>
                              <p:cond delay="3000"/>
                            </p:stCondLst>
                            <p:childTnLst>
                              <p:par>
                                <p:cTn id="70" presetID="6" presetClass="exit" presetSubtype="32" fill="hold" nodeType="afterEffect">
                                  <p:stCondLst>
                                    <p:cond delay="0"/>
                                  </p:stCondLst>
                                  <p:childTnLst>
                                    <p:animEffect transition="out" filter="circle(out)">
                                      <p:cBhvr>
                                        <p:cTn id="71" dur="1000"/>
                                        <p:tgtEl>
                                          <p:spTgt spid="45"/>
                                        </p:tgtEl>
                                      </p:cBhvr>
                                    </p:animEffect>
                                    <p:set>
                                      <p:cBhvr>
                                        <p:cTn id="72" dur="1" fill="hold">
                                          <p:stCondLst>
                                            <p:cond delay="999"/>
                                          </p:stCondLst>
                                        </p:cTn>
                                        <p:tgtEl>
                                          <p:spTgt spid="45"/>
                                        </p:tgtEl>
                                        <p:attrNameLst>
                                          <p:attrName>style.visibility</p:attrName>
                                        </p:attrNameLst>
                                      </p:cBhvr>
                                      <p:to>
                                        <p:strVal val="hidden"/>
                                      </p:to>
                                    </p:set>
                                  </p:childTnLst>
                                </p:cTn>
                              </p:par>
                            </p:childTnLst>
                          </p:cTn>
                        </p:par>
                        <p:par>
                          <p:cTn id="73" fill="hold">
                            <p:stCondLst>
                              <p:cond delay="4000"/>
                            </p:stCondLst>
                            <p:childTnLst>
                              <p:par>
                                <p:cTn id="74" presetID="6" presetClass="exit" presetSubtype="32" fill="hold" nodeType="afterEffect">
                                  <p:stCondLst>
                                    <p:cond delay="0"/>
                                  </p:stCondLst>
                                  <p:childTnLst>
                                    <p:animEffect transition="out" filter="circle(out)">
                                      <p:cBhvr>
                                        <p:cTn id="75" dur="1000"/>
                                        <p:tgtEl>
                                          <p:spTgt spid="44"/>
                                        </p:tgtEl>
                                      </p:cBhvr>
                                    </p:animEffect>
                                    <p:set>
                                      <p:cBhvr>
                                        <p:cTn id="76" dur="1" fill="hold">
                                          <p:stCondLst>
                                            <p:cond delay="999"/>
                                          </p:stCondLst>
                                        </p:cTn>
                                        <p:tgtEl>
                                          <p:spTgt spid="44"/>
                                        </p:tgtEl>
                                        <p:attrNameLst>
                                          <p:attrName>style.visibility</p:attrName>
                                        </p:attrNameLst>
                                      </p:cBhvr>
                                      <p:to>
                                        <p:strVal val="hidden"/>
                                      </p:to>
                                    </p:set>
                                  </p:childTnLst>
                                </p:cTn>
                              </p:par>
                            </p:childTnLst>
                          </p:cTn>
                        </p:par>
                        <p:par>
                          <p:cTn id="77" fill="hold">
                            <p:stCondLst>
                              <p:cond delay="5000"/>
                            </p:stCondLst>
                            <p:childTnLst>
                              <p:par>
                                <p:cTn id="78" presetID="6" presetClass="exit" presetSubtype="32" fill="hold" nodeType="afterEffect">
                                  <p:stCondLst>
                                    <p:cond delay="0"/>
                                  </p:stCondLst>
                                  <p:childTnLst>
                                    <p:animEffect transition="out" filter="circle(out)">
                                      <p:cBhvr>
                                        <p:cTn id="79" dur="1000"/>
                                        <p:tgtEl>
                                          <p:spTgt spid="43"/>
                                        </p:tgtEl>
                                      </p:cBhvr>
                                    </p:animEffect>
                                    <p:set>
                                      <p:cBhvr>
                                        <p:cTn id="80" dur="1" fill="hold">
                                          <p:stCondLst>
                                            <p:cond delay="999"/>
                                          </p:stCondLst>
                                        </p:cTn>
                                        <p:tgtEl>
                                          <p:spTgt spid="43"/>
                                        </p:tgtEl>
                                        <p:attrNameLst>
                                          <p:attrName>style.visibility</p:attrName>
                                        </p:attrNameLst>
                                      </p:cBhvr>
                                      <p:to>
                                        <p:strVal val="hidden"/>
                                      </p:to>
                                    </p:set>
                                  </p:childTnLst>
                                </p:cTn>
                              </p:par>
                            </p:childTnLst>
                          </p:cTn>
                        </p:par>
                        <p:par>
                          <p:cTn id="81" fill="hold">
                            <p:stCondLst>
                              <p:cond delay="6000"/>
                            </p:stCondLst>
                            <p:childTnLst>
                              <p:par>
                                <p:cTn id="82" presetID="6" presetClass="exit" presetSubtype="32" fill="hold" nodeType="afterEffect">
                                  <p:stCondLst>
                                    <p:cond delay="0"/>
                                  </p:stCondLst>
                                  <p:childTnLst>
                                    <p:animEffect transition="out" filter="circle(out)">
                                      <p:cBhvr>
                                        <p:cTn id="83" dur="1000"/>
                                        <p:tgtEl>
                                          <p:spTgt spid="42"/>
                                        </p:tgtEl>
                                      </p:cBhvr>
                                    </p:animEffect>
                                    <p:set>
                                      <p:cBhvr>
                                        <p:cTn id="84" dur="1" fill="hold">
                                          <p:stCondLst>
                                            <p:cond delay="999"/>
                                          </p:stCondLst>
                                        </p:cTn>
                                        <p:tgtEl>
                                          <p:spTgt spid="42"/>
                                        </p:tgtEl>
                                        <p:attrNameLst>
                                          <p:attrName>style.visibility</p:attrName>
                                        </p:attrNameLst>
                                      </p:cBhvr>
                                      <p:to>
                                        <p:strVal val="hidden"/>
                                      </p:to>
                                    </p:set>
                                  </p:childTnLst>
                                </p:cTn>
                              </p:par>
                            </p:childTnLst>
                          </p:cTn>
                        </p:par>
                        <p:par>
                          <p:cTn id="85" fill="hold">
                            <p:stCondLst>
                              <p:cond delay="7000"/>
                            </p:stCondLst>
                            <p:childTnLst>
                              <p:par>
                                <p:cTn id="86" presetID="6" presetClass="exit" presetSubtype="32" fill="hold" nodeType="afterEffect">
                                  <p:stCondLst>
                                    <p:cond delay="0"/>
                                  </p:stCondLst>
                                  <p:childTnLst>
                                    <p:animEffect transition="out" filter="circle(out)">
                                      <p:cBhvr>
                                        <p:cTn id="87" dur="1000"/>
                                        <p:tgtEl>
                                          <p:spTgt spid="41"/>
                                        </p:tgtEl>
                                      </p:cBhvr>
                                    </p:animEffect>
                                    <p:set>
                                      <p:cBhvr>
                                        <p:cTn id="88" dur="1" fill="hold">
                                          <p:stCondLst>
                                            <p:cond delay="999"/>
                                          </p:stCondLst>
                                        </p:cTn>
                                        <p:tgtEl>
                                          <p:spTgt spid="41"/>
                                        </p:tgtEl>
                                        <p:attrNameLst>
                                          <p:attrName>style.visibility</p:attrName>
                                        </p:attrNameLst>
                                      </p:cBhvr>
                                      <p:to>
                                        <p:strVal val="hidden"/>
                                      </p:to>
                                    </p:set>
                                  </p:childTnLst>
                                </p:cTn>
                              </p:par>
                            </p:childTnLst>
                          </p:cTn>
                        </p:par>
                        <p:par>
                          <p:cTn id="89" fill="hold">
                            <p:stCondLst>
                              <p:cond delay="8000"/>
                            </p:stCondLst>
                            <p:childTnLst>
                              <p:par>
                                <p:cTn id="90" presetID="6" presetClass="exit" presetSubtype="32" fill="hold" nodeType="afterEffect">
                                  <p:stCondLst>
                                    <p:cond delay="0"/>
                                  </p:stCondLst>
                                  <p:childTnLst>
                                    <p:animEffect transition="out" filter="circle(out)">
                                      <p:cBhvr>
                                        <p:cTn id="91" dur="1000"/>
                                        <p:tgtEl>
                                          <p:spTgt spid="40"/>
                                        </p:tgtEl>
                                      </p:cBhvr>
                                    </p:animEffect>
                                    <p:set>
                                      <p:cBhvr>
                                        <p:cTn id="92" dur="1" fill="hold">
                                          <p:stCondLst>
                                            <p:cond delay="999"/>
                                          </p:stCondLst>
                                        </p:cTn>
                                        <p:tgtEl>
                                          <p:spTgt spid="40"/>
                                        </p:tgtEl>
                                        <p:attrNameLst>
                                          <p:attrName>style.visibility</p:attrName>
                                        </p:attrNameLst>
                                      </p:cBhvr>
                                      <p:to>
                                        <p:strVal val="hidden"/>
                                      </p:to>
                                    </p:set>
                                  </p:childTnLst>
                                </p:cTn>
                              </p:par>
                            </p:childTnLst>
                          </p:cTn>
                        </p:par>
                        <p:par>
                          <p:cTn id="93" fill="hold">
                            <p:stCondLst>
                              <p:cond delay="9000"/>
                            </p:stCondLst>
                            <p:childTnLst>
                              <p:par>
                                <p:cTn id="94" presetID="6" presetClass="exit" presetSubtype="32" fill="hold" nodeType="afterEffect">
                                  <p:stCondLst>
                                    <p:cond delay="0"/>
                                  </p:stCondLst>
                                  <p:childTnLst>
                                    <p:animEffect transition="out" filter="circle(out)">
                                      <p:cBhvr>
                                        <p:cTn id="95" dur="1000"/>
                                        <p:tgtEl>
                                          <p:spTgt spid="39"/>
                                        </p:tgtEl>
                                      </p:cBhvr>
                                    </p:animEffect>
                                    <p:set>
                                      <p:cBhvr>
                                        <p:cTn id="96" dur="1" fill="hold">
                                          <p:stCondLst>
                                            <p:cond delay="999"/>
                                          </p:stCondLst>
                                        </p:cTn>
                                        <p:tgtEl>
                                          <p:spTgt spid="39"/>
                                        </p:tgtEl>
                                        <p:attrNameLst>
                                          <p:attrName>style.visibility</p:attrName>
                                        </p:attrNameLst>
                                      </p:cBhvr>
                                      <p:to>
                                        <p:strVal val="hidden"/>
                                      </p:to>
                                    </p:set>
                                  </p:childTnLst>
                                </p:cTn>
                              </p:par>
                            </p:childTnLst>
                          </p:cTn>
                        </p:par>
                        <p:par>
                          <p:cTn id="97" fill="hold">
                            <p:stCondLst>
                              <p:cond delay="10000"/>
                            </p:stCondLst>
                            <p:childTnLst>
                              <p:par>
                                <p:cTn id="98" presetID="6" presetClass="exit" presetSubtype="32" fill="hold" nodeType="afterEffect">
                                  <p:stCondLst>
                                    <p:cond delay="0"/>
                                  </p:stCondLst>
                                  <p:childTnLst>
                                    <p:animEffect transition="out" filter="circle(out)">
                                      <p:cBhvr>
                                        <p:cTn id="99" dur="1000"/>
                                        <p:tgtEl>
                                          <p:spTgt spid="38"/>
                                        </p:tgtEl>
                                      </p:cBhvr>
                                    </p:animEffect>
                                    <p:set>
                                      <p:cBhvr>
                                        <p:cTn id="100" dur="1" fill="hold">
                                          <p:stCondLst>
                                            <p:cond delay="999"/>
                                          </p:stCondLst>
                                        </p:cTn>
                                        <p:tgtEl>
                                          <p:spTgt spid="38"/>
                                        </p:tgtEl>
                                        <p:attrNameLst>
                                          <p:attrName>style.visibility</p:attrName>
                                        </p:attrNameLst>
                                      </p:cBhvr>
                                      <p:to>
                                        <p:strVal val="hidden"/>
                                      </p:to>
                                    </p:set>
                                  </p:childTnLst>
                                </p:cTn>
                              </p:par>
                            </p:childTnLst>
                          </p:cTn>
                        </p:par>
                        <p:par>
                          <p:cTn id="101" fill="hold">
                            <p:stCondLst>
                              <p:cond delay="11000"/>
                            </p:stCondLst>
                            <p:childTnLst>
                              <p:par>
                                <p:cTn id="102" presetID="1" presetClass="entr" presetSubtype="0"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childTnLst>
                                </p:cTn>
                              </p:par>
                            </p:childTnLst>
                          </p:cTn>
                        </p:par>
                        <p:par>
                          <p:cTn id="104" fill="hold">
                            <p:stCondLst>
                              <p:cond delay="11000"/>
                            </p:stCondLst>
                            <p:childTnLst>
                              <p:par>
                                <p:cTn id="105" presetID="31" presetClass="exit" presetSubtype="0" fill="hold" nodeType="afterEffect">
                                  <p:stCondLst>
                                    <p:cond delay="0"/>
                                  </p:stCondLst>
                                  <p:childTnLst>
                                    <p:anim calcmode="lin" valueType="num">
                                      <p:cBhvr>
                                        <p:cTn id="106" dur="1000"/>
                                        <p:tgtEl>
                                          <p:spTgt spid="37"/>
                                        </p:tgtEl>
                                        <p:attrNameLst>
                                          <p:attrName>ppt_w</p:attrName>
                                        </p:attrNameLst>
                                      </p:cBhvr>
                                      <p:tavLst>
                                        <p:tav tm="0">
                                          <p:val>
                                            <p:strVal val="ppt_w"/>
                                          </p:val>
                                        </p:tav>
                                        <p:tav tm="100000">
                                          <p:val>
                                            <p:fltVal val="0"/>
                                          </p:val>
                                        </p:tav>
                                      </p:tavLst>
                                    </p:anim>
                                    <p:anim calcmode="lin" valueType="num">
                                      <p:cBhvr>
                                        <p:cTn id="107" dur="1000"/>
                                        <p:tgtEl>
                                          <p:spTgt spid="37"/>
                                        </p:tgtEl>
                                        <p:attrNameLst>
                                          <p:attrName>ppt_h</p:attrName>
                                        </p:attrNameLst>
                                      </p:cBhvr>
                                      <p:tavLst>
                                        <p:tav tm="0">
                                          <p:val>
                                            <p:strVal val="ppt_h"/>
                                          </p:val>
                                        </p:tav>
                                        <p:tav tm="100000">
                                          <p:val>
                                            <p:fltVal val="0"/>
                                          </p:val>
                                        </p:tav>
                                      </p:tavLst>
                                    </p:anim>
                                    <p:anim calcmode="lin" valueType="num">
                                      <p:cBhvr>
                                        <p:cTn id="108" dur="1000"/>
                                        <p:tgtEl>
                                          <p:spTgt spid="37"/>
                                        </p:tgtEl>
                                        <p:attrNameLst>
                                          <p:attrName>style.rotation</p:attrName>
                                        </p:attrNameLst>
                                      </p:cBhvr>
                                      <p:tavLst>
                                        <p:tav tm="0">
                                          <p:val>
                                            <p:fltVal val="0"/>
                                          </p:val>
                                        </p:tav>
                                        <p:tav tm="100000">
                                          <p:val>
                                            <p:fltVal val="90"/>
                                          </p:val>
                                        </p:tav>
                                      </p:tavLst>
                                    </p:anim>
                                    <p:animEffect transition="out" filter="fade">
                                      <p:cBhvr>
                                        <p:cTn id="109" dur="1000"/>
                                        <p:tgtEl>
                                          <p:spTgt spid="37"/>
                                        </p:tgtEl>
                                      </p:cBhvr>
                                    </p:animEffect>
                                    <p:set>
                                      <p:cBhvr>
                                        <p:cTn id="110"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10" name="ket-thuc-final.wav"/>
                                        </p:tgtEl>
                                      </p:cMediaNode>
                                    </p:audio>
                                  </p:subTnLst>
                                </p:cTn>
                              </p:par>
                            </p:childTnLst>
                          </p:cTn>
                        </p:par>
                      </p:childTnLst>
                    </p:cTn>
                  </p:par>
                  <p:par>
                    <p:cTn id="111" fill="hold">
                      <p:stCondLst>
                        <p:cond delay="indefinite"/>
                      </p:stCondLst>
                      <p:childTnLst>
                        <p:par>
                          <p:cTn id="112" fill="hold">
                            <p:stCondLst>
                              <p:cond delay="0"/>
                            </p:stCondLst>
                            <p:childTnLst>
                              <p:par>
                                <p:cTn id="113" presetID="1" presetClass="mediacall" presetSubtype="0" fill="hold" nodeType="clickEffect">
                                  <p:stCondLst>
                                    <p:cond delay="0"/>
                                  </p:stCondLst>
                                  <p:childTnLst>
                                    <p:cmd type="call" cmd="playFrom(0.0)">
                                      <p:cBhvr>
                                        <p:cTn id="114" dur="7523" fill="hold"/>
                                        <p:tgtEl>
                                          <p:spTgt spid="23"/>
                                        </p:tgtEl>
                                      </p:cBhvr>
                                    </p:cmd>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3"/>
                                        </p:tgtEl>
                                        <p:attrNameLst>
                                          <p:attrName>style.visibility</p:attrName>
                                        </p:attrNameLst>
                                      </p:cBhvr>
                                      <p:to>
                                        <p:strVal val="visible"/>
                                      </p:to>
                                    </p:set>
                                    <p:anim calcmode="lin" valueType="num">
                                      <p:cBhvr additive="base">
                                        <p:cTn id="119" dur="500" fill="hold"/>
                                        <p:tgtEl>
                                          <p:spTgt spid="3"/>
                                        </p:tgtEl>
                                        <p:attrNameLst>
                                          <p:attrName>ppt_x</p:attrName>
                                        </p:attrNameLst>
                                      </p:cBhvr>
                                      <p:tavLst>
                                        <p:tav tm="0">
                                          <p:val>
                                            <p:strVal val="#ppt_x"/>
                                          </p:val>
                                        </p:tav>
                                        <p:tav tm="100000">
                                          <p:val>
                                            <p:strVal val="#ppt_x"/>
                                          </p:val>
                                        </p:tav>
                                      </p:tavLst>
                                    </p:anim>
                                    <p:anim calcmode="lin" valueType="num">
                                      <p:cBhvr additive="base">
                                        <p:cTn id="1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1"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0287000" h="10287000">
                <a:moveTo>
                  <a:pt x="0" y="0"/>
                </a:moveTo>
                <a:lnTo>
                  <a:pt x="10287000" y="0"/>
                </a:lnTo>
                <a:lnTo>
                  <a:pt x="10287000" y="10287000"/>
                </a:lnTo>
                <a:lnTo>
                  <a:pt x="0" y="10287000"/>
                </a:lnTo>
                <a:lnTo>
                  <a:pt x="0" y="0"/>
                </a:lnTo>
                <a:close/>
              </a:path>
            </a:pathLst>
          </a:custGeom>
          <a:blipFill>
            <a:blip r:embed="rId2"/>
            <a:stretch>
              <a:fillRect l="-14987" r="-14987"/>
            </a:stretch>
          </a:blipFill>
        </p:spPr>
      </p:sp>
      <p:sp>
        <p:nvSpPr>
          <p:cNvPr id="3" name="Freeform 3"/>
          <p:cNvSpPr/>
          <p:nvPr/>
        </p:nvSpPr>
        <p:spPr>
          <a:xfrm>
            <a:off x="0" y="3534533"/>
            <a:ext cx="18288000" cy="6584729"/>
          </a:xfrm>
          <a:custGeom>
            <a:avLst/>
            <a:gdLst/>
            <a:ahLst/>
            <a:cxnLst/>
            <a:rect l="l" t="t" r="r" b="b"/>
            <a:pathLst>
              <a:path w="10714795" h="6584729">
                <a:moveTo>
                  <a:pt x="0" y="0"/>
                </a:moveTo>
                <a:lnTo>
                  <a:pt x="10714795" y="0"/>
                </a:lnTo>
                <a:lnTo>
                  <a:pt x="10714795" y="6584729"/>
                </a:lnTo>
                <a:lnTo>
                  <a:pt x="0" y="658472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9" name="Freeform 9"/>
          <p:cNvSpPr/>
          <p:nvPr/>
        </p:nvSpPr>
        <p:spPr>
          <a:xfrm>
            <a:off x="-304186" y="2497584"/>
            <a:ext cx="4722295" cy="7094921"/>
          </a:xfrm>
          <a:custGeom>
            <a:avLst/>
            <a:gdLst/>
            <a:ahLst/>
            <a:cxnLst/>
            <a:rect l="l" t="t" r="r" b="b"/>
            <a:pathLst>
              <a:path w="3613543" h="4114800">
                <a:moveTo>
                  <a:pt x="0" y="0"/>
                </a:moveTo>
                <a:lnTo>
                  <a:pt x="3613542" y="0"/>
                </a:lnTo>
                <a:lnTo>
                  <a:pt x="3613542" y="4114800"/>
                </a:lnTo>
                <a:lnTo>
                  <a:pt x="0" y="4114800"/>
                </a:lnTo>
                <a:lnTo>
                  <a:pt x="0" y="0"/>
                </a:lnTo>
                <a:close/>
              </a:path>
            </a:pathLst>
          </a:custGeom>
          <a:blipFill>
            <a:blip r:embed="rId5">
              <a:extLst>
                <a:ext uri="{96DAC541-7B7A-43D3-8B79-37D633B846F1}">
                  <asvg:svgBlip xmlns:asvg="http://schemas.microsoft.com/office/drawing/2016/SVG/main" xmlns="" r:embed="rId12"/>
                </a:ext>
              </a:extLst>
            </a:blip>
            <a:stretch>
              <a:fillRect/>
            </a:stretch>
          </a:blipFill>
        </p:spPr>
      </p:sp>
      <p:sp>
        <p:nvSpPr>
          <p:cNvPr id="11" name="Freeform 11"/>
          <p:cNvSpPr/>
          <p:nvPr/>
        </p:nvSpPr>
        <p:spPr>
          <a:xfrm>
            <a:off x="4772025" y="1881449"/>
            <a:ext cx="514350" cy="489100"/>
          </a:xfrm>
          <a:custGeom>
            <a:avLst/>
            <a:gdLst/>
            <a:ahLst/>
            <a:cxnLst/>
            <a:rect l="l" t="t" r="r" b="b"/>
            <a:pathLst>
              <a:path w="514350" h="489100">
                <a:moveTo>
                  <a:pt x="0" y="0"/>
                </a:moveTo>
                <a:lnTo>
                  <a:pt x="514350" y="0"/>
                </a:lnTo>
                <a:lnTo>
                  <a:pt x="514350" y="489100"/>
                </a:lnTo>
                <a:lnTo>
                  <a:pt x="0" y="489100"/>
                </a:lnTo>
                <a:lnTo>
                  <a:pt x="0" y="0"/>
                </a:lnTo>
                <a:close/>
              </a:path>
            </a:pathLst>
          </a:custGeom>
          <a:blipFill>
            <a:blip r:embed="rId13">
              <a:extLst>
                <a:ext uri="{96DAC541-7B7A-43D3-8B79-37D633B846F1}">
                  <asvg:svgBlip xmlns:asvg="http://schemas.microsoft.com/office/drawing/2016/SVG/main" xmlns="" r:embed="rId16"/>
                </a:ext>
              </a:extLst>
            </a:blip>
            <a:stretch>
              <a:fillRect/>
            </a:stretch>
          </a:blipFill>
        </p:spPr>
      </p:sp>
      <p:sp>
        <p:nvSpPr>
          <p:cNvPr id="14" name="Freeform 14"/>
          <p:cNvSpPr/>
          <p:nvPr/>
        </p:nvSpPr>
        <p:spPr>
          <a:xfrm>
            <a:off x="13001625" y="1881449"/>
            <a:ext cx="514350" cy="489100"/>
          </a:xfrm>
          <a:custGeom>
            <a:avLst/>
            <a:gdLst/>
            <a:ahLst/>
            <a:cxnLst/>
            <a:rect l="l" t="t" r="r" b="b"/>
            <a:pathLst>
              <a:path w="514350" h="489100">
                <a:moveTo>
                  <a:pt x="0" y="0"/>
                </a:moveTo>
                <a:lnTo>
                  <a:pt x="514350" y="0"/>
                </a:lnTo>
                <a:lnTo>
                  <a:pt x="514350" y="489100"/>
                </a:lnTo>
                <a:lnTo>
                  <a:pt x="0" y="489100"/>
                </a:lnTo>
                <a:lnTo>
                  <a:pt x="0" y="0"/>
                </a:lnTo>
                <a:close/>
              </a:path>
            </a:pathLst>
          </a:custGeom>
          <a:blipFill>
            <a:blip r:embed="rId13">
              <a:extLst>
                <a:ext uri="{96DAC541-7B7A-43D3-8B79-37D633B846F1}">
                  <asvg:svgBlip xmlns:asvg="http://schemas.microsoft.com/office/drawing/2016/SVG/main" xmlns="" r:embed="rId16"/>
                </a:ext>
              </a:extLst>
            </a:blip>
            <a:stretch>
              <a:fillRect/>
            </a:stretch>
          </a:blipFill>
        </p:spPr>
      </p:sp>
      <p:sp>
        <p:nvSpPr>
          <p:cNvPr id="21" name="Freeform 6"/>
          <p:cNvSpPr/>
          <p:nvPr/>
        </p:nvSpPr>
        <p:spPr>
          <a:xfrm>
            <a:off x="4000500" y="7411774"/>
            <a:ext cx="4114800" cy="2684727"/>
          </a:xfrm>
          <a:custGeom>
            <a:avLst/>
            <a:gdLst/>
            <a:ahLst/>
            <a:cxnLst/>
            <a:rect l="l" t="t" r="r" b="b"/>
            <a:pathLst>
              <a:path w="4114800" h="2684727">
                <a:moveTo>
                  <a:pt x="0" y="0"/>
                </a:moveTo>
                <a:lnTo>
                  <a:pt x="4114800" y="0"/>
                </a:lnTo>
                <a:lnTo>
                  <a:pt x="4114800" y="2684727"/>
                </a:lnTo>
                <a:lnTo>
                  <a:pt x="0" y="2684727"/>
                </a:lnTo>
                <a:lnTo>
                  <a:pt x="0" y="0"/>
                </a:lnTo>
                <a:close/>
              </a:path>
            </a:pathLst>
          </a:custGeom>
          <a:blipFill>
            <a:blip r:embed="rId17">
              <a:extLst>
                <a:ext uri="{96DAC541-7B7A-43D3-8B79-37D633B846F1}">
                  <asvg:svgBlip xmlns:asvg="http://schemas.microsoft.com/office/drawing/2016/SVG/main" xmlns="" r:embed="rId6"/>
                </a:ext>
              </a:extLst>
            </a:blip>
            <a:stretch>
              <a:fillRect/>
            </a:stretch>
          </a:blipFill>
        </p:spPr>
      </p:sp>
      <p:sp>
        <p:nvSpPr>
          <p:cNvPr id="19" name="Freeform 3"/>
          <p:cNvSpPr/>
          <p:nvPr/>
        </p:nvSpPr>
        <p:spPr>
          <a:xfrm>
            <a:off x="4234511" y="3964488"/>
            <a:ext cx="10219027" cy="6298212"/>
          </a:xfrm>
          <a:custGeom>
            <a:avLst/>
            <a:gdLst/>
            <a:ahLst/>
            <a:cxnLst/>
            <a:rect l="l" t="t" r="r" b="b"/>
            <a:pathLst>
              <a:path w="10219027" h="7116159">
                <a:moveTo>
                  <a:pt x="0" y="0"/>
                </a:moveTo>
                <a:lnTo>
                  <a:pt x="10219028" y="0"/>
                </a:lnTo>
                <a:lnTo>
                  <a:pt x="10219028" y="7116158"/>
                </a:lnTo>
                <a:lnTo>
                  <a:pt x="0" y="7116158"/>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20" name="Freeform 7"/>
          <p:cNvSpPr/>
          <p:nvPr/>
        </p:nvSpPr>
        <p:spPr>
          <a:xfrm>
            <a:off x="14036873" y="7411775"/>
            <a:ext cx="4251127" cy="2835688"/>
          </a:xfrm>
          <a:custGeom>
            <a:avLst/>
            <a:gdLst/>
            <a:ahLst/>
            <a:cxnLst/>
            <a:rect l="l" t="t" r="r" b="b"/>
            <a:pathLst>
              <a:path w="4114800" h="1519226">
                <a:moveTo>
                  <a:pt x="0" y="0"/>
                </a:moveTo>
                <a:lnTo>
                  <a:pt x="4114800" y="0"/>
                </a:lnTo>
                <a:lnTo>
                  <a:pt x="4114800" y="1519226"/>
                </a:lnTo>
                <a:lnTo>
                  <a:pt x="0" y="1519226"/>
                </a:lnTo>
                <a:lnTo>
                  <a:pt x="0" y="0"/>
                </a:lnTo>
                <a:close/>
              </a:path>
            </a:pathLst>
          </a:custGeom>
          <a:blipFill>
            <a:blip r:embed="rId20">
              <a:extLst>
                <a:ext uri="{96DAC541-7B7A-43D3-8B79-37D633B846F1}">
                  <asvg:svgBlip xmlns:asvg="http://schemas.microsoft.com/office/drawing/2016/SVG/main" xmlns="" r:embed="rId8"/>
                </a:ext>
              </a:extLst>
            </a:blip>
            <a:stretch>
              <a:fillRect/>
            </a:stretch>
          </a:blipFill>
        </p:spPr>
      </p:sp>
      <p:sp>
        <p:nvSpPr>
          <p:cNvPr id="24" name="Freeform 7"/>
          <p:cNvSpPr/>
          <p:nvPr/>
        </p:nvSpPr>
        <p:spPr>
          <a:xfrm>
            <a:off x="-57150" y="8164929"/>
            <a:ext cx="4114800" cy="2156542"/>
          </a:xfrm>
          <a:custGeom>
            <a:avLst/>
            <a:gdLst/>
            <a:ahLst/>
            <a:cxnLst/>
            <a:rect l="l" t="t" r="r" b="b"/>
            <a:pathLst>
              <a:path w="4114800" h="1519226">
                <a:moveTo>
                  <a:pt x="0" y="0"/>
                </a:moveTo>
                <a:lnTo>
                  <a:pt x="4114800" y="0"/>
                </a:lnTo>
                <a:lnTo>
                  <a:pt x="4114800" y="1519226"/>
                </a:lnTo>
                <a:lnTo>
                  <a:pt x="0" y="1519226"/>
                </a:lnTo>
                <a:lnTo>
                  <a:pt x="0" y="0"/>
                </a:lnTo>
                <a:close/>
              </a:path>
            </a:pathLst>
          </a:custGeom>
          <a:blipFill>
            <a:blip r:embed="rId20">
              <a:extLst>
                <a:ext uri="{96DAC541-7B7A-43D3-8B79-37D633B846F1}">
                  <asvg:svgBlip xmlns:asvg="http://schemas.microsoft.com/office/drawing/2016/SVG/main" xmlns="" r:embed="rId8"/>
                </a:ext>
              </a:extLst>
            </a:blip>
            <a:stretch>
              <a:fillRect/>
            </a:stretch>
          </a:blipFill>
        </p:spPr>
      </p:sp>
      <p:sp>
        <p:nvSpPr>
          <p:cNvPr id="25" name="Freeform 7"/>
          <p:cNvSpPr/>
          <p:nvPr/>
        </p:nvSpPr>
        <p:spPr>
          <a:xfrm>
            <a:off x="4000500" y="7734300"/>
            <a:ext cx="5501050" cy="2552700"/>
          </a:xfrm>
          <a:custGeom>
            <a:avLst/>
            <a:gdLst/>
            <a:ahLst/>
            <a:cxnLst/>
            <a:rect l="l" t="t" r="r" b="b"/>
            <a:pathLst>
              <a:path w="4114800" h="1519226">
                <a:moveTo>
                  <a:pt x="0" y="0"/>
                </a:moveTo>
                <a:lnTo>
                  <a:pt x="4114800" y="0"/>
                </a:lnTo>
                <a:lnTo>
                  <a:pt x="4114800" y="1519226"/>
                </a:lnTo>
                <a:lnTo>
                  <a:pt x="0" y="1519226"/>
                </a:lnTo>
                <a:lnTo>
                  <a:pt x="0" y="0"/>
                </a:lnTo>
                <a:close/>
              </a:path>
            </a:pathLst>
          </a:custGeom>
          <a:blipFill>
            <a:blip r:embed="rId20">
              <a:extLst>
                <a:ext uri="{96DAC541-7B7A-43D3-8B79-37D633B846F1}">
                  <asvg:svgBlip xmlns:asvg="http://schemas.microsoft.com/office/drawing/2016/SVG/main" xmlns="" r:embed="rId8"/>
                </a:ext>
              </a:extLst>
            </a:blip>
            <a:stretch>
              <a:fillRect/>
            </a:stretch>
          </a:blipFill>
        </p:spPr>
      </p:sp>
      <p:sp>
        <p:nvSpPr>
          <p:cNvPr id="26" name="Freeform 7"/>
          <p:cNvSpPr/>
          <p:nvPr/>
        </p:nvSpPr>
        <p:spPr>
          <a:xfrm flipH="1">
            <a:off x="9372599" y="7411774"/>
            <a:ext cx="5756789" cy="2892462"/>
          </a:xfrm>
          <a:custGeom>
            <a:avLst/>
            <a:gdLst/>
            <a:ahLst/>
            <a:cxnLst/>
            <a:rect l="l" t="t" r="r" b="b"/>
            <a:pathLst>
              <a:path w="4114800" h="1519226">
                <a:moveTo>
                  <a:pt x="0" y="0"/>
                </a:moveTo>
                <a:lnTo>
                  <a:pt x="4114800" y="0"/>
                </a:lnTo>
                <a:lnTo>
                  <a:pt x="4114800" y="1519226"/>
                </a:lnTo>
                <a:lnTo>
                  <a:pt x="0" y="1519226"/>
                </a:lnTo>
                <a:lnTo>
                  <a:pt x="0" y="0"/>
                </a:lnTo>
                <a:close/>
              </a:path>
            </a:pathLst>
          </a:custGeom>
          <a:blipFill>
            <a:blip r:embed="rId20">
              <a:extLst>
                <a:ext uri="{96DAC541-7B7A-43D3-8B79-37D633B846F1}">
                  <asvg:svgBlip xmlns:asvg="http://schemas.microsoft.com/office/drawing/2016/SVG/main" xmlns="" r:embed="rId8"/>
                </a:ext>
              </a:extLst>
            </a:blip>
            <a:stretch>
              <a:fillRect/>
            </a:stretch>
          </a:blipFill>
        </p:spPr>
      </p:sp>
      <p:sp>
        <p:nvSpPr>
          <p:cNvPr id="4" name="Rectangle 3"/>
          <p:cNvSpPr/>
          <p:nvPr/>
        </p:nvSpPr>
        <p:spPr>
          <a:xfrm>
            <a:off x="3199938" y="1879674"/>
            <a:ext cx="11030520" cy="2123658"/>
          </a:xfrm>
          <a:prstGeom prst="rect">
            <a:avLst/>
          </a:prstGeom>
        </p:spPr>
        <p:txBody>
          <a:bodyPr wrap="none">
            <a:spAutoFit/>
          </a:bodyPr>
          <a:lstStyle/>
          <a:p>
            <a:pPr algn="ctr"/>
            <a:r>
              <a:rPr lang="en-US" sz="6600" b="1">
                <a:solidFill>
                  <a:schemeClr val="bg1"/>
                </a:solidFill>
                <a:effectLst>
                  <a:glow rad="101600">
                    <a:schemeClr val="accent2">
                      <a:satMod val="175000"/>
                      <a:alpha val="40000"/>
                    </a:schemeClr>
                  </a:glow>
                </a:effectLst>
                <a:latin typeface="Times New Roman" panose="02020603050405020304" pitchFamily="18" charset="0"/>
                <a:ea typeface="Calibri" panose="020F0502020204030204" pitchFamily="34" charset="0"/>
              </a:rPr>
              <a:t>HOẠT ĐỘNG </a:t>
            </a:r>
            <a:r>
              <a:rPr lang="en-US" sz="6600" b="1" smtClean="0">
                <a:solidFill>
                  <a:schemeClr val="bg1"/>
                </a:solidFill>
                <a:effectLst>
                  <a:glow rad="101600">
                    <a:schemeClr val="accent2">
                      <a:satMod val="175000"/>
                      <a:alpha val="40000"/>
                    </a:schemeClr>
                  </a:glow>
                </a:effectLst>
                <a:latin typeface="Times New Roman" panose="02020603050405020304" pitchFamily="18" charset="0"/>
                <a:ea typeface="Calibri" panose="020F0502020204030204" pitchFamily="34" charset="0"/>
              </a:rPr>
              <a:t>2</a:t>
            </a:r>
            <a:endParaRPr lang="vi-VN" sz="6600" b="1" smtClean="0">
              <a:solidFill>
                <a:schemeClr val="bg1"/>
              </a:solidFill>
              <a:effectLst>
                <a:glow rad="101600">
                  <a:schemeClr val="accent2">
                    <a:satMod val="175000"/>
                    <a:alpha val="40000"/>
                  </a:schemeClr>
                </a:glow>
              </a:effectLst>
              <a:latin typeface="Times New Roman" panose="02020603050405020304" pitchFamily="18" charset="0"/>
              <a:ea typeface="Calibri" panose="020F0502020204030204" pitchFamily="34" charset="0"/>
            </a:endParaRPr>
          </a:p>
          <a:p>
            <a:pPr algn="ctr"/>
            <a:r>
              <a:rPr lang="en-US" sz="6600" b="1" smtClean="0">
                <a:solidFill>
                  <a:schemeClr val="bg1"/>
                </a:solidFill>
                <a:effectLst>
                  <a:glow rad="101600">
                    <a:schemeClr val="accent2">
                      <a:satMod val="175000"/>
                      <a:alpha val="40000"/>
                    </a:schemeClr>
                  </a:glow>
                </a:effectLst>
                <a:latin typeface="Times New Roman" panose="02020603050405020304" pitchFamily="18" charset="0"/>
                <a:ea typeface="Calibri" panose="020F0502020204030204" pitchFamily="34" charset="0"/>
              </a:rPr>
              <a:t> </a:t>
            </a:r>
            <a:r>
              <a:rPr lang="en-US" sz="6600" b="1">
                <a:solidFill>
                  <a:schemeClr val="bg1"/>
                </a:solidFill>
                <a:effectLst>
                  <a:glow rad="101600">
                    <a:schemeClr val="accent2">
                      <a:satMod val="175000"/>
                      <a:alpha val="40000"/>
                    </a:schemeClr>
                  </a:glow>
                </a:effectLst>
                <a:latin typeface="Times New Roman" panose="02020603050405020304" pitchFamily="18" charset="0"/>
                <a:ea typeface="Calibri" panose="020F0502020204030204" pitchFamily="34" charset="0"/>
              </a:rPr>
              <a:t>HÌNH THÀNH KIẾN THỨC</a:t>
            </a:r>
            <a:endParaRPr lang="en-GB" sz="8800">
              <a:solidFill>
                <a:schemeClr val="bg1"/>
              </a:solidFill>
              <a:effectLst>
                <a:glow rad="101600">
                  <a:schemeClr val="accent2">
                    <a:satMod val="175000"/>
                    <a:alpha val="40000"/>
                  </a:schemeClr>
                </a:glow>
              </a:effectLst>
            </a:endParaRPr>
          </a:p>
        </p:txBody>
      </p:sp>
    </p:spTree>
    <p:extLst>
      <p:ext uri="{BB962C8B-B14F-4D97-AF65-F5344CB8AC3E}">
        <p14:creationId xmlns:p14="http://schemas.microsoft.com/office/powerpoint/2010/main" val="42099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5449076" y="471188"/>
            <a:ext cx="7086600" cy="1338828"/>
          </a:xfrm>
          <a:prstGeom prst="rect">
            <a:avLst/>
          </a:prstGeom>
          <a:noFill/>
        </p:spPr>
        <p:txBody>
          <a:bodyPr wrap="square" rtlCol="0">
            <a:spAutoFit/>
          </a:bodyPr>
          <a:lstStyle/>
          <a:p>
            <a:r>
              <a:rPr lang="en-US" sz="8100" dirty="0">
                <a:solidFill>
                  <a:srgbClr val="FFFF00"/>
                </a:solidFill>
                <a:latin typeface="Algerian" pitchFamily="82" charset="0"/>
              </a:rPr>
              <a:t>CÂU HỎI 5 </a:t>
            </a:r>
          </a:p>
        </p:txBody>
      </p:sp>
      <p:graphicFrame>
        <p:nvGraphicFramePr>
          <p:cNvPr id="34" name="Object 33"/>
          <p:cNvGraphicFramePr>
            <a:graphicFrameLocks noChangeAspect="1"/>
          </p:cNvGraphicFramePr>
          <p:nvPr>
            <p:extLst/>
          </p:nvPr>
        </p:nvGraphicFramePr>
        <p:xfrm>
          <a:off x="9477375" y="3557588"/>
          <a:ext cx="171450" cy="266700"/>
        </p:xfrm>
        <a:graphic>
          <a:graphicData uri="http://schemas.openxmlformats.org/presentationml/2006/ole">
            <mc:AlternateContent xmlns:mc="http://schemas.openxmlformats.org/markup-compatibility/2006">
              <mc:Choice xmlns:v="urn:schemas-microsoft-com:vml" Requires="v">
                <p:oleObj spid="_x0000_s17419" name="Equation" r:id="rId11" imgW="114120" imgH="177480" progId="Equation.DSMT4">
                  <p:embed/>
                </p:oleObj>
              </mc:Choice>
              <mc:Fallback>
                <p:oleObj name="Equation" r:id="rId11" imgW="1141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5"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85801" y="5319236"/>
            <a:ext cx="14706599" cy="4154984"/>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6600">
                <a:latin typeface="Times New Roman" panose="02020603050405020304" pitchFamily="18" charset="0"/>
                <a:cs typeface="Times New Roman" panose="02020603050405020304" pitchFamily="18" charset="0"/>
              </a:rPr>
              <a:t>A. Nhân hóa và hoán dụ</a:t>
            </a:r>
            <a:endParaRPr lang="en-GB" sz="6600" b="1">
              <a:latin typeface="Times New Roman" panose="02020603050405020304" pitchFamily="18" charset="0"/>
              <a:cs typeface="Times New Roman" panose="02020603050405020304" pitchFamily="18" charset="0"/>
            </a:endParaRPr>
          </a:p>
          <a:p>
            <a:r>
              <a:rPr lang="en-US" sz="6600">
                <a:latin typeface="Times New Roman" panose="02020603050405020304" pitchFamily="18" charset="0"/>
                <a:cs typeface="Times New Roman" panose="02020603050405020304" pitchFamily="18" charset="0"/>
              </a:rPr>
              <a:t>   B. Nhân hóa và ẩn dụ</a:t>
            </a:r>
            <a:endParaRPr lang="en-GB" sz="6600">
              <a:latin typeface="Times New Roman" panose="02020603050405020304" pitchFamily="18" charset="0"/>
              <a:cs typeface="Times New Roman" panose="02020603050405020304" pitchFamily="18" charset="0"/>
            </a:endParaRPr>
          </a:p>
          <a:p>
            <a:r>
              <a:rPr lang="en-US" sz="6600">
                <a:latin typeface="Times New Roman" panose="02020603050405020304" pitchFamily="18" charset="0"/>
                <a:cs typeface="Times New Roman" panose="02020603050405020304" pitchFamily="18" charset="0"/>
              </a:rPr>
              <a:t>   C. Ẩn dụ và hoán dụ</a:t>
            </a:r>
            <a:endParaRPr lang="en-GB" sz="6600">
              <a:latin typeface="Times New Roman" panose="02020603050405020304" pitchFamily="18" charset="0"/>
              <a:cs typeface="Times New Roman" panose="02020603050405020304" pitchFamily="18" charset="0"/>
            </a:endParaRPr>
          </a:p>
          <a:p>
            <a:r>
              <a:rPr lang="en-US" sz="6600">
                <a:latin typeface="Times New Roman" panose="02020603050405020304" pitchFamily="18" charset="0"/>
                <a:cs typeface="Times New Roman" panose="02020603050405020304" pitchFamily="18" charset="0"/>
              </a:rPr>
              <a:t>   D. Không sử dụng biện pháp tu từ nào </a:t>
            </a:r>
            <a:r>
              <a:rPr lang="en-US" sz="6600" smtClean="0">
                <a:latin typeface="Times New Roman" panose="02020603050405020304" pitchFamily="18" charset="0"/>
                <a:cs typeface="Times New Roman" panose="02020603050405020304" pitchFamily="18" charset="0"/>
              </a:rPr>
              <a:t>cả</a:t>
            </a:r>
            <a:endParaRPr lang="en-GB" sz="6600">
              <a:latin typeface="Times New Roman" panose="02020603050405020304" pitchFamily="18" charset="0"/>
              <a:cs typeface="Times New Roman" panose="02020603050405020304" pitchFamily="18" charset="0"/>
            </a:endParaRPr>
          </a:p>
        </p:txBody>
      </p:sp>
      <p:sp>
        <p:nvSpPr>
          <p:cNvPr id="36" name="TextBox 35"/>
          <p:cNvSpPr txBox="1"/>
          <p:nvPr/>
        </p:nvSpPr>
        <p:spPr>
          <a:xfrm>
            <a:off x="906080" y="2372797"/>
            <a:ext cx="16513804" cy="2308324"/>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vi-VN" sz="7200" b="1">
                <a:latin typeface="+mj-lt"/>
              </a:rPr>
              <a:t>Câu 5. </a:t>
            </a:r>
            <a:r>
              <a:rPr lang="vi-VN" sz="7200">
                <a:latin typeface="+mj-lt"/>
              </a:rPr>
              <a:t>Câu thơ “Giếng nước gốc đa nhớ người ra lính” sử dụng biện pháp tu từ nào?</a:t>
            </a:r>
            <a:endParaRPr lang="en-GB" sz="7200">
              <a:latin typeface="+mj-lt"/>
            </a:endParaRPr>
          </a:p>
        </p:txBody>
      </p:sp>
      <p:pic>
        <p:nvPicPr>
          <p:cNvPr id="33" name="Picture 4" descr="het gio"/>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245326">
            <a:off x="15946389"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083251" y="755339"/>
            <a:ext cx="1671761" cy="1480205"/>
          </a:xfrm>
          <a:prstGeom prst="ellipse">
            <a:avLst/>
          </a:prstGeom>
          <a:ln>
            <a:noFill/>
          </a:ln>
          <a:effectLst>
            <a:softEdge rad="112500"/>
          </a:effectLst>
          <a:extLst/>
        </p:spPr>
      </p:pic>
      <p:sp>
        <p:nvSpPr>
          <p:cNvPr id="38" name="Hình chữ nhật 85"/>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5896597" y="255422"/>
            <a:ext cx="2045067"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6091802" y="914401"/>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9" y="26651"/>
            <a:ext cx="2561235" cy="2565177"/>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pic>
        <p:nvPicPr>
          <p:cNvPr id="22" name="Picture 19" descr="WHITME~1">
            <a:hlinkClick r:id="rId18" action="ppaction://hlinksldjump"/>
            <a:extLst>
              <a:ext uri="{FF2B5EF4-FFF2-40B4-BE49-F238E27FC236}">
                <a16:creationId xmlns:a16="http://schemas.microsoft.com/office/drawing/2014/main" id="{7E47B095-C243-4CA0-9F69-028CBB6D3FDB}"/>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4387823" y="9144002"/>
            <a:ext cx="3017547" cy="1204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0"/>
          <a:stretch>
            <a:fillRect/>
          </a:stretch>
        </p:blipFill>
        <p:spPr>
          <a:xfrm>
            <a:off x="-142214" y="5250710"/>
            <a:ext cx="1737510" cy="1390008"/>
          </a:xfrm>
          <a:prstGeom prst="rect">
            <a:avLst/>
          </a:prstGeom>
        </p:spPr>
      </p:pic>
    </p:spTree>
    <p:extLst>
      <p:ext uri="{BB962C8B-B14F-4D97-AF65-F5344CB8AC3E}">
        <p14:creationId xmlns:p14="http://schemas.microsoft.com/office/powerpoint/2010/main" val="2553792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8" name="nen.wav"/>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out)">
                                      <p:cBhvr>
                                        <p:cTn id="20" dur="500"/>
                                        <p:tgtEl>
                                          <p:spTgt spid="33"/>
                                        </p:tgtEl>
                                      </p:cBhvr>
                                    </p:animEffect>
                                  </p:childTnLst>
                                </p:cTn>
                              </p:par>
                              <p:par>
                                <p:cTn id="21" presetID="4" presetClass="entr" presetSubtype="32"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ox(out)">
                                      <p:cBhvr>
                                        <p:cTn id="23" dur="500"/>
                                        <p:tgtEl>
                                          <p:spTgt spid="37"/>
                                        </p:tgtEl>
                                      </p:cBhvr>
                                    </p:animEffect>
                                  </p:childTnLst>
                                </p:cTn>
                              </p:par>
                              <p:par>
                                <p:cTn id="24" presetID="4" presetClass="entr" presetSubtype="32"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ox(out)">
                                      <p:cBhvr>
                                        <p:cTn id="26" dur="500"/>
                                        <p:tgtEl>
                                          <p:spTgt spid="38"/>
                                        </p:tgtEl>
                                      </p:cBhvr>
                                    </p:animEffect>
                                  </p:childTnLst>
                                </p:cTn>
                              </p:par>
                              <p:par>
                                <p:cTn id="27" presetID="4" presetClass="entr" presetSubtype="32"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ox(out)">
                                      <p:cBhvr>
                                        <p:cTn id="29" dur="500"/>
                                        <p:tgtEl>
                                          <p:spTgt spid="39"/>
                                        </p:tgtEl>
                                      </p:cBhvr>
                                    </p:animEffect>
                                  </p:childTnLst>
                                </p:cTn>
                              </p:par>
                              <p:par>
                                <p:cTn id="30" presetID="4" presetClass="entr" presetSubtype="32"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ox(out)">
                                      <p:cBhvr>
                                        <p:cTn id="32" dur="500"/>
                                        <p:tgtEl>
                                          <p:spTgt spid="40"/>
                                        </p:tgtEl>
                                      </p:cBhvr>
                                    </p:animEffect>
                                  </p:childTnLst>
                                </p:cTn>
                              </p:par>
                              <p:par>
                                <p:cTn id="33" presetID="4" presetClass="entr" presetSubtype="32"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ox(out)">
                                      <p:cBhvr>
                                        <p:cTn id="35" dur="500"/>
                                        <p:tgtEl>
                                          <p:spTgt spid="41"/>
                                        </p:tgtEl>
                                      </p:cBhvr>
                                    </p:animEffect>
                                  </p:childTnLst>
                                </p:cTn>
                              </p:par>
                              <p:par>
                                <p:cTn id="36" presetID="4" presetClass="entr" presetSubtype="32"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ox(out)">
                                      <p:cBhvr>
                                        <p:cTn id="38" dur="500"/>
                                        <p:tgtEl>
                                          <p:spTgt spid="42"/>
                                        </p:tgtEl>
                                      </p:cBhvr>
                                    </p:animEffect>
                                  </p:childTnLst>
                                </p:cTn>
                              </p:par>
                              <p:par>
                                <p:cTn id="39" presetID="4" presetClass="entr" presetSubtype="32"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ox(out)">
                                      <p:cBhvr>
                                        <p:cTn id="41" dur="500"/>
                                        <p:tgtEl>
                                          <p:spTgt spid="43"/>
                                        </p:tgtEl>
                                      </p:cBhvr>
                                    </p:animEffect>
                                  </p:childTnLst>
                                </p:cTn>
                              </p:par>
                              <p:par>
                                <p:cTn id="42" presetID="4" presetClass="entr" presetSubtype="32"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ox(out)">
                                      <p:cBhvr>
                                        <p:cTn id="44" dur="500"/>
                                        <p:tgtEl>
                                          <p:spTgt spid="44"/>
                                        </p:tgtEl>
                                      </p:cBhvr>
                                    </p:animEffect>
                                  </p:childTnLst>
                                </p:cTn>
                              </p:par>
                              <p:par>
                                <p:cTn id="45" presetID="4" presetClass="entr" presetSubtype="32"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ox(out)">
                                      <p:cBhvr>
                                        <p:cTn id="47" dur="500"/>
                                        <p:tgtEl>
                                          <p:spTgt spid="45"/>
                                        </p:tgtEl>
                                      </p:cBhvr>
                                    </p:animEffect>
                                  </p:childTnLst>
                                </p:cTn>
                              </p:par>
                              <p:par>
                                <p:cTn id="48" presetID="4" presetClass="entr" presetSubtype="32"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ox(out)">
                                      <p:cBhvr>
                                        <p:cTn id="50" dur="500"/>
                                        <p:tgtEl>
                                          <p:spTgt spid="46"/>
                                        </p:tgtEl>
                                      </p:cBhvr>
                                    </p:animEffect>
                                  </p:childTnLst>
                                </p:cTn>
                              </p:par>
                              <p:par>
                                <p:cTn id="51" presetID="4" presetClass="entr" presetSubtype="32"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ox(out)">
                                      <p:cBhvr>
                                        <p:cTn id="53" dur="500"/>
                                        <p:tgtEl>
                                          <p:spTgt spid="47"/>
                                        </p:tgtEl>
                                      </p:cBhvr>
                                    </p:animEffect>
                                  </p:childTnLst>
                                </p:cTn>
                              </p:par>
                              <p:par>
                                <p:cTn id="54" presetID="4" presetClass="entr" presetSubtype="32"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box(out)">
                                      <p:cBhvr>
                                        <p:cTn id="56" dur="500"/>
                                        <p:tgtEl>
                                          <p:spTgt spid="48"/>
                                        </p:tgtEl>
                                      </p:cBhvr>
                                    </p:animEffect>
                                  </p:childTnLst>
                                </p:cTn>
                              </p:par>
                            </p:childTnLst>
                          </p:cTn>
                        </p:par>
                        <p:par>
                          <p:cTn id="57" fill="hold">
                            <p:stCondLst>
                              <p:cond delay="500"/>
                            </p:stCondLst>
                            <p:childTnLst>
                              <p:par>
                                <p:cTn id="58" presetID="10" presetClass="exit" presetSubtype="0" fill="hold" nodeType="afterEffect">
                                  <p:stCondLst>
                                    <p:cond delay="0"/>
                                  </p:stCondLst>
                                  <p:childTnLst>
                                    <p:animEffect transition="out" filter="fade">
                                      <p:cBhvr>
                                        <p:cTn id="59" dur="500"/>
                                        <p:tgtEl>
                                          <p:spTgt spid="48"/>
                                        </p:tgtEl>
                                      </p:cBhvr>
                                    </p:animEffect>
                                    <p:set>
                                      <p:cBhvr>
                                        <p:cTn id="60"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9" name="chuong suy nghi.wav"/>
                                        </p:tgtEl>
                                      </p:cMediaNode>
                                    </p:audio>
                                  </p:subTnLst>
                                </p:cTn>
                              </p:par>
                            </p:childTnLst>
                          </p:cTn>
                        </p:par>
                        <p:par>
                          <p:cTn id="61" fill="hold">
                            <p:stCondLst>
                              <p:cond delay="1000"/>
                            </p:stCondLst>
                            <p:childTnLst>
                              <p:par>
                                <p:cTn id="62" presetID="6" presetClass="exit" presetSubtype="32" fill="hold" nodeType="afterEffect">
                                  <p:stCondLst>
                                    <p:cond delay="0"/>
                                  </p:stCondLst>
                                  <p:childTnLst>
                                    <p:animEffect transition="out" filter="circle(out)">
                                      <p:cBhvr>
                                        <p:cTn id="63" dur="1000"/>
                                        <p:tgtEl>
                                          <p:spTgt spid="47"/>
                                        </p:tgtEl>
                                      </p:cBhvr>
                                    </p:animEffect>
                                    <p:set>
                                      <p:cBhvr>
                                        <p:cTn id="64" dur="1" fill="hold">
                                          <p:stCondLst>
                                            <p:cond delay="999"/>
                                          </p:stCondLst>
                                        </p:cTn>
                                        <p:tgtEl>
                                          <p:spTgt spid="47"/>
                                        </p:tgtEl>
                                        <p:attrNameLst>
                                          <p:attrName>style.visibility</p:attrName>
                                        </p:attrNameLst>
                                      </p:cBhvr>
                                      <p:to>
                                        <p:strVal val="hidden"/>
                                      </p:to>
                                    </p:set>
                                  </p:childTnLst>
                                </p:cTn>
                              </p:par>
                            </p:childTnLst>
                          </p:cTn>
                        </p:par>
                        <p:par>
                          <p:cTn id="65" fill="hold">
                            <p:stCondLst>
                              <p:cond delay="2000"/>
                            </p:stCondLst>
                            <p:childTnLst>
                              <p:par>
                                <p:cTn id="66" presetID="6" presetClass="exit" presetSubtype="32" fill="hold" nodeType="afterEffect">
                                  <p:stCondLst>
                                    <p:cond delay="0"/>
                                  </p:stCondLst>
                                  <p:childTnLst>
                                    <p:animEffect transition="out" filter="circle(out)">
                                      <p:cBhvr>
                                        <p:cTn id="67" dur="1000"/>
                                        <p:tgtEl>
                                          <p:spTgt spid="46"/>
                                        </p:tgtEl>
                                      </p:cBhvr>
                                    </p:animEffect>
                                    <p:set>
                                      <p:cBhvr>
                                        <p:cTn id="68" dur="1" fill="hold">
                                          <p:stCondLst>
                                            <p:cond delay="999"/>
                                          </p:stCondLst>
                                        </p:cTn>
                                        <p:tgtEl>
                                          <p:spTgt spid="46"/>
                                        </p:tgtEl>
                                        <p:attrNameLst>
                                          <p:attrName>style.visibility</p:attrName>
                                        </p:attrNameLst>
                                      </p:cBhvr>
                                      <p:to>
                                        <p:strVal val="hidden"/>
                                      </p:to>
                                    </p:set>
                                  </p:childTnLst>
                                </p:cTn>
                              </p:par>
                            </p:childTnLst>
                          </p:cTn>
                        </p:par>
                        <p:par>
                          <p:cTn id="69" fill="hold">
                            <p:stCondLst>
                              <p:cond delay="3000"/>
                            </p:stCondLst>
                            <p:childTnLst>
                              <p:par>
                                <p:cTn id="70" presetID="6" presetClass="exit" presetSubtype="32" fill="hold" nodeType="afterEffect">
                                  <p:stCondLst>
                                    <p:cond delay="0"/>
                                  </p:stCondLst>
                                  <p:childTnLst>
                                    <p:animEffect transition="out" filter="circle(out)">
                                      <p:cBhvr>
                                        <p:cTn id="71" dur="1000"/>
                                        <p:tgtEl>
                                          <p:spTgt spid="45"/>
                                        </p:tgtEl>
                                      </p:cBhvr>
                                    </p:animEffect>
                                    <p:set>
                                      <p:cBhvr>
                                        <p:cTn id="72" dur="1" fill="hold">
                                          <p:stCondLst>
                                            <p:cond delay="999"/>
                                          </p:stCondLst>
                                        </p:cTn>
                                        <p:tgtEl>
                                          <p:spTgt spid="45"/>
                                        </p:tgtEl>
                                        <p:attrNameLst>
                                          <p:attrName>style.visibility</p:attrName>
                                        </p:attrNameLst>
                                      </p:cBhvr>
                                      <p:to>
                                        <p:strVal val="hidden"/>
                                      </p:to>
                                    </p:set>
                                  </p:childTnLst>
                                </p:cTn>
                              </p:par>
                            </p:childTnLst>
                          </p:cTn>
                        </p:par>
                        <p:par>
                          <p:cTn id="73" fill="hold">
                            <p:stCondLst>
                              <p:cond delay="4000"/>
                            </p:stCondLst>
                            <p:childTnLst>
                              <p:par>
                                <p:cTn id="74" presetID="6" presetClass="exit" presetSubtype="32" fill="hold" nodeType="afterEffect">
                                  <p:stCondLst>
                                    <p:cond delay="0"/>
                                  </p:stCondLst>
                                  <p:childTnLst>
                                    <p:animEffect transition="out" filter="circle(out)">
                                      <p:cBhvr>
                                        <p:cTn id="75" dur="1000"/>
                                        <p:tgtEl>
                                          <p:spTgt spid="44"/>
                                        </p:tgtEl>
                                      </p:cBhvr>
                                    </p:animEffect>
                                    <p:set>
                                      <p:cBhvr>
                                        <p:cTn id="76" dur="1" fill="hold">
                                          <p:stCondLst>
                                            <p:cond delay="999"/>
                                          </p:stCondLst>
                                        </p:cTn>
                                        <p:tgtEl>
                                          <p:spTgt spid="44"/>
                                        </p:tgtEl>
                                        <p:attrNameLst>
                                          <p:attrName>style.visibility</p:attrName>
                                        </p:attrNameLst>
                                      </p:cBhvr>
                                      <p:to>
                                        <p:strVal val="hidden"/>
                                      </p:to>
                                    </p:set>
                                  </p:childTnLst>
                                </p:cTn>
                              </p:par>
                            </p:childTnLst>
                          </p:cTn>
                        </p:par>
                        <p:par>
                          <p:cTn id="77" fill="hold">
                            <p:stCondLst>
                              <p:cond delay="5000"/>
                            </p:stCondLst>
                            <p:childTnLst>
                              <p:par>
                                <p:cTn id="78" presetID="6" presetClass="exit" presetSubtype="32" fill="hold" nodeType="afterEffect">
                                  <p:stCondLst>
                                    <p:cond delay="0"/>
                                  </p:stCondLst>
                                  <p:childTnLst>
                                    <p:animEffect transition="out" filter="circle(out)">
                                      <p:cBhvr>
                                        <p:cTn id="79" dur="1000"/>
                                        <p:tgtEl>
                                          <p:spTgt spid="43"/>
                                        </p:tgtEl>
                                      </p:cBhvr>
                                    </p:animEffect>
                                    <p:set>
                                      <p:cBhvr>
                                        <p:cTn id="80" dur="1" fill="hold">
                                          <p:stCondLst>
                                            <p:cond delay="999"/>
                                          </p:stCondLst>
                                        </p:cTn>
                                        <p:tgtEl>
                                          <p:spTgt spid="43"/>
                                        </p:tgtEl>
                                        <p:attrNameLst>
                                          <p:attrName>style.visibility</p:attrName>
                                        </p:attrNameLst>
                                      </p:cBhvr>
                                      <p:to>
                                        <p:strVal val="hidden"/>
                                      </p:to>
                                    </p:set>
                                  </p:childTnLst>
                                </p:cTn>
                              </p:par>
                            </p:childTnLst>
                          </p:cTn>
                        </p:par>
                        <p:par>
                          <p:cTn id="81" fill="hold">
                            <p:stCondLst>
                              <p:cond delay="6000"/>
                            </p:stCondLst>
                            <p:childTnLst>
                              <p:par>
                                <p:cTn id="82" presetID="6" presetClass="exit" presetSubtype="32" fill="hold" nodeType="afterEffect">
                                  <p:stCondLst>
                                    <p:cond delay="0"/>
                                  </p:stCondLst>
                                  <p:childTnLst>
                                    <p:animEffect transition="out" filter="circle(out)">
                                      <p:cBhvr>
                                        <p:cTn id="83" dur="1000"/>
                                        <p:tgtEl>
                                          <p:spTgt spid="42"/>
                                        </p:tgtEl>
                                      </p:cBhvr>
                                    </p:animEffect>
                                    <p:set>
                                      <p:cBhvr>
                                        <p:cTn id="84" dur="1" fill="hold">
                                          <p:stCondLst>
                                            <p:cond delay="999"/>
                                          </p:stCondLst>
                                        </p:cTn>
                                        <p:tgtEl>
                                          <p:spTgt spid="42"/>
                                        </p:tgtEl>
                                        <p:attrNameLst>
                                          <p:attrName>style.visibility</p:attrName>
                                        </p:attrNameLst>
                                      </p:cBhvr>
                                      <p:to>
                                        <p:strVal val="hidden"/>
                                      </p:to>
                                    </p:set>
                                  </p:childTnLst>
                                </p:cTn>
                              </p:par>
                            </p:childTnLst>
                          </p:cTn>
                        </p:par>
                        <p:par>
                          <p:cTn id="85" fill="hold">
                            <p:stCondLst>
                              <p:cond delay="7000"/>
                            </p:stCondLst>
                            <p:childTnLst>
                              <p:par>
                                <p:cTn id="86" presetID="6" presetClass="exit" presetSubtype="32" fill="hold" nodeType="afterEffect">
                                  <p:stCondLst>
                                    <p:cond delay="0"/>
                                  </p:stCondLst>
                                  <p:childTnLst>
                                    <p:animEffect transition="out" filter="circle(out)">
                                      <p:cBhvr>
                                        <p:cTn id="87" dur="1000"/>
                                        <p:tgtEl>
                                          <p:spTgt spid="41"/>
                                        </p:tgtEl>
                                      </p:cBhvr>
                                    </p:animEffect>
                                    <p:set>
                                      <p:cBhvr>
                                        <p:cTn id="88" dur="1" fill="hold">
                                          <p:stCondLst>
                                            <p:cond delay="999"/>
                                          </p:stCondLst>
                                        </p:cTn>
                                        <p:tgtEl>
                                          <p:spTgt spid="41"/>
                                        </p:tgtEl>
                                        <p:attrNameLst>
                                          <p:attrName>style.visibility</p:attrName>
                                        </p:attrNameLst>
                                      </p:cBhvr>
                                      <p:to>
                                        <p:strVal val="hidden"/>
                                      </p:to>
                                    </p:set>
                                  </p:childTnLst>
                                </p:cTn>
                              </p:par>
                            </p:childTnLst>
                          </p:cTn>
                        </p:par>
                        <p:par>
                          <p:cTn id="89" fill="hold">
                            <p:stCondLst>
                              <p:cond delay="8000"/>
                            </p:stCondLst>
                            <p:childTnLst>
                              <p:par>
                                <p:cTn id="90" presetID="6" presetClass="exit" presetSubtype="32" fill="hold" nodeType="afterEffect">
                                  <p:stCondLst>
                                    <p:cond delay="0"/>
                                  </p:stCondLst>
                                  <p:childTnLst>
                                    <p:animEffect transition="out" filter="circle(out)">
                                      <p:cBhvr>
                                        <p:cTn id="91" dur="1000"/>
                                        <p:tgtEl>
                                          <p:spTgt spid="40"/>
                                        </p:tgtEl>
                                      </p:cBhvr>
                                    </p:animEffect>
                                    <p:set>
                                      <p:cBhvr>
                                        <p:cTn id="92" dur="1" fill="hold">
                                          <p:stCondLst>
                                            <p:cond delay="999"/>
                                          </p:stCondLst>
                                        </p:cTn>
                                        <p:tgtEl>
                                          <p:spTgt spid="40"/>
                                        </p:tgtEl>
                                        <p:attrNameLst>
                                          <p:attrName>style.visibility</p:attrName>
                                        </p:attrNameLst>
                                      </p:cBhvr>
                                      <p:to>
                                        <p:strVal val="hidden"/>
                                      </p:to>
                                    </p:set>
                                  </p:childTnLst>
                                </p:cTn>
                              </p:par>
                            </p:childTnLst>
                          </p:cTn>
                        </p:par>
                        <p:par>
                          <p:cTn id="93" fill="hold">
                            <p:stCondLst>
                              <p:cond delay="9000"/>
                            </p:stCondLst>
                            <p:childTnLst>
                              <p:par>
                                <p:cTn id="94" presetID="6" presetClass="exit" presetSubtype="32" fill="hold" nodeType="afterEffect">
                                  <p:stCondLst>
                                    <p:cond delay="0"/>
                                  </p:stCondLst>
                                  <p:childTnLst>
                                    <p:animEffect transition="out" filter="circle(out)">
                                      <p:cBhvr>
                                        <p:cTn id="95" dur="1000"/>
                                        <p:tgtEl>
                                          <p:spTgt spid="39"/>
                                        </p:tgtEl>
                                      </p:cBhvr>
                                    </p:animEffect>
                                    <p:set>
                                      <p:cBhvr>
                                        <p:cTn id="96" dur="1" fill="hold">
                                          <p:stCondLst>
                                            <p:cond delay="999"/>
                                          </p:stCondLst>
                                        </p:cTn>
                                        <p:tgtEl>
                                          <p:spTgt spid="39"/>
                                        </p:tgtEl>
                                        <p:attrNameLst>
                                          <p:attrName>style.visibility</p:attrName>
                                        </p:attrNameLst>
                                      </p:cBhvr>
                                      <p:to>
                                        <p:strVal val="hidden"/>
                                      </p:to>
                                    </p:set>
                                  </p:childTnLst>
                                </p:cTn>
                              </p:par>
                            </p:childTnLst>
                          </p:cTn>
                        </p:par>
                        <p:par>
                          <p:cTn id="97" fill="hold">
                            <p:stCondLst>
                              <p:cond delay="10000"/>
                            </p:stCondLst>
                            <p:childTnLst>
                              <p:par>
                                <p:cTn id="98" presetID="6" presetClass="exit" presetSubtype="32" fill="hold" nodeType="afterEffect">
                                  <p:stCondLst>
                                    <p:cond delay="0"/>
                                  </p:stCondLst>
                                  <p:childTnLst>
                                    <p:animEffect transition="out" filter="circle(out)">
                                      <p:cBhvr>
                                        <p:cTn id="99" dur="1000"/>
                                        <p:tgtEl>
                                          <p:spTgt spid="38"/>
                                        </p:tgtEl>
                                      </p:cBhvr>
                                    </p:animEffect>
                                    <p:set>
                                      <p:cBhvr>
                                        <p:cTn id="100" dur="1" fill="hold">
                                          <p:stCondLst>
                                            <p:cond delay="999"/>
                                          </p:stCondLst>
                                        </p:cTn>
                                        <p:tgtEl>
                                          <p:spTgt spid="38"/>
                                        </p:tgtEl>
                                        <p:attrNameLst>
                                          <p:attrName>style.visibility</p:attrName>
                                        </p:attrNameLst>
                                      </p:cBhvr>
                                      <p:to>
                                        <p:strVal val="hidden"/>
                                      </p:to>
                                    </p:set>
                                  </p:childTnLst>
                                </p:cTn>
                              </p:par>
                            </p:childTnLst>
                          </p:cTn>
                        </p:par>
                        <p:par>
                          <p:cTn id="101" fill="hold">
                            <p:stCondLst>
                              <p:cond delay="11000"/>
                            </p:stCondLst>
                            <p:childTnLst>
                              <p:par>
                                <p:cTn id="102" presetID="1" presetClass="entr" presetSubtype="0"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childTnLst>
                                </p:cTn>
                              </p:par>
                            </p:childTnLst>
                          </p:cTn>
                        </p:par>
                        <p:par>
                          <p:cTn id="104" fill="hold">
                            <p:stCondLst>
                              <p:cond delay="11000"/>
                            </p:stCondLst>
                            <p:childTnLst>
                              <p:par>
                                <p:cTn id="105" presetID="31" presetClass="exit" presetSubtype="0" fill="hold" nodeType="afterEffect">
                                  <p:stCondLst>
                                    <p:cond delay="0"/>
                                  </p:stCondLst>
                                  <p:childTnLst>
                                    <p:anim calcmode="lin" valueType="num">
                                      <p:cBhvr>
                                        <p:cTn id="106" dur="1000"/>
                                        <p:tgtEl>
                                          <p:spTgt spid="37"/>
                                        </p:tgtEl>
                                        <p:attrNameLst>
                                          <p:attrName>ppt_w</p:attrName>
                                        </p:attrNameLst>
                                      </p:cBhvr>
                                      <p:tavLst>
                                        <p:tav tm="0">
                                          <p:val>
                                            <p:strVal val="ppt_w"/>
                                          </p:val>
                                        </p:tav>
                                        <p:tav tm="100000">
                                          <p:val>
                                            <p:fltVal val="0"/>
                                          </p:val>
                                        </p:tav>
                                      </p:tavLst>
                                    </p:anim>
                                    <p:anim calcmode="lin" valueType="num">
                                      <p:cBhvr>
                                        <p:cTn id="107" dur="1000"/>
                                        <p:tgtEl>
                                          <p:spTgt spid="37"/>
                                        </p:tgtEl>
                                        <p:attrNameLst>
                                          <p:attrName>ppt_h</p:attrName>
                                        </p:attrNameLst>
                                      </p:cBhvr>
                                      <p:tavLst>
                                        <p:tav tm="0">
                                          <p:val>
                                            <p:strVal val="ppt_h"/>
                                          </p:val>
                                        </p:tav>
                                        <p:tav tm="100000">
                                          <p:val>
                                            <p:fltVal val="0"/>
                                          </p:val>
                                        </p:tav>
                                      </p:tavLst>
                                    </p:anim>
                                    <p:anim calcmode="lin" valueType="num">
                                      <p:cBhvr>
                                        <p:cTn id="108" dur="1000"/>
                                        <p:tgtEl>
                                          <p:spTgt spid="37"/>
                                        </p:tgtEl>
                                        <p:attrNameLst>
                                          <p:attrName>style.rotation</p:attrName>
                                        </p:attrNameLst>
                                      </p:cBhvr>
                                      <p:tavLst>
                                        <p:tav tm="0">
                                          <p:val>
                                            <p:fltVal val="0"/>
                                          </p:val>
                                        </p:tav>
                                        <p:tav tm="100000">
                                          <p:val>
                                            <p:fltVal val="90"/>
                                          </p:val>
                                        </p:tav>
                                      </p:tavLst>
                                    </p:anim>
                                    <p:animEffect transition="out" filter="fade">
                                      <p:cBhvr>
                                        <p:cTn id="109" dur="1000"/>
                                        <p:tgtEl>
                                          <p:spTgt spid="37"/>
                                        </p:tgtEl>
                                      </p:cBhvr>
                                    </p:animEffect>
                                    <p:set>
                                      <p:cBhvr>
                                        <p:cTn id="110"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10" name="ket-thuc-final.wav"/>
                                        </p:tgtEl>
                                      </p:cMediaNode>
                                    </p:audio>
                                  </p:subTnLst>
                                </p:cTn>
                              </p:par>
                            </p:childTnLst>
                          </p:cTn>
                        </p:par>
                      </p:childTnLst>
                    </p:cTn>
                  </p:par>
                  <p:par>
                    <p:cTn id="111" fill="hold">
                      <p:stCondLst>
                        <p:cond delay="indefinite"/>
                      </p:stCondLst>
                      <p:childTnLst>
                        <p:par>
                          <p:cTn id="112" fill="hold">
                            <p:stCondLst>
                              <p:cond delay="0"/>
                            </p:stCondLst>
                            <p:childTnLst>
                              <p:par>
                                <p:cTn id="113" presetID="1" presetClass="mediacall" presetSubtype="0" fill="hold" nodeType="clickEffect">
                                  <p:stCondLst>
                                    <p:cond delay="0"/>
                                  </p:stCondLst>
                                  <p:childTnLst>
                                    <p:cmd type="call" cmd="playFrom(0.0)">
                                      <p:cBhvr>
                                        <p:cTn id="114" dur="7523" fill="hold"/>
                                        <p:tgtEl>
                                          <p:spTgt spid="23"/>
                                        </p:tgtEl>
                                      </p:cBhvr>
                                    </p:cmd>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fade">
                                      <p:cBhvr>
                                        <p:cTn id="119" dur="1000"/>
                                        <p:tgtEl>
                                          <p:spTgt spid="3"/>
                                        </p:tgtEl>
                                      </p:cBhvr>
                                    </p:animEffect>
                                    <p:anim calcmode="lin" valueType="num">
                                      <p:cBhvr>
                                        <p:cTn id="120" dur="1000" fill="hold"/>
                                        <p:tgtEl>
                                          <p:spTgt spid="3"/>
                                        </p:tgtEl>
                                        <p:attrNameLst>
                                          <p:attrName>ppt_x</p:attrName>
                                        </p:attrNameLst>
                                      </p:cBhvr>
                                      <p:tavLst>
                                        <p:tav tm="0">
                                          <p:val>
                                            <p:strVal val="#ppt_x"/>
                                          </p:val>
                                        </p:tav>
                                        <p:tav tm="100000">
                                          <p:val>
                                            <p:strVal val="#ppt_x"/>
                                          </p:val>
                                        </p:tav>
                                      </p:tavLst>
                                    </p:anim>
                                    <p:anim calcmode="lin" valueType="num">
                                      <p:cBhvr>
                                        <p:cTn id="1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2"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5934075" y="397845"/>
            <a:ext cx="7086600" cy="1338828"/>
          </a:xfrm>
          <a:prstGeom prst="rect">
            <a:avLst/>
          </a:prstGeom>
          <a:noFill/>
        </p:spPr>
        <p:txBody>
          <a:bodyPr wrap="square" rtlCol="0">
            <a:spAutoFit/>
          </a:bodyPr>
          <a:lstStyle/>
          <a:p>
            <a:r>
              <a:rPr lang="en-US" sz="8100" dirty="0">
                <a:solidFill>
                  <a:srgbClr val="FFFF00"/>
                </a:solidFill>
                <a:latin typeface="Algerian" pitchFamily="82" charset="0"/>
              </a:rPr>
              <a:t>CÂU HỎI 6 </a:t>
            </a:r>
          </a:p>
        </p:txBody>
      </p:sp>
      <p:graphicFrame>
        <p:nvGraphicFramePr>
          <p:cNvPr id="34" name="Object 33"/>
          <p:cNvGraphicFramePr>
            <a:graphicFrameLocks noChangeAspect="1"/>
          </p:cNvGraphicFramePr>
          <p:nvPr>
            <p:extLst/>
          </p:nvPr>
        </p:nvGraphicFramePr>
        <p:xfrm>
          <a:off x="9477375" y="3557588"/>
          <a:ext cx="171450" cy="266700"/>
        </p:xfrm>
        <a:graphic>
          <a:graphicData uri="http://schemas.openxmlformats.org/presentationml/2006/ole">
            <mc:AlternateContent xmlns:mc="http://schemas.openxmlformats.org/markup-compatibility/2006">
              <mc:Choice xmlns:v="urn:schemas-microsoft-com:vml" Requires="v">
                <p:oleObj spid="_x0000_s18442" name="Equation" r:id="rId11" imgW="114120" imgH="177480" progId="Equation.DSMT4">
                  <p:embed/>
                </p:oleObj>
              </mc:Choice>
              <mc:Fallback>
                <p:oleObj name="Equation" r:id="rId11" imgW="1141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5"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0143" y="5132808"/>
            <a:ext cx="18407661" cy="3877985"/>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vi-VN" sz="6600" smtClean="0">
                <a:latin typeface="Times New Roman" panose="02020603050405020304" pitchFamily="18" charset="0"/>
                <a:cs typeface="Times New Roman" panose="02020603050405020304" pitchFamily="18" charset="0"/>
              </a:rPr>
              <a:t>  </a:t>
            </a:r>
            <a:r>
              <a:rPr lang="en-US" sz="6600" smtClean="0">
                <a:latin typeface="Times New Roman" panose="02020603050405020304" pitchFamily="18" charset="0"/>
                <a:cs typeface="Times New Roman" panose="02020603050405020304" pitchFamily="18" charset="0"/>
              </a:rPr>
              <a:t>A</a:t>
            </a:r>
            <a:r>
              <a:rPr lang="en-US" sz="6000">
                <a:latin typeface="Times New Roman" panose="02020603050405020304" pitchFamily="18" charset="0"/>
                <a:cs typeface="Times New Roman" panose="02020603050405020304" pitchFamily="18" charset="0"/>
              </a:rPr>
              <a:t>. Miêu tả các vùng đất khác nhau của đất nước ta.</a:t>
            </a:r>
            <a:endParaRPr lang="en-GB" sz="6000">
              <a:latin typeface="Times New Roman" panose="02020603050405020304" pitchFamily="18" charset="0"/>
              <a:cs typeface="Times New Roman" panose="02020603050405020304" pitchFamily="18" charset="0"/>
            </a:endParaRPr>
          </a:p>
          <a:p>
            <a:r>
              <a:rPr lang="en-US" sz="6000">
                <a:latin typeface="Times New Roman" panose="02020603050405020304" pitchFamily="18" charset="0"/>
                <a:cs typeface="Times New Roman" panose="02020603050405020304" pitchFamily="18" charset="0"/>
              </a:rPr>
              <a:t>  B. Nói lên sự khắc nghiệt của thiên nhiên ta.</a:t>
            </a:r>
            <a:endParaRPr lang="en-GB" sz="6000">
              <a:latin typeface="Times New Roman" panose="02020603050405020304" pitchFamily="18" charset="0"/>
              <a:cs typeface="Times New Roman" panose="02020603050405020304" pitchFamily="18" charset="0"/>
            </a:endParaRPr>
          </a:p>
          <a:p>
            <a:r>
              <a:rPr lang="en-US" sz="6000">
                <a:latin typeface="Times New Roman" panose="02020603050405020304" pitchFamily="18" charset="0"/>
                <a:cs typeface="Times New Roman" panose="02020603050405020304" pitchFamily="18" charset="0"/>
              </a:rPr>
              <a:t>  C. Nói lên sự đối lập giữa các vùng miền của đất nước ta.</a:t>
            </a:r>
            <a:endParaRPr lang="en-GB" sz="6000">
              <a:latin typeface="Times New Roman" panose="02020603050405020304" pitchFamily="18" charset="0"/>
              <a:cs typeface="Times New Roman" panose="02020603050405020304" pitchFamily="18" charset="0"/>
            </a:endParaRPr>
          </a:p>
          <a:p>
            <a:r>
              <a:rPr lang="en-US" sz="6000">
                <a:latin typeface="Times New Roman" panose="02020603050405020304" pitchFamily="18" charset="0"/>
                <a:cs typeface="Times New Roman" panose="02020603050405020304" pitchFamily="18" charset="0"/>
              </a:rPr>
              <a:t>  D. Nói lên hoàn cảnh xuất thân của những người lính.</a:t>
            </a:r>
            <a:endParaRPr lang="en-GB" sz="6000" b="1">
              <a:latin typeface="Times New Roman" panose="02020603050405020304" pitchFamily="18" charset="0"/>
              <a:cs typeface="Times New Roman" panose="02020603050405020304" pitchFamily="18" charset="0"/>
            </a:endParaRPr>
          </a:p>
        </p:txBody>
      </p:sp>
      <p:sp>
        <p:nvSpPr>
          <p:cNvPr id="36" name="TextBox 35"/>
          <p:cNvSpPr txBox="1"/>
          <p:nvPr/>
        </p:nvSpPr>
        <p:spPr>
          <a:xfrm>
            <a:off x="571500" y="2243180"/>
            <a:ext cx="15955494" cy="2308324"/>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vi-VN" sz="4800" b="1"/>
              <a:t>Câu 6. </a:t>
            </a:r>
            <a:r>
              <a:rPr lang="vi-VN" sz="4800"/>
              <a:t>Nội dung chính của các câu thơ sau là gì?</a:t>
            </a:r>
            <a:endParaRPr lang="en-GB" sz="4800"/>
          </a:p>
          <a:p>
            <a:pPr algn="ctr"/>
            <a:r>
              <a:rPr lang="vi-VN" sz="4800" i="1"/>
              <a:t>Quê hương anh nước mặn đồng chua</a:t>
            </a:r>
            <a:endParaRPr lang="en-GB" sz="4800"/>
          </a:p>
          <a:p>
            <a:pPr algn="ctr"/>
            <a:r>
              <a:rPr lang="vi-VN" sz="4800" i="1" smtClean="0"/>
              <a:t>Làng </a:t>
            </a:r>
            <a:r>
              <a:rPr lang="vi-VN" sz="4800" i="1"/>
              <a:t>tôi nghèo đất cày lên sỏi đá</a:t>
            </a:r>
            <a:endParaRPr lang="en-GB" sz="4800"/>
          </a:p>
        </p:txBody>
      </p:sp>
      <p:pic>
        <p:nvPicPr>
          <p:cNvPr id="33" name="Picture 4" descr="het gio"/>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245326">
            <a:off x="15946389"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083251" y="755339"/>
            <a:ext cx="1671761" cy="1480205"/>
          </a:xfrm>
          <a:prstGeom prst="ellipse">
            <a:avLst/>
          </a:prstGeom>
          <a:ln>
            <a:noFill/>
          </a:ln>
          <a:effectLst>
            <a:softEdge rad="112500"/>
          </a:effectLst>
          <a:extLst/>
        </p:spPr>
      </p:pic>
      <p:sp>
        <p:nvSpPr>
          <p:cNvPr id="38" name="Hình chữ nhật 85"/>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5896597" y="255422"/>
            <a:ext cx="2045067"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6106781" y="899300"/>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9" y="26651"/>
            <a:ext cx="2561235" cy="2565177"/>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pic>
        <p:nvPicPr>
          <p:cNvPr id="22" name="Picture 19" descr="WHITME~1">
            <a:hlinkClick r:id="rId18" action="ppaction://hlinksldjump"/>
            <a:extLst>
              <a:ext uri="{FF2B5EF4-FFF2-40B4-BE49-F238E27FC236}">
                <a16:creationId xmlns:a16="http://schemas.microsoft.com/office/drawing/2014/main" id="{7E47B095-C243-4CA0-9F69-028CBB6D3FDB}"/>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4387823" y="9144002"/>
            <a:ext cx="3017547" cy="1204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0"/>
          <a:stretch>
            <a:fillRect/>
          </a:stretch>
        </p:blipFill>
        <p:spPr>
          <a:xfrm>
            <a:off x="-297255" y="8087746"/>
            <a:ext cx="1737510" cy="1399154"/>
          </a:xfrm>
          <a:prstGeom prst="rect">
            <a:avLst/>
          </a:prstGeom>
        </p:spPr>
      </p:pic>
    </p:spTree>
    <p:extLst>
      <p:ext uri="{BB962C8B-B14F-4D97-AF65-F5344CB8AC3E}">
        <p14:creationId xmlns:p14="http://schemas.microsoft.com/office/powerpoint/2010/main" val="3133056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8" name="nen.wav"/>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out)">
                                      <p:cBhvr>
                                        <p:cTn id="20" dur="500"/>
                                        <p:tgtEl>
                                          <p:spTgt spid="33"/>
                                        </p:tgtEl>
                                      </p:cBhvr>
                                    </p:animEffect>
                                  </p:childTnLst>
                                </p:cTn>
                              </p:par>
                              <p:par>
                                <p:cTn id="21" presetID="4" presetClass="entr" presetSubtype="32"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ox(out)">
                                      <p:cBhvr>
                                        <p:cTn id="23" dur="500"/>
                                        <p:tgtEl>
                                          <p:spTgt spid="37"/>
                                        </p:tgtEl>
                                      </p:cBhvr>
                                    </p:animEffect>
                                  </p:childTnLst>
                                </p:cTn>
                              </p:par>
                              <p:par>
                                <p:cTn id="24" presetID="4" presetClass="entr" presetSubtype="32"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ox(out)">
                                      <p:cBhvr>
                                        <p:cTn id="26" dur="500"/>
                                        <p:tgtEl>
                                          <p:spTgt spid="38"/>
                                        </p:tgtEl>
                                      </p:cBhvr>
                                    </p:animEffect>
                                  </p:childTnLst>
                                </p:cTn>
                              </p:par>
                              <p:par>
                                <p:cTn id="27" presetID="4" presetClass="entr" presetSubtype="32"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ox(out)">
                                      <p:cBhvr>
                                        <p:cTn id="29" dur="500"/>
                                        <p:tgtEl>
                                          <p:spTgt spid="39"/>
                                        </p:tgtEl>
                                      </p:cBhvr>
                                    </p:animEffect>
                                  </p:childTnLst>
                                </p:cTn>
                              </p:par>
                              <p:par>
                                <p:cTn id="30" presetID="4" presetClass="entr" presetSubtype="32"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ox(out)">
                                      <p:cBhvr>
                                        <p:cTn id="32" dur="500"/>
                                        <p:tgtEl>
                                          <p:spTgt spid="40"/>
                                        </p:tgtEl>
                                      </p:cBhvr>
                                    </p:animEffect>
                                  </p:childTnLst>
                                </p:cTn>
                              </p:par>
                              <p:par>
                                <p:cTn id="33" presetID="4" presetClass="entr" presetSubtype="32"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ox(out)">
                                      <p:cBhvr>
                                        <p:cTn id="35" dur="500"/>
                                        <p:tgtEl>
                                          <p:spTgt spid="41"/>
                                        </p:tgtEl>
                                      </p:cBhvr>
                                    </p:animEffect>
                                  </p:childTnLst>
                                </p:cTn>
                              </p:par>
                              <p:par>
                                <p:cTn id="36" presetID="4" presetClass="entr" presetSubtype="32"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ox(out)">
                                      <p:cBhvr>
                                        <p:cTn id="38" dur="500"/>
                                        <p:tgtEl>
                                          <p:spTgt spid="42"/>
                                        </p:tgtEl>
                                      </p:cBhvr>
                                    </p:animEffect>
                                  </p:childTnLst>
                                </p:cTn>
                              </p:par>
                              <p:par>
                                <p:cTn id="39" presetID="4" presetClass="entr" presetSubtype="32"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ox(out)">
                                      <p:cBhvr>
                                        <p:cTn id="41" dur="500"/>
                                        <p:tgtEl>
                                          <p:spTgt spid="43"/>
                                        </p:tgtEl>
                                      </p:cBhvr>
                                    </p:animEffect>
                                  </p:childTnLst>
                                </p:cTn>
                              </p:par>
                              <p:par>
                                <p:cTn id="42" presetID="4" presetClass="entr" presetSubtype="32"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ox(out)">
                                      <p:cBhvr>
                                        <p:cTn id="44" dur="500"/>
                                        <p:tgtEl>
                                          <p:spTgt spid="44"/>
                                        </p:tgtEl>
                                      </p:cBhvr>
                                    </p:animEffect>
                                  </p:childTnLst>
                                </p:cTn>
                              </p:par>
                              <p:par>
                                <p:cTn id="45" presetID="4" presetClass="entr" presetSubtype="32"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ox(out)">
                                      <p:cBhvr>
                                        <p:cTn id="47" dur="500"/>
                                        <p:tgtEl>
                                          <p:spTgt spid="45"/>
                                        </p:tgtEl>
                                      </p:cBhvr>
                                    </p:animEffect>
                                  </p:childTnLst>
                                </p:cTn>
                              </p:par>
                              <p:par>
                                <p:cTn id="48" presetID="4" presetClass="entr" presetSubtype="32"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ox(out)">
                                      <p:cBhvr>
                                        <p:cTn id="50" dur="500"/>
                                        <p:tgtEl>
                                          <p:spTgt spid="46"/>
                                        </p:tgtEl>
                                      </p:cBhvr>
                                    </p:animEffect>
                                  </p:childTnLst>
                                </p:cTn>
                              </p:par>
                              <p:par>
                                <p:cTn id="51" presetID="4" presetClass="entr" presetSubtype="32"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ox(out)">
                                      <p:cBhvr>
                                        <p:cTn id="53" dur="500"/>
                                        <p:tgtEl>
                                          <p:spTgt spid="47"/>
                                        </p:tgtEl>
                                      </p:cBhvr>
                                    </p:animEffect>
                                  </p:childTnLst>
                                </p:cTn>
                              </p:par>
                              <p:par>
                                <p:cTn id="54" presetID="4" presetClass="entr" presetSubtype="32"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box(out)">
                                      <p:cBhvr>
                                        <p:cTn id="56" dur="500"/>
                                        <p:tgtEl>
                                          <p:spTgt spid="48"/>
                                        </p:tgtEl>
                                      </p:cBhvr>
                                    </p:animEffect>
                                  </p:childTnLst>
                                </p:cTn>
                              </p:par>
                            </p:childTnLst>
                          </p:cTn>
                        </p:par>
                        <p:par>
                          <p:cTn id="57" fill="hold">
                            <p:stCondLst>
                              <p:cond delay="500"/>
                            </p:stCondLst>
                            <p:childTnLst>
                              <p:par>
                                <p:cTn id="58" presetID="10" presetClass="exit" presetSubtype="0" fill="hold" nodeType="afterEffect">
                                  <p:stCondLst>
                                    <p:cond delay="0"/>
                                  </p:stCondLst>
                                  <p:childTnLst>
                                    <p:animEffect transition="out" filter="fade">
                                      <p:cBhvr>
                                        <p:cTn id="59" dur="500"/>
                                        <p:tgtEl>
                                          <p:spTgt spid="48"/>
                                        </p:tgtEl>
                                      </p:cBhvr>
                                    </p:animEffect>
                                    <p:set>
                                      <p:cBhvr>
                                        <p:cTn id="60"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9" name="chuong suy nghi.wav"/>
                                        </p:tgtEl>
                                      </p:cMediaNode>
                                    </p:audio>
                                  </p:subTnLst>
                                </p:cTn>
                              </p:par>
                            </p:childTnLst>
                          </p:cTn>
                        </p:par>
                        <p:par>
                          <p:cTn id="61" fill="hold">
                            <p:stCondLst>
                              <p:cond delay="1000"/>
                            </p:stCondLst>
                            <p:childTnLst>
                              <p:par>
                                <p:cTn id="62" presetID="6" presetClass="exit" presetSubtype="32" fill="hold" nodeType="afterEffect">
                                  <p:stCondLst>
                                    <p:cond delay="0"/>
                                  </p:stCondLst>
                                  <p:childTnLst>
                                    <p:animEffect transition="out" filter="circle(out)">
                                      <p:cBhvr>
                                        <p:cTn id="63" dur="1000"/>
                                        <p:tgtEl>
                                          <p:spTgt spid="47"/>
                                        </p:tgtEl>
                                      </p:cBhvr>
                                    </p:animEffect>
                                    <p:set>
                                      <p:cBhvr>
                                        <p:cTn id="64" dur="1" fill="hold">
                                          <p:stCondLst>
                                            <p:cond delay="999"/>
                                          </p:stCondLst>
                                        </p:cTn>
                                        <p:tgtEl>
                                          <p:spTgt spid="47"/>
                                        </p:tgtEl>
                                        <p:attrNameLst>
                                          <p:attrName>style.visibility</p:attrName>
                                        </p:attrNameLst>
                                      </p:cBhvr>
                                      <p:to>
                                        <p:strVal val="hidden"/>
                                      </p:to>
                                    </p:set>
                                  </p:childTnLst>
                                </p:cTn>
                              </p:par>
                            </p:childTnLst>
                          </p:cTn>
                        </p:par>
                        <p:par>
                          <p:cTn id="65" fill="hold">
                            <p:stCondLst>
                              <p:cond delay="2000"/>
                            </p:stCondLst>
                            <p:childTnLst>
                              <p:par>
                                <p:cTn id="66" presetID="6" presetClass="exit" presetSubtype="32" fill="hold" nodeType="afterEffect">
                                  <p:stCondLst>
                                    <p:cond delay="0"/>
                                  </p:stCondLst>
                                  <p:childTnLst>
                                    <p:animEffect transition="out" filter="circle(out)">
                                      <p:cBhvr>
                                        <p:cTn id="67" dur="1000"/>
                                        <p:tgtEl>
                                          <p:spTgt spid="46"/>
                                        </p:tgtEl>
                                      </p:cBhvr>
                                    </p:animEffect>
                                    <p:set>
                                      <p:cBhvr>
                                        <p:cTn id="68" dur="1" fill="hold">
                                          <p:stCondLst>
                                            <p:cond delay="999"/>
                                          </p:stCondLst>
                                        </p:cTn>
                                        <p:tgtEl>
                                          <p:spTgt spid="46"/>
                                        </p:tgtEl>
                                        <p:attrNameLst>
                                          <p:attrName>style.visibility</p:attrName>
                                        </p:attrNameLst>
                                      </p:cBhvr>
                                      <p:to>
                                        <p:strVal val="hidden"/>
                                      </p:to>
                                    </p:set>
                                  </p:childTnLst>
                                </p:cTn>
                              </p:par>
                            </p:childTnLst>
                          </p:cTn>
                        </p:par>
                        <p:par>
                          <p:cTn id="69" fill="hold">
                            <p:stCondLst>
                              <p:cond delay="3000"/>
                            </p:stCondLst>
                            <p:childTnLst>
                              <p:par>
                                <p:cTn id="70" presetID="6" presetClass="exit" presetSubtype="32" fill="hold" nodeType="afterEffect">
                                  <p:stCondLst>
                                    <p:cond delay="0"/>
                                  </p:stCondLst>
                                  <p:childTnLst>
                                    <p:animEffect transition="out" filter="circle(out)">
                                      <p:cBhvr>
                                        <p:cTn id="71" dur="1000"/>
                                        <p:tgtEl>
                                          <p:spTgt spid="45"/>
                                        </p:tgtEl>
                                      </p:cBhvr>
                                    </p:animEffect>
                                    <p:set>
                                      <p:cBhvr>
                                        <p:cTn id="72" dur="1" fill="hold">
                                          <p:stCondLst>
                                            <p:cond delay="999"/>
                                          </p:stCondLst>
                                        </p:cTn>
                                        <p:tgtEl>
                                          <p:spTgt spid="45"/>
                                        </p:tgtEl>
                                        <p:attrNameLst>
                                          <p:attrName>style.visibility</p:attrName>
                                        </p:attrNameLst>
                                      </p:cBhvr>
                                      <p:to>
                                        <p:strVal val="hidden"/>
                                      </p:to>
                                    </p:set>
                                  </p:childTnLst>
                                </p:cTn>
                              </p:par>
                            </p:childTnLst>
                          </p:cTn>
                        </p:par>
                        <p:par>
                          <p:cTn id="73" fill="hold">
                            <p:stCondLst>
                              <p:cond delay="4000"/>
                            </p:stCondLst>
                            <p:childTnLst>
                              <p:par>
                                <p:cTn id="74" presetID="6" presetClass="exit" presetSubtype="32" fill="hold" nodeType="afterEffect">
                                  <p:stCondLst>
                                    <p:cond delay="0"/>
                                  </p:stCondLst>
                                  <p:childTnLst>
                                    <p:animEffect transition="out" filter="circle(out)">
                                      <p:cBhvr>
                                        <p:cTn id="75" dur="1000"/>
                                        <p:tgtEl>
                                          <p:spTgt spid="44"/>
                                        </p:tgtEl>
                                      </p:cBhvr>
                                    </p:animEffect>
                                    <p:set>
                                      <p:cBhvr>
                                        <p:cTn id="76" dur="1" fill="hold">
                                          <p:stCondLst>
                                            <p:cond delay="999"/>
                                          </p:stCondLst>
                                        </p:cTn>
                                        <p:tgtEl>
                                          <p:spTgt spid="44"/>
                                        </p:tgtEl>
                                        <p:attrNameLst>
                                          <p:attrName>style.visibility</p:attrName>
                                        </p:attrNameLst>
                                      </p:cBhvr>
                                      <p:to>
                                        <p:strVal val="hidden"/>
                                      </p:to>
                                    </p:set>
                                  </p:childTnLst>
                                </p:cTn>
                              </p:par>
                            </p:childTnLst>
                          </p:cTn>
                        </p:par>
                        <p:par>
                          <p:cTn id="77" fill="hold">
                            <p:stCondLst>
                              <p:cond delay="5000"/>
                            </p:stCondLst>
                            <p:childTnLst>
                              <p:par>
                                <p:cTn id="78" presetID="6" presetClass="exit" presetSubtype="32" fill="hold" nodeType="afterEffect">
                                  <p:stCondLst>
                                    <p:cond delay="0"/>
                                  </p:stCondLst>
                                  <p:childTnLst>
                                    <p:animEffect transition="out" filter="circle(out)">
                                      <p:cBhvr>
                                        <p:cTn id="79" dur="1000"/>
                                        <p:tgtEl>
                                          <p:spTgt spid="43"/>
                                        </p:tgtEl>
                                      </p:cBhvr>
                                    </p:animEffect>
                                    <p:set>
                                      <p:cBhvr>
                                        <p:cTn id="80" dur="1" fill="hold">
                                          <p:stCondLst>
                                            <p:cond delay="999"/>
                                          </p:stCondLst>
                                        </p:cTn>
                                        <p:tgtEl>
                                          <p:spTgt spid="43"/>
                                        </p:tgtEl>
                                        <p:attrNameLst>
                                          <p:attrName>style.visibility</p:attrName>
                                        </p:attrNameLst>
                                      </p:cBhvr>
                                      <p:to>
                                        <p:strVal val="hidden"/>
                                      </p:to>
                                    </p:set>
                                  </p:childTnLst>
                                </p:cTn>
                              </p:par>
                            </p:childTnLst>
                          </p:cTn>
                        </p:par>
                        <p:par>
                          <p:cTn id="81" fill="hold">
                            <p:stCondLst>
                              <p:cond delay="6000"/>
                            </p:stCondLst>
                            <p:childTnLst>
                              <p:par>
                                <p:cTn id="82" presetID="6" presetClass="exit" presetSubtype="32" fill="hold" nodeType="afterEffect">
                                  <p:stCondLst>
                                    <p:cond delay="0"/>
                                  </p:stCondLst>
                                  <p:childTnLst>
                                    <p:animEffect transition="out" filter="circle(out)">
                                      <p:cBhvr>
                                        <p:cTn id="83" dur="1000"/>
                                        <p:tgtEl>
                                          <p:spTgt spid="42"/>
                                        </p:tgtEl>
                                      </p:cBhvr>
                                    </p:animEffect>
                                    <p:set>
                                      <p:cBhvr>
                                        <p:cTn id="84" dur="1" fill="hold">
                                          <p:stCondLst>
                                            <p:cond delay="999"/>
                                          </p:stCondLst>
                                        </p:cTn>
                                        <p:tgtEl>
                                          <p:spTgt spid="42"/>
                                        </p:tgtEl>
                                        <p:attrNameLst>
                                          <p:attrName>style.visibility</p:attrName>
                                        </p:attrNameLst>
                                      </p:cBhvr>
                                      <p:to>
                                        <p:strVal val="hidden"/>
                                      </p:to>
                                    </p:set>
                                  </p:childTnLst>
                                </p:cTn>
                              </p:par>
                            </p:childTnLst>
                          </p:cTn>
                        </p:par>
                        <p:par>
                          <p:cTn id="85" fill="hold">
                            <p:stCondLst>
                              <p:cond delay="7000"/>
                            </p:stCondLst>
                            <p:childTnLst>
                              <p:par>
                                <p:cTn id="86" presetID="6" presetClass="exit" presetSubtype="32" fill="hold" nodeType="afterEffect">
                                  <p:stCondLst>
                                    <p:cond delay="0"/>
                                  </p:stCondLst>
                                  <p:childTnLst>
                                    <p:animEffect transition="out" filter="circle(out)">
                                      <p:cBhvr>
                                        <p:cTn id="87" dur="1000"/>
                                        <p:tgtEl>
                                          <p:spTgt spid="41"/>
                                        </p:tgtEl>
                                      </p:cBhvr>
                                    </p:animEffect>
                                    <p:set>
                                      <p:cBhvr>
                                        <p:cTn id="88" dur="1" fill="hold">
                                          <p:stCondLst>
                                            <p:cond delay="999"/>
                                          </p:stCondLst>
                                        </p:cTn>
                                        <p:tgtEl>
                                          <p:spTgt spid="41"/>
                                        </p:tgtEl>
                                        <p:attrNameLst>
                                          <p:attrName>style.visibility</p:attrName>
                                        </p:attrNameLst>
                                      </p:cBhvr>
                                      <p:to>
                                        <p:strVal val="hidden"/>
                                      </p:to>
                                    </p:set>
                                  </p:childTnLst>
                                </p:cTn>
                              </p:par>
                            </p:childTnLst>
                          </p:cTn>
                        </p:par>
                        <p:par>
                          <p:cTn id="89" fill="hold">
                            <p:stCondLst>
                              <p:cond delay="8000"/>
                            </p:stCondLst>
                            <p:childTnLst>
                              <p:par>
                                <p:cTn id="90" presetID="6" presetClass="exit" presetSubtype="32" fill="hold" nodeType="afterEffect">
                                  <p:stCondLst>
                                    <p:cond delay="0"/>
                                  </p:stCondLst>
                                  <p:childTnLst>
                                    <p:animEffect transition="out" filter="circle(out)">
                                      <p:cBhvr>
                                        <p:cTn id="91" dur="1000"/>
                                        <p:tgtEl>
                                          <p:spTgt spid="40"/>
                                        </p:tgtEl>
                                      </p:cBhvr>
                                    </p:animEffect>
                                    <p:set>
                                      <p:cBhvr>
                                        <p:cTn id="92" dur="1" fill="hold">
                                          <p:stCondLst>
                                            <p:cond delay="999"/>
                                          </p:stCondLst>
                                        </p:cTn>
                                        <p:tgtEl>
                                          <p:spTgt spid="40"/>
                                        </p:tgtEl>
                                        <p:attrNameLst>
                                          <p:attrName>style.visibility</p:attrName>
                                        </p:attrNameLst>
                                      </p:cBhvr>
                                      <p:to>
                                        <p:strVal val="hidden"/>
                                      </p:to>
                                    </p:set>
                                  </p:childTnLst>
                                </p:cTn>
                              </p:par>
                            </p:childTnLst>
                          </p:cTn>
                        </p:par>
                        <p:par>
                          <p:cTn id="93" fill="hold">
                            <p:stCondLst>
                              <p:cond delay="9000"/>
                            </p:stCondLst>
                            <p:childTnLst>
                              <p:par>
                                <p:cTn id="94" presetID="6" presetClass="exit" presetSubtype="32" fill="hold" nodeType="afterEffect">
                                  <p:stCondLst>
                                    <p:cond delay="0"/>
                                  </p:stCondLst>
                                  <p:childTnLst>
                                    <p:animEffect transition="out" filter="circle(out)">
                                      <p:cBhvr>
                                        <p:cTn id="95" dur="1000"/>
                                        <p:tgtEl>
                                          <p:spTgt spid="39"/>
                                        </p:tgtEl>
                                      </p:cBhvr>
                                    </p:animEffect>
                                    <p:set>
                                      <p:cBhvr>
                                        <p:cTn id="96" dur="1" fill="hold">
                                          <p:stCondLst>
                                            <p:cond delay="999"/>
                                          </p:stCondLst>
                                        </p:cTn>
                                        <p:tgtEl>
                                          <p:spTgt spid="39"/>
                                        </p:tgtEl>
                                        <p:attrNameLst>
                                          <p:attrName>style.visibility</p:attrName>
                                        </p:attrNameLst>
                                      </p:cBhvr>
                                      <p:to>
                                        <p:strVal val="hidden"/>
                                      </p:to>
                                    </p:set>
                                  </p:childTnLst>
                                </p:cTn>
                              </p:par>
                            </p:childTnLst>
                          </p:cTn>
                        </p:par>
                        <p:par>
                          <p:cTn id="97" fill="hold">
                            <p:stCondLst>
                              <p:cond delay="10000"/>
                            </p:stCondLst>
                            <p:childTnLst>
                              <p:par>
                                <p:cTn id="98" presetID="6" presetClass="exit" presetSubtype="32" fill="hold" nodeType="afterEffect">
                                  <p:stCondLst>
                                    <p:cond delay="0"/>
                                  </p:stCondLst>
                                  <p:childTnLst>
                                    <p:animEffect transition="out" filter="circle(out)">
                                      <p:cBhvr>
                                        <p:cTn id="99" dur="1000"/>
                                        <p:tgtEl>
                                          <p:spTgt spid="38"/>
                                        </p:tgtEl>
                                      </p:cBhvr>
                                    </p:animEffect>
                                    <p:set>
                                      <p:cBhvr>
                                        <p:cTn id="100" dur="1" fill="hold">
                                          <p:stCondLst>
                                            <p:cond delay="999"/>
                                          </p:stCondLst>
                                        </p:cTn>
                                        <p:tgtEl>
                                          <p:spTgt spid="38"/>
                                        </p:tgtEl>
                                        <p:attrNameLst>
                                          <p:attrName>style.visibility</p:attrName>
                                        </p:attrNameLst>
                                      </p:cBhvr>
                                      <p:to>
                                        <p:strVal val="hidden"/>
                                      </p:to>
                                    </p:set>
                                  </p:childTnLst>
                                </p:cTn>
                              </p:par>
                            </p:childTnLst>
                          </p:cTn>
                        </p:par>
                        <p:par>
                          <p:cTn id="101" fill="hold">
                            <p:stCondLst>
                              <p:cond delay="11000"/>
                            </p:stCondLst>
                            <p:childTnLst>
                              <p:par>
                                <p:cTn id="102" presetID="1" presetClass="entr" presetSubtype="0"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childTnLst>
                                </p:cTn>
                              </p:par>
                            </p:childTnLst>
                          </p:cTn>
                        </p:par>
                        <p:par>
                          <p:cTn id="104" fill="hold">
                            <p:stCondLst>
                              <p:cond delay="11000"/>
                            </p:stCondLst>
                            <p:childTnLst>
                              <p:par>
                                <p:cTn id="105" presetID="31" presetClass="exit" presetSubtype="0" fill="hold" nodeType="afterEffect">
                                  <p:stCondLst>
                                    <p:cond delay="0"/>
                                  </p:stCondLst>
                                  <p:childTnLst>
                                    <p:anim calcmode="lin" valueType="num">
                                      <p:cBhvr>
                                        <p:cTn id="106" dur="1000"/>
                                        <p:tgtEl>
                                          <p:spTgt spid="37"/>
                                        </p:tgtEl>
                                        <p:attrNameLst>
                                          <p:attrName>ppt_w</p:attrName>
                                        </p:attrNameLst>
                                      </p:cBhvr>
                                      <p:tavLst>
                                        <p:tav tm="0">
                                          <p:val>
                                            <p:strVal val="ppt_w"/>
                                          </p:val>
                                        </p:tav>
                                        <p:tav tm="100000">
                                          <p:val>
                                            <p:fltVal val="0"/>
                                          </p:val>
                                        </p:tav>
                                      </p:tavLst>
                                    </p:anim>
                                    <p:anim calcmode="lin" valueType="num">
                                      <p:cBhvr>
                                        <p:cTn id="107" dur="1000"/>
                                        <p:tgtEl>
                                          <p:spTgt spid="37"/>
                                        </p:tgtEl>
                                        <p:attrNameLst>
                                          <p:attrName>ppt_h</p:attrName>
                                        </p:attrNameLst>
                                      </p:cBhvr>
                                      <p:tavLst>
                                        <p:tav tm="0">
                                          <p:val>
                                            <p:strVal val="ppt_h"/>
                                          </p:val>
                                        </p:tav>
                                        <p:tav tm="100000">
                                          <p:val>
                                            <p:fltVal val="0"/>
                                          </p:val>
                                        </p:tav>
                                      </p:tavLst>
                                    </p:anim>
                                    <p:anim calcmode="lin" valueType="num">
                                      <p:cBhvr>
                                        <p:cTn id="108" dur="1000"/>
                                        <p:tgtEl>
                                          <p:spTgt spid="37"/>
                                        </p:tgtEl>
                                        <p:attrNameLst>
                                          <p:attrName>style.rotation</p:attrName>
                                        </p:attrNameLst>
                                      </p:cBhvr>
                                      <p:tavLst>
                                        <p:tav tm="0">
                                          <p:val>
                                            <p:fltVal val="0"/>
                                          </p:val>
                                        </p:tav>
                                        <p:tav tm="100000">
                                          <p:val>
                                            <p:fltVal val="90"/>
                                          </p:val>
                                        </p:tav>
                                      </p:tavLst>
                                    </p:anim>
                                    <p:animEffect transition="out" filter="fade">
                                      <p:cBhvr>
                                        <p:cTn id="109" dur="1000"/>
                                        <p:tgtEl>
                                          <p:spTgt spid="37"/>
                                        </p:tgtEl>
                                      </p:cBhvr>
                                    </p:animEffect>
                                    <p:set>
                                      <p:cBhvr>
                                        <p:cTn id="110"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10" name="ket-thuc-final.wav"/>
                                        </p:tgtEl>
                                      </p:cMediaNode>
                                    </p:audio>
                                  </p:subTnLst>
                                </p:cTn>
                              </p:par>
                            </p:childTnLst>
                          </p:cTn>
                        </p:par>
                      </p:childTnLst>
                    </p:cTn>
                  </p:par>
                  <p:par>
                    <p:cTn id="111" fill="hold">
                      <p:stCondLst>
                        <p:cond delay="indefinite"/>
                      </p:stCondLst>
                      <p:childTnLst>
                        <p:par>
                          <p:cTn id="112" fill="hold">
                            <p:stCondLst>
                              <p:cond delay="0"/>
                            </p:stCondLst>
                            <p:childTnLst>
                              <p:par>
                                <p:cTn id="113" presetID="1" presetClass="mediacall" presetSubtype="0" fill="hold" nodeType="clickEffect">
                                  <p:stCondLst>
                                    <p:cond delay="0"/>
                                  </p:stCondLst>
                                  <p:childTnLst>
                                    <p:cmd type="call" cmd="playFrom(0.0)">
                                      <p:cBhvr>
                                        <p:cTn id="114" dur="7523" fill="hold"/>
                                        <p:tgtEl>
                                          <p:spTgt spid="23"/>
                                        </p:tgtEl>
                                      </p:cBhvr>
                                    </p:cmd>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barn(inVertical)">
                                      <p:cBhvr>
                                        <p:cTn id="1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6105525" y="336673"/>
            <a:ext cx="7086600" cy="1338828"/>
          </a:xfrm>
          <a:prstGeom prst="rect">
            <a:avLst/>
          </a:prstGeom>
          <a:noFill/>
        </p:spPr>
        <p:txBody>
          <a:bodyPr wrap="square" rtlCol="0">
            <a:spAutoFit/>
          </a:bodyPr>
          <a:lstStyle/>
          <a:p>
            <a:r>
              <a:rPr lang="en-US" sz="8100" dirty="0">
                <a:solidFill>
                  <a:srgbClr val="FFFF00"/>
                </a:solidFill>
                <a:latin typeface="Algerian" pitchFamily="82" charset="0"/>
              </a:rPr>
              <a:t>CÂU HỎI 7 </a:t>
            </a:r>
          </a:p>
        </p:txBody>
      </p:sp>
      <p:graphicFrame>
        <p:nvGraphicFramePr>
          <p:cNvPr id="34" name="Object 33"/>
          <p:cNvGraphicFramePr>
            <a:graphicFrameLocks noChangeAspect="1"/>
          </p:cNvGraphicFramePr>
          <p:nvPr>
            <p:extLst/>
          </p:nvPr>
        </p:nvGraphicFramePr>
        <p:xfrm>
          <a:off x="9477375" y="3557588"/>
          <a:ext cx="171450" cy="266700"/>
        </p:xfrm>
        <a:graphic>
          <a:graphicData uri="http://schemas.openxmlformats.org/presentationml/2006/ole">
            <mc:AlternateContent xmlns:mc="http://schemas.openxmlformats.org/markup-compatibility/2006">
              <mc:Choice xmlns:v="urn:schemas-microsoft-com:vml" Requires="v">
                <p:oleObj spid="_x0000_s19467" name="Equation" r:id="rId11" imgW="114120" imgH="177480" progId="Equation.DSMT4">
                  <p:embed/>
                </p:oleObj>
              </mc:Choice>
              <mc:Fallback>
                <p:oleObj name="Equation" r:id="rId11" imgW="1141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5"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854156" y="5106034"/>
            <a:ext cx="17054851" cy="3416320"/>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vi-VN" sz="5400">
                <a:latin typeface="Times New Roman" panose="02020603050405020304" pitchFamily="18" charset="0"/>
                <a:cs typeface="Times New Roman" panose="02020603050405020304" pitchFamily="18" charset="0"/>
              </a:rPr>
              <a:t>A. Hình tượng người lính cách mạng xuất thân từ nông dân.</a:t>
            </a:r>
            <a:endParaRPr lang="en-GB" sz="5400">
              <a:latin typeface="Times New Roman" panose="02020603050405020304" pitchFamily="18" charset="0"/>
              <a:cs typeface="Times New Roman" panose="02020603050405020304" pitchFamily="18" charset="0"/>
            </a:endParaRPr>
          </a:p>
          <a:p>
            <a:r>
              <a:rPr lang="vi-VN" sz="5400">
                <a:latin typeface="Times New Roman" panose="02020603050405020304" pitchFamily="18" charset="0"/>
                <a:cs typeface="Times New Roman" panose="02020603050405020304" pitchFamily="18" charset="0"/>
              </a:rPr>
              <a:t>B. Vẻ đẹp tình đồng chí, đồng đội của người lính cách mạng.</a:t>
            </a:r>
            <a:endParaRPr lang="en-GB" sz="5400">
              <a:latin typeface="Times New Roman" panose="02020603050405020304" pitchFamily="18" charset="0"/>
              <a:cs typeface="Times New Roman" panose="02020603050405020304" pitchFamily="18" charset="0"/>
            </a:endParaRPr>
          </a:p>
          <a:p>
            <a:r>
              <a:rPr lang="vi-VN" sz="5400">
                <a:latin typeface="Times New Roman" panose="02020603050405020304" pitchFamily="18" charset="0"/>
                <a:cs typeface="Times New Roman" panose="02020603050405020304" pitchFamily="18" charset="0"/>
              </a:rPr>
              <a:t>C. Cơ sở hình thành tình đồng chí.</a:t>
            </a:r>
            <a:endParaRPr lang="en-GB" sz="5400">
              <a:latin typeface="Times New Roman" panose="02020603050405020304" pitchFamily="18" charset="0"/>
              <a:cs typeface="Times New Roman" panose="02020603050405020304" pitchFamily="18" charset="0"/>
            </a:endParaRPr>
          </a:p>
          <a:p>
            <a:r>
              <a:rPr lang="vi-VN" sz="5400">
                <a:latin typeface="Times New Roman" panose="02020603050405020304" pitchFamily="18" charset="0"/>
                <a:cs typeface="Times New Roman" panose="02020603050405020304" pitchFamily="18" charset="0"/>
              </a:rPr>
              <a:t>D. Sức mạnh của tình đồng chí.</a:t>
            </a:r>
            <a:endParaRPr lang="en-GB" sz="5400">
              <a:latin typeface="Times New Roman" panose="02020603050405020304" pitchFamily="18" charset="0"/>
              <a:cs typeface="Times New Roman" panose="02020603050405020304" pitchFamily="18" charset="0"/>
            </a:endParaRPr>
          </a:p>
        </p:txBody>
      </p:sp>
      <p:sp>
        <p:nvSpPr>
          <p:cNvPr id="36" name="TextBox 35"/>
          <p:cNvSpPr txBox="1"/>
          <p:nvPr/>
        </p:nvSpPr>
        <p:spPr>
          <a:xfrm>
            <a:off x="2133601" y="2115843"/>
            <a:ext cx="13182600" cy="2123658"/>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vi-VN" sz="6600" b="1">
                <a:latin typeface="Times New Roman" panose="02020603050405020304" pitchFamily="18" charset="0"/>
                <a:cs typeface="Times New Roman" panose="02020603050405020304" pitchFamily="18" charset="0"/>
              </a:rPr>
              <a:t>Câu 7. </a:t>
            </a:r>
            <a:r>
              <a:rPr lang="vi-VN" sz="6600">
                <a:latin typeface="Times New Roman" panose="02020603050405020304" pitchFamily="18" charset="0"/>
                <a:cs typeface="Times New Roman" panose="02020603050405020304" pitchFamily="18" charset="0"/>
              </a:rPr>
              <a:t>Nội dung chính được thể hiện trong bài thơ “Đồng chí ” ?</a:t>
            </a:r>
            <a:endParaRPr lang="en-GB" sz="6600">
              <a:latin typeface="Times New Roman" panose="02020603050405020304" pitchFamily="18" charset="0"/>
              <a:cs typeface="Times New Roman" panose="02020603050405020304" pitchFamily="18" charset="0"/>
            </a:endParaRPr>
          </a:p>
        </p:txBody>
      </p:sp>
      <p:pic>
        <p:nvPicPr>
          <p:cNvPr id="33" name="Picture 4" descr="het gio"/>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245326">
            <a:off x="15946389"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083251" y="755339"/>
            <a:ext cx="1671761" cy="1480205"/>
          </a:xfrm>
          <a:prstGeom prst="ellipse">
            <a:avLst/>
          </a:prstGeom>
          <a:ln>
            <a:noFill/>
          </a:ln>
          <a:effectLst>
            <a:softEdge rad="112500"/>
          </a:effectLst>
          <a:extLst/>
        </p:spPr>
      </p:pic>
      <p:sp>
        <p:nvSpPr>
          <p:cNvPr id="38" name="Hình chữ nhật 85"/>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5896597" y="255422"/>
            <a:ext cx="2045067"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6106781" y="914401"/>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3318" y="-304883"/>
            <a:ext cx="2561235" cy="2565177"/>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pic>
        <p:nvPicPr>
          <p:cNvPr id="22" name="Picture 19" descr="WHITME~1">
            <a:hlinkClick r:id="rId18" action="ppaction://hlinksldjump"/>
            <a:extLst>
              <a:ext uri="{FF2B5EF4-FFF2-40B4-BE49-F238E27FC236}">
                <a16:creationId xmlns:a16="http://schemas.microsoft.com/office/drawing/2014/main" id="{7E47B095-C243-4CA0-9F69-028CBB6D3FDB}"/>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4387823" y="9144002"/>
            <a:ext cx="3017547" cy="1204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0"/>
          <a:stretch>
            <a:fillRect/>
          </a:stretch>
        </p:blipFill>
        <p:spPr>
          <a:xfrm>
            <a:off x="-228600" y="5728388"/>
            <a:ext cx="1746656" cy="1399154"/>
          </a:xfrm>
          <a:prstGeom prst="rect">
            <a:avLst/>
          </a:prstGeom>
        </p:spPr>
      </p:pic>
    </p:spTree>
    <p:extLst>
      <p:ext uri="{BB962C8B-B14F-4D97-AF65-F5344CB8AC3E}">
        <p14:creationId xmlns:p14="http://schemas.microsoft.com/office/powerpoint/2010/main" val="4231862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8" name="nen.wav"/>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out)">
                                      <p:cBhvr>
                                        <p:cTn id="20" dur="500"/>
                                        <p:tgtEl>
                                          <p:spTgt spid="33"/>
                                        </p:tgtEl>
                                      </p:cBhvr>
                                    </p:animEffect>
                                  </p:childTnLst>
                                </p:cTn>
                              </p:par>
                              <p:par>
                                <p:cTn id="21" presetID="4" presetClass="entr" presetSubtype="32"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ox(out)">
                                      <p:cBhvr>
                                        <p:cTn id="23" dur="500"/>
                                        <p:tgtEl>
                                          <p:spTgt spid="37"/>
                                        </p:tgtEl>
                                      </p:cBhvr>
                                    </p:animEffect>
                                  </p:childTnLst>
                                </p:cTn>
                              </p:par>
                              <p:par>
                                <p:cTn id="24" presetID="4" presetClass="entr" presetSubtype="32"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ox(out)">
                                      <p:cBhvr>
                                        <p:cTn id="26" dur="500"/>
                                        <p:tgtEl>
                                          <p:spTgt spid="38"/>
                                        </p:tgtEl>
                                      </p:cBhvr>
                                    </p:animEffect>
                                  </p:childTnLst>
                                </p:cTn>
                              </p:par>
                              <p:par>
                                <p:cTn id="27" presetID="4" presetClass="entr" presetSubtype="32"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ox(out)">
                                      <p:cBhvr>
                                        <p:cTn id="29" dur="500"/>
                                        <p:tgtEl>
                                          <p:spTgt spid="39"/>
                                        </p:tgtEl>
                                      </p:cBhvr>
                                    </p:animEffect>
                                  </p:childTnLst>
                                </p:cTn>
                              </p:par>
                              <p:par>
                                <p:cTn id="30" presetID="4" presetClass="entr" presetSubtype="32"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ox(out)">
                                      <p:cBhvr>
                                        <p:cTn id="32" dur="500"/>
                                        <p:tgtEl>
                                          <p:spTgt spid="40"/>
                                        </p:tgtEl>
                                      </p:cBhvr>
                                    </p:animEffect>
                                  </p:childTnLst>
                                </p:cTn>
                              </p:par>
                              <p:par>
                                <p:cTn id="33" presetID="4" presetClass="entr" presetSubtype="32"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ox(out)">
                                      <p:cBhvr>
                                        <p:cTn id="35" dur="500"/>
                                        <p:tgtEl>
                                          <p:spTgt spid="41"/>
                                        </p:tgtEl>
                                      </p:cBhvr>
                                    </p:animEffect>
                                  </p:childTnLst>
                                </p:cTn>
                              </p:par>
                              <p:par>
                                <p:cTn id="36" presetID="4" presetClass="entr" presetSubtype="32"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ox(out)">
                                      <p:cBhvr>
                                        <p:cTn id="38" dur="500"/>
                                        <p:tgtEl>
                                          <p:spTgt spid="42"/>
                                        </p:tgtEl>
                                      </p:cBhvr>
                                    </p:animEffect>
                                  </p:childTnLst>
                                </p:cTn>
                              </p:par>
                              <p:par>
                                <p:cTn id="39" presetID="4" presetClass="entr" presetSubtype="32"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ox(out)">
                                      <p:cBhvr>
                                        <p:cTn id="41" dur="500"/>
                                        <p:tgtEl>
                                          <p:spTgt spid="43"/>
                                        </p:tgtEl>
                                      </p:cBhvr>
                                    </p:animEffect>
                                  </p:childTnLst>
                                </p:cTn>
                              </p:par>
                              <p:par>
                                <p:cTn id="42" presetID="4" presetClass="entr" presetSubtype="32"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ox(out)">
                                      <p:cBhvr>
                                        <p:cTn id="44" dur="500"/>
                                        <p:tgtEl>
                                          <p:spTgt spid="44"/>
                                        </p:tgtEl>
                                      </p:cBhvr>
                                    </p:animEffect>
                                  </p:childTnLst>
                                </p:cTn>
                              </p:par>
                              <p:par>
                                <p:cTn id="45" presetID="4" presetClass="entr" presetSubtype="32"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ox(out)">
                                      <p:cBhvr>
                                        <p:cTn id="47" dur="500"/>
                                        <p:tgtEl>
                                          <p:spTgt spid="45"/>
                                        </p:tgtEl>
                                      </p:cBhvr>
                                    </p:animEffect>
                                  </p:childTnLst>
                                </p:cTn>
                              </p:par>
                              <p:par>
                                <p:cTn id="48" presetID="4" presetClass="entr" presetSubtype="32"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ox(out)">
                                      <p:cBhvr>
                                        <p:cTn id="50" dur="500"/>
                                        <p:tgtEl>
                                          <p:spTgt spid="46"/>
                                        </p:tgtEl>
                                      </p:cBhvr>
                                    </p:animEffect>
                                  </p:childTnLst>
                                </p:cTn>
                              </p:par>
                              <p:par>
                                <p:cTn id="51" presetID="4" presetClass="entr" presetSubtype="32"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ox(out)">
                                      <p:cBhvr>
                                        <p:cTn id="53" dur="500"/>
                                        <p:tgtEl>
                                          <p:spTgt spid="47"/>
                                        </p:tgtEl>
                                      </p:cBhvr>
                                    </p:animEffect>
                                  </p:childTnLst>
                                </p:cTn>
                              </p:par>
                              <p:par>
                                <p:cTn id="54" presetID="4" presetClass="entr" presetSubtype="32"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box(out)">
                                      <p:cBhvr>
                                        <p:cTn id="56" dur="500"/>
                                        <p:tgtEl>
                                          <p:spTgt spid="48"/>
                                        </p:tgtEl>
                                      </p:cBhvr>
                                    </p:animEffect>
                                  </p:childTnLst>
                                </p:cTn>
                              </p:par>
                            </p:childTnLst>
                          </p:cTn>
                        </p:par>
                        <p:par>
                          <p:cTn id="57" fill="hold">
                            <p:stCondLst>
                              <p:cond delay="500"/>
                            </p:stCondLst>
                            <p:childTnLst>
                              <p:par>
                                <p:cTn id="58" presetID="10" presetClass="exit" presetSubtype="0" fill="hold" nodeType="afterEffect">
                                  <p:stCondLst>
                                    <p:cond delay="0"/>
                                  </p:stCondLst>
                                  <p:childTnLst>
                                    <p:animEffect transition="out" filter="fade">
                                      <p:cBhvr>
                                        <p:cTn id="59" dur="500"/>
                                        <p:tgtEl>
                                          <p:spTgt spid="48"/>
                                        </p:tgtEl>
                                      </p:cBhvr>
                                    </p:animEffect>
                                    <p:set>
                                      <p:cBhvr>
                                        <p:cTn id="60"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9" name="chuong suy nghi.wav"/>
                                        </p:tgtEl>
                                      </p:cMediaNode>
                                    </p:audio>
                                  </p:subTnLst>
                                </p:cTn>
                              </p:par>
                            </p:childTnLst>
                          </p:cTn>
                        </p:par>
                        <p:par>
                          <p:cTn id="61" fill="hold">
                            <p:stCondLst>
                              <p:cond delay="1000"/>
                            </p:stCondLst>
                            <p:childTnLst>
                              <p:par>
                                <p:cTn id="62" presetID="6" presetClass="exit" presetSubtype="32" fill="hold" nodeType="afterEffect">
                                  <p:stCondLst>
                                    <p:cond delay="0"/>
                                  </p:stCondLst>
                                  <p:childTnLst>
                                    <p:animEffect transition="out" filter="circle(out)">
                                      <p:cBhvr>
                                        <p:cTn id="63" dur="1000"/>
                                        <p:tgtEl>
                                          <p:spTgt spid="47"/>
                                        </p:tgtEl>
                                      </p:cBhvr>
                                    </p:animEffect>
                                    <p:set>
                                      <p:cBhvr>
                                        <p:cTn id="64" dur="1" fill="hold">
                                          <p:stCondLst>
                                            <p:cond delay="999"/>
                                          </p:stCondLst>
                                        </p:cTn>
                                        <p:tgtEl>
                                          <p:spTgt spid="47"/>
                                        </p:tgtEl>
                                        <p:attrNameLst>
                                          <p:attrName>style.visibility</p:attrName>
                                        </p:attrNameLst>
                                      </p:cBhvr>
                                      <p:to>
                                        <p:strVal val="hidden"/>
                                      </p:to>
                                    </p:set>
                                  </p:childTnLst>
                                </p:cTn>
                              </p:par>
                            </p:childTnLst>
                          </p:cTn>
                        </p:par>
                        <p:par>
                          <p:cTn id="65" fill="hold">
                            <p:stCondLst>
                              <p:cond delay="2000"/>
                            </p:stCondLst>
                            <p:childTnLst>
                              <p:par>
                                <p:cTn id="66" presetID="6" presetClass="exit" presetSubtype="32" fill="hold" nodeType="afterEffect">
                                  <p:stCondLst>
                                    <p:cond delay="0"/>
                                  </p:stCondLst>
                                  <p:childTnLst>
                                    <p:animEffect transition="out" filter="circle(out)">
                                      <p:cBhvr>
                                        <p:cTn id="67" dur="1000"/>
                                        <p:tgtEl>
                                          <p:spTgt spid="46"/>
                                        </p:tgtEl>
                                      </p:cBhvr>
                                    </p:animEffect>
                                    <p:set>
                                      <p:cBhvr>
                                        <p:cTn id="68" dur="1" fill="hold">
                                          <p:stCondLst>
                                            <p:cond delay="999"/>
                                          </p:stCondLst>
                                        </p:cTn>
                                        <p:tgtEl>
                                          <p:spTgt spid="46"/>
                                        </p:tgtEl>
                                        <p:attrNameLst>
                                          <p:attrName>style.visibility</p:attrName>
                                        </p:attrNameLst>
                                      </p:cBhvr>
                                      <p:to>
                                        <p:strVal val="hidden"/>
                                      </p:to>
                                    </p:set>
                                  </p:childTnLst>
                                </p:cTn>
                              </p:par>
                            </p:childTnLst>
                          </p:cTn>
                        </p:par>
                        <p:par>
                          <p:cTn id="69" fill="hold">
                            <p:stCondLst>
                              <p:cond delay="3000"/>
                            </p:stCondLst>
                            <p:childTnLst>
                              <p:par>
                                <p:cTn id="70" presetID="6" presetClass="exit" presetSubtype="32" fill="hold" nodeType="afterEffect">
                                  <p:stCondLst>
                                    <p:cond delay="0"/>
                                  </p:stCondLst>
                                  <p:childTnLst>
                                    <p:animEffect transition="out" filter="circle(out)">
                                      <p:cBhvr>
                                        <p:cTn id="71" dur="1000"/>
                                        <p:tgtEl>
                                          <p:spTgt spid="45"/>
                                        </p:tgtEl>
                                      </p:cBhvr>
                                    </p:animEffect>
                                    <p:set>
                                      <p:cBhvr>
                                        <p:cTn id="72" dur="1" fill="hold">
                                          <p:stCondLst>
                                            <p:cond delay="999"/>
                                          </p:stCondLst>
                                        </p:cTn>
                                        <p:tgtEl>
                                          <p:spTgt spid="45"/>
                                        </p:tgtEl>
                                        <p:attrNameLst>
                                          <p:attrName>style.visibility</p:attrName>
                                        </p:attrNameLst>
                                      </p:cBhvr>
                                      <p:to>
                                        <p:strVal val="hidden"/>
                                      </p:to>
                                    </p:set>
                                  </p:childTnLst>
                                </p:cTn>
                              </p:par>
                            </p:childTnLst>
                          </p:cTn>
                        </p:par>
                        <p:par>
                          <p:cTn id="73" fill="hold">
                            <p:stCondLst>
                              <p:cond delay="4000"/>
                            </p:stCondLst>
                            <p:childTnLst>
                              <p:par>
                                <p:cTn id="74" presetID="6" presetClass="exit" presetSubtype="32" fill="hold" nodeType="afterEffect">
                                  <p:stCondLst>
                                    <p:cond delay="0"/>
                                  </p:stCondLst>
                                  <p:childTnLst>
                                    <p:animEffect transition="out" filter="circle(out)">
                                      <p:cBhvr>
                                        <p:cTn id="75" dur="1000"/>
                                        <p:tgtEl>
                                          <p:spTgt spid="44"/>
                                        </p:tgtEl>
                                      </p:cBhvr>
                                    </p:animEffect>
                                    <p:set>
                                      <p:cBhvr>
                                        <p:cTn id="76" dur="1" fill="hold">
                                          <p:stCondLst>
                                            <p:cond delay="999"/>
                                          </p:stCondLst>
                                        </p:cTn>
                                        <p:tgtEl>
                                          <p:spTgt spid="44"/>
                                        </p:tgtEl>
                                        <p:attrNameLst>
                                          <p:attrName>style.visibility</p:attrName>
                                        </p:attrNameLst>
                                      </p:cBhvr>
                                      <p:to>
                                        <p:strVal val="hidden"/>
                                      </p:to>
                                    </p:set>
                                  </p:childTnLst>
                                </p:cTn>
                              </p:par>
                            </p:childTnLst>
                          </p:cTn>
                        </p:par>
                        <p:par>
                          <p:cTn id="77" fill="hold">
                            <p:stCondLst>
                              <p:cond delay="5000"/>
                            </p:stCondLst>
                            <p:childTnLst>
                              <p:par>
                                <p:cTn id="78" presetID="6" presetClass="exit" presetSubtype="32" fill="hold" nodeType="afterEffect">
                                  <p:stCondLst>
                                    <p:cond delay="0"/>
                                  </p:stCondLst>
                                  <p:childTnLst>
                                    <p:animEffect transition="out" filter="circle(out)">
                                      <p:cBhvr>
                                        <p:cTn id="79" dur="1000"/>
                                        <p:tgtEl>
                                          <p:spTgt spid="43"/>
                                        </p:tgtEl>
                                      </p:cBhvr>
                                    </p:animEffect>
                                    <p:set>
                                      <p:cBhvr>
                                        <p:cTn id="80" dur="1" fill="hold">
                                          <p:stCondLst>
                                            <p:cond delay="999"/>
                                          </p:stCondLst>
                                        </p:cTn>
                                        <p:tgtEl>
                                          <p:spTgt spid="43"/>
                                        </p:tgtEl>
                                        <p:attrNameLst>
                                          <p:attrName>style.visibility</p:attrName>
                                        </p:attrNameLst>
                                      </p:cBhvr>
                                      <p:to>
                                        <p:strVal val="hidden"/>
                                      </p:to>
                                    </p:set>
                                  </p:childTnLst>
                                </p:cTn>
                              </p:par>
                            </p:childTnLst>
                          </p:cTn>
                        </p:par>
                        <p:par>
                          <p:cTn id="81" fill="hold">
                            <p:stCondLst>
                              <p:cond delay="6000"/>
                            </p:stCondLst>
                            <p:childTnLst>
                              <p:par>
                                <p:cTn id="82" presetID="6" presetClass="exit" presetSubtype="32" fill="hold" nodeType="afterEffect">
                                  <p:stCondLst>
                                    <p:cond delay="0"/>
                                  </p:stCondLst>
                                  <p:childTnLst>
                                    <p:animEffect transition="out" filter="circle(out)">
                                      <p:cBhvr>
                                        <p:cTn id="83" dur="1000"/>
                                        <p:tgtEl>
                                          <p:spTgt spid="42"/>
                                        </p:tgtEl>
                                      </p:cBhvr>
                                    </p:animEffect>
                                    <p:set>
                                      <p:cBhvr>
                                        <p:cTn id="84" dur="1" fill="hold">
                                          <p:stCondLst>
                                            <p:cond delay="999"/>
                                          </p:stCondLst>
                                        </p:cTn>
                                        <p:tgtEl>
                                          <p:spTgt spid="42"/>
                                        </p:tgtEl>
                                        <p:attrNameLst>
                                          <p:attrName>style.visibility</p:attrName>
                                        </p:attrNameLst>
                                      </p:cBhvr>
                                      <p:to>
                                        <p:strVal val="hidden"/>
                                      </p:to>
                                    </p:set>
                                  </p:childTnLst>
                                </p:cTn>
                              </p:par>
                            </p:childTnLst>
                          </p:cTn>
                        </p:par>
                        <p:par>
                          <p:cTn id="85" fill="hold">
                            <p:stCondLst>
                              <p:cond delay="7000"/>
                            </p:stCondLst>
                            <p:childTnLst>
                              <p:par>
                                <p:cTn id="86" presetID="6" presetClass="exit" presetSubtype="32" fill="hold" nodeType="afterEffect">
                                  <p:stCondLst>
                                    <p:cond delay="0"/>
                                  </p:stCondLst>
                                  <p:childTnLst>
                                    <p:animEffect transition="out" filter="circle(out)">
                                      <p:cBhvr>
                                        <p:cTn id="87" dur="1000"/>
                                        <p:tgtEl>
                                          <p:spTgt spid="41"/>
                                        </p:tgtEl>
                                      </p:cBhvr>
                                    </p:animEffect>
                                    <p:set>
                                      <p:cBhvr>
                                        <p:cTn id="88" dur="1" fill="hold">
                                          <p:stCondLst>
                                            <p:cond delay="999"/>
                                          </p:stCondLst>
                                        </p:cTn>
                                        <p:tgtEl>
                                          <p:spTgt spid="41"/>
                                        </p:tgtEl>
                                        <p:attrNameLst>
                                          <p:attrName>style.visibility</p:attrName>
                                        </p:attrNameLst>
                                      </p:cBhvr>
                                      <p:to>
                                        <p:strVal val="hidden"/>
                                      </p:to>
                                    </p:set>
                                  </p:childTnLst>
                                </p:cTn>
                              </p:par>
                            </p:childTnLst>
                          </p:cTn>
                        </p:par>
                        <p:par>
                          <p:cTn id="89" fill="hold">
                            <p:stCondLst>
                              <p:cond delay="8000"/>
                            </p:stCondLst>
                            <p:childTnLst>
                              <p:par>
                                <p:cTn id="90" presetID="6" presetClass="exit" presetSubtype="32" fill="hold" nodeType="afterEffect">
                                  <p:stCondLst>
                                    <p:cond delay="0"/>
                                  </p:stCondLst>
                                  <p:childTnLst>
                                    <p:animEffect transition="out" filter="circle(out)">
                                      <p:cBhvr>
                                        <p:cTn id="91" dur="1000"/>
                                        <p:tgtEl>
                                          <p:spTgt spid="40"/>
                                        </p:tgtEl>
                                      </p:cBhvr>
                                    </p:animEffect>
                                    <p:set>
                                      <p:cBhvr>
                                        <p:cTn id="92" dur="1" fill="hold">
                                          <p:stCondLst>
                                            <p:cond delay="999"/>
                                          </p:stCondLst>
                                        </p:cTn>
                                        <p:tgtEl>
                                          <p:spTgt spid="40"/>
                                        </p:tgtEl>
                                        <p:attrNameLst>
                                          <p:attrName>style.visibility</p:attrName>
                                        </p:attrNameLst>
                                      </p:cBhvr>
                                      <p:to>
                                        <p:strVal val="hidden"/>
                                      </p:to>
                                    </p:set>
                                  </p:childTnLst>
                                </p:cTn>
                              </p:par>
                            </p:childTnLst>
                          </p:cTn>
                        </p:par>
                        <p:par>
                          <p:cTn id="93" fill="hold">
                            <p:stCondLst>
                              <p:cond delay="9000"/>
                            </p:stCondLst>
                            <p:childTnLst>
                              <p:par>
                                <p:cTn id="94" presetID="6" presetClass="exit" presetSubtype="32" fill="hold" nodeType="afterEffect">
                                  <p:stCondLst>
                                    <p:cond delay="0"/>
                                  </p:stCondLst>
                                  <p:childTnLst>
                                    <p:animEffect transition="out" filter="circle(out)">
                                      <p:cBhvr>
                                        <p:cTn id="95" dur="1000"/>
                                        <p:tgtEl>
                                          <p:spTgt spid="39"/>
                                        </p:tgtEl>
                                      </p:cBhvr>
                                    </p:animEffect>
                                    <p:set>
                                      <p:cBhvr>
                                        <p:cTn id="96" dur="1" fill="hold">
                                          <p:stCondLst>
                                            <p:cond delay="999"/>
                                          </p:stCondLst>
                                        </p:cTn>
                                        <p:tgtEl>
                                          <p:spTgt spid="39"/>
                                        </p:tgtEl>
                                        <p:attrNameLst>
                                          <p:attrName>style.visibility</p:attrName>
                                        </p:attrNameLst>
                                      </p:cBhvr>
                                      <p:to>
                                        <p:strVal val="hidden"/>
                                      </p:to>
                                    </p:set>
                                  </p:childTnLst>
                                </p:cTn>
                              </p:par>
                            </p:childTnLst>
                          </p:cTn>
                        </p:par>
                        <p:par>
                          <p:cTn id="97" fill="hold">
                            <p:stCondLst>
                              <p:cond delay="10000"/>
                            </p:stCondLst>
                            <p:childTnLst>
                              <p:par>
                                <p:cTn id="98" presetID="6" presetClass="exit" presetSubtype="32" fill="hold" nodeType="afterEffect">
                                  <p:stCondLst>
                                    <p:cond delay="0"/>
                                  </p:stCondLst>
                                  <p:childTnLst>
                                    <p:animEffect transition="out" filter="circle(out)">
                                      <p:cBhvr>
                                        <p:cTn id="99" dur="1000"/>
                                        <p:tgtEl>
                                          <p:spTgt spid="38"/>
                                        </p:tgtEl>
                                      </p:cBhvr>
                                    </p:animEffect>
                                    <p:set>
                                      <p:cBhvr>
                                        <p:cTn id="100" dur="1" fill="hold">
                                          <p:stCondLst>
                                            <p:cond delay="999"/>
                                          </p:stCondLst>
                                        </p:cTn>
                                        <p:tgtEl>
                                          <p:spTgt spid="38"/>
                                        </p:tgtEl>
                                        <p:attrNameLst>
                                          <p:attrName>style.visibility</p:attrName>
                                        </p:attrNameLst>
                                      </p:cBhvr>
                                      <p:to>
                                        <p:strVal val="hidden"/>
                                      </p:to>
                                    </p:set>
                                  </p:childTnLst>
                                </p:cTn>
                              </p:par>
                            </p:childTnLst>
                          </p:cTn>
                        </p:par>
                        <p:par>
                          <p:cTn id="101" fill="hold">
                            <p:stCondLst>
                              <p:cond delay="11000"/>
                            </p:stCondLst>
                            <p:childTnLst>
                              <p:par>
                                <p:cTn id="102" presetID="1" presetClass="entr" presetSubtype="0"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childTnLst>
                                </p:cTn>
                              </p:par>
                            </p:childTnLst>
                          </p:cTn>
                        </p:par>
                        <p:par>
                          <p:cTn id="104" fill="hold">
                            <p:stCondLst>
                              <p:cond delay="11000"/>
                            </p:stCondLst>
                            <p:childTnLst>
                              <p:par>
                                <p:cTn id="105" presetID="31" presetClass="exit" presetSubtype="0" fill="hold" nodeType="afterEffect">
                                  <p:stCondLst>
                                    <p:cond delay="0"/>
                                  </p:stCondLst>
                                  <p:childTnLst>
                                    <p:anim calcmode="lin" valueType="num">
                                      <p:cBhvr>
                                        <p:cTn id="106" dur="1000"/>
                                        <p:tgtEl>
                                          <p:spTgt spid="37"/>
                                        </p:tgtEl>
                                        <p:attrNameLst>
                                          <p:attrName>ppt_w</p:attrName>
                                        </p:attrNameLst>
                                      </p:cBhvr>
                                      <p:tavLst>
                                        <p:tav tm="0">
                                          <p:val>
                                            <p:strVal val="ppt_w"/>
                                          </p:val>
                                        </p:tav>
                                        <p:tav tm="100000">
                                          <p:val>
                                            <p:fltVal val="0"/>
                                          </p:val>
                                        </p:tav>
                                      </p:tavLst>
                                    </p:anim>
                                    <p:anim calcmode="lin" valueType="num">
                                      <p:cBhvr>
                                        <p:cTn id="107" dur="1000"/>
                                        <p:tgtEl>
                                          <p:spTgt spid="37"/>
                                        </p:tgtEl>
                                        <p:attrNameLst>
                                          <p:attrName>ppt_h</p:attrName>
                                        </p:attrNameLst>
                                      </p:cBhvr>
                                      <p:tavLst>
                                        <p:tav tm="0">
                                          <p:val>
                                            <p:strVal val="ppt_h"/>
                                          </p:val>
                                        </p:tav>
                                        <p:tav tm="100000">
                                          <p:val>
                                            <p:fltVal val="0"/>
                                          </p:val>
                                        </p:tav>
                                      </p:tavLst>
                                    </p:anim>
                                    <p:anim calcmode="lin" valueType="num">
                                      <p:cBhvr>
                                        <p:cTn id="108" dur="1000"/>
                                        <p:tgtEl>
                                          <p:spTgt spid="37"/>
                                        </p:tgtEl>
                                        <p:attrNameLst>
                                          <p:attrName>style.rotation</p:attrName>
                                        </p:attrNameLst>
                                      </p:cBhvr>
                                      <p:tavLst>
                                        <p:tav tm="0">
                                          <p:val>
                                            <p:fltVal val="0"/>
                                          </p:val>
                                        </p:tav>
                                        <p:tav tm="100000">
                                          <p:val>
                                            <p:fltVal val="90"/>
                                          </p:val>
                                        </p:tav>
                                      </p:tavLst>
                                    </p:anim>
                                    <p:animEffect transition="out" filter="fade">
                                      <p:cBhvr>
                                        <p:cTn id="109" dur="1000"/>
                                        <p:tgtEl>
                                          <p:spTgt spid="37"/>
                                        </p:tgtEl>
                                      </p:cBhvr>
                                    </p:animEffect>
                                    <p:set>
                                      <p:cBhvr>
                                        <p:cTn id="110"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10" name="ket-thuc-final.wav"/>
                                        </p:tgtEl>
                                      </p:cMediaNode>
                                    </p:audio>
                                  </p:subTnLst>
                                </p:cTn>
                              </p:par>
                            </p:childTnLst>
                          </p:cTn>
                        </p:par>
                      </p:childTnLst>
                    </p:cTn>
                  </p:par>
                  <p:par>
                    <p:cTn id="111" fill="hold">
                      <p:stCondLst>
                        <p:cond delay="indefinite"/>
                      </p:stCondLst>
                      <p:childTnLst>
                        <p:par>
                          <p:cTn id="112" fill="hold">
                            <p:stCondLst>
                              <p:cond delay="0"/>
                            </p:stCondLst>
                            <p:childTnLst>
                              <p:par>
                                <p:cTn id="113" presetID="1" presetClass="mediacall" presetSubtype="0" fill="hold" nodeType="clickEffect">
                                  <p:stCondLst>
                                    <p:cond delay="0"/>
                                  </p:stCondLst>
                                  <p:childTnLst>
                                    <p:cmd type="call" cmd="playFrom(0.0)">
                                      <p:cBhvr>
                                        <p:cTn id="114" dur="7523" fill="hold"/>
                                        <p:tgtEl>
                                          <p:spTgt spid="23"/>
                                        </p:tgtEl>
                                      </p:cBhvr>
                                    </p:cmd>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barn(inVertical)">
                                      <p:cBhvr>
                                        <p:cTn id="1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0"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6105525" y="322158"/>
            <a:ext cx="7086600" cy="1338828"/>
          </a:xfrm>
          <a:prstGeom prst="rect">
            <a:avLst/>
          </a:prstGeom>
          <a:noFill/>
        </p:spPr>
        <p:txBody>
          <a:bodyPr wrap="square" rtlCol="0">
            <a:spAutoFit/>
          </a:bodyPr>
          <a:lstStyle/>
          <a:p>
            <a:r>
              <a:rPr lang="en-US" sz="8100" dirty="0">
                <a:solidFill>
                  <a:srgbClr val="FFFF00"/>
                </a:solidFill>
                <a:latin typeface="Algerian" pitchFamily="82" charset="0"/>
              </a:rPr>
              <a:t>CÂU HỎI 8 </a:t>
            </a:r>
          </a:p>
        </p:txBody>
      </p:sp>
      <p:graphicFrame>
        <p:nvGraphicFramePr>
          <p:cNvPr id="34" name="Object 33"/>
          <p:cNvGraphicFramePr>
            <a:graphicFrameLocks noChangeAspect="1"/>
          </p:cNvGraphicFramePr>
          <p:nvPr>
            <p:extLst/>
          </p:nvPr>
        </p:nvGraphicFramePr>
        <p:xfrm>
          <a:off x="9477375" y="3557588"/>
          <a:ext cx="171450" cy="266700"/>
        </p:xfrm>
        <a:graphic>
          <a:graphicData uri="http://schemas.openxmlformats.org/presentationml/2006/ole">
            <mc:AlternateContent xmlns:mc="http://schemas.openxmlformats.org/markup-compatibility/2006">
              <mc:Choice xmlns:v="urn:schemas-microsoft-com:vml" Requires="v">
                <p:oleObj spid="_x0000_s20490" name="Equation" r:id="rId11" imgW="114120" imgH="177480" progId="Equation.DSMT4">
                  <p:embed/>
                </p:oleObj>
              </mc:Choice>
              <mc:Fallback>
                <p:oleObj name="Equation" r:id="rId11" imgW="1141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5"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1294043" y="5271637"/>
            <a:ext cx="15921204" cy="4524315"/>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3600">
                <a:latin typeface="Times New Roman" panose="02020603050405020304" pitchFamily="18" charset="0"/>
                <a:cs typeface="Times New Roman" panose="02020603050405020304" pitchFamily="18" charset="0"/>
              </a:rPr>
              <a:t>A. Sự tương đồng về cảnh ngộ và xuất thân; cùng chung mục đích, lý tưởng; sự chan hoà, chia sẻ niềm vui và mọi gian lao khó khăn.</a:t>
            </a:r>
            <a:endParaRPr lang="en-GB"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B. Sự tương đồng về cảnh ngộ và xuất thân; cùng chung sở thích; sự chan hoà, chia sẻ niềm vui và mọi gian lao khó khăn.</a:t>
            </a:r>
            <a:endParaRPr lang="en-GB" sz="3600">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C. Sự tương đồng về cảnh ngộ và xuất thân; cùng chung mục đích, lý tưởng; cùng nhau vượt qua nhiều gian lao thử thách.</a:t>
            </a:r>
            <a:endParaRPr lang="en-GB" sz="3600" b="1">
              <a:latin typeface="Times New Roman" panose="02020603050405020304" pitchFamily="18" charset="0"/>
              <a:cs typeface="Times New Roman" panose="02020603050405020304" pitchFamily="18" charset="0"/>
            </a:endParaRPr>
          </a:p>
          <a:p>
            <a:r>
              <a:rPr lang="en-US" sz="3600">
                <a:latin typeface="Times New Roman" panose="02020603050405020304" pitchFamily="18" charset="0"/>
                <a:cs typeface="Times New Roman" panose="02020603050405020304" pitchFamily="18" charset="0"/>
              </a:rPr>
              <a:t>D. Sự tương đồng về cảnh ngộ và xuất thân; cùng chung mục đích chiến đấu và cùng nhau trải qua cơn sốt rét rừng.</a:t>
            </a:r>
            <a:endParaRPr lang="en-GB" sz="3600">
              <a:latin typeface="Times New Roman" panose="02020603050405020304" pitchFamily="18" charset="0"/>
              <a:cs typeface="Times New Roman" panose="02020603050405020304" pitchFamily="18" charset="0"/>
            </a:endParaRPr>
          </a:p>
        </p:txBody>
      </p:sp>
      <p:sp>
        <p:nvSpPr>
          <p:cNvPr id="36" name="TextBox 35"/>
          <p:cNvSpPr txBox="1"/>
          <p:nvPr/>
        </p:nvSpPr>
        <p:spPr>
          <a:xfrm>
            <a:off x="2184704" y="1633579"/>
            <a:ext cx="13949044" cy="3139321"/>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vi-VN" sz="6600" b="1">
                <a:latin typeface="Times New Roman" panose="02020603050405020304" pitchFamily="18" charset="0"/>
                <a:cs typeface="Times New Roman" panose="02020603050405020304" pitchFamily="18" charset="0"/>
              </a:rPr>
              <a:t>Câu 8. </a:t>
            </a:r>
            <a:r>
              <a:rPr lang="vi-VN" sz="6600">
                <a:latin typeface="Times New Roman" panose="02020603050405020304" pitchFamily="18" charset="0"/>
                <a:cs typeface="Times New Roman" panose="02020603050405020304" pitchFamily="18" charset="0"/>
              </a:rPr>
              <a:t>Theo Chính Hữu, những yếu tố nào là cơ sở hình thành tình đồng chí của người lính cách mạng?</a:t>
            </a:r>
            <a:endParaRPr lang="en-GB" sz="6600">
              <a:latin typeface="Times New Roman" panose="02020603050405020304" pitchFamily="18" charset="0"/>
              <a:cs typeface="Times New Roman" panose="02020603050405020304" pitchFamily="18" charset="0"/>
            </a:endParaRPr>
          </a:p>
        </p:txBody>
      </p:sp>
      <p:pic>
        <p:nvPicPr>
          <p:cNvPr id="33" name="Picture 4" descr="het gio"/>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245326">
            <a:off x="15964571"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101433" y="755339"/>
            <a:ext cx="1671761" cy="1480205"/>
          </a:xfrm>
          <a:prstGeom prst="ellipse">
            <a:avLst/>
          </a:prstGeom>
          <a:ln>
            <a:noFill/>
          </a:ln>
          <a:effectLst>
            <a:softEdge rad="112500"/>
          </a:effectLst>
          <a:extLst/>
        </p:spPr>
      </p:pic>
      <p:sp>
        <p:nvSpPr>
          <p:cNvPr id="38" name="Hình chữ nhật 85"/>
          <p:cNvSpPr/>
          <p:nvPr/>
        </p:nvSpPr>
        <p:spPr>
          <a:xfrm>
            <a:off x="15914780"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5914780"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5914780"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5914780"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5914780"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5914778" y="255422"/>
            <a:ext cx="2045067"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5914780"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5914780"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5914780"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5914780"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6124963" y="899300"/>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860" y="-202838"/>
            <a:ext cx="2561235" cy="2565177"/>
          </a:xfrm>
          <a:prstGeom prst="rect">
            <a:avLst/>
          </a:prstGeom>
        </p:spPr>
      </p:pic>
      <p:pic>
        <p:nvPicPr>
          <p:cNvPr id="24"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pic>
        <p:nvPicPr>
          <p:cNvPr id="23" name="Picture 19" descr="WHITME~1">
            <a:hlinkClick r:id="rId18" action="ppaction://hlinksldjump"/>
            <a:extLst>
              <a:ext uri="{FF2B5EF4-FFF2-40B4-BE49-F238E27FC236}">
                <a16:creationId xmlns:a16="http://schemas.microsoft.com/office/drawing/2014/main" id="{7E47B095-C243-4CA0-9F69-028CBB6D3FDB}"/>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4020800" y="9240352"/>
            <a:ext cx="3017547" cy="1204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0"/>
          <a:stretch>
            <a:fillRect/>
          </a:stretch>
        </p:blipFill>
        <p:spPr>
          <a:xfrm>
            <a:off x="152400" y="7200900"/>
            <a:ext cx="1746656" cy="1399154"/>
          </a:xfrm>
          <a:prstGeom prst="rect">
            <a:avLst/>
          </a:prstGeom>
        </p:spPr>
      </p:pic>
    </p:spTree>
    <p:extLst>
      <p:ext uri="{BB962C8B-B14F-4D97-AF65-F5344CB8AC3E}">
        <p14:creationId xmlns:p14="http://schemas.microsoft.com/office/powerpoint/2010/main" val="2423403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vol="41000">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8" name="nen.wav"/>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out)">
                                      <p:cBhvr>
                                        <p:cTn id="20" dur="500"/>
                                        <p:tgtEl>
                                          <p:spTgt spid="33"/>
                                        </p:tgtEl>
                                      </p:cBhvr>
                                    </p:animEffect>
                                  </p:childTnLst>
                                </p:cTn>
                              </p:par>
                              <p:par>
                                <p:cTn id="21" presetID="4" presetClass="entr" presetSubtype="32"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ox(out)">
                                      <p:cBhvr>
                                        <p:cTn id="23" dur="500"/>
                                        <p:tgtEl>
                                          <p:spTgt spid="37"/>
                                        </p:tgtEl>
                                      </p:cBhvr>
                                    </p:animEffect>
                                  </p:childTnLst>
                                </p:cTn>
                              </p:par>
                              <p:par>
                                <p:cTn id="24" presetID="4" presetClass="entr" presetSubtype="32"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ox(out)">
                                      <p:cBhvr>
                                        <p:cTn id="26" dur="500"/>
                                        <p:tgtEl>
                                          <p:spTgt spid="38"/>
                                        </p:tgtEl>
                                      </p:cBhvr>
                                    </p:animEffect>
                                  </p:childTnLst>
                                </p:cTn>
                              </p:par>
                              <p:par>
                                <p:cTn id="27" presetID="4" presetClass="entr" presetSubtype="32"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ox(out)">
                                      <p:cBhvr>
                                        <p:cTn id="29" dur="500"/>
                                        <p:tgtEl>
                                          <p:spTgt spid="39"/>
                                        </p:tgtEl>
                                      </p:cBhvr>
                                    </p:animEffect>
                                  </p:childTnLst>
                                </p:cTn>
                              </p:par>
                              <p:par>
                                <p:cTn id="30" presetID="4" presetClass="entr" presetSubtype="32"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ox(out)">
                                      <p:cBhvr>
                                        <p:cTn id="32" dur="500"/>
                                        <p:tgtEl>
                                          <p:spTgt spid="40"/>
                                        </p:tgtEl>
                                      </p:cBhvr>
                                    </p:animEffect>
                                  </p:childTnLst>
                                </p:cTn>
                              </p:par>
                              <p:par>
                                <p:cTn id="33" presetID="4" presetClass="entr" presetSubtype="32"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ox(out)">
                                      <p:cBhvr>
                                        <p:cTn id="35" dur="500"/>
                                        <p:tgtEl>
                                          <p:spTgt spid="41"/>
                                        </p:tgtEl>
                                      </p:cBhvr>
                                    </p:animEffect>
                                  </p:childTnLst>
                                </p:cTn>
                              </p:par>
                              <p:par>
                                <p:cTn id="36" presetID="4" presetClass="entr" presetSubtype="32"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ox(out)">
                                      <p:cBhvr>
                                        <p:cTn id="38" dur="500"/>
                                        <p:tgtEl>
                                          <p:spTgt spid="42"/>
                                        </p:tgtEl>
                                      </p:cBhvr>
                                    </p:animEffect>
                                  </p:childTnLst>
                                </p:cTn>
                              </p:par>
                              <p:par>
                                <p:cTn id="39" presetID="4" presetClass="entr" presetSubtype="32"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ox(out)">
                                      <p:cBhvr>
                                        <p:cTn id="41" dur="500"/>
                                        <p:tgtEl>
                                          <p:spTgt spid="43"/>
                                        </p:tgtEl>
                                      </p:cBhvr>
                                    </p:animEffect>
                                  </p:childTnLst>
                                </p:cTn>
                              </p:par>
                              <p:par>
                                <p:cTn id="42" presetID="4" presetClass="entr" presetSubtype="32"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ox(out)">
                                      <p:cBhvr>
                                        <p:cTn id="44" dur="500"/>
                                        <p:tgtEl>
                                          <p:spTgt spid="44"/>
                                        </p:tgtEl>
                                      </p:cBhvr>
                                    </p:animEffect>
                                  </p:childTnLst>
                                </p:cTn>
                              </p:par>
                              <p:par>
                                <p:cTn id="45" presetID="4" presetClass="entr" presetSubtype="32"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ox(out)">
                                      <p:cBhvr>
                                        <p:cTn id="47" dur="500"/>
                                        <p:tgtEl>
                                          <p:spTgt spid="45"/>
                                        </p:tgtEl>
                                      </p:cBhvr>
                                    </p:animEffect>
                                  </p:childTnLst>
                                </p:cTn>
                              </p:par>
                              <p:par>
                                <p:cTn id="48" presetID="4" presetClass="entr" presetSubtype="32"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ox(out)">
                                      <p:cBhvr>
                                        <p:cTn id="50" dur="500"/>
                                        <p:tgtEl>
                                          <p:spTgt spid="46"/>
                                        </p:tgtEl>
                                      </p:cBhvr>
                                    </p:animEffect>
                                  </p:childTnLst>
                                </p:cTn>
                              </p:par>
                              <p:par>
                                <p:cTn id="51" presetID="4" presetClass="entr" presetSubtype="32"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ox(out)">
                                      <p:cBhvr>
                                        <p:cTn id="53" dur="500"/>
                                        <p:tgtEl>
                                          <p:spTgt spid="47"/>
                                        </p:tgtEl>
                                      </p:cBhvr>
                                    </p:animEffect>
                                  </p:childTnLst>
                                </p:cTn>
                              </p:par>
                              <p:par>
                                <p:cTn id="54" presetID="4" presetClass="entr" presetSubtype="32"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box(out)">
                                      <p:cBhvr>
                                        <p:cTn id="56" dur="500"/>
                                        <p:tgtEl>
                                          <p:spTgt spid="48"/>
                                        </p:tgtEl>
                                      </p:cBhvr>
                                    </p:animEffect>
                                  </p:childTnLst>
                                </p:cTn>
                              </p:par>
                            </p:childTnLst>
                          </p:cTn>
                        </p:par>
                        <p:par>
                          <p:cTn id="57" fill="hold">
                            <p:stCondLst>
                              <p:cond delay="500"/>
                            </p:stCondLst>
                            <p:childTnLst>
                              <p:par>
                                <p:cTn id="58" presetID="10" presetClass="exit" presetSubtype="0" fill="hold" nodeType="afterEffect">
                                  <p:stCondLst>
                                    <p:cond delay="0"/>
                                  </p:stCondLst>
                                  <p:childTnLst>
                                    <p:animEffect transition="out" filter="fade">
                                      <p:cBhvr>
                                        <p:cTn id="59" dur="500"/>
                                        <p:tgtEl>
                                          <p:spTgt spid="48"/>
                                        </p:tgtEl>
                                      </p:cBhvr>
                                    </p:animEffect>
                                    <p:set>
                                      <p:cBhvr>
                                        <p:cTn id="60"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9" name="chuong suy nghi.wav"/>
                                        </p:tgtEl>
                                      </p:cMediaNode>
                                    </p:audio>
                                  </p:subTnLst>
                                </p:cTn>
                              </p:par>
                            </p:childTnLst>
                          </p:cTn>
                        </p:par>
                        <p:par>
                          <p:cTn id="61" fill="hold">
                            <p:stCondLst>
                              <p:cond delay="1000"/>
                            </p:stCondLst>
                            <p:childTnLst>
                              <p:par>
                                <p:cTn id="62" presetID="6" presetClass="exit" presetSubtype="32" fill="hold" nodeType="afterEffect">
                                  <p:stCondLst>
                                    <p:cond delay="0"/>
                                  </p:stCondLst>
                                  <p:childTnLst>
                                    <p:animEffect transition="out" filter="circle(out)">
                                      <p:cBhvr>
                                        <p:cTn id="63" dur="1000"/>
                                        <p:tgtEl>
                                          <p:spTgt spid="47"/>
                                        </p:tgtEl>
                                      </p:cBhvr>
                                    </p:animEffect>
                                    <p:set>
                                      <p:cBhvr>
                                        <p:cTn id="64" dur="1" fill="hold">
                                          <p:stCondLst>
                                            <p:cond delay="999"/>
                                          </p:stCondLst>
                                        </p:cTn>
                                        <p:tgtEl>
                                          <p:spTgt spid="47"/>
                                        </p:tgtEl>
                                        <p:attrNameLst>
                                          <p:attrName>style.visibility</p:attrName>
                                        </p:attrNameLst>
                                      </p:cBhvr>
                                      <p:to>
                                        <p:strVal val="hidden"/>
                                      </p:to>
                                    </p:set>
                                  </p:childTnLst>
                                </p:cTn>
                              </p:par>
                            </p:childTnLst>
                          </p:cTn>
                        </p:par>
                        <p:par>
                          <p:cTn id="65" fill="hold">
                            <p:stCondLst>
                              <p:cond delay="2000"/>
                            </p:stCondLst>
                            <p:childTnLst>
                              <p:par>
                                <p:cTn id="66" presetID="6" presetClass="exit" presetSubtype="32" fill="hold" nodeType="afterEffect">
                                  <p:stCondLst>
                                    <p:cond delay="0"/>
                                  </p:stCondLst>
                                  <p:childTnLst>
                                    <p:animEffect transition="out" filter="circle(out)">
                                      <p:cBhvr>
                                        <p:cTn id="67" dur="1000"/>
                                        <p:tgtEl>
                                          <p:spTgt spid="46"/>
                                        </p:tgtEl>
                                      </p:cBhvr>
                                    </p:animEffect>
                                    <p:set>
                                      <p:cBhvr>
                                        <p:cTn id="68" dur="1" fill="hold">
                                          <p:stCondLst>
                                            <p:cond delay="999"/>
                                          </p:stCondLst>
                                        </p:cTn>
                                        <p:tgtEl>
                                          <p:spTgt spid="46"/>
                                        </p:tgtEl>
                                        <p:attrNameLst>
                                          <p:attrName>style.visibility</p:attrName>
                                        </p:attrNameLst>
                                      </p:cBhvr>
                                      <p:to>
                                        <p:strVal val="hidden"/>
                                      </p:to>
                                    </p:set>
                                  </p:childTnLst>
                                </p:cTn>
                              </p:par>
                            </p:childTnLst>
                          </p:cTn>
                        </p:par>
                        <p:par>
                          <p:cTn id="69" fill="hold">
                            <p:stCondLst>
                              <p:cond delay="3000"/>
                            </p:stCondLst>
                            <p:childTnLst>
                              <p:par>
                                <p:cTn id="70" presetID="6" presetClass="exit" presetSubtype="32" fill="hold" nodeType="afterEffect">
                                  <p:stCondLst>
                                    <p:cond delay="0"/>
                                  </p:stCondLst>
                                  <p:childTnLst>
                                    <p:animEffect transition="out" filter="circle(out)">
                                      <p:cBhvr>
                                        <p:cTn id="71" dur="1000"/>
                                        <p:tgtEl>
                                          <p:spTgt spid="45"/>
                                        </p:tgtEl>
                                      </p:cBhvr>
                                    </p:animEffect>
                                    <p:set>
                                      <p:cBhvr>
                                        <p:cTn id="72" dur="1" fill="hold">
                                          <p:stCondLst>
                                            <p:cond delay="999"/>
                                          </p:stCondLst>
                                        </p:cTn>
                                        <p:tgtEl>
                                          <p:spTgt spid="45"/>
                                        </p:tgtEl>
                                        <p:attrNameLst>
                                          <p:attrName>style.visibility</p:attrName>
                                        </p:attrNameLst>
                                      </p:cBhvr>
                                      <p:to>
                                        <p:strVal val="hidden"/>
                                      </p:to>
                                    </p:set>
                                  </p:childTnLst>
                                </p:cTn>
                              </p:par>
                            </p:childTnLst>
                          </p:cTn>
                        </p:par>
                        <p:par>
                          <p:cTn id="73" fill="hold">
                            <p:stCondLst>
                              <p:cond delay="4000"/>
                            </p:stCondLst>
                            <p:childTnLst>
                              <p:par>
                                <p:cTn id="74" presetID="6" presetClass="exit" presetSubtype="32" fill="hold" nodeType="afterEffect">
                                  <p:stCondLst>
                                    <p:cond delay="0"/>
                                  </p:stCondLst>
                                  <p:childTnLst>
                                    <p:animEffect transition="out" filter="circle(out)">
                                      <p:cBhvr>
                                        <p:cTn id="75" dur="1000"/>
                                        <p:tgtEl>
                                          <p:spTgt spid="44"/>
                                        </p:tgtEl>
                                      </p:cBhvr>
                                    </p:animEffect>
                                    <p:set>
                                      <p:cBhvr>
                                        <p:cTn id="76" dur="1" fill="hold">
                                          <p:stCondLst>
                                            <p:cond delay="999"/>
                                          </p:stCondLst>
                                        </p:cTn>
                                        <p:tgtEl>
                                          <p:spTgt spid="44"/>
                                        </p:tgtEl>
                                        <p:attrNameLst>
                                          <p:attrName>style.visibility</p:attrName>
                                        </p:attrNameLst>
                                      </p:cBhvr>
                                      <p:to>
                                        <p:strVal val="hidden"/>
                                      </p:to>
                                    </p:set>
                                  </p:childTnLst>
                                </p:cTn>
                              </p:par>
                            </p:childTnLst>
                          </p:cTn>
                        </p:par>
                        <p:par>
                          <p:cTn id="77" fill="hold">
                            <p:stCondLst>
                              <p:cond delay="5000"/>
                            </p:stCondLst>
                            <p:childTnLst>
                              <p:par>
                                <p:cTn id="78" presetID="6" presetClass="exit" presetSubtype="32" fill="hold" nodeType="afterEffect">
                                  <p:stCondLst>
                                    <p:cond delay="0"/>
                                  </p:stCondLst>
                                  <p:childTnLst>
                                    <p:animEffect transition="out" filter="circle(out)">
                                      <p:cBhvr>
                                        <p:cTn id="79" dur="1000"/>
                                        <p:tgtEl>
                                          <p:spTgt spid="43"/>
                                        </p:tgtEl>
                                      </p:cBhvr>
                                    </p:animEffect>
                                    <p:set>
                                      <p:cBhvr>
                                        <p:cTn id="80" dur="1" fill="hold">
                                          <p:stCondLst>
                                            <p:cond delay="999"/>
                                          </p:stCondLst>
                                        </p:cTn>
                                        <p:tgtEl>
                                          <p:spTgt spid="43"/>
                                        </p:tgtEl>
                                        <p:attrNameLst>
                                          <p:attrName>style.visibility</p:attrName>
                                        </p:attrNameLst>
                                      </p:cBhvr>
                                      <p:to>
                                        <p:strVal val="hidden"/>
                                      </p:to>
                                    </p:set>
                                  </p:childTnLst>
                                </p:cTn>
                              </p:par>
                            </p:childTnLst>
                          </p:cTn>
                        </p:par>
                        <p:par>
                          <p:cTn id="81" fill="hold">
                            <p:stCondLst>
                              <p:cond delay="6000"/>
                            </p:stCondLst>
                            <p:childTnLst>
                              <p:par>
                                <p:cTn id="82" presetID="6" presetClass="exit" presetSubtype="32" fill="hold" nodeType="afterEffect">
                                  <p:stCondLst>
                                    <p:cond delay="0"/>
                                  </p:stCondLst>
                                  <p:childTnLst>
                                    <p:animEffect transition="out" filter="circle(out)">
                                      <p:cBhvr>
                                        <p:cTn id="83" dur="1000"/>
                                        <p:tgtEl>
                                          <p:spTgt spid="42"/>
                                        </p:tgtEl>
                                      </p:cBhvr>
                                    </p:animEffect>
                                    <p:set>
                                      <p:cBhvr>
                                        <p:cTn id="84" dur="1" fill="hold">
                                          <p:stCondLst>
                                            <p:cond delay="999"/>
                                          </p:stCondLst>
                                        </p:cTn>
                                        <p:tgtEl>
                                          <p:spTgt spid="42"/>
                                        </p:tgtEl>
                                        <p:attrNameLst>
                                          <p:attrName>style.visibility</p:attrName>
                                        </p:attrNameLst>
                                      </p:cBhvr>
                                      <p:to>
                                        <p:strVal val="hidden"/>
                                      </p:to>
                                    </p:set>
                                  </p:childTnLst>
                                </p:cTn>
                              </p:par>
                            </p:childTnLst>
                          </p:cTn>
                        </p:par>
                        <p:par>
                          <p:cTn id="85" fill="hold">
                            <p:stCondLst>
                              <p:cond delay="7000"/>
                            </p:stCondLst>
                            <p:childTnLst>
                              <p:par>
                                <p:cTn id="86" presetID="6" presetClass="exit" presetSubtype="32" fill="hold" nodeType="afterEffect">
                                  <p:stCondLst>
                                    <p:cond delay="0"/>
                                  </p:stCondLst>
                                  <p:childTnLst>
                                    <p:animEffect transition="out" filter="circle(out)">
                                      <p:cBhvr>
                                        <p:cTn id="87" dur="1000"/>
                                        <p:tgtEl>
                                          <p:spTgt spid="41"/>
                                        </p:tgtEl>
                                      </p:cBhvr>
                                    </p:animEffect>
                                    <p:set>
                                      <p:cBhvr>
                                        <p:cTn id="88" dur="1" fill="hold">
                                          <p:stCondLst>
                                            <p:cond delay="999"/>
                                          </p:stCondLst>
                                        </p:cTn>
                                        <p:tgtEl>
                                          <p:spTgt spid="41"/>
                                        </p:tgtEl>
                                        <p:attrNameLst>
                                          <p:attrName>style.visibility</p:attrName>
                                        </p:attrNameLst>
                                      </p:cBhvr>
                                      <p:to>
                                        <p:strVal val="hidden"/>
                                      </p:to>
                                    </p:set>
                                  </p:childTnLst>
                                </p:cTn>
                              </p:par>
                            </p:childTnLst>
                          </p:cTn>
                        </p:par>
                        <p:par>
                          <p:cTn id="89" fill="hold">
                            <p:stCondLst>
                              <p:cond delay="8000"/>
                            </p:stCondLst>
                            <p:childTnLst>
                              <p:par>
                                <p:cTn id="90" presetID="6" presetClass="exit" presetSubtype="32" fill="hold" nodeType="afterEffect">
                                  <p:stCondLst>
                                    <p:cond delay="0"/>
                                  </p:stCondLst>
                                  <p:childTnLst>
                                    <p:animEffect transition="out" filter="circle(out)">
                                      <p:cBhvr>
                                        <p:cTn id="91" dur="1000"/>
                                        <p:tgtEl>
                                          <p:spTgt spid="40"/>
                                        </p:tgtEl>
                                      </p:cBhvr>
                                    </p:animEffect>
                                    <p:set>
                                      <p:cBhvr>
                                        <p:cTn id="92" dur="1" fill="hold">
                                          <p:stCondLst>
                                            <p:cond delay="999"/>
                                          </p:stCondLst>
                                        </p:cTn>
                                        <p:tgtEl>
                                          <p:spTgt spid="40"/>
                                        </p:tgtEl>
                                        <p:attrNameLst>
                                          <p:attrName>style.visibility</p:attrName>
                                        </p:attrNameLst>
                                      </p:cBhvr>
                                      <p:to>
                                        <p:strVal val="hidden"/>
                                      </p:to>
                                    </p:set>
                                  </p:childTnLst>
                                </p:cTn>
                              </p:par>
                            </p:childTnLst>
                          </p:cTn>
                        </p:par>
                        <p:par>
                          <p:cTn id="93" fill="hold">
                            <p:stCondLst>
                              <p:cond delay="9000"/>
                            </p:stCondLst>
                            <p:childTnLst>
                              <p:par>
                                <p:cTn id="94" presetID="6" presetClass="exit" presetSubtype="32" fill="hold" nodeType="afterEffect">
                                  <p:stCondLst>
                                    <p:cond delay="0"/>
                                  </p:stCondLst>
                                  <p:childTnLst>
                                    <p:animEffect transition="out" filter="circle(out)">
                                      <p:cBhvr>
                                        <p:cTn id="95" dur="1000"/>
                                        <p:tgtEl>
                                          <p:spTgt spid="39"/>
                                        </p:tgtEl>
                                      </p:cBhvr>
                                    </p:animEffect>
                                    <p:set>
                                      <p:cBhvr>
                                        <p:cTn id="96" dur="1" fill="hold">
                                          <p:stCondLst>
                                            <p:cond delay="999"/>
                                          </p:stCondLst>
                                        </p:cTn>
                                        <p:tgtEl>
                                          <p:spTgt spid="39"/>
                                        </p:tgtEl>
                                        <p:attrNameLst>
                                          <p:attrName>style.visibility</p:attrName>
                                        </p:attrNameLst>
                                      </p:cBhvr>
                                      <p:to>
                                        <p:strVal val="hidden"/>
                                      </p:to>
                                    </p:set>
                                  </p:childTnLst>
                                </p:cTn>
                              </p:par>
                            </p:childTnLst>
                          </p:cTn>
                        </p:par>
                        <p:par>
                          <p:cTn id="97" fill="hold">
                            <p:stCondLst>
                              <p:cond delay="10000"/>
                            </p:stCondLst>
                            <p:childTnLst>
                              <p:par>
                                <p:cTn id="98" presetID="6" presetClass="exit" presetSubtype="32" fill="hold" nodeType="afterEffect">
                                  <p:stCondLst>
                                    <p:cond delay="0"/>
                                  </p:stCondLst>
                                  <p:childTnLst>
                                    <p:animEffect transition="out" filter="circle(out)">
                                      <p:cBhvr>
                                        <p:cTn id="99" dur="1000"/>
                                        <p:tgtEl>
                                          <p:spTgt spid="38"/>
                                        </p:tgtEl>
                                      </p:cBhvr>
                                    </p:animEffect>
                                    <p:set>
                                      <p:cBhvr>
                                        <p:cTn id="100" dur="1" fill="hold">
                                          <p:stCondLst>
                                            <p:cond delay="999"/>
                                          </p:stCondLst>
                                        </p:cTn>
                                        <p:tgtEl>
                                          <p:spTgt spid="38"/>
                                        </p:tgtEl>
                                        <p:attrNameLst>
                                          <p:attrName>style.visibility</p:attrName>
                                        </p:attrNameLst>
                                      </p:cBhvr>
                                      <p:to>
                                        <p:strVal val="hidden"/>
                                      </p:to>
                                    </p:set>
                                  </p:childTnLst>
                                </p:cTn>
                              </p:par>
                            </p:childTnLst>
                          </p:cTn>
                        </p:par>
                        <p:par>
                          <p:cTn id="101" fill="hold">
                            <p:stCondLst>
                              <p:cond delay="11000"/>
                            </p:stCondLst>
                            <p:childTnLst>
                              <p:par>
                                <p:cTn id="102" presetID="1" presetClass="entr" presetSubtype="0"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childTnLst>
                                </p:cTn>
                              </p:par>
                            </p:childTnLst>
                          </p:cTn>
                        </p:par>
                        <p:par>
                          <p:cTn id="104" fill="hold">
                            <p:stCondLst>
                              <p:cond delay="11000"/>
                            </p:stCondLst>
                            <p:childTnLst>
                              <p:par>
                                <p:cTn id="105" presetID="31" presetClass="exit" presetSubtype="0" fill="hold" nodeType="afterEffect">
                                  <p:stCondLst>
                                    <p:cond delay="0"/>
                                  </p:stCondLst>
                                  <p:childTnLst>
                                    <p:anim calcmode="lin" valueType="num">
                                      <p:cBhvr>
                                        <p:cTn id="106" dur="1000"/>
                                        <p:tgtEl>
                                          <p:spTgt spid="37"/>
                                        </p:tgtEl>
                                        <p:attrNameLst>
                                          <p:attrName>ppt_w</p:attrName>
                                        </p:attrNameLst>
                                      </p:cBhvr>
                                      <p:tavLst>
                                        <p:tav tm="0">
                                          <p:val>
                                            <p:strVal val="ppt_w"/>
                                          </p:val>
                                        </p:tav>
                                        <p:tav tm="100000">
                                          <p:val>
                                            <p:fltVal val="0"/>
                                          </p:val>
                                        </p:tav>
                                      </p:tavLst>
                                    </p:anim>
                                    <p:anim calcmode="lin" valueType="num">
                                      <p:cBhvr>
                                        <p:cTn id="107" dur="1000"/>
                                        <p:tgtEl>
                                          <p:spTgt spid="37"/>
                                        </p:tgtEl>
                                        <p:attrNameLst>
                                          <p:attrName>ppt_h</p:attrName>
                                        </p:attrNameLst>
                                      </p:cBhvr>
                                      <p:tavLst>
                                        <p:tav tm="0">
                                          <p:val>
                                            <p:strVal val="ppt_h"/>
                                          </p:val>
                                        </p:tav>
                                        <p:tav tm="100000">
                                          <p:val>
                                            <p:fltVal val="0"/>
                                          </p:val>
                                        </p:tav>
                                      </p:tavLst>
                                    </p:anim>
                                    <p:anim calcmode="lin" valueType="num">
                                      <p:cBhvr>
                                        <p:cTn id="108" dur="1000"/>
                                        <p:tgtEl>
                                          <p:spTgt spid="37"/>
                                        </p:tgtEl>
                                        <p:attrNameLst>
                                          <p:attrName>style.rotation</p:attrName>
                                        </p:attrNameLst>
                                      </p:cBhvr>
                                      <p:tavLst>
                                        <p:tav tm="0">
                                          <p:val>
                                            <p:fltVal val="0"/>
                                          </p:val>
                                        </p:tav>
                                        <p:tav tm="100000">
                                          <p:val>
                                            <p:fltVal val="90"/>
                                          </p:val>
                                        </p:tav>
                                      </p:tavLst>
                                    </p:anim>
                                    <p:animEffect transition="out" filter="fade">
                                      <p:cBhvr>
                                        <p:cTn id="109" dur="1000"/>
                                        <p:tgtEl>
                                          <p:spTgt spid="37"/>
                                        </p:tgtEl>
                                      </p:cBhvr>
                                    </p:animEffect>
                                    <p:set>
                                      <p:cBhvr>
                                        <p:cTn id="110"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10" name="ket-thuc-final.wav"/>
                                        </p:tgtEl>
                                      </p:cMediaNode>
                                    </p:audio>
                                  </p:subTnLst>
                                </p:cTn>
                              </p:par>
                            </p:childTnLst>
                          </p:cTn>
                        </p:par>
                      </p:childTnLst>
                    </p:cTn>
                  </p:par>
                  <p:par>
                    <p:cTn id="111" fill="hold">
                      <p:stCondLst>
                        <p:cond delay="indefinite"/>
                      </p:stCondLst>
                      <p:childTnLst>
                        <p:par>
                          <p:cTn id="112" fill="hold">
                            <p:stCondLst>
                              <p:cond delay="0"/>
                            </p:stCondLst>
                            <p:childTnLst>
                              <p:par>
                                <p:cTn id="113" presetID="1" presetClass="mediacall" presetSubtype="0" fill="hold" nodeType="clickEffect">
                                  <p:stCondLst>
                                    <p:cond delay="0"/>
                                  </p:stCondLst>
                                  <p:childTnLst>
                                    <p:cmd type="call" cmd="playFrom(0.0)">
                                      <p:cBhvr>
                                        <p:cTn id="114" dur="7523" fill="hold"/>
                                        <p:tgtEl>
                                          <p:spTgt spid="24"/>
                                        </p:tgtEl>
                                      </p:cBhvr>
                                    </p:cmd>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fade">
                                      <p:cBhvr>
                                        <p:cTn id="119" dur="1000"/>
                                        <p:tgtEl>
                                          <p:spTgt spid="3"/>
                                        </p:tgtEl>
                                      </p:cBhvr>
                                    </p:animEffect>
                                    <p:anim calcmode="lin" valueType="num">
                                      <p:cBhvr>
                                        <p:cTn id="120" dur="1000" fill="hold"/>
                                        <p:tgtEl>
                                          <p:spTgt spid="3"/>
                                        </p:tgtEl>
                                        <p:attrNameLst>
                                          <p:attrName>ppt_x</p:attrName>
                                        </p:attrNameLst>
                                      </p:cBhvr>
                                      <p:tavLst>
                                        <p:tav tm="0">
                                          <p:val>
                                            <p:strVal val="#ppt_x"/>
                                          </p:val>
                                        </p:tav>
                                        <p:tav tm="100000">
                                          <p:val>
                                            <p:strVal val="#ppt_x"/>
                                          </p:val>
                                        </p:tav>
                                      </p:tavLst>
                                    </p:anim>
                                    <p:anim calcmode="lin" valueType="num">
                                      <p:cBhvr>
                                        <p:cTn id="1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2" fill="hold" display="0">
                  <p:stCondLst>
                    <p:cond delay="indefinite"/>
                  </p:stCondLst>
                  <p:endCondLst>
                    <p:cond evt="onStopAudio" delay="0">
                      <p:tgtEl>
                        <p:sldTgt/>
                      </p:tgtEl>
                    </p:cond>
                  </p:endCondLst>
                </p:cTn>
                <p:tgtEl>
                  <p:spTgt spid="24"/>
                </p:tgtEl>
              </p:cMediaNode>
            </p:audio>
          </p:childTnLst>
        </p:cTn>
      </p:par>
    </p:tnLst>
    <p:bldLst>
      <p:bldP spid="32" grpId="0"/>
      <p:bldP spid="35" grpId="0" animBg="1"/>
      <p:bldP spid="3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6781800" y="383223"/>
            <a:ext cx="7086600" cy="1338828"/>
          </a:xfrm>
          <a:prstGeom prst="rect">
            <a:avLst/>
          </a:prstGeom>
          <a:noFill/>
        </p:spPr>
        <p:txBody>
          <a:bodyPr wrap="square" rtlCol="0">
            <a:spAutoFit/>
          </a:bodyPr>
          <a:lstStyle/>
          <a:p>
            <a:r>
              <a:rPr lang="en-US" sz="8100" dirty="0">
                <a:solidFill>
                  <a:srgbClr val="FFFF00"/>
                </a:solidFill>
                <a:latin typeface="Algerian" pitchFamily="82" charset="0"/>
              </a:rPr>
              <a:t>CÂU HỎI 9 </a:t>
            </a:r>
          </a:p>
        </p:txBody>
      </p:sp>
      <p:graphicFrame>
        <p:nvGraphicFramePr>
          <p:cNvPr id="34" name="Object 33"/>
          <p:cNvGraphicFramePr>
            <a:graphicFrameLocks noChangeAspect="1"/>
          </p:cNvGraphicFramePr>
          <p:nvPr>
            <p:extLst/>
          </p:nvPr>
        </p:nvGraphicFramePr>
        <p:xfrm>
          <a:off x="9477375" y="3557588"/>
          <a:ext cx="171450" cy="266700"/>
        </p:xfrm>
        <a:graphic>
          <a:graphicData uri="http://schemas.openxmlformats.org/presentationml/2006/ole">
            <mc:AlternateContent xmlns:mc="http://schemas.openxmlformats.org/markup-compatibility/2006">
              <mc:Choice xmlns:v="urn:schemas-microsoft-com:vml" Requires="v">
                <p:oleObj spid="_x0000_s21516" name="Equation" r:id="rId11" imgW="114120" imgH="177480" progId="Equation.DSMT4">
                  <p:embed/>
                </p:oleObj>
              </mc:Choice>
              <mc:Fallback>
                <p:oleObj name="Equation" r:id="rId11" imgW="1141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5"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669732" y="4522877"/>
            <a:ext cx="16094268" cy="5539978"/>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vi-VN" sz="4800">
                <a:latin typeface="Times New Roman" panose="02020603050405020304" pitchFamily="18" charset="0"/>
                <a:cs typeface="Times New Roman" panose="02020603050405020304" pitchFamily="18" charset="0"/>
              </a:rPr>
              <a:t>A. </a:t>
            </a:r>
            <a:r>
              <a:rPr lang="vi-VN" sz="4800" i="1">
                <a:latin typeface="Times New Roman" panose="02020603050405020304" pitchFamily="18" charset="0"/>
                <a:cs typeface="Times New Roman" panose="02020603050405020304" pitchFamily="18" charset="0"/>
              </a:rPr>
              <a:t>Súng bên súng, đầu sát bên đầu/ Đêm rét chung chăn thành đôi tri kỉ.</a:t>
            </a:r>
            <a:endParaRPr lang="en-GB"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B. </a:t>
            </a:r>
            <a:r>
              <a:rPr lang="vi-VN" sz="4800" i="1">
                <a:latin typeface="Times New Roman" panose="02020603050405020304" pitchFamily="18" charset="0"/>
                <a:cs typeface="Times New Roman" panose="02020603050405020304" pitchFamily="18" charset="0"/>
              </a:rPr>
              <a:t>Chân không giày/Thương nhau tay nắm lấy bàn tay.</a:t>
            </a:r>
            <a:endParaRPr lang="en-GB"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C. </a:t>
            </a:r>
            <a:r>
              <a:rPr lang="vi-VN" sz="4800" i="1">
                <a:latin typeface="Times New Roman" panose="02020603050405020304" pitchFamily="18" charset="0"/>
                <a:cs typeface="Times New Roman" panose="02020603050405020304" pitchFamily="18" charset="0"/>
              </a:rPr>
              <a:t>Đêm nay rừng hoang sương mối/ Đứng cạnh bên nhau chờ giặc tới</a:t>
            </a:r>
            <a:r>
              <a:rPr lang="vi-VN" sz="4800">
                <a:latin typeface="Times New Roman" panose="02020603050405020304" pitchFamily="18" charset="0"/>
                <a:cs typeface="Times New Roman" panose="02020603050405020304" pitchFamily="18" charset="0"/>
              </a:rPr>
              <a:t>.</a:t>
            </a:r>
            <a:endParaRPr lang="en-GB"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D. </a:t>
            </a:r>
            <a:r>
              <a:rPr lang="vi-VN" sz="4800" i="1">
                <a:latin typeface="Times New Roman" panose="02020603050405020304" pitchFamily="18" charset="0"/>
                <a:cs typeface="Times New Roman" panose="02020603050405020304" pitchFamily="18" charset="0"/>
              </a:rPr>
              <a:t>Gian nhà không mặc kệ gió lung lay/ Giếng nước gốc đa nhớ người ra lính</a:t>
            </a:r>
            <a:r>
              <a:rPr lang="vi-VN" sz="6600" i="1">
                <a:latin typeface="Times New Roman" panose="02020603050405020304" pitchFamily="18" charset="0"/>
                <a:cs typeface="Times New Roman" panose="02020603050405020304" pitchFamily="18" charset="0"/>
              </a:rPr>
              <a:t>.</a:t>
            </a:r>
            <a:endParaRPr lang="en-GB" sz="6600">
              <a:latin typeface="Times New Roman" panose="02020603050405020304" pitchFamily="18" charset="0"/>
              <a:cs typeface="Times New Roman" panose="02020603050405020304" pitchFamily="18" charset="0"/>
            </a:endParaRPr>
          </a:p>
        </p:txBody>
      </p:sp>
      <p:sp>
        <p:nvSpPr>
          <p:cNvPr id="36" name="TextBox 35"/>
          <p:cNvSpPr txBox="1"/>
          <p:nvPr/>
        </p:nvSpPr>
        <p:spPr>
          <a:xfrm>
            <a:off x="1595296" y="2262265"/>
            <a:ext cx="15310768" cy="1569660"/>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vi-VN" sz="4800" b="1">
                <a:latin typeface="Times New Roman" panose="02020603050405020304" pitchFamily="18" charset="0"/>
                <a:cs typeface="Times New Roman" panose="02020603050405020304" pitchFamily="18" charset="0"/>
              </a:rPr>
              <a:t>Câu 9. </a:t>
            </a:r>
            <a:r>
              <a:rPr lang="vi-VN" sz="4800">
                <a:latin typeface="Times New Roman" panose="02020603050405020304" pitchFamily="18" charset="0"/>
                <a:cs typeface="Times New Roman" panose="02020603050405020304" pitchFamily="18" charset="0"/>
              </a:rPr>
              <a:t>Câu thơ nào cho thấy người lính dứt khoát ra đi chiến đấu mà lòng đầy lưu luyến nhớ thương quê hương yêu dấu?</a:t>
            </a:r>
            <a:endParaRPr lang="en-GB" sz="4800">
              <a:latin typeface="Times New Roman" panose="02020603050405020304" pitchFamily="18" charset="0"/>
              <a:cs typeface="Times New Roman" panose="02020603050405020304" pitchFamily="18" charset="0"/>
            </a:endParaRPr>
          </a:p>
        </p:txBody>
      </p:sp>
      <p:pic>
        <p:nvPicPr>
          <p:cNvPr id="33" name="Picture 4" descr="het gio"/>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245326">
            <a:off x="15946389"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083251" y="755339"/>
            <a:ext cx="1671761" cy="1480205"/>
          </a:xfrm>
          <a:prstGeom prst="ellipse">
            <a:avLst/>
          </a:prstGeom>
          <a:ln>
            <a:noFill/>
          </a:ln>
          <a:effectLst>
            <a:softEdge rad="112500"/>
          </a:effectLst>
          <a:extLst/>
        </p:spPr>
      </p:pic>
      <p:sp>
        <p:nvSpPr>
          <p:cNvPr id="38" name="Hình chữ nhật 85"/>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5896597" y="255422"/>
            <a:ext cx="2045067"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6106781" y="914401"/>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9" y="26651"/>
            <a:ext cx="2561235" cy="2565177"/>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pic>
        <p:nvPicPr>
          <p:cNvPr id="25" name="Picture 19" descr="WHITME~1">
            <a:hlinkClick r:id="rId18" action="ppaction://hlinksldjump"/>
            <a:extLst>
              <a:ext uri="{FF2B5EF4-FFF2-40B4-BE49-F238E27FC236}">
                <a16:creationId xmlns:a16="http://schemas.microsoft.com/office/drawing/2014/main" id="{7E47B095-C243-4CA0-9F69-028CBB6D3FDB}"/>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4387823" y="9144002"/>
            <a:ext cx="3017547" cy="1204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0"/>
          <a:stretch>
            <a:fillRect/>
          </a:stretch>
        </p:blipFill>
        <p:spPr>
          <a:xfrm>
            <a:off x="-151360" y="8075046"/>
            <a:ext cx="1746656" cy="1399154"/>
          </a:xfrm>
          <a:prstGeom prst="rect">
            <a:avLst/>
          </a:prstGeom>
        </p:spPr>
      </p:pic>
    </p:spTree>
    <p:extLst>
      <p:ext uri="{BB962C8B-B14F-4D97-AF65-F5344CB8AC3E}">
        <p14:creationId xmlns:p14="http://schemas.microsoft.com/office/powerpoint/2010/main" val="934237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8" name="nen.wav"/>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out)">
                                      <p:cBhvr>
                                        <p:cTn id="20" dur="500"/>
                                        <p:tgtEl>
                                          <p:spTgt spid="33"/>
                                        </p:tgtEl>
                                      </p:cBhvr>
                                    </p:animEffect>
                                  </p:childTnLst>
                                </p:cTn>
                              </p:par>
                              <p:par>
                                <p:cTn id="21" presetID="4" presetClass="entr" presetSubtype="32"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ox(out)">
                                      <p:cBhvr>
                                        <p:cTn id="23" dur="500"/>
                                        <p:tgtEl>
                                          <p:spTgt spid="37"/>
                                        </p:tgtEl>
                                      </p:cBhvr>
                                    </p:animEffect>
                                  </p:childTnLst>
                                </p:cTn>
                              </p:par>
                              <p:par>
                                <p:cTn id="24" presetID="4" presetClass="entr" presetSubtype="32"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ox(out)">
                                      <p:cBhvr>
                                        <p:cTn id="26" dur="500"/>
                                        <p:tgtEl>
                                          <p:spTgt spid="38"/>
                                        </p:tgtEl>
                                      </p:cBhvr>
                                    </p:animEffect>
                                  </p:childTnLst>
                                </p:cTn>
                              </p:par>
                              <p:par>
                                <p:cTn id="27" presetID="4" presetClass="entr" presetSubtype="32"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ox(out)">
                                      <p:cBhvr>
                                        <p:cTn id="29" dur="500"/>
                                        <p:tgtEl>
                                          <p:spTgt spid="39"/>
                                        </p:tgtEl>
                                      </p:cBhvr>
                                    </p:animEffect>
                                  </p:childTnLst>
                                </p:cTn>
                              </p:par>
                              <p:par>
                                <p:cTn id="30" presetID="4" presetClass="entr" presetSubtype="32"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ox(out)">
                                      <p:cBhvr>
                                        <p:cTn id="32" dur="500"/>
                                        <p:tgtEl>
                                          <p:spTgt spid="40"/>
                                        </p:tgtEl>
                                      </p:cBhvr>
                                    </p:animEffect>
                                  </p:childTnLst>
                                </p:cTn>
                              </p:par>
                              <p:par>
                                <p:cTn id="33" presetID="4" presetClass="entr" presetSubtype="32"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ox(out)">
                                      <p:cBhvr>
                                        <p:cTn id="35" dur="500"/>
                                        <p:tgtEl>
                                          <p:spTgt spid="41"/>
                                        </p:tgtEl>
                                      </p:cBhvr>
                                    </p:animEffect>
                                  </p:childTnLst>
                                </p:cTn>
                              </p:par>
                              <p:par>
                                <p:cTn id="36" presetID="4" presetClass="entr" presetSubtype="32"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ox(out)">
                                      <p:cBhvr>
                                        <p:cTn id="38" dur="500"/>
                                        <p:tgtEl>
                                          <p:spTgt spid="42"/>
                                        </p:tgtEl>
                                      </p:cBhvr>
                                    </p:animEffect>
                                  </p:childTnLst>
                                </p:cTn>
                              </p:par>
                              <p:par>
                                <p:cTn id="39" presetID="4" presetClass="entr" presetSubtype="32"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ox(out)">
                                      <p:cBhvr>
                                        <p:cTn id="41" dur="500"/>
                                        <p:tgtEl>
                                          <p:spTgt spid="43"/>
                                        </p:tgtEl>
                                      </p:cBhvr>
                                    </p:animEffect>
                                  </p:childTnLst>
                                </p:cTn>
                              </p:par>
                              <p:par>
                                <p:cTn id="42" presetID="4" presetClass="entr" presetSubtype="32"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ox(out)">
                                      <p:cBhvr>
                                        <p:cTn id="44" dur="500"/>
                                        <p:tgtEl>
                                          <p:spTgt spid="44"/>
                                        </p:tgtEl>
                                      </p:cBhvr>
                                    </p:animEffect>
                                  </p:childTnLst>
                                </p:cTn>
                              </p:par>
                              <p:par>
                                <p:cTn id="45" presetID="4" presetClass="entr" presetSubtype="32"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ox(out)">
                                      <p:cBhvr>
                                        <p:cTn id="47" dur="500"/>
                                        <p:tgtEl>
                                          <p:spTgt spid="45"/>
                                        </p:tgtEl>
                                      </p:cBhvr>
                                    </p:animEffect>
                                  </p:childTnLst>
                                </p:cTn>
                              </p:par>
                              <p:par>
                                <p:cTn id="48" presetID="4" presetClass="entr" presetSubtype="32"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ox(out)">
                                      <p:cBhvr>
                                        <p:cTn id="50" dur="500"/>
                                        <p:tgtEl>
                                          <p:spTgt spid="46"/>
                                        </p:tgtEl>
                                      </p:cBhvr>
                                    </p:animEffect>
                                  </p:childTnLst>
                                </p:cTn>
                              </p:par>
                              <p:par>
                                <p:cTn id="51" presetID="4" presetClass="entr" presetSubtype="32"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ox(out)">
                                      <p:cBhvr>
                                        <p:cTn id="53" dur="500"/>
                                        <p:tgtEl>
                                          <p:spTgt spid="47"/>
                                        </p:tgtEl>
                                      </p:cBhvr>
                                    </p:animEffect>
                                  </p:childTnLst>
                                </p:cTn>
                              </p:par>
                              <p:par>
                                <p:cTn id="54" presetID="4" presetClass="entr" presetSubtype="32"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box(out)">
                                      <p:cBhvr>
                                        <p:cTn id="56" dur="500"/>
                                        <p:tgtEl>
                                          <p:spTgt spid="48"/>
                                        </p:tgtEl>
                                      </p:cBhvr>
                                    </p:animEffect>
                                  </p:childTnLst>
                                </p:cTn>
                              </p:par>
                            </p:childTnLst>
                          </p:cTn>
                        </p:par>
                        <p:par>
                          <p:cTn id="57" fill="hold">
                            <p:stCondLst>
                              <p:cond delay="500"/>
                            </p:stCondLst>
                            <p:childTnLst>
                              <p:par>
                                <p:cTn id="58" presetID="10" presetClass="exit" presetSubtype="0" fill="hold" nodeType="afterEffect">
                                  <p:stCondLst>
                                    <p:cond delay="0"/>
                                  </p:stCondLst>
                                  <p:childTnLst>
                                    <p:animEffect transition="out" filter="fade">
                                      <p:cBhvr>
                                        <p:cTn id="59" dur="500"/>
                                        <p:tgtEl>
                                          <p:spTgt spid="48"/>
                                        </p:tgtEl>
                                      </p:cBhvr>
                                    </p:animEffect>
                                    <p:set>
                                      <p:cBhvr>
                                        <p:cTn id="60"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9" name="chuong suy nghi.wav"/>
                                        </p:tgtEl>
                                      </p:cMediaNode>
                                    </p:audio>
                                  </p:subTnLst>
                                </p:cTn>
                              </p:par>
                            </p:childTnLst>
                          </p:cTn>
                        </p:par>
                        <p:par>
                          <p:cTn id="61" fill="hold">
                            <p:stCondLst>
                              <p:cond delay="1000"/>
                            </p:stCondLst>
                            <p:childTnLst>
                              <p:par>
                                <p:cTn id="62" presetID="6" presetClass="exit" presetSubtype="32" fill="hold" nodeType="afterEffect">
                                  <p:stCondLst>
                                    <p:cond delay="0"/>
                                  </p:stCondLst>
                                  <p:childTnLst>
                                    <p:animEffect transition="out" filter="circle(out)">
                                      <p:cBhvr>
                                        <p:cTn id="63" dur="1000"/>
                                        <p:tgtEl>
                                          <p:spTgt spid="47"/>
                                        </p:tgtEl>
                                      </p:cBhvr>
                                    </p:animEffect>
                                    <p:set>
                                      <p:cBhvr>
                                        <p:cTn id="64" dur="1" fill="hold">
                                          <p:stCondLst>
                                            <p:cond delay="999"/>
                                          </p:stCondLst>
                                        </p:cTn>
                                        <p:tgtEl>
                                          <p:spTgt spid="47"/>
                                        </p:tgtEl>
                                        <p:attrNameLst>
                                          <p:attrName>style.visibility</p:attrName>
                                        </p:attrNameLst>
                                      </p:cBhvr>
                                      <p:to>
                                        <p:strVal val="hidden"/>
                                      </p:to>
                                    </p:set>
                                  </p:childTnLst>
                                </p:cTn>
                              </p:par>
                            </p:childTnLst>
                          </p:cTn>
                        </p:par>
                        <p:par>
                          <p:cTn id="65" fill="hold">
                            <p:stCondLst>
                              <p:cond delay="2000"/>
                            </p:stCondLst>
                            <p:childTnLst>
                              <p:par>
                                <p:cTn id="66" presetID="6" presetClass="exit" presetSubtype="32" fill="hold" nodeType="afterEffect">
                                  <p:stCondLst>
                                    <p:cond delay="0"/>
                                  </p:stCondLst>
                                  <p:childTnLst>
                                    <p:animEffect transition="out" filter="circle(out)">
                                      <p:cBhvr>
                                        <p:cTn id="67" dur="1000"/>
                                        <p:tgtEl>
                                          <p:spTgt spid="46"/>
                                        </p:tgtEl>
                                      </p:cBhvr>
                                    </p:animEffect>
                                    <p:set>
                                      <p:cBhvr>
                                        <p:cTn id="68" dur="1" fill="hold">
                                          <p:stCondLst>
                                            <p:cond delay="999"/>
                                          </p:stCondLst>
                                        </p:cTn>
                                        <p:tgtEl>
                                          <p:spTgt spid="46"/>
                                        </p:tgtEl>
                                        <p:attrNameLst>
                                          <p:attrName>style.visibility</p:attrName>
                                        </p:attrNameLst>
                                      </p:cBhvr>
                                      <p:to>
                                        <p:strVal val="hidden"/>
                                      </p:to>
                                    </p:set>
                                  </p:childTnLst>
                                </p:cTn>
                              </p:par>
                            </p:childTnLst>
                          </p:cTn>
                        </p:par>
                        <p:par>
                          <p:cTn id="69" fill="hold">
                            <p:stCondLst>
                              <p:cond delay="3000"/>
                            </p:stCondLst>
                            <p:childTnLst>
                              <p:par>
                                <p:cTn id="70" presetID="6" presetClass="exit" presetSubtype="32" fill="hold" nodeType="afterEffect">
                                  <p:stCondLst>
                                    <p:cond delay="0"/>
                                  </p:stCondLst>
                                  <p:childTnLst>
                                    <p:animEffect transition="out" filter="circle(out)">
                                      <p:cBhvr>
                                        <p:cTn id="71" dur="1000"/>
                                        <p:tgtEl>
                                          <p:spTgt spid="45"/>
                                        </p:tgtEl>
                                      </p:cBhvr>
                                    </p:animEffect>
                                    <p:set>
                                      <p:cBhvr>
                                        <p:cTn id="72" dur="1" fill="hold">
                                          <p:stCondLst>
                                            <p:cond delay="999"/>
                                          </p:stCondLst>
                                        </p:cTn>
                                        <p:tgtEl>
                                          <p:spTgt spid="45"/>
                                        </p:tgtEl>
                                        <p:attrNameLst>
                                          <p:attrName>style.visibility</p:attrName>
                                        </p:attrNameLst>
                                      </p:cBhvr>
                                      <p:to>
                                        <p:strVal val="hidden"/>
                                      </p:to>
                                    </p:set>
                                  </p:childTnLst>
                                </p:cTn>
                              </p:par>
                            </p:childTnLst>
                          </p:cTn>
                        </p:par>
                        <p:par>
                          <p:cTn id="73" fill="hold">
                            <p:stCondLst>
                              <p:cond delay="4000"/>
                            </p:stCondLst>
                            <p:childTnLst>
                              <p:par>
                                <p:cTn id="74" presetID="6" presetClass="exit" presetSubtype="32" fill="hold" nodeType="afterEffect">
                                  <p:stCondLst>
                                    <p:cond delay="0"/>
                                  </p:stCondLst>
                                  <p:childTnLst>
                                    <p:animEffect transition="out" filter="circle(out)">
                                      <p:cBhvr>
                                        <p:cTn id="75" dur="1000"/>
                                        <p:tgtEl>
                                          <p:spTgt spid="44"/>
                                        </p:tgtEl>
                                      </p:cBhvr>
                                    </p:animEffect>
                                    <p:set>
                                      <p:cBhvr>
                                        <p:cTn id="76" dur="1" fill="hold">
                                          <p:stCondLst>
                                            <p:cond delay="999"/>
                                          </p:stCondLst>
                                        </p:cTn>
                                        <p:tgtEl>
                                          <p:spTgt spid="44"/>
                                        </p:tgtEl>
                                        <p:attrNameLst>
                                          <p:attrName>style.visibility</p:attrName>
                                        </p:attrNameLst>
                                      </p:cBhvr>
                                      <p:to>
                                        <p:strVal val="hidden"/>
                                      </p:to>
                                    </p:set>
                                  </p:childTnLst>
                                </p:cTn>
                              </p:par>
                            </p:childTnLst>
                          </p:cTn>
                        </p:par>
                        <p:par>
                          <p:cTn id="77" fill="hold">
                            <p:stCondLst>
                              <p:cond delay="5000"/>
                            </p:stCondLst>
                            <p:childTnLst>
                              <p:par>
                                <p:cTn id="78" presetID="6" presetClass="exit" presetSubtype="32" fill="hold" nodeType="afterEffect">
                                  <p:stCondLst>
                                    <p:cond delay="0"/>
                                  </p:stCondLst>
                                  <p:childTnLst>
                                    <p:animEffect transition="out" filter="circle(out)">
                                      <p:cBhvr>
                                        <p:cTn id="79" dur="1000"/>
                                        <p:tgtEl>
                                          <p:spTgt spid="43"/>
                                        </p:tgtEl>
                                      </p:cBhvr>
                                    </p:animEffect>
                                    <p:set>
                                      <p:cBhvr>
                                        <p:cTn id="80" dur="1" fill="hold">
                                          <p:stCondLst>
                                            <p:cond delay="999"/>
                                          </p:stCondLst>
                                        </p:cTn>
                                        <p:tgtEl>
                                          <p:spTgt spid="43"/>
                                        </p:tgtEl>
                                        <p:attrNameLst>
                                          <p:attrName>style.visibility</p:attrName>
                                        </p:attrNameLst>
                                      </p:cBhvr>
                                      <p:to>
                                        <p:strVal val="hidden"/>
                                      </p:to>
                                    </p:set>
                                  </p:childTnLst>
                                </p:cTn>
                              </p:par>
                            </p:childTnLst>
                          </p:cTn>
                        </p:par>
                        <p:par>
                          <p:cTn id="81" fill="hold">
                            <p:stCondLst>
                              <p:cond delay="6000"/>
                            </p:stCondLst>
                            <p:childTnLst>
                              <p:par>
                                <p:cTn id="82" presetID="6" presetClass="exit" presetSubtype="32" fill="hold" nodeType="afterEffect">
                                  <p:stCondLst>
                                    <p:cond delay="0"/>
                                  </p:stCondLst>
                                  <p:childTnLst>
                                    <p:animEffect transition="out" filter="circle(out)">
                                      <p:cBhvr>
                                        <p:cTn id="83" dur="1000"/>
                                        <p:tgtEl>
                                          <p:spTgt spid="42"/>
                                        </p:tgtEl>
                                      </p:cBhvr>
                                    </p:animEffect>
                                    <p:set>
                                      <p:cBhvr>
                                        <p:cTn id="84" dur="1" fill="hold">
                                          <p:stCondLst>
                                            <p:cond delay="999"/>
                                          </p:stCondLst>
                                        </p:cTn>
                                        <p:tgtEl>
                                          <p:spTgt spid="42"/>
                                        </p:tgtEl>
                                        <p:attrNameLst>
                                          <p:attrName>style.visibility</p:attrName>
                                        </p:attrNameLst>
                                      </p:cBhvr>
                                      <p:to>
                                        <p:strVal val="hidden"/>
                                      </p:to>
                                    </p:set>
                                  </p:childTnLst>
                                </p:cTn>
                              </p:par>
                            </p:childTnLst>
                          </p:cTn>
                        </p:par>
                        <p:par>
                          <p:cTn id="85" fill="hold">
                            <p:stCondLst>
                              <p:cond delay="7000"/>
                            </p:stCondLst>
                            <p:childTnLst>
                              <p:par>
                                <p:cTn id="86" presetID="6" presetClass="exit" presetSubtype="32" fill="hold" nodeType="afterEffect">
                                  <p:stCondLst>
                                    <p:cond delay="0"/>
                                  </p:stCondLst>
                                  <p:childTnLst>
                                    <p:animEffect transition="out" filter="circle(out)">
                                      <p:cBhvr>
                                        <p:cTn id="87" dur="1000"/>
                                        <p:tgtEl>
                                          <p:spTgt spid="41"/>
                                        </p:tgtEl>
                                      </p:cBhvr>
                                    </p:animEffect>
                                    <p:set>
                                      <p:cBhvr>
                                        <p:cTn id="88" dur="1" fill="hold">
                                          <p:stCondLst>
                                            <p:cond delay="999"/>
                                          </p:stCondLst>
                                        </p:cTn>
                                        <p:tgtEl>
                                          <p:spTgt spid="41"/>
                                        </p:tgtEl>
                                        <p:attrNameLst>
                                          <p:attrName>style.visibility</p:attrName>
                                        </p:attrNameLst>
                                      </p:cBhvr>
                                      <p:to>
                                        <p:strVal val="hidden"/>
                                      </p:to>
                                    </p:set>
                                  </p:childTnLst>
                                </p:cTn>
                              </p:par>
                            </p:childTnLst>
                          </p:cTn>
                        </p:par>
                        <p:par>
                          <p:cTn id="89" fill="hold">
                            <p:stCondLst>
                              <p:cond delay="8000"/>
                            </p:stCondLst>
                            <p:childTnLst>
                              <p:par>
                                <p:cTn id="90" presetID="6" presetClass="exit" presetSubtype="32" fill="hold" nodeType="afterEffect">
                                  <p:stCondLst>
                                    <p:cond delay="0"/>
                                  </p:stCondLst>
                                  <p:childTnLst>
                                    <p:animEffect transition="out" filter="circle(out)">
                                      <p:cBhvr>
                                        <p:cTn id="91" dur="1000"/>
                                        <p:tgtEl>
                                          <p:spTgt spid="40"/>
                                        </p:tgtEl>
                                      </p:cBhvr>
                                    </p:animEffect>
                                    <p:set>
                                      <p:cBhvr>
                                        <p:cTn id="92" dur="1" fill="hold">
                                          <p:stCondLst>
                                            <p:cond delay="999"/>
                                          </p:stCondLst>
                                        </p:cTn>
                                        <p:tgtEl>
                                          <p:spTgt spid="40"/>
                                        </p:tgtEl>
                                        <p:attrNameLst>
                                          <p:attrName>style.visibility</p:attrName>
                                        </p:attrNameLst>
                                      </p:cBhvr>
                                      <p:to>
                                        <p:strVal val="hidden"/>
                                      </p:to>
                                    </p:set>
                                  </p:childTnLst>
                                </p:cTn>
                              </p:par>
                            </p:childTnLst>
                          </p:cTn>
                        </p:par>
                        <p:par>
                          <p:cTn id="93" fill="hold">
                            <p:stCondLst>
                              <p:cond delay="9000"/>
                            </p:stCondLst>
                            <p:childTnLst>
                              <p:par>
                                <p:cTn id="94" presetID="6" presetClass="exit" presetSubtype="32" fill="hold" nodeType="afterEffect">
                                  <p:stCondLst>
                                    <p:cond delay="0"/>
                                  </p:stCondLst>
                                  <p:childTnLst>
                                    <p:animEffect transition="out" filter="circle(out)">
                                      <p:cBhvr>
                                        <p:cTn id="95" dur="1000"/>
                                        <p:tgtEl>
                                          <p:spTgt spid="39"/>
                                        </p:tgtEl>
                                      </p:cBhvr>
                                    </p:animEffect>
                                    <p:set>
                                      <p:cBhvr>
                                        <p:cTn id="96" dur="1" fill="hold">
                                          <p:stCondLst>
                                            <p:cond delay="999"/>
                                          </p:stCondLst>
                                        </p:cTn>
                                        <p:tgtEl>
                                          <p:spTgt spid="39"/>
                                        </p:tgtEl>
                                        <p:attrNameLst>
                                          <p:attrName>style.visibility</p:attrName>
                                        </p:attrNameLst>
                                      </p:cBhvr>
                                      <p:to>
                                        <p:strVal val="hidden"/>
                                      </p:to>
                                    </p:set>
                                  </p:childTnLst>
                                </p:cTn>
                              </p:par>
                            </p:childTnLst>
                          </p:cTn>
                        </p:par>
                        <p:par>
                          <p:cTn id="97" fill="hold">
                            <p:stCondLst>
                              <p:cond delay="10000"/>
                            </p:stCondLst>
                            <p:childTnLst>
                              <p:par>
                                <p:cTn id="98" presetID="6" presetClass="exit" presetSubtype="32" fill="hold" nodeType="afterEffect">
                                  <p:stCondLst>
                                    <p:cond delay="0"/>
                                  </p:stCondLst>
                                  <p:childTnLst>
                                    <p:animEffect transition="out" filter="circle(out)">
                                      <p:cBhvr>
                                        <p:cTn id="99" dur="1000"/>
                                        <p:tgtEl>
                                          <p:spTgt spid="38"/>
                                        </p:tgtEl>
                                      </p:cBhvr>
                                    </p:animEffect>
                                    <p:set>
                                      <p:cBhvr>
                                        <p:cTn id="100" dur="1" fill="hold">
                                          <p:stCondLst>
                                            <p:cond delay="999"/>
                                          </p:stCondLst>
                                        </p:cTn>
                                        <p:tgtEl>
                                          <p:spTgt spid="38"/>
                                        </p:tgtEl>
                                        <p:attrNameLst>
                                          <p:attrName>style.visibility</p:attrName>
                                        </p:attrNameLst>
                                      </p:cBhvr>
                                      <p:to>
                                        <p:strVal val="hidden"/>
                                      </p:to>
                                    </p:set>
                                  </p:childTnLst>
                                </p:cTn>
                              </p:par>
                            </p:childTnLst>
                          </p:cTn>
                        </p:par>
                        <p:par>
                          <p:cTn id="101" fill="hold">
                            <p:stCondLst>
                              <p:cond delay="11000"/>
                            </p:stCondLst>
                            <p:childTnLst>
                              <p:par>
                                <p:cTn id="102" presetID="1" presetClass="entr" presetSubtype="0"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childTnLst>
                                </p:cTn>
                              </p:par>
                            </p:childTnLst>
                          </p:cTn>
                        </p:par>
                        <p:par>
                          <p:cTn id="104" fill="hold">
                            <p:stCondLst>
                              <p:cond delay="11000"/>
                            </p:stCondLst>
                            <p:childTnLst>
                              <p:par>
                                <p:cTn id="105" presetID="31" presetClass="exit" presetSubtype="0" fill="hold" nodeType="afterEffect">
                                  <p:stCondLst>
                                    <p:cond delay="0"/>
                                  </p:stCondLst>
                                  <p:childTnLst>
                                    <p:anim calcmode="lin" valueType="num">
                                      <p:cBhvr>
                                        <p:cTn id="106" dur="1000"/>
                                        <p:tgtEl>
                                          <p:spTgt spid="37"/>
                                        </p:tgtEl>
                                        <p:attrNameLst>
                                          <p:attrName>ppt_w</p:attrName>
                                        </p:attrNameLst>
                                      </p:cBhvr>
                                      <p:tavLst>
                                        <p:tav tm="0">
                                          <p:val>
                                            <p:strVal val="ppt_w"/>
                                          </p:val>
                                        </p:tav>
                                        <p:tav tm="100000">
                                          <p:val>
                                            <p:fltVal val="0"/>
                                          </p:val>
                                        </p:tav>
                                      </p:tavLst>
                                    </p:anim>
                                    <p:anim calcmode="lin" valueType="num">
                                      <p:cBhvr>
                                        <p:cTn id="107" dur="1000"/>
                                        <p:tgtEl>
                                          <p:spTgt spid="37"/>
                                        </p:tgtEl>
                                        <p:attrNameLst>
                                          <p:attrName>ppt_h</p:attrName>
                                        </p:attrNameLst>
                                      </p:cBhvr>
                                      <p:tavLst>
                                        <p:tav tm="0">
                                          <p:val>
                                            <p:strVal val="ppt_h"/>
                                          </p:val>
                                        </p:tav>
                                        <p:tav tm="100000">
                                          <p:val>
                                            <p:fltVal val="0"/>
                                          </p:val>
                                        </p:tav>
                                      </p:tavLst>
                                    </p:anim>
                                    <p:anim calcmode="lin" valueType="num">
                                      <p:cBhvr>
                                        <p:cTn id="108" dur="1000"/>
                                        <p:tgtEl>
                                          <p:spTgt spid="37"/>
                                        </p:tgtEl>
                                        <p:attrNameLst>
                                          <p:attrName>style.rotation</p:attrName>
                                        </p:attrNameLst>
                                      </p:cBhvr>
                                      <p:tavLst>
                                        <p:tav tm="0">
                                          <p:val>
                                            <p:fltVal val="0"/>
                                          </p:val>
                                        </p:tav>
                                        <p:tav tm="100000">
                                          <p:val>
                                            <p:fltVal val="90"/>
                                          </p:val>
                                        </p:tav>
                                      </p:tavLst>
                                    </p:anim>
                                    <p:animEffect transition="out" filter="fade">
                                      <p:cBhvr>
                                        <p:cTn id="109" dur="1000"/>
                                        <p:tgtEl>
                                          <p:spTgt spid="37"/>
                                        </p:tgtEl>
                                      </p:cBhvr>
                                    </p:animEffect>
                                    <p:set>
                                      <p:cBhvr>
                                        <p:cTn id="110"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10" name="ket-thuc-final.wav"/>
                                        </p:tgtEl>
                                      </p:cMediaNode>
                                    </p:audio>
                                  </p:subTnLst>
                                </p:cTn>
                              </p:par>
                            </p:childTnLst>
                          </p:cTn>
                        </p:par>
                      </p:childTnLst>
                    </p:cTn>
                  </p:par>
                  <p:par>
                    <p:cTn id="111" fill="hold">
                      <p:stCondLst>
                        <p:cond delay="indefinite"/>
                      </p:stCondLst>
                      <p:childTnLst>
                        <p:par>
                          <p:cTn id="112" fill="hold">
                            <p:stCondLst>
                              <p:cond delay="0"/>
                            </p:stCondLst>
                            <p:childTnLst>
                              <p:par>
                                <p:cTn id="113" presetID="1" presetClass="mediacall" presetSubtype="0" fill="hold" nodeType="clickEffect">
                                  <p:stCondLst>
                                    <p:cond delay="0"/>
                                  </p:stCondLst>
                                  <p:childTnLst>
                                    <p:cmd type="call" cmd="playFrom(0.0)">
                                      <p:cBhvr>
                                        <p:cTn id="114" dur="7523" fill="hold"/>
                                        <p:tgtEl>
                                          <p:spTgt spid="23"/>
                                        </p:tgtEl>
                                      </p:cBhvr>
                                    </p:cmd>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fade">
                                      <p:cBhvr>
                                        <p:cTn id="119" dur="1000"/>
                                        <p:tgtEl>
                                          <p:spTgt spid="3"/>
                                        </p:tgtEl>
                                      </p:cBhvr>
                                    </p:animEffect>
                                    <p:anim calcmode="lin" valueType="num">
                                      <p:cBhvr>
                                        <p:cTn id="120" dur="1000" fill="hold"/>
                                        <p:tgtEl>
                                          <p:spTgt spid="3"/>
                                        </p:tgtEl>
                                        <p:attrNameLst>
                                          <p:attrName>ppt_x</p:attrName>
                                        </p:attrNameLst>
                                      </p:cBhvr>
                                      <p:tavLst>
                                        <p:tav tm="0">
                                          <p:val>
                                            <p:strVal val="#ppt_x"/>
                                          </p:val>
                                        </p:tav>
                                        <p:tav tm="100000">
                                          <p:val>
                                            <p:strVal val="#ppt_x"/>
                                          </p:val>
                                        </p:tav>
                                      </p:tavLst>
                                    </p:anim>
                                    <p:anim calcmode="lin" valueType="num">
                                      <p:cBhvr>
                                        <p:cTn id="1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2"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4495800" y="463934"/>
            <a:ext cx="7086600" cy="1338828"/>
          </a:xfrm>
          <a:prstGeom prst="rect">
            <a:avLst/>
          </a:prstGeom>
          <a:noFill/>
        </p:spPr>
        <p:txBody>
          <a:bodyPr wrap="square" rtlCol="0">
            <a:spAutoFit/>
          </a:bodyPr>
          <a:lstStyle/>
          <a:p>
            <a:r>
              <a:rPr lang="en-US" sz="8100" dirty="0">
                <a:solidFill>
                  <a:srgbClr val="FFFF00"/>
                </a:solidFill>
                <a:latin typeface="Algerian" pitchFamily="82" charset="0"/>
              </a:rPr>
              <a:t>CÂU HỎI 10 </a:t>
            </a:r>
          </a:p>
        </p:txBody>
      </p:sp>
      <p:graphicFrame>
        <p:nvGraphicFramePr>
          <p:cNvPr id="34" name="Object 33"/>
          <p:cNvGraphicFramePr>
            <a:graphicFrameLocks noChangeAspect="1"/>
          </p:cNvGraphicFramePr>
          <p:nvPr>
            <p:extLst/>
          </p:nvPr>
        </p:nvGraphicFramePr>
        <p:xfrm>
          <a:off x="9477375" y="3557588"/>
          <a:ext cx="171450" cy="266700"/>
        </p:xfrm>
        <a:graphic>
          <a:graphicData uri="http://schemas.openxmlformats.org/presentationml/2006/ole">
            <mc:AlternateContent xmlns:mc="http://schemas.openxmlformats.org/markup-compatibility/2006">
              <mc:Choice xmlns:v="urn:schemas-microsoft-com:vml" Requires="v">
                <p:oleObj spid="_x0000_s22538" name="Equation" r:id="rId11" imgW="114120" imgH="177480" progId="Equation.DSMT4">
                  <p:embed/>
                </p:oleObj>
              </mc:Choice>
              <mc:Fallback>
                <p:oleObj name="Equation" r:id="rId11" imgW="1141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5"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1454176" y="4811368"/>
            <a:ext cx="15157424" cy="3785652"/>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4800">
                <a:solidFill>
                  <a:prstClr val="white"/>
                </a:solidFill>
                <a:latin typeface="Times New Roman" panose="02020603050405020304" pitchFamily="18" charset="0"/>
                <a:cs typeface="Times New Roman" panose="02020603050405020304" pitchFamily="18" charset="0"/>
              </a:rPr>
              <a:t> </a:t>
            </a:r>
            <a:r>
              <a:rPr lang="vi-VN" sz="4800">
                <a:latin typeface="Times New Roman" panose="02020603050405020304" pitchFamily="18" charset="0"/>
                <a:cs typeface="Times New Roman" panose="02020603050405020304" pitchFamily="18" charset="0"/>
              </a:rPr>
              <a:t>A. Thiếu thốn trang bị; bệnh tật; thời tiết khắc nghiệt; đói khát triền miên</a:t>
            </a:r>
            <a:r>
              <a:rPr lang="en-US" sz="4800">
                <a:latin typeface="Times New Roman" panose="02020603050405020304" pitchFamily="18" charset="0"/>
                <a:cs typeface="Times New Roman" panose="02020603050405020304" pitchFamily="18" charset="0"/>
              </a:rPr>
              <a:t>.</a:t>
            </a:r>
            <a:endParaRPr lang="en-GB"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B. Thiếu thốn trang bị; bệnh tật; thời tiết khắc nghiệt</a:t>
            </a:r>
            <a:r>
              <a:rPr lang="en-US" sz="4800">
                <a:latin typeface="Times New Roman" panose="02020603050405020304" pitchFamily="18" charset="0"/>
                <a:cs typeface="Times New Roman" panose="02020603050405020304" pitchFamily="18" charset="0"/>
              </a:rPr>
              <a:t>.</a:t>
            </a:r>
            <a:endParaRPr lang="en-GB"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C. Thiếu thốn trang bị; bệnh tật; cô đơn buồn tẻ</a:t>
            </a:r>
            <a:r>
              <a:rPr lang="en-US" sz="4800">
                <a:latin typeface="Times New Roman" panose="02020603050405020304" pitchFamily="18" charset="0"/>
                <a:cs typeface="Times New Roman" panose="02020603050405020304" pitchFamily="18" charset="0"/>
              </a:rPr>
              <a:t>.</a:t>
            </a:r>
            <a:endParaRPr lang="en-GB" sz="4800">
              <a:latin typeface="Times New Roman" panose="02020603050405020304" pitchFamily="18" charset="0"/>
              <a:cs typeface="Times New Roman" panose="02020603050405020304" pitchFamily="18" charset="0"/>
            </a:endParaRPr>
          </a:p>
          <a:p>
            <a:r>
              <a:rPr lang="vi-VN" sz="4800">
                <a:latin typeface="Times New Roman" panose="02020603050405020304" pitchFamily="18" charset="0"/>
                <a:cs typeface="Times New Roman" panose="02020603050405020304" pitchFamily="18" charset="0"/>
              </a:rPr>
              <a:t>D. Thiếu thốn trang bị; bệnh tật, sốt rét mà không có thuốc</a:t>
            </a:r>
            <a:r>
              <a:rPr lang="en-US" sz="4800">
                <a:latin typeface="Times New Roman" panose="02020603050405020304" pitchFamily="18" charset="0"/>
                <a:cs typeface="Times New Roman" panose="02020603050405020304" pitchFamily="18" charset="0"/>
              </a:rPr>
              <a:t>.</a:t>
            </a:r>
            <a:endParaRPr lang="en-GB" sz="4800">
              <a:latin typeface="Times New Roman" panose="02020603050405020304" pitchFamily="18" charset="0"/>
              <a:cs typeface="Times New Roman" panose="02020603050405020304" pitchFamily="18" charset="0"/>
            </a:endParaRPr>
          </a:p>
        </p:txBody>
      </p:sp>
      <p:sp>
        <p:nvSpPr>
          <p:cNvPr id="36" name="TextBox 35"/>
          <p:cNvSpPr txBox="1"/>
          <p:nvPr/>
        </p:nvSpPr>
        <p:spPr>
          <a:xfrm>
            <a:off x="1325093" y="2396858"/>
            <a:ext cx="15544800" cy="1754326"/>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vi-VN" sz="5400" b="1">
                <a:latin typeface="Times New Roman" panose="02020603050405020304" pitchFamily="18" charset="0"/>
                <a:cs typeface="Times New Roman" panose="02020603050405020304" pitchFamily="18" charset="0"/>
              </a:rPr>
              <a:t>Câu 10. </a:t>
            </a:r>
            <a:r>
              <a:rPr lang="vi-VN" sz="5400">
                <a:latin typeface="Times New Roman" panose="02020603050405020304" pitchFamily="18" charset="0"/>
                <a:cs typeface="Times New Roman" panose="02020603050405020304" pitchFamily="18" charset="0"/>
              </a:rPr>
              <a:t>Người lính cách mạng trong kháng chiến chống Pháp đã trải qua những khó khăn gian khổ nào ?</a:t>
            </a:r>
            <a:endParaRPr lang="en-GB" sz="5400">
              <a:latin typeface="Times New Roman" panose="02020603050405020304" pitchFamily="18" charset="0"/>
              <a:cs typeface="Times New Roman" panose="02020603050405020304" pitchFamily="18" charset="0"/>
            </a:endParaRPr>
          </a:p>
        </p:txBody>
      </p:sp>
      <p:pic>
        <p:nvPicPr>
          <p:cNvPr id="33" name="Picture 4" descr="het gio"/>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245326">
            <a:off x="15946389"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083251" y="755339"/>
            <a:ext cx="1671761" cy="1480205"/>
          </a:xfrm>
          <a:prstGeom prst="ellipse">
            <a:avLst/>
          </a:prstGeom>
          <a:ln>
            <a:noFill/>
          </a:ln>
          <a:effectLst>
            <a:softEdge rad="112500"/>
          </a:effectLst>
          <a:extLst/>
        </p:spPr>
      </p:pic>
      <p:sp>
        <p:nvSpPr>
          <p:cNvPr id="38" name="Hình chữ nhật 85"/>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5896597" y="255422"/>
            <a:ext cx="2045067"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6106781" y="899300"/>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9" y="26651"/>
            <a:ext cx="2561235" cy="2565177"/>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pic>
        <p:nvPicPr>
          <p:cNvPr id="22" name="Picture 19" descr="WHITME~1">
            <a:hlinkClick r:id="rId18" action="ppaction://hlinksldjump"/>
            <a:extLst>
              <a:ext uri="{FF2B5EF4-FFF2-40B4-BE49-F238E27FC236}">
                <a16:creationId xmlns:a16="http://schemas.microsoft.com/office/drawing/2014/main" id="{7E47B095-C243-4CA0-9F69-028CBB6D3FDB}"/>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4387823" y="9144002"/>
            <a:ext cx="3017547" cy="12049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20"/>
          <a:stretch>
            <a:fillRect/>
          </a:stretch>
        </p:blipFill>
        <p:spPr>
          <a:xfrm>
            <a:off x="292908" y="6134100"/>
            <a:ext cx="1746656" cy="1399154"/>
          </a:xfrm>
          <a:prstGeom prst="rect">
            <a:avLst/>
          </a:prstGeom>
        </p:spPr>
      </p:pic>
    </p:spTree>
    <p:extLst>
      <p:ext uri="{BB962C8B-B14F-4D97-AF65-F5344CB8AC3E}">
        <p14:creationId xmlns:p14="http://schemas.microsoft.com/office/powerpoint/2010/main" val="2891647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par>
                          <p:cTn id="108" fill="hold">
                            <p:stCondLst>
                              <p:cond delay="12000"/>
                            </p:stCondLst>
                            <p:childTnLst>
                              <p:par>
                                <p:cTn id="109" presetID="1" presetClass="entr" presetSubtype="0"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10" name="nen.wav"/>
                                        </p:tgtEl>
                                      </p:cMediaNode>
                                    </p:audio>
                                  </p:subTnLst>
                                </p:cTn>
                              </p:par>
                            </p:childTnLst>
                          </p:cTn>
                        </p:par>
                      </p:childTnLst>
                    </p:cTn>
                  </p:par>
                  <p:par>
                    <p:cTn id="111" fill="hold">
                      <p:stCondLst>
                        <p:cond delay="indefinite"/>
                      </p:stCondLst>
                      <p:childTnLst>
                        <p:par>
                          <p:cTn id="112" fill="hold">
                            <p:stCondLst>
                              <p:cond delay="0"/>
                            </p:stCondLst>
                            <p:childTnLst>
                              <p:par>
                                <p:cTn id="113" presetID="1" presetClass="mediacall" presetSubtype="0" fill="hold" nodeType="clickEffect">
                                  <p:stCondLst>
                                    <p:cond delay="0"/>
                                  </p:stCondLst>
                                  <p:childTnLst>
                                    <p:cmd type="call" cmd="playFrom(0.0)">
                                      <p:cBhvr>
                                        <p:cTn id="114" dur="7523" fill="hold"/>
                                        <p:tgtEl>
                                          <p:spTgt spid="23"/>
                                        </p:tgtEl>
                                      </p:cBhvr>
                                    </p:cmd>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fade">
                                      <p:cBhvr>
                                        <p:cTn id="119" dur="1000"/>
                                        <p:tgtEl>
                                          <p:spTgt spid="24"/>
                                        </p:tgtEl>
                                      </p:cBhvr>
                                    </p:animEffect>
                                    <p:anim calcmode="lin" valueType="num">
                                      <p:cBhvr>
                                        <p:cTn id="120" dur="1000" fill="hold"/>
                                        <p:tgtEl>
                                          <p:spTgt spid="24"/>
                                        </p:tgtEl>
                                        <p:attrNameLst>
                                          <p:attrName>ppt_x</p:attrName>
                                        </p:attrNameLst>
                                      </p:cBhvr>
                                      <p:tavLst>
                                        <p:tav tm="0">
                                          <p:val>
                                            <p:strVal val="#ppt_x"/>
                                          </p:val>
                                        </p:tav>
                                        <p:tav tm="100000">
                                          <p:val>
                                            <p:strVal val="#ppt_x"/>
                                          </p:val>
                                        </p:tav>
                                      </p:tavLst>
                                    </p:anim>
                                    <p:anim calcmode="lin" valueType="num">
                                      <p:cBhvr>
                                        <p:cTn id="1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2"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4495800" y="463934"/>
            <a:ext cx="7086600" cy="1338828"/>
          </a:xfrm>
          <a:prstGeom prst="rect">
            <a:avLst/>
          </a:prstGeom>
          <a:noFill/>
        </p:spPr>
        <p:txBody>
          <a:bodyPr wrap="square" rtlCol="0">
            <a:spAutoFit/>
          </a:bodyPr>
          <a:lstStyle/>
          <a:p>
            <a:r>
              <a:rPr lang="en-US" sz="8100" dirty="0">
                <a:solidFill>
                  <a:srgbClr val="FFFF00"/>
                </a:solidFill>
                <a:latin typeface="Algerian" pitchFamily="82" charset="0"/>
              </a:rPr>
              <a:t>CÂU </a:t>
            </a:r>
            <a:r>
              <a:rPr lang="en-US" sz="8100">
                <a:solidFill>
                  <a:srgbClr val="FFFF00"/>
                </a:solidFill>
                <a:latin typeface="Algerian" pitchFamily="82" charset="0"/>
              </a:rPr>
              <a:t>HỎI </a:t>
            </a:r>
            <a:r>
              <a:rPr lang="vi-VN" sz="8100" smtClean="0">
                <a:solidFill>
                  <a:srgbClr val="FFFF00"/>
                </a:solidFill>
                <a:latin typeface="Algerian" pitchFamily="82" charset="0"/>
              </a:rPr>
              <a:t>11</a:t>
            </a:r>
            <a:r>
              <a:rPr lang="en-US" sz="8100" smtClean="0">
                <a:solidFill>
                  <a:srgbClr val="FFFF00"/>
                </a:solidFill>
                <a:latin typeface="Algerian" pitchFamily="82" charset="0"/>
              </a:rPr>
              <a:t> </a:t>
            </a:r>
            <a:endParaRPr lang="en-US" sz="8100" dirty="0">
              <a:solidFill>
                <a:srgbClr val="FFFF00"/>
              </a:solidFill>
              <a:latin typeface="Algerian" pitchFamily="82" charset="0"/>
            </a:endParaRPr>
          </a:p>
        </p:txBody>
      </p:sp>
      <p:graphicFrame>
        <p:nvGraphicFramePr>
          <p:cNvPr id="34" name="Object 33"/>
          <p:cNvGraphicFramePr>
            <a:graphicFrameLocks noChangeAspect="1"/>
          </p:cNvGraphicFramePr>
          <p:nvPr>
            <p:extLst/>
          </p:nvPr>
        </p:nvGraphicFramePr>
        <p:xfrm>
          <a:off x="9477375" y="3557588"/>
          <a:ext cx="171450" cy="266700"/>
        </p:xfrm>
        <a:graphic>
          <a:graphicData uri="http://schemas.openxmlformats.org/presentationml/2006/ole">
            <mc:AlternateContent xmlns:mc="http://schemas.openxmlformats.org/markup-compatibility/2006">
              <mc:Choice xmlns:v="urn:schemas-microsoft-com:vml" Requires="v">
                <p:oleObj spid="_x0000_s25607" name="Equation" r:id="rId11" imgW="114120" imgH="177480" progId="Equation.DSMT4">
                  <p:embed/>
                </p:oleObj>
              </mc:Choice>
              <mc:Fallback>
                <p:oleObj name="Equation" r:id="rId11" imgW="1141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5"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1518781" y="4432199"/>
            <a:ext cx="15157424" cy="5570756"/>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4400">
                <a:solidFill>
                  <a:prstClr val="white"/>
                </a:solidFill>
                <a:latin typeface="Times New Roman" panose="02020603050405020304" pitchFamily="18" charset="0"/>
                <a:cs typeface="Times New Roman" panose="02020603050405020304" pitchFamily="18" charset="0"/>
              </a:rPr>
              <a:t> </a:t>
            </a:r>
            <a:r>
              <a:rPr lang="vi-VN" sz="4400">
                <a:latin typeface="Times New Roman" panose="02020603050405020304" pitchFamily="18" charset="0"/>
                <a:cs typeface="Times New Roman" panose="02020603050405020304" pitchFamily="18" charset="0"/>
              </a:rPr>
              <a:t>A. Cảm thông sâu xa tâm tư và nỗi lòng của nhau; cùng nhau chia sẻ những gian lao thiếu thốn của cuộc đời người nông dân.</a:t>
            </a:r>
            <a:endParaRPr lang="en-GB"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B. Cảm thông sâu xa tâm tư và nỗi lòng của nhau; cùng nhau chia sẻ những gian lao thiếu thốn của cuộc đời.</a:t>
            </a:r>
            <a:endParaRPr lang="en-GB"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C. Cảm thông sâu xa tâm tư và nỗi lòng của nhau; cùng nhau chia sẻ những gian lao thiếu thốn của cuộc đời người lính.</a:t>
            </a:r>
            <a:endParaRPr lang="en-GB"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D. Cảm thông sâu xa tâm tư và nỗi lòng của nhau; cùng nhau nhớ về miền quê nghèo khó nơi có giếng nước, gốc đa</a:t>
            </a:r>
            <a:r>
              <a:rPr lang="vi-VN" sz="4800"/>
              <a:t>.</a:t>
            </a:r>
            <a:endParaRPr lang="en-GB" sz="4800"/>
          </a:p>
        </p:txBody>
      </p:sp>
      <p:sp>
        <p:nvSpPr>
          <p:cNvPr id="36" name="TextBox 35"/>
          <p:cNvSpPr txBox="1"/>
          <p:nvPr/>
        </p:nvSpPr>
        <p:spPr>
          <a:xfrm>
            <a:off x="1916833" y="1917064"/>
            <a:ext cx="14361319" cy="1754326"/>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vi-VN" sz="5400" b="1">
                <a:latin typeface="Times New Roman" panose="02020603050405020304" pitchFamily="18" charset="0"/>
                <a:cs typeface="Times New Roman" panose="02020603050405020304" pitchFamily="18" charset="0"/>
              </a:rPr>
              <a:t>Câu 11. </a:t>
            </a:r>
            <a:r>
              <a:rPr lang="vi-VN" sz="5400">
                <a:latin typeface="Times New Roman" panose="02020603050405020304" pitchFamily="18" charset="0"/>
                <a:cs typeface="Times New Roman" panose="02020603050405020304" pitchFamily="18" charset="0"/>
              </a:rPr>
              <a:t>Dòng nào nói đúng những biểu hiện tình đồng chí của người lính cách mạng?</a:t>
            </a:r>
            <a:endParaRPr lang="en-GB" sz="5400">
              <a:latin typeface="Times New Roman" panose="02020603050405020304" pitchFamily="18" charset="0"/>
              <a:cs typeface="Times New Roman" panose="02020603050405020304" pitchFamily="18" charset="0"/>
            </a:endParaRPr>
          </a:p>
        </p:txBody>
      </p:sp>
      <p:pic>
        <p:nvPicPr>
          <p:cNvPr id="33" name="Picture 4" descr="het gio"/>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245326">
            <a:off x="15946389"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083251" y="755339"/>
            <a:ext cx="1671761" cy="1480205"/>
          </a:xfrm>
          <a:prstGeom prst="ellipse">
            <a:avLst/>
          </a:prstGeom>
          <a:ln>
            <a:noFill/>
          </a:ln>
          <a:effectLst>
            <a:softEdge rad="112500"/>
          </a:effectLst>
          <a:extLst/>
        </p:spPr>
      </p:pic>
      <p:sp>
        <p:nvSpPr>
          <p:cNvPr id="38" name="Hình chữ nhật 85"/>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5896597" y="255422"/>
            <a:ext cx="2045067"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6106781" y="899300"/>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9" y="26651"/>
            <a:ext cx="2561235" cy="2565177"/>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pic>
        <p:nvPicPr>
          <p:cNvPr id="22" name="Picture 19" descr="WHITME~1">
            <a:hlinkClick r:id="rId18" action="ppaction://hlinksldjump"/>
            <a:extLst>
              <a:ext uri="{FF2B5EF4-FFF2-40B4-BE49-F238E27FC236}">
                <a16:creationId xmlns:a16="http://schemas.microsoft.com/office/drawing/2014/main" id="{7E47B095-C243-4CA0-9F69-028CBB6D3FDB}"/>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4387823" y="9144002"/>
            <a:ext cx="3017547" cy="120492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20"/>
          <a:stretch>
            <a:fillRect/>
          </a:stretch>
        </p:blipFill>
        <p:spPr>
          <a:xfrm>
            <a:off x="451765" y="6972300"/>
            <a:ext cx="1746656" cy="1399154"/>
          </a:xfrm>
          <a:prstGeom prst="rect">
            <a:avLst/>
          </a:prstGeom>
        </p:spPr>
      </p:pic>
    </p:spTree>
    <p:extLst>
      <p:ext uri="{BB962C8B-B14F-4D97-AF65-F5344CB8AC3E}">
        <p14:creationId xmlns:p14="http://schemas.microsoft.com/office/powerpoint/2010/main" val="819996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box(out)">
                                      <p:cBhvr>
                                        <p:cTn id="17" dur="500"/>
                                        <p:tgtEl>
                                          <p:spTgt spid="33"/>
                                        </p:tgtEl>
                                      </p:cBhvr>
                                    </p:animEffect>
                                  </p:childTnLst>
                                </p:cTn>
                              </p:par>
                              <p:par>
                                <p:cTn id="18" presetID="4" presetClass="entr" presetSubtype="32"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ox(out)">
                                      <p:cBhvr>
                                        <p:cTn id="20" dur="500"/>
                                        <p:tgtEl>
                                          <p:spTgt spid="37"/>
                                        </p:tgtEl>
                                      </p:cBhvr>
                                    </p:animEffect>
                                  </p:childTnLst>
                                </p:cTn>
                              </p:par>
                              <p:par>
                                <p:cTn id="21" presetID="4" presetClass="entr" presetSubtype="32"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box(out)">
                                      <p:cBhvr>
                                        <p:cTn id="23" dur="500"/>
                                        <p:tgtEl>
                                          <p:spTgt spid="38"/>
                                        </p:tgtEl>
                                      </p:cBhvr>
                                    </p:animEffect>
                                  </p:childTnLst>
                                </p:cTn>
                              </p:par>
                              <p:par>
                                <p:cTn id="24" presetID="4" presetClass="entr" presetSubtype="32"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ox(out)">
                                      <p:cBhvr>
                                        <p:cTn id="26" dur="500"/>
                                        <p:tgtEl>
                                          <p:spTgt spid="39"/>
                                        </p:tgtEl>
                                      </p:cBhvr>
                                    </p:animEffect>
                                  </p:childTnLst>
                                </p:cTn>
                              </p:par>
                              <p:par>
                                <p:cTn id="27" presetID="4" presetClass="entr" presetSubtype="32"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box(out)">
                                      <p:cBhvr>
                                        <p:cTn id="29" dur="500"/>
                                        <p:tgtEl>
                                          <p:spTgt spid="40"/>
                                        </p:tgtEl>
                                      </p:cBhvr>
                                    </p:animEffect>
                                  </p:childTnLst>
                                </p:cTn>
                              </p:par>
                              <p:par>
                                <p:cTn id="30" presetID="4" presetClass="entr" presetSubtype="32" fill="hold" nodeType="with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box(out)">
                                      <p:cBhvr>
                                        <p:cTn id="32" dur="500"/>
                                        <p:tgtEl>
                                          <p:spTgt spid="41"/>
                                        </p:tgtEl>
                                      </p:cBhvr>
                                    </p:animEffect>
                                  </p:childTnLst>
                                </p:cTn>
                              </p:par>
                              <p:par>
                                <p:cTn id="33" presetID="4" presetClass="entr" presetSubtype="32"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ox(out)">
                                      <p:cBhvr>
                                        <p:cTn id="35" dur="500"/>
                                        <p:tgtEl>
                                          <p:spTgt spid="42"/>
                                        </p:tgtEl>
                                      </p:cBhvr>
                                    </p:animEffect>
                                  </p:childTnLst>
                                </p:cTn>
                              </p:par>
                              <p:par>
                                <p:cTn id="36" presetID="4" presetClass="entr" presetSubtype="32" fill="hold"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box(out)">
                                      <p:cBhvr>
                                        <p:cTn id="38" dur="500"/>
                                        <p:tgtEl>
                                          <p:spTgt spid="43"/>
                                        </p:tgtEl>
                                      </p:cBhvr>
                                    </p:animEffect>
                                  </p:childTnLst>
                                </p:cTn>
                              </p:par>
                              <p:par>
                                <p:cTn id="39" presetID="4" presetClass="entr" presetSubtype="32"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ox(out)">
                                      <p:cBhvr>
                                        <p:cTn id="41" dur="500"/>
                                        <p:tgtEl>
                                          <p:spTgt spid="44"/>
                                        </p:tgtEl>
                                      </p:cBhvr>
                                    </p:animEffect>
                                  </p:childTnLst>
                                </p:cTn>
                              </p:par>
                              <p:par>
                                <p:cTn id="42" presetID="4" presetClass="entr" presetSubtype="32" fill="hold"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box(out)">
                                      <p:cBhvr>
                                        <p:cTn id="44" dur="500"/>
                                        <p:tgtEl>
                                          <p:spTgt spid="45"/>
                                        </p:tgtEl>
                                      </p:cBhvr>
                                    </p:animEffect>
                                  </p:childTnLst>
                                </p:cTn>
                              </p:par>
                              <p:par>
                                <p:cTn id="45" presetID="4" presetClass="entr" presetSubtype="32"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box(out)">
                                      <p:cBhvr>
                                        <p:cTn id="47" dur="500"/>
                                        <p:tgtEl>
                                          <p:spTgt spid="46"/>
                                        </p:tgtEl>
                                      </p:cBhvr>
                                    </p:animEffect>
                                  </p:childTnLst>
                                </p:cTn>
                              </p:par>
                              <p:par>
                                <p:cTn id="48" presetID="4" presetClass="entr" presetSubtype="32"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box(out)">
                                      <p:cBhvr>
                                        <p:cTn id="50" dur="500"/>
                                        <p:tgtEl>
                                          <p:spTgt spid="47"/>
                                        </p:tgtEl>
                                      </p:cBhvr>
                                    </p:animEffect>
                                  </p:childTnLst>
                                </p:cTn>
                              </p:par>
                              <p:par>
                                <p:cTn id="51" presetID="4" presetClass="entr" presetSubtype="32"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box(out)">
                                      <p:cBhvr>
                                        <p:cTn id="53" dur="500"/>
                                        <p:tgtEl>
                                          <p:spTgt spid="48"/>
                                        </p:tgtEl>
                                      </p:cBhvr>
                                    </p:animEffect>
                                  </p:childTnLst>
                                </p:cTn>
                              </p:par>
                            </p:childTnLst>
                          </p:cTn>
                        </p:par>
                        <p:par>
                          <p:cTn id="54" fill="hold">
                            <p:stCondLst>
                              <p:cond delay="500"/>
                            </p:stCondLst>
                            <p:childTnLst>
                              <p:par>
                                <p:cTn id="55" presetID="10" presetClass="exit" presetSubtype="0" fill="hold" nodeType="after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8" name="chuong suy nghi.wav"/>
                                        </p:tgtEl>
                                      </p:cMediaNode>
                                    </p:audio>
                                  </p:subTnLst>
                                </p:cTn>
                              </p:par>
                            </p:childTnLst>
                          </p:cTn>
                        </p:par>
                        <p:par>
                          <p:cTn id="58" fill="hold">
                            <p:stCondLst>
                              <p:cond delay="1000"/>
                            </p:stCondLst>
                            <p:childTnLst>
                              <p:par>
                                <p:cTn id="59" presetID="6" presetClass="exit" presetSubtype="32" fill="hold" nodeType="afterEffect">
                                  <p:stCondLst>
                                    <p:cond delay="0"/>
                                  </p:stCondLst>
                                  <p:childTnLst>
                                    <p:animEffect transition="out" filter="circle(out)">
                                      <p:cBhvr>
                                        <p:cTn id="60" dur="1000"/>
                                        <p:tgtEl>
                                          <p:spTgt spid="47"/>
                                        </p:tgtEl>
                                      </p:cBhvr>
                                    </p:animEffect>
                                    <p:set>
                                      <p:cBhvr>
                                        <p:cTn id="61" dur="1" fill="hold">
                                          <p:stCondLst>
                                            <p:cond delay="999"/>
                                          </p:stCondLst>
                                        </p:cTn>
                                        <p:tgtEl>
                                          <p:spTgt spid="47"/>
                                        </p:tgtEl>
                                        <p:attrNameLst>
                                          <p:attrName>style.visibility</p:attrName>
                                        </p:attrNameLst>
                                      </p:cBhvr>
                                      <p:to>
                                        <p:strVal val="hidden"/>
                                      </p:to>
                                    </p:set>
                                  </p:childTnLst>
                                </p:cTn>
                              </p:par>
                            </p:childTnLst>
                          </p:cTn>
                        </p:par>
                        <p:par>
                          <p:cTn id="62" fill="hold">
                            <p:stCondLst>
                              <p:cond delay="2000"/>
                            </p:stCondLst>
                            <p:childTnLst>
                              <p:par>
                                <p:cTn id="63" presetID="6" presetClass="exit" presetSubtype="32" fill="hold" nodeType="afterEffect">
                                  <p:stCondLst>
                                    <p:cond delay="0"/>
                                  </p:stCondLst>
                                  <p:childTnLst>
                                    <p:animEffect transition="out" filter="circle(out)">
                                      <p:cBhvr>
                                        <p:cTn id="64" dur="1000"/>
                                        <p:tgtEl>
                                          <p:spTgt spid="46"/>
                                        </p:tgtEl>
                                      </p:cBhvr>
                                    </p:animEffect>
                                    <p:set>
                                      <p:cBhvr>
                                        <p:cTn id="65" dur="1" fill="hold">
                                          <p:stCondLst>
                                            <p:cond delay="999"/>
                                          </p:stCondLst>
                                        </p:cTn>
                                        <p:tgtEl>
                                          <p:spTgt spid="46"/>
                                        </p:tgtEl>
                                        <p:attrNameLst>
                                          <p:attrName>style.visibility</p:attrName>
                                        </p:attrNameLst>
                                      </p:cBhvr>
                                      <p:to>
                                        <p:strVal val="hidden"/>
                                      </p:to>
                                    </p:set>
                                  </p:childTnLst>
                                </p:cTn>
                              </p:par>
                            </p:childTnLst>
                          </p:cTn>
                        </p:par>
                        <p:par>
                          <p:cTn id="66" fill="hold">
                            <p:stCondLst>
                              <p:cond delay="3000"/>
                            </p:stCondLst>
                            <p:childTnLst>
                              <p:par>
                                <p:cTn id="67" presetID="6" presetClass="exit" presetSubtype="32" fill="hold" nodeType="afterEffect">
                                  <p:stCondLst>
                                    <p:cond delay="0"/>
                                  </p:stCondLst>
                                  <p:childTnLst>
                                    <p:animEffect transition="out" filter="circle(out)">
                                      <p:cBhvr>
                                        <p:cTn id="68" dur="1000"/>
                                        <p:tgtEl>
                                          <p:spTgt spid="45"/>
                                        </p:tgtEl>
                                      </p:cBhvr>
                                    </p:animEffect>
                                    <p:set>
                                      <p:cBhvr>
                                        <p:cTn id="69" dur="1" fill="hold">
                                          <p:stCondLst>
                                            <p:cond delay="999"/>
                                          </p:stCondLst>
                                        </p:cTn>
                                        <p:tgtEl>
                                          <p:spTgt spid="45"/>
                                        </p:tgtEl>
                                        <p:attrNameLst>
                                          <p:attrName>style.visibility</p:attrName>
                                        </p:attrNameLst>
                                      </p:cBhvr>
                                      <p:to>
                                        <p:strVal val="hidden"/>
                                      </p:to>
                                    </p:set>
                                  </p:childTnLst>
                                </p:cTn>
                              </p:par>
                            </p:childTnLst>
                          </p:cTn>
                        </p:par>
                        <p:par>
                          <p:cTn id="70" fill="hold">
                            <p:stCondLst>
                              <p:cond delay="4000"/>
                            </p:stCondLst>
                            <p:childTnLst>
                              <p:par>
                                <p:cTn id="71" presetID="6" presetClass="exit" presetSubtype="32" fill="hold" nodeType="afterEffect">
                                  <p:stCondLst>
                                    <p:cond delay="0"/>
                                  </p:stCondLst>
                                  <p:childTnLst>
                                    <p:animEffect transition="out" filter="circle(out)">
                                      <p:cBhvr>
                                        <p:cTn id="72" dur="1000"/>
                                        <p:tgtEl>
                                          <p:spTgt spid="44"/>
                                        </p:tgtEl>
                                      </p:cBhvr>
                                    </p:animEffect>
                                    <p:set>
                                      <p:cBhvr>
                                        <p:cTn id="73" dur="1" fill="hold">
                                          <p:stCondLst>
                                            <p:cond delay="999"/>
                                          </p:stCondLst>
                                        </p:cTn>
                                        <p:tgtEl>
                                          <p:spTgt spid="44"/>
                                        </p:tgtEl>
                                        <p:attrNameLst>
                                          <p:attrName>style.visibility</p:attrName>
                                        </p:attrNameLst>
                                      </p:cBhvr>
                                      <p:to>
                                        <p:strVal val="hidden"/>
                                      </p:to>
                                    </p:set>
                                  </p:childTnLst>
                                </p:cTn>
                              </p:par>
                            </p:childTnLst>
                          </p:cTn>
                        </p:par>
                        <p:par>
                          <p:cTn id="74" fill="hold">
                            <p:stCondLst>
                              <p:cond delay="5000"/>
                            </p:stCondLst>
                            <p:childTnLst>
                              <p:par>
                                <p:cTn id="75" presetID="6" presetClass="exit" presetSubtype="32" fill="hold" nodeType="afterEffect">
                                  <p:stCondLst>
                                    <p:cond delay="0"/>
                                  </p:stCondLst>
                                  <p:childTnLst>
                                    <p:animEffect transition="out" filter="circle(out)">
                                      <p:cBhvr>
                                        <p:cTn id="76" dur="1000"/>
                                        <p:tgtEl>
                                          <p:spTgt spid="43"/>
                                        </p:tgtEl>
                                      </p:cBhvr>
                                    </p:animEffect>
                                    <p:set>
                                      <p:cBhvr>
                                        <p:cTn id="77" dur="1" fill="hold">
                                          <p:stCondLst>
                                            <p:cond delay="999"/>
                                          </p:stCondLst>
                                        </p:cTn>
                                        <p:tgtEl>
                                          <p:spTgt spid="43"/>
                                        </p:tgtEl>
                                        <p:attrNameLst>
                                          <p:attrName>style.visibility</p:attrName>
                                        </p:attrNameLst>
                                      </p:cBhvr>
                                      <p:to>
                                        <p:strVal val="hidden"/>
                                      </p:to>
                                    </p:set>
                                  </p:childTnLst>
                                </p:cTn>
                              </p:par>
                            </p:childTnLst>
                          </p:cTn>
                        </p:par>
                        <p:par>
                          <p:cTn id="78" fill="hold">
                            <p:stCondLst>
                              <p:cond delay="6000"/>
                            </p:stCondLst>
                            <p:childTnLst>
                              <p:par>
                                <p:cTn id="79" presetID="6" presetClass="exit" presetSubtype="32" fill="hold" nodeType="afterEffect">
                                  <p:stCondLst>
                                    <p:cond delay="0"/>
                                  </p:stCondLst>
                                  <p:childTnLst>
                                    <p:animEffect transition="out" filter="circle(out)">
                                      <p:cBhvr>
                                        <p:cTn id="80" dur="1000"/>
                                        <p:tgtEl>
                                          <p:spTgt spid="42"/>
                                        </p:tgtEl>
                                      </p:cBhvr>
                                    </p:animEffect>
                                    <p:set>
                                      <p:cBhvr>
                                        <p:cTn id="81" dur="1" fill="hold">
                                          <p:stCondLst>
                                            <p:cond delay="999"/>
                                          </p:stCondLst>
                                        </p:cTn>
                                        <p:tgtEl>
                                          <p:spTgt spid="42"/>
                                        </p:tgtEl>
                                        <p:attrNameLst>
                                          <p:attrName>style.visibility</p:attrName>
                                        </p:attrNameLst>
                                      </p:cBhvr>
                                      <p:to>
                                        <p:strVal val="hidden"/>
                                      </p:to>
                                    </p:set>
                                  </p:childTnLst>
                                </p:cTn>
                              </p:par>
                            </p:childTnLst>
                          </p:cTn>
                        </p:par>
                        <p:par>
                          <p:cTn id="82" fill="hold">
                            <p:stCondLst>
                              <p:cond delay="7000"/>
                            </p:stCondLst>
                            <p:childTnLst>
                              <p:par>
                                <p:cTn id="83" presetID="6" presetClass="exit" presetSubtype="32" fill="hold" nodeType="afterEffect">
                                  <p:stCondLst>
                                    <p:cond delay="0"/>
                                  </p:stCondLst>
                                  <p:childTnLst>
                                    <p:animEffect transition="out" filter="circle(out)">
                                      <p:cBhvr>
                                        <p:cTn id="84" dur="1000"/>
                                        <p:tgtEl>
                                          <p:spTgt spid="41"/>
                                        </p:tgtEl>
                                      </p:cBhvr>
                                    </p:animEffect>
                                    <p:set>
                                      <p:cBhvr>
                                        <p:cTn id="85" dur="1" fill="hold">
                                          <p:stCondLst>
                                            <p:cond delay="999"/>
                                          </p:stCondLst>
                                        </p:cTn>
                                        <p:tgtEl>
                                          <p:spTgt spid="41"/>
                                        </p:tgtEl>
                                        <p:attrNameLst>
                                          <p:attrName>style.visibility</p:attrName>
                                        </p:attrNameLst>
                                      </p:cBhvr>
                                      <p:to>
                                        <p:strVal val="hidden"/>
                                      </p:to>
                                    </p:set>
                                  </p:childTnLst>
                                </p:cTn>
                              </p:par>
                            </p:childTnLst>
                          </p:cTn>
                        </p:par>
                        <p:par>
                          <p:cTn id="86" fill="hold">
                            <p:stCondLst>
                              <p:cond delay="8000"/>
                            </p:stCondLst>
                            <p:childTnLst>
                              <p:par>
                                <p:cTn id="87" presetID="6" presetClass="exit" presetSubtype="32" fill="hold" nodeType="afterEffect">
                                  <p:stCondLst>
                                    <p:cond delay="0"/>
                                  </p:stCondLst>
                                  <p:childTnLst>
                                    <p:animEffect transition="out" filter="circle(out)">
                                      <p:cBhvr>
                                        <p:cTn id="88" dur="1000"/>
                                        <p:tgtEl>
                                          <p:spTgt spid="40"/>
                                        </p:tgtEl>
                                      </p:cBhvr>
                                    </p:animEffect>
                                    <p:set>
                                      <p:cBhvr>
                                        <p:cTn id="89" dur="1" fill="hold">
                                          <p:stCondLst>
                                            <p:cond delay="999"/>
                                          </p:stCondLst>
                                        </p:cTn>
                                        <p:tgtEl>
                                          <p:spTgt spid="40"/>
                                        </p:tgtEl>
                                        <p:attrNameLst>
                                          <p:attrName>style.visibility</p:attrName>
                                        </p:attrNameLst>
                                      </p:cBhvr>
                                      <p:to>
                                        <p:strVal val="hidden"/>
                                      </p:to>
                                    </p:set>
                                  </p:childTnLst>
                                </p:cTn>
                              </p:par>
                            </p:childTnLst>
                          </p:cTn>
                        </p:par>
                        <p:par>
                          <p:cTn id="90" fill="hold">
                            <p:stCondLst>
                              <p:cond delay="9000"/>
                            </p:stCondLst>
                            <p:childTnLst>
                              <p:par>
                                <p:cTn id="91" presetID="6" presetClass="exit" presetSubtype="32" fill="hold" nodeType="afterEffect">
                                  <p:stCondLst>
                                    <p:cond delay="0"/>
                                  </p:stCondLst>
                                  <p:childTnLst>
                                    <p:animEffect transition="out" filter="circle(out)">
                                      <p:cBhvr>
                                        <p:cTn id="92" dur="1000"/>
                                        <p:tgtEl>
                                          <p:spTgt spid="39"/>
                                        </p:tgtEl>
                                      </p:cBhvr>
                                    </p:animEffect>
                                    <p:set>
                                      <p:cBhvr>
                                        <p:cTn id="93" dur="1" fill="hold">
                                          <p:stCondLst>
                                            <p:cond delay="999"/>
                                          </p:stCondLst>
                                        </p:cTn>
                                        <p:tgtEl>
                                          <p:spTgt spid="39"/>
                                        </p:tgtEl>
                                        <p:attrNameLst>
                                          <p:attrName>style.visibility</p:attrName>
                                        </p:attrNameLst>
                                      </p:cBhvr>
                                      <p:to>
                                        <p:strVal val="hidden"/>
                                      </p:to>
                                    </p:set>
                                  </p:childTnLst>
                                </p:cTn>
                              </p:par>
                            </p:childTnLst>
                          </p:cTn>
                        </p:par>
                        <p:par>
                          <p:cTn id="94" fill="hold">
                            <p:stCondLst>
                              <p:cond delay="10000"/>
                            </p:stCondLst>
                            <p:childTnLst>
                              <p:par>
                                <p:cTn id="95" presetID="6" presetClass="exit" presetSubtype="32" fill="hold" nodeType="afterEffect">
                                  <p:stCondLst>
                                    <p:cond delay="0"/>
                                  </p:stCondLst>
                                  <p:childTnLst>
                                    <p:animEffect transition="out" filter="circle(out)">
                                      <p:cBhvr>
                                        <p:cTn id="96" dur="1000"/>
                                        <p:tgtEl>
                                          <p:spTgt spid="38"/>
                                        </p:tgtEl>
                                      </p:cBhvr>
                                    </p:animEffect>
                                    <p:set>
                                      <p:cBhvr>
                                        <p:cTn id="97" dur="1" fill="hold">
                                          <p:stCondLst>
                                            <p:cond delay="999"/>
                                          </p:stCondLst>
                                        </p:cTn>
                                        <p:tgtEl>
                                          <p:spTgt spid="38"/>
                                        </p:tgtEl>
                                        <p:attrNameLst>
                                          <p:attrName>style.visibility</p:attrName>
                                        </p:attrNameLst>
                                      </p:cBhvr>
                                      <p:to>
                                        <p:strVal val="hidden"/>
                                      </p:to>
                                    </p:set>
                                  </p:childTnLst>
                                </p:cTn>
                              </p:par>
                            </p:childTnLst>
                          </p:cTn>
                        </p:par>
                        <p:par>
                          <p:cTn id="98" fill="hold">
                            <p:stCondLst>
                              <p:cond delay="11000"/>
                            </p:stCondLst>
                            <p:childTnLst>
                              <p:par>
                                <p:cTn id="99" presetID="1" presetClass="entr" presetSubtype="0"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childTnLst>
                                </p:cTn>
                              </p:par>
                            </p:childTnLst>
                          </p:cTn>
                        </p:par>
                        <p:par>
                          <p:cTn id="101" fill="hold">
                            <p:stCondLst>
                              <p:cond delay="11000"/>
                            </p:stCondLst>
                            <p:childTnLst>
                              <p:par>
                                <p:cTn id="102" presetID="31" presetClass="exit" presetSubtype="0" fill="hold" nodeType="afterEffect">
                                  <p:stCondLst>
                                    <p:cond delay="0"/>
                                  </p:stCondLst>
                                  <p:childTnLst>
                                    <p:anim calcmode="lin" valueType="num">
                                      <p:cBhvr>
                                        <p:cTn id="103" dur="1000"/>
                                        <p:tgtEl>
                                          <p:spTgt spid="37"/>
                                        </p:tgtEl>
                                        <p:attrNameLst>
                                          <p:attrName>ppt_w</p:attrName>
                                        </p:attrNameLst>
                                      </p:cBhvr>
                                      <p:tavLst>
                                        <p:tav tm="0">
                                          <p:val>
                                            <p:strVal val="ppt_w"/>
                                          </p:val>
                                        </p:tav>
                                        <p:tav tm="100000">
                                          <p:val>
                                            <p:fltVal val="0"/>
                                          </p:val>
                                        </p:tav>
                                      </p:tavLst>
                                    </p:anim>
                                    <p:anim calcmode="lin" valueType="num">
                                      <p:cBhvr>
                                        <p:cTn id="104" dur="1000"/>
                                        <p:tgtEl>
                                          <p:spTgt spid="37"/>
                                        </p:tgtEl>
                                        <p:attrNameLst>
                                          <p:attrName>ppt_h</p:attrName>
                                        </p:attrNameLst>
                                      </p:cBhvr>
                                      <p:tavLst>
                                        <p:tav tm="0">
                                          <p:val>
                                            <p:strVal val="ppt_h"/>
                                          </p:val>
                                        </p:tav>
                                        <p:tav tm="100000">
                                          <p:val>
                                            <p:fltVal val="0"/>
                                          </p:val>
                                        </p:tav>
                                      </p:tavLst>
                                    </p:anim>
                                    <p:anim calcmode="lin" valueType="num">
                                      <p:cBhvr>
                                        <p:cTn id="105" dur="1000"/>
                                        <p:tgtEl>
                                          <p:spTgt spid="37"/>
                                        </p:tgtEl>
                                        <p:attrNameLst>
                                          <p:attrName>style.rotation</p:attrName>
                                        </p:attrNameLst>
                                      </p:cBhvr>
                                      <p:tavLst>
                                        <p:tav tm="0">
                                          <p:val>
                                            <p:fltVal val="0"/>
                                          </p:val>
                                        </p:tav>
                                        <p:tav tm="100000">
                                          <p:val>
                                            <p:fltVal val="90"/>
                                          </p:val>
                                        </p:tav>
                                      </p:tavLst>
                                    </p:anim>
                                    <p:animEffect transition="out" filter="fade">
                                      <p:cBhvr>
                                        <p:cTn id="106" dur="1000"/>
                                        <p:tgtEl>
                                          <p:spTgt spid="37"/>
                                        </p:tgtEl>
                                      </p:cBhvr>
                                    </p:animEffect>
                                    <p:set>
                                      <p:cBhvr>
                                        <p:cTn id="107"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9" name="ket-thuc-final.wav"/>
                                        </p:tgtEl>
                                      </p:cMediaNode>
                                    </p:audio>
                                  </p:subTnLst>
                                </p:cTn>
                              </p:par>
                            </p:childTnLst>
                          </p:cTn>
                        </p:par>
                        <p:par>
                          <p:cTn id="108" fill="hold">
                            <p:stCondLst>
                              <p:cond delay="12000"/>
                            </p:stCondLst>
                            <p:childTnLst>
                              <p:par>
                                <p:cTn id="109" presetID="1" presetClass="entr" presetSubtype="0"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10" name="nen.wav"/>
                                        </p:tgtEl>
                                      </p:cMediaNode>
                                    </p:audio>
                                  </p:subTnLst>
                                </p:cTn>
                              </p:par>
                            </p:childTnLst>
                          </p:cTn>
                        </p:par>
                      </p:childTnLst>
                    </p:cTn>
                  </p:par>
                  <p:par>
                    <p:cTn id="111" fill="hold">
                      <p:stCondLst>
                        <p:cond delay="indefinite"/>
                      </p:stCondLst>
                      <p:childTnLst>
                        <p:par>
                          <p:cTn id="112" fill="hold">
                            <p:stCondLst>
                              <p:cond delay="0"/>
                            </p:stCondLst>
                            <p:childTnLst>
                              <p:par>
                                <p:cTn id="113" presetID="1" presetClass="mediacall" presetSubtype="0" fill="hold" nodeType="clickEffect">
                                  <p:stCondLst>
                                    <p:cond delay="0"/>
                                  </p:stCondLst>
                                  <p:childTnLst>
                                    <p:cmd type="call" cmd="playFrom(0.0)">
                                      <p:cBhvr>
                                        <p:cTn id="114" dur="7523" fill="hold"/>
                                        <p:tgtEl>
                                          <p:spTgt spid="23"/>
                                        </p:tgtEl>
                                      </p:cBhvr>
                                    </p:cmd>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24"/>
                                        </p:tgtEl>
                                        <p:attrNameLst>
                                          <p:attrName>style.visibility</p:attrName>
                                        </p:attrNameLst>
                                      </p:cBhvr>
                                      <p:to>
                                        <p:strVal val="visible"/>
                                      </p:to>
                                    </p:set>
                                    <p:animEffect transition="in" filter="fade">
                                      <p:cBhvr>
                                        <p:cTn id="119" dur="1000"/>
                                        <p:tgtEl>
                                          <p:spTgt spid="24"/>
                                        </p:tgtEl>
                                      </p:cBhvr>
                                    </p:animEffect>
                                    <p:anim calcmode="lin" valueType="num">
                                      <p:cBhvr>
                                        <p:cTn id="120" dur="1000" fill="hold"/>
                                        <p:tgtEl>
                                          <p:spTgt spid="24"/>
                                        </p:tgtEl>
                                        <p:attrNameLst>
                                          <p:attrName>ppt_x</p:attrName>
                                        </p:attrNameLst>
                                      </p:cBhvr>
                                      <p:tavLst>
                                        <p:tav tm="0">
                                          <p:val>
                                            <p:strVal val="#ppt_x"/>
                                          </p:val>
                                        </p:tav>
                                        <p:tav tm="100000">
                                          <p:val>
                                            <p:strVal val="#ppt_x"/>
                                          </p:val>
                                        </p:tav>
                                      </p:tavLst>
                                    </p:anim>
                                    <p:anim calcmode="lin" valueType="num">
                                      <p:cBhvr>
                                        <p:cTn id="12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2"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sp>
        <p:nvSpPr>
          <p:cNvPr id="32" name="TextBox 31"/>
          <p:cNvSpPr txBox="1"/>
          <p:nvPr/>
        </p:nvSpPr>
        <p:spPr>
          <a:xfrm>
            <a:off x="5416186" y="266629"/>
            <a:ext cx="7086600" cy="1338828"/>
          </a:xfrm>
          <a:prstGeom prst="rect">
            <a:avLst/>
          </a:prstGeom>
          <a:noFill/>
        </p:spPr>
        <p:txBody>
          <a:bodyPr wrap="square" rtlCol="0">
            <a:spAutoFit/>
          </a:bodyPr>
          <a:lstStyle/>
          <a:p>
            <a:r>
              <a:rPr lang="en-US" sz="8100" dirty="0">
                <a:solidFill>
                  <a:srgbClr val="FFFF00"/>
                </a:solidFill>
                <a:latin typeface="Algerian" pitchFamily="82" charset="0"/>
              </a:rPr>
              <a:t>CÂU </a:t>
            </a:r>
            <a:r>
              <a:rPr lang="en-US" sz="8100">
                <a:solidFill>
                  <a:srgbClr val="FFFF00"/>
                </a:solidFill>
                <a:latin typeface="Algerian" pitchFamily="82" charset="0"/>
              </a:rPr>
              <a:t>HỎI </a:t>
            </a:r>
            <a:r>
              <a:rPr lang="vi-VN" sz="8100" smtClean="0">
                <a:solidFill>
                  <a:srgbClr val="FFFF00"/>
                </a:solidFill>
                <a:latin typeface="Algerian" pitchFamily="82" charset="0"/>
              </a:rPr>
              <a:t>12</a:t>
            </a:r>
            <a:r>
              <a:rPr lang="en-US" sz="8100" smtClean="0">
                <a:solidFill>
                  <a:srgbClr val="FFFF00"/>
                </a:solidFill>
                <a:latin typeface="Algerian" pitchFamily="82" charset="0"/>
              </a:rPr>
              <a:t> </a:t>
            </a:r>
            <a:endParaRPr lang="en-US" sz="8100" dirty="0">
              <a:solidFill>
                <a:srgbClr val="FFFF00"/>
              </a:solidFill>
              <a:latin typeface="Algerian" pitchFamily="82" charset="0"/>
            </a:endParaRPr>
          </a:p>
        </p:txBody>
      </p:sp>
      <p:graphicFrame>
        <p:nvGraphicFramePr>
          <p:cNvPr id="34" name="Object 33"/>
          <p:cNvGraphicFramePr>
            <a:graphicFrameLocks noChangeAspect="1"/>
          </p:cNvGraphicFramePr>
          <p:nvPr>
            <p:extLst/>
          </p:nvPr>
        </p:nvGraphicFramePr>
        <p:xfrm>
          <a:off x="9477375" y="3557588"/>
          <a:ext cx="171450" cy="266700"/>
        </p:xfrm>
        <a:graphic>
          <a:graphicData uri="http://schemas.openxmlformats.org/presentationml/2006/ole">
            <mc:AlternateContent xmlns:mc="http://schemas.openxmlformats.org/markup-compatibility/2006">
              <mc:Choice xmlns:v="urn:schemas-microsoft-com:vml" Requires="v">
                <p:oleObj spid="_x0000_s24585" name="Equation" r:id="rId11" imgW="114120" imgH="177480" progId="Equation.DSMT4">
                  <p:embed/>
                </p:oleObj>
              </mc:Choice>
              <mc:Fallback>
                <p:oleObj name="Equation" r:id="rId11" imgW="1141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477375"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 name="TextBox 34"/>
          <p:cNvSpPr txBox="1"/>
          <p:nvPr/>
        </p:nvSpPr>
        <p:spPr>
          <a:xfrm>
            <a:off x="2362200" y="4991100"/>
            <a:ext cx="11918779" cy="3785652"/>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vi-VN" sz="6000">
                <a:latin typeface="Times New Roman" panose="02020603050405020304" pitchFamily="18" charset="0"/>
                <a:cs typeface="Times New Roman" panose="02020603050405020304" pitchFamily="18" charset="0"/>
              </a:rPr>
              <a:t> </a:t>
            </a:r>
            <a:r>
              <a:rPr lang="vi-VN" sz="6000" smtClean="0">
                <a:latin typeface="Times New Roman" panose="02020603050405020304" pitchFamily="18" charset="0"/>
                <a:cs typeface="Times New Roman" panose="02020603050405020304" pitchFamily="18" charset="0"/>
              </a:rPr>
              <a:t>  A</a:t>
            </a:r>
            <a:r>
              <a:rPr lang="vi-VN" sz="6000">
                <a:latin typeface="Times New Roman" panose="02020603050405020304" pitchFamily="18" charset="0"/>
                <a:cs typeface="Times New Roman" panose="02020603050405020304" pitchFamily="18" charset="0"/>
              </a:rPr>
              <a:t>. Tả thực</a:t>
            </a:r>
            <a:endParaRPr lang="en-GB" sz="6000">
              <a:latin typeface="Times New Roman" panose="02020603050405020304" pitchFamily="18" charset="0"/>
              <a:cs typeface="Times New Roman" panose="02020603050405020304" pitchFamily="18" charset="0"/>
            </a:endParaRPr>
          </a:p>
          <a:p>
            <a:r>
              <a:rPr lang="vi-VN" sz="6000">
                <a:latin typeface="Times New Roman" panose="02020603050405020304" pitchFamily="18" charset="0"/>
                <a:cs typeface="Times New Roman" panose="02020603050405020304" pitchFamily="18" charset="0"/>
              </a:rPr>
              <a:t>   B. Biểu tượng</a:t>
            </a:r>
            <a:endParaRPr lang="en-GB" sz="6000">
              <a:latin typeface="Times New Roman" panose="02020603050405020304" pitchFamily="18" charset="0"/>
              <a:cs typeface="Times New Roman" panose="02020603050405020304" pitchFamily="18" charset="0"/>
            </a:endParaRPr>
          </a:p>
          <a:p>
            <a:r>
              <a:rPr lang="vi-VN" sz="6000">
                <a:latin typeface="Times New Roman" panose="02020603050405020304" pitchFamily="18" charset="0"/>
                <a:cs typeface="Times New Roman" panose="02020603050405020304" pitchFamily="18" charset="0"/>
              </a:rPr>
              <a:t>   C. Vừa tả thực, vừa biểu tượng</a:t>
            </a:r>
            <a:endParaRPr lang="en-GB" sz="6000">
              <a:latin typeface="Times New Roman" panose="02020603050405020304" pitchFamily="18" charset="0"/>
              <a:cs typeface="Times New Roman" panose="02020603050405020304" pitchFamily="18" charset="0"/>
            </a:endParaRPr>
          </a:p>
          <a:p>
            <a:r>
              <a:rPr lang="vi-VN" sz="6000">
                <a:latin typeface="Times New Roman" panose="02020603050405020304" pitchFamily="18" charset="0"/>
                <a:cs typeface="Times New Roman" panose="02020603050405020304" pitchFamily="18" charset="0"/>
              </a:rPr>
              <a:t>   D. Cả A, B, C đều sai</a:t>
            </a:r>
            <a:endParaRPr lang="en-GB" sz="6000">
              <a:latin typeface="Times New Roman" panose="02020603050405020304" pitchFamily="18" charset="0"/>
              <a:cs typeface="Times New Roman" panose="02020603050405020304" pitchFamily="18" charset="0"/>
            </a:endParaRPr>
          </a:p>
        </p:txBody>
      </p:sp>
      <p:sp>
        <p:nvSpPr>
          <p:cNvPr id="36" name="TextBox 35"/>
          <p:cNvSpPr txBox="1"/>
          <p:nvPr/>
        </p:nvSpPr>
        <p:spPr>
          <a:xfrm>
            <a:off x="3086096" y="1850976"/>
            <a:ext cx="11934504" cy="1938992"/>
          </a:xfrm>
          <a:prstGeom prst="rect">
            <a:avLst/>
          </a:prstGeom>
          <a:solidFill>
            <a:schemeClr val="accent2">
              <a:lumMod val="60000"/>
              <a:lumOff val="40000"/>
              <a:alpha val="47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vi-VN" sz="6000" b="1">
                <a:latin typeface="Times New Roman" panose="02020603050405020304" pitchFamily="18" charset="0"/>
                <a:cs typeface="Times New Roman" panose="02020603050405020304" pitchFamily="18" charset="0"/>
              </a:rPr>
              <a:t>Câu 12. </a:t>
            </a:r>
            <a:r>
              <a:rPr lang="vi-VN" sz="6000">
                <a:latin typeface="Times New Roman" panose="02020603050405020304" pitchFamily="18" charset="0"/>
                <a:cs typeface="Times New Roman" panose="02020603050405020304" pitchFamily="18" charset="0"/>
              </a:rPr>
              <a:t>Hình ảnh đầu súng trăng treo có ý nghĩa tả thực hay biểu tượng?</a:t>
            </a:r>
            <a:endParaRPr lang="en-GB" sz="6000">
              <a:latin typeface="Times New Roman" panose="02020603050405020304" pitchFamily="18" charset="0"/>
              <a:cs typeface="Times New Roman" panose="02020603050405020304" pitchFamily="18" charset="0"/>
            </a:endParaRPr>
          </a:p>
        </p:txBody>
      </p:sp>
      <p:pic>
        <p:nvPicPr>
          <p:cNvPr id="33" name="Picture 4" descr="het gio"/>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rot="245326">
            <a:off x="15946389"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4">
            <a:extLst/>
          </a:blip>
          <a:srcRect/>
          <a:stretch>
            <a:fillRect/>
          </a:stretch>
        </p:blipFill>
        <p:spPr bwMode="auto">
          <a:xfrm>
            <a:off x="16083251" y="755339"/>
            <a:ext cx="1671761" cy="1480205"/>
          </a:xfrm>
          <a:prstGeom prst="ellipse">
            <a:avLst/>
          </a:prstGeom>
          <a:ln>
            <a:noFill/>
          </a:ln>
          <a:effectLst>
            <a:softEdge rad="112500"/>
          </a:effectLst>
          <a:extLst/>
        </p:spPr>
      </p:pic>
      <p:sp>
        <p:nvSpPr>
          <p:cNvPr id="38" name="Hình chữ nhật 85"/>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5896597" y="255422"/>
            <a:ext cx="2045067"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5896599" y="255422"/>
            <a:ext cx="2045066" cy="2480037"/>
          </a:xfrm>
          <a:prstGeom prst="rect">
            <a:avLst/>
          </a:prstGeom>
          <a:blipFill>
            <a:blip r:embed="rId15"/>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6106781" y="914401"/>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4679" y="26651"/>
            <a:ext cx="2561235" cy="2565177"/>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16869893" y="9029700"/>
            <a:ext cx="914400" cy="914400"/>
          </a:xfrm>
          <a:prstGeom prst="rect">
            <a:avLst/>
          </a:prstGeom>
        </p:spPr>
      </p:pic>
      <p:pic>
        <p:nvPicPr>
          <p:cNvPr id="25" name="Picture 19" descr="WHITME~1">
            <a:hlinkClick r:id="rId18" action="ppaction://hlinksldjump"/>
            <a:extLst>
              <a:ext uri="{FF2B5EF4-FFF2-40B4-BE49-F238E27FC236}">
                <a16:creationId xmlns:a16="http://schemas.microsoft.com/office/drawing/2014/main" id="{7E47B095-C243-4CA0-9F69-028CBB6D3FDB}"/>
              </a:ext>
            </a:extLst>
          </p:cNvPr>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14387823" y="9144002"/>
            <a:ext cx="3017547" cy="1204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20"/>
          <a:stretch>
            <a:fillRect/>
          </a:stretch>
        </p:blipFill>
        <p:spPr>
          <a:xfrm>
            <a:off x="2212768" y="6667500"/>
            <a:ext cx="1746656" cy="1399154"/>
          </a:xfrm>
          <a:prstGeom prst="rect">
            <a:avLst/>
          </a:prstGeom>
        </p:spPr>
      </p:pic>
    </p:spTree>
    <p:extLst>
      <p:ext uri="{BB962C8B-B14F-4D97-AF65-F5344CB8AC3E}">
        <p14:creationId xmlns:p14="http://schemas.microsoft.com/office/powerpoint/2010/main" val="5440557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randombar(horizontal)">
                                      <p:cBhvr>
                                        <p:cTn id="7"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6" name="getting-started-project.wav"/>
                                        </p:tgtEl>
                                      </p:cMediaNode>
                                    </p:audio>
                                  </p:sub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heckerboard(across)">
                                      <p:cBhvr>
                                        <p:cTn id="12" dur="500"/>
                                        <p:tgtEl>
                                          <p:spTgt spid="36"/>
                                        </p:tgtEl>
                                      </p:cBhvr>
                                    </p:animEffect>
                                  </p:childTnLst>
                                  <p:subTnLst>
                                    <p:audio>
                                      <p:cMediaNode>
                                        <p:cTn display="0" masterRel="sameClick">
                                          <p:stCondLst>
                                            <p:cond evt="begin" delay="0">
                                              <p:tn val="10"/>
                                            </p:cond>
                                          </p:stCondLst>
                                          <p:endCondLst>
                                            <p:cond evt="onStopAudio" delay="0">
                                              <p:tgtEl>
                                                <p:sldTgt/>
                                              </p:tgtEl>
                                            </p:cond>
                                          </p:endCondLst>
                                        </p:cTn>
                                        <p:tgtEl>
                                          <p:sndTgt r:embed="rId7" name="22.wav"/>
                                        </p:tgtEl>
                                      </p:cMediaNode>
                                    </p:audio>
                                  </p:sub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8" name="nen.wav"/>
                                        </p:tgtEl>
                                      </p:cMediaNode>
                                    </p:audio>
                                  </p:subTnLst>
                                </p:cTn>
                              </p:par>
                            </p:childTnLst>
                          </p:cTn>
                        </p:par>
                      </p:childTnLst>
                    </p:cTn>
                  </p:par>
                  <p:par>
                    <p:cTn id="16" fill="hold">
                      <p:stCondLst>
                        <p:cond delay="indefinite"/>
                      </p:stCondLst>
                      <p:childTnLst>
                        <p:par>
                          <p:cTn id="17" fill="hold">
                            <p:stCondLst>
                              <p:cond delay="0"/>
                            </p:stCondLst>
                            <p:childTnLst>
                              <p:par>
                                <p:cTn id="18" presetID="4" presetClass="entr" presetSubtype="32"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ox(out)">
                                      <p:cBhvr>
                                        <p:cTn id="20" dur="500"/>
                                        <p:tgtEl>
                                          <p:spTgt spid="33"/>
                                        </p:tgtEl>
                                      </p:cBhvr>
                                    </p:animEffect>
                                  </p:childTnLst>
                                </p:cTn>
                              </p:par>
                              <p:par>
                                <p:cTn id="21" presetID="4" presetClass="entr" presetSubtype="32"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ox(out)">
                                      <p:cBhvr>
                                        <p:cTn id="23" dur="500"/>
                                        <p:tgtEl>
                                          <p:spTgt spid="37"/>
                                        </p:tgtEl>
                                      </p:cBhvr>
                                    </p:animEffect>
                                  </p:childTnLst>
                                </p:cTn>
                              </p:par>
                              <p:par>
                                <p:cTn id="24" presetID="4" presetClass="entr" presetSubtype="32"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ox(out)">
                                      <p:cBhvr>
                                        <p:cTn id="26" dur="500"/>
                                        <p:tgtEl>
                                          <p:spTgt spid="38"/>
                                        </p:tgtEl>
                                      </p:cBhvr>
                                    </p:animEffect>
                                  </p:childTnLst>
                                </p:cTn>
                              </p:par>
                              <p:par>
                                <p:cTn id="27" presetID="4" presetClass="entr" presetSubtype="32"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ox(out)">
                                      <p:cBhvr>
                                        <p:cTn id="29" dur="500"/>
                                        <p:tgtEl>
                                          <p:spTgt spid="39"/>
                                        </p:tgtEl>
                                      </p:cBhvr>
                                    </p:animEffect>
                                  </p:childTnLst>
                                </p:cTn>
                              </p:par>
                              <p:par>
                                <p:cTn id="30" presetID="4" presetClass="entr" presetSubtype="32"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ox(out)">
                                      <p:cBhvr>
                                        <p:cTn id="32" dur="500"/>
                                        <p:tgtEl>
                                          <p:spTgt spid="40"/>
                                        </p:tgtEl>
                                      </p:cBhvr>
                                    </p:animEffect>
                                  </p:childTnLst>
                                </p:cTn>
                              </p:par>
                              <p:par>
                                <p:cTn id="33" presetID="4" presetClass="entr" presetSubtype="32"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ox(out)">
                                      <p:cBhvr>
                                        <p:cTn id="35" dur="500"/>
                                        <p:tgtEl>
                                          <p:spTgt spid="41"/>
                                        </p:tgtEl>
                                      </p:cBhvr>
                                    </p:animEffect>
                                  </p:childTnLst>
                                </p:cTn>
                              </p:par>
                              <p:par>
                                <p:cTn id="36" presetID="4" presetClass="entr" presetSubtype="32"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ox(out)">
                                      <p:cBhvr>
                                        <p:cTn id="38" dur="500"/>
                                        <p:tgtEl>
                                          <p:spTgt spid="42"/>
                                        </p:tgtEl>
                                      </p:cBhvr>
                                    </p:animEffect>
                                  </p:childTnLst>
                                </p:cTn>
                              </p:par>
                              <p:par>
                                <p:cTn id="39" presetID="4" presetClass="entr" presetSubtype="32" fill="hold" nodeType="with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box(out)">
                                      <p:cBhvr>
                                        <p:cTn id="41" dur="500"/>
                                        <p:tgtEl>
                                          <p:spTgt spid="43"/>
                                        </p:tgtEl>
                                      </p:cBhvr>
                                    </p:animEffect>
                                  </p:childTnLst>
                                </p:cTn>
                              </p:par>
                              <p:par>
                                <p:cTn id="42" presetID="4" presetClass="entr" presetSubtype="32"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box(out)">
                                      <p:cBhvr>
                                        <p:cTn id="44" dur="500"/>
                                        <p:tgtEl>
                                          <p:spTgt spid="44"/>
                                        </p:tgtEl>
                                      </p:cBhvr>
                                    </p:animEffect>
                                  </p:childTnLst>
                                </p:cTn>
                              </p:par>
                              <p:par>
                                <p:cTn id="45" presetID="4" presetClass="entr" presetSubtype="32" fill="hold" nodeType="with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ox(out)">
                                      <p:cBhvr>
                                        <p:cTn id="47" dur="500"/>
                                        <p:tgtEl>
                                          <p:spTgt spid="45"/>
                                        </p:tgtEl>
                                      </p:cBhvr>
                                    </p:animEffect>
                                  </p:childTnLst>
                                </p:cTn>
                              </p:par>
                              <p:par>
                                <p:cTn id="48" presetID="4" presetClass="entr" presetSubtype="32"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ox(out)">
                                      <p:cBhvr>
                                        <p:cTn id="50" dur="500"/>
                                        <p:tgtEl>
                                          <p:spTgt spid="46"/>
                                        </p:tgtEl>
                                      </p:cBhvr>
                                    </p:animEffect>
                                  </p:childTnLst>
                                </p:cTn>
                              </p:par>
                              <p:par>
                                <p:cTn id="51" presetID="4" presetClass="entr" presetSubtype="32"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ox(out)">
                                      <p:cBhvr>
                                        <p:cTn id="53" dur="500"/>
                                        <p:tgtEl>
                                          <p:spTgt spid="47"/>
                                        </p:tgtEl>
                                      </p:cBhvr>
                                    </p:animEffect>
                                  </p:childTnLst>
                                </p:cTn>
                              </p:par>
                              <p:par>
                                <p:cTn id="54" presetID="4" presetClass="entr" presetSubtype="32"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box(out)">
                                      <p:cBhvr>
                                        <p:cTn id="56" dur="500"/>
                                        <p:tgtEl>
                                          <p:spTgt spid="48"/>
                                        </p:tgtEl>
                                      </p:cBhvr>
                                    </p:animEffect>
                                  </p:childTnLst>
                                </p:cTn>
                              </p:par>
                            </p:childTnLst>
                          </p:cTn>
                        </p:par>
                        <p:par>
                          <p:cTn id="57" fill="hold">
                            <p:stCondLst>
                              <p:cond delay="500"/>
                            </p:stCondLst>
                            <p:childTnLst>
                              <p:par>
                                <p:cTn id="58" presetID="10" presetClass="exit" presetSubtype="0" fill="hold" nodeType="afterEffect">
                                  <p:stCondLst>
                                    <p:cond delay="0"/>
                                  </p:stCondLst>
                                  <p:childTnLst>
                                    <p:animEffect transition="out" filter="fade">
                                      <p:cBhvr>
                                        <p:cTn id="59" dur="500"/>
                                        <p:tgtEl>
                                          <p:spTgt spid="48"/>
                                        </p:tgtEl>
                                      </p:cBhvr>
                                    </p:animEffect>
                                    <p:set>
                                      <p:cBhvr>
                                        <p:cTn id="60"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9" name="chuong suy nghi.wav"/>
                                        </p:tgtEl>
                                      </p:cMediaNode>
                                    </p:audio>
                                  </p:subTnLst>
                                </p:cTn>
                              </p:par>
                            </p:childTnLst>
                          </p:cTn>
                        </p:par>
                        <p:par>
                          <p:cTn id="61" fill="hold">
                            <p:stCondLst>
                              <p:cond delay="1000"/>
                            </p:stCondLst>
                            <p:childTnLst>
                              <p:par>
                                <p:cTn id="62" presetID="6" presetClass="exit" presetSubtype="32" fill="hold" nodeType="afterEffect">
                                  <p:stCondLst>
                                    <p:cond delay="0"/>
                                  </p:stCondLst>
                                  <p:childTnLst>
                                    <p:animEffect transition="out" filter="circle(out)">
                                      <p:cBhvr>
                                        <p:cTn id="63" dur="1000"/>
                                        <p:tgtEl>
                                          <p:spTgt spid="47"/>
                                        </p:tgtEl>
                                      </p:cBhvr>
                                    </p:animEffect>
                                    <p:set>
                                      <p:cBhvr>
                                        <p:cTn id="64" dur="1" fill="hold">
                                          <p:stCondLst>
                                            <p:cond delay="999"/>
                                          </p:stCondLst>
                                        </p:cTn>
                                        <p:tgtEl>
                                          <p:spTgt spid="47"/>
                                        </p:tgtEl>
                                        <p:attrNameLst>
                                          <p:attrName>style.visibility</p:attrName>
                                        </p:attrNameLst>
                                      </p:cBhvr>
                                      <p:to>
                                        <p:strVal val="hidden"/>
                                      </p:to>
                                    </p:set>
                                  </p:childTnLst>
                                </p:cTn>
                              </p:par>
                            </p:childTnLst>
                          </p:cTn>
                        </p:par>
                        <p:par>
                          <p:cTn id="65" fill="hold">
                            <p:stCondLst>
                              <p:cond delay="2000"/>
                            </p:stCondLst>
                            <p:childTnLst>
                              <p:par>
                                <p:cTn id="66" presetID="6" presetClass="exit" presetSubtype="32" fill="hold" nodeType="afterEffect">
                                  <p:stCondLst>
                                    <p:cond delay="0"/>
                                  </p:stCondLst>
                                  <p:childTnLst>
                                    <p:animEffect transition="out" filter="circle(out)">
                                      <p:cBhvr>
                                        <p:cTn id="67" dur="1000"/>
                                        <p:tgtEl>
                                          <p:spTgt spid="46"/>
                                        </p:tgtEl>
                                      </p:cBhvr>
                                    </p:animEffect>
                                    <p:set>
                                      <p:cBhvr>
                                        <p:cTn id="68" dur="1" fill="hold">
                                          <p:stCondLst>
                                            <p:cond delay="999"/>
                                          </p:stCondLst>
                                        </p:cTn>
                                        <p:tgtEl>
                                          <p:spTgt spid="46"/>
                                        </p:tgtEl>
                                        <p:attrNameLst>
                                          <p:attrName>style.visibility</p:attrName>
                                        </p:attrNameLst>
                                      </p:cBhvr>
                                      <p:to>
                                        <p:strVal val="hidden"/>
                                      </p:to>
                                    </p:set>
                                  </p:childTnLst>
                                </p:cTn>
                              </p:par>
                            </p:childTnLst>
                          </p:cTn>
                        </p:par>
                        <p:par>
                          <p:cTn id="69" fill="hold">
                            <p:stCondLst>
                              <p:cond delay="3000"/>
                            </p:stCondLst>
                            <p:childTnLst>
                              <p:par>
                                <p:cTn id="70" presetID="6" presetClass="exit" presetSubtype="32" fill="hold" nodeType="afterEffect">
                                  <p:stCondLst>
                                    <p:cond delay="0"/>
                                  </p:stCondLst>
                                  <p:childTnLst>
                                    <p:animEffect transition="out" filter="circle(out)">
                                      <p:cBhvr>
                                        <p:cTn id="71" dur="1000"/>
                                        <p:tgtEl>
                                          <p:spTgt spid="45"/>
                                        </p:tgtEl>
                                      </p:cBhvr>
                                    </p:animEffect>
                                    <p:set>
                                      <p:cBhvr>
                                        <p:cTn id="72" dur="1" fill="hold">
                                          <p:stCondLst>
                                            <p:cond delay="999"/>
                                          </p:stCondLst>
                                        </p:cTn>
                                        <p:tgtEl>
                                          <p:spTgt spid="45"/>
                                        </p:tgtEl>
                                        <p:attrNameLst>
                                          <p:attrName>style.visibility</p:attrName>
                                        </p:attrNameLst>
                                      </p:cBhvr>
                                      <p:to>
                                        <p:strVal val="hidden"/>
                                      </p:to>
                                    </p:set>
                                  </p:childTnLst>
                                </p:cTn>
                              </p:par>
                            </p:childTnLst>
                          </p:cTn>
                        </p:par>
                        <p:par>
                          <p:cTn id="73" fill="hold">
                            <p:stCondLst>
                              <p:cond delay="4000"/>
                            </p:stCondLst>
                            <p:childTnLst>
                              <p:par>
                                <p:cTn id="74" presetID="6" presetClass="exit" presetSubtype="32" fill="hold" nodeType="afterEffect">
                                  <p:stCondLst>
                                    <p:cond delay="0"/>
                                  </p:stCondLst>
                                  <p:childTnLst>
                                    <p:animEffect transition="out" filter="circle(out)">
                                      <p:cBhvr>
                                        <p:cTn id="75" dur="1000"/>
                                        <p:tgtEl>
                                          <p:spTgt spid="44"/>
                                        </p:tgtEl>
                                      </p:cBhvr>
                                    </p:animEffect>
                                    <p:set>
                                      <p:cBhvr>
                                        <p:cTn id="76" dur="1" fill="hold">
                                          <p:stCondLst>
                                            <p:cond delay="999"/>
                                          </p:stCondLst>
                                        </p:cTn>
                                        <p:tgtEl>
                                          <p:spTgt spid="44"/>
                                        </p:tgtEl>
                                        <p:attrNameLst>
                                          <p:attrName>style.visibility</p:attrName>
                                        </p:attrNameLst>
                                      </p:cBhvr>
                                      <p:to>
                                        <p:strVal val="hidden"/>
                                      </p:to>
                                    </p:set>
                                  </p:childTnLst>
                                </p:cTn>
                              </p:par>
                            </p:childTnLst>
                          </p:cTn>
                        </p:par>
                        <p:par>
                          <p:cTn id="77" fill="hold">
                            <p:stCondLst>
                              <p:cond delay="5000"/>
                            </p:stCondLst>
                            <p:childTnLst>
                              <p:par>
                                <p:cTn id="78" presetID="6" presetClass="exit" presetSubtype="32" fill="hold" nodeType="afterEffect">
                                  <p:stCondLst>
                                    <p:cond delay="0"/>
                                  </p:stCondLst>
                                  <p:childTnLst>
                                    <p:animEffect transition="out" filter="circle(out)">
                                      <p:cBhvr>
                                        <p:cTn id="79" dur="1000"/>
                                        <p:tgtEl>
                                          <p:spTgt spid="43"/>
                                        </p:tgtEl>
                                      </p:cBhvr>
                                    </p:animEffect>
                                    <p:set>
                                      <p:cBhvr>
                                        <p:cTn id="80" dur="1" fill="hold">
                                          <p:stCondLst>
                                            <p:cond delay="999"/>
                                          </p:stCondLst>
                                        </p:cTn>
                                        <p:tgtEl>
                                          <p:spTgt spid="43"/>
                                        </p:tgtEl>
                                        <p:attrNameLst>
                                          <p:attrName>style.visibility</p:attrName>
                                        </p:attrNameLst>
                                      </p:cBhvr>
                                      <p:to>
                                        <p:strVal val="hidden"/>
                                      </p:to>
                                    </p:set>
                                  </p:childTnLst>
                                </p:cTn>
                              </p:par>
                            </p:childTnLst>
                          </p:cTn>
                        </p:par>
                        <p:par>
                          <p:cTn id="81" fill="hold">
                            <p:stCondLst>
                              <p:cond delay="6000"/>
                            </p:stCondLst>
                            <p:childTnLst>
                              <p:par>
                                <p:cTn id="82" presetID="6" presetClass="exit" presetSubtype="32" fill="hold" nodeType="afterEffect">
                                  <p:stCondLst>
                                    <p:cond delay="0"/>
                                  </p:stCondLst>
                                  <p:childTnLst>
                                    <p:animEffect transition="out" filter="circle(out)">
                                      <p:cBhvr>
                                        <p:cTn id="83" dur="1000"/>
                                        <p:tgtEl>
                                          <p:spTgt spid="42"/>
                                        </p:tgtEl>
                                      </p:cBhvr>
                                    </p:animEffect>
                                    <p:set>
                                      <p:cBhvr>
                                        <p:cTn id="84" dur="1" fill="hold">
                                          <p:stCondLst>
                                            <p:cond delay="999"/>
                                          </p:stCondLst>
                                        </p:cTn>
                                        <p:tgtEl>
                                          <p:spTgt spid="42"/>
                                        </p:tgtEl>
                                        <p:attrNameLst>
                                          <p:attrName>style.visibility</p:attrName>
                                        </p:attrNameLst>
                                      </p:cBhvr>
                                      <p:to>
                                        <p:strVal val="hidden"/>
                                      </p:to>
                                    </p:set>
                                  </p:childTnLst>
                                </p:cTn>
                              </p:par>
                            </p:childTnLst>
                          </p:cTn>
                        </p:par>
                        <p:par>
                          <p:cTn id="85" fill="hold">
                            <p:stCondLst>
                              <p:cond delay="7000"/>
                            </p:stCondLst>
                            <p:childTnLst>
                              <p:par>
                                <p:cTn id="86" presetID="6" presetClass="exit" presetSubtype="32" fill="hold" nodeType="afterEffect">
                                  <p:stCondLst>
                                    <p:cond delay="0"/>
                                  </p:stCondLst>
                                  <p:childTnLst>
                                    <p:animEffect transition="out" filter="circle(out)">
                                      <p:cBhvr>
                                        <p:cTn id="87" dur="1000"/>
                                        <p:tgtEl>
                                          <p:spTgt spid="41"/>
                                        </p:tgtEl>
                                      </p:cBhvr>
                                    </p:animEffect>
                                    <p:set>
                                      <p:cBhvr>
                                        <p:cTn id="88" dur="1" fill="hold">
                                          <p:stCondLst>
                                            <p:cond delay="999"/>
                                          </p:stCondLst>
                                        </p:cTn>
                                        <p:tgtEl>
                                          <p:spTgt spid="41"/>
                                        </p:tgtEl>
                                        <p:attrNameLst>
                                          <p:attrName>style.visibility</p:attrName>
                                        </p:attrNameLst>
                                      </p:cBhvr>
                                      <p:to>
                                        <p:strVal val="hidden"/>
                                      </p:to>
                                    </p:set>
                                  </p:childTnLst>
                                </p:cTn>
                              </p:par>
                            </p:childTnLst>
                          </p:cTn>
                        </p:par>
                        <p:par>
                          <p:cTn id="89" fill="hold">
                            <p:stCondLst>
                              <p:cond delay="8000"/>
                            </p:stCondLst>
                            <p:childTnLst>
                              <p:par>
                                <p:cTn id="90" presetID="6" presetClass="exit" presetSubtype="32" fill="hold" nodeType="afterEffect">
                                  <p:stCondLst>
                                    <p:cond delay="0"/>
                                  </p:stCondLst>
                                  <p:childTnLst>
                                    <p:animEffect transition="out" filter="circle(out)">
                                      <p:cBhvr>
                                        <p:cTn id="91" dur="1000"/>
                                        <p:tgtEl>
                                          <p:spTgt spid="40"/>
                                        </p:tgtEl>
                                      </p:cBhvr>
                                    </p:animEffect>
                                    <p:set>
                                      <p:cBhvr>
                                        <p:cTn id="92" dur="1" fill="hold">
                                          <p:stCondLst>
                                            <p:cond delay="999"/>
                                          </p:stCondLst>
                                        </p:cTn>
                                        <p:tgtEl>
                                          <p:spTgt spid="40"/>
                                        </p:tgtEl>
                                        <p:attrNameLst>
                                          <p:attrName>style.visibility</p:attrName>
                                        </p:attrNameLst>
                                      </p:cBhvr>
                                      <p:to>
                                        <p:strVal val="hidden"/>
                                      </p:to>
                                    </p:set>
                                  </p:childTnLst>
                                </p:cTn>
                              </p:par>
                            </p:childTnLst>
                          </p:cTn>
                        </p:par>
                        <p:par>
                          <p:cTn id="93" fill="hold">
                            <p:stCondLst>
                              <p:cond delay="9000"/>
                            </p:stCondLst>
                            <p:childTnLst>
                              <p:par>
                                <p:cTn id="94" presetID="6" presetClass="exit" presetSubtype="32" fill="hold" nodeType="afterEffect">
                                  <p:stCondLst>
                                    <p:cond delay="0"/>
                                  </p:stCondLst>
                                  <p:childTnLst>
                                    <p:animEffect transition="out" filter="circle(out)">
                                      <p:cBhvr>
                                        <p:cTn id="95" dur="1000"/>
                                        <p:tgtEl>
                                          <p:spTgt spid="39"/>
                                        </p:tgtEl>
                                      </p:cBhvr>
                                    </p:animEffect>
                                    <p:set>
                                      <p:cBhvr>
                                        <p:cTn id="96" dur="1" fill="hold">
                                          <p:stCondLst>
                                            <p:cond delay="999"/>
                                          </p:stCondLst>
                                        </p:cTn>
                                        <p:tgtEl>
                                          <p:spTgt spid="39"/>
                                        </p:tgtEl>
                                        <p:attrNameLst>
                                          <p:attrName>style.visibility</p:attrName>
                                        </p:attrNameLst>
                                      </p:cBhvr>
                                      <p:to>
                                        <p:strVal val="hidden"/>
                                      </p:to>
                                    </p:set>
                                  </p:childTnLst>
                                </p:cTn>
                              </p:par>
                            </p:childTnLst>
                          </p:cTn>
                        </p:par>
                        <p:par>
                          <p:cTn id="97" fill="hold">
                            <p:stCondLst>
                              <p:cond delay="10000"/>
                            </p:stCondLst>
                            <p:childTnLst>
                              <p:par>
                                <p:cTn id="98" presetID="6" presetClass="exit" presetSubtype="32" fill="hold" nodeType="afterEffect">
                                  <p:stCondLst>
                                    <p:cond delay="0"/>
                                  </p:stCondLst>
                                  <p:childTnLst>
                                    <p:animEffect transition="out" filter="circle(out)">
                                      <p:cBhvr>
                                        <p:cTn id="99" dur="1000"/>
                                        <p:tgtEl>
                                          <p:spTgt spid="38"/>
                                        </p:tgtEl>
                                      </p:cBhvr>
                                    </p:animEffect>
                                    <p:set>
                                      <p:cBhvr>
                                        <p:cTn id="100" dur="1" fill="hold">
                                          <p:stCondLst>
                                            <p:cond delay="999"/>
                                          </p:stCondLst>
                                        </p:cTn>
                                        <p:tgtEl>
                                          <p:spTgt spid="38"/>
                                        </p:tgtEl>
                                        <p:attrNameLst>
                                          <p:attrName>style.visibility</p:attrName>
                                        </p:attrNameLst>
                                      </p:cBhvr>
                                      <p:to>
                                        <p:strVal val="hidden"/>
                                      </p:to>
                                    </p:set>
                                  </p:childTnLst>
                                </p:cTn>
                              </p:par>
                            </p:childTnLst>
                          </p:cTn>
                        </p:par>
                        <p:par>
                          <p:cTn id="101" fill="hold">
                            <p:stCondLst>
                              <p:cond delay="11000"/>
                            </p:stCondLst>
                            <p:childTnLst>
                              <p:par>
                                <p:cTn id="102" presetID="1" presetClass="entr" presetSubtype="0"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childTnLst>
                                </p:cTn>
                              </p:par>
                            </p:childTnLst>
                          </p:cTn>
                        </p:par>
                        <p:par>
                          <p:cTn id="104" fill="hold">
                            <p:stCondLst>
                              <p:cond delay="11000"/>
                            </p:stCondLst>
                            <p:childTnLst>
                              <p:par>
                                <p:cTn id="105" presetID="31" presetClass="exit" presetSubtype="0" fill="hold" nodeType="afterEffect">
                                  <p:stCondLst>
                                    <p:cond delay="0"/>
                                  </p:stCondLst>
                                  <p:childTnLst>
                                    <p:anim calcmode="lin" valueType="num">
                                      <p:cBhvr>
                                        <p:cTn id="106" dur="1000"/>
                                        <p:tgtEl>
                                          <p:spTgt spid="37"/>
                                        </p:tgtEl>
                                        <p:attrNameLst>
                                          <p:attrName>ppt_w</p:attrName>
                                        </p:attrNameLst>
                                      </p:cBhvr>
                                      <p:tavLst>
                                        <p:tav tm="0">
                                          <p:val>
                                            <p:strVal val="ppt_w"/>
                                          </p:val>
                                        </p:tav>
                                        <p:tav tm="100000">
                                          <p:val>
                                            <p:fltVal val="0"/>
                                          </p:val>
                                        </p:tav>
                                      </p:tavLst>
                                    </p:anim>
                                    <p:anim calcmode="lin" valueType="num">
                                      <p:cBhvr>
                                        <p:cTn id="107" dur="1000"/>
                                        <p:tgtEl>
                                          <p:spTgt spid="37"/>
                                        </p:tgtEl>
                                        <p:attrNameLst>
                                          <p:attrName>ppt_h</p:attrName>
                                        </p:attrNameLst>
                                      </p:cBhvr>
                                      <p:tavLst>
                                        <p:tav tm="0">
                                          <p:val>
                                            <p:strVal val="ppt_h"/>
                                          </p:val>
                                        </p:tav>
                                        <p:tav tm="100000">
                                          <p:val>
                                            <p:fltVal val="0"/>
                                          </p:val>
                                        </p:tav>
                                      </p:tavLst>
                                    </p:anim>
                                    <p:anim calcmode="lin" valueType="num">
                                      <p:cBhvr>
                                        <p:cTn id="108" dur="1000"/>
                                        <p:tgtEl>
                                          <p:spTgt spid="37"/>
                                        </p:tgtEl>
                                        <p:attrNameLst>
                                          <p:attrName>style.rotation</p:attrName>
                                        </p:attrNameLst>
                                      </p:cBhvr>
                                      <p:tavLst>
                                        <p:tav tm="0">
                                          <p:val>
                                            <p:fltVal val="0"/>
                                          </p:val>
                                        </p:tav>
                                        <p:tav tm="100000">
                                          <p:val>
                                            <p:fltVal val="90"/>
                                          </p:val>
                                        </p:tav>
                                      </p:tavLst>
                                    </p:anim>
                                    <p:animEffect transition="out" filter="fade">
                                      <p:cBhvr>
                                        <p:cTn id="109" dur="1000"/>
                                        <p:tgtEl>
                                          <p:spTgt spid="37"/>
                                        </p:tgtEl>
                                      </p:cBhvr>
                                    </p:animEffect>
                                    <p:set>
                                      <p:cBhvr>
                                        <p:cTn id="110"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105"/>
                                            </p:cond>
                                          </p:stCondLst>
                                          <p:endCondLst>
                                            <p:cond evt="onStopAudio" delay="0">
                                              <p:tgtEl>
                                                <p:sldTgt/>
                                              </p:tgtEl>
                                            </p:cond>
                                          </p:endCondLst>
                                        </p:cTn>
                                        <p:tgtEl>
                                          <p:sndTgt r:embed="rId10" name="ket-thuc-final.wav"/>
                                        </p:tgtEl>
                                      </p:cMediaNode>
                                    </p:audio>
                                  </p:subTnLst>
                                </p:cTn>
                              </p:par>
                            </p:childTnLst>
                          </p:cTn>
                        </p:par>
                      </p:childTnLst>
                    </p:cTn>
                  </p:par>
                  <p:par>
                    <p:cTn id="111" fill="hold">
                      <p:stCondLst>
                        <p:cond delay="indefinite"/>
                      </p:stCondLst>
                      <p:childTnLst>
                        <p:par>
                          <p:cTn id="112" fill="hold">
                            <p:stCondLst>
                              <p:cond delay="0"/>
                            </p:stCondLst>
                            <p:childTnLst>
                              <p:par>
                                <p:cTn id="113" presetID="1" presetClass="mediacall" presetSubtype="0" fill="hold" nodeType="clickEffect">
                                  <p:stCondLst>
                                    <p:cond delay="0"/>
                                  </p:stCondLst>
                                  <p:childTnLst>
                                    <p:cmd type="call" cmd="playFrom(0.0)">
                                      <p:cBhvr>
                                        <p:cTn id="114" dur="7523" fill="hold"/>
                                        <p:tgtEl>
                                          <p:spTgt spid="23"/>
                                        </p:tgtEl>
                                      </p:cBhvr>
                                    </p:cmd>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fade">
                                      <p:cBhvr>
                                        <p:cTn id="119" dur="1000"/>
                                        <p:tgtEl>
                                          <p:spTgt spid="3"/>
                                        </p:tgtEl>
                                      </p:cBhvr>
                                    </p:animEffect>
                                    <p:anim calcmode="lin" valueType="num">
                                      <p:cBhvr>
                                        <p:cTn id="120" dur="1000" fill="hold"/>
                                        <p:tgtEl>
                                          <p:spTgt spid="3"/>
                                        </p:tgtEl>
                                        <p:attrNameLst>
                                          <p:attrName>ppt_x</p:attrName>
                                        </p:attrNameLst>
                                      </p:cBhvr>
                                      <p:tavLst>
                                        <p:tav tm="0">
                                          <p:val>
                                            <p:strVal val="#ppt_x"/>
                                          </p:val>
                                        </p:tav>
                                        <p:tav tm="100000">
                                          <p:val>
                                            <p:strVal val="#ppt_x"/>
                                          </p:val>
                                        </p:tav>
                                      </p:tavLst>
                                    </p:anim>
                                    <p:anim calcmode="lin" valueType="num">
                                      <p:cBhvr>
                                        <p:cTn id="1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22" fill="hold" display="0">
                  <p:stCondLst>
                    <p:cond delay="indefinite"/>
                  </p:stCondLst>
                  <p:endCondLst>
                    <p:cond evt="onStopAudio" delay="0">
                      <p:tgtEl>
                        <p:sldTgt/>
                      </p:tgtEl>
                    </p:cond>
                  </p:endCondLst>
                </p:cTn>
                <p:tgtEl>
                  <p:spTgt spid="23"/>
                </p:tgtEl>
              </p:cMediaNode>
            </p:audio>
          </p:childTnLst>
        </p:cTn>
      </p:par>
    </p:tnLst>
    <p:bldLst>
      <p:bldP spid="32" grpId="0"/>
      <p:bldP spid="35" grpId="0" animBg="1"/>
      <p:bldP spid="3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39000">
              <a:srgbClr val="C00000"/>
            </a:gs>
            <a:gs pos="88000">
              <a:srgbClr val="FF0000"/>
            </a:gs>
            <a:gs pos="100000">
              <a:srgbClr val="C00000"/>
            </a:gs>
          </a:gsLst>
          <a:lin ang="5400000" scaled="0"/>
        </a:gradFill>
        <a:effectLst/>
      </p:bgPr>
    </p:bg>
    <p:spTree>
      <p:nvGrpSpPr>
        <p:cNvPr id="1" name=""/>
        <p:cNvGrpSpPr/>
        <p:nvPr/>
      </p:nvGrpSpPr>
      <p:grpSpPr>
        <a:xfrm>
          <a:off x="0" y="0"/>
          <a:ext cx="0" cy="0"/>
          <a:chOff x="0" y="0"/>
          <a:chExt cx="0" cy="0"/>
        </a:xfrm>
      </p:grpSpPr>
      <p:graphicFrame>
        <p:nvGraphicFramePr>
          <p:cNvPr id="34" name="Object 33"/>
          <p:cNvGraphicFramePr>
            <a:graphicFrameLocks noChangeAspect="1"/>
          </p:cNvGraphicFramePr>
          <p:nvPr>
            <p:extLst/>
          </p:nvPr>
        </p:nvGraphicFramePr>
        <p:xfrm>
          <a:off x="9477375" y="3557588"/>
          <a:ext cx="171450" cy="266700"/>
        </p:xfrm>
        <a:graphic>
          <a:graphicData uri="http://schemas.openxmlformats.org/presentationml/2006/ole">
            <mc:AlternateContent xmlns:mc="http://schemas.openxmlformats.org/markup-compatibility/2006">
              <mc:Choice xmlns:v="urn:schemas-microsoft-com:vml" Requires="v">
                <p:oleObj spid="_x0000_s23559" name="Equation" r:id="rId8" imgW="114120" imgH="177480" progId="Equation.DSMT4">
                  <p:embed/>
                </p:oleObj>
              </mc:Choice>
              <mc:Fallback>
                <p:oleObj name="Equation" r:id="rId8" imgW="114120" imgH="1774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77375" y="3557588"/>
                        <a:ext cx="171450"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6" name="TextBox 35"/>
          <p:cNvSpPr txBox="1"/>
          <p:nvPr/>
        </p:nvSpPr>
        <p:spPr>
          <a:xfrm>
            <a:off x="7200900" y="755339"/>
            <a:ext cx="3657600" cy="8817799"/>
          </a:xfrm>
          <a:prstGeom prst="rect">
            <a:avLst/>
          </a:prstGeom>
          <a:solidFill>
            <a:schemeClr val="tx1">
              <a:alpha val="47000"/>
            </a:schemeClr>
          </a:solidFill>
        </p:spPr>
        <p:txBody>
          <a:bodyPr wrap="square" rtlCol="0">
            <a:spAutoFit/>
          </a:bodyPr>
          <a:lstStyle/>
          <a:p>
            <a:r>
              <a:rPr lang="en-US" sz="8100" dirty="0">
                <a:solidFill>
                  <a:prstClr val="white"/>
                </a:solidFill>
                <a:latin typeface="UTM ThuPhap Thien An" panose="02040603050506020204" pitchFamily="18" charset="0"/>
              </a:rPr>
              <a:t>CHÚC</a:t>
            </a:r>
          </a:p>
          <a:p>
            <a:r>
              <a:rPr lang="en-US" sz="8100" dirty="0">
                <a:solidFill>
                  <a:prstClr val="white"/>
                </a:solidFill>
                <a:latin typeface="UTM ThuPhap Thien An" panose="02040603050506020204" pitchFamily="18" charset="0"/>
              </a:rPr>
              <a:t> </a:t>
            </a:r>
          </a:p>
          <a:p>
            <a:r>
              <a:rPr lang="en-US" sz="8100" dirty="0">
                <a:solidFill>
                  <a:prstClr val="white"/>
                </a:solidFill>
                <a:latin typeface="UTM ThuPhap Thien An" panose="02040603050506020204" pitchFamily="18" charset="0"/>
              </a:rPr>
              <a:t>MỪNG</a:t>
            </a:r>
          </a:p>
          <a:p>
            <a:r>
              <a:rPr lang="en-US" sz="8100" dirty="0">
                <a:solidFill>
                  <a:prstClr val="white"/>
                </a:solidFill>
                <a:latin typeface="UTM ThuPhap Thien An" panose="02040603050506020204" pitchFamily="18" charset="0"/>
              </a:rPr>
              <a:t> </a:t>
            </a:r>
          </a:p>
          <a:p>
            <a:r>
              <a:rPr lang="en-US" sz="8100" dirty="0">
                <a:solidFill>
                  <a:prstClr val="white"/>
                </a:solidFill>
                <a:latin typeface="UTM ThuPhap Thien An" panose="02040603050506020204" pitchFamily="18" charset="0"/>
              </a:rPr>
              <a:t>CÁC</a:t>
            </a:r>
          </a:p>
          <a:p>
            <a:r>
              <a:rPr lang="en-US" sz="8100" dirty="0">
                <a:solidFill>
                  <a:prstClr val="white"/>
                </a:solidFill>
                <a:latin typeface="UTM ThuPhap Thien An" panose="02040603050506020204" pitchFamily="18" charset="0"/>
              </a:rPr>
              <a:t> </a:t>
            </a:r>
          </a:p>
          <a:p>
            <a:r>
              <a:rPr lang="en-US" sz="8100" dirty="0">
                <a:solidFill>
                  <a:prstClr val="white"/>
                </a:solidFill>
                <a:latin typeface="UTM ThuPhap Thien An" panose="02040603050506020204" pitchFamily="18" charset="0"/>
              </a:rPr>
              <a:t>EM !</a:t>
            </a:r>
          </a:p>
        </p:txBody>
      </p:sp>
      <p:pic>
        <p:nvPicPr>
          <p:cNvPr id="33" name="Picture 4" descr="het gio"/>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rot="245326">
            <a:off x="15946389" y="942990"/>
            <a:ext cx="1945482"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3" descr="an30"/>
          <p:cNvPicPr>
            <a:picLocks noChangeAspect="1" noChangeArrowheads="1" noCrop="1"/>
          </p:cNvPicPr>
          <p:nvPr/>
        </p:nvPicPr>
        <p:blipFill>
          <a:blip r:embed="rId11">
            <a:extLst/>
          </a:blip>
          <a:srcRect/>
          <a:stretch>
            <a:fillRect/>
          </a:stretch>
        </p:blipFill>
        <p:spPr bwMode="auto">
          <a:xfrm>
            <a:off x="16083251" y="755339"/>
            <a:ext cx="1671761" cy="1480205"/>
          </a:xfrm>
          <a:prstGeom prst="ellipse">
            <a:avLst/>
          </a:prstGeom>
          <a:ln>
            <a:noFill/>
          </a:ln>
          <a:effectLst>
            <a:softEdge rad="112500"/>
          </a:effectLst>
          <a:extLst/>
        </p:spPr>
      </p:pic>
      <p:sp>
        <p:nvSpPr>
          <p:cNvPr id="38" name="Hình chữ nhật 85"/>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a:t>
            </a:r>
          </a:p>
        </p:txBody>
      </p:sp>
      <p:sp>
        <p:nvSpPr>
          <p:cNvPr id="39" name="Hình chữ nhật 84"/>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2</a:t>
            </a:r>
          </a:p>
        </p:txBody>
      </p:sp>
      <p:sp>
        <p:nvSpPr>
          <p:cNvPr id="40" name="Hình chữ nhật 83"/>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3</a:t>
            </a:r>
          </a:p>
        </p:txBody>
      </p:sp>
      <p:sp>
        <p:nvSpPr>
          <p:cNvPr id="41" name="Hình chữ nhật 57"/>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4</a:t>
            </a:r>
          </a:p>
        </p:txBody>
      </p:sp>
      <p:sp>
        <p:nvSpPr>
          <p:cNvPr id="42" name="Hình chữ nhật 86"/>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5</a:t>
            </a:r>
          </a:p>
        </p:txBody>
      </p:sp>
      <p:sp>
        <p:nvSpPr>
          <p:cNvPr id="43" name="Hình chữ nhật 87"/>
          <p:cNvSpPr/>
          <p:nvPr/>
        </p:nvSpPr>
        <p:spPr>
          <a:xfrm>
            <a:off x="15896597" y="255422"/>
            <a:ext cx="2045067"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6</a:t>
            </a:r>
          </a:p>
        </p:txBody>
      </p:sp>
      <p:sp>
        <p:nvSpPr>
          <p:cNvPr id="44" name="Hình chữ nhật 88"/>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7</a:t>
            </a:r>
          </a:p>
        </p:txBody>
      </p:sp>
      <p:sp>
        <p:nvSpPr>
          <p:cNvPr id="45" name="Hình chữ nhật 89"/>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8</a:t>
            </a:r>
          </a:p>
        </p:txBody>
      </p:sp>
      <p:sp>
        <p:nvSpPr>
          <p:cNvPr id="46" name="Hình chữ nhật 90"/>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9</a:t>
            </a:r>
          </a:p>
        </p:txBody>
      </p:sp>
      <p:sp>
        <p:nvSpPr>
          <p:cNvPr id="47" name="Hình chữ nhật 91"/>
          <p:cNvSpPr/>
          <p:nvPr/>
        </p:nvSpPr>
        <p:spPr>
          <a:xfrm>
            <a:off x="15896599" y="255422"/>
            <a:ext cx="2045066" cy="2480037"/>
          </a:xfrm>
          <a:prstGeom prst="rect">
            <a:avLst/>
          </a:prstGeom>
          <a:blipFill>
            <a:blip r:embed="rId12"/>
            <a:stretch>
              <a:fillRect/>
            </a:stretch>
          </a:blipFill>
          <a:ln w="25400" cap="flat" cmpd="sng" algn="ctr">
            <a:noFill/>
            <a:prstDash val="solid"/>
          </a:ln>
          <a:effectLst/>
        </p:spPr>
        <p:txBody>
          <a:bodyPr anchor="b"/>
          <a:lstStyle/>
          <a:p>
            <a:pPr algn="ctr">
              <a:defRPr/>
            </a:pPr>
            <a:r>
              <a:rPr lang="en-US" sz="99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innerShdw blurRad="101600" dist="76200" dir="5400000">
                    <a:srgbClr val="D16349">
                      <a:satMod val="190000"/>
                      <a:tint val="100000"/>
                      <a:alpha val="74000"/>
                    </a:srgbClr>
                  </a:innerShdw>
                </a:effectLst>
                <a:ea typeface="Tahoma" pitchFamily="34" charset="0"/>
                <a:cs typeface="Arial" pitchFamily="34" charset="0"/>
              </a:rPr>
              <a:t>10</a:t>
            </a:r>
          </a:p>
        </p:txBody>
      </p:sp>
      <p:sp>
        <p:nvSpPr>
          <p:cNvPr id="48" name="Hình Bầu dục 45"/>
          <p:cNvSpPr/>
          <p:nvPr/>
        </p:nvSpPr>
        <p:spPr>
          <a:xfrm>
            <a:off x="16106781" y="914401"/>
            <a:ext cx="1624698" cy="1615301"/>
          </a:xfrm>
          <a:prstGeom prst="ellipse">
            <a:avLst/>
          </a:prstGeom>
          <a:gradFill rotWithShape="1">
            <a:gsLst>
              <a:gs pos="0">
                <a:srgbClr val="4F81BD">
                  <a:shade val="51000"/>
                  <a:satMod val="130000"/>
                  <a:alpha val="7000"/>
                </a:srgbClr>
              </a:gs>
              <a:gs pos="80000">
                <a:srgbClr val="4F81BD">
                  <a:shade val="93000"/>
                  <a:satMod val="130000"/>
                </a:srgbClr>
              </a:gs>
              <a:gs pos="100000">
                <a:srgbClr val="4F81BD">
                  <a:shade val="94000"/>
                  <a:satMod val="135000"/>
                </a:srgbClr>
              </a:gs>
            </a:gsLst>
            <a:lin ang="16200000" scaled="0"/>
          </a:gradFill>
          <a:ln>
            <a:noFill/>
          </a:ln>
          <a:effectLst>
            <a:glow rad="63500">
              <a:srgbClr val="9BBB59">
                <a:satMod val="175000"/>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anchor="ctr"/>
          <a:lstStyle/>
          <a:p>
            <a:pPr algn="ctr">
              <a:defRPr/>
            </a:pPr>
            <a:r>
              <a:rPr lang="en-US" sz="2700" b="1" kern="0" dirty="0">
                <a:ln w="900" cmpd="sng">
                  <a:solidFill>
                    <a:srgbClr val="D16349">
                      <a:satMod val="190000"/>
                      <a:alpha val="55000"/>
                    </a:srgbClr>
                  </a:solidFill>
                  <a:prstDash val="solid"/>
                </a:ln>
                <a:solidFill>
                  <a:srgbClr val="70AD47">
                    <a:lumMod val="50000"/>
                  </a:srgbClr>
                </a:solidFill>
                <a:effectLst>
                  <a:glow rad="228600">
                    <a:srgbClr val="8CADAE">
                      <a:satMod val="175000"/>
                      <a:alpha val="40000"/>
                    </a:srgbClr>
                  </a:glow>
                  <a:outerShdw blurRad="38100" dist="38100" dir="2700000" algn="tl">
                    <a:srgbClr val="000000">
                      <a:alpha val="43137"/>
                    </a:srgbClr>
                  </a:outerShdw>
                </a:effectLst>
                <a:ea typeface="Tahoma" pitchFamily="34" charset="0"/>
                <a:cs typeface="Arial" pitchFamily="34" charset="0"/>
              </a:rPr>
              <a:t>BẮT ĐẦU</a:t>
            </a:r>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4679" y="26651"/>
            <a:ext cx="2561235" cy="2565177"/>
          </a:xfrm>
          <a:prstGeom prst="rect">
            <a:avLst/>
          </a:prstGeom>
        </p:spPr>
      </p:pic>
      <p:pic>
        <p:nvPicPr>
          <p:cNvPr id="23" name="Nhac loại thi sinh">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16869893" y="9029700"/>
            <a:ext cx="914400" cy="914400"/>
          </a:xfrm>
          <a:prstGeom prst="rect">
            <a:avLst/>
          </a:prstGeom>
        </p:spPr>
      </p:pic>
      <p:pic>
        <p:nvPicPr>
          <p:cNvPr id="22" name="Picture 19" descr="WHITME~1">
            <a:hlinkClick r:id="rId15" action="ppaction://hlinksldjump"/>
            <a:extLst>
              <a:ext uri="{FF2B5EF4-FFF2-40B4-BE49-F238E27FC236}">
                <a16:creationId xmlns:a16="http://schemas.microsoft.com/office/drawing/2014/main" id="{7E47B095-C243-4CA0-9F69-028CBB6D3FDB}"/>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14387823" y="9144002"/>
            <a:ext cx="3017547" cy="120492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7"/>
          <a:stretch>
            <a:fillRect/>
          </a:stretch>
        </p:blipFill>
        <p:spPr>
          <a:xfrm>
            <a:off x="314680" y="6094211"/>
            <a:ext cx="2231330" cy="3072651"/>
          </a:xfrm>
          <a:prstGeom prst="rect">
            <a:avLst/>
          </a:prstGeom>
        </p:spPr>
      </p:pic>
      <p:pic>
        <p:nvPicPr>
          <p:cNvPr id="4" name="Picture 3"/>
          <p:cNvPicPr>
            <a:picLocks noChangeAspect="1"/>
          </p:cNvPicPr>
          <p:nvPr/>
        </p:nvPicPr>
        <p:blipFill>
          <a:blip r:embed="rId18"/>
          <a:stretch>
            <a:fillRect/>
          </a:stretch>
        </p:blipFill>
        <p:spPr>
          <a:xfrm>
            <a:off x="13283968" y="5486400"/>
            <a:ext cx="2231330" cy="3081795"/>
          </a:xfrm>
          <a:prstGeom prst="rect">
            <a:avLst/>
          </a:prstGeom>
        </p:spPr>
      </p:pic>
    </p:spTree>
    <p:extLst>
      <p:ext uri="{BB962C8B-B14F-4D97-AF65-F5344CB8AC3E}">
        <p14:creationId xmlns:p14="http://schemas.microsoft.com/office/powerpoint/2010/main" val="935004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32"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box(out)">
                                      <p:cBhvr>
                                        <p:cTn id="14" dur="500"/>
                                        <p:tgtEl>
                                          <p:spTgt spid="33"/>
                                        </p:tgtEl>
                                      </p:cBhvr>
                                    </p:animEffect>
                                  </p:childTnLst>
                                </p:cTn>
                              </p:par>
                              <p:par>
                                <p:cTn id="15" presetID="4" presetClass="entr" presetSubtype="32"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ox(out)">
                                      <p:cBhvr>
                                        <p:cTn id="17" dur="500"/>
                                        <p:tgtEl>
                                          <p:spTgt spid="37"/>
                                        </p:tgtEl>
                                      </p:cBhvr>
                                    </p:animEffect>
                                  </p:childTnLst>
                                </p:cTn>
                              </p:par>
                              <p:par>
                                <p:cTn id="18" presetID="4" presetClass="entr" presetSubtype="32"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box(out)">
                                      <p:cBhvr>
                                        <p:cTn id="20" dur="500"/>
                                        <p:tgtEl>
                                          <p:spTgt spid="38"/>
                                        </p:tgtEl>
                                      </p:cBhvr>
                                    </p:animEffect>
                                  </p:childTnLst>
                                </p:cTn>
                              </p:par>
                              <p:par>
                                <p:cTn id="21" presetID="4" presetClass="entr" presetSubtype="32"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ox(out)">
                                      <p:cBhvr>
                                        <p:cTn id="23" dur="500"/>
                                        <p:tgtEl>
                                          <p:spTgt spid="39"/>
                                        </p:tgtEl>
                                      </p:cBhvr>
                                    </p:animEffect>
                                  </p:childTnLst>
                                </p:cTn>
                              </p:par>
                              <p:par>
                                <p:cTn id="24" presetID="4" presetClass="entr" presetSubtype="32" fill="hold"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ox(out)">
                                      <p:cBhvr>
                                        <p:cTn id="26" dur="500"/>
                                        <p:tgtEl>
                                          <p:spTgt spid="40"/>
                                        </p:tgtEl>
                                      </p:cBhvr>
                                    </p:animEffect>
                                  </p:childTnLst>
                                </p:cTn>
                              </p:par>
                              <p:par>
                                <p:cTn id="27" presetID="4" presetClass="entr" presetSubtype="32"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box(out)">
                                      <p:cBhvr>
                                        <p:cTn id="29" dur="500"/>
                                        <p:tgtEl>
                                          <p:spTgt spid="41"/>
                                        </p:tgtEl>
                                      </p:cBhvr>
                                    </p:animEffect>
                                  </p:childTnLst>
                                </p:cTn>
                              </p:par>
                              <p:par>
                                <p:cTn id="30" presetID="4" presetClass="entr" presetSubtype="32"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box(out)">
                                      <p:cBhvr>
                                        <p:cTn id="32" dur="500"/>
                                        <p:tgtEl>
                                          <p:spTgt spid="42"/>
                                        </p:tgtEl>
                                      </p:cBhvr>
                                    </p:animEffect>
                                  </p:childTnLst>
                                </p:cTn>
                              </p:par>
                              <p:par>
                                <p:cTn id="33" presetID="4" presetClass="entr" presetSubtype="32"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box(out)">
                                      <p:cBhvr>
                                        <p:cTn id="35" dur="500"/>
                                        <p:tgtEl>
                                          <p:spTgt spid="43"/>
                                        </p:tgtEl>
                                      </p:cBhvr>
                                    </p:animEffect>
                                  </p:childTnLst>
                                </p:cTn>
                              </p:par>
                              <p:par>
                                <p:cTn id="36" presetID="4" presetClass="entr" presetSubtype="32" fill="hold"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ox(out)">
                                      <p:cBhvr>
                                        <p:cTn id="38" dur="500"/>
                                        <p:tgtEl>
                                          <p:spTgt spid="44"/>
                                        </p:tgtEl>
                                      </p:cBhvr>
                                    </p:animEffect>
                                  </p:childTnLst>
                                </p:cTn>
                              </p:par>
                              <p:par>
                                <p:cTn id="39" presetID="4" presetClass="entr" presetSubtype="32"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ox(out)">
                                      <p:cBhvr>
                                        <p:cTn id="41" dur="500"/>
                                        <p:tgtEl>
                                          <p:spTgt spid="45"/>
                                        </p:tgtEl>
                                      </p:cBhvr>
                                    </p:animEffect>
                                  </p:childTnLst>
                                </p:cTn>
                              </p:par>
                              <p:par>
                                <p:cTn id="42" presetID="4" presetClass="entr" presetSubtype="32"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box(out)">
                                      <p:cBhvr>
                                        <p:cTn id="44" dur="500"/>
                                        <p:tgtEl>
                                          <p:spTgt spid="46"/>
                                        </p:tgtEl>
                                      </p:cBhvr>
                                    </p:animEffect>
                                  </p:childTnLst>
                                </p:cTn>
                              </p:par>
                              <p:par>
                                <p:cTn id="45" presetID="4" presetClass="entr" presetSubtype="32" fill="hold"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ox(out)">
                                      <p:cBhvr>
                                        <p:cTn id="47" dur="500"/>
                                        <p:tgtEl>
                                          <p:spTgt spid="47"/>
                                        </p:tgtEl>
                                      </p:cBhvr>
                                    </p:animEffect>
                                  </p:childTnLst>
                                </p:cTn>
                              </p:par>
                              <p:par>
                                <p:cTn id="48" presetID="4" presetClass="entr" presetSubtype="32"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box(out)">
                                      <p:cBhvr>
                                        <p:cTn id="50" dur="500"/>
                                        <p:tgtEl>
                                          <p:spTgt spid="48"/>
                                        </p:tgtEl>
                                      </p:cBhvr>
                                    </p:animEffect>
                                  </p:childTnLst>
                                </p:cTn>
                              </p:par>
                            </p:childTnLst>
                          </p:cTn>
                        </p:par>
                        <p:par>
                          <p:cTn id="51" fill="hold">
                            <p:stCondLst>
                              <p:cond delay="500"/>
                            </p:stCondLst>
                            <p:childTnLst>
                              <p:par>
                                <p:cTn id="52" presetID="10" presetClass="exit" presetSubtype="0" fill="hold" nodeType="afterEffect">
                                  <p:stCondLst>
                                    <p:cond delay="0"/>
                                  </p:stCondLst>
                                  <p:childTnLst>
                                    <p:animEffect transition="out" filter="fade">
                                      <p:cBhvr>
                                        <p:cTn id="53" dur="500"/>
                                        <p:tgtEl>
                                          <p:spTgt spid="48"/>
                                        </p:tgtEl>
                                      </p:cBhvr>
                                    </p:animEffect>
                                    <p:set>
                                      <p:cBhvr>
                                        <p:cTn id="54" dur="1" fill="hold">
                                          <p:stCondLst>
                                            <p:cond delay="499"/>
                                          </p:stCondLst>
                                        </p:cTn>
                                        <p:tgtEl>
                                          <p:spTgt spid="48"/>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6" name="chuong suy nghi.wav"/>
                                        </p:tgtEl>
                                      </p:cMediaNode>
                                    </p:audio>
                                  </p:subTnLst>
                                </p:cTn>
                              </p:par>
                            </p:childTnLst>
                          </p:cTn>
                        </p:par>
                        <p:par>
                          <p:cTn id="55" fill="hold">
                            <p:stCondLst>
                              <p:cond delay="1000"/>
                            </p:stCondLst>
                            <p:childTnLst>
                              <p:par>
                                <p:cTn id="56" presetID="6" presetClass="exit" presetSubtype="32" fill="hold" nodeType="afterEffect">
                                  <p:stCondLst>
                                    <p:cond delay="0"/>
                                  </p:stCondLst>
                                  <p:childTnLst>
                                    <p:animEffect transition="out" filter="circle(out)">
                                      <p:cBhvr>
                                        <p:cTn id="57" dur="1000"/>
                                        <p:tgtEl>
                                          <p:spTgt spid="47"/>
                                        </p:tgtEl>
                                      </p:cBhvr>
                                    </p:animEffect>
                                    <p:set>
                                      <p:cBhvr>
                                        <p:cTn id="58" dur="1" fill="hold">
                                          <p:stCondLst>
                                            <p:cond delay="999"/>
                                          </p:stCondLst>
                                        </p:cTn>
                                        <p:tgtEl>
                                          <p:spTgt spid="47"/>
                                        </p:tgtEl>
                                        <p:attrNameLst>
                                          <p:attrName>style.visibility</p:attrName>
                                        </p:attrNameLst>
                                      </p:cBhvr>
                                      <p:to>
                                        <p:strVal val="hidden"/>
                                      </p:to>
                                    </p:set>
                                  </p:childTnLst>
                                </p:cTn>
                              </p:par>
                            </p:childTnLst>
                          </p:cTn>
                        </p:par>
                        <p:par>
                          <p:cTn id="59" fill="hold">
                            <p:stCondLst>
                              <p:cond delay="2000"/>
                            </p:stCondLst>
                            <p:childTnLst>
                              <p:par>
                                <p:cTn id="60" presetID="6" presetClass="exit" presetSubtype="32" fill="hold" nodeType="afterEffect">
                                  <p:stCondLst>
                                    <p:cond delay="0"/>
                                  </p:stCondLst>
                                  <p:childTnLst>
                                    <p:animEffect transition="out" filter="circle(out)">
                                      <p:cBhvr>
                                        <p:cTn id="61" dur="1000"/>
                                        <p:tgtEl>
                                          <p:spTgt spid="46"/>
                                        </p:tgtEl>
                                      </p:cBhvr>
                                    </p:animEffect>
                                    <p:set>
                                      <p:cBhvr>
                                        <p:cTn id="62" dur="1" fill="hold">
                                          <p:stCondLst>
                                            <p:cond delay="999"/>
                                          </p:stCondLst>
                                        </p:cTn>
                                        <p:tgtEl>
                                          <p:spTgt spid="46"/>
                                        </p:tgtEl>
                                        <p:attrNameLst>
                                          <p:attrName>style.visibility</p:attrName>
                                        </p:attrNameLst>
                                      </p:cBhvr>
                                      <p:to>
                                        <p:strVal val="hidden"/>
                                      </p:to>
                                    </p:set>
                                  </p:childTnLst>
                                </p:cTn>
                              </p:par>
                            </p:childTnLst>
                          </p:cTn>
                        </p:par>
                        <p:par>
                          <p:cTn id="63" fill="hold">
                            <p:stCondLst>
                              <p:cond delay="3000"/>
                            </p:stCondLst>
                            <p:childTnLst>
                              <p:par>
                                <p:cTn id="64" presetID="6" presetClass="exit" presetSubtype="32" fill="hold" nodeType="afterEffect">
                                  <p:stCondLst>
                                    <p:cond delay="0"/>
                                  </p:stCondLst>
                                  <p:childTnLst>
                                    <p:animEffect transition="out" filter="circle(out)">
                                      <p:cBhvr>
                                        <p:cTn id="65" dur="1000"/>
                                        <p:tgtEl>
                                          <p:spTgt spid="45"/>
                                        </p:tgtEl>
                                      </p:cBhvr>
                                    </p:animEffect>
                                    <p:set>
                                      <p:cBhvr>
                                        <p:cTn id="66" dur="1" fill="hold">
                                          <p:stCondLst>
                                            <p:cond delay="999"/>
                                          </p:stCondLst>
                                        </p:cTn>
                                        <p:tgtEl>
                                          <p:spTgt spid="45"/>
                                        </p:tgtEl>
                                        <p:attrNameLst>
                                          <p:attrName>style.visibility</p:attrName>
                                        </p:attrNameLst>
                                      </p:cBhvr>
                                      <p:to>
                                        <p:strVal val="hidden"/>
                                      </p:to>
                                    </p:set>
                                  </p:childTnLst>
                                </p:cTn>
                              </p:par>
                            </p:childTnLst>
                          </p:cTn>
                        </p:par>
                        <p:par>
                          <p:cTn id="67" fill="hold">
                            <p:stCondLst>
                              <p:cond delay="4000"/>
                            </p:stCondLst>
                            <p:childTnLst>
                              <p:par>
                                <p:cTn id="68" presetID="6" presetClass="exit" presetSubtype="32" fill="hold" nodeType="afterEffect">
                                  <p:stCondLst>
                                    <p:cond delay="0"/>
                                  </p:stCondLst>
                                  <p:childTnLst>
                                    <p:animEffect transition="out" filter="circle(out)">
                                      <p:cBhvr>
                                        <p:cTn id="69" dur="1000"/>
                                        <p:tgtEl>
                                          <p:spTgt spid="44"/>
                                        </p:tgtEl>
                                      </p:cBhvr>
                                    </p:animEffect>
                                    <p:set>
                                      <p:cBhvr>
                                        <p:cTn id="70" dur="1" fill="hold">
                                          <p:stCondLst>
                                            <p:cond delay="999"/>
                                          </p:stCondLst>
                                        </p:cTn>
                                        <p:tgtEl>
                                          <p:spTgt spid="44"/>
                                        </p:tgtEl>
                                        <p:attrNameLst>
                                          <p:attrName>style.visibility</p:attrName>
                                        </p:attrNameLst>
                                      </p:cBhvr>
                                      <p:to>
                                        <p:strVal val="hidden"/>
                                      </p:to>
                                    </p:set>
                                  </p:childTnLst>
                                </p:cTn>
                              </p:par>
                            </p:childTnLst>
                          </p:cTn>
                        </p:par>
                        <p:par>
                          <p:cTn id="71" fill="hold">
                            <p:stCondLst>
                              <p:cond delay="5000"/>
                            </p:stCondLst>
                            <p:childTnLst>
                              <p:par>
                                <p:cTn id="72" presetID="6" presetClass="exit" presetSubtype="32" fill="hold" nodeType="afterEffect">
                                  <p:stCondLst>
                                    <p:cond delay="0"/>
                                  </p:stCondLst>
                                  <p:childTnLst>
                                    <p:animEffect transition="out" filter="circle(out)">
                                      <p:cBhvr>
                                        <p:cTn id="73" dur="1000"/>
                                        <p:tgtEl>
                                          <p:spTgt spid="43"/>
                                        </p:tgtEl>
                                      </p:cBhvr>
                                    </p:animEffect>
                                    <p:set>
                                      <p:cBhvr>
                                        <p:cTn id="74" dur="1" fill="hold">
                                          <p:stCondLst>
                                            <p:cond delay="999"/>
                                          </p:stCondLst>
                                        </p:cTn>
                                        <p:tgtEl>
                                          <p:spTgt spid="43"/>
                                        </p:tgtEl>
                                        <p:attrNameLst>
                                          <p:attrName>style.visibility</p:attrName>
                                        </p:attrNameLst>
                                      </p:cBhvr>
                                      <p:to>
                                        <p:strVal val="hidden"/>
                                      </p:to>
                                    </p:set>
                                  </p:childTnLst>
                                </p:cTn>
                              </p:par>
                            </p:childTnLst>
                          </p:cTn>
                        </p:par>
                        <p:par>
                          <p:cTn id="75" fill="hold">
                            <p:stCondLst>
                              <p:cond delay="6000"/>
                            </p:stCondLst>
                            <p:childTnLst>
                              <p:par>
                                <p:cTn id="76" presetID="6" presetClass="exit" presetSubtype="32" fill="hold" nodeType="afterEffect">
                                  <p:stCondLst>
                                    <p:cond delay="0"/>
                                  </p:stCondLst>
                                  <p:childTnLst>
                                    <p:animEffect transition="out" filter="circle(out)">
                                      <p:cBhvr>
                                        <p:cTn id="77" dur="1000"/>
                                        <p:tgtEl>
                                          <p:spTgt spid="42"/>
                                        </p:tgtEl>
                                      </p:cBhvr>
                                    </p:animEffect>
                                    <p:set>
                                      <p:cBhvr>
                                        <p:cTn id="78" dur="1" fill="hold">
                                          <p:stCondLst>
                                            <p:cond delay="999"/>
                                          </p:stCondLst>
                                        </p:cTn>
                                        <p:tgtEl>
                                          <p:spTgt spid="42"/>
                                        </p:tgtEl>
                                        <p:attrNameLst>
                                          <p:attrName>style.visibility</p:attrName>
                                        </p:attrNameLst>
                                      </p:cBhvr>
                                      <p:to>
                                        <p:strVal val="hidden"/>
                                      </p:to>
                                    </p:set>
                                  </p:childTnLst>
                                </p:cTn>
                              </p:par>
                            </p:childTnLst>
                          </p:cTn>
                        </p:par>
                        <p:par>
                          <p:cTn id="79" fill="hold">
                            <p:stCondLst>
                              <p:cond delay="7000"/>
                            </p:stCondLst>
                            <p:childTnLst>
                              <p:par>
                                <p:cTn id="80" presetID="6" presetClass="exit" presetSubtype="32" fill="hold" nodeType="afterEffect">
                                  <p:stCondLst>
                                    <p:cond delay="0"/>
                                  </p:stCondLst>
                                  <p:childTnLst>
                                    <p:animEffect transition="out" filter="circle(out)">
                                      <p:cBhvr>
                                        <p:cTn id="81" dur="1000"/>
                                        <p:tgtEl>
                                          <p:spTgt spid="41"/>
                                        </p:tgtEl>
                                      </p:cBhvr>
                                    </p:animEffect>
                                    <p:set>
                                      <p:cBhvr>
                                        <p:cTn id="82" dur="1" fill="hold">
                                          <p:stCondLst>
                                            <p:cond delay="999"/>
                                          </p:stCondLst>
                                        </p:cTn>
                                        <p:tgtEl>
                                          <p:spTgt spid="41"/>
                                        </p:tgtEl>
                                        <p:attrNameLst>
                                          <p:attrName>style.visibility</p:attrName>
                                        </p:attrNameLst>
                                      </p:cBhvr>
                                      <p:to>
                                        <p:strVal val="hidden"/>
                                      </p:to>
                                    </p:set>
                                  </p:childTnLst>
                                </p:cTn>
                              </p:par>
                            </p:childTnLst>
                          </p:cTn>
                        </p:par>
                        <p:par>
                          <p:cTn id="83" fill="hold">
                            <p:stCondLst>
                              <p:cond delay="8000"/>
                            </p:stCondLst>
                            <p:childTnLst>
                              <p:par>
                                <p:cTn id="84" presetID="6" presetClass="exit" presetSubtype="32" fill="hold" nodeType="afterEffect">
                                  <p:stCondLst>
                                    <p:cond delay="0"/>
                                  </p:stCondLst>
                                  <p:childTnLst>
                                    <p:animEffect transition="out" filter="circle(out)">
                                      <p:cBhvr>
                                        <p:cTn id="85" dur="1000"/>
                                        <p:tgtEl>
                                          <p:spTgt spid="40"/>
                                        </p:tgtEl>
                                      </p:cBhvr>
                                    </p:animEffect>
                                    <p:set>
                                      <p:cBhvr>
                                        <p:cTn id="86" dur="1" fill="hold">
                                          <p:stCondLst>
                                            <p:cond delay="999"/>
                                          </p:stCondLst>
                                        </p:cTn>
                                        <p:tgtEl>
                                          <p:spTgt spid="40"/>
                                        </p:tgtEl>
                                        <p:attrNameLst>
                                          <p:attrName>style.visibility</p:attrName>
                                        </p:attrNameLst>
                                      </p:cBhvr>
                                      <p:to>
                                        <p:strVal val="hidden"/>
                                      </p:to>
                                    </p:set>
                                  </p:childTnLst>
                                </p:cTn>
                              </p:par>
                            </p:childTnLst>
                          </p:cTn>
                        </p:par>
                        <p:par>
                          <p:cTn id="87" fill="hold">
                            <p:stCondLst>
                              <p:cond delay="9000"/>
                            </p:stCondLst>
                            <p:childTnLst>
                              <p:par>
                                <p:cTn id="88" presetID="6" presetClass="exit" presetSubtype="32" fill="hold" nodeType="afterEffect">
                                  <p:stCondLst>
                                    <p:cond delay="0"/>
                                  </p:stCondLst>
                                  <p:childTnLst>
                                    <p:animEffect transition="out" filter="circle(out)">
                                      <p:cBhvr>
                                        <p:cTn id="89" dur="1000"/>
                                        <p:tgtEl>
                                          <p:spTgt spid="39"/>
                                        </p:tgtEl>
                                      </p:cBhvr>
                                    </p:animEffect>
                                    <p:set>
                                      <p:cBhvr>
                                        <p:cTn id="90" dur="1" fill="hold">
                                          <p:stCondLst>
                                            <p:cond delay="999"/>
                                          </p:stCondLst>
                                        </p:cTn>
                                        <p:tgtEl>
                                          <p:spTgt spid="39"/>
                                        </p:tgtEl>
                                        <p:attrNameLst>
                                          <p:attrName>style.visibility</p:attrName>
                                        </p:attrNameLst>
                                      </p:cBhvr>
                                      <p:to>
                                        <p:strVal val="hidden"/>
                                      </p:to>
                                    </p:set>
                                  </p:childTnLst>
                                </p:cTn>
                              </p:par>
                            </p:childTnLst>
                          </p:cTn>
                        </p:par>
                        <p:par>
                          <p:cTn id="91" fill="hold">
                            <p:stCondLst>
                              <p:cond delay="10000"/>
                            </p:stCondLst>
                            <p:childTnLst>
                              <p:par>
                                <p:cTn id="92" presetID="6" presetClass="exit" presetSubtype="32" fill="hold" nodeType="afterEffect">
                                  <p:stCondLst>
                                    <p:cond delay="0"/>
                                  </p:stCondLst>
                                  <p:childTnLst>
                                    <p:animEffect transition="out" filter="circle(out)">
                                      <p:cBhvr>
                                        <p:cTn id="93" dur="1000"/>
                                        <p:tgtEl>
                                          <p:spTgt spid="38"/>
                                        </p:tgtEl>
                                      </p:cBhvr>
                                    </p:animEffect>
                                    <p:set>
                                      <p:cBhvr>
                                        <p:cTn id="94" dur="1" fill="hold">
                                          <p:stCondLst>
                                            <p:cond delay="999"/>
                                          </p:stCondLst>
                                        </p:cTn>
                                        <p:tgtEl>
                                          <p:spTgt spid="38"/>
                                        </p:tgtEl>
                                        <p:attrNameLst>
                                          <p:attrName>style.visibility</p:attrName>
                                        </p:attrNameLst>
                                      </p:cBhvr>
                                      <p:to>
                                        <p:strVal val="hidden"/>
                                      </p:to>
                                    </p:set>
                                  </p:childTnLst>
                                </p:cTn>
                              </p:par>
                            </p:childTnLst>
                          </p:cTn>
                        </p:par>
                        <p:par>
                          <p:cTn id="95" fill="hold">
                            <p:stCondLst>
                              <p:cond delay="11000"/>
                            </p:stCondLst>
                            <p:childTnLst>
                              <p:par>
                                <p:cTn id="96" presetID="1" presetClass="entr" presetSubtype="0" fill="hold" nodeType="afterEffect">
                                  <p:stCondLst>
                                    <p:cond delay="0"/>
                                  </p:stCondLst>
                                  <p:childTnLst>
                                    <p:set>
                                      <p:cBhvr>
                                        <p:cTn id="97" dur="1" fill="hold">
                                          <p:stCondLst>
                                            <p:cond delay="0"/>
                                          </p:stCondLst>
                                        </p:cTn>
                                        <p:tgtEl>
                                          <p:spTgt spid="33"/>
                                        </p:tgtEl>
                                        <p:attrNameLst>
                                          <p:attrName>style.visibility</p:attrName>
                                        </p:attrNameLst>
                                      </p:cBhvr>
                                      <p:to>
                                        <p:strVal val="visible"/>
                                      </p:to>
                                    </p:set>
                                  </p:childTnLst>
                                </p:cTn>
                              </p:par>
                            </p:childTnLst>
                          </p:cTn>
                        </p:par>
                        <p:par>
                          <p:cTn id="98" fill="hold">
                            <p:stCondLst>
                              <p:cond delay="11000"/>
                            </p:stCondLst>
                            <p:childTnLst>
                              <p:par>
                                <p:cTn id="99" presetID="31" presetClass="exit" presetSubtype="0" fill="hold" nodeType="afterEffect">
                                  <p:stCondLst>
                                    <p:cond delay="0"/>
                                  </p:stCondLst>
                                  <p:childTnLst>
                                    <p:anim calcmode="lin" valueType="num">
                                      <p:cBhvr>
                                        <p:cTn id="100" dur="1000"/>
                                        <p:tgtEl>
                                          <p:spTgt spid="37"/>
                                        </p:tgtEl>
                                        <p:attrNameLst>
                                          <p:attrName>ppt_w</p:attrName>
                                        </p:attrNameLst>
                                      </p:cBhvr>
                                      <p:tavLst>
                                        <p:tav tm="0">
                                          <p:val>
                                            <p:strVal val="ppt_w"/>
                                          </p:val>
                                        </p:tav>
                                        <p:tav tm="100000">
                                          <p:val>
                                            <p:fltVal val="0"/>
                                          </p:val>
                                        </p:tav>
                                      </p:tavLst>
                                    </p:anim>
                                    <p:anim calcmode="lin" valueType="num">
                                      <p:cBhvr>
                                        <p:cTn id="101" dur="1000"/>
                                        <p:tgtEl>
                                          <p:spTgt spid="37"/>
                                        </p:tgtEl>
                                        <p:attrNameLst>
                                          <p:attrName>ppt_h</p:attrName>
                                        </p:attrNameLst>
                                      </p:cBhvr>
                                      <p:tavLst>
                                        <p:tav tm="0">
                                          <p:val>
                                            <p:strVal val="ppt_h"/>
                                          </p:val>
                                        </p:tav>
                                        <p:tav tm="100000">
                                          <p:val>
                                            <p:fltVal val="0"/>
                                          </p:val>
                                        </p:tav>
                                      </p:tavLst>
                                    </p:anim>
                                    <p:anim calcmode="lin" valueType="num">
                                      <p:cBhvr>
                                        <p:cTn id="102" dur="1000"/>
                                        <p:tgtEl>
                                          <p:spTgt spid="37"/>
                                        </p:tgtEl>
                                        <p:attrNameLst>
                                          <p:attrName>style.rotation</p:attrName>
                                        </p:attrNameLst>
                                      </p:cBhvr>
                                      <p:tavLst>
                                        <p:tav tm="0">
                                          <p:val>
                                            <p:fltVal val="0"/>
                                          </p:val>
                                        </p:tav>
                                        <p:tav tm="100000">
                                          <p:val>
                                            <p:fltVal val="90"/>
                                          </p:val>
                                        </p:tav>
                                      </p:tavLst>
                                    </p:anim>
                                    <p:animEffect transition="out" filter="fade">
                                      <p:cBhvr>
                                        <p:cTn id="103" dur="1000"/>
                                        <p:tgtEl>
                                          <p:spTgt spid="37"/>
                                        </p:tgtEl>
                                      </p:cBhvr>
                                    </p:animEffect>
                                    <p:set>
                                      <p:cBhvr>
                                        <p:cTn id="104"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99"/>
                                            </p:cond>
                                          </p:stCondLst>
                                          <p:endCondLst>
                                            <p:cond evt="onStopAudio" delay="0">
                                              <p:tgtEl>
                                                <p:sldTgt/>
                                              </p:tgtEl>
                                            </p:cond>
                                          </p:endCondLst>
                                        </p:cTn>
                                        <p:tgtEl>
                                          <p:sndTgt r:embed="rId7" name="ket-thuc-final.wav"/>
                                        </p:tgtEl>
                                      </p:cMediaNode>
                                    </p:audio>
                                  </p:subTnLst>
                                </p:cTn>
                              </p:par>
                            </p:childTnLst>
                          </p:cTn>
                        </p:par>
                      </p:childTnLst>
                    </p:cTn>
                  </p:par>
                  <p:par>
                    <p:cTn id="105" fill="hold">
                      <p:stCondLst>
                        <p:cond delay="indefinite"/>
                      </p:stCondLst>
                      <p:childTnLst>
                        <p:par>
                          <p:cTn id="106" fill="hold">
                            <p:stCondLst>
                              <p:cond delay="0"/>
                            </p:stCondLst>
                            <p:childTnLst>
                              <p:par>
                                <p:cTn id="107" presetID="1" presetClass="mediacall" presetSubtype="0" fill="hold" nodeType="clickEffect">
                                  <p:stCondLst>
                                    <p:cond delay="0"/>
                                  </p:stCondLst>
                                  <p:childTnLst>
                                    <p:cmd type="call" cmd="playFrom(0.0)">
                                      <p:cBhvr>
                                        <p:cTn id="108" dur="7523"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09" fill="hold" display="0">
                  <p:stCondLst>
                    <p:cond delay="indefinite"/>
                  </p:stCondLst>
                  <p:endCondLst>
                    <p:cond evt="onStopAudio" delay="0">
                      <p:tgtEl>
                        <p:sldTgt/>
                      </p:tgtEl>
                    </p:cond>
                  </p:endCondLst>
                </p:cTn>
                <p:tgtEl>
                  <p:spTgt spid="23"/>
                </p:tgtEl>
              </p:cMediaNode>
            </p:audio>
          </p:childTnLst>
        </p:cTn>
      </p:par>
    </p:tnLst>
    <p:bldLst>
      <p:bldP spid="3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8385586" cy="10287000"/>
          </a:xfrm>
        </p:spPr>
      </p:pic>
      <p:sp>
        <p:nvSpPr>
          <p:cNvPr id="5" name="Rounded Rectangle 4"/>
          <p:cNvSpPr/>
          <p:nvPr/>
        </p:nvSpPr>
        <p:spPr>
          <a:xfrm>
            <a:off x="457200" y="5981700"/>
            <a:ext cx="9067800" cy="4038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86993" y="6255907"/>
            <a:ext cx="8305800" cy="3490186"/>
          </a:xfrm>
          <a:prstGeom prst="rect">
            <a:avLst/>
          </a:prstGeom>
        </p:spPr>
        <p:txBody>
          <a:bodyPr wrap="square">
            <a:spAutoFit/>
          </a:bodyPr>
          <a:lstStyle/>
          <a:p>
            <a:pPr algn="just">
              <a:lnSpc>
                <a:spcPct val="115000"/>
              </a:lnSpc>
              <a:spcAft>
                <a:spcPts val="0"/>
              </a:spcAft>
            </a:pPr>
            <a:r>
              <a:rPr lang="en-US" sz="4800" b="1">
                <a:solidFill>
                  <a:srgbClr val="0D0D0D"/>
                </a:solidFill>
                <a:latin typeface="Times New Roman" panose="02020603050405020304" pitchFamily="18" charset="0"/>
                <a:ea typeface="Calibri" panose="020F0502020204030204" pitchFamily="34" charset="0"/>
              </a:rPr>
              <a:t>Nhiệm vụ: </a:t>
            </a:r>
            <a:r>
              <a:rPr lang="it-IT" sz="4800">
                <a:solidFill>
                  <a:srgbClr val="0D0D0D"/>
                </a:solidFill>
                <a:latin typeface="Times New Roman" panose="02020603050405020304" pitchFamily="18" charset="0"/>
                <a:ea typeface="Calibri" panose="020F0502020204030204" pitchFamily="34" charset="0"/>
              </a:rPr>
              <a:t>Viết đoạn văn ngắn (7 - 9 câu) trình bày cảm nghĩ của em về tình đồng chí được thể hiện trong bài thơ.</a:t>
            </a:r>
            <a:endParaRPr lang="en-GB" sz="48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3270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8288000" cy="10287000"/>
          </a:xfrm>
          <a:prstGeom prst="rect">
            <a:avLst/>
          </a:prstGeom>
        </p:spPr>
      </p:pic>
      <p:sp>
        <p:nvSpPr>
          <p:cNvPr id="5" name="Rectangle 4"/>
          <p:cNvSpPr/>
          <p:nvPr/>
        </p:nvSpPr>
        <p:spPr>
          <a:xfrm>
            <a:off x="7587635" y="693407"/>
            <a:ext cx="10700365" cy="1069075"/>
          </a:xfrm>
          <a:prstGeom prst="rect">
            <a:avLst/>
          </a:prstGeom>
        </p:spPr>
        <p:txBody>
          <a:bodyPr wrap="none">
            <a:spAutoFit/>
          </a:bodyPr>
          <a:lstStyle/>
          <a:p>
            <a:pPr>
              <a:lnSpc>
                <a:spcPct val="115000"/>
              </a:lnSpc>
              <a:spcAft>
                <a:spcPts val="0"/>
              </a:spcAft>
            </a:pPr>
            <a:r>
              <a:rPr lang="en-US" sz="6000" b="1">
                <a:solidFill>
                  <a:srgbClr val="FF0000"/>
                </a:solidFill>
                <a:latin typeface="Times New Roman" panose="02020603050405020304" pitchFamily="18" charset="0"/>
                <a:ea typeface="Calibri" panose="020F0502020204030204" pitchFamily="34" charset="0"/>
              </a:rPr>
              <a:t>I. ĐỌC – KHÁM PHÁ CHUNG</a:t>
            </a:r>
            <a:endParaRPr lang="en-GB" sz="6600">
              <a:effectLst/>
              <a:latin typeface="Times New Roman" panose="02020603050405020304" pitchFamily="18" charset="0"/>
              <a:ea typeface="Calibri" panose="020F0502020204030204" pitchFamily="34" charset="0"/>
            </a:endParaRPr>
          </a:p>
        </p:txBody>
      </p:sp>
      <p:sp>
        <p:nvSpPr>
          <p:cNvPr id="6" name="Rectangle 5"/>
          <p:cNvSpPr/>
          <p:nvPr/>
        </p:nvSpPr>
        <p:spPr>
          <a:xfrm>
            <a:off x="11201400" y="2171700"/>
            <a:ext cx="5059398" cy="1069075"/>
          </a:xfrm>
          <a:prstGeom prst="rect">
            <a:avLst/>
          </a:prstGeom>
        </p:spPr>
        <p:txBody>
          <a:bodyPr wrap="none">
            <a:spAutoFit/>
          </a:bodyPr>
          <a:lstStyle/>
          <a:p>
            <a:pPr algn="just">
              <a:lnSpc>
                <a:spcPct val="115000"/>
              </a:lnSpc>
              <a:spcAft>
                <a:spcPts val="0"/>
              </a:spcAft>
              <a:tabLst>
                <a:tab pos="1386840" algn="l"/>
              </a:tabLst>
            </a:pPr>
            <a:r>
              <a:rPr lang="en-US" sz="6000" b="1">
                <a:solidFill>
                  <a:srgbClr val="0070C0"/>
                </a:solidFill>
                <a:latin typeface="Times New Roman" panose="02020603050405020304" pitchFamily="18" charset="0"/>
                <a:ea typeface="Calibri" panose="020F0502020204030204" pitchFamily="34" charset="0"/>
              </a:rPr>
              <a:t>1. Đọc văn bản</a:t>
            </a:r>
            <a:endParaRPr lang="en-GB" sz="660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1296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2424589" y="3086100"/>
            <a:ext cx="13438822" cy="4114800"/>
            <a:chOff x="0" y="0"/>
            <a:chExt cx="3539443" cy="1083733"/>
          </a:xfrm>
          <a:scene3d>
            <a:camera prst="orthographicFront">
              <a:rot lat="0" lon="0" rev="0"/>
            </a:camera>
            <a:lightRig rig="contrasting" dir="t">
              <a:rot lat="0" lon="0" rev="1500000"/>
            </a:lightRig>
          </a:scene3d>
        </p:grpSpPr>
        <p:sp>
          <p:nvSpPr>
            <p:cNvPr id="3" name="Freeform 3"/>
            <p:cNvSpPr/>
            <p:nvPr/>
          </p:nvSpPr>
          <p:spPr>
            <a:xfrm>
              <a:off x="0" y="0"/>
              <a:ext cx="3539443" cy="1083733"/>
            </a:xfrm>
            <a:custGeom>
              <a:avLst/>
              <a:gdLst/>
              <a:ahLst/>
              <a:cxnLst/>
              <a:rect l="l" t="t" r="r" b="b"/>
              <a:pathLst>
                <a:path w="3539443" h="1083733">
                  <a:moveTo>
                    <a:pt x="0" y="0"/>
                  </a:moveTo>
                  <a:lnTo>
                    <a:pt x="3539443" y="0"/>
                  </a:lnTo>
                  <a:lnTo>
                    <a:pt x="3539443" y="1083733"/>
                  </a:lnTo>
                  <a:lnTo>
                    <a:pt x="0" y="1083733"/>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4" name="TextBox 4"/>
            <p:cNvSpPr txBox="1"/>
            <p:nvPr/>
          </p:nvSpPr>
          <p:spPr>
            <a:xfrm>
              <a:off x="0" y="-38100"/>
              <a:ext cx="3539443" cy="1121833"/>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ctr">
                <a:lnSpc>
                  <a:spcPts val="2659"/>
                </a:lnSpc>
              </a:pPr>
              <a:endParaRPr/>
            </a:p>
          </p:txBody>
        </p:sp>
      </p:grpSp>
      <p:sp>
        <p:nvSpPr>
          <p:cNvPr id="5" name="TextBox 5"/>
          <p:cNvSpPr txBox="1"/>
          <p:nvPr/>
        </p:nvSpPr>
        <p:spPr>
          <a:xfrm>
            <a:off x="2424589" y="3679142"/>
            <a:ext cx="13438822" cy="2954655"/>
          </a:xfrm>
          <a:prstGeom prst="rect">
            <a:avLst/>
          </a:prstGeom>
        </p:spPr>
        <p:txBody>
          <a:bodyPr lIns="0" tIns="0" rIns="0" bIns="0" rtlCol="0" anchor="t">
            <a:spAutoFit/>
          </a:bodyPr>
          <a:lstStyle/>
          <a:p>
            <a:pPr algn="ctr"/>
            <a:r>
              <a:rPr lang="en-US" sz="96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Bảng kiểm kĩ năng viết đoạn văn</a:t>
            </a:r>
            <a:endParaRPr lang="en-US" sz="14038">
              <a:solidFill>
                <a:srgbClr val="522D1C"/>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6" name="Freeform 6"/>
          <p:cNvSpPr/>
          <p:nvPr/>
        </p:nvSpPr>
        <p:spPr>
          <a:xfrm rot="776974">
            <a:off x="-149629" y="5143500"/>
            <a:ext cx="2945823" cy="5143500"/>
          </a:xfrm>
          <a:custGeom>
            <a:avLst/>
            <a:gdLst/>
            <a:ahLst/>
            <a:cxnLst/>
            <a:rect l="l" t="t" r="r" b="b"/>
            <a:pathLst>
              <a:path w="2945823" h="5143500">
                <a:moveTo>
                  <a:pt x="0" y="0"/>
                </a:moveTo>
                <a:lnTo>
                  <a:pt x="2945823" y="0"/>
                </a:lnTo>
                <a:lnTo>
                  <a:pt x="2945823" y="5143500"/>
                </a:lnTo>
                <a:lnTo>
                  <a:pt x="0" y="51435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7" name="Freeform 7"/>
          <p:cNvSpPr/>
          <p:nvPr/>
        </p:nvSpPr>
        <p:spPr>
          <a:xfrm rot="8805075">
            <a:off x="13751324" y="-783021"/>
            <a:ext cx="2945823" cy="5143500"/>
          </a:xfrm>
          <a:custGeom>
            <a:avLst/>
            <a:gdLst/>
            <a:ahLst/>
            <a:cxnLst/>
            <a:rect l="l" t="t" r="r" b="b"/>
            <a:pathLst>
              <a:path w="2945823" h="5143500">
                <a:moveTo>
                  <a:pt x="0" y="0"/>
                </a:moveTo>
                <a:lnTo>
                  <a:pt x="2945823" y="0"/>
                </a:lnTo>
                <a:lnTo>
                  <a:pt x="2945823" y="5143500"/>
                </a:lnTo>
                <a:lnTo>
                  <a:pt x="0" y="51435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3" name="Group 3"/>
          <p:cNvGrpSpPr/>
          <p:nvPr/>
        </p:nvGrpSpPr>
        <p:grpSpPr>
          <a:xfrm>
            <a:off x="1390232" y="876300"/>
            <a:ext cx="15507536" cy="7290052"/>
            <a:chOff x="0" y="0"/>
            <a:chExt cx="4084289" cy="1349007"/>
          </a:xfrm>
          <a:scene3d>
            <a:camera prst="orthographicFront">
              <a:rot lat="0" lon="0" rev="0"/>
            </a:camera>
            <a:lightRig rig="contrasting" dir="t">
              <a:rot lat="0" lon="0" rev="1500000"/>
            </a:lightRig>
          </a:scene3d>
        </p:grpSpPr>
        <p:sp>
          <p:nvSpPr>
            <p:cNvPr id="4" name="Freeform 4"/>
            <p:cNvSpPr/>
            <p:nvPr/>
          </p:nvSpPr>
          <p:spPr>
            <a:xfrm>
              <a:off x="0" y="0"/>
              <a:ext cx="4084289" cy="1349007"/>
            </a:xfrm>
            <a:custGeom>
              <a:avLst/>
              <a:gdLst/>
              <a:ahLst/>
              <a:cxnLst/>
              <a:rect l="l" t="t" r="r" b="b"/>
              <a:pathLst>
                <a:path w="4084289" h="1349007">
                  <a:moveTo>
                    <a:pt x="0" y="0"/>
                  </a:moveTo>
                  <a:lnTo>
                    <a:pt x="4084289" y="0"/>
                  </a:lnTo>
                  <a:lnTo>
                    <a:pt x="4084289" y="1349007"/>
                  </a:lnTo>
                  <a:lnTo>
                    <a:pt x="0" y="1349007"/>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5" name="TextBox 5"/>
            <p:cNvSpPr txBox="1"/>
            <p:nvPr/>
          </p:nvSpPr>
          <p:spPr>
            <a:xfrm>
              <a:off x="0" y="-38100"/>
              <a:ext cx="4084289" cy="1387107"/>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ctr">
                <a:lnSpc>
                  <a:spcPts val="2659"/>
                </a:lnSpc>
              </a:pPr>
              <a:endParaRPr/>
            </a:p>
          </p:txBody>
        </p:sp>
      </p:grpSp>
      <p:sp>
        <p:nvSpPr>
          <p:cNvPr id="7" name="Freeform 7"/>
          <p:cNvSpPr/>
          <p:nvPr/>
        </p:nvSpPr>
        <p:spPr>
          <a:xfrm rot="-2191398">
            <a:off x="15658484" y="5899318"/>
            <a:ext cx="1923138" cy="4965849"/>
          </a:xfrm>
          <a:custGeom>
            <a:avLst/>
            <a:gdLst/>
            <a:ahLst/>
            <a:cxnLst/>
            <a:rect l="l" t="t" r="r" b="b"/>
            <a:pathLst>
              <a:path w="1923138" h="4965849">
                <a:moveTo>
                  <a:pt x="0" y="0"/>
                </a:moveTo>
                <a:lnTo>
                  <a:pt x="1923138" y="0"/>
                </a:lnTo>
                <a:lnTo>
                  <a:pt x="1923138" y="4965850"/>
                </a:lnTo>
                <a:lnTo>
                  <a:pt x="0" y="49658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rot="9426325">
            <a:off x="289410" y="-235740"/>
            <a:ext cx="1478580" cy="3817930"/>
          </a:xfrm>
          <a:custGeom>
            <a:avLst/>
            <a:gdLst/>
            <a:ahLst/>
            <a:cxnLst/>
            <a:rect l="l" t="t" r="r" b="b"/>
            <a:pathLst>
              <a:path w="1478580" h="3817930">
                <a:moveTo>
                  <a:pt x="0" y="0"/>
                </a:moveTo>
                <a:lnTo>
                  <a:pt x="1478580" y="0"/>
                </a:lnTo>
                <a:lnTo>
                  <a:pt x="1478580" y="3817930"/>
                </a:lnTo>
                <a:lnTo>
                  <a:pt x="0" y="38179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aphicFrame>
        <p:nvGraphicFramePr>
          <p:cNvPr id="10" name="Table 9"/>
          <p:cNvGraphicFramePr>
            <a:graphicFrameLocks noGrp="1"/>
          </p:cNvGraphicFramePr>
          <p:nvPr>
            <p:extLst>
              <p:ext uri="{D42A27DB-BD31-4B8C-83A1-F6EECF244321}">
                <p14:modId xmlns:p14="http://schemas.microsoft.com/office/powerpoint/2010/main" val="269934239"/>
              </p:ext>
            </p:extLst>
          </p:nvPr>
        </p:nvGraphicFramePr>
        <p:xfrm>
          <a:off x="1839793" y="1367714"/>
          <a:ext cx="14780260" cy="6309360"/>
        </p:xfrm>
        <a:graphic>
          <a:graphicData uri="http://schemas.openxmlformats.org/drawingml/2006/table">
            <a:tbl>
              <a:tblPr firstRow="1" firstCol="1" bandRow="1">
                <a:effectLst>
                  <a:outerShdw blurRad="50800" dist="38100" algn="l" rotWithShape="0">
                    <a:prstClr val="black">
                      <a:alpha val="40000"/>
                    </a:prstClr>
                  </a:outerShdw>
                </a:effectLst>
              </a:tblPr>
              <a:tblGrid>
                <a:gridCol w="1208207">
                  <a:extLst>
                    <a:ext uri="{9D8B030D-6E8A-4147-A177-3AD203B41FA5}">
                      <a16:colId xmlns:a16="http://schemas.microsoft.com/office/drawing/2014/main" val="20000"/>
                    </a:ext>
                  </a:extLst>
                </a:gridCol>
                <a:gridCol w="10447853">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0">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STT</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Tiêu chí</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Đạt</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Chưa đạt</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1</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D0D0D"/>
                          </a:solidFill>
                          <a:effectLst/>
                          <a:latin typeface="Times New Roman" panose="02020603050405020304" pitchFamily="18" charset="0"/>
                          <a:ea typeface="Times New Roman" panose="02020603050405020304" pitchFamily="18" charset="0"/>
                        </a:rPr>
                        <a:t>Đảm bảo hình thức đoạn văn  với dung lượng khoảng 7 – 9 câu.</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2</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D0D0D"/>
                          </a:solidFill>
                          <a:effectLst/>
                          <a:latin typeface="Times New Roman" panose="02020603050405020304" pitchFamily="18" charset="0"/>
                          <a:ea typeface="Calibri" panose="020F0502020204030204" pitchFamily="34" charset="0"/>
                        </a:rPr>
                        <a:t>Đoạn văn đúng chủ đề: </a:t>
                      </a:r>
                      <a:r>
                        <a:rPr lang="it-IT" sz="3600">
                          <a:solidFill>
                            <a:srgbClr val="0D0D0D"/>
                          </a:solidFill>
                          <a:effectLst/>
                          <a:latin typeface="Times New Roman" panose="02020603050405020304" pitchFamily="18" charset="0"/>
                          <a:ea typeface="Calibri" panose="020F0502020204030204" pitchFamily="34" charset="0"/>
                        </a:rPr>
                        <a:t>cảm nghĩ về tình đồng chí được thể hiện trong bài thơ.</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3</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D0D0D"/>
                          </a:solidFill>
                          <a:effectLst/>
                          <a:latin typeface="Times New Roman" panose="02020603050405020304" pitchFamily="18" charset="0"/>
                          <a:ea typeface="Calibri" panose="020F0502020204030204" pitchFamily="34" charset="0"/>
                        </a:rPr>
                        <a:t>Đoạn văn có câu chủ đề.</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US" sz="3600" b="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228600" indent="-228600" algn="ctr">
                        <a:lnSpc>
                          <a:spcPct val="115000"/>
                        </a:lnSpc>
                        <a:spcAft>
                          <a:spcPts val="0"/>
                        </a:spcAft>
                        <a:tabLst>
                          <a:tab pos="228600" algn="l"/>
                          <a:tab pos="457200" algn="l"/>
                        </a:tabLst>
                      </a:pPr>
                      <a:r>
                        <a:rPr lang="en-US" sz="3600">
                          <a:effectLst/>
                          <a:latin typeface="Times New Roman" panose="02020603050405020304" pitchFamily="18" charset="0"/>
                          <a:ea typeface="Calibri" panose="020F0502020204030204" pitchFamily="34" charset="0"/>
                        </a:rPr>
                        <a:t>4</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indent="635">
                        <a:lnSpc>
                          <a:spcPct val="115000"/>
                        </a:lnSpc>
                        <a:spcAft>
                          <a:spcPts val="0"/>
                        </a:spcAft>
                        <a:tabLst>
                          <a:tab pos="228600" algn="l"/>
                          <a:tab pos="457200" algn="l"/>
                        </a:tabLst>
                      </a:pPr>
                      <a:r>
                        <a:rPr lang="en-US" sz="3600">
                          <a:effectLst/>
                          <a:latin typeface="Times New Roman" panose="02020603050405020304" pitchFamily="18" charset="0"/>
                          <a:ea typeface="Calibri" panose="020F0502020204030204" pitchFamily="34" charset="0"/>
                        </a:rPr>
                        <a:t>Đoạn văn đảm bảo tính liên kết giữa các câu trong đoạn văn.</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US" sz="3600" b="1"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b="1"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US" sz="3600" b="1" i="1">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600" b="1" i="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5</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rgbClr val="0D0D0D"/>
                          </a:solidFill>
                          <a:effectLst/>
                          <a:latin typeface="Times New Roman" panose="02020603050405020304" pitchFamily="18" charset="0"/>
                          <a:ea typeface="Times New Roman" panose="02020603050405020304" pitchFamily="18" charset="0"/>
                        </a:rPr>
                        <a:t>Đoạn văn đảm bảo về yêu cầu về chính tả, cách sử dụng từ ngữ, ngữ pháp.</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b="1">
                          <a:solidFill>
                            <a:srgbClr val="0D0D0D"/>
                          </a:solidFill>
                          <a:effectLst/>
                          <a:latin typeface="Times New Roman" panose="02020603050405020304" pitchFamily="18" charset="0"/>
                          <a:ea typeface="Times New Roman" panose="02020603050405020304" pitchFamily="18" charset="0"/>
                        </a:rPr>
                        <a:t> </a:t>
                      </a:r>
                      <a:endParaRPr lang="en-GB" sz="3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75801" y="7219315"/>
            <a:ext cx="18363801" cy="2038985"/>
            <a:chOff x="0" y="0"/>
            <a:chExt cx="4836557" cy="537017"/>
          </a:xfrm>
        </p:grpSpPr>
        <p:sp>
          <p:nvSpPr>
            <p:cNvPr id="3" name="Freeform 3"/>
            <p:cNvSpPr/>
            <p:nvPr/>
          </p:nvSpPr>
          <p:spPr>
            <a:xfrm>
              <a:off x="0" y="0"/>
              <a:ext cx="4836557" cy="537017"/>
            </a:xfrm>
            <a:custGeom>
              <a:avLst/>
              <a:gdLst/>
              <a:ahLst/>
              <a:cxnLst/>
              <a:rect l="l" t="t" r="r" b="b"/>
              <a:pathLst>
                <a:path w="4836557" h="537017">
                  <a:moveTo>
                    <a:pt x="0" y="0"/>
                  </a:moveTo>
                  <a:lnTo>
                    <a:pt x="4836557" y="0"/>
                  </a:lnTo>
                  <a:lnTo>
                    <a:pt x="4836557" y="537017"/>
                  </a:lnTo>
                  <a:lnTo>
                    <a:pt x="0" y="537017"/>
                  </a:lnTo>
                  <a:close/>
                </a:path>
              </a:pathLst>
            </a:custGeom>
            <a:solidFill>
              <a:srgbClr val="DDA37F"/>
            </a:solidFill>
          </p:spPr>
        </p:sp>
        <p:sp>
          <p:nvSpPr>
            <p:cNvPr id="4" name="TextBox 4"/>
            <p:cNvSpPr txBox="1"/>
            <p:nvPr/>
          </p:nvSpPr>
          <p:spPr>
            <a:xfrm>
              <a:off x="0" y="-38100"/>
              <a:ext cx="4836557" cy="575117"/>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7706873">
            <a:off x="162250" y="-280087"/>
            <a:ext cx="3735361" cy="3281584"/>
          </a:xfrm>
          <a:custGeom>
            <a:avLst/>
            <a:gdLst/>
            <a:ahLst/>
            <a:cxnLst/>
            <a:rect l="l" t="t" r="r" b="b"/>
            <a:pathLst>
              <a:path w="3735361" h="3281584">
                <a:moveTo>
                  <a:pt x="0" y="0"/>
                </a:moveTo>
                <a:lnTo>
                  <a:pt x="3735361" y="0"/>
                </a:lnTo>
                <a:lnTo>
                  <a:pt x="3735361" y="3281584"/>
                </a:lnTo>
                <a:lnTo>
                  <a:pt x="0" y="3281584"/>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15" name="TextBox 15"/>
          <p:cNvSpPr txBox="1"/>
          <p:nvPr/>
        </p:nvSpPr>
        <p:spPr>
          <a:xfrm>
            <a:off x="3679044" y="857250"/>
            <a:ext cx="10929913" cy="3052118"/>
          </a:xfrm>
          <a:prstGeom prst="rect">
            <a:avLst/>
          </a:prstGeom>
        </p:spPr>
        <p:txBody>
          <a:bodyPr lIns="0" tIns="0" rIns="0" bIns="0" rtlCol="0" anchor="t">
            <a:spAutoFit/>
          </a:bodyPr>
          <a:lstStyle/>
          <a:p>
            <a:pPr algn="ctr">
              <a:lnSpc>
                <a:spcPts val="11899"/>
              </a:lnSpc>
            </a:pPr>
            <a:r>
              <a:rPr lang="en-US" sz="8499">
                <a:solidFill>
                  <a:srgbClr val="522D1C"/>
                </a:solidFill>
                <a:latin typeface="Times New Roman" panose="02020603050405020304" pitchFamily="18" charset="0"/>
                <a:ea typeface="Alice Bold"/>
                <a:cs typeface="Times New Roman" panose="02020603050405020304" pitchFamily="18" charset="0"/>
              </a:rPr>
              <a:t>﻿</a:t>
            </a:r>
            <a:r>
              <a:rPr lang="en-US" sz="88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HOẠT ĐỘNG </a:t>
            </a:r>
            <a:r>
              <a:rPr lang="en-US" sz="88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4</a:t>
            </a:r>
            <a:endParaRPr lang="vi-VN" sz="88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a:p>
            <a:pPr algn="ctr">
              <a:lnSpc>
                <a:spcPts val="11899"/>
              </a:lnSpc>
            </a:pPr>
            <a:r>
              <a:rPr lang="en-US" sz="8800" b="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en-US" sz="88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VẬN DỤNG</a:t>
            </a:r>
            <a:endParaRPr lang="en-US" sz="8499">
              <a:solidFill>
                <a:srgbClr val="522D1C"/>
              </a:solidFill>
              <a:effectLst>
                <a:glow rad="101600">
                  <a:schemeClr val="accent2">
                    <a:satMod val="175000"/>
                    <a:alpha val="40000"/>
                  </a:schemeClr>
                </a:glow>
              </a:effectLst>
              <a:latin typeface="Times New Roman" panose="02020603050405020304" pitchFamily="18" charset="0"/>
              <a:ea typeface="Alice Bold"/>
              <a:cs typeface="Times New Roman" panose="02020603050405020304" pitchFamily="18" charset="0"/>
            </a:endParaRPr>
          </a:p>
        </p:txBody>
      </p:sp>
      <p:sp>
        <p:nvSpPr>
          <p:cNvPr id="16" name="Freeform 16"/>
          <p:cNvSpPr/>
          <p:nvPr/>
        </p:nvSpPr>
        <p:spPr>
          <a:xfrm rot="7808874">
            <a:off x="15555303" y="-200085"/>
            <a:ext cx="5732004" cy="5035671"/>
          </a:xfrm>
          <a:custGeom>
            <a:avLst/>
            <a:gdLst/>
            <a:ahLst/>
            <a:cxnLst/>
            <a:rect l="l" t="t" r="r" b="b"/>
            <a:pathLst>
              <a:path w="5732004" h="5035671">
                <a:moveTo>
                  <a:pt x="0" y="0"/>
                </a:moveTo>
                <a:lnTo>
                  <a:pt x="5732003" y="0"/>
                </a:lnTo>
                <a:lnTo>
                  <a:pt x="5732003" y="5035671"/>
                </a:lnTo>
                <a:lnTo>
                  <a:pt x="0" y="5035671"/>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4201" y="4590516"/>
            <a:ext cx="3238500" cy="43148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1742" y="4709578"/>
            <a:ext cx="5661000" cy="37671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15073" y="4865977"/>
            <a:ext cx="6667500" cy="34956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1000"/>
                                        <p:tgtEl>
                                          <p:spTgt spid="15">
                                            <p:txEl>
                                              <p:pRg st="1" end="1"/>
                                            </p:txEl>
                                          </p:spTgt>
                                        </p:tgtEl>
                                      </p:cBhvr>
                                    </p:animEffect>
                                    <p:anim calcmode="lin" valueType="num">
                                      <p:cBhvr>
                                        <p:cTn id="1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74852" cy="10287000"/>
            <a:chOff x="0" y="0"/>
            <a:chExt cx="151401" cy="2709333"/>
          </a:xfrm>
        </p:grpSpPr>
        <p:sp>
          <p:nvSpPr>
            <p:cNvPr id="3" name="Freeform 3"/>
            <p:cNvSpPr/>
            <p:nvPr/>
          </p:nvSpPr>
          <p:spPr>
            <a:xfrm>
              <a:off x="0" y="0"/>
              <a:ext cx="151401" cy="2709333"/>
            </a:xfrm>
            <a:custGeom>
              <a:avLst/>
              <a:gdLst/>
              <a:ahLst/>
              <a:cxnLst/>
              <a:rect l="l" t="t" r="r" b="b"/>
              <a:pathLst>
                <a:path w="151401" h="2709333">
                  <a:moveTo>
                    <a:pt x="0" y="0"/>
                  </a:moveTo>
                  <a:lnTo>
                    <a:pt x="151401" y="0"/>
                  </a:lnTo>
                  <a:lnTo>
                    <a:pt x="151401" y="2709333"/>
                  </a:lnTo>
                  <a:lnTo>
                    <a:pt x="0" y="2709333"/>
                  </a:lnTo>
                  <a:close/>
                </a:path>
              </a:pathLst>
            </a:custGeom>
            <a:solidFill>
              <a:srgbClr val="EEA990"/>
            </a:solidFill>
          </p:spPr>
        </p:sp>
        <p:sp>
          <p:nvSpPr>
            <p:cNvPr id="4" name="TextBox 4"/>
            <p:cNvSpPr txBox="1"/>
            <p:nvPr/>
          </p:nvSpPr>
          <p:spPr>
            <a:xfrm>
              <a:off x="0" y="-38100"/>
              <a:ext cx="151401" cy="2747433"/>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8610600" y="3086100"/>
            <a:ext cx="7902371" cy="5035568"/>
            <a:chOff x="0" y="0"/>
            <a:chExt cx="9339955" cy="5423668"/>
          </a:xfrm>
        </p:grpSpPr>
        <p:grpSp>
          <p:nvGrpSpPr>
            <p:cNvPr id="11" name="Group 11"/>
            <p:cNvGrpSpPr/>
            <p:nvPr/>
          </p:nvGrpSpPr>
          <p:grpSpPr>
            <a:xfrm>
              <a:off x="0" y="0"/>
              <a:ext cx="9339955" cy="5423668"/>
              <a:chOff x="0" y="0"/>
              <a:chExt cx="1844929" cy="1071342"/>
            </a:xfrm>
          </p:grpSpPr>
          <p:sp>
            <p:nvSpPr>
              <p:cNvPr id="12" name="Freeform 12"/>
              <p:cNvSpPr/>
              <p:nvPr/>
            </p:nvSpPr>
            <p:spPr>
              <a:xfrm>
                <a:off x="0" y="0"/>
                <a:ext cx="1844929" cy="1071342"/>
              </a:xfrm>
              <a:custGeom>
                <a:avLst/>
                <a:gdLst/>
                <a:ahLst/>
                <a:cxnLst/>
                <a:rect l="l" t="t" r="r" b="b"/>
                <a:pathLst>
                  <a:path w="1844929" h="1071342">
                    <a:moveTo>
                      <a:pt x="0" y="0"/>
                    </a:moveTo>
                    <a:lnTo>
                      <a:pt x="1844929" y="0"/>
                    </a:lnTo>
                    <a:lnTo>
                      <a:pt x="1844929" y="1071342"/>
                    </a:lnTo>
                    <a:lnTo>
                      <a:pt x="0" y="1071342"/>
                    </a:lnTo>
                    <a:close/>
                  </a:path>
                </a:pathLst>
              </a:custGeom>
              <a:solidFill>
                <a:srgbClr val="DDA37F"/>
              </a:solidFill>
            </p:spPr>
          </p:sp>
          <p:sp>
            <p:nvSpPr>
              <p:cNvPr id="13" name="TextBox 13"/>
              <p:cNvSpPr txBox="1"/>
              <p:nvPr/>
            </p:nvSpPr>
            <p:spPr>
              <a:xfrm>
                <a:off x="0" y="-38100"/>
                <a:ext cx="1844929" cy="1109442"/>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502747" y="159303"/>
              <a:ext cx="8334461" cy="5105060"/>
            </a:xfrm>
            <a:prstGeom prst="rect">
              <a:avLst/>
            </a:prstGeom>
          </p:spPr>
          <p:txBody>
            <a:bodyPr wrap="square" lIns="0" tIns="0" rIns="0" bIns="0" rtlCol="0" anchor="t">
              <a:spAutoFit/>
            </a:bodyPr>
            <a:lstStyle/>
            <a:p>
              <a:pPr algn="just"/>
              <a:r>
                <a:rPr lang="en-US" sz="4400" b="1">
                  <a:latin typeface="Times New Roman" panose="02020603050405020304" pitchFamily="18" charset="0"/>
                  <a:cs typeface="Times New Roman" panose="02020603050405020304" pitchFamily="18" charset="0"/>
                </a:rPr>
                <a:t>1. </a:t>
              </a:r>
              <a:r>
                <a:rPr lang="vi-VN" sz="4400">
                  <a:latin typeface="Times New Roman" panose="02020603050405020304" pitchFamily="18" charset="0"/>
                  <a:cs typeface="Times New Roman" panose="02020603050405020304" pitchFamily="18" charset="0"/>
                </a:rPr>
                <a:t>Chọn 1 tín hiệu thẩm mỹ ấn tượng nhất trong bài thơ ( một câu thơ, một hình ảnh, một biện pháp tu từ…), </a:t>
              </a:r>
              <a:r>
                <a:rPr lang="en-US" sz="4400">
                  <a:latin typeface="Times New Roman" panose="02020603050405020304" pitchFamily="18" charset="0"/>
                  <a:cs typeface="Times New Roman" panose="02020603050405020304" pitchFamily="18" charset="0"/>
                </a:rPr>
                <a:t> trong thời gian 01 phút hãy </a:t>
              </a:r>
              <a:r>
                <a:rPr lang="vi-VN" sz="4400">
                  <a:latin typeface="Times New Roman" panose="02020603050405020304" pitchFamily="18" charset="0"/>
                  <a:cs typeface="Times New Roman" panose="02020603050405020304" pitchFamily="18" charset="0"/>
                </a:rPr>
                <a:t>nêu cảm nhận về cái hay, cái đẹp của tín hiệu thẩm mĩ đó.</a:t>
              </a:r>
              <a:endParaRPr lang="en-GB" sz="4400" b="1">
                <a:latin typeface="Times New Roman" panose="02020603050405020304" pitchFamily="18" charset="0"/>
                <a:cs typeface="Times New Roman" panose="02020603050405020304" pitchFamily="18" charset="0"/>
              </a:endParaRPr>
            </a:p>
          </p:txBody>
        </p:sp>
      </p:grpSp>
      <p:sp>
        <p:nvSpPr>
          <p:cNvPr id="18" name="Freeform 18"/>
          <p:cNvSpPr/>
          <p:nvPr/>
        </p:nvSpPr>
        <p:spPr>
          <a:xfrm rot="6981963">
            <a:off x="-320820" y="-97774"/>
            <a:ext cx="5065402" cy="4450050"/>
          </a:xfrm>
          <a:custGeom>
            <a:avLst/>
            <a:gdLst/>
            <a:ahLst/>
            <a:cxnLst/>
            <a:rect l="l" t="t" r="r" b="b"/>
            <a:pathLst>
              <a:path w="5065402" h="4450050">
                <a:moveTo>
                  <a:pt x="0" y="0"/>
                </a:moveTo>
                <a:lnTo>
                  <a:pt x="5065402" y="0"/>
                </a:lnTo>
                <a:lnTo>
                  <a:pt x="5065402" y="4450049"/>
                </a:lnTo>
                <a:lnTo>
                  <a:pt x="0" y="445004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9" name="Freeform 19"/>
          <p:cNvSpPr/>
          <p:nvPr/>
        </p:nvSpPr>
        <p:spPr>
          <a:xfrm rot="-794477">
            <a:off x="14544143" y="7399043"/>
            <a:ext cx="3443195" cy="3024911"/>
          </a:xfrm>
          <a:custGeom>
            <a:avLst/>
            <a:gdLst/>
            <a:ahLst/>
            <a:cxnLst/>
            <a:rect l="l" t="t" r="r" b="b"/>
            <a:pathLst>
              <a:path w="3443195" h="3024911">
                <a:moveTo>
                  <a:pt x="0" y="0"/>
                </a:moveTo>
                <a:lnTo>
                  <a:pt x="3443196" y="0"/>
                </a:lnTo>
                <a:lnTo>
                  <a:pt x="3443196" y="3024911"/>
                </a:lnTo>
                <a:lnTo>
                  <a:pt x="0" y="302491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575" y="4048144"/>
            <a:ext cx="7059748" cy="4933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1" name="Rectangle 20"/>
          <p:cNvSpPr/>
          <p:nvPr/>
        </p:nvSpPr>
        <p:spPr>
          <a:xfrm>
            <a:off x="4930682" y="756702"/>
            <a:ext cx="11071318" cy="1754326"/>
          </a:xfrm>
          <a:prstGeom prst="rect">
            <a:avLst/>
          </a:prstGeom>
        </p:spPr>
        <p:txBody>
          <a:bodyPr wrap="square">
            <a:spAutoFit/>
          </a:bodyPr>
          <a:lstStyle/>
          <a:p>
            <a:pPr algn="ctr"/>
            <a:r>
              <a:rPr lang="en-US" sz="5400" b="1">
                <a:latin typeface="Times New Roman" panose="02020603050405020304" pitchFamily="18" charset="0"/>
                <a:ea typeface="Calibri" panose="020F0502020204030204" pitchFamily="34" charset="0"/>
              </a:rPr>
              <a:t>Bài tập 1: Kĩ thuật Think – pair – share + kĩ thuật trình bày 01 phút</a:t>
            </a:r>
            <a:endParaRPr lang="en-GB" sz="5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5" name="Group 5"/>
          <p:cNvGrpSpPr/>
          <p:nvPr/>
        </p:nvGrpSpPr>
        <p:grpSpPr>
          <a:xfrm>
            <a:off x="1804268" y="2095501"/>
            <a:ext cx="7004966" cy="6165056"/>
            <a:chOff x="0" y="0"/>
            <a:chExt cx="9339955" cy="5423668"/>
          </a:xfrm>
        </p:grpSpPr>
        <p:grpSp>
          <p:nvGrpSpPr>
            <p:cNvPr id="6" name="Group 6"/>
            <p:cNvGrpSpPr/>
            <p:nvPr/>
          </p:nvGrpSpPr>
          <p:grpSpPr>
            <a:xfrm>
              <a:off x="0" y="0"/>
              <a:ext cx="9339955" cy="5423668"/>
              <a:chOff x="0" y="0"/>
              <a:chExt cx="1844929" cy="1071342"/>
            </a:xfrm>
          </p:grpSpPr>
          <p:sp>
            <p:nvSpPr>
              <p:cNvPr id="7" name="Freeform 7"/>
              <p:cNvSpPr/>
              <p:nvPr/>
            </p:nvSpPr>
            <p:spPr>
              <a:xfrm>
                <a:off x="0" y="0"/>
                <a:ext cx="1844929" cy="1071342"/>
              </a:xfrm>
              <a:custGeom>
                <a:avLst/>
                <a:gdLst/>
                <a:ahLst/>
                <a:cxnLst/>
                <a:rect l="l" t="t" r="r" b="b"/>
                <a:pathLst>
                  <a:path w="1844929" h="1071342">
                    <a:moveTo>
                      <a:pt x="0" y="0"/>
                    </a:moveTo>
                    <a:lnTo>
                      <a:pt x="1844929" y="0"/>
                    </a:lnTo>
                    <a:lnTo>
                      <a:pt x="1844929" y="1071342"/>
                    </a:lnTo>
                    <a:lnTo>
                      <a:pt x="0" y="1071342"/>
                    </a:lnTo>
                    <a:close/>
                  </a:path>
                </a:pathLst>
              </a:custGeom>
              <a:solidFill>
                <a:srgbClr val="DDA37F"/>
              </a:solidFill>
            </p:spPr>
          </p:sp>
          <p:sp>
            <p:nvSpPr>
              <p:cNvPr id="8" name="TextBox 8"/>
              <p:cNvSpPr txBox="1"/>
              <p:nvPr/>
            </p:nvSpPr>
            <p:spPr>
              <a:xfrm>
                <a:off x="0" y="-38100"/>
                <a:ext cx="1844929" cy="1109442"/>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491631" y="456839"/>
              <a:ext cx="8278679" cy="4548842"/>
            </a:xfrm>
            <a:prstGeom prst="rect">
              <a:avLst/>
            </a:prstGeom>
          </p:spPr>
          <p:txBody>
            <a:bodyPr wrap="square" lIns="0" tIns="0" rIns="0" bIns="0" rtlCol="0" anchor="t">
              <a:spAutoFit/>
            </a:bodyPr>
            <a:lstStyle/>
            <a:p>
              <a:pPr algn="just"/>
              <a:r>
                <a:rPr lang="en-US" sz="4800">
                  <a:latin typeface="Times New Roman" panose="02020603050405020304" pitchFamily="18" charset="0"/>
                  <a:cs typeface="Times New Roman" panose="02020603050405020304" pitchFamily="18" charset="0"/>
                </a:rPr>
                <a:t>2. Văn bản “Đồng chí” (Chính Hữu) giúp em hiểu thêm những gì về hình ảnh anh bộ đội trong kháng chiến chống Pháp? Chia sẻ nhanh với các bạn trong 01 phút.</a:t>
              </a:r>
              <a:endParaRPr lang="en-GB" sz="4800">
                <a:latin typeface="Times New Roman" panose="02020603050405020304" pitchFamily="18" charset="0"/>
                <a:cs typeface="Times New Roman" panose="02020603050405020304" pitchFamily="18" charset="0"/>
              </a:endParaRPr>
            </a:p>
          </p:txBody>
        </p:sp>
      </p:grpSp>
      <p:grpSp>
        <p:nvGrpSpPr>
          <p:cNvPr id="18" name="Group 18"/>
          <p:cNvGrpSpPr/>
          <p:nvPr/>
        </p:nvGrpSpPr>
        <p:grpSpPr>
          <a:xfrm>
            <a:off x="-75801" y="9241631"/>
            <a:ext cx="18363801" cy="1028700"/>
            <a:chOff x="0" y="0"/>
            <a:chExt cx="4836557" cy="270933"/>
          </a:xfrm>
        </p:grpSpPr>
        <p:sp>
          <p:nvSpPr>
            <p:cNvPr id="19" name="Freeform 19"/>
            <p:cNvSpPr/>
            <p:nvPr/>
          </p:nvSpPr>
          <p:spPr>
            <a:xfrm>
              <a:off x="0" y="0"/>
              <a:ext cx="4836557" cy="270933"/>
            </a:xfrm>
            <a:custGeom>
              <a:avLst/>
              <a:gdLst/>
              <a:ahLst/>
              <a:cxnLst/>
              <a:rect l="l" t="t" r="r" b="b"/>
              <a:pathLst>
                <a:path w="4836557" h="270933">
                  <a:moveTo>
                    <a:pt x="0" y="0"/>
                  </a:moveTo>
                  <a:lnTo>
                    <a:pt x="4836557" y="0"/>
                  </a:lnTo>
                  <a:lnTo>
                    <a:pt x="4836557" y="270933"/>
                  </a:lnTo>
                  <a:lnTo>
                    <a:pt x="0" y="270933"/>
                  </a:lnTo>
                  <a:close/>
                </a:path>
              </a:pathLst>
            </a:custGeom>
            <a:solidFill>
              <a:srgbClr val="EEA990"/>
            </a:solidFill>
          </p:spPr>
        </p:sp>
        <p:sp>
          <p:nvSpPr>
            <p:cNvPr id="20" name="TextBox 20"/>
            <p:cNvSpPr txBox="1"/>
            <p:nvPr/>
          </p:nvSpPr>
          <p:spPr>
            <a:xfrm>
              <a:off x="0" y="-38100"/>
              <a:ext cx="4836557" cy="309033"/>
            </a:xfrm>
            <a:prstGeom prst="rect">
              <a:avLst/>
            </a:prstGeom>
          </p:spPr>
          <p:txBody>
            <a:bodyPr lIns="50800" tIns="50800" rIns="50800" bIns="50800" rtlCol="0" anchor="ctr"/>
            <a:lstStyle/>
            <a:p>
              <a:pPr algn="ctr">
                <a:lnSpc>
                  <a:spcPts val="2659"/>
                </a:lnSpc>
              </a:pPr>
              <a:endParaRPr/>
            </a:p>
          </p:txBody>
        </p:sp>
      </p:grpSp>
      <p:sp>
        <p:nvSpPr>
          <p:cNvPr id="21" name="Freeform 21"/>
          <p:cNvSpPr/>
          <p:nvPr/>
        </p:nvSpPr>
        <p:spPr>
          <a:xfrm rot="8805075">
            <a:off x="15786389" y="-386560"/>
            <a:ext cx="2945823" cy="5143500"/>
          </a:xfrm>
          <a:custGeom>
            <a:avLst/>
            <a:gdLst/>
            <a:ahLst/>
            <a:cxnLst/>
            <a:rect l="l" t="t" r="r" b="b"/>
            <a:pathLst>
              <a:path w="2945823" h="5143500">
                <a:moveTo>
                  <a:pt x="0" y="0"/>
                </a:moveTo>
                <a:lnTo>
                  <a:pt x="2945822" y="0"/>
                </a:lnTo>
                <a:lnTo>
                  <a:pt x="2945822" y="5143500"/>
                </a:lnTo>
                <a:lnTo>
                  <a:pt x="0" y="51435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2" name="Freeform 22"/>
          <p:cNvSpPr/>
          <p:nvPr/>
        </p:nvSpPr>
        <p:spPr>
          <a:xfrm rot="2110889">
            <a:off x="24411" y="-253999"/>
            <a:ext cx="2945823" cy="5143500"/>
          </a:xfrm>
          <a:custGeom>
            <a:avLst/>
            <a:gdLst/>
            <a:ahLst/>
            <a:cxnLst/>
            <a:rect l="l" t="t" r="r" b="b"/>
            <a:pathLst>
              <a:path w="2945823" h="5143500">
                <a:moveTo>
                  <a:pt x="0" y="0"/>
                </a:moveTo>
                <a:lnTo>
                  <a:pt x="2945823" y="0"/>
                </a:lnTo>
                <a:lnTo>
                  <a:pt x="2945823" y="5143500"/>
                </a:lnTo>
                <a:lnTo>
                  <a:pt x="0" y="51435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8800" y="2095500"/>
            <a:ext cx="8053572" cy="53592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37900" y="0"/>
            <a:ext cx="3643183" cy="10394941"/>
            <a:chOff x="0" y="0"/>
            <a:chExt cx="959521" cy="2737762"/>
          </a:xfrm>
        </p:grpSpPr>
        <p:sp>
          <p:nvSpPr>
            <p:cNvPr id="3" name="Freeform 3"/>
            <p:cNvSpPr/>
            <p:nvPr/>
          </p:nvSpPr>
          <p:spPr>
            <a:xfrm>
              <a:off x="0" y="0"/>
              <a:ext cx="959521" cy="2737762"/>
            </a:xfrm>
            <a:custGeom>
              <a:avLst/>
              <a:gdLst/>
              <a:ahLst/>
              <a:cxnLst/>
              <a:rect l="l" t="t" r="r" b="b"/>
              <a:pathLst>
                <a:path w="959521" h="2737762">
                  <a:moveTo>
                    <a:pt x="0" y="0"/>
                  </a:moveTo>
                  <a:lnTo>
                    <a:pt x="959521" y="0"/>
                  </a:lnTo>
                  <a:lnTo>
                    <a:pt x="959521" y="2737762"/>
                  </a:lnTo>
                  <a:lnTo>
                    <a:pt x="0" y="2737762"/>
                  </a:lnTo>
                  <a:close/>
                </a:path>
              </a:pathLst>
            </a:custGeom>
            <a:solidFill>
              <a:srgbClr val="EEA990"/>
            </a:solidFill>
          </p:spPr>
        </p:sp>
        <p:sp>
          <p:nvSpPr>
            <p:cNvPr id="4" name="TextBox 4"/>
            <p:cNvSpPr txBox="1"/>
            <p:nvPr/>
          </p:nvSpPr>
          <p:spPr>
            <a:xfrm>
              <a:off x="0" y="-38100"/>
              <a:ext cx="959521" cy="277586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248820" y="3259359"/>
            <a:ext cx="13790359" cy="6416667"/>
            <a:chOff x="0" y="0"/>
            <a:chExt cx="3632029" cy="1689986"/>
          </a:xfrm>
        </p:grpSpPr>
        <p:sp>
          <p:nvSpPr>
            <p:cNvPr id="6" name="Freeform 6"/>
            <p:cNvSpPr/>
            <p:nvPr/>
          </p:nvSpPr>
          <p:spPr>
            <a:xfrm>
              <a:off x="0" y="0"/>
              <a:ext cx="3632029" cy="1689986"/>
            </a:xfrm>
            <a:custGeom>
              <a:avLst/>
              <a:gdLst/>
              <a:ahLst/>
              <a:cxnLst/>
              <a:rect l="l" t="t" r="r" b="b"/>
              <a:pathLst>
                <a:path w="3632029" h="1689986">
                  <a:moveTo>
                    <a:pt x="0" y="0"/>
                  </a:moveTo>
                  <a:lnTo>
                    <a:pt x="3632029" y="0"/>
                  </a:lnTo>
                  <a:lnTo>
                    <a:pt x="3632029" y="1689986"/>
                  </a:lnTo>
                  <a:lnTo>
                    <a:pt x="0" y="1689986"/>
                  </a:lnTo>
                  <a:close/>
                </a:path>
              </a:pathLst>
            </a:custGeom>
            <a:solidFill>
              <a:srgbClr val="DDA37F"/>
            </a:solidFill>
          </p:spPr>
        </p:sp>
        <p:sp>
          <p:nvSpPr>
            <p:cNvPr id="7" name="TextBox 7"/>
            <p:cNvSpPr txBox="1"/>
            <p:nvPr/>
          </p:nvSpPr>
          <p:spPr>
            <a:xfrm>
              <a:off x="0" y="-38100"/>
              <a:ext cx="3632029" cy="1728086"/>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313519">
            <a:off x="15168068" y="6388983"/>
            <a:ext cx="2356658" cy="4114800"/>
          </a:xfrm>
          <a:custGeom>
            <a:avLst/>
            <a:gdLst/>
            <a:ahLst/>
            <a:cxnLst/>
            <a:rect l="l" t="t" r="r" b="b"/>
            <a:pathLst>
              <a:path w="2356658" h="4114800">
                <a:moveTo>
                  <a:pt x="0" y="0"/>
                </a:moveTo>
                <a:lnTo>
                  <a:pt x="2356659" y="0"/>
                </a:lnTo>
                <a:lnTo>
                  <a:pt x="2356659"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5" name="TextBox 15"/>
          <p:cNvSpPr txBox="1"/>
          <p:nvPr/>
        </p:nvSpPr>
        <p:spPr>
          <a:xfrm>
            <a:off x="3931343" y="469311"/>
            <a:ext cx="12360135" cy="2215991"/>
          </a:xfrm>
          <a:prstGeom prst="rect">
            <a:avLst/>
          </a:prstGeom>
        </p:spPr>
        <p:txBody>
          <a:bodyPr wrap="square" lIns="0" tIns="0" rIns="0" bIns="0" rtlCol="0" anchor="t">
            <a:spAutoFit/>
          </a:bodyPr>
          <a:lstStyle/>
          <a:p>
            <a:pPr algn="ctr"/>
            <a:r>
              <a:rPr lang="en-US" sz="4800" b="1">
                <a:latin typeface="Times New Roman" panose="02020603050405020304" pitchFamily="18" charset="0"/>
                <a:cs typeface="Times New Roman" panose="02020603050405020304" pitchFamily="18" charset="0"/>
              </a:rPr>
              <a:t>Bài tập 2: Dự án học tập</a:t>
            </a:r>
            <a:endParaRPr lang="en-GB" sz="4800">
              <a:latin typeface="Times New Roman" panose="02020603050405020304" pitchFamily="18" charset="0"/>
              <a:cs typeface="Times New Roman" panose="02020603050405020304" pitchFamily="18" charset="0"/>
            </a:endParaRPr>
          </a:p>
          <a:p>
            <a:pPr algn="ctr"/>
            <a:r>
              <a:rPr lang="en-US" sz="4800" b="1">
                <a:latin typeface="Times New Roman" panose="02020603050405020304" pitchFamily="18" charset="0"/>
                <a:cs typeface="Times New Roman" panose="02020603050405020304" pitchFamily="18" charset="0"/>
              </a:rPr>
              <a:t>(GV giao dự án này xuyên suốt đến khi học xong tất cả các VB đọc hiểu của bài học 7)</a:t>
            </a:r>
            <a:endParaRPr lang="en-GB" sz="4800">
              <a:latin typeface="Times New Roman" panose="02020603050405020304" pitchFamily="18" charset="0"/>
              <a:cs typeface="Times New Roman" panose="02020603050405020304" pitchFamily="18" charset="0"/>
            </a:endParaRPr>
          </a:p>
        </p:txBody>
      </p:sp>
      <p:sp>
        <p:nvSpPr>
          <p:cNvPr id="16" name="Freeform 16"/>
          <p:cNvSpPr/>
          <p:nvPr/>
        </p:nvSpPr>
        <p:spPr>
          <a:xfrm rot="-10714712">
            <a:off x="1834366" y="-1028700"/>
            <a:ext cx="2356658" cy="4114800"/>
          </a:xfrm>
          <a:custGeom>
            <a:avLst/>
            <a:gdLst/>
            <a:ahLst/>
            <a:cxnLst/>
            <a:rect l="l" t="t" r="r" b="b"/>
            <a:pathLst>
              <a:path w="2356658" h="4114800">
                <a:moveTo>
                  <a:pt x="0" y="0"/>
                </a:moveTo>
                <a:lnTo>
                  <a:pt x="2356658" y="0"/>
                </a:lnTo>
                <a:lnTo>
                  <a:pt x="2356658" y="4114800"/>
                </a:lnTo>
                <a:lnTo>
                  <a:pt x="0" y="41148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7" name="Rectangle 16"/>
          <p:cNvSpPr/>
          <p:nvPr/>
        </p:nvSpPr>
        <p:spPr>
          <a:xfrm>
            <a:off x="4572000" y="4752239"/>
            <a:ext cx="10896600" cy="2003625"/>
          </a:xfrm>
          <a:prstGeom prst="rect">
            <a:avLst/>
          </a:prstGeom>
        </p:spPr>
        <p:txBody>
          <a:bodyPr wrap="square">
            <a:spAutoFit/>
          </a:bodyPr>
          <a:lstStyle/>
          <a:p>
            <a:pPr marL="342900" lvl="0" indent="-342900" algn="just">
              <a:lnSpc>
                <a:spcPct val="115000"/>
              </a:lnSpc>
              <a:spcAft>
                <a:spcPts val="0"/>
              </a:spcAft>
              <a:buSzPts val="1400"/>
              <a:buFont typeface="Times New Roman" panose="02020603050405020304" pitchFamily="18" charset="0"/>
              <a:buChar char="-"/>
            </a:pPr>
            <a:r>
              <a:rPr lang="en-US" sz="5400" b="1" u="sng">
                <a:latin typeface="Times New Roman" panose="02020603050405020304" pitchFamily="18" charset="0"/>
                <a:ea typeface="Times New Roman" panose="02020603050405020304" pitchFamily="18" charset="0"/>
              </a:rPr>
              <a:t>Nhóm 1, 2</a:t>
            </a:r>
            <a:r>
              <a:rPr lang="en-US" sz="5400" b="1">
                <a:latin typeface="Times New Roman" panose="02020603050405020304" pitchFamily="18" charset="0"/>
                <a:ea typeface="Times New Roman" panose="02020603050405020304" pitchFamily="18" charset="0"/>
              </a:rPr>
              <a:t>: Tập làm hoạ sĩ, nhạc sĩ</a:t>
            </a:r>
            <a:r>
              <a:rPr lang="en-US" sz="5400">
                <a:latin typeface="Times New Roman" panose="02020603050405020304" pitchFamily="18" charset="0"/>
                <a:ea typeface="Times New Roman" panose="02020603050405020304" pitchFamily="18" charset="0"/>
              </a:rPr>
              <a:t> </a:t>
            </a:r>
            <a:endParaRPr lang="en-GB" sz="5400">
              <a:latin typeface="Times New Roman" panose="02020603050405020304" pitchFamily="18" charset="0"/>
              <a:ea typeface="Calibri" panose="020F0502020204030204" pitchFamily="34" charset="0"/>
            </a:endParaRPr>
          </a:p>
          <a:p>
            <a:pPr marL="342900" lvl="0" indent="-342900">
              <a:lnSpc>
                <a:spcPct val="115000"/>
              </a:lnSpc>
              <a:spcAft>
                <a:spcPts val="0"/>
              </a:spcAft>
              <a:buSzPts val="1400"/>
              <a:buFont typeface="Times New Roman" panose="02020603050405020304" pitchFamily="18" charset="0"/>
              <a:buChar char="-"/>
            </a:pPr>
            <a:r>
              <a:rPr lang="en-US" sz="5400" b="1" u="sng">
                <a:latin typeface="Times New Roman" panose="02020603050405020304" pitchFamily="18" charset="0"/>
                <a:ea typeface="Times New Roman" panose="02020603050405020304" pitchFamily="18" charset="0"/>
              </a:rPr>
              <a:t>Nhóm 3, 4</a:t>
            </a:r>
            <a:r>
              <a:rPr lang="en-US" sz="5400" b="1">
                <a:latin typeface="Times New Roman" panose="02020603050405020304" pitchFamily="18" charset="0"/>
                <a:ea typeface="Times New Roman" panose="02020603050405020304" pitchFamily="18" charset="0"/>
              </a:rPr>
              <a:t>: Tập ngâm thơ</a:t>
            </a:r>
            <a:endParaRPr lang="en-GB" sz="54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257300"/>
            <a:ext cx="16230600" cy="7625035"/>
            <a:chOff x="0" y="0"/>
            <a:chExt cx="4274726" cy="1602676"/>
          </a:xfrm>
        </p:grpSpPr>
        <p:sp>
          <p:nvSpPr>
            <p:cNvPr id="3" name="Freeform 3"/>
            <p:cNvSpPr/>
            <p:nvPr/>
          </p:nvSpPr>
          <p:spPr>
            <a:xfrm>
              <a:off x="0" y="0"/>
              <a:ext cx="4274726" cy="1602676"/>
            </a:xfrm>
            <a:custGeom>
              <a:avLst/>
              <a:gdLst/>
              <a:ahLst/>
              <a:cxnLst/>
              <a:rect l="l" t="t" r="r" b="b"/>
              <a:pathLst>
                <a:path w="4274726" h="1602676">
                  <a:moveTo>
                    <a:pt x="0" y="0"/>
                  </a:moveTo>
                  <a:lnTo>
                    <a:pt x="4274726" y="0"/>
                  </a:lnTo>
                  <a:lnTo>
                    <a:pt x="4274726" y="1602676"/>
                  </a:lnTo>
                  <a:lnTo>
                    <a:pt x="0" y="1602676"/>
                  </a:lnTo>
                  <a:close/>
                </a:path>
              </a:pathLst>
            </a:custGeom>
            <a:solidFill>
              <a:srgbClr val="DDA37F"/>
            </a:solidFill>
          </p:spPr>
        </p:sp>
        <p:sp>
          <p:nvSpPr>
            <p:cNvPr id="4" name="TextBox 4"/>
            <p:cNvSpPr txBox="1"/>
            <p:nvPr/>
          </p:nvSpPr>
          <p:spPr>
            <a:xfrm>
              <a:off x="0" y="-38100"/>
              <a:ext cx="4274726" cy="1640776"/>
            </a:xfrm>
            <a:prstGeom prst="rect">
              <a:avLst/>
            </a:prstGeom>
          </p:spPr>
          <p:txBody>
            <a:bodyPr lIns="50800" tIns="50800" rIns="50800" bIns="50800" rtlCol="0" anchor="ctr"/>
            <a:lstStyle/>
            <a:p>
              <a:pPr algn="ctr">
                <a:lnSpc>
                  <a:spcPts val="2659"/>
                </a:lnSpc>
              </a:pPr>
              <a:endParaRPr/>
            </a:p>
          </p:txBody>
        </p:sp>
      </p:grpSp>
      <p:sp>
        <p:nvSpPr>
          <p:cNvPr id="10" name="Freeform 10"/>
          <p:cNvSpPr/>
          <p:nvPr/>
        </p:nvSpPr>
        <p:spPr>
          <a:xfrm rot="8805075">
            <a:off x="15904578" y="-337339"/>
            <a:ext cx="2945823" cy="5143500"/>
          </a:xfrm>
          <a:custGeom>
            <a:avLst/>
            <a:gdLst/>
            <a:ahLst/>
            <a:cxnLst/>
            <a:rect l="l" t="t" r="r" b="b"/>
            <a:pathLst>
              <a:path w="2945823" h="5143500">
                <a:moveTo>
                  <a:pt x="0" y="0"/>
                </a:moveTo>
                <a:lnTo>
                  <a:pt x="2945823" y="0"/>
                </a:lnTo>
                <a:lnTo>
                  <a:pt x="2945823" y="5143500"/>
                </a:lnTo>
                <a:lnTo>
                  <a:pt x="0" y="51435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aphicFrame>
        <p:nvGraphicFramePr>
          <p:cNvPr id="11" name="Table 10"/>
          <p:cNvGraphicFramePr>
            <a:graphicFrameLocks noGrp="1"/>
          </p:cNvGraphicFramePr>
          <p:nvPr>
            <p:extLst>
              <p:ext uri="{D42A27DB-BD31-4B8C-83A1-F6EECF244321}">
                <p14:modId xmlns:p14="http://schemas.microsoft.com/office/powerpoint/2010/main" val="2630292263"/>
              </p:ext>
            </p:extLst>
          </p:nvPr>
        </p:nvGraphicFramePr>
        <p:xfrm>
          <a:off x="1265079" y="1385419"/>
          <a:ext cx="15757842" cy="7368796"/>
        </p:xfrm>
        <a:graphic>
          <a:graphicData uri="http://schemas.openxmlformats.org/drawingml/2006/table">
            <a:tbl>
              <a:tblPr firstRow="1" firstCol="1" bandRow="1">
                <a:effectLst>
                  <a:outerShdw blurRad="50800" dist="38100" algn="l" rotWithShape="0">
                    <a:prstClr val="black">
                      <a:alpha val="40000"/>
                    </a:prstClr>
                  </a:outerShdw>
                </a:effectLst>
              </a:tblPr>
              <a:tblGrid>
                <a:gridCol w="2620285">
                  <a:extLst>
                    <a:ext uri="{9D8B030D-6E8A-4147-A177-3AD203B41FA5}">
                      <a16:colId xmlns:a16="http://schemas.microsoft.com/office/drawing/2014/main" val="20000"/>
                    </a:ext>
                  </a:extLst>
                </a:gridCol>
                <a:gridCol w="3784333">
                  <a:extLst>
                    <a:ext uri="{9D8B030D-6E8A-4147-A177-3AD203B41FA5}">
                      <a16:colId xmlns:a16="http://schemas.microsoft.com/office/drawing/2014/main" val="20001"/>
                    </a:ext>
                  </a:extLst>
                </a:gridCol>
                <a:gridCol w="3118265">
                  <a:extLst>
                    <a:ext uri="{9D8B030D-6E8A-4147-A177-3AD203B41FA5}">
                      <a16:colId xmlns:a16="http://schemas.microsoft.com/office/drawing/2014/main" val="20002"/>
                    </a:ext>
                  </a:extLst>
                </a:gridCol>
                <a:gridCol w="3116694">
                  <a:extLst>
                    <a:ext uri="{9D8B030D-6E8A-4147-A177-3AD203B41FA5}">
                      <a16:colId xmlns:a16="http://schemas.microsoft.com/office/drawing/2014/main" val="20003"/>
                    </a:ext>
                  </a:extLst>
                </a:gridCol>
                <a:gridCol w="3118265">
                  <a:extLst>
                    <a:ext uri="{9D8B030D-6E8A-4147-A177-3AD203B41FA5}">
                      <a16:colId xmlns:a16="http://schemas.microsoft.com/office/drawing/2014/main" val="20004"/>
                    </a:ext>
                  </a:extLst>
                </a:gridCol>
              </a:tblGrid>
              <a:tr h="405836">
                <a:tc>
                  <a:txBody>
                    <a:bodyPr/>
                    <a:lstStyle/>
                    <a:p>
                      <a:pPr algn="ctr">
                        <a:lnSpc>
                          <a:spcPct val="115000"/>
                        </a:lnSpc>
                        <a:spcAft>
                          <a:spcPts val="0"/>
                        </a:spcAft>
                        <a:tabLst>
                          <a:tab pos="602615" algn="l"/>
                        </a:tabLst>
                      </a:pPr>
                      <a:r>
                        <a:rPr lang="en-US" sz="3600" b="1">
                          <a:solidFill>
                            <a:srgbClr val="1D1B11"/>
                          </a:solidFill>
                          <a:effectLst/>
                          <a:latin typeface="Times New Roman" panose="02020603050405020304" pitchFamily="18" charset="0"/>
                          <a:ea typeface="Times New Roman" panose="02020603050405020304" pitchFamily="18" charset="0"/>
                        </a:rPr>
                        <a:t>Nhiệm vụ</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2615" algn="l"/>
                        </a:tabLst>
                      </a:pPr>
                      <a:r>
                        <a:rPr lang="en-US" sz="3600" b="1">
                          <a:solidFill>
                            <a:srgbClr val="1D1B11"/>
                          </a:solidFill>
                          <a:effectLst/>
                          <a:latin typeface="Times New Roman" panose="02020603050405020304" pitchFamily="18" charset="0"/>
                          <a:ea typeface="Times New Roman" panose="02020603050405020304" pitchFamily="18" charset="0"/>
                        </a:rPr>
                        <a:t>Tốt</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2615" algn="l"/>
                        </a:tabLst>
                      </a:pPr>
                      <a:r>
                        <a:rPr lang="en-US" sz="3600" b="1">
                          <a:solidFill>
                            <a:srgbClr val="1D1B11"/>
                          </a:solidFill>
                          <a:effectLst/>
                          <a:latin typeface="Times New Roman" panose="02020603050405020304" pitchFamily="18" charset="0"/>
                          <a:ea typeface="Times New Roman" panose="02020603050405020304" pitchFamily="18" charset="0"/>
                        </a:rPr>
                        <a:t>Khá</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2615" algn="l"/>
                        </a:tabLst>
                      </a:pPr>
                      <a:r>
                        <a:rPr lang="en-US" sz="3600" b="1">
                          <a:solidFill>
                            <a:srgbClr val="1D1B11"/>
                          </a:solidFill>
                          <a:effectLst/>
                          <a:latin typeface="Times New Roman" panose="02020603050405020304" pitchFamily="18" charset="0"/>
                          <a:ea typeface="Times New Roman" panose="02020603050405020304" pitchFamily="18" charset="0"/>
                        </a:rPr>
                        <a:t>Đạt</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2615" algn="l"/>
                        </a:tabLst>
                      </a:pPr>
                      <a:r>
                        <a:rPr lang="en-US" sz="3600" b="1">
                          <a:solidFill>
                            <a:srgbClr val="1D1B11"/>
                          </a:solidFill>
                          <a:effectLst/>
                          <a:latin typeface="Times New Roman" panose="02020603050405020304" pitchFamily="18" charset="0"/>
                          <a:ea typeface="Times New Roman" panose="02020603050405020304" pitchFamily="18" charset="0"/>
                        </a:rPr>
                        <a:t>Chưa đạt</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029179">
                <a:tc>
                  <a:txBody>
                    <a:bodyPr/>
                    <a:lstStyle/>
                    <a:p>
                      <a:pPr algn="ctr">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a:t>
                      </a:r>
                      <a:endParaRPr lang="en-GB" sz="4000">
                        <a:effectLst/>
                        <a:latin typeface="Times New Roman" panose="02020603050405020304" pitchFamily="18" charset="0"/>
                        <a:ea typeface="Calibri" panose="020F0502020204030204" pitchFamily="34" charset="0"/>
                      </a:endParaRPr>
                    </a:p>
                    <a:p>
                      <a:pPr algn="ctr">
                        <a:lnSpc>
                          <a:spcPct val="115000"/>
                        </a:lnSpc>
                        <a:spcAft>
                          <a:spcPts val="0"/>
                        </a:spcAft>
                        <a:tabLst>
                          <a:tab pos="602615" algn="l"/>
                        </a:tabLst>
                      </a:pPr>
                      <a:r>
                        <a:rPr lang="en-US" sz="3600" b="1">
                          <a:solidFill>
                            <a:srgbClr val="0D0D0D"/>
                          </a:solidFill>
                          <a:effectLst/>
                          <a:latin typeface="Times New Roman" panose="02020603050405020304" pitchFamily="18" charset="0"/>
                          <a:ea typeface="Times New Roman" panose="02020603050405020304" pitchFamily="18" charset="0"/>
                        </a:rPr>
                        <a:t>Nội dung chia sẻ</a:t>
                      </a:r>
                      <a:endParaRPr lang="en-GB" sz="4000">
                        <a:effectLst/>
                        <a:latin typeface="Times New Roman" panose="02020603050405020304" pitchFamily="18" charset="0"/>
                        <a:ea typeface="Calibri" panose="020F0502020204030204" pitchFamily="34" charset="0"/>
                      </a:endParaRPr>
                    </a:p>
                    <a:p>
                      <a:pPr algn="ctr">
                        <a:lnSpc>
                          <a:spcPct val="115000"/>
                        </a:lnSpc>
                        <a:spcAft>
                          <a:spcPts val="0"/>
                        </a:spcAft>
                        <a:tabLst>
                          <a:tab pos="602615" algn="l"/>
                        </a:tabLst>
                      </a:pPr>
                      <a:r>
                        <a:rPr lang="en-US" sz="3600" b="1">
                          <a:solidFill>
                            <a:srgbClr val="0D0D0D"/>
                          </a:solidFill>
                          <a:effectLst/>
                          <a:latin typeface="Times New Roman" panose="02020603050405020304" pitchFamily="18" charset="0"/>
                          <a:ea typeface="Times New Roman" panose="02020603050405020304" pitchFamily="18" charset="0"/>
                        </a:rPr>
                        <a:t>(7 điểm)</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Nội dung chia sẻ chi tiết, sinh động.           (7 - 6 điểm) </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tabLst>
                          <a:tab pos="602615" algn="l"/>
                        </a:tabLst>
                      </a:pPr>
                      <a:r>
                        <a:rPr lang="en-US" sz="3600" b="1">
                          <a:solidFill>
                            <a:srgbClr val="1D1B11"/>
                          </a:solidFill>
                          <a:effectLst/>
                          <a:latin typeface="Times New Roman" panose="02020603050405020304" pitchFamily="18" charset="0"/>
                          <a:ea typeface="Times New Roman" panose="02020603050405020304" pitchFamily="18" charset="0"/>
                        </a:rPr>
                        <a:t> </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Nội dung chia sẻ tương đối chi tiết.      </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 (5- 4 điểm)</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Nội dung chia sẻ tuy đúng yêu cầu nhưng sơ sài. </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     (3 - 2 điểm)</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Nội dung chia sẻ không đúng yêu cầu.</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(Dưới 1 điểm)</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20515">
                <a:tc>
                  <a:txBody>
                    <a:bodyPr/>
                    <a:lstStyle/>
                    <a:p>
                      <a:pPr algn="ctr">
                        <a:lnSpc>
                          <a:spcPct val="115000"/>
                        </a:lnSpc>
                        <a:spcAft>
                          <a:spcPts val="0"/>
                        </a:spcAft>
                        <a:tabLst>
                          <a:tab pos="602615" algn="l"/>
                        </a:tabLst>
                      </a:pPr>
                      <a:r>
                        <a:rPr lang="en-US" sz="3600" b="1">
                          <a:solidFill>
                            <a:srgbClr val="1D1B11"/>
                          </a:solidFill>
                          <a:effectLst/>
                          <a:latin typeface="Times New Roman" panose="02020603050405020304" pitchFamily="18" charset="0"/>
                          <a:ea typeface="Times New Roman" panose="02020603050405020304" pitchFamily="18" charset="0"/>
                        </a:rPr>
                        <a:t>Hình thức chia sẻ</a:t>
                      </a:r>
                      <a:endParaRPr lang="en-GB" sz="4000">
                        <a:effectLst/>
                        <a:latin typeface="Times New Roman" panose="02020603050405020304" pitchFamily="18" charset="0"/>
                        <a:ea typeface="Calibri" panose="020F0502020204030204" pitchFamily="34" charset="0"/>
                      </a:endParaRPr>
                    </a:p>
                    <a:p>
                      <a:pPr algn="ctr">
                        <a:lnSpc>
                          <a:spcPct val="115000"/>
                        </a:lnSpc>
                        <a:spcAft>
                          <a:spcPts val="0"/>
                        </a:spcAft>
                        <a:tabLst>
                          <a:tab pos="602615" algn="l"/>
                        </a:tabLst>
                      </a:pPr>
                      <a:r>
                        <a:rPr lang="en-US" sz="3600" b="1">
                          <a:solidFill>
                            <a:srgbClr val="1D1B11"/>
                          </a:solidFill>
                          <a:effectLst/>
                          <a:latin typeface="Times New Roman" panose="02020603050405020304" pitchFamily="18" charset="0"/>
                          <a:ea typeface="Times New Roman" panose="02020603050405020304" pitchFamily="18" charset="0"/>
                        </a:rPr>
                        <a:t>(3 điểm)</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Phong thái tự tin, giọng truyền cảm, có kết hợp ngôn ngữ cơ thể.</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(3 </a:t>
                      </a:r>
                      <a:r>
                        <a:rPr lang="en-US" sz="3600" smtClean="0">
                          <a:solidFill>
                            <a:srgbClr val="1D1B11"/>
                          </a:solidFill>
                          <a:effectLst/>
                          <a:latin typeface="Times New Roman" panose="02020603050405020304" pitchFamily="18" charset="0"/>
                          <a:ea typeface="Times New Roman" panose="02020603050405020304" pitchFamily="18" charset="0"/>
                        </a:rPr>
                        <a:t>điểm</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Phong thái tương đối tự tin, giọng truyền cảm.</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(2 điểm)</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Phong thái chưa tự tin trong trình bày.</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 </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(1 điểm)</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HS lúng túng, nói ấp úng.</a:t>
                      </a:r>
                      <a:endParaRPr lang="en-GB" sz="4000">
                        <a:effectLst/>
                        <a:latin typeface="Times New Roman" panose="02020603050405020304" pitchFamily="18" charset="0"/>
                        <a:ea typeface="Calibri" panose="020F0502020204030204" pitchFamily="34" charset="0"/>
                      </a:endParaRPr>
                    </a:p>
                    <a:p>
                      <a:pPr algn="just">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(0.5 điểm)</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5836">
                <a:tc>
                  <a:txBody>
                    <a:bodyPr/>
                    <a:lstStyle/>
                    <a:p>
                      <a:pPr algn="just">
                        <a:lnSpc>
                          <a:spcPct val="115000"/>
                        </a:lnSpc>
                        <a:spcAft>
                          <a:spcPts val="0"/>
                        </a:spcAft>
                        <a:tabLst>
                          <a:tab pos="602615" algn="l"/>
                        </a:tabLst>
                      </a:pPr>
                      <a:r>
                        <a:rPr lang="en-US" sz="3600" b="1">
                          <a:solidFill>
                            <a:srgbClr val="1D1B11"/>
                          </a:solidFill>
                          <a:effectLst/>
                          <a:latin typeface="Times New Roman" panose="02020603050405020304" pitchFamily="18" charset="0"/>
                          <a:ea typeface="Times New Roman" panose="02020603050405020304" pitchFamily="18" charset="0"/>
                        </a:rPr>
                        <a:t>Tổng điểm</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 </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 </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 </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602615" algn="l"/>
                        </a:tabLst>
                      </a:pPr>
                      <a:r>
                        <a:rPr lang="en-US" sz="3600">
                          <a:solidFill>
                            <a:srgbClr val="1D1B11"/>
                          </a:solidFill>
                          <a:effectLst/>
                          <a:latin typeface="Times New Roman" panose="02020603050405020304" pitchFamily="18" charset="0"/>
                          <a:ea typeface="Times New Roman" panose="02020603050405020304" pitchFamily="18" charset="0"/>
                        </a:rPr>
                        <a:t> </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0" y="2904350"/>
            <a:ext cx="18288000" cy="4478300"/>
            <a:chOff x="0" y="0"/>
            <a:chExt cx="4816593" cy="1179470"/>
          </a:xfrm>
        </p:grpSpPr>
        <p:sp>
          <p:nvSpPr>
            <p:cNvPr id="3" name="Freeform 3"/>
            <p:cNvSpPr/>
            <p:nvPr/>
          </p:nvSpPr>
          <p:spPr>
            <a:xfrm>
              <a:off x="0" y="0"/>
              <a:ext cx="4816592" cy="1179470"/>
            </a:xfrm>
            <a:custGeom>
              <a:avLst/>
              <a:gdLst/>
              <a:ahLst/>
              <a:cxnLst/>
              <a:rect l="l" t="t" r="r" b="b"/>
              <a:pathLst>
                <a:path w="4816592" h="1179470">
                  <a:moveTo>
                    <a:pt x="0" y="0"/>
                  </a:moveTo>
                  <a:lnTo>
                    <a:pt x="4816592" y="0"/>
                  </a:lnTo>
                  <a:lnTo>
                    <a:pt x="4816592" y="1179470"/>
                  </a:lnTo>
                  <a:lnTo>
                    <a:pt x="0" y="1179470"/>
                  </a:lnTo>
                  <a:close/>
                </a:path>
              </a:pathLst>
            </a:custGeom>
            <a:solidFill>
              <a:srgbClr val="DDA37F"/>
            </a:solidFill>
          </p:spPr>
        </p:sp>
        <p:sp>
          <p:nvSpPr>
            <p:cNvPr id="4" name="TextBox 4"/>
            <p:cNvSpPr txBox="1"/>
            <p:nvPr/>
          </p:nvSpPr>
          <p:spPr>
            <a:xfrm>
              <a:off x="0" y="-38100"/>
              <a:ext cx="4816593" cy="121757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 name="Group 5"/>
          <p:cNvGrpSpPr/>
          <p:nvPr/>
        </p:nvGrpSpPr>
        <p:grpSpPr>
          <a:xfrm>
            <a:off x="0" y="2608185"/>
            <a:ext cx="18288000" cy="592330"/>
            <a:chOff x="0" y="0"/>
            <a:chExt cx="4816593" cy="156005"/>
          </a:xfrm>
        </p:grpSpPr>
        <p:sp>
          <p:nvSpPr>
            <p:cNvPr id="6" name="Freeform 6"/>
            <p:cNvSpPr/>
            <p:nvPr/>
          </p:nvSpPr>
          <p:spPr>
            <a:xfrm>
              <a:off x="0" y="0"/>
              <a:ext cx="4816592" cy="156005"/>
            </a:xfrm>
            <a:custGeom>
              <a:avLst/>
              <a:gdLst/>
              <a:ahLst/>
              <a:cxnLst/>
              <a:rect l="l" t="t" r="r" b="b"/>
              <a:pathLst>
                <a:path w="4816592" h="156005">
                  <a:moveTo>
                    <a:pt x="0" y="0"/>
                  </a:moveTo>
                  <a:lnTo>
                    <a:pt x="4816592" y="0"/>
                  </a:lnTo>
                  <a:lnTo>
                    <a:pt x="4816592" y="156005"/>
                  </a:lnTo>
                  <a:lnTo>
                    <a:pt x="0" y="156005"/>
                  </a:lnTo>
                  <a:close/>
                </a:path>
              </a:pathLst>
            </a:custGeom>
            <a:solidFill>
              <a:srgbClr val="EEA990"/>
            </a:solidFill>
          </p:spPr>
        </p:sp>
        <p:sp>
          <p:nvSpPr>
            <p:cNvPr id="7" name="TextBox 7"/>
            <p:cNvSpPr txBox="1"/>
            <p:nvPr/>
          </p:nvSpPr>
          <p:spPr>
            <a:xfrm>
              <a:off x="0" y="-38100"/>
              <a:ext cx="4816593" cy="19410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8" name="Group 8"/>
          <p:cNvGrpSpPr/>
          <p:nvPr/>
        </p:nvGrpSpPr>
        <p:grpSpPr>
          <a:xfrm>
            <a:off x="0" y="6790320"/>
            <a:ext cx="18288000" cy="592330"/>
            <a:chOff x="0" y="0"/>
            <a:chExt cx="4816593" cy="156005"/>
          </a:xfrm>
        </p:grpSpPr>
        <p:sp>
          <p:nvSpPr>
            <p:cNvPr id="9" name="Freeform 9"/>
            <p:cNvSpPr/>
            <p:nvPr/>
          </p:nvSpPr>
          <p:spPr>
            <a:xfrm>
              <a:off x="0" y="0"/>
              <a:ext cx="4816592" cy="156005"/>
            </a:xfrm>
            <a:custGeom>
              <a:avLst/>
              <a:gdLst/>
              <a:ahLst/>
              <a:cxnLst/>
              <a:rect l="l" t="t" r="r" b="b"/>
              <a:pathLst>
                <a:path w="4816592" h="156005">
                  <a:moveTo>
                    <a:pt x="0" y="0"/>
                  </a:moveTo>
                  <a:lnTo>
                    <a:pt x="4816592" y="0"/>
                  </a:lnTo>
                  <a:lnTo>
                    <a:pt x="4816592" y="156005"/>
                  </a:lnTo>
                  <a:lnTo>
                    <a:pt x="0" y="156005"/>
                  </a:lnTo>
                  <a:close/>
                </a:path>
              </a:pathLst>
            </a:custGeom>
            <a:solidFill>
              <a:srgbClr val="EEA990"/>
            </a:solidFill>
          </p:spPr>
        </p:sp>
        <p:sp>
          <p:nvSpPr>
            <p:cNvPr id="10" name="TextBox 10"/>
            <p:cNvSpPr txBox="1"/>
            <p:nvPr/>
          </p:nvSpPr>
          <p:spPr>
            <a:xfrm>
              <a:off x="0" y="-38100"/>
              <a:ext cx="4816593" cy="19410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1" name="Freeform 11"/>
          <p:cNvSpPr/>
          <p:nvPr/>
        </p:nvSpPr>
        <p:spPr>
          <a:xfrm>
            <a:off x="2101055" y="3408517"/>
            <a:ext cx="1394295" cy="1734983"/>
          </a:xfrm>
          <a:custGeom>
            <a:avLst/>
            <a:gdLst/>
            <a:ahLst/>
            <a:cxnLst/>
            <a:rect l="l" t="t" r="r" b="b"/>
            <a:pathLst>
              <a:path w="1394295" h="1734983">
                <a:moveTo>
                  <a:pt x="0" y="0"/>
                </a:moveTo>
                <a:lnTo>
                  <a:pt x="1394296" y="0"/>
                </a:lnTo>
                <a:lnTo>
                  <a:pt x="1394296" y="1734983"/>
                </a:lnTo>
                <a:lnTo>
                  <a:pt x="0" y="17349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TextBox 12"/>
          <p:cNvSpPr txBox="1"/>
          <p:nvPr/>
        </p:nvSpPr>
        <p:spPr>
          <a:xfrm>
            <a:off x="2101054" y="3537850"/>
            <a:ext cx="15043945" cy="2954655"/>
          </a:xfrm>
          <a:prstGeom prst="rect">
            <a:avLst/>
          </a:prstGeom>
        </p:spPr>
        <p:txBody>
          <a:bodyPr wrap="square" lIns="0" tIns="0" rIns="0" bIns="0" rtlCol="0" anchor="t">
            <a:spAutoFit/>
          </a:bodyPr>
          <a:lstStyle/>
          <a:p>
            <a:pPr algn="ctr"/>
            <a:r>
              <a:rPr lang="en-US" sz="9600" b="1" i="1">
                <a:effectLst>
                  <a:glow rad="101600">
                    <a:schemeClr val="accent2">
                      <a:satMod val="175000"/>
                      <a:alpha val="40000"/>
                    </a:schemeClr>
                  </a:glow>
                </a:effectLst>
                <a:latin typeface="Times New Roman" panose="02020603050405020304" pitchFamily="18" charset="0"/>
                <a:cs typeface="Times New Roman" panose="02020603050405020304" pitchFamily="18" charset="0"/>
              </a:rPr>
              <a:t>Rubric đánh giá sản phẩm hoạt động vận dụng, liên </a:t>
            </a:r>
            <a:r>
              <a:rPr lang="vi-VN" sz="9600" b="1" i="1" smtClean="0">
                <a:effectLst>
                  <a:glow rad="101600">
                    <a:schemeClr val="accent2">
                      <a:satMod val="175000"/>
                      <a:alpha val="40000"/>
                    </a:schemeClr>
                  </a:glow>
                </a:effectLst>
                <a:latin typeface="Times New Roman" panose="02020603050405020304" pitchFamily="18" charset="0"/>
                <a:cs typeface="Times New Roman" panose="02020603050405020304" pitchFamily="18" charset="0"/>
              </a:rPr>
              <a:t>hệ</a:t>
            </a:r>
            <a:endParaRPr lang="en-US" sz="16721">
              <a:solidFill>
                <a:srgbClr val="522D1C"/>
              </a:solidFill>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13" name="Freeform 13"/>
          <p:cNvSpPr/>
          <p:nvPr/>
        </p:nvSpPr>
        <p:spPr>
          <a:xfrm rot="10582022">
            <a:off x="16817421" y="6871853"/>
            <a:ext cx="1540452" cy="1734983"/>
          </a:xfrm>
          <a:custGeom>
            <a:avLst/>
            <a:gdLst/>
            <a:ahLst/>
            <a:cxnLst/>
            <a:rect l="l" t="t" r="r" b="b"/>
            <a:pathLst>
              <a:path w="1394295" h="1734983">
                <a:moveTo>
                  <a:pt x="0" y="0"/>
                </a:moveTo>
                <a:lnTo>
                  <a:pt x="1394295" y="0"/>
                </a:lnTo>
                <a:lnTo>
                  <a:pt x="1394295" y="1734983"/>
                </a:lnTo>
                <a:lnTo>
                  <a:pt x="0" y="17349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350416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sp>
        <p:nvSpPr>
          <p:cNvPr id="4" name="Freeform 4"/>
          <p:cNvSpPr/>
          <p:nvPr/>
        </p:nvSpPr>
        <p:spPr>
          <a:xfrm rot="6256885">
            <a:off x="-552041" y="32433"/>
            <a:ext cx="3735361" cy="3281584"/>
          </a:xfrm>
          <a:custGeom>
            <a:avLst/>
            <a:gdLst/>
            <a:ahLst/>
            <a:cxnLst/>
            <a:rect l="l" t="t" r="r" b="b"/>
            <a:pathLst>
              <a:path w="3735361" h="3281584">
                <a:moveTo>
                  <a:pt x="0" y="0"/>
                </a:moveTo>
                <a:lnTo>
                  <a:pt x="3735361" y="0"/>
                </a:lnTo>
                <a:lnTo>
                  <a:pt x="3735361" y="3281584"/>
                </a:lnTo>
                <a:lnTo>
                  <a:pt x="0" y="328158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5" name="Freeform 5"/>
          <p:cNvSpPr/>
          <p:nvPr/>
        </p:nvSpPr>
        <p:spPr>
          <a:xfrm rot="-4909102">
            <a:off x="15199930" y="7355816"/>
            <a:ext cx="3735361" cy="3281584"/>
          </a:xfrm>
          <a:custGeom>
            <a:avLst/>
            <a:gdLst/>
            <a:ahLst/>
            <a:cxnLst/>
            <a:rect l="l" t="t" r="r" b="b"/>
            <a:pathLst>
              <a:path w="3735361" h="3281584">
                <a:moveTo>
                  <a:pt x="0" y="0"/>
                </a:moveTo>
                <a:lnTo>
                  <a:pt x="3735361" y="0"/>
                </a:lnTo>
                <a:lnTo>
                  <a:pt x="3735361" y="3281583"/>
                </a:lnTo>
                <a:lnTo>
                  <a:pt x="0" y="32815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235857454"/>
              </p:ext>
            </p:extLst>
          </p:nvPr>
        </p:nvGraphicFramePr>
        <p:xfrm>
          <a:off x="1905000" y="800100"/>
          <a:ext cx="15147290" cy="8277606"/>
        </p:xfrm>
        <a:graphic>
          <a:graphicData uri="http://schemas.openxmlformats.org/drawingml/2006/table">
            <a:tbl>
              <a:tblPr firstRow="1" firstCol="1" bandRow="1" bandCol="1">
                <a:effectLst>
                  <a:outerShdw blurRad="50800" dist="38100" algn="l" rotWithShape="0">
                    <a:prstClr val="black">
                      <a:alpha val="40000"/>
                    </a:prstClr>
                  </a:outerShdw>
                </a:effectLst>
              </a:tblPr>
              <a:tblGrid>
                <a:gridCol w="3801851">
                  <a:extLst>
                    <a:ext uri="{9D8B030D-6E8A-4147-A177-3AD203B41FA5}">
                      <a16:colId xmlns:a16="http://schemas.microsoft.com/office/drawing/2014/main" val="20000"/>
                    </a:ext>
                  </a:extLst>
                </a:gridCol>
                <a:gridCol w="3801851">
                  <a:extLst>
                    <a:ext uri="{9D8B030D-6E8A-4147-A177-3AD203B41FA5}">
                      <a16:colId xmlns:a16="http://schemas.microsoft.com/office/drawing/2014/main" val="20001"/>
                    </a:ext>
                  </a:extLst>
                </a:gridCol>
                <a:gridCol w="4472862">
                  <a:extLst>
                    <a:ext uri="{9D8B030D-6E8A-4147-A177-3AD203B41FA5}">
                      <a16:colId xmlns:a16="http://schemas.microsoft.com/office/drawing/2014/main" val="20002"/>
                    </a:ext>
                  </a:extLst>
                </a:gridCol>
                <a:gridCol w="3070726">
                  <a:extLst>
                    <a:ext uri="{9D8B030D-6E8A-4147-A177-3AD203B41FA5}">
                      <a16:colId xmlns:a16="http://schemas.microsoft.com/office/drawing/2014/main" val="20003"/>
                    </a:ext>
                  </a:extLst>
                </a:gridCol>
              </a:tblGrid>
              <a:tr h="1053304">
                <a:tc>
                  <a:txBody>
                    <a:bodyPr/>
                    <a:lstStyle/>
                    <a:p>
                      <a:pPr>
                        <a:lnSpc>
                          <a:spcPct val="115000"/>
                        </a:lnSpc>
                        <a:spcAft>
                          <a:spcPts val="0"/>
                        </a:spcAft>
                        <a:tabLst>
                          <a:tab pos="602615" algn="l"/>
                        </a:tabLst>
                      </a:pPr>
                      <a:r>
                        <a:rPr lang="en-US" sz="3200" b="1">
                          <a:solidFill>
                            <a:srgbClr val="171717"/>
                          </a:solidFill>
                          <a:effectLst/>
                          <a:latin typeface="Times New Roman" panose="02020603050405020304" pitchFamily="18" charset="0"/>
                          <a:ea typeface="Calibri" panose="020F0502020204030204" pitchFamily="34" charset="0"/>
                        </a:rPr>
                        <a:t> Mức </a:t>
                      </a:r>
                      <a:r>
                        <a:rPr lang="en-US" sz="3200" b="1" smtClean="0">
                          <a:solidFill>
                            <a:srgbClr val="171717"/>
                          </a:solidFill>
                          <a:effectLst/>
                          <a:latin typeface="Times New Roman" panose="02020603050405020304" pitchFamily="18" charset="0"/>
                          <a:ea typeface="Calibri" panose="020F0502020204030204" pitchFamily="34" charset="0"/>
                        </a:rPr>
                        <a:t>độ</a:t>
                      </a:r>
                      <a:endParaRPr lang="en-GB" sz="3600">
                        <a:effectLst/>
                        <a:latin typeface="Times New Roman" panose="02020603050405020304" pitchFamily="18" charset="0"/>
                        <a:ea typeface="Calibri" panose="020F0502020204030204" pitchFamily="34" charset="0"/>
                      </a:endParaRPr>
                    </a:p>
                    <a:p>
                      <a:pPr>
                        <a:lnSpc>
                          <a:spcPct val="115000"/>
                        </a:lnSpc>
                        <a:spcAft>
                          <a:spcPts val="0"/>
                        </a:spcAft>
                        <a:tabLst>
                          <a:tab pos="602615" algn="l"/>
                        </a:tabLst>
                      </a:pPr>
                      <a:r>
                        <a:rPr lang="en-US" sz="3200" b="1">
                          <a:solidFill>
                            <a:srgbClr val="171717"/>
                          </a:solidFill>
                          <a:effectLst/>
                          <a:latin typeface="Times New Roman" panose="02020603050405020304" pitchFamily="18" charset="0"/>
                          <a:ea typeface="Calibri" panose="020F0502020204030204" pitchFamily="34" charset="0"/>
                        </a:rPr>
                        <a:t> Tiêu chí</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2615" algn="l"/>
                        </a:tabLst>
                      </a:pPr>
                      <a:r>
                        <a:rPr lang="en-US" sz="3200" b="1">
                          <a:solidFill>
                            <a:srgbClr val="171717"/>
                          </a:solidFill>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p>
                      <a:pPr algn="ctr">
                        <a:lnSpc>
                          <a:spcPct val="115000"/>
                        </a:lnSpc>
                        <a:spcAft>
                          <a:spcPts val="0"/>
                        </a:spcAft>
                        <a:tabLst>
                          <a:tab pos="602615" algn="l"/>
                        </a:tabLst>
                      </a:pPr>
                      <a:r>
                        <a:rPr lang="en-US" sz="3200" b="1">
                          <a:solidFill>
                            <a:srgbClr val="171717"/>
                          </a:solidFill>
                          <a:effectLst/>
                          <a:latin typeface="Times New Roman" panose="02020603050405020304" pitchFamily="18" charset="0"/>
                          <a:ea typeface="Calibri" panose="020F0502020204030204" pitchFamily="34" charset="0"/>
                        </a:rPr>
                        <a:t>Mức 1</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2615" algn="l"/>
                        </a:tabLst>
                      </a:pPr>
                      <a:r>
                        <a:rPr lang="en-US" sz="3200" b="1">
                          <a:solidFill>
                            <a:srgbClr val="171717"/>
                          </a:solidFill>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p>
                      <a:pPr algn="ctr">
                        <a:lnSpc>
                          <a:spcPct val="115000"/>
                        </a:lnSpc>
                        <a:spcAft>
                          <a:spcPts val="0"/>
                        </a:spcAft>
                        <a:tabLst>
                          <a:tab pos="602615" algn="l"/>
                        </a:tabLst>
                      </a:pPr>
                      <a:r>
                        <a:rPr lang="en-US" sz="3200" b="1">
                          <a:solidFill>
                            <a:srgbClr val="171717"/>
                          </a:solidFill>
                          <a:effectLst/>
                          <a:latin typeface="Times New Roman" panose="02020603050405020304" pitchFamily="18" charset="0"/>
                          <a:ea typeface="Calibri" panose="020F0502020204030204" pitchFamily="34" charset="0"/>
                        </a:rPr>
                        <a:t>Mức 2</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602615" algn="l"/>
                        </a:tabLst>
                      </a:pPr>
                      <a:r>
                        <a:rPr lang="en-US" sz="3200" b="1">
                          <a:solidFill>
                            <a:srgbClr val="171717"/>
                          </a:solidFill>
                          <a:effectLst/>
                          <a:latin typeface="Times New Roman" panose="02020603050405020304" pitchFamily="18" charset="0"/>
                          <a:ea typeface="Calibri" panose="020F0502020204030204" pitchFamily="34" charset="0"/>
                        </a:rPr>
                        <a:t> </a:t>
                      </a:r>
                      <a:endParaRPr lang="en-GB" sz="3600">
                        <a:effectLst/>
                        <a:latin typeface="Times New Roman" panose="02020603050405020304" pitchFamily="18" charset="0"/>
                        <a:ea typeface="Calibri" panose="020F0502020204030204" pitchFamily="34" charset="0"/>
                      </a:endParaRPr>
                    </a:p>
                    <a:p>
                      <a:pPr algn="ctr">
                        <a:lnSpc>
                          <a:spcPct val="115000"/>
                        </a:lnSpc>
                        <a:spcAft>
                          <a:spcPts val="0"/>
                        </a:spcAft>
                        <a:tabLst>
                          <a:tab pos="602615" algn="l"/>
                        </a:tabLst>
                      </a:pPr>
                      <a:r>
                        <a:rPr lang="en-US" sz="3200" b="1">
                          <a:solidFill>
                            <a:srgbClr val="171717"/>
                          </a:solidFill>
                          <a:effectLst/>
                          <a:latin typeface="Times New Roman" panose="02020603050405020304" pitchFamily="18" charset="0"/>
                          <a:ea typeface="Calibri" panose="020F0502020204030204" pitchFamily="34" charset="0"/>
                        </a:rPr>
                        <a:t>Mức 3</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106609">
                <a:tc>
                  <a:txBody>
                    <a:bodyPr/>
                    <a:lstStyle/>
                    <a:p>
                      <a:pPr algn="ctr">
                        <a:lnSpc>
                          <a:spcPct val="115000"/>
                        </a:lnSpc>
                        <a:spcAft>
                          <a:spcPts val="0"/>
                        </a:spcAft>
                        <a:tabLst>
                          <a:tab pos="602615" algn="l"/>
                        </a:tabLst>
                      </a:pPr>
                      <a:r>
                        <a:rPr lang="en-US" sz="3200">
                          <a:solidFill>
                            <a:srgbClr val="171717"/>
                          </a:solidFill>
                          <a:effectLst/>
                          <a:latin typeface="Times New Roman" panose="02020603050405020304" pitchFamily="18" charset="0"/>
                          <a:ea typeface="Calibri" panose="020F0502020204030204" pitchFamily="34" charset="0"/>
                        </a:rPr>
                        <a:t>Vẽ tranh minh hoạ về nội dung bài thơ</a:t>
                      </a:r>
                      <a:endParaRPr lang="en-GB" sz="3600">
                        <a:effectLst/>
                        <a:latin typeface="Times New Roman" panose="02020603050405020304" pitchFamily="18" charset="0"/>
                        <a:ea typeface="Calibri" panose="020F0502020204030204" pitchFamily="34" charset="0"/>
                      </a:endParaRPr>
                    </a:p>
                    <a:p>
                      <a:pPr algn="ctr">
                        <a:lnSpc>
                          <a:spcPct val="115000"/>
                        </a:lnSpc>
                        <a:spcAft>
                          <a:spcPts val="0"/>
                        </a:spcAft>
                        <a:tabLst>
                          <a:tab pos="602615" algn="l"/>
                        </a:tabLst>
                      </a:pPr>
                      <a:r>
                        <a:rPr lang="en-US" sz="3200" b="1">
                          <a:solidFill>
                            <a:srgbClr val="171717"/>
                          </a:solidFill>
                          <a:effectLst/>
                          <a:latin typeface="Times New Roman" panose="02020603050405020304" pitchFamily="18" charset="0"/>
                          <a:ea typeface="Calibri" panose="020F0502020204030204" pitchFamily="34" charset="0"/>
                        </a:rPr>
                        <a:t>(10 điểm)</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3200">
                          <a:solidFill>
                            <a:srgbClr val="171717"/>
                          </a:solidFill>
                          <a:effectLst/>
                          <a:latin typeface="Times New Roman" panose="02020603050405020304" pitchFamily="18" charset="0"/>
                          <a:ea typeface="Calibri" panose="020F0502020204030204" pitchFamily="34" charset="0"/>
                        </a:rPr>
                        <a:t> Các bức tranh với nhiều đường nét đẹp, phong phú, hấp dẫn.</a:t>
                      </a:r>
                      <a:endParaRPr lang="en-GB" sz="3600">
                        <a:effectLst/>
                        <a:latin typeface="Times New Roman" panose="02020603050405020304" pitchFamily="18" charset="0"/>
                        <a:ea typeface="Calibri" panose="020F0502020204030204" pitchFamily="34" charset="0"/>
                      </a:endParaRPr>
                    </a:p>
                    <a:p>
                      <a:pPr algn="just">
                        <a:lnSpc>
                          <a:spcPct val="115000"/>
                        </a:lnSpc>
                        <a:spcAft>
                          <a:spcPts val="0"/>
                        </a:spcAft>
                        <a:tabLst>
                          <a:tab pos="602615" algn="l"/>
                        </a:tabLst>
                      </a:pPr>
                      <a:r>
                        <a:rPr lang="en-US" sz="3200">
                          <a:solidFill>
                            <a:srgbClr val="171717"/>
                          </a:solidFill>
                          <a:effectLst/>
                          <a:latin typeface="Times New Roman" panose="02020603050405020304" pitchFamily="18" charset="0"/>
                          <a:ea typeface="Calibri" panose="020F0502020204030204" pitchFamily="34" charset="0"/>
                        </a:rPr>
                        <a:t>        (8 -10 điểm)</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3200">
                          <a:solidFill>
                            <a:srgbClr val="171717"/>
                          </a:solidFill>
                          <a:effectLst/>
                          <a:latin typeface="Times New Roman" panose="02020603050405020304" pitchFamily="18" charset="0"/>
                          <a:ea typeface="Calibri" panose="020F0502020204030204" pitchFamily="34" charset="0"/>
                        </a:rPr>
                        <a:t> Các nét vẽ đẹp nhưng các bức tranh chưa thật phong phú.</a:t>
                      </a:r>
                      <a:endParaRPr lang="en-GB" sz="3600">
                        <a:effectLst/>
                        <a:latin typeface="Times New Roman" panose="02020603050405020304" pitchFamily="18" charset="0"/>
                        <a:ea typeface="Calibri" panose="020F0502020204030204" pitchFamily="34" charset="0"/>
                      </a:endParaRPr>
                    </a:p>
                    <a:p>
                      <a:pPr algn="just">
                        <a:lnSpc>
                          <a:spcPct val="115000"/>
                        </a:lnSpc>
                        <a:spcAft>
                          <a:spcPts val="0"/>
                        </a:spcAft>
                        <a:tabLst>
                          <a:tab pos="602615" algn="l"/>
                        </a:tabLst>
                      </a:pPr>
                      <a:r>
                        <a:rPr lang="en-US" sz="3200">
                          <a:solidFill>
                            <a:srgbClr val="171717"/>
                          </a:solidFill>
                          <a:effectLst/>
                          <a:latin typeface="Times New Roman" panose="02020603050405020304" pitchFamily="18" charset="0"/>
                          <a:ea typeface="Calibri" panose="020F0502020204030204" pitchFamily="34" charset="0"/>
                        </a:rPr>
                        <a:t>       (5-7 điểm)</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3200">
                          <a:solidFill>
                            <a:srgbClr val="171717"/>
                          </a:solidFill>
                          <a:effectLst/>
                          <a:latin typeface="Times New Roman" panose="02020603050405020304" pitchFamily="18" charset="0"/>
                          <a:ea typeface="Calibri" panose="020F0502020204030204" pitchFamily="34" charset="0"/>
                        </a:rPr>
                        <a:t> Các nét vẽ không đẹp và các bức tranh còn đơn điệu về hình ảnh, màu sắc.</a:t>
                      </a:r>
                      <a:endParaRPr lang="en-GB" sz="3600">
                        <a:effectLst/>
                        <a:latin typeface="Times New Roman" panose="02020603050405020304" pitchFamily="18" charset="0"/>
                        <a:ea typeface="Calibri" panose="020F0502020204030204" pitchFamily="34" charset="0"/>
                      </a:endParaRPr>
                    </a:p>
                    <a:p>
                      <a:pPr algn="just">
                        <a:lnSpc>
                          <a:spcPct val="115000"/>
                        </a:lnSpc>
                        <a:spcAft>
                          <a:spcPts val="0"/>
                        </a:spcAft>
                        <a:tabLst>
                          <a:tab pos="602615" algn="l"/>
                        </a:tabLst>
                      </a:pPr>
                      <a:r>
                        <a:rPr lang="en-US" sz="3200">
                          <a:solidFill>
                            <a:srgbClr val="171717"/>
                          </a:solidFill>
                          <a:effectLst/>
                          <a:latin typeface="Times New Roman" panose="02020603050405020304" pitchFamily="18" charset="0"/>
                          <a:ea typeface="Calibri" panose="020F0502020204030204" pitchFamily="34" charset="0"/>
                        </a:rPr>
                        <a:t>( dưới 5 điểm)</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57710">
                <a:tc>
                  <a:txBody>
                    <a:bodyPr/>
                    <a:lstStyle/>
                    <a:p>
                      <a:pPr algn="ctr">
                        <a:lnSpc>
                          <a:spcPct val="115000"/>
                        </a:lnSpc>
                        <a:spcAft>
                          <a:spcPts val="0"/>
                        </a:spcAft>
                        <a:tabLst>
                          <a:tab pos="602615" algn="l"/>
                        </a:tabLst>
                      </a:pPr>
                      <a:r>
                        <a:rPr lang="en-US" sz="3200">
                          <a:solidFill>
                            <a:srgbClr val="171717"/>
                          </a:solidFill>
                          <a:effectLst/>
                          <a:latin typeface="Times New Roman" panose="02020603050405020304" pitchFamily="18" charset="0"/>
                          <a:ea typeface="Calibri" panose="020F0502020204030204" pitchFamily="34" charset="0"/>
                        </a:rPr>
                        <a:t>Đọc diễn cảm/ ngâm thơ</a:t>
                      </a:r>
                      <a:endParaRPr lang="en-GB" sz="3600">
                        <a:effectLst/>
                        <a:latin typeface="Times New Roman" panose="02020603050405020304" pitchFamily="18" charset="0"/>
                        <a:ea typeface="Calibri" panose="020F0502020204030204" pitchFamily="34" charset="0"/>
                      </a:endParaRPr>
                    </a:p>
                    <a:p>
                      <a:pPr algn="ctr">
                        <a:lnSpc>
                          <a:spcPct val="115000"/>
                        </a:lnSpc>
                        <a:spcAft>
                          <a:spcPts val="0"/>
                        </a:spcAft>
                        <a:tabLst>
                          <a:tab pos="602615" algn="l"/>
                        </a:tabLst>
                      </a:pPr>
                      <a:r>
                        <a:rPr lang="en-US" sz="3200" b="1">
                          <a:solidFill>
                            <a:srgbClr val="171717"/>
                          </a:solidFill>
                          <a:effectLst/>
                          <a:latin typeface="Times New Roman" panose="02020603050405020304" pitchFamily="18" charset="0"/>
                          <a:ea typeface="Calibri" panose="020F0502020204030204" pitchFamily="34" charset="0"/>
                        </a:rPr>
                        <a:t>(10 điểm)</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3200">
                          <a:solidFill>
                            <a:srgbClr val="171717"/>
                          </a:solidFill>
                          <a:effectLst/>
                          <a:latin typeface="Times New Roman" panose="02020603050405020304" pitchFamily="18" charset="0"/>
                          <a:ea typeface="Calibri" panose="020F0502020204030204" pitchFamily="34" charset="0"/>
                        </a:rPr>
                        <a:t>Phát âm chuẩn, ngắt nghỉ đúng chỗ; tốc độ đọc phù hợp, ngữ điệu lên xuống giọng truyền cảm, phù hợp</a:t>
                      </a:r>
                      <a:endParaRPr lang="en-GB" sz="3600">
                        <a:effectLst/>
                        <a:latin typeface="Times New Roman" panose="02020603050405020304" pitchFamily="18" charset="0"/>
                        <a:ea typeface="Calibri" panose="020F0502020204030204" pitchFamily="34" charset="0"/>
                      </a:endParaRPr>
                    </a:p>
                    <a:p>
                      <a:pPr algn="just">
                        <a:lnSpc>
                          <a:spcPct val="115000"/>
                        </a:lnSpc>
                        <a:spcAft>
                          <a:spcPts val="0"/>
                        </a:spcAft>
                        <a:tabLst>
                          <a:tab pos="602615" algn="l"/>
                        </a:tabLst>
                      </a:pPr>
                      <a:r>
                        <a:rPr lang="en-US" sz="3200">
                          <a:solidFill>
                            <a:srgbClr val="171717"/>
                          </a:solidFill>
                          <a:effectLst/>
                          <a:latin typeface="Times New Roman" panose="02020603050405020304" pitchFamily="18" charset="0"/>
                          <a:ea typeface="Calibri" panose="020F0502020204030204" pitchFamily="34" charset="0"/>
                        </a:rPr>
                        <a:t>        (8 -10 điểm)</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3200">
                          <a:solidFill>
                            <a:srgbClr val="171717"/>
                          </a:solidFill>
                          <a:effectLst/>
                          <a:latin typeface="Times New Roman" panose="02020603050405020304" pitchFamily="18" charset="0"/>
                          <a:ea typeface="Calibri" panose="020F0502020204030204" pitchFamily="34" charset="0"/>
                        </a:rPr>
                        <a:t>Phát âm chuẩn, ngắt nghỉ đúng chỗ; tốc độ đọc phù hợp nhưng ngữ điệu lên xuống giọng còn chưa hợp lí ở một số chỗ.</a:t>
                      </a:r>
                      <a:endParaRPr lang="en-GB" sz="3600">
                        <a:effectLst/>
                        <a:latin typeface="Times New Roman" panose="02020603050405020304" pitchFamily="18" charset="0"/>
                        <a:ea typeface="Calibri" panose="020F0502020204030204" pitchFamily="34" charset="0"/>
                      </a:endParaRPr>
                    </a:p>
                    <a:p>
                      <a:pPr algn="just">
                        <a:lnSpc>
                          <a:spcPct val="115000"/>
                        </a:lnSpc>
                        <a:spcAft>
                          <a:spcPts val="0"/>
                        </a:spcAft>
                        <a:tabLst>
                          <a:tab pos="602615" algn="l"/>
                        </a:tabLst>
                      </a:pPr>
                      <a:r>
                        <a:rPr lang="en-US" sz="3200">
                          <a:solidFill>
                            <a:srgbClr val="171717"/>
                          </a:solidFill>
                          <a:effectLst/>
                          <a:latin typeface="Times New Roman" panose="02020603050405020304" pitchFamily="18" charset="0"/>
                          <a:ea typeface="Calibri" panose="020F0502020204030204" pitchFamily="34" charset="0"/>
                        </a:rPr>
                        <a:t>           (5-7 điểm)</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602615" algn="l"/>
                        </a:tabLst>
                      </a:pPr>
                      <a:r>
                        <a:rPr lang="en-US" sz="3200">
                          <a:solidFill>
                            <a:srgbClr val="171717"/>
                          </a:solidFill>
                          <a:effectLst/>
                          <a:latin typeface="Times New Roman" panose="02020603050405020304" pitchFamily="18" charset="0"/>
                          <a:ea typeface="Calibri" panose="020F0502020204030204" pitchFamily="34" charset="0"/>
                        </a:rPr>
                        <a:t>Đúng phát âm, tốc độ đọc chưa hợp lí; ngắt nghỉ chưa đúng nhiều chỗ, ngữ điệu chưa đúng</a:t>
                      </a:r>
                      <a:endParaRPr lang="en-GB" sz="3600">
                        <a:effectLst/>
                        <a:latin typeface="Times New Roman" panose="02020603050405020304" pitchFamily="18" charset="0"/>
                        <a:ea typeface="Calibri" panose="020F0502020204030204" pitchFamily="34" charset="0"/>
                      </a:endParaRPr>
                    </a:p>
                    <a:p>
                      <a:pPr algn="just">
                        <a:lnSpc>
                          <a:spcPct val="115000"/>
                        </a:lnSpc>
                        <a:spcAft>
                          <a:spcPts val="0"/>
                        </a:spcAft>
                        <a:tabLst>
                          <a:tab pos="602615" algn="l"/>
                        </a:tabLst>
                      </a:pPr>
                      <a:r>
                        <a:rPr lang="en-US" sz="3200">
                          <a:solidFill>
                            <a:srgbClr val="171717"/>
                          </a:solidFill>
                          <a:effectLst/>
                          <a:latin typeface="Times New Roman" panose="02020603050405020304" pitchFamily="18" charset="0"/>
                          <a:ea typeface="Calibri" panose="020F0502020204030204" pitchFamily="34" charset="0"/>
                        </a:rPr>
                        <a:t>( dưới 5 điểm)</a:t>
                      </a:r>
                      <a:endParaRPr lang="en-GB" sz="36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0" y="2904350"/>
            <a:ext cx="18288000" cy="4478300"/>
            <a:chOff x="0" y="0"/>
            <a:chExt cx="4816593" cy="1179470"/>
          </a:xfrm>
        </p:grpSpPr>
        <p:sp>
          <p:nvSpPr>
            <p:cNvPr id="3" name="Freeform 3"/>
            <p:cNvSpPr/>
            <p:nvPr/>
          </p:nvSpPr>
          <p:spPr>
            <a:xfrm>
              <a:off x="0" y="0"/>
              <a:ext cx="4816592" cy="1179470"/>
            </a:xfrm>
            <a:custGeom>
              <a:avLst/>
              <a:gdLst/>
              <a:ahLst/>
              <a:cxnLst/>
              <a:rect l="l" t="t" r="r" b="b"/>
              <a:pathLst>
                <a:path w="4816592" h="1179470">
                  <a:moveTo>
                    <a:pt x="0" y="0"/>
                  </a:moveTo>
                  <a:lnTo>
                    <a:pt x="4816592" y="0"/>
                  </a:lnTo>
                  <a:lnTo>
                    <a:pt x="4816592" y="1179470"/>
                  </a:lnTo>
                  <a:lnTo>
                    <a:pt x="0" y="1179470"/>
                  </a:lnTo>
                  <a:close/>
                </a:path>
              </a:pathLst>
            </a:custGeom>
            <a:solidFill>
              <a:srgbClr val="DDA37F"/>
            </a:solidFill>
          </p:spPr>
        </p:sp>
        <p:sp>
          <p:nvSpPr>
            <p:cNvPr id="4" name="TextBox 4"/>
            <p:cNvSpPr txBox="1"/>
            <p:nvPr/>
          </p:nvSpPr>
          <p:spPr>
            <a:xfrm>
              <a:off x="0" y="-38100"/>
              <a:ext cx="4816593" cy="1217570"/>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5" name="Group 5"/>
          <p:cNvGrpSpPr/>
          <p:nvPr/>
        </p:nvGrpSpPr>
        <p:grpSpPr>
          <a:xfrm>
            <a:off x="0" y="2608185"/>
            <a:ext cx="18288000" cy="592330"/>
            <a:chOff x="0" y="0"/>
            <a:chExt cx="4816593" cy="156005"/>
          </a:xfrm>
        </p:grpSpPr>
        <p:sp>
          <p:nvSpPr>
            <p:cNvPr id="6" name="Freeform 6"/>
            <p:cNvSpPr/>
            <p:nvPr/>
          </p:nvSpPr>
          <p:spPr>
            <a:xfrm>
              <a:off x="0" y="0"/>
              <a:ext cx="4816592" cy="156005"/>
            </a:xfrm>
            <a:custGeom>
              <a:avLst/>
              <a:gdLst/>
              <a:ahLst/>
              <a:cxnLst/>
              <a:rect l="l" t="t" r="r" b="b"/>
              <a:pathLst>
                <a:path w="4816592" h="156005">
                  <a:moveTo>
                    <a:pt x="0" y="0"/>
                  </a:moveTo>
                  <a:lnTo>
                    <a:pt x="4816592" y="0"/>
                  </a:lnTo>
                  <a:lnTo>
                    <a:pt x="4816592" y="156005"/>
                  </a:lnTo>
                  <a:lnTo>
                    <a:pt x="0" y="156005"/>
                  </a:lnTo>
                  <a:close/>
                </a:path>
              </a:pathLst>
            </a:custGeom>
            <a:solidFill>
              <a:srgbClr val="EEA990"/>
            </a:solidFill>
          </p:spPr>
        </p:sp>
        <p:sp>
          <p:nvSpPr>
            <p:cNvPr id="7" name="TextBox 7"/>
            <p:cNvSpPr txBox="1"/>
            <p:nvPr/>
          </p:nvSpPr>
          <p:spPr>
            <a:xfrm>
              <a:off x="0" y="-38100"/>
              <a:ext cx="4816593" cy="194105"/>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8" name="Group 8"/>
          <p:cNvGrpSpPr/>
          <p:nvPr/>
        </p:nvGrpSpPr>
        <p:grpSpPr>
          <a:xfrm>
            <a:off x="0" y="6790320"/>
            <a:ext cx="18288000" cy="592330"/>
            <a:chOff x="0" y="0"/>
            <a:chExt cx="4816593" cy="156005"/>
          </a:xfrm>
        </p:grpSpPr>
        <p:sp>
          <p:nvSpPr>
            <p:cNvPr id="9" name="Freeform 9"/>
            <p:cNvSpPr/>
            <p:nvPr/>
          </p:nvSpPr>
          <p:spPr>
            <a:xfrm>
              <a:off x="0" y="0"/>
              <a:ext cx="4816592" cy="156005"/>
            </a:xfrm>
            <a:custGeom>
              <a:avLst/>
              <a:gdLst/>
              <a:ahLst/>
              <a:cxnLst/>
              <a:rect l="l" t="t" r="r" b="b"/>
              <a:pathLst>
                <a:path w="4816592" h="156005">
                  <a:moveTo>
                    <a:pt x="0" y="0"/>
                  </a:moveTo>
                  <a:lnTo>
                    <a:pt x="4816592" y="0"/>
                  </a:lnTo>
                  <a:lnTo>
                    <a:pt x="4816592" y="156005"/>
                  </a:lnTo>
                  <a:lnTo>
                    <a:pt x="0" y="156005"/>
                  </a:lnTo>
                  <a:close/>
                </a:path>
              </a:pathLst>
            </a:custGeom>
            <a:solidFill>
              <a:srgbClr val="EEA990"/>
            </a:solidFill>
          </p:spPr>
        </p:sp>
        <p:sp>
          <p:nvSpPr>
            <p:cNvPr id="10" name="TextBox 10"/>
            <p:cNvSpPr txBox="1"/>
            <p:nvPr/>
          </p:nvSpPr>
          <p:spPr>
            <a:xfrm>
              <a:off x="0" y="-38100"/>
              <a:ext cx="4816593" cy="194105"/>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1" name="Freeform 11"/>
          <p:cNvSpPr/>
          <p:nvPr/>
        </p:nvSpPr>
        <p:spPr>
          <a:xfrm>
            <a:off x="2101055" y="3408517"/>
            <a:ext cx="1394295" cy="1734983"/>
          </a:xfrm>
          <a:custGeom>
            <a:avLst/>
            <a:gdLst/>
            <a:ahLst/>
            <a:cxnLst/>
            <a:rect l="l" t="t" r="r" b="b"/>
            <a:pathLst>
              <a:path w="1394295" h="1734983">
                <a:moveTo>
                  <a:pt x="0" y="0"/>
                </a:moveTo>
                <a:lnTo>
                  <a:pt x="1394296" y="0"/>
                </a:lnTo>
                <a:lnTo>
                  <a:pt x="1394296" y="1734983"/>
                </a:lnTo>
                <a:lnTo>
                  <a:pt x="0" y="17349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TextBox 12"/>
          <p:cNvSpPr txBox="1"/>
          <p:nvPr/>
        </p:nvSpPr>
        <p:spPr>
          <a:xfrm>
            <a:off x="2101055" y="3537850"/>
            <a:ext cx="14085890" cy="2539157"/>
          </a:xfrm>
          <a:prstGeom prst="rect">
            <a:avLst/>
          </a:prstGeom>
        </p:spPr>
        <p:txBody>
          <a:bodyPr lIns="0" tIns="0" rIns="0" bIns="0" rtlCol="0" anchor="t">
            <a:spAutoFit/>
          </a:bodyPr>
          <a:lstStyle/>
          <a:p>
            <a:pPr algn="ctr">
              <a:lnSpc>
                <a:spcPts val="23410"/>
              </a:lnSpc>
            </a:pPr>
            <a:r>
              <a:rPr lang="en-US" sz="9600" b="1">
                <a:effectLst>
                  <a:glow rad="139700">
                    <a:schemeClr val="accent1">
                      <a:satMod val="175000"/>
                      <a:alpha val="40000"/>
                    </a:schemeClr>
                  </a:glow>
                </a:effectLst>
                <a:latin typeface="Times New Roman" panose="02020603050405020304" pitchFamily="18" charset="0"/>
                <a:cs typeface="Times New Roman" panose="02020603050405020304" pitchFamily="18" charset="0"/>
              </a:rPr>
              <a:t>Vẽ sơ đồ tư duy bài học</a:t>
            </a:r>
            <a:endParaRPr lang="en-US" sz="16721">
              <a:solidFill>
                <a:srgbClr val="522D1C"/>
              </a:solidFill>
              <a:effectLst>
                <a:glow rad="139700">
                  <a:schemeClr val="accent1">
                    <a:satMod val="175000"/>
                    <a:alpha val="40000"/>
                  </a:schemeClr>
                </a:glow>
              </a:effectLst>
              <a:latin typeface="Times New Roman" panose="02020603050405020304" pitchFamily="18" charset="0"/>
              <a:cs typeface="Times New Roman" panose="02020603050405020304" pitchFamily="18" charset="0"/>
            </a:endParaRPr>
          </a:p>
        </p:txBody>
      </p:sp>
      <p:sp>
        <p:nvSpPr>
          <p:cNvPr id="13" name="Freeform 13"/>
          <p:cNvSpPr/>
          <p:nvPr/>
        </p:nvSpPr>
        <p:spPr>
          <a:xfrm rot="10582022">
            <a:off x="14735673" y="4962625"/>
            <a:ext cx="1394295" cy="1734983"/>
          </a:xfrm>
          <a:custGeom>
            <a:avLst/>
            <a:gdLst/>
            <a:ahLst/>
            <a:cxnLst/>
            <a:rect l="l" t="t" r="r" b="b"/>
            <a:pathLst>
              <a:path w="1394295" h="1734983">
                <a:moveTo>
                  <a:pt x="0" y="0"/>
                </a:moveTo>
                <a:lnTo>
                  <a:pt x="1394295" y="0"/>
                </a:lnTo>
                <a:lnTo>
                  <a:pt x="1394295" y="1734983"/>
                </a:lnTo>
                <a:lnTo>
                  <a:pt x="0" y="17349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extLst>
      <p:ext uri="{BB962C8B-B14F-4D97-AF65-F5344CB8AC3E}">
        <p14:creationId xmlns:p14="http://schemas.microsoft.com/office/powerpoint/2010/main" val="1261471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75801" y="7219315"/>
            <a:ext cx="18363801" cy="2038985"/>
            <a:chOff x="0" y="0"/>
            <a:chExt cx="4836557" cy="537017"/>
          </a:xfrm>
        </p:grpSpPr>
        <p:sp>
          <p:nvSpPr>
            <p:cNvPr id="3" name="Freeform 3"/>
            <p:cNvSpPr/>
            <p:nvPr/>
          </p:nvSpPr>
          <p:spPr>
            <a:xfrm>
              <a:off x="0" y="0"/>
              <a:ext cx="4836557" cy="537017"/>
            </a:xfrm>
            <a:custGeom>
              <a:avLst/>
              <a:gdLst/>
              <a:ahLst/>
              <a:cxnLst/>
              <a:rect l="l" t="t" r="r" b="b"/>
              <a:pathLst>
                <a:path w="4836557" h="537017">
                  <a:moveTo>
                    <a:pt x="0" y="0"/>
                  </a:moveTo>
                  <a:lnTo>
                    <a:pt x="4836557" y="0"/>
                  </a:lnTo>
                  <a:lnTo>
                    <a:pt x="4836557" y="537017"/>
                  </a:lnTo>
                  <a:lnTo>
                    <a:pt x="0" y="537017"/>
                  </a:lnTo>
                  <a:close/>
                </a:path>
              </a:pathLst>
            </a:custGeom>
            <a:solidFill>
              <a:srgbClr val="DDA37F"/>
            </a:solidFill>
          </p:spPr>
        </p:sp>
        <p:sp>
          <p:nvSpPr>
            <p:cNvPr id="4" name="TextBox 4"/>
            <p:cNvSpPr txBox="1"/>
            <p:nvPr/>
          </p:nvSpPr>
          <p:spPr>
            <a:xfrm>
              <a:off x="0" y="-38100"/>
              <a:ext cx="4836557" cy="57511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1" name="Freeform 11"/>
          <p:cNvSpPr/>
          <p:nvPr/>
        </p:nvSpPr>
        <p:spPr>
          <a:xfrm rot="7706873">
            <a:off x="162250" y="-280087"/>
            <a:ext cx="3735361" cy="3281584"/>
          </a:xfrm>
          <a:custGeom>
            <a:avLst/>
            <a:gdLst/>
            <a:ahLst/>
            <a:cxnLst/>
            <a:rect l="l" t="t" r="r" b="b"/>
            <a:pathLst>
              <a:path w="3735361" h="3281584">
                <a:moveTo>
                  <a:pt x="0" y="0"/>
                </a:moveTo>
                <a:lnTo>
                  <a:pt x="3735361" y="0"/>
                </a:lnTo>
                <a:lnTo>
                  <a:pt x="3735361" y="3281584"/>
                </a:lnTo>
                <a:lnTo>
                  <a:pt x="0" y="3281584"/>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15" name="TextBox 15"/>
          <p:cNvSpPr txBox="1"/>
          <p:nvPr/>
        </p:nvSpPr>
        <p:spPr>
          <a:xfrm>
            <a:off x="3679044" y="857250"/>
            <a:ext cx="10929913" cy="1360950"/>
          </a:xfrm>
          <a:prstGeom prst="rect">
            <a:avLst/>
          </a:prstGeom>
        </p:spPr>
        <p:txBody>
          <a:bodyPr lIns="0" tIns="0" rIns="0" bIns="0" rtlCol="0" anchor="t">
            <a:spAutoFit/>
          </a:bodyPr>
          <a:lstStyle/>
          <a:p>
            <a:pPr algn="ctr">
              <a:lnSpc>
                <a:spcPts val="11899"/>
              </a:lnSpc>
            </a:pPr>
            <a:r>
              <a:rPr lang="en-US" sz="5400">
                <a:solidFill>
                  <a:srgbClr val="522D1C"/>
                </a:solidFill>
                <a:latin typeface="Times New Roman" panose="02020603050405020304" pitchFamily="18" charset="0"/>
                <a:ea typeface="Alice Bold"/>
                <a:cs typeface="Times New Roman" panose="02020603050405020304" pitchFamily="18" charset="0"/>
              </a:rPr>
              <a:t>﻿</a:t>
            </a:r>
            <a:r>
              <a:rPr lang="en-US" sz="7200" b="1">
                <a:latin typeface="Times New Roman" panose="02020603050405020304" pitchFamily="18" charset="0"/>
                <a:cs typeface="Times New Roman" panose="02020603050405020304" pitchFamily="18" charset="0"/>
              </a:rPr>
              <a:t>2. Tác giả Chính </a:t>
            </a:r>
            <a:r>
              <a:rPr lang="en-US" sz="7200" b="1" smtClean="0">
                <a:latin typeface="Times New Roman" panose="02020603050405020304" pitchFamily="18" charset="0"/>
                <a:cs typeface="Times New Roman" panose="02020603050405020304" pitchFamily="18" charset="0"/>
              </a:rPr>
              <a:t>Hữu</a:t>
            </a:r>
            <a:endParaRPr lang="en-GB" sz="720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497" y="2734897"/>
            <a:ext cx="5181600" cy="5181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06200" y="2648537"/>
            <a:ext cx="5638800" cy="5181600"/>
          </a:xfrm>
          <a:prstGeom prst="ellipse">
            <a:avLst/>
          </a:prstGeom>
          <a:ln>
            <a:noFill/>
          </a:ln>
          <a:effectLst>
            <a:softEdge rad="112500"/>
          </a:effectLst>
        </p:spPr>
      </p:pic>
      <p:sp>
        <p:nvSpPr>
          <p:cNvPr id="17" name="Rectangle 16"/>
          <p:cNvSpPr/>
          <p:nvPr/>
        </p:nvSpPr>
        <p:spPr>
          <a:xfrm>
            <a:off x="5037309" y="8054203"/>
            <a:ext cx="7640233" cy="1047979"/>
          </a:xfrm>
          <a:prstGeom prst="rect">
            <a:avLst/>
          </a:prstGeom>
        </p:spPr>
        <p:txBody>
          <a:bodyPr wrap="none">
            <a:spAutoFit/>
          </a:bodyPr>
          <a:lstStyle/>
          <a:p>
            <a:pPr algn="ctr">
              <a:lnSpc>
                <a:spcPct val="115000"/>
              </a:lnSpc>
              <a:spcAft>
                <a:spcPts val="0"/>
              </a:spcAft>
            </a:pPr>
            <a:r>
              <a:rPr lang="en-US" sz="5400" b="1">
                <a:latin typeface="Times New Roman" panose="02020603050405020304" pitchFamily="18" charset="0"/>
                <a:ea typeface="Calibri" panose="020F0502020204030204" pitchFamily="34" charset="0"/>
                <a:cs typeface="Times New Roman" panose="02020603050405020304" pitchFamily="18" charset="0"/>
              </a:rPr>
              <a:t>Chính Hữu (1926 – 2007)</a:t>
            </a:r>
            <a:endParaRPr lang="en-GB" sz="5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Freeform 16"/>
          <p:cNvSpPr/>
          <p:nvPr/>
        </p:nvSpPr>
        <p:spPr>
          <a:xfrm rot="7808874">
            <a:off x="15555303" y="-200085"/>
            <a:ext cx="5732004" cy="5035671"/>
          </a:xfrm>
          <a:custGeom>
            <a:avLst/>
            <a:gdLst/>
            <a:ahLst/>
            <a:cxnLst/>
            <a:rect l="l" t="t" r="r" b="b"/>
            <a:pathLst>
              <a:path w="5732004" h="5035671">
                <a:moveTo>
                  <a:pt x="0" y="0"/>
                </a:moveTo>
                <a:lnTo>
                  <a:pt x="5732003" y="0"/>
                </a:lnTo>
                <a:lnTo>
                  <a:pt x="5732003" y="5035671"/>
                </a:lnTo>
                <a:lnTo>
                  <a:pt x="0" y="5035671"/>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80831" y="2734897"/>
            <a:ext cx="5296635" cy="5319306"/>
          </a:xfrm>
          <a:prstGeom prst="ellipse">
            <a:avLst/>
          </a:prstGeom>
          <a:ln>
            <a:noFill/>
          </a:ln>
          <a:effectLst>
            <a:softEdge rad="112500"/>
          </a:effectLst>
        </p:spPr>
      </p:pic>
    </p:spTree>
    <p:extLst>
      <p:ext uri="{BB962C8B-B14F-4D97-AF65-F5344CB8AC3E}">
        <p14:creationId xmlns:p14="http://schemas.microsoft.com/office/powerpoint/2010/main" val="46484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arn(inVertical)">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0" y="9258300"/>
            <a:ext cx="18363801" cy="1028700"/>
            <a:chOff x="0" y="0"/>
            <a:chExt cx="4836557" cy="270933"/>
          </a:xfrm>
        </p:grpSpPr>
        <p:sp>
          <p:nvSpPr>
            <p:cNvPr id="3" name="Freeform 3"/>
            <p:cNvSpPr/>
            <p:nvPr/>
          </p:nvSpPr>
          <p:spPr>
            <a:xfrm>
              <a:off x="0" y="0"/>
              <a:ext cx="4836557" cy="270933"/>
            </a:xfrm>
            <a:custGeom>
              <a:avLst/>
              <a:gdLst/>
              <a:ahLst/>
              <a:cxnLst/>
              <a:rect l="l" t="t" r="r" b="b"/>
              <a:pathLst>
                <a:path w="4836557" h="270933">
                  <a:moveTo>
                    <a:pt x="0" y="0"/>
                  </a:moveTo>
                  <a:lnTo>
                    <a:pt x="4836557" y="0"/>
                  </a:lnTo>
                  <a:lnTo>
                    <a:pt x="4836557" y="270933"/>
                  </a:lnTo>
                  <a:lnTo>
                    <a:pt x="0" y="270933"/>
                  </a:lnTo>
                  <a:close/>
                </a:path>
              </a:pathLst>
            </a:custGeom>
            <a:solidFill>
              <a:srgbClr val="EEA990"/>
            </a:solidFill>
          </p:spPr>
        </p:sp>
        <p:sp>
          <p:nvSpPr>
            <p:cNvPr id="4" name="TextBox 4"/>
            <p:cNvSpPr txBox="1"/>
            <p:nvPr/>
          </p:nvSpPr>
          <p:spPr>
            <a:xfrm>
              <a:off x="0" y="-38100"/>
              <a:ext cx="4836557" cy="309033"/>
            </a:xfrm>
            <a:prstGeom prst="rect">
              <a:avLst/>
            </a:prstGeom>
          </p:spPr>
          <p:txBody>
            <a:bodyPr lIns="50800" tIns="50800" rIns="50800" bIns="50800" rtlCol="0" anchor="ctr"/>
            <a:lstStyle/>
            <a:p>
              <a:pPr algn="ctr">
                <a:lnSpc>
                  <a:spcPts val="2659"/>
                </a:lnSpc>
              </a:pPr>
              <a:endParaRPr/>
            </a:p>
          </p:txBody>
        </p:sp>
      </p:grpSp>
      <p:sp>
        <p:nvSpPr>
          <p:cNvPr id="20" name="Freeform 20"/>
          <p:cNvSpPr/>
          <p:nvPr/>
        </p:nvSpPr>
        <p:spPr>
          <a:xfrm rot="-732719">
            <a:off x="212489" y="7859055"/>
            <a:ext cx="3185465" cy="2798490"/>
          </a:xfrm>
          <a:custGeom>
            <a:avLst/>
            <a:gdLst/>
            <a:ahLst/>
            <a:cxnLst/>
            <a:rect l="l" t="t" r="r" b="b"/>
            <a:pathLst>
              <a:path w="3185465" h="2798490">
                <a:moveTo>
                  <a:pt x="0" y="0"/>
                </a:moveTo>
                <a:lnTo>
                  <a:pt x="3185465" y="0"/>
                </a:lnTo>
                <a:lnTo>
                  <a:pt x="3185465" y="2798490"/>
                </a:lnTo>
                <a:lnTo>
                  <a:pt x="0" y="279849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5" name="Freeform 25"/>
          <p:cNvSpPr/>
          <p:nvPr/>
        </p:nvSpPr>
        <p:spPr>
          <a:xfrm rot="-10148839">
            <a:off x="15008029" y="-454441"/>
            <a:ext cx="3883918" cy="3412094"/>
          </a:xfrm>
          <a:custGeom>
            <a:avLst/>
            <a:gdLst/>
            <a:ahLst/>
            <a:cxnLst/>
            <a:rect l="l" t="t" r="r" b="b"/>
            <a:pathLst>
              <a:path w="3883918" h="3412094">
                <a:moveTo>
                  <a:pt x="0" y="0"/>
                </a:moveTo>
                <a:lnTo>
                  <a:pt x="3883918" y="0"/>
                </a:lnTo>
                <a:lnTo>
                  <a:pt x="3883918" y="3412094"/>
                </a:lnTo>
                <a:lnTo>
                  <a:pt x="0" y="3412094"/>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2969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571500"/>
            <a:ext cx="12096098" cy="932414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1000"/>
                                        <p:tgtEl>
                                          <p:spTgt spid="29698"/>
                                        </p:tgtEl>
                                      </p:cBhvr>
                                    </p:animEffect>
                                    <p:anim calcmode="lin" valueType="num">
                                      <p:cBhvr>
                                        <p:cTn id="8" dur="1000" fill="hold"/>
                                        <p:tgtEl>
                                          <p:spTgt spid="29698"/>
                                        </p:tgtEl>
                                        <p:attrNameLst>
                                          <p:attrName>ppt_x</p:attrName>
                                        </p:attrNameLst>
                                      </p:cBhvr>
                                      <p:tavLst>
                                        <p:tav tm="0">
                                          <p:val>
                                            <p:strVal val="#ppt_x"/>
                                          </p:val>
                                        </p:tav>
                                        <p:tav tm="100000">
                                          <p:val>
                                            <p:strVal val="#ppt_x"/>
                                          </p:val>
                                        </p:tav>
                                      </p:tavLst>
                                    </p:anim>
                                    <p:anim calcmode="lin" valueType="num">
                                      <p:cBhvr>
                                        <p:cTn id="9" dur="1000" fill="hold"/>
                                        <p:tgtEl>
                                          <p:spTgt spid="296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sp>
        <p:nvSpPr>
          <p:cNvPr id="8" name="Freeform 8"/>
          <p:cNvSpPr/>
          <p:nvPr/>
        </p:nvSpPr>
        <p:spPr>
          <a:xfrm rot="-84504">
            <a:off x="15390498" y="7160551"/>
            <a:ext cx="2488706" cy="3403305"/>
          </a:xfrm>
          <a:custGeom>
            <a:avLst/>
            <a:gdLst/>
            <a:ahLst/>
            <a:cxnLst/>
            <a:rect l="l" t="t" r="r" b="b"/>
            <a:pathLst>
              <a:path w="2488706" h="3403305">
                <a:moveTo>
                  <a:pt x="0" y="0"/>
                </a:moveTo>
                <a:lnTo>
                  <a:pt x="2488706" y="0"/>
                </a:lnTo>
                <a:lnTo>
                  <a:pt x="2488706" y="3403306"/>
                </a:lnTo>
                <a:lnTo>
                  <a:pt x="0" y="340330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pic>
        <p:nvPicPr>
          <p:cNvPr id="3072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278145"/>
            <a:ext cx="13328650" cy="747836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Freeform 6"/>
          <p:cNvSpPr/>
          <p:nvPr/>
        </p:nvSpPr>
        <p:spPr>
          <a:xfrm rot="6875709">
            <a:off x="-248320" y="-1046010"/>
            <a:ext cx="3444239" cy="4709997"/>
          </a:xfrm>
          <a:custGeom>
            <a:avLst/>
            <a:gdLst/>
            <a:ahLst/>
            <a:cxnLst/>
            <a:rect l="l" t="t" r="r" b="b"/>
            <a:pathLst>
              <a:path w="3444239" h="4709997">
                <a:moveTo>
                  <a:pt x="0" y="0"/>
                </a:moveTo>
                <a:lnTo>
                  <a:pt x="3444239" y="0"/>
                </a:lnTo>
                <a:lnTo>
                  <a:pt x="3444239" y="4709997"/>
                </a:lnTo>
                <a:lnTo>
                  <a:pt x="0" y="4709997"/>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anim calcmode="lin" valueType="num">
                                      <p:cBhvr>
                                        <p:cTn id="8" dur="1000" fill="hold"/>
                                        <p:tgtEl>
                                          <p:spTgt spid="30722"/>
                                        </p:tgtEl>
                                        <p:attrNameLst>
                                          <p:attrName>ppt_x</p:attrName>
                                        </p:attrNameLst>
                                      </p:cBhvr>
                                      <p:tavLst>
                                        <p:tav tm="0">
                                          <p:val>
                                            <p:strVal val="#ppt_x"/>
                                          </p:val>
                                        </p:tav>
                                        <p:tav tm="100000">
                                          <p:val>
                                            <p:strVal val="#ppt_x"/>
                                          </p:val>
                                        </p:tav>
                                      </p:tavLst>
                                    </p:anim>
                                    <p:anim calcmode="lin" valueType="num">
                                      <p:cBhvr>
                                        <p:cTn id="9" dur="1000" fill="hold"/>
                                        <p:tgtEl>
                                          <p:spTgt spid="307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0" y="2904350"/>
            <a:ext cx="18288000" cy="4478300"/>
            <a:chOff x="0" y="0"/>
            <a:chExt cx="4816593" cy="1179470"/>
          </a:xfrm>
        </p:grpSpPr>
        <p:sp>
          <p:nvSpPr>
            <p:cNvPr id="3" name="Freeform 3"/>
            <p:cNvSpPr/>
            <p:nvPr/>
          </p:nvSpPr>
          <p:spPr>
            <a:xfrm>
              <a:off x="0" y="0"/>
              <a:ext cx="4816592" cy="1179470"/>
            </a:xfrm>
            <a:custGeom>
              <a:avLst/>
              <a:gdLst/>
              <a:ahLst/>
              <a:cxnLst/>
              <a:rect l="l" t="t" r="r" b="b"/>
              <a:pathLst>
                <a:path w="4816592" h="1179470">
                  <a:moveTo>
                    <a:pt x="0" y="0"/>
                  </a:moveTo>
                  <a:lnTo>
                    <a:pt x="4816592" y="0"/>
                  </a:lnTo>
                  <a:lnTo>
                    <a:pt x="4816592" y="1179470"/>
                  </a:lnTo>
                  <a:lnTo>
                    <a:pt x="0" y="1179470"/>
                  </a:lnTo>
                  <a:close/>
                </a:path>
              </a:pathLst>
            </a:custGeom>
            <a:solidFill>
              <a:srgbClr val="DDA37F"/>
            </a:solidFill>
          </p:spPr>
        </p:sp>
        <p:sp>
          <p:nvSpPr>
            <p:cNvPr id="4" name="TextBox 4"/>
            <p:cNvSpPr txBox="1"/>
            <p:nvPr/>
          </p:nvSpPr>
          <p:spPr>
            <a:xfrm>
              <a:off x="0" y="-38100"/>
              <a:ext cx="4816593" cy="121757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0" y="2608185"/>
            <a:ext cx="18288000" cy="592330"/>
            <a:chOff x="0" y="0"/>
            <a:chExt cx="4816593" cy="156005"/>
          </a:xfrm>
        </p:grpSpPr>
        <p:sp>
          <p:nvSpPr>
            <p:cNvPr id="6" name="Freeform 6"/>
            <p:cNvSpPr/>
            <p:nvPr/>
          </p:nvSpPr>
          <p:spPr>
            <a:xfrm>
              <a:off x="0" y="0"/>
              <a:ext cx="4816592" cy="156005"/>
            </a:xfrm>
            <a:custGeom>
              <a:avLst/>
              <a:gdLst/>
              <a:ahLst/>
              <a:cxnLst/>
              <a:rect l="l" t="t" r="r" b="b"/>
              <a:pathLst>
                <a:path w="4816592" h="156005">
                  <a:moveTo>
                    <a:pt x="0" y="0"/>
                  </a:moveTo>
                  <a:lnTo>
                    <a:pt x="4816592" y="0"/>
                  </a:lnTo>
                  <a:lnTo>
                    <a:pt x="4816592" y="156005"/>
                  </a:lnTo>
                  <a:lnTo>
                    <a:pt x="0" y="156005"/>
                  </a:lnTo>
                  <a:close/>
                </a:path>
              </a:pathLst>
            </a:custGeom>
            <a:solidFill>
              <a:srgbClr val="EEA990"/>
            </a:solidFill>
          </p:spPr>
        </p:sp>
        <p:sp>
          <p:nvSpPr>
            <p:cNvPr id="7" name="TextBox 7"/>
            <p:cNvSpPr txBox="1"/>
            <p:nvPr/>
          </p:nvSpPr>
          <p:spPr>
            <a:xfrm>
              <a:off x="0" y="-38100"/>
              <a:ext cx="4816593" cy="194105"/>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0" y="6790320"/>
            <a:ext cx="18288000" cy="592330"/>
            <a:chOff x="0" y="0"/>
            <a:chExt cx="4816593" cy="156005"/>
          </a:xfrm>
        </p:grpSpPr>
        <p:sp>
          <p:nvSpPr>
            <p:cNvPr id="9" name="Freeform 9"/>
            <p:cNvSpPr/>
            <p:nvPr/>
          </p:nvSpPr>
          <p:spPr>
            <a:xfrm>
              <a:off x="0" y="0"/>
              <a:ext cx="4816592" cy="156005"/>
            </a:xfrm>
            <a:custGeom>
              <a:avLst/>
              <a:gdLst/>
              <a:ahLst/>
              <a:cxnLst/>
              <a:rect l="l" t="t" r="r" b="b"/>
              <a:pathLst>
                <a:path w="4816592" h="156005">
                  <a:moveTo>
                    <a:pt x="0" y="0"/>
                  </a:moveTo>
                  <a:lnTo>
                    <a:pt x="4816592" y="0"/>
                  </a:lnTo>
                  <a:lnTo>
                    <a:pt x="4816592" y="156005"/>
                  </a:lnTo>
                  <a:lnTo>
                    <a:pt x="0" y="156005"/>
                  </a:lnTo>
                  <a:close/>
                </a:path>
              </a:pathLst>
            </a:custGeom>
            <a:solidFill>
              <a:srgbClr val="EEA990"/>
            </a:solidFill>
          </p:spPr>
        </p:sp>
        <p:sp>
          <p:nvSpPr>
            <p:cNvPr id="10" name="TextBox 10"/>
            <p:cNvSpPr txBox="1"/>
            <p:nvPr/>
          </p:nvSpPr>
          <p:spPr>
            <a:xfrm>
              <a:off x="0" y="-38100"/>
              <a:ext cx="4816593" cy="194105"/>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a:off x="2101055" y="3408517"/>
            <a:ext cx="1394295" cy="1734983"/>
          </a:xfrm>
          <a:custGeom>
            <a:avLst/>
            <a:gdLst/>
            <a:ahLst/>
            <a:cxnLst/>
            <a:rect l="l" t="t" r="r" b="b"/>
            <a:pathLst>
              <a:path w="1394295" h="1734983">
                <a:moveTo>
                  <a:pt x="0" y="0"/>
                </a:moveTo>
                <a:lnTo>
                  <a:pt x="1394296" y="0"/>
                </a:lnTo>
                <a:lnTo>
                  <a:pt x="1394296" y="1734983"/>
                </a:lnTo>
                <a:lnTo>
                  <a:pt x="0" y="17349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2" name="TextBox 12"/>
          <p:cNvSpPr txBox="1"/>
          <p:nvPr/>
        </p:nvSpPr>
        <p:spPr>
          <a:xfrm>
            <a:off x="2101055" y="3537850"/>
            <a:ext cx="14085890" cy="2880450"/>
          </a:xfrm>
          <a:prstGeom prst="rect">
            <a:avLst/>
          </a:prstGeom>
        </p:spPr>
        <p:txBody>
          <a:bodyPr lIns="0" tIns="0" rIns="0" bIns="0" rtlCol="0" anchor="t">
            <a:spAutoFit/>
          </a:bodyPr>
          <a:lstStyle/>
          <a:p>
            <a:pPr algn="ctr">
              <a:lnSpc>
                <a:spcPts val="23410"/>
              </a:lnSpc>
            </a:pPr>
            <a:r>
              <a:rPr lang="en-US" sz="16721">
                <a:solidFill>
                  <a:srgbClr val="522D1C"/>
                </a:solidFill>
                <a:latin typeface="Alice Bold"/>
              </a:rPr>
              <a:t>Thank You</a:t>
            </a:r>
          </a:p>
        </p:txBody>
      </p:sp>
      <p:sp>
        <p:nvSpPr>
          <p:cNvPr id="13" name="Freeform 13"/>
          <p:cNvSpPr/>
          <p:nvPr/>
        </p:nvSpPr>
        <p:spPr>
          <a:xfrm rot="10582022">
            <a:off x="14735673" y="4962625"/>
            <a:ext cx="1394295" cy="1734983"/>
          </a:xfrm>
          <a:custGeom>
            <a:avLst/>
            <a:gdLst/>
            <a:ahLst/>
            <a:cxnLst/>
            <a:rect l="l" t="t" r="r" b="b"/>
            <a:pathLst>
              <a:path w="1394295" h="1734983">
                <a:moveTo>
                  <a:pt x="0" y="0"/>
                </a:moveTo>
                <a:lnTo>
                  <a:pt x="1394295" y="0"/>
                </a:lnTo>
                <a:lnTo>
                  <a:pt x="1394295" y="1734983"/>
                </a:lnTo>
                <a:lnTo>
                  <a:pt x="0" y="17349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574852" cy="10287000"/>
            <a:chOff x="0" y="0"/>
            <a:chExt cx="151401" cy="2709333"/>
          </a:xfrm>
        </p:grpSpPr>
        <p:sp>
          <p:nvSpPr>
            <p:cNvPr id="3" name="Freeform 3"/>
            <p:cNvSpPr/>
            <p:nvPr/>
          </p:nvSpPr>
          <p:spPr>
            <a:xfrm>
              <a:off x="0" y="0"/>
              <a:ext cx="151401" cy="2709333"/>
            </a:xfrm>
            <a:custGeom>
              <a:avLst/>
              <a:gdLst/>
              <a:ahLst/>
              <a:cxnLst/>
              <a:rect l="l" t="t" r="r" b="b"/>
              <a:pathLst>
                <a:path w="151401" h="2709333">
                  <a:moveTo>
                    <a:pt x="0" y="0"/>
                  </a:moveTo>
                  <a:lnTo>
                    <a:pt x="151401" y="0"/>
                  </a:lnTo>
                  <a:lnTo>
                    <a:pt x="151401" y="2709333"/>
                  </a:lnTo>
                  <a:lnTo>
                    <a:pt x="0" y="2709333"/>
                  </a:lnTo>
                  <a:close/>
                </a:path>
              </a:pathLst>
            </a:custGeom>
            <a:solidFill>
              <a:srgbClr val="EEA990"/>
            </a:solidFill>
          </p:spPr>
        </p:sp>
        <p:sp>
          <p:nvSpPr>
            <p:cNvPr id="4" name="TextBox 4"/>
            <p:cNvSpPr txBox="1"/>
            <p:nvPr/>
          </p:nvSpPr>
          <p:spPr>
            <a:xfrm>
              <a:off x="0" y="-38100"/>
              <a:ext cx="151401" cy="2747433"/>
            </a:xfrm>
            <a:prstGeom prst="rect">
              <a:avLst/>
            </a:prstGeom>
          </p:spPr>
          <p:txBody>
            <a:bodyPr lIns="50800" tIns="50800" rIns="50800" bIns="50800" rtlCol="0" anchor="ctr"/>
            <a:lstStyle/>
            <a:p>
              <a:pPr algn="ctr">
                <a:lnSpc>
                  <a:spcPts val="2659"/>
                </a:lnSpc>
              </a:pPr>
              <a:endParaRPr>
                <a:solidFill>
                  <a:prstClr val="black"/>
                </a:solidFill>
              </a:endParaRPr>
            </a:p>
          </p:txBody>
        </p:sp>
      </p:grpSp>
      <p:grpSp>
        <p:nvGrpSpPr>
          <p:cNvPr id="6" name="Group 6"/>
          <p:cNvGrpSpPr/>
          <p:nvPr/>
        </p:nvGrpSpPr>
        <p:grpSpPr>
          <a:xfrm>
            <a:off x="1804268" y="2476501"/>
            <a:ext cx="7004966" cy="5784056"/>
            <a:chOff x="0" y="0"/>
            <a:chExt cx="1844929" cy="1071342"/>
          </a:xfrm>
          <a:scene3d>
            <a:camera prst="orthographicFront">
              <a:rot lat="0" lon="0" rev="0"/>
            </a:camera>
            <a:lightRig rig="contrasting" dir="t">
              <a:rot lat="0" lon="0" rev="1500000"/>
            </a:lightRig>
          </a:scene3d>
        </p:grpSpPr>
        <p:sp>
          <p:nvSpPr>
            <p:cNvPr id="7" name="Freeform 7"/>
            <p:cNvSpPr/>
            <p:nvPr/>
          </p:nvSpPr>
          <p:spPr>
            <a:xfrm>
              <a:off x="0" y="0"/>
              <a:ext cx="1844929" cy="1071342"/>
            </a:xfrm>
            <a:custGeom>
              <a:avLst/>
              <a:gdLst/>
              <a:ahLst/>
              <a:cxnLst/>
              <a:rect l="l" t="t" r="r" b="b"/>
              <a:pathLst>
                <a:path w="1844929" h="1071342">
                  <a:moveTo>
                    <a:pt x="0" y="0"/>
                  </a:moveTo>
                  <a:lnTo>
                    <a:pt x="1844929" y="0"/>
                  </a:lnTo>
                  <a:lnTo>
                    <a:pt x="1844929" y="1071342"/>
                  </a:lnTo>
                  <a:lnTo>
                    <a:pt x="0" y="1071342"/>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8" name="TextBox 8"/>
            <p:cNvSpPr txBox="1"/>
            <p:nvPr/>
          </p:nvSpPr>
          <p:spPr>
            <a:xfrm>
              <a:off x="0" y="-38100"/>
              <a:ext cx="1844929" cy="1109442"/>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ctr">
                <a:lnSpc>
                  <a:spcPts val="2659"/>
                </a:lnSpc>
              </a:pPr>
              <a:endParaRPr>
                <a:solidFill>
                  <a:prstClr val="black"/>
                </a:solidFill>
              </a:endParaRPr>
            </a:p>
          </p:txBody>
        </p:sp>
      </p:grpSp>
      <p:grpSp>
        <p:nvGrpSpPr>
          <p:cNvPr id="11" name="Group 11"/>
          <p:cNvGrpSpPr/>
          <p:nvPr/>
        </p:nvGrpSpPr>
        <p:grpSpPr>
          <a:xfrm>
            <a:off x="9508005" y="2476501"/>
            <a:ext cx="7004966" cy="5784056"/>
            <a:chOff x="0" y="0"/>
            <a:chExt cx="1844929" cy="1071342"/>
          </a:xfrm>
          <a:scene3d>
            <a:camera prst="orthographicFront">
              <a:rot lat="0" lon="0" rev="0"/>
            </a:camera>
            <a:lightRig rig="contrasting" dir="t">
              <a:rot lat="0" lon="0" rev="1500000"/>
            </a:lightRig>
          </a:scene3d>
        </p:grpSpPr>
        <p:sp>
          <p:nvSpPr>
            <p:cNvPr id="12" name="Freeform 12"/>
            <p:cNvSpPr/>
            <p:nvPr/>
          </p:nvSpPr>
          <p:spPr>
            <a:xfrm>
              <a:off x="0" y="0"/>
              <a:ext cx="1844929" cy="1071342"/>
            </a:xfrm>
            <a:custGeom>
              <a:avLst/>
              <a:gdLst/>
              <a:ahLst/>
              <a:cxnLst/>
              <a:rect l="l" t="t" r="r" b="b"/>
              <a:pathLst>
                <a:path w="1844929" h="1071342">
                  <a:moveTo>
                    <a:pt x="0" y="0"/>
                  </a:moveTo>
                  <a:lnTo>
                    <a:pt x="1844929" y="0"/>
                  </a:lnTo>
                  <a:lnTo>
                    <a:pt x="1844929" y="1071342"/>
                  </a:lnTo>
                  <a:lnTo>
                    <a:pt x="0" y="1071342"/>
                  </a:lnTo>
                  <a:close/>
                </a:path>
              </a:pathLst>
            </a:custGeom>
            <a:solidFill>
              <a:srgbClr val="DDA37F"/>
            </a:solidFill>
            <a:ln>
              <a:noFill/>
            </a:ln>
            <a:effectLst>
              <a:outerShdw blurRad="149987" dist="250190" dir="8460000" algn="ctr">
                <a:srgbClr val="000000">
                  <a:alpha val="28000"/>
                </a:srgbClr>
              </a:outerShdw>
            </a:effectLst>
            <a:sp3d prstMaterial="metal">
              <a:bevelT w="88900" h="88900"/>
            </a:sp3d>
          </p:spPr>
        </p:sp>
        <p:sp>
          <p:nvSpPr>
            <p:cNvPr id="13" name="TextBox 13"/>
            <p:cNvSpPr txBox="1"/>
            <p:nvPr/>
          </p:nvSpPr>
          <p:spPr>
            <a:xfrm>
              <a:off x="0" y="-38100"/>
              <a:ext cx="1844929" cy="1109442"/>
            </a:xfrm>
            <a:prstGeom prst="rect">
              <a:avLst/>
            </a:prstGeom>
            <a:ln>
              <a:noFill/>
            </a:ln>
            <a:effectLst>
              <a:outerShdw blurRad="149987" dist="250190" dir="8460000" algn="ctr">
                <a:srgbClr val="000000">
                  <a:alpha val="28000"/>
                </a:srgbClr>
              </a:outerShdw>
            </a:effectLst>
            <a:sp3d prstMaterial="metal">
              <a:bevelT w="88900" h="88900"/>
            </a:sp3d>
          </p:spPr>
          <p:txBody>
            <a:bodyPr lIns="50800" tIns="50800" rIns="50800" bIns="50800" rtlCol="0" anchor="ctr"/>
            <a:lstStyle/>
            <a:p>
              <a:pPr algn="ctr">
                <a:lnSpc>
                  <a:spcPts val="2659"/>
                </a:lnSpc>
              </a:pPr>
              <a:endParaRPr>
                <a:solidFill>
                  <a:prstClr val="black"/>
                </a:solidFill>
              </a:endParaRPr>
            </a:p>
          </p:txBody>
        </p:sp>
      </p:grpSp>
      <p:sp>
        <p:nvSpPr>
          <p:cNvPr id="20" name="Rectangle 19"/>
          <p:cNvSpPr/>
          <p:nvPr/>
        </p:nvSpPr>
        <p:spPr>
          <a:xfrm>
            <a:off x="1988630" y="5368529"/>
            <a:ext cx="6615006" cy="2428357"/>
          </a:xfrm>
          <a:prstGeom prst="rect">
            <a:avLst/>
          </a:prstGeom>
        </p:spPr>
        <p:txBody>
          <a:bodyPr wrap="square">
            <a:spAutoFit/>
          </a:bodyPr>
          <a:lstStyle/>
          <a:p>
            <a:pPr algn="just">
              <a:lnSpc>
                <a:spcPct val="115000"/>
              </a:lnSpc>
              <a:spcAft>
                <a:spcPts val="0"/>
              </a:spcAft>
            </a:pPr>
            <a:r>
              <a:rPr lang="en-US" sz="4400">
                <a:latin typeface="Times New Roman" panose="02020603050405020304" pitchFamily="18" charset="0"/>
                <a:ea typeface="Calibri" panose="020F0502020204030204" pitchFamily="34" charset="0"/>
                <a:cs typeface="Times New Roman" panose="02020603050405020304" pitchFamily="18" charset="0"/>
              </a:rPr>
              <a:t>- Ông là nhà thơ trưởng thành trong cuộc kháng chiến chống Pháp.</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Rectangle 20"/>
          <p:cNvSpPr/>
          <p:nvPr/>
        </p:nvSpPr>
        <p:spPr>
          <a:xfrm>
            <a:off x="9539742" y="3785898"/>
            <a:ext cx="6690858" cy="1649682"/>
          </a:xfrm>
          <a:prstGeom prst="rect">
            <a:avLst/>
          </a:prstGeom>
        </p:spPr>
        <p:txBody>
          <a:bodyPr wrap="square">
            <a:spAutoFit/>
          </a:bodyPr>
          <a:lstStyle/>
          <a:p>
            <a:pPr algn="just">
              <a:lnSpc>
                <a:spcPct val="115000"/>
              </a:lnSpc>
              <a:spcAft>
                <a:spcPts val="0"/>
              </a:spcAft>
            </a:pPr>
            <a:r>
              <a:rPr lang="en-US" sz="4400">
                <a:latin typeface="Times New Roman" panose="02020603050405020304" pitchFamily="18" charset="0"/>
                <a:ea typeface="Calibri" panose="020F0502020204030204" pitchFamily="34" charset="0"/>
                <a:cs typeface="Times New Roman" panose="02020603050405020304" pitchFamily="18" charset="0"/>
              </a:rPr>
              <a:t>+ </a:t>
            </a:r>
            <a:r>
              <a:rPr lang="en-US" sz="4400" b="1" i="1">
                <a:latin typeface="Times New Roman" panose="02020603050405020304" pitchFamily="18" charset="0"/>
                <a:ea typeface="Calibri" panose="020F0502020204030204" pitchFamily="34" charset="0"/>
                <a:cs typeface="Times New Roman" panose="02020603050405020304" pitchFamily="18" charset="0"/>
              </a:rPr>
              <a:t>Đề tài</a:t>
            </a:r>
            <a:r>
              <a:rPr lang="en-US" sz="4400">
                <a:latin typeface="Times New Roman" panose="02020603050405020304" pitchFamily="18" charset="0"/>
                <a:ea typeface="Calibri" panose="020F0502020204030204" pitchFamily="34" charset="0"/>
                <a:cs typeface="Times New Roman" panose="02020603050405020304" pitchFamily="18" charset="0"/>
              </a:rPr>
              <a:t>: Chủ yếu viết về người lính và chiến tranh.</a:t>
            </a:r>
            <a:endParaRPr lang="en-GB" sz="4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Rectangle 21"/>
          <p:cNvSpPr/>
          <p:nvPr/>
        </p:nvSpPr>
        <p:spPr>
          <a:xfrm>
            <a:off x="9508005" y="5676900"/>
            <a:ext cx="6722595" cy="2123658"/>
          </a:xfrm>
          <a:prstGeom prst="rect">
            <a:avLst/>
          </a:prstGeom>
        </p:spPr>
        <p:txBody>
          <a:bodyPr wrap="square">
            <a:spAutoFit/>
          </a:bodyPr>
          <a:lstStyle/>
          <a:p>
            <a:pPr algn="just"/>
            <a:r>
              <a:rPr lang="en-US" sz="4400">
                <a:latin typeface="Times New Roman" panose="02020603050405020304" pitchFamily="18" charset="0"/>
                <a:ea typeface="Calibri" panose="020F0502020204030204" pitchFamily="34" charset="0"/>
                <a:cs typeface="Times New Roman" panose="02020603050405020304" pitchFamily="18" charset="0"/>
              </a:rPr>
              <a:t>+ </a:t>
            </a:r>
            <a:r>
              <a:rPr lang="en-US" sz="4400" b="1" i="1">
                <a:latin typeface="Times New Roman" panose="02020603050405020304" pitchFamily="18" charset="0"/>
                <a:ea typeface="Calibri" panose="020F0502020204030204" pitchFamily="34" charset="0"/>
                <a:cs typeface="Times New Roman" panose="02020603050405020304" pitchFamily="18" charset="0"/>
              </a:rPr>
              <a:t>Phong cách thơ</a:t>
            </a:r>
            <a:r>
              <a:rPr lang="en-US" sz="4400">
                <a:latin typeface="Times New Roman" panose="02020603050405020304" pitchFamily="18" charset="0"/>
                <a:ea typeface="Calibri" panose="020F0502020204030204" pitchFamily="34" charset="0"/>
                <a:cs typeface="Times New Roman" panose="02020603050405020304" pitchFamily="18" charset="0"/>
              </a:rPr>
              <a:t>: cảm xúc dồn nén, ngôn ngữ và hình ảnh chọn lọc.</a:t>
            </a:r>
            <a:endParaRPr lang="en-GB" sz="4400">
              <a:latin typeface="Times New Roman" panose="02020603050405020304" pitchFamily="18" charset="0"/>
              <a:cs typeface="Times New Roman" panose="02020603050405020304" pitchFamily="18" charset="0"/>
            </a:endParaRPr>
          </a:p>
        </p:txBody>
      </p:sp>
      <p:sp>
        <p:nvSpPr>
          <p:cNvPr id="23" name="TextBox 9"/>
          <p:cNvSpPr txBox="1"/>
          <p:nvPr/>
        </p:nvSpPr>
        <p:spPr>
          <a:xfrm>
            <a:off x="1967394" y="2978311"/>
            <a:ext cx="6636242" cy="2031325"/>
          </a:xfrm>
          <a:prstGeom prst="rect">
            <a:avLst/>
          </a:prstGeom>
        </p:spPr>
        <p:txBody>
          <a:bodyPr lIns="0" tIns="0" rIns="0" bIns="0" rtlCol="0" anchor="t">
            <a:spAutoFit/>
          </a:bodyPr>
          <a:lstStyle/>
          <a:p>
            <a:pPr algn="just"/>
            <a:r>
              <a:rPr lang="en-US" sz="4400">
                <a:latin typeface="Times New Roman" panose="02020603050405020304" pitchFamily="18" charset="0"/>
                <a:cs typeface="Times New Roman" panose="02020603050405020304" pitchFamily="18" charset="0"/>
              </a:rPr>
              <a:t>- </a:t>
            </a:r>
            <a:r>
              <a:rPr lang="en-US" sz="4400" b="1" i="1">
                <a:latin typeface="Times New Roman" panose="02020603050405020304" pitchFamily="18" charset="0"/>
                <a:cs typeface="Times New Roman" panose="02020603050405020304" pitchFamily="18" charset="0"/>
              </a:rPr>
              <a:t>Chính Hữu </a:t>
            </a:r>
            <a:r>
              <a:rPr lang="en-US" sz="4400">
                <a:latin typeface="Times New Roman" panose="02020603050405020304" pitchFamily="18" charset="0"/>
                <a:cs typeface="Times New Roman" panose="02020603050405020304" pitchFamily="18" charset="0"/>
              </a:rPr>
              <a:t>(1926  - 2007), tên thật Trần Đình Đắc, quê huyện Can Lộc, Hà Tĩnh. </a:t>
            </a:r>
            <a:endParaRPr lang="en-GB" sz="4400">
              <a:latin typeface="Times New Roman" panose="02020603050405020304" pitchFamily="18" charset="0"/>
              <a:cs typeface="Times New Roman" panose="02020603050405020304" pitchFamily="18" charset="0"/>
            </a:endParaRPr>
          </a:p>
        </p:txBody>
      </p:sp>
      <p:sp>
        <p:nvSpPr>
          <p:cNvPr id="24" name="TextBox 14"/>
          <p:cNvSpPr txBox="1"/>
          <p:nvPr/>
        </p:nvSpPr>
        <p:spPr>
          <a:xfrm>
            <a:off x="9990704" y="2867470"/>
            <a:ext cx="6636242" cy="677108"/>
          </a:xfrm>
          <a:prstGeom prst="rect">
            <a:avLst/>
          </a:prstGeom>
        </p:spPr>
        <p:txBody>
          <a:bodyPr lIns="0" tIns="0" rIns="0" bIns="0" rtlCol="0" anchor="t">
            <a:spAutoFit/>
          </a:bodyPr>
          <a:lstStyle/>
          <a:p>
            <a:pPr algn="just"/>
            <a:r>
              <a:rPr lang="en-US" sz="4400">
                <a:latin typeface="Times New Roman" panose="02020603050405020304" pitchFamily="18" charset="0"/>
                <a:cs typeface="Times New Roman" panose="02020603050405020304" pitchFamily="18" charset="0"/>
              </a:rPr>
              <a:t>- </a:t>
            </a:r>
            <a:r>
              <a:rPr lang="en-US" sz="4400" b="1" i="1">
                <a:latin typeface="Times New Roman" panose="02020603050405020304" pitchFamily="18" charset="0"/>
                <a:cs typeface="Times New Roman" panose="02020603050405020304" pitchFamily="18" charset="0"/>
              </a:rPr>
              <a:t>Sự nghiệp văn học</a:t>
            </a:r>
            <a:r>
              <a:rPr lang="en-US" sz="4400">
                <a:latin typeface="Times New Roman" panose="02020603050405020304" pitchFamily="18" charset="0"/>
                <a:cs typeface="Times New Roman" panose="02020603050405020304" pitchFamily="18" charset="0"/>
              </a:rPr>
              <a:t>:</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13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arn(inVertic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2" name="Group 2"/>
          <p:cNvGrpSpPr/>
          <p:nvPr/>
        </p:nvGrpSpPr>
        <p:grpSpPr>
          <a:xfrm>
            <a:off x="-75801" y="7219315"/>
            <a:ext cx="18363801" cy="2038985"/>
            <a:chOff x="0" y="0"/>
            <a:chExt cx="4836557" cy="537017"/>
          </a:xfrm>
        </p:grpSpPr>
        <p:sp>
          <p:nvSpPr>
            <p:cNvPr id="3" name="Freeform 3"/>
            <p:cNvSpPr/>
            <p:nvPr/>
          </p:nvSpPr>
          <p:spPr>
            <a:xfrm>
              <a:off x="0" y="0"/>
              <a:ext cx="4836557" cy="537017"/>
            </a:xfrm>
            <a:custGeom>
              <a:avLst/>
              <a:gdLst/>
              <a:ahLst/>
              <a:cxnLst/>
              <a:rect l="l" t="t" r="r" b="b"/>
              <a:pathLst>
                <a:path w="4836557" h="537017">
                  <a:moveTo>
                    <a:pt x="0" y="0"/>
                  </a:moveTo>
                  <a:lnTo>
                    <a:pt x="4836557" y="0"/>
                  </a:lnTo>
                  <a:lnTo>
                    <a:pt x="4836557" y="537017"/>
                  </a:lnTo>
                  <a:lnTo>
                    <a:pt x="0" y="537017"/>
                  </a:lnTo>
                  <a:close/>
                </a:path>
              </a:pathLst>
            </a:custGeom>
            <a:solidFill>
              <a:srgbClr val="DDA37F"/>
            </a:solidFill>
          </p:spPr>
        </p:sp>
        <p:sp>
          <p:nvSpPr>
            <p:cNvPr id="4" name="TextBox 4"/>
            <p:cNvSpPr txBox="1"/>
            <p:nvPr/>
          </p:nvSpPr>
          <p:spPr>
            <a:xfrm>
              <a:off x="0" y="-38100"/>
              <a:ext cx="4836557" cy="57511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15" name="TextBox 15"/>
          <p:cNvSpPr txBox="1"/>
          <p:nvPr/>
        </p:nvSpPr>
        <p:spPr>
          <a:xfrm>
            <a:off x="4052887" y="740478"/>
            <a:ext cx="10341756" cy="2862322"/>
          </a:xfrm>
          <a:prstGeom prst="rect">
            <a:avLst/>
          </a:prstGeom>
        </p:spPr>
        <p:txBody>
          <a:bodyPr wrap="square" lIns="0" tIns="0" rIns="0" bIns="0" rtlCol="0" anchor="t">
            <a:spAutoFit/>
          </a:bodyPr>
          <a:lstStyle/>
          <a:p>
            <a:pPr algn="ctr"/>
            <a:r>
              <a:rPr lang="en-US" sz="6600">
                <a:solidFill>
                  <a:srgbClr val="522D1C"/>
                </a:solidFill>
                <a:latin typeface="Alice Bold"/>
                <a:ea typeface="Alice Bold"/>
              </a:rPr>
              <a:t>﻿</a:t>
            </a:r>
            <a:r>
              <a:rPr lang="nl-NL" sz="6000" b="1">
                <a:latin typeface="Times New Roman" panose="02020603050405020304" pitchFamily="18" charset="0"/>
                <a:cs typeface="Times New Roman" panose="02020603050405020304" pitchFamily="18" charset="0"/>
              </a:rPr>
              <a:t>Các tác phẩm chính</a:t>
            </a:r>
            <a:r>
              <a:rPr lang="nl-NL" sz="6000">
                <a:latin typeface="Times New Roman" panose="02020603050405020304" pitchFamily="18" charset="0"/>
                <a:cs typeface="Times New Roman" panose="02020603050405020304" pitchFamily="18" charset="0"/>
              </a:rPr>
              <a:t> : </a:t>
            </a:r>
            <a:r>
              <a:rPr lang="nl-NL" sz="6000" i="1">
                <a:latin typeface="Times New Roman" panose="02020603050405020304" pitchFamily="18" charset="0"/>
                <a:cs typeface="Times New Roman" panose="02020603050405020304" pitchFamily="18" charset="0"/>
              </a:rPr>
              <a:t>Ngọn đèn đứng gác </a:t>
            </a:r>
            <a:r>
              <a:rPr lang="nl-NL" sz="6000">
                <a:latin typeface="Times New Roman" panose="02020603050405020304" pitchFamily="18" charset="0"/>
                <a:cs typeface="Times New Roman" panose="02020603050405020304" pitchFamily="18" charset="0"/>
              </a:rPr>
              <a:t>(1966),</a:t>
            </a:r>
            <a:r>
              <a:rPr lang="nl-NL" sz="6000" i="1">
                <a:latin typeface="Times New Roman" panose="02020603050405020304" pitchFamily="18" charset="0"/>
                <a:cs typeface="Times New Roman" panose="02020603050405020304" pitchFamily="18" charset="0"/>
              </a:rPr>
              <a:t> Đầu súng trăng treo </a:t>
            </a:r>
            <a:r>
              <a:rPr lang="nl-NL" sz="6000">
                <a:latin typeface="Times New Roman" panose="02020603050405020304" pitchFamily="18" charset="0"/>
                <a:cs typeface="Times New Roman" panose="02020603050405020304" pitchFamily="18" charset="0"/>
              </a:rPr>
              <a:t>(1966),...</a:t>
            </a:r>
            <a:endParaRPr lang="en-GB" sz="600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4545574"/>
            <a:ext cx="5943600" cy="39551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5400" y="4545574"/>
            <a:ext cx="6667500" cy="39551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25971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CEAD"/>
        </a:solidFill>
        <a:effectLst/>
      </p:bgPr>
    </p:bg>
    <p:spTree>
      <p:nvGrpSpPr>
        <p:cNvPr id="1" name=""/>
        <p:cNvGrpSpPr/>
        <p:nvPr/>
      </p:nvGrpSpPr>
      <p:grpSpPr>
        <a:xfrm>
          <a:off x="0" y="0"/>
          <a:ext cx="0" cy="0"/>
          <a:chOff x="0" y="0"/>
          <a:chExt cx="0" cy="0"/>
        </a:xfrm>
      </p:grpSpPr>
      <p:grpSp>
        <p:nvGrpSpPr>
          <p:cNvPr id="3" name="Group 3"/>
          <p:cNvGrpSpPr/>
          <p:nvPr/>
        </p:nvGrpSpPr>
        <p:grpSpPr>
          <a:xfrm>
            <a:off x="1390232" y="2792817"/>
            <a:ext cx="15507536" cy="5122012"/>
            <a:chOff x="0" y="0"/>
            <a:chExt cx="4084289" cy="1349007"/>
          </a:xfrm>
        </p:grpSpPr>
        <p:sp>
          <p:nvSpPr>
            <p:cNvPr id="4" name="Freeform 4"/>
            <p:cNvSpPr/>
            <p:nvPr/>
          </p:nvSpPr>
          <p:spPr>
            <a:xfrm>
              <a:off x="0" y="0"/>
              <a:ext cx="4084289" cy="1349007"/>
            </a:xfrm>
            <a:custGeom>
              <a:avLst/>
              <a:gdLst/>
              <a:ahLst/>
              <a:cxnLst/>
              <a:rect l="l" t="t" r="r" b="b"/>
              <a:pathLst>
                <a:path w="4084289" h="1349007">
                  <a:moveTo>
                    <a:pt x="0" y="0"/>
                  </a:moveTo>
                  <a:lnTo>
                    <a:pt x="4084289" y="0"/>
                  </a:lnTo>
                  <a:lnTo>
                    <a:pt x="4084289" y="1349007"/>
                  </a:lnTo>
                  <a:lnTo>
                    <a:pt x="0" y="1349007"/>
                  </a:lnTo>
                  <a:close/>
                </a:path>
              </a:pathLst>
            </a:custGeom>
            <a:solidFill>
              <a:srgbClr val="DDA37F"/>
            </a:solidFill>
          </p:spPr>
        </p:sp>
        <p:sp>
          <p:nvSpPr>
            <p:cNvPr id="5" name="TextBox 5"/>
            <p:cNvSpPr txBox="1"/>
            <p:nvPr/>
          </p:nvSpPr>
          <p:spPr>
            <a:xfrm>
              <a:off x="0" y="-38100"/>
              <a:ext cx="4084289" cy="1387107"/>
            </a:xfrm>
            <a:prstGeom prst="rect">
              <a:avLst/>
            </a:prstGeom>
          </p:spPr>
          <p:txBody>
            <a:bodyPr lIns="50800" tIns="50800" rIns="50800" bIns="50800" rtlCol="0" anchor="ctr"/>
            <a:lstStyle/>
            <a:p>
              <a:pPr algn="ctr">
                <a:lnSpc>
                  <a:spcPts val="2659"/>
                </a:lnSpc>
              </a:pPr>
              <a:endParaRPr>
                <a:solidFill>
                  <a:prstClr val="black"/>
                </a:solidFill>
              </a:endParaRPr>
            </a:p>
          </p:txBody>
        </p:sp>
      </p:grpSp>
      <p:sp>
        <p:nvSpPr>
          <p:cNvPr id="7" name="Freeform 7"/>
          <p:cNvSpPr/>
          <p:nvPr/>
        </p:nvSpPr>
        <p:spPr>
          <a:xfrm rot="-2191398">
            <a:off x="15658484" y="5899318"/>
            <a:ext cx="1923138" cy="4965849"/>
          </a:xfrm>
          <a:custGeom>
            <a:avLst/>
            <a:gdLst/>
            <a:ahLst/>
            <a:cxnLst/>
            <a:rect l="l" t="t" r="r" b="b"/>
            <a:pathLst>
              <a:path w="1923138" h="4965849">
                <a:moveTo>
                  <a:pt x="0" y="0"/>
                </a:moveTo>
                <a:lnTo>
                  <a:pt x="1923138" y="0"/>
                </a:lnTo>
                <a:lnTo>
                  <a:pt x="1923138" y="4965850"/>
                </a:lnTo>
                <a:lnTo>
                  <a:pt x="0" y="496585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8" name="TextBox 8"/>
          <p:cNvSpPr txBox="1"/>
          <p:nvPr/>
        </p:nvSpPr>
        <p:spPr>
          <a:xfrm>
            <a:off x="3918390" y="857250"/>
            <a:ext cx="10451219" cy="1231106"/>
          </a:xfrm>
          <a:prstGeom prst="rect">
            <a:avLst/>
          </a:prstGeom>
        </p:spPr>
        <p:txBody>
          <a:bodyPr lIns="0" tIns="0" rIns="0" bIns="0" rtlCol="0" anchor="t">
            <a:spAutoFit/>
          </a:bodyPr>
          <a:lstStyle/>
          <a:p>
            <a:r>
              <a:rPr lang="en-US" sz="8000" b="1">
                <a:effectLst>
                  <a:glow rad="101600">
                    <a:schemeClr val="accent2">
                      <a:satMod val="175000"/>
                      <a:alpha val="40000"/>
                    </a:schemeClr>
                  </a:glow>
                </a:effectLst>
                <a:latin typeface="Times New Roman" panose="02020603050405020304" pitchFamily="18" charset="0"/>
                <a:cs typeface="Times New Roman" panose="02020603050405020304" pitchFamily="18" charset="0"/>
              </a:rPr>
              <a:t>3. Bài thơ “Đồng chí”</a:t>
            </a:r>
            <a:endParaRPr lang="en-GB" sz="800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
        <p:nvSpPr>
          <p:cNvPr id="9" name="Freeform 9"/>
          <p:cNvSpPr/>
          <p:nvPr/>
        </p:nvSpPr>
        <p:spPr>
          <a:xfrm rot="9426325">
            <a:off x="289410" y="-235740"/>
            <a:ext cx="1478580" cy="3817930"/>
          </a:xfrm>
          <a:custGeom>
            <a:avLst/>
            <a:gdLst/>
            <a:ahLst/>
            <a:cxnLst/>
            <a:rect l="l" t="t" r="r" b="b"/>
            <a:pathLst>
              <a:path w="1478580" h="3817930">
                <a:moveTo>
                  <a:pt x="0" y="0"/>
                </a:moveTo>
                <a:lnTo>
                  <a:pt x="1478580" y="0"/>
                </a:lnTo>
                <a:lnTo>
                  <a:pt x="1478580" y="3817930"/>
                </a:lnTo>
                <a:lnTo>
                  <a:pt x="0" y="381793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graphicFrame>
        <p:nvGraphicFramePr>
          <p:cNvPr id="10" name="Table 9"/>
          <p:cNvGraphicFramePr>
            <a:graphicFrameLocks noGrp="1"/>
          </p:cNvGraphicFramePr>
          <p:nvPr>
            <p:extLst>
              <p:ext uri="{D42A27DB-BD31-4B8C-83A1-F6EECF244321}">
                <p14:modId xmlns:p14="http://schemas.microsoft.com/office/powerpoint/2010/main" val="801066607"/>
              </p:ext>
            </p:extLst>
          </p:nvPr>
        </p:nvGraphicFramePr>
        <p:xfrm>
          <a:off x="1781810" y="3179665"/>
          <a:ext cx="14372590" cy="4326034"/>
        </p:xfrm>
        <a:graphic>
          <a:graphicData uri="http://schemas.openxmlformats.org/drawingml/2006/table">
            <a:tbl>
              <a:tblPr firstRow="1" firstCol="1" bandRow="1">
                <a:effectLst>
                  <a:outerShdw blurRad="50800" dist="38100" algn="l" rotWithShape="0">
                    <a:prstClr val="black">
                      <a:alpha val="40000"/>
                    </a:prstClr>
                  </a:outerShdw>
                </a:effectLst>
              </a:tblPr>
              <a:tblGrid>
                <a:gridCol w="1239139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tblGrid>
              <a:tr h="721006">
                <a:tc gridSpan="2">
                  <a:txBody>
                    <a:bodyPr/>
                    <a:lstStyle/>
                    <a:p>
                      <a:pPr algn="ctr">
                        <a:lnSpc>
                          <a:spcPct val="115000"/>
                        </a:lnSpc>
                        <a:spcAft>
                          <a:spcPts val="0"/>
                        </a:spcAft>
                      </a:pPr>
                      <a:r>
                        <a:rPr lang="en-US" sz="3600" b="1">
                          <a:solidFill>
                            <a:srgbClr val="0D0D0D"/>
                          </a:solidFill>
                          <a:effectLst/>
                          <a:latin typeface="Times New Roman" panose="02020603050405020304" pitchFamily="18" charset="0"/>
                          <a:ea typeface="Calibri" panose="020F0502020204030204" pitchFamily="34" charset="0"/>
                        </a:rPr>
                        <a:t>Nhóm 1, 2:</a:t>
                      </a:r>
                      <a:r>
                        <a:rPr lang="en-US" sz="3600" b="1">
                          <a:solidFill>
                            <a:srgbClr val="FF0000"/>
                          </a:solidFill>
                          <a:effectLst/>
                          <a:latin typeface="Times New Roman" panose="02020603050405020304" pitchFamily="18" charset="0"/>
                          <a:ea typeface="Calibri" panose="020F0502020204030204" pitchFamily="34" charset="0"/>
                        </a:rPr>
                        <a:t> Phiếu học tập số 01</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721006">
                <a:tc>
                  <a:txBody>
                    <a:bodyPr/>
                    <a:lstStyle/>
                    <a:p>
                      <a:pPr>
                        <a:lnSpc>
                          <a:spcPct val="115000"/>
                        </a:lnSpc>
                        <a:spcAft>
                          <a:spcPts val="0"/>
                        </a:spcAft>
                      </a:pPr>
                      <a:r>
                        <a:rPr lang="en-US" sz="3600">
                          <a:solidFill>
                            <a:srgbClr val="0D0D0D"/>
                          </a:solidFill>
                          <a:effectLst/>
                          <a:latin typeface="Times New Roman" panose="02020603050405020304" pitchFamily="18" charset="0"/>
                          <a:ea typeface="Calibri" panose="020F0502020204030204" pitchFamily="34" charset="0"/>
                        </a:rPr>
                        <a:t>1. Nêu hoàn cảnh sáng tác của bài thơ.</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600">
                          <a:solidFill>
                            <a:srgbClr val="0D0D0D"/>
                          </a:solidFill>
                          <a:effectLst/>
                          <a:latin typeface="Times New Roman" panose="02020603050405020304" pitchFamily="18" charset="0"/>
                          <a:ea typeface="Calibri" panose="020F0502020204030204" pitchFamily="34" charset="0"/>
                        </a:rPr>
                        <a:t> </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42011">
                <a:tc>
                  <a:txBody>
                    <a:bodyPr/>
                    <a:lstStyle/>
                    <a:p>
                      <a:pPr>
                        <a:lnSpc>
                          <a:spcPct val="115000"/>
                        </a:lnSpc>
                        <a:spcAft>
                          <a:spcPts val="0"/>
                        </a:spcAft>
                      </a:pPr>
                      <a:r>
                        <a:rPr lang="en-US" sz="3600">
                          <a:solidFill>
                            <a:srgbClr val="0D0D0D"/>
                          </a:solidFill>
                          <a:effectLst/>
                          <a:latin typeface="Times New Roman" panose="02020603050405020304" pitchFamily="18" charset="0"/>
                          <a:ea typeface="Calibri" panose="020F0502020204030204" pitchFamily="34" charset="0"/>
                        </a:rPr>
                        <a:t>2. Xác định chủ thể trữ tình và đối tượng trữ tình trong bài thơ. Nêu ý nghĩa của việc lựa chọn nhân vật thể hiện cảm xúc.</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600">
                          <a:solidFill>
                            <a:srgbClr val="0D0D0D"/>
                          </a:solidFill>
                          <a:effectLst/>
                          <a:latin typeface="Times New Roman" panose="02020603050405020304" pitchFamily="18" charset="0"/>
                          <a:ea typeface="Calibri" panose="020F0502020204030204" pitchFamily="34" charset="0"/>
                        </a:rPr>
                        <a:t> </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42011">
                <a:tc>
                  <a:txBody>
                    <a:bodyPr/>
                    <a:lstStyle/>
                    <a:p>
                      <a:pPr>
                        <a:lnSpc>
                          <a:spcPct val="115000"/>
                        </a:lnSpc>
                        <a:spcAft>
                          <a:spcPts val="0"/>
                        </a:spcAft>
                      </a:pPr>
                      <a:r>
                        <a:rPr lang="en-US" sz="3600">
                          <a:solidFill>
                            <a:srgbClr val="0D0D0D"/>
                          </a:solidFill>
                          <a:effectLst/>
                          <a:latin typeface="Times New Roman" panose="02020603050405020304" pitchFamily="18" charset="0"/>
                          <a:ea typeface="Calibri" panose="020F0502020204030204" pitchFamily="34" charset="0"/>
                        </a:rPr>
                        <a:t>3. Nêu bố cục của bài thơ. Xác định mạch cảm xúc qua các phần của bài thơ.</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600">
                          <a:solidFill>
                            <a:srgbClr val="0D0D0D"/>
                          </a:solidFill>
                          <a:effectLst/>
                          <a:latin typeface="Times New Roman" panose="02020603050405020304" pitchFamily="18" charset="0"/>
                          <a:ea typeface="Calibri" panose="020F0502020204030204" pitchFamily="34" charset="0"/>
                        </a:rPr>
                        <a:t> </a:t>
                      </a:r>
                      <a:endParaRPr lang="en-GB" sz="40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233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3599</Words>
  <Application>Microsoft Office PowerPoint</Application>
  <PresentationFormat>Custom</PresentationFormat>
  <Paragraphs>494</Paragraphs>
  <Slides>62</Slides>
  <Notes>14</Notes>
  <HiddenSlides>0</HiddenSlides>
  <MMClips>15</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62</vt:i4>
      </vt:variant>
    </vt:vector>
  </HeadingPairs>
  <TitlesOfParts>
    <vt:vector size="74" baseType="lpstr">
      <vt:lpstr>Algerian</vt:lpstr>
      <vt:lpstr>Alice Bold</vt:lpstr>
      <vt:lpstr>Arial</vt:lpstr>
      <vt:lpstr>Calibri</vt:lpstr>
      <vt:lpstr>Calibri Light</vt:lpstr>
      <vt:lpstr>Tahoma</vt:lpstr>
      <vt:lpstr>Times New Roman</vt:lpstr>
      <vt:lpstr>UTM ThuPhap Thien An</vt:lpstr>
      <vt:lpstr>Wingdings</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and Brown Aesthetic Group Project Presentation</dc:title>
  <cp:lastModifiedBy>Admin</cp:lastModifiedBy>
  <cp:revision>142</cp:revision>
  <dcterms:created xsi:type="dcterms:W3CDTF">2006-08-16T00:00:00Z</dcterms:created>
  <dcterms:modified xsi:type="dcterms:W3CDTF">2026-02-09T13:47:38Z</dcterms:modified>
  <dc:identifier>DAF1FK1Cwws</dc:identifier>
</cp:coreProperties>
</file>