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81" r:id="rId4"/>
    <p:sldId id="283" r:id="rId5"/>
    <p:sldId id="256" r:id="rId6"/>
    <p:sldId id="285" r:id="rId7"/>
    <p:sldId id="284" r:id="rId8"/>
    <p:sldId id="288" r:id="rId9"/>
    <p:sldId id="275" r:id="rId10"/>
    <p:sldId id="289" r:id="rId11"/>
    <p:sldId id="292" r:id="rId12"/>
    <p:sldId id="293" r:id="rId13"/>
    <p:sldId id="294" r:id="rId14"/>
    <p:sldId id="295" r:id="rId15"/>
    <p:sldId id="296" r:id="rId16"/>
    <p:sldId id="282" r:id="rId17"/>
    <p:sldId id="274" r:id="rId18"/>
    <p:sldId id="276" r:id="rId19"/>
    <p:sldId id="271" r:id="rId20"/>
    <p:sldId id="286" r:id="rId21"/>
    <p:sldId id="272" r:id="rId22"/>
    <p:sldId id="297" r:id="rId23"/>
    <p:sldId id="298" r:id="rId24"/>
    <p:sldId id="299" r:id="rId25"/>
    <p:sldId id="257" r:id="rId26"/>
    <p:sldId id="260" r:id="rId27"/>
    <p:sldId id="267" r:id="rId28"/>
    <p:sldId id="277" r:id="rId29"/>
    <p:sldId id="261" r:id="rId30"/>
    <p:sldId id="278" r:id="rId31"/>
    <p:sldId id="262" r:id="rId32"/>
    <p:sldId id="273" r:id="rId33"/>
    <p:sldId id="300" r:id="rId34"/>
    <p:sldId id="263" r:id="rId35"/>
    <p:sldId id="287" r:id="rId36"/>
    <p:sldId id="301" r:id="rId37"/>
    <p:sldId id="279" r:id="rId38"/>
    <p:sldId id="302" r:id="rId39"/>
    <p:sldId id="280" r:id="rId40"/>
    <p:sldId id="303" r:id="rId41"/>
    <p:sldId id="304" r:id="rId42"/>
    <p:sldId id="305" r:id="rId43"/>
    <p:sldId id="306" r:id="rId44"/>
    <p:sldId id="258" r:id="rId45"/>
    <p:sldId id="259"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6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81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27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1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815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8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741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4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06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202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2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40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880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636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03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00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868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02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21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02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9/2/2026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42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7.svg"/><Relationship Id="rId3" Type="http://schemas.openxmlformats.org/officeDocument/2006/relationships/image" Target="../media/image2.svg"/><Relationship Id="rId12" Type="http://schemas.openxmlformats.org/officeDocument/2006/relationships/image" Target="../media/image11.svg"/><Relationship Id="rId17"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4.png"/><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6.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7.xml"/><Relationship Id="rId9"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6.png"/><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2.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2.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7" Type="http://schemas.openxmlformats.org/officeDocument/2006/relationships/image" Target="../media/image50.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4.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4.sv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image" Target="../media/image54.jpe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7.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0.svg"/><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6.png"/><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7.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0.sv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7.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2.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2.xml"/><Relationship Id="rId7" Type="http://schemas.openxmlformats.org/officeDocument/2006/relationships/image" Target="../media/image36.gif"/><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5.gif"/><Relationship Id="rId11" Type="http://schemas.openxmlformats.org/officeDocument/2006/relationships/image" Target="../media/image38.gif"/><Relationship Id="rId5" Type="http://schemas.openxmlformats.org/officeDocument/2006/relationships/slide" Target="slide10.xml"/><Relationship Id="rId10" Type="http://schemas.openxmlformats.org/officeDocument/2006/relationships/slide" Target="slide11.xml"/><Relationship Id="rId4" Type="http://schemas.openxmlformats.org/officeDocument/2006/relationships/image" Target="../media/image34.gif"/><Relationship Id="rId9"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DE4"/>
        </a:solidFill>
        <a:effectLst/>
      </p:bgPr>
    </p:bg>
    <p:spTree>
      <p:nvGrpSpPr>
        <p:cNvPr id="1" name=""/>
        <p:cNvGrpSpPr/>
        <p:nvPr/>
      </p:nvGrpSpPr>
      <p:grpSpPr>
        <a:xfrm>
          <a:off x="0" y="0"/>
          <a:ext cx="0" cy="0"/>
          <a:chOff x="0" y="0"/>
          <a:chExt cx="0" cy="0"/>
        </a:xfrm>
      </p:grpSpPr>
      <p:sp>
        <p:nvSpPr>
          <p:cNvPr id="2" name="Freeform 2"/>
          <p:cNvSpPr/>
          <p:nvPr/>
        </p:nvSpPr>
        <p:spPr>
          <a:xfrm>
            <a:off x="-2439039" y="4622305"/>
            <a:ext cx="14936478" cy="9803761"/>
          </a:xfrm>
          <a:custGeom>
            <a:avLst/>
            <a:gdLst/>
            <a:ahLst/>
            <a:cxnLst/>
            <a:rect l="l" t="t" r="r" b="b"/>
            <a:pathLst>
              <a:path w="14936478" h="9803761">
                <a:moveTo>
                  <a:pt x="0" y="0"/>
                </a:moveTo>
                <a:lnTo>
                  <a:pt x="14936478" y="0"/>
                </a:lnTo>
                <a:lnTo>
                  <a:pt x="14936478" y="9803762"/>
                </a:lnTo>
                <a:lnTo>
                  <a:pt x="0" y="98037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30134" y="5655343"/>
            <a:ext cx="14936478" cy="9803761"/>
          </a:xfrm>
          <a:custGeom>
            <a:avLst/>
            <a:gdLst/>
            <a:ahLst/>
            <a:cxnLst/>
            <a:rect l="l" t="t" r="r" b="b"/>
            <a:pathLst>
              <a:path w="14936478" h="9803761">
                <a:moveTo>
                  <a:pt x="0" y="0"/>
                </a:moveTo>
                <a:lnTo>
                  <a:pt x="14936479" y="0"/>
                </a:lnTo>
                <a:lnTo>
                  <a:pt x="14936479" y="9803761"/>
                </a:lnTo>
                <a:lnTo>
                  <a:pt x="0" y="98037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75761" y="6315820"/>
            <a:ext cx="14936478" cy="9803761"/>
          </a:xfrm>
          <a:custGeom>
            <a:avLst/>
            <a:gdLst/>
            <a:ahLst/>
            <a:cxnLst/>
            <a:rect l="l" t="t" r="r" b="b"/>
            <a:pathLst>
              <a:path w="14936478" h="9803761">
                <a:moveTo>
                  <a:pt x="0" y="0"/>
                </a:moveTo>
                <a:lnTo>
                  <a:pt x="14936478" y="0"/>
                </a:lnTo>
                <a:lnTo>
                  <a:pt x="14936478" y="9803761"/>
                </a:lnTo>
                <a:lnTo>
                  <a:pt x="0" y="980376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15367" y="2670523"/>
            <a:ext cx="7192982" cy="7886700"/>
          </a:xfrm>
          <a:custGeom>
            <a:avLst/>
            <a:gdLst/>
            <a:ahLst/>
            <a:cxnLst/>
            <a:rect l="l" t="t" r="r" b="b"/>
            <a:pathLst>
              <a:path w="6309529" h="6309529">
                <a:moveTo>
                  <a:pt x="0" y="0"/>
                </a:moveTo>
                <a:lnTo>
                  <a:pt x="6309529" y="0"/>
                </a:lnTo>
                <a:lnTo>
                  <a:pt x="6309529" y="6309528"/>
                </a:lnTo>
                <a:lnTo>
                  <a:pt x="0" y="6309528"/>
                </a:lnTo>
                <a:lnTo>
                  <a:pt x="0" y="0"/>
                </a:lnTo>
                <a:close/>
              </a:path>
            </a:pathLst>
          </a:custGeom>
          <a:blipFill>
            <a:blip r:embed="rId10"/>
            <a:stretch>
              <a:fillRect/>
            </a:stretch>
          </a:blipFill>
        </p:spPr>
      </p:sp>
      <p:sp>
        <p:nvSpPr>
          <p:cNvPr id="7" name="Freeform 7"/>
          <p:cNvSpPr/>
          <p:nvPr/>
        </p:nvSpPr>
        <p:spPr>
          <a:xfrm flipH="1">
            <a:off x="10743587" y="7324838"/>
            <a:ext cx="4114800" cy="3441002"/>
          </a:xfrm>
          <a:custGeom>
            <a:avLst/>
            <a:gdLst/>
            <a:ahLst/>
            <a:cxnLst/>
            <a:rect l="l" t="t" r="r" b="b"/>
            <a:pathLst>
              <a:path w="4114800" h="3441002">
                <a:moveTo>
                  <a:pt x="4114800" y="0"/>
                </a:moveTo>
                <a:lnTo>
                  <a:pt x="0" y="0"/>
                </a:lnTo>
                <a:lnTo>
                  <a:pt x="0" y="3441001"/>
                </a:lnTo>
                <a:lnTo>
                  <a:pt x="4114800" y="3441001"/>
                </a:lnTo>
                <a:lnTo>
                  <a:pt x="411480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857866" y="1058376"/>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1971198" y="452117"/>
            <a:ext cx="1287603" cy="621269"/>
          </a:xfrm>
          <a:custGeom>
            <a:avLst/>
            <a:gdLst/>
            <a:ahLst/>
            <a:cxnLst/>
            <a:rect l="l" t="t" r="r" b="b"/>
            <a:pathLst>
              <a:path w="1287603" h="621269">
                <a:moveTo>
                  <a:pt x="0" y="0"/>
                </a:moveTo>
                <a:lnTo>
                  <a:pt x="1287603" y="0"/>
                </a:lnTo>
                <a:lnTo>
                  <a:pt x="1287603" y="621269"/>
                </a:lnTo>
                <a:lnTo>
                  <a:pt x="0" y="6212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4978408" y="705848"/>
            <a:ext cx="1338246" cy="645704"/>
          </a:xfrm>
          <a:custGeom>
            <a:avLst/>
            <a:gdLst/>
            <a:ahLst/>
            <a:cxnLst/>
            <a:rect l="l" t="t" r="r" b="b"/>
            <a:pathLst>
              <a:path w="1338246" h="645704">
                <a:moveTo>
                  <a:pt x="0" y="0"/>
                </a:moveTo>
                <a:lnTo>
                  <a:pt x="1338246" y="0"/>
                </a:lnTo>
                <a:lnTo>
                  <a:pt x="1338246" y="645704"/>
                </a:lnTo>
                <a:lnTo>
                  <a:pt x="0" y="6457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30134" y="4031220"/>
            <a:ext cx="4114800" cy="3101531"/>
          </a:xfrm>
          <a:custGeom>
            <a:avLst/>
            <a:gdLst/>
            <a:ahLst/>
            <a:cxnLst/>
            <a:rect l="l" t="t" r="r" b="b"/>
            <a:pathLst>
              <a:path w="4114800" h="3101531">
                <a:moveTo>
                  <a:pt x="0" y="0"/>
                </a:moveTo>
                <a:lnTo>
                  <a:pt x="4114800" y="0"/>
                </a:lnTo>
                <a:lnTo>
                  <a:pt x="4114800" y="3101530"/>
                </a:lnTo>
                <a:lnTo>
                  <a:pt x="0" y="310153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TextBox 13"/>
          <p:cNvSpPr txBox="1"/>
          <p:nvPr/>
        </p:nvSpPr>
        <p:spPr>
          <a:xfrm>
            <a:off x="4678382" y="1044524"/>
            <a:ext cx="9342268" cy="2693045"/>
          </a:xfrm>
          <a:prstGeom prst="rect">
            <a:avLst/>
          </a:prstGeom>
        </p:spPr>
        <p:txBody>
          <a:bodyPr wrap="square" lIns="0" tIns="0" rIns="0" bIns="0" rtlCol="0" anchor="t">
            <a:spAutoFit/>
          </a:bodyPr>
          <a:lstStyle/>
          <a:p>
            <a:pPr algn="ctr"/>
            <a:r>
              <a:rPr lang="en-US" sz="115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LÁ </a:t>
            </a:r>
            <a:r>
              <a:rPr lang="en-US" sz="115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ĐỎ</a:t>
            </a:r>
            <a:endParaRPr lang="en-GB" sz="1150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6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(NGUYỄN ĐÌNH THI)</a:t>
            </a:r>
            <a:r>
              <a:rPr lang="en-US" sz="6000" b="1" i="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endParaRPr lang="en-GB" sz="60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4" name="Freeform 14"/>
          <p:cNvSpPr/>
          <p:nvPr/>
        </p:nvSpPr>
        <p:spPr>
          <a:xfrm>
            <a:off x="2620982" y="2049802"/>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4"/>
          <p:cNvSpPr/>
          <p:nvPr/>
        </p:nvSpPr>
        <p:spPr>
          <a:xfrm>
            <a:off x="12823317" y="2766900"/>
            <a:ext cx="6334083" cy="7939199"/>
          </a:xfrm>
          <a:custGeom>
            <a:avLst/>
            <a:gdLst/>
            <a:ahLst/>
            <a:cxnLst/>
            <a:rect l="l" t="t" r="r" b="b"/>
            <a:pathLst>
              <a:path w="3811177" h="4771426">
                <a:moveTo>
                  <a:pt x="0" y="0"/>
                </a:moveTo>
                <a:lnTo>
                  <a:pt x="3811177" y="0"/>
                </a:lnTo>
                <a:lnTo>
                  <a:pt x="3811177" y="4771426"/>
                </a:lnTo>
                <a:lnTo>
                  <a:pt x="0" y="4771426"/>
                </a:lnTo>
                <a:lnTo>
                  <a:pt x="0" y="0"/>
                </a:lnTo>
                <a:close/>
              </a:path>
            </a:pathLst>
          </a:custGeom>
          <a:blipFill>
            <a:blip r:embed="rId1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0570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2133600" y="353962"/>
            <a:ext cx="14899506" cy="23511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3302999" y="541940"/>
            <a:ext cx="12560707" cy="1754326"/>
          </a:xfrm>
          <a:prstGeom prst="rect">
            <a:avLst/>
          </a:prstGeom>
          <a:noFill/>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2. Thông tin nào sau đây</a:t>
            </a:r>
            <a:r>
              <a:rPr lang="vi-VN" sz="5400" b="1" i="1">
                <a:solidFill>
                  <a:schemeClr val="bg1"/>
                </a:solidFill>
                <a:latin typeface="Times New Roman" panose="02020603050405020304" pitchFamily="18" charset="0"/>
                <a:cs typeface="Times New Roman" panose="02020603050405020304" pitchFamily="18" charset="0"/>
              </a:rPr>
              <a:t> chưa chính xác</a:t>
            </a:r>
            <a:r>
              <a:rPr lang="vi-VN" sz="5400">
                <a:solidFill>
                  <a:schemeClr val="bg1"/>
                </a:solidFill>
                <a:latin typeface="Times New Roman" panose="02020603050405020304" pitchFamily="18" charset="0"/>
                <a:cs typeface="Times New Roman" panose="02020603050405020304" pitchFamily="18" charset="0"/>
              </a:rPr>
              <a:t> về tác giả Nguyễn Đình Thi</a:t>
            </a:r>
            <a:r>
              <a:rPr lang="en-US" sz="540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771228"/>
            <a:ext cx="7025705" cy="19686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D. Ông từng là Tổng thư kí hội nhà văn Việt Nam.</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07229" y="4127906"/>
            <a:ext cx="7025705" cy="14158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a:solidFill>
                  <a:schemeClr val="bg1"/>
                </a:solidFill>
                <a:latin typeface="Times New Roman" panose="02020603050405020304" pitchFamily="18" charset="0"/>
                <a:cs typeface="Times New Roman" panose="02020603050405020304" pitchFamily="18" charset="0"/>
              </a:rPr>
              <a:t>A. Ông sinh năm 1924</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32801" y="3866929"/>
            <a:ext cx="7025705" cy="26584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C. Nguyễn Đình Thi là một nghệ sĩ đa tài : một nhà văn, nhà thơ, nhà phê bình.</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088269"/>
            <a:ext cx="7025705" cy="2723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B. Là nhà thơ trưởng thành trong kháng chiến chống Mĩ.</a:t>
            </a:r>
            <a:endParaRPr lang="en-GB" sz="48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304566" y="75558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78729" y="451431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58145" y="405956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72597" y="750301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42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741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847137" y="606587"/>
            <a:ext cx="15264581" cy="923330"/>
          </a:xfrm>
          <a:prstGeom prst="rect">
            <a:avLst/>
          </a:prstGeom>
          <a:noFill/>
        </p:spPr>
        <p:txBody>
          <a:bodyPr wrap="square" rtlCol="0">
            <a:spAutoFit/>
          </a:bodyPr>
          <a:lstStyle/>
          <a:p>
            <a:pPr algn="just"/>
            <a:r>
              <a:rPr lang="vi-VN" sz="5400">
                <a:solidFill>
                  <a:schemeClr val="bg1"/>
                </a:solidFill>
                <a:latin typeface="Times New Roman" panose="02020603050405020304" pitchFamily="18" charset="0"/>
                <a:cs typeface="Times New Roman" panose="02020603050405020304" pitchFamily="18" charset="0"/>
              </a:rPr>
              <a:t>3. Phong cách thơ của Nguyễn Đình Thi là</a:t>
            </a:r>
            <a:r>
              <a:rPr lang="vi-VN" sz="5400" smtClean="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836168" y="5738487"/>
            <a:ext cx="7456400" cy="31861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D. Thơ mang cảm xúc chân thành, chất phác, lời thơ toát lên một nét riêng biệt trong suy tư và diễn đạt của người miền núi.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9602" y="2706991"/>
            <a:ext cx="7697932" cy="28554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A. Thơ ông tự do, phóng khoáng mà vẫn hàm súc, sâu lắng, suy tư và có nhiều tìm tòi theo hướng hiện đại.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784914" y="2641462"/>
            <a:ext cx="7512486" cy="30152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C. Thơ giàu chất suy tư, xúc cảm dồn nén. Mang màu sắc trữ tình chính luận.</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09601" y="5738487"/>
            <a:ext cx="7697934" cy="30735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B. Thơ luôn hướng đến cái chung với lẽ sống lớn, tình cảm lớn, niềm vui lớn của con người cách mạng, của cả dân tộc.</a:t>
            </a:r>
            <a:endParaRPr lang="en-GB" sz="4400">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49700" y="43730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537687" y="766970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12411" y="446138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56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503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938992"/>
          </a:xfrm>
          <a:prstGeom prst="rect">
            <a:avLst/>
          </a:prstGeom>
          <a:noFill/>
        </p:spPr>
        <p:txBody>
          <a:bodyPr wrap="square" rtlCol="0">
            <a:spAutoFit/>
          </a:bodyPr>
          <a:lstStyle/>
          <a:p>
            <a:pPr algn="ctr"/>
            <a:r>
              <a:rPr lang="vi-VN" sz="6000" b="1">
                <a:solidFill>
                  <a:schemeClr val="bg1"/>
                </a:solidFill>
                <a:latin typeface="Times New Roman" panose="02020603050405020304" pitchFamily="18" charset="0"/>
                <a:cs typeface="Times New Roman" panose="02020603050405020304" pitchFamily="18" charset="0"/>
              </a:rPr>
              <a:t>4. </a:t>
            </a:r>
            <a:r>
              <a:rPr lang="en-US" sz="6000" b="1">
                <a:solidFill>
                  <a:schemeClr val="bg1"/>
                </a:solidFill>
                <a:latin typeface="Times New Roman" panose="02020603050405020304" pitchFamily="18" charset="0"/>
                <a:cs typeface="Times New Roman" panose="02020603050405020304" pitchFamily="18" charset="0"/>
              </a:rPr>
              <a:t>Hình tượng thơ xuyên suốt trong thơ Nguyễn Đình Thi là gì?</a:t>
            </a:r>
            <a:endParaRPr lang="en-GB" sz="6000" b="1" i="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829846"/>
            <a:ext cx="7025705" cy="19100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D. Hình tượng người lính.</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281829" y="4463395"/>
            <a:ext cx="7025705" cy="17346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5400">
                <a:solidFill>
                  <a:schemeClr val="bg1"/>
                </a:solidFill>
                <a:latin typeface="Times New Roman" panose="02020603050405020304" pitchFamily="18" charset="0"/>
                <a:cs typeface="Times New Roman" panose="02020603050405020304" pitchFamily="18" charset="0"/>
              </a:rPr>
              <a:t>A. Hình tượng người phụ nữ.</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977176" y="4390219"/>
            <a:ext cx="7025705" cy="17882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C. Hình tượng đất nước và con người Việt Nam.</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981454"/>
            <a:ext cx="7025705" cy="18305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B. Hình tượng người nông dân yêu nước.</a:t>
            </a:r>
            <a:endParaRPr lang="en-GB" sz="5400" i="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16574" y="77239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1272" y="49623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108726" y="466598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70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884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99675" y="799190"/>
            <a:ext cx="15264581" cy="1754326"/>
          </a:xfrm>
          <a:prstGeom prst="rect">
            <a:avLst/>
          </a:prstGeom>
          <a:noFill/>
        </p:spPr>
        <p:txBody>
          <a:bodyPr wrap="square" rtlCol="0">
            <a:spAutoFit/>
          </a:bodyPr>
          <a:lstStyle/>
          <a:p>
            <a:pPr algn="ctr"/>
            <a:r>
              <a:rPr lang="en-US" sz="5400">
                <a:solidFill>
                  <a:schemeClr val="bg1"/>
                </a:solidFill>
                <a:latin typeface="Times New Roman" panose="02020603050405020304" pitchFamily="18" charset="0"/>
                <a:cs typeface="Times New Roman" panose="02020603050405020304" pitchFamily="18" charset="0"/>
              </a:rPr>
              <a:t>5.</a:t>
            </a:r>
            <a:r>
              <a:rPr lang="en-US" sz="5400" b="1">
                <a:solidFill>
                  <a:schemeClr val="bg1"/>
                </a:solidFill>
                <a:latin typeface="Times New Roman" panose="02020603050405020304" pitchFamily="18" charset="0"/>
                <a:cs typeface="Times New Roman" panose="02020603050405020304" pitchFamily="18" charset="0"/>
              </a:rPr>
              <a:t> </a:t>
            </a:r>
            <a:r>
              <a:rPr lang="en-US" sz="5400">
                <a:solidFill>
                  <a:schemeClr val="bg1"/>
                </a:solidFill>
                <a:latin typeface="Times New Roman" panose="02020603050405020304" pitchFamily="18" charset="0"/>
                <a:cs typeface="Times New Roman" panose="02020603050405020304" pitchFamily="18" charset="0"/>
              </a:rPr>
              <a:t>Đâu </a:t>
            </a:r>
            <a:r>
              <a:rPr lang="en-US" sz="5400" b="1">
                <a:solidFill>
                  <a:schemeClr val="bg1"/>
                </a:solidFill>
                <a:latin typeface="Times New Roman" panose="02020603050405020304" pitchFamily="18" charset="0"/>
                <a:cs typeface="Times New Roman" panose="02020603050405020304" pitchFamily="18" charset="0"/>
              </a:rPr>
              <a:t>không phải</a:t>
            </a:r>
            <a:r>
              <a:rPr lang="en-US" sz="5400">
                <a:solidFill>
                  <a:schemeClr val="bg1"/>
                </a:solidFill>
                <a:latin typeface="Times New Roman" panose="02020603050405020304" pitchFamily="18" charset="0"/>
                <a:cs typeface="Times New Roman" panose="02020603050405020304" pitchFamily="18" charset="0"/>
              </a:rPr>
              <a:t> là tác phẩm thơ của </a:t>
            </a:r>
            <a:endParaRPr lang="vi-VN" sz="5400" smtClean="0">
              <a:solidFill>
                <a:schemeClr val="bg1"/>
              </a:solidFill>
              <a:latin typeface="Times New Roman" panose="02020603050405020304" pitchFamily="18" charset="0"/>
              <a:cs typeface="Times New Roman" panose="02020603050405020304" pitchFamily="18" charset="0"/>
            </a:endParaRPr>
          </a:p>
          <a:p>
            <a:pPr algn="ctr"/>
            <a:r>
              <a:rPr lang="en-US" sz="5400" smtClean="0">
                <a:solidFill>
                  <a:schemeClr val="bg1"/>
                </a:solidFill>
                <a:latin typeface="Times New Roman" panose="02020603050405020304" pitchFamily="18" charset="0"/>
                <a:cs typeface="Times New Roman" panose="02020603050405020304" pitchFamily="18" charset="0"/>
              </a:rPr>
              <a:t>Nguyễn </a:t>
            </a:r>
            <a:r>
              <a:rPr lang="en-US" sz="5400">
                <a:solidFill>
                  <a:schemeClr val="bg1"/>
                </a:solidFill>
                <a:latin typeface="Times New Roman" panose="02020603050405020304" pitchFamily="18" charset="0"/>
                <a:cs typeface="Times New Roman" panose="02020603050405020304" pitchFamily="18" charset="0"/>
              </a:rPr>
              <a:t>Đình Thi?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2519" y="7023493"/>
            <a:ext cx="7025705" cy="1968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000">
                <a:solidFill>
                  <a:schemeClr val="bg1"/>
                </a:solidFill>
                <a:latin typeface="Times New Roman" panose="02020603050405020304" pitchFamily="18" charset="0"/>
                <a:cs typeface="Times New Roman" panose="02020603050405020304" pitchFamily="18" charset="0"/>
              </a:rPr>
              <a:t>D. Lá đỏ</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59907" y="4181840"/>
            <a:ext cx="7025705" cy="17974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A. Đất nước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07401" y="4229100"/>
            <a:ext cx="7065288" cy="1652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C. Ngọn đèn đứng gác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321412" y="7019772"/>
            <a:ext cx="7025705" cy="19719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B. Việt Nam quê hương ta</a:t>
            </a:r>
            <a:endParaRPr lang="en-GB" sz="60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94312" y="671095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42481" y="38817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94313" y="518650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21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1EC"/>
        </a:solidFill>
        <a:effectLst/>
      </p:bgPr>
    </p:bg>
    <p:spTree>
      <p:nvGrpSpPr>
        <p:cNvPr id="1" name=""/>
        <p:cNvGrpSpPr/>
        <p:nvPr/>
      </p:nvGrpSpPr>
      <p:grpSpPr>
        <a:xfrm>
          <a:off x="0" y="0"/>
          <a:ext cx="0" cy="0"/>
          <a:chOff x="0" y="0"/>
          <a:chExt cx="0" cy="0"/>
        </a:xfrm>
      </p:grpSpPr>
      <p:grpSp>
        <p:nvGrpSpPr>
          <p:cNvPr id="2" name="Group 2"/>
          <p:cNvGrpSpPr/>
          <p:nvPr/>
        </p:nvGrpSpPr>
        <p:grpSpPr>
          <a:xfrm>
            <a:off x="0" y="9542117"/>
            <a:ext cx="18288000" cy="1057648"/>
            <a:chOff x="0" y="0"/>
            <a:chExt cx="3095213" cy="278558"/>
          </a:xfrm>
        </p:grpSpPr>
        <p:sp>
          <p:nvSpPr>
            <p:cNvPr id="3" name="Freeform 3"/>
            <p:cNvSpPr/>
            <p:nvPr/>
          </p:nvSpPr>
          <p:spPr>
            <a:xfrm>
              <a:off x="0" y="0"/>
              <a:ext cx="3095213" cy="278558"/>
            </a:xfrm>
            <a:custGeom>
              <a:avLst/>
              <a:gdLst/>
              <a:ahLst/>
              <a:cxnLst/>
              <a:rect l="l" t="t" r="r" b="b"/>
              <a:pathLst>
                <a:path w="3095213" h="278558">
                  <a:moveTo>
                    <a:pt x="0" y="0"/>
                  </a:moveTo>
                  <a:lnTo>
                    <a:pt x="3095213" y="0"/>
                  </a:lnTo>
                  <a:lnTo>
                    <a:pt x="3095213" y="278558"/>
                  </a:lnTo>
                  <a:lnTo>
                    <a:pt x="0" y="278558"/>
                  </a:lnTo>
                  <a:close/>
                </a:path>
              </a:pathLst>
            </a:custGeom>
            <a:solidFill>
              <a:srgbClr val="E65829"/>
            </a:solidFill>
          </p:spPr>
        </p:sp>
        <p:sp>
          <p:nvSpPr>
            <p:cNvPr id="4" name="TextBox 4"/>
            <p:cNvSpPr txBox="1"/>
            <p:nvPr/>
          </p:nvSpPr>
          <p:spPr>
            <a:xfrm>
              <a:off x="0" y="-38100"/>
              <a:ext cx="3095213" cy="3166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flipH="1">
            <a:off x="14401800" y="4806129"/>
            <a:ext cx="3537378" cy="5192481"/>
          </a:xfrm>
          <a:custGeom>
            <a:avLst/>
            <a:gdLst/>
            <a:ahLst/>
            <a:cxnLst/>
            <a:rect l="l" t="t" r="r" b="b"/>
            <a:pathLst>
              <a:path w="3537378" h="5192481">
                <a:moveTo>
                  <a:pt x="3537378" y="0"/>
                </a:moveTo>
                <a:lnTo>
                  <a:pt x="0" y="0"/>
                </a:lnTo>
                <a:lnTo>
                  <a:pt x="0" y="5192482"/>
                </a:lnTo>
                <a:lnTo>
                  <a:pt x="3537378" y="5192482"/>
                </a:lnTo>
                <a:lnTo>
                  <a:pt x="3537378" y="0"/>
                </a:lnTo>
                <a:close/>
              </a:path>
            </a:pathLst>
          </a:custGeom>
          <a:blipFill>
            <a:blip r:embed="rId2"/>
            <a:stretch>
              <a:fillRect/>
            </a:stretch>
          </a:blipFill>
        </p:spPr>
      </p:sp>
      <p:sp>
        <p:nvSpPr>
          <p:cNvPr id="6" name="Freeform 6"/>
          <p:cNvSpPr/>
          <p:nvPr/>
        </p:nvSpPr>
        <p:spPr>
          <a:xfrm>
            <a:off x="211453" y="6959125"/>
            <a:ext cx="5123153" cy="2794447"/>
          </a:xfrm>
          <a:custGeom>
            <a:avLst/>
            <a:gdLst/>
            <a:ahLst/>
            <a:cxnLst/>
            <a:rect l="l" t="t" r="r" b="b"/>
            <a:pathLst>
              <a:path w="5123153" h="2794447">
                <a:moveTo>
                  <a:pt x="0" y="0"/>
                </a:moveTo>
                <a:lnTo>
                  <a:pt x="5123153" y="0"/>
                </a:lnTo>
                <a:lnTo>
                  <a:pt x="5123153" y="2794447"/>
                </a:lnTo>
                <a:lnTo>
                  <a:pt x="0" y="27944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143000" y="-52427"/>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5">
              <a:extLst>
                <a:ext uri="{96DAC541-7B7A-43D3-8B79-37D633B846F1}">
                  <asvg:svgBlip xmlns:asvg="http://schemas.microsoft.com/office/drawing/2016/SVG/main" xmlns="" r:embed="rId6"/>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5">
              <a:extLst>
                <a:ext uri="{96DAC541-7B7A-43D3-8B79-37D633B846F1}">
                  <asvg:svgBlip xmlns:asvg="http://schemas.microsoft.com/office/drawing/2016/SVG/main" xmlns="" r:embed="rId6"/>
                </a:ext>
              </a:extLst>
            </a:blip>
            <a:stretch>
              <a:fillRect l="-1458049" t="-271715" r="-11339" b="-258328"/>
            </a:stretch>
          </a:blipFill>
        </p:spPr>
      </p:sp>
      <p:sp>
        <p:nvSpPr>
          <p:cNvPr id="10" name="Freeform 10"/>
          <p:cNvSpPr/>
          <p:nvPr/>
        </p:nvSpPr>
        <p:spPr>
          <a:xfrm>
            <a:off x="-36286" y="936482"/>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5167527"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5">
              <a:extLst>
                <a:ext uri="{96DAC541-7B7A-43D3-8B79-37D633B846F1}">
                  <asvg:svgBlip xmlns:asvg="http://schemas.microsoft.com/office/drawing/2016/SVG/main" xmlns="" r:embed="rId6"/>
                </a:ext>
              </a:extLst>
            </a:blip>
            <a:stretch>
              <a:fillRect l="-868972" t="-352279" r="-399748" b="-116732"/>
            </a:stretch>
          </a:blipFill>
        </p:spPr>
      </p:sp>
      <p:sp>
        <p:nvSpPr>
          <p:cNvPr id="12" name="Freeform 12"/>
          <p:cNvSpPr/>
          <p:nvPr/>
        </p:nvSpPr>
        <p:spPr>
          <a:xfrm>
            <a:off x="5327349" y="8648727"/>
            <a:ext cx="2057400" cy="1134142"/>
          </a:xfrm>
          <a:custGeom>
            <a:avLst/>
            <a:gdLst/>
            <a:ahLst/>
            <a:cxnLst/>
            <a:rect l="l" t="t" r="r" b="b"/>
            <a:pathLst>
              <a:path w="2057400" h="1134142">
                <a:moveTo>
                  <a:pt x="0" y="0"/>
                </a:moveTo>
                <a:lnTo>
                  <a:pt x="2057400" y="0"/>
                </a:lnTo>
                <a:lnTo>
                  <a:pt x="2057400" y="1134142"/>
                </a:lnTo>
                <a:lnTo>
                  <a:pt x="0" y="11341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Rectangle 16"/>
          <p:cNvSpPr/>
          <p:nvPr/>
        </p:nvSpPr>
        <p:spPr>
          <a:xfrm>
            <a:off x="7384749" y="964780"/>
            <a:ext cx="10392589" cy="1015663"/>
          </a:xfrm>
          <a:prstGeom prst="rect">
            <a:avLst/>
          </a:prstGeom>
        </p:spPr>
        <p:txBody>
          <a:bodyPr wrap="none">
            <a:spAutoFit/>
          </a:bodyPr>
          <a:lstStyle/>
          <a:p>
            <a:r>
              <a:rPr lang="en-US" sz="6000" b="1">
                <a:solidFill>
                  <a:srgbClr val="0D0D0D"/>
                </a:solidFill>
                <a:effectLst>
                  <a:glow rad="101600">
                    <a:schemeClr val="accent1">
                      <a:satMod val="175000"/>
                      <a:alpha val="40000"/>
                    </a:schemeClr>
                  </a:glow>
                </a:effectLst>
                <a:latin typeface="Times New Roman" panose="02020603050405020304" pitchFamily="18" charset="0"/>
                <a:ea typeface="MS Mincho"/>
              </a:rPr>
              <a:t>Chuyên mục “Người nổi tiếng”</a:t>
            </a:r>
            <a:endParaRPr lang="en-GB" sz="6000">
              <a:effectLst>
                <a:glow rad="101600">
                  <a:schemeClr val="accent1">
                    <a:satMod val="175000"/>
                    <a:alpha val="40000"/>
                  </a:schemeClr>
                </a:glow>
              </a:effectLst>
            </a:endParaRPr>
          </a:p>
        </p:txBody>
      </p:sp>
      <p:sp>
        <p:nvSpPr>
          <p:cNvPr id="18" name="Rectangle 17"/>
          <p:cNvSpPr/>
          <p:nvPr/>
        </p:nvSpPr>
        <p:spPr>
          <a:xfrm>
            <a:off x="6901542" y="2834964"/>
            <a:ext cx="9525001" cy="5970481"/>
          </a:xfrm>
          <a:prstGeom prst="rect">
            <a:avLst/>
          </a:prstGeom>
        </p:spPr>
        <p:txBody>
          <a:bodyPr wrap="square">
            <a:spAutoFit/>
          </a:bodyPr>
          <a:lstStyle/>
          <a:p>
            <a:pPr algn="just">
              <a:lnSpc>
                <a:spcPct val="115000"/>
              </a:lnSpc>
              <a:spcAft>
                <a:spcPts val="0"/>
              </a:spcAft>
              <a:tabLst>
                <a:tab pos="1386840" algn="l"/>
              </a:tabLst>
            </a:pPr>
            <a:r>
              <a:rPr lang="en-US" sz="4800">
                <a:solidFill>
                  <a:srgbClr val="0D0D0D"/>
                </a:solidFill>
                <a:latin typeface="Times New Roman" panose="02020603050405020304" pitchFamily="18" charset="0"/>
                <a:ea typeface="MS Mincho"/>
              </a:rPr>
              <a:t>Đóng vai phỏng vấn 1 MC – 1 HS để tìm hiểu về cuộc đời, sự nghiệp của nhà thơ Nguyễn Đình Thi.</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1386840" algn="l"/>
              </a:tabLst>
            </a:pPr>
            <a:r>
              <a:rPr lang="de-DE" sz="4800">
                <a:solidFill>
                  <a:srgbClr val="000000"/>
                </a:solidFill>
                <a:latin typeface="Times New Roman" panose="02020603050405020304" pitchFamily="18" charset="0"/>
                <a:ea typeface="Calibri" panose="020F0502020204030204" pitchFamily="34" charset="0"/>
              </a:rPr>
              <a:t>+ Thân thế, sự nghiệp</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Vị trí văn học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Phong cách viết</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Tác phẩm chính</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704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95403"/>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1600200" y="1720408"/>
            <a:ext cx="11001153" cy="871008"/>
          </a:xfrm>
          <a:prstGeom prst="rect">
            <a:avLst/>
          </a:prstGeom>
        </p:spPr>
        <p:txBody>
          <a:bodyPr wrap="none">
            <a:spAutoFit/>
          </a:bodyPr>
          <a:lstStyle/>
          <a:p>
            <a:pPr algn="just">
              <a:lnSpc>
                <a:spcPct val="115000"/>
              </a:lnSpc>
              <a:spcAft>
                <a:spcPts val="0"/>
              </a:spcAft>
            </a:pPr>
            <a:r>
              <a:rPr lang="en-US" sz="4400">
                <a:solidFill>
                  <a:srgbClr val="000000"/>
                </a:solidFill>
                <a:latin typeface="Times New Roman" panose="02020603050405020304" pitchFamily="18" charset="0"/>
                <a:ea typeface="Times New Roman" panose="02020603050405020304" pitchFamily="18" charset="0"/>
              </a:rPr>
              <a:t>- </a:t>
            </a:r>
            <a:r>
              <a:rPr lang="en-US" sz="4400">
                <a:solidFill>
                  <a:srgbClr val="0D0D0D"/>
                </a:solidFill>
                <a:latin typeface="Times New Roman" panose="02020603050405020304" pitchFamily="18" charset="0"/>
                <a:ea typeface="Times New Roman" panose="02020603050405020304" pitchFamily="18" charset="0"/>
              </a:rPr>
              <a:t>Nguyễn Đình Thi (1924–2003), quê ở Hà Nội.</a:t>
            </a:r>
            <a:endParaRPr lang="en-GB" sz="4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602698" y="3169819"/>
            <a:ext cx="11122702" cy="2123658"/>
          </a:xfrm>
          <a:prstGeom prst="rect">
            <a:avLst/>
          </a:prstGeom>
        </p:spPr>
        <p:txBody>
          <a:bodyPr wrap="square">
            <a:spAutoFit/>
          </a:bodyPr>
          <a:lstStyle/>
          <a:p>
            <a:pPr algn="just"/>
            <a:r>
              <a:rPr lang="en-US" sz="4400">
                <a:solidFill>
                  <a:srgbClr val="0D0D0D"/>
                </a:solidFill>
                <a:latin typeface="Times New Roman" panose="02020603050405020304" pitchFamily="18" charset="0"/>
                <a:ea typeface="Calibri" panose="020F0502020204030204" pitchFamily="34" charset="0"/>
              </a:rPr>
              <a:t>- Là người đa tài: vừa sáng thơ, vừa viết truyện, tiểu luận, soạn kịch, nhạc nhưng thành công nhất là thơ.</a:t>
            </a:r>
            <a:endParaRPr lang="en-GB" sz="6000"/>
          </a:p>
        </p:txBody>
      </p:sp>
      <p:sp>
        <p:nvSpPr>
          <p:cNvPr id="13" name="Rectangle 12"/>
          <p:cNvSpPr/>
          <p:nvPr/>
        </p:nvSpPr>
        <p:spPr>
          <a:xfrm>
            <a:off x="1600200" y="5642004"/>
            <a:ext cx="11001153" cy="2428357"/>
          </a:xfrm>
          <a:prstGeom prst="rect">
            <a:avLst/>
          </a:prstGeom>
        </p:spPr>
        <p:txBody>
          <a:bodyPr wrap="square">
            <a:spAutoFit/>
          </a:bodyPr>
          <a:lstStyle/>
          <a:p>
            <a:pPr algn="just">
              <a:lnSpc>
                <a:spcPct val="115000"/>
              </a:lnSpc>
              <a:spcAft>
                <a:spcPts val="0"/>
              </a:spcAft>
            </a:pPr>
            <a:r>
              <a:rPr lang="en-US" sz="4400">
                <a:solidFill>
                  <a:srgbClr val="0D0D0D"/>
                </a:solidFill>
                <a:latin typeface="Times New Roman" panose="02020603050405020304" pitchFamily="18" charset="0"/>
                <a:ea typeface="Times New Roman" panose="02020603050405020304" pitchFamily="18" charset="0"/>
              </a:rPr>
              <a:t>- Thơ ông tự do, phóng khoáng, đồng thời cũng hàm súc, giàu chất suy tư, dạt dào cảm xúc yêu nước.</a:t>
            </a:r>
            <a:endParaRPr lang="en-GB" sz="440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3059" y="4000501"/>
            <a:ext cx="4185690" cy="37074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439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5186771" y="855269"/>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1908666" y="1578531"/>
            <a:ext cx="6724918" cy="971356"/>
          </a:xfrm>
          <a:prstGeom prst="rect">
            <a:avLst/>
          </a:prstGeom>
        </p:spPr>
        <p:txBody>
          <a:bodyPr wrap="none">
            <a:spAutoFit/>
          </a:bodyPr>
          <a:lstStyle/>
          <a:p>
            <a:pPr algn="just">
              <a:lnSpc>
                <a:spcPct val="115000"/>
              </a:lnSpc>
              <a:spcAft>
                <a:spcPts val="0"/>
              </a:spcAft>
            </a:pPr>
            <a:r>
              <a:rPr lang="en-US" sz="5400" b="1">
                <a:solidFill>
                  <a:srgbClr val="0D0D0D"/>
                </a:solidFill>
                <a:latin typeface="Times New Roman" panose="02020603050405020304" pitchFamily="18" charset="0"/>
                <a:ea typeface="Times New Roman" panose="02020603050405020304" pitchFamily="18" charset="0"/>
              </a:rPr>
              <a:t>- Các tác phẩm chính:</a:t>
            </a:r>
            <a:endParaRPr lang="en-GB" sz="5400" b="1">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536502" y="3016394"/>
            <a:ext cx="14630400" cy="6121356"/>
          </a:xfrm>
          <a:prstGeom prst="rect">
            <a:avLst/>
          </a:prstGeom>
        </p:spPr>
        <p:txBody>
          <a:bodyPr wrap="square">
            <a:spAutoFit/>
          </a:bodyPr>
          <a:lstStyle/>
          <a:p>
            <a:pPr marL="521970" indent="-124460" algn="just">
              <a:lnSpc>
                <a:spcPct val="115000"/>
              </a:lnSpc>
              <a:spcBef>
                <a:spcPts val="870"/>
              </a:spcBef>
              <a:spcAft>
                <a:spcPts val="0"/>
              </a:spcAft>
            </a:pPr>
            <a:r>
              <a:rPr lang="vi-VN" sz="3600" i="1">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Truyện, văn xuôi</a:t>
            </a:r>
            <a:r>
              <a:rPr lang="vi-VN" sz="3600">
                <a:solidFill>
                  <a:srgbClr val="0D0D0D"/>
                </a:solidFill>
                <a:latin typeface="Times New Roman" panose="02020603050405020304" pitchFamily="18" charset="0"/>
                <a:ea typeface="Times New Roman" panose="02020603050405020304" pitchFamily="18" charset="0"/>
              </a:rPr>
              <a:t>:</a:t>
            </a:r>
            <a:r>
              <a:rPr lang="vi-VN" sz="3600" i="1">
                <a:solidFill>
                  <a:srgbClr val="0D0D0D"/>
                </a:solidFill>
                <a:latin typeface="Times New Roman" panose="02020603050405020304" pitchFamily="18" charset="0"/>
                <a:ea typeface="Times New Roman" panose="02020603050405020304" pitchFamily="18" charset="0"/>
              </a:rPr>
              <a:t> Xung kích</a:t>
            </a:r>
            <a:r>
              <a:rPr lang="vi-VN" sz="3600">
                <a:solidFill>
                  <a:srgbClr val="0D0D0D"/>
                </a:solidFill>
                <a:latin typeface="Times New Roman" panose="02020603050405020304" pitchFamily="18" charset="0"/>
                <a:ea typeface="Times New Roman" panose="02020603050405020304" pitchFamily="18" charset="0"/>
              </a:rPr>
              <a:t> (1951); </a:t>
            </a:r>
            <a:r>
              <a:rPr lang="vi-VN" sz="3600" i="1">
                <a:solidFill>
                  <a:srgbClr val="0D0D0D"/>
                </a:solidFill>
                <a:latin typeface="Times New Roman" panose="02020603050405020304" pitchFamily="18" charset="0"/>
                <a:ea typeface="Times New Roman" panose="02020603050405020304" pitchFamily="18" charset="0"/>
              </a:rPr>
              <a:t>Thu đông năm nào</a:t>
            </a:r>
            <a:r>
              <a:rPr lang="vi-VN" sz="3600">
                <a:solidFill>
                  <a:srgbClr val="0D0D0D"/>
                </a:solidFill>
                <a:latin typeface="Times New Roman" panose="02020603050405020304" pitchFamily="18" charset="0"/>
                <a:ea typeface="Times New Roman" panose="02020603050405020304" pitchFamily="18" charset="0"/>
              </a:rPr>
              <a:t> (1954); </a:t>
            </a:r>
            <a:r>
              <a:rPr lang="vi-VN" sz="3600" i="1">
                <a:solidFill>
                  <a:srgbClr val="0D0D0D"/>
                </a:solidFill>
                <a:latin typeface="Times New Roman" panose="02020603050405020304" pitchFamily="18" charset="0"/>
                <a:ea typeface="Times New Roman" panose="02020603050405020304" pitchFamily="18" charset="0"/>
              </a:rPr>
              <a:t>Bên bờ sông Thao</a:t>
            </a:r>
            <a:r>
              <a:rPr lang="vi-VN" sz="3600">
                <a:solidFill>
                  <a:srgbClr val="0D0D0D"/>
                </a:solidFill>
                <a:latin typeface="Times New Roman" panose="02020603050405020304" pitchFamily="18" charset="0"/>
                <a:ea typeface="Times New Roman" panose="02020603050405020304" pitchFamily="18" charset="0"/>
              </a:rPr>
              <a:t> (tập truyện ngắn, 1957); </a:t>
            </a:r>
            <a:r>
              <a:rPr lang="vi-VN" sz="3600" i="1">
                <a:solidFill>
                  <a:srgbClr val="0D0D0D"/>
                </a:solidFill>
                <a:latin typeface="Times New Roman" panose="02020603050405020304" pitchFamily="18" charset="0"/>
                <a:ea typeface="Times New Roman" panose="02020603050405020304" pitchFamily="18" charset="0"/>
              </a:rPr>
              <a:t>Cái Tết của mèo con</a:t>
            </a:r>
            <a:r>
              <a:rPr lang="vi-VN" sz="3600">
                <a:solidFill>
                  <a:srgbClr val="0D0D0D"/>
                </a:solidFill>
                <a:latin typeface="Times New Roman" panose="02020603050405020304" pitchFamily="18" charset="0"/>
                <a:ea typeface="Times New Roman" panose="02020603050405020304" pitchFamily="18" charset="0"/>
              </a:rPr>
              <a:t> (truyện thiếu nhi, 1961);…</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Tiểu luận</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Mấy vấn đề văn học</a:t>
            </a:r>
            <a:r>
              <a:rPr lang="vi-VN" sz="3600">
                <a:solidFill>
                  <a:srgbClr val="0D0D0D"/>
                </a:solidFill>
                <a:latin typeface="Times New Roman" panose="02020603050405020304" pitchFamily="18" charset="0"/>
                <a:ea typeface="Times New Roman" panose="02020603050405020304" pitchFamily="18" charset="0"/>
              </a:rPr>
              <a:t> (1956); </a:t>
            </a:r>
            <a:r>
              <a:rPr lang="vi-VN" sz="3600" i="1">
                <a:solidFill>
                  <a:srgbClr val="0D0D0D"/>
                </a:solidFill>
                <a:latin typeface="Times New Roman" panose="02020603050405020304" pitchFamily="18" charset="0"/>
                <a:ea typeface="Times New Roman" panose="02020603050405020304" pitchFamily="18" charset="0"/>
              </a:rPr>
              <a:t>Công việc của người viết tiểu thuyết</a:t>
            </a:r>
            <a:r>
              <a:rPr lang="vi-VN" sz="3600">
                <a:solidFill>
                  <a:srgbClr val="0D0D0D"/>
                </a:solidFill>
                <a:latin typeface="Times New Roman" panose="02020603050405020304" pitchFamily="18" charset="0"/>
                <a:ea typeface="Times New Roman" panose="02020603050405020304" pitchFamily="18" charset="0"/>
              </a:rPr>
              <a:t> (1964)</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Thơ</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Người chiến sĩ</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Bài thơ Hắc Long</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Dòng sông trong xanh</a:t>
            </a:r>
            <a:r>
              <a:rPr lang="vi-VN" sz="3600">
                <a:solidFill>
                  <a:srgbClr val="0D0D0D"/>
                </a:solidFill>
                <a:latin typeface="Times New Roman" panose="02020603050405020304" pitchFamily="18" charset="0"/>
                <a:ea typeface="Times New Roman" panose="02020603050405020304" pitchFamily="18" charset="0"/>
              </a:rPr>
              <a:t> (1974); </a:t>
            </a:r>
            <a:r>
              <a:rPr lang="vi-VN" sz="3600" i="1">
                <a:solidFill>
                  <a:srgbClr val="0D0D0D"/>
                </a:solidFill>
                <a:latin typeface="Times New Roman" panose="02020603050405020304" pitchFamily="18" charset="0"/>
                <a:ea typeface="Times New Roman" panose="02020603050405020304" pitchFamily="18" charset="0"/>
              </a:rPr>
              <a:t>Đất nước </a:t>
            </a:r>
            <a:r>
              <a:rPr lang="vi-VN" sz="3600">
                <a:solidFill>
                  <a:srgbClr val="0D0D0D"/>
                </a:solidFill>
                <a:latin typeface="Times New Roman" panose="02020603050405020304" pitchFamily="18" charset="0"/>
                <a:ea typeface="Times New Roman" panose="02020603050405020304" pitchFamily="18" charset="0"/>
              </a:rPr>
              <a:t>(1948 - 1955); </a:t>
            </a:r>
            <a:r>
              <a:rPr lang="vi-VN" sz="3600" i="1">
                <a:solidFill>
                  <a:srgbClr val="0D0D0D"/>
                </a:solidFill>
                <a:latin typeface="Times New Roman" panose="02020603050405020304" pitchFamily="18" charset="0"/>
                <a:ea typeface="Times New Roman" panose="02020603050405020304" pitchFamily="18" charset="0"/>
              </a:rPr>
              <a:t>Việt Nam quê hương ta</a:t>
            </a:r>
            <a:r>
              <a:rPr lang="en-US" sz="3600" i="1">
                <a:solidFill>
                  <a:srgbClr val="0D0D0D"/>
                </a:solidFill>
                <a:latin typeface="Times New Roman" panose="02020603050405020304" pitchFamily="18" charset="0"/>
                <a:ea typeface="Times New Roman" panose="02020603050405020304" pitchFamily="18" charset="0"/>
              </a:rPr>
              <a:t>;</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Kịch: </a:t>
            </a:r>
            <a:r>
              <a:rPr lang="vi-VN" sz="3600" i="1">
                <a:solidFill>
                  <a:srgbClr val="0D0D0D"/>
                </a:solidFill>
                <a:latin typeface="Times New Roman" panose="02020603050405020304" pitchFamily="18" charset="0"/>
                <a:ea typeface="Times New Roman" panose="02020603050405020304" pitchFamily="18" charset="0"/>
              </a:rPr>
              <a:t>Con nai đen</a:t>
            </a:r>
            <a:r>
              <a:rPr lang="vi-VN" sz="3600">
                <a:solidFill>
                  <a:srgbClr val="0D0D0D"/>
                </a:solidFill>
                <a:latin typeface="Times New Roman" panose="02020603050405020304" pitchFamily="18" charset="0"/>
                <a:ea typeface="Times New Roman" panose="02020603050405020304" pitchFamily="18" charset="0"/>
              </a:rPr>
              <a:t> (1961); </a:t>
            </a:r>
            <a:r>
              <a:rPr lang="vi-VN" sz="3600" i="1">
                <a:solidFill>
                  <a:srgbClr val="0D0D0D"/>
                </a:solidFill>
                <a:latin typeface="Times New Roman" panose="02020603050405020304" pitchFamily="18" charset="0"/>
                <a:ea typeface="Times New Roman" panose="02020603050405020304" pitchFamily="18" charset="0"/>
              </a:rPr>
              <a:t>Nguyễn Trãi ở Đông Quan </a:t>
            </a:r>
            <a:r>
              <a:rPr lang="vi-VN" sz="3600">
                <a:solidFill>
                  <a:srgbClr val="0D0D0D"/>
                </a:solidFill>
                <a:latin typeface="Times New Roman" panose="02020603050405020304" pitchFamily="18" charset="0"/>
                <a:ea typeface="Times New Roman" panose="02020603050405020304" pitchFamily="18" charset="0"/>
              </a:rPr>
              <a:t>(1979); </a:t>
            </a:r>
            <a:r>
              <a:rPr lang="vi-VN" sz="3600" i="1">
                <a:solidFill>
                  <a:srgbClr val="0D0D0D"/>
                </a:solidFill>
                <a:latin typeface="Times New Roman" panose="02020603050405020304" pitchFamily="18" charset="0"/>
                <a:ea typeface="Times New Roman" panose="02020603050405020304" pitchFamily="18" charset="0"/>
              </a:rPr>
              <a:t>Người đàn bà hóa đá (1980);… </a:t>
            </a:r>
            <a:endParaRPr lang="en-GB" sz="3600" b="1" i="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31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2863163">
            <a:off x="3857675" y="240879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3249642">
            <a:off x="12972348" y="1939154"/>
            <a:ext cx="1944165" cy="2355266"/>
          </a:xfrm>
          <a:custGeom>
            <a:avLst/>
            <a:gdLst/>
            <a:ahLst/>
            <a:cxnLst/>
            <a:rect l="l" t="t" r="r" b="b"/>
            <a:pathLst>
              <a:path w="1944165" h="2355266">
                <a:moveTo>
                  <a:pt x="0" y="0"/>
                </a:moveTo>
                <a:lnTo>
                  <a:pt x="1944166" y="0"/>
                </a:lnTo>
                <a:lnTo>
                  <a:pt x="1944166" y="2355267"/>
                </a:lnTo>
                <a:lnTo>
                  <a:pt x="0" y="2355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4215705" y="4413827"/>
            <a:ext cx="10344210" cy="2640723"/>
          </a:xfrm>
          <a:prstGeom prst="rect">
            <a:avLst/>
          </a:prstGeom>
        </p:spPr>
        <p:txBody>
          <a:bodyPr wrap="square">
            <a:spAutoFit/>
          </a:bodyPr>
          <a:lstStyle/>
          <a:p>
            <a:pPr marL="114300" indent="179705" algn="just">
              <a:lnSpc>
                <a:spcPct val="115000"/>
              </a:lnSpc>
              <a:spcAft>
                <a:spcPts val="0"/>
              </a:spcAft>
              <a:tabLst>
                <a:tab pos="135255" algn="l"/>
              </a:tabLst>
            </a:pPr>
            <a:r>
              <a:rPr lang="vi-VN" sz="4800">
                <a:solidFill>
                  <a:srgbClr val="0D0D0D"/>
                </a:solidFill>
                <a:latin typeface="Times New Roman" panose="02020603050405020304" pitchFamily="18" charset="0"/>
                <a:ea typeface="Times New Roman" panose="02020603050405020304" pitchFamily="18" charset="0"/>
              </a:rPr>
              <a:t>- Được nhà nước phong tặng Giải thưởng Hồ Chí </a:t>
            </a:r>
            <a:r>
              <a:rPr lang="vi-VN" sz="4800" smtClean="0">
                <a:solidFill>
                  <a:srgbClr val="0D0D0D"/>
                </a:solidFill>
                <a:latin typeface="Times New Roman" panose="02020603050405020304" pitchFamily="18" charset="0"/>
                <a:ea typeface="Times New Roman" panose="02020603050405020304" pitchFamily="18" charset="0"/>
              </a:rPr>
              <a:t>Minh</a:t>
            </a:r>
            <a:r>
              <a:rPr lang="vi-VN" sz="4800">
                <a:solidFill>
                  <a:srgbClr val="0D0D0D"/>
                </a:solidFill>
                <a:latin typeface="Times New Roman" panose="02020603050405020304" pitchFamily="18" charset="0"/>
                <a:ea typeface="Times New Roman" panose="02020603050405020304" pitchFamily="18" charset="0"/>
              </a:rPr>
              <a:t> về văn học nghệ thuật đợt I năm 1996</a:t>
            </a:r>
            <a:endParaRPr lang="en-GB"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24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0" y="6434921"/>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9617454" y="-200768"/>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877800" y="2334211"/>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V="1">
            <a:off x="3829256" y="-200768"/>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Rectangle 6"/>
          <p:cNvSpPr/>
          <p:nvPr/>
        </p:nvSpPr>
        <p:spPr>
          <a:xfrm>
            <a:off x="3692120" y="1873154"/>
            <a:ext cx="5376793" cy="1069075"/>
          </a:xfrm>
          <a:prstGeom prst="rect">
            <a:avLst/>
          </a:prstGeom>
        </p:spPr>
        <p:txBody>
          <a:bodyPr wrap="none">
            <a:spAutoFit/>
          </a:bodyPr>
          <a:lstStyle/>
          <a:p>
            <a:pPr algn="just">
              <a:lnSpc>
                <a:spcPct val="115000"/>
              </a:lnSpc>
              <a:spcAft>
                <a:spcPts val="0"/>
              </a:spcAft>
            </a:pPr>
            <a:r>
              <a:rPr lang="en-US" sz="6000" b="1">
                <a:solidFill>
                  <a:srgbClr val="0070C0"/>
                </a:solidFill>
                <a:latin typeface="Times New Roman" panose="02020603050405020304" pitchFamily="18" charset="0"/>
                <a:ea typeface="Calibri" panose="020F0502020204030204" pitchFamily="34" charset="0"/>
              </a:rPr>
              <a:t>2. Bài thơ </a:t>
            </a:r>
            <a:r>
              <a:rPr lang="en-US" sz="6000" b="1" i="1">
                <a:solidFill>
                  <a:srgbClr val="0070C0"/>
                </a:solidFill>
                <a:latin typeface="Times New Roman" panose="02020603050405020304" pitchFamily="18" charset="0"/>
                <a:ea typeface="Calibri" panose="020F0502020204030204" pitchFamily="34" charset="0"/>
              </a:rPr>
              <a:t>Lá đỏ</a:t>
            </a:r>
            <a:endParaRPr lang="en-GB" sz="6000">
              <a:effectLst/>
              <a:latin typeface="Times New Roman" panose="02020603050405020304" pitchFamily="18" charset="0"/>
              <a:ea typeface="Calibri" panose="020F0502020204030204" pitchFamily="34" charset="0"/>
            </a:endParaRPr>
          </a:p>
        </p:txBody>
      </p:sp>
      <p:sp>
        <p:nvSpPr>
          <p:cNvPr id="8" name="Rectangle 7"/>
          <p:cNvSpPr/>
          <p:nvPr/>
        </p:nvSpPr>
        <p:spPr>
          <a:xfrm>
            <a:off x="3792970" y="3127020"/>
            <a:ext cx="7388561" cy="1069075"/>
          </a:xfrm>
          <a:prstGeom prst="rect">
            <a:avLst/>
          </a:prstGeom>
        </p:spPr>
        <p:txBody>
          <a:bodyPr wrap="none">
            <a:spAutoFit/>
          </a:bodyPr>
          <a:lstStyle/>
          <a:p>
            <a:pPr algn="just">
              <a:lnSpc>
                <a:spcPct val="115000"/>
              </a:lnSpc>
              <a:spcAft>
                <a:spcPts val="0"/>
              </a:spcAft>
            </a:pPr>
            <a:r>
              <a:rPr lang="en-US" sz="6000" b="1">
                <a:solidFill>
                  <a:srgbClr val="0D0D0D"/>
                </a:solidFill>
                <a:latin typeface="Times New Roman" panose="02020603050405020304" pitchFamily="18" charset="0"/>
                <a:ea typeface="Calibri" panose="020F0502020204030204" pitchFamily="34" charset="0"/>
              </a:rPr>
              <a:t>a. Hoàn cảnh sáng tác</a:t>
            </a:r>
            <a:endParaRPr lang="en-GB" sz="6000">
              <a:effectLst/>
              <a:latin typeface="Times New Roman" panose="02020603050405020304" pitchFamily="18" charset="0"/>
              <a:ea typeface="Calibri" panose="020F0502020204030204" pitchFamily="34" charset="0"/>
            </a:endParaRPr>
          </a:p>
        </p:txBody>
      </p:sp>
      <p:sp>
        <p:nvSpPr>
          <p:cNvPr id="9" name="Rectangle 8"/>
          <p:cNvSpPr/>
          <p:nvPr/>
        </p:nvSpPr>
        <p:spPr>
          <a:xfrm>
            <a:off x="3829256" y="4897279"/>
            <a:ext cx="8515144" cy="3785652"/>
          </a:xfrm>
          <a:prstGeom prst="rect">
            <a:avLst/>
          </a:prstGeom>
        </p:spPr>
        <p:txBody>
          <a:bodyPr wrap="square">
            <a:spAutoFit/>
          </a:bodyPr>
          <a:lstStyle/>
          <a:p>
            <a:pPr algn="just"/>
            <a:r>
              <a:rPr lang="en-US" sz="4800">
                <a:solidFill>
                  <a:srgbClr val="0D0D0D"/>
                </a:solidFill>
                <a:latin typeface="Times New Roman" panose="02020603050405020304" pitchFamily="18" charset="0"/>
                <a:ea typeface="Calibri" panose="020F0502020204030204" pitchFamily="34" charset="0"/>
              </a:rPr>
              <a:t>Được sáng tác vào tháng 12/1974 – thời điểm cuộc kháng chiến chống Mỹ đang bước vào giai đoạn cuối, toàn quân và dân ta dồn sức cho tiền tuyến.</a:t>
            </a:r>
            <a:endParaRPr lang="en-GB" sz="4800"/>
          </a:p>
        </p:txBody>
      </p:sp>
    </p:spTree>
    <p:extLst>
      <p:ext uri="{BB962C8B-B14F-4D97-AF65-F5344CB8AC3E}">
        <p14:creationId xmlns:p14="http://schemas.microsoft.com/office/powerpoint/2010/main" val="32320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7" name="Freeform 7"/>
          <p:cNvSpPr/>
          <p:nvPr/>
        </p:nvSpPr>
        <p:spPr>
          <a:xfrm rot="-7268269">
            <a:off x="16021152" y="1281939"/>
            <a:ext cx="1869530" cy="2264849"/>
          </a:xfrm>
          <a:custGeom>
            <a:avLst/>
            <a:gdLst/>
            <a:ahLst/>
            <a:cxnLst/>
            <a:rect l="l" t="t" r="r" b="b"/>
            <a:pathLst>
              <a:path w="1869530" h="2264849">
                <a:moveTo>
                  <a:pt x="0" y="0"/>
                </a:moveTo>
                <a:lnTo>
                  <a:pt x="1869529" y="0"/>
                </a:lnTo>
                <a:lnTo>
                  <a:pt x="1869529"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3"/>
          <p:cNvGrpSpPr/>
          <p:nvPr/>
        </p:nvGrpSpPr>
        <p:grpSpPr>
          <a:xfrm>
            <a:off x="3908354" y="3238573"/>
            <a:ext cx="12849905" cy="6719207"/>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5210501" y="244360"/>
            <a:ext cx="8411277"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b. Đặc điểm về thể thơ của bài thơ</a:t>
            </a:r>
            <a:endParaRPr lang="en-GB" sz="4800">
              <a:effectLst/>
              <a:latin typeface="Times New Roman" panose="02020603050405020304" pitchFamily="18" charset="0"/>
              <a:ea typeface="Calibri" panose="020F0502020204030204" pitchFamily="34" charset="0"/>
            </a:endParaRPr>
          </a:p>
        </p:txBody>
      </p:sp>
      <p:sp>
        <p:nvSpPr>
          <p:cNvPr id="13" name="Rectangle 12"/>
          <p:cNvSpPr/>
          <p:nvPr/>
        </p:nvSpPr>
        <p:spPr>
          <a:xfrm>
            <a:off x="6829357" y="1188887"/>
            <a:ext cx="4138121"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 Thể thơ</a:t>
            </a:r>
            <a:r>
              <a:rPr lang="de-DE" sz="4400">
                <a:solidFill>
                  <a:srgbClr val="0D0D0D"/>
                </a:solidFill>
                <a:latin typeface="Times New Roman" panose="02020603050405020304" pitchFamily="18" charset="0"/>
                <a:ea typeface="Calibri" panose="020F0502020204030204" pitchFamily="34" charset="0"/>
              </a:rPr>
              <a:t>: Tự do</a:t>
            </a:r>
            <a:endParaRPr lang="en-GB" sz="4800">
              <a:effectLst/>
              <a:latin typeface="Times New Roman" panose="02020603050405020304" pitchFamily="18" charset="0"/>
              <a:ea typeface="Calibri" panose="020F0502020204030204" pitchFamily="34" charset="0"/>
            </a:endParaRPr>
          </a:p>
        </p:txBody>
      </p:sp>
      <p:sp>
        <p:nvSpPr>
          <p:cNvPr id="14" name="Rectangle 13"/>
          <p:cNvSpPr/>
          <p:nvPr/>
        </p:nvSpPr>
        <p:spPr>
          <a:xfrm>
            <a:off x="3307228" y="2109134"/>
            <a:ext cx="13446310"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 Đặc điểm của thể thơ tự do được thể hiện qua bài </a:t>
            </a:r>
            <a:r>
              <a:rPr lang="de-DE" sz="4400" b="1" smtClean="0">
                <a:solidFill>
                  <a:srgbClr val="0D0D0D"/>
                </a:solidFill>
                <a:latin typeface="Times New Roman" panose="02020603050405020304" pitchFamily="18" charset="0"/>
                <a:ea typeface="Calibri" panose="020F0502020204030204" pitchFamily="34" charset="0"/>
              </a:rPr>
              <a:t>thơ</a:t>
            </a:r>
            <a:endParaRPr lang="en-GB" sz="4800" b="1">
              <a:effectLst/>
              <a:latin typeface="Times New Roman" panose="02020603050405020304" pitchFamily="18" charset="0"/>
              <a:ea typeface="Calibri" panose="020F0502020204030204" pitchFamily="34" charset="0"/>
            </a:endParaRPr>
          </a:p>
        </p:txBody>
      </p:sp>
      <p:sp>
        <p:nvSpPr>
          <p:cNvPr id="15" name="Rectangle 14"/>
          <p:cNvSpPr/>
          <p:nvPr/>
        </p:nvSpPr>
        <p:spPr>
          <a:xfrm>
            <a:off x="4202657" y="3552727"/>
            <a:ext cx="12290329" cy="6090898"/>
          </a:xfrm>
          <a:prstGeom prst="rect">
            <a:avLst/>
          </a:prstGeom>
        </p:spPr>
        <p:txBody>
          <a:bodyPr wrap="square">
            <a:spAutoFit/>
          </a:bodyPr>
          <a:lstStyle/>
          <a:p>
            <a:pPr indent="254000" algn="just">
              <a:lnSpc>
                <a:spcPct val="115000"/>
              </a:lnSpc>
              <a:spcAft>
                <a:spcPts val="0"/>
              </a:spcAft>
              <a:tabLst>
                <a:tab pos="761365" algn="l"/>
              </a:tabLst>
            </a:pPr>
            <a:r>
              <a:rPr lang="en-GB" sz="3800">
                <a:latin typeface="Times New Roman" panose="02020603050405020304" pitchFamily="18" charset="0"/>
                <a:ea typeface="Times New Roman" panose="02020603050405020304" pitchFamily="18" charset="0"/>
              </a:rPr>
              <a:t>- Số tiếng trong một dòng: tự do, linh hoạt, dòng sáu tiếng, dòng bảy tiếng</a:t>
            </a:r>
          </a:p>
          <a:p>
            <a:pPr indent="254000" algn="just">
              <a:lnSpc>
                <a:spcPct val="115000"/>
              </a:lnSpc>
              <a:spcAft>
                <a:spcPts val="0"/>
              </a:spcAft>
              <a:tabLst>
                <a:tab pos="511175" algn="l"/>
              </a:tabLst>
            </a:pPr>
            <a:r>
              <a:rPr lang="en-GB" sz="3800">
                <a:latin typeface="Times New Roman" panose="02020603050405020304" pitchFamily="18" charset="0"/>
                <a:ea typeface="Times New Roman" panose="02020603050405020304" pitchFamily="18" charset="0"/>
              </a:rPr>
              <a:t>- Số dòng trong mỗi khổ: Bốn khổ, số dòng linh hoạt trong mỗi khổ.</a:t>
            </a:r>
          </a:p>
          <a:p>
            <a:pPr indent="254000" algn="just">
              <a:lnSpc>
                <a:spcPct val="115000"/>
              </a:lnSpc>
              <a:spcAft>
                <a:spcPts val="0"/>
              </a:spcAft>
              <a:tabLst>
                <a:tab pos="511175" algn="l"/>
              </a:tabLst>
            </a:pPr>
            <a:r>
              <a:rPr lang="en-GB" sz="3800">
                <a:latin typeface="Times New Roman" panose="02020603050405020304" pitchFamily="18" charset="0"/>
                <a:ea typeface="Times New Roman" panose="02020603050405020304" pitchFamily="18" charset="0"/>
              </a:rPr>
              <a:t>- Gieo vần: hai khổ đầu gieo vần chân và vần liền </a:t>
            </a:r>
            <a:r>
              <a:rPr lang="en-GB" sz="3800" i="1">
                <a:latin typeface="Times New Roman" panose="02020603050405020304" pitchFamily="18" charset="0"/>
                <a:ea typeface="Times New Roman" panose="02020603050405020304" pitchFamily="18" charset="0"/>
              </a:rPr>
              <a:t>(gió - đỏ, đường - hương - trường);</a:t>
            </a:r>
            <a:r>
              <a:rPr lang="en-GB" sz="3800">
                <a:latin typeface="Times New Roman" panose="02020603050405020304" pitchFamily="18" charset="0"/>
                <a:ea typeface="Times New Roman" panose="02020603050405020304" pitchFamily="18" charset="0"/>
              </a:rPr>
              <a:t> hai khổ cuối không gieo vần.</a:t>
            </a:r>
          </a:p>
          <a:p>
            <a:pPr indent="254000" algn="just">
              <a:lnSpc>
                <a:spcPct val="115000"/>
              </a:lnSpc>
              <a:spcAft>
                <a:spcPts val="0"/>
              </a:spcAft>
            </a:pPr>
            <a:r>
              <a:rPr lang="en-GB" sz="3800">
                <a:latin typeface="Times New Roman" panose="02020603050405020304" pitchFamily="18" charset="0"/>
                <a:ea typeface="Times New Roman" panose="02020603050405020304" pitchFamily="18" charset="0"/>
              </a:rPr>
              <a:t>- Nhịp thơ: Nhịp thơ linh hoạt, phù hợp với cảm xúc của nhà thơ cũng như đối tượng miêu tả: dòng ngắt nhịp 2/2/2, dòng ngắt nhịp 4/3, dòng ngắt nhịp 3/3,...</a:t>
            </a:r>
            <a:endParaRPr lang="en-GB" sz="3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46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819401" y="2334211"/>
            <a:ext cx="9829800" cy="2954655"/>
          </a:xfrm>
          <a:prstGeom prst="rect">
            <a:avLst/>
          </a:prstGeom>
        </p:spPr>
        <p:txBody>
          <a:bodyPr wrap="square" lIns="0" tIns="0" rIns="0" bIns="0" rtlCol="0" anchor="t">
            <a:spAutoFit/>
          </a:bodyPr>
          <a:lstStyle/>
          <a:p>
            <a:pPr algn="ct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1 </a:t>
            </a: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KHỞI ĐỘNG </a:t>
            </a:r>
            <a:endParaRPr lang="en-US" sz="11744">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056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514" y="-199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829800" y="1763939"/>
            <a:ext cx="7058706"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2863163">
            <a:off x="400780" y="-9061"/>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3"/>
          <p:cNvGrpSpPr/>
          <p:nvPr/>
        </p:nvGrpSpPr>
        <p:grpSpPr>
          <a:xfrm>
            <a:off x="2085294" y="2400300"/>
            <a:ext cx="7058706" cy="7086599"/>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1886235" y="936900"/>
            <a:ext cx="7560083" cy="1166730"/>
          </a:xfrm>
          <a:prstGeom prst="rect">
            <a:avLst/>
          </a:prstGeom>
        </p:spPr>
        <p:txBody>
          <a:bodyPr wrap="none">
            <a:spAutoFit/>
          </a:bodyPr>
          <a:lstStyle/>
          <a:p>
            <a:pPr algn="just">
              <a:lnSpc>
                <a:spcPct val="115000"/>
              </a:lnSpc>
              <a:spcAft>
                <a:spcPts val="0"/>
              </a:spcAft>
            </a:pPr>
            <a:r>
              <a:rPr lang="en-US" sz="6600" b="1">
                <a:solidFill>
                  <a:srgbClr val="0D0D0D"/>
                </a:solidFill>
                <a:latin typeface="Times New Roman" panose="02020603050405020304" pitchFamily="18" charset="0"/>
                <a:ea typeface="Calibri" panose="020F0502020204030204" pitchFamily="34" charset="0"/>
              </a:rPr>
              <a:t>c. Nhân vật trữ tình </a:t>
            </a:r>
            <a:endParaRPr lang="en-GB" sz="7200">
              <a:effectLst/>
              <a:latin typeface="Times New Roman" panose="02020603050405020304" pitchFamily="18" charset="0"/>
              <a:ea typeface="Calibri" panose="020F0502020204030204" pitchFamily="34" charset="0"/>
            </a:endParaRPr>
          </a:p>
        </p:txBody>
      </p:sp>
      <p:sp>
        <p:nvSpPr>
          <p:cNvPr id="13" name="Rectangle 12"/>
          <p:cNvSpPr/>
          <p:nvPr/>
        </p:nvSpPr>
        <p:spPr>
          <a:xfrm>
            <a:off x="2493355" y="2693973"/>
            <a:ext cx="6345845" cy="3170099"/>
          </a:xfrm>
          <a:prstGeom prst="rect">
            <a:avLst/>
          </a:prstGeom>
        </p:spPr>
        <p:txBody>
          <a:bodyPr wrap="square">
            <a:spAutoFit/>
          </a:bodyPr>
          <a:lstStyle/>
          <a:p>
            <a:pPr algn="just"/>
            <a:r>
              <a:rPr lang="en-US" sz="4000">
                <a:solidFill>
                  <a:srgbClr val="0D0D0D"/>
                </a:solidFill>
                <a:latin typeface="Times New Roman" panose="02020603050405020304" pitchFamily="18" charset="0"/>
                <a:ea typeface="Calibri" panose="020F0502020204030204" pitchFamily="34" charset="0"/>
              </a:rPr>
              <a:t>Nhân vật trữ tình là một người lính</a:t>
            </a:r>
            <a:r>
              <a:rPr lang="en-US" sz="4000" b="1">
                <a:solidFill>
                  <a:srgbClr val="0D0D0D"/>
                </a:solidFill>
                <a:latin typeface="Times New Roman" panose="02020603050405020304" pitchFamily="18" charset="0"/>
                <a:ea typeface="Calibri" panose="020F0502020204030204" pitchFamily="34" charset="0"/>
              </a:rPr>
              <a:t> t</a:t>
            </a:r>
            <a:r>
              <a:rPr lang="en-US" sz="4000">
                <a:latin typeface="Times New Roman" panose="02020603050405020304" pitchFamily="18" charset="0"/>
                <a:ea typeface="Calibri" panose="020F0502020204030204" pitchFamily="34" charset="0"/>
              </a:rPr>
              <a:t>rên đường hành quân thần tốc vào chiến trường, chuẩn bị cho chiến dịch mùa xuân năm 1975.</a:t>
            </a:r>
            <a:endParaRPr lang="en-GB" sz="5400"/>
          </a:p>
        </p:txBody>
      </p:sp>
      <p:sp>
        <p:nvSpPr>
          <p:cNvPr id="14" name="Rectangle 13"/>
          <p:cNvSpPr/>
          <p:nvPr/>
        </p:nvSpPr>
        <p:spPr>
          <a:xfrm>
            <a:off x="2500612" y="5936944"/>
            <a:ext cx="6345845" cy="3170099"/>
          </a:xfrm>
          <a:prstGeom prst="rect">
            <a:avLst/>
          </a:prstGeom>
        </p:spPr>
        <p:txBody>
          <a:bodyPr wrap="square">
            <a:spAutoFit/>
          </a:bodyPr>
          <a:lstStyle/>
          <a:p>
            <a:pPr algn="just"/>
            <a:r>
              <a:rPr lang="en-US" sz="4000">
                <a:latin typeface="Times New Roman" panose="02020603050405020304" pitchFamily="18" charset="0"/>
                <a:ea typeface="Calibri" panose="020F0502020204030204" pitchFamily="34" charset="0"/>
              </a:rPr>
              <a:t>Bài thơ kể lại cuộc gặp gỡ giữa người lính với một cô thanh niên xung phong đang làm nhiệm vụ trên tuyến đường Trường Sơn.</a:t>
            </a:r>
            <a:endParaRPr lang="en-GB" sz="5400"/>
          </a:p>
        </p:txBody>
      </p:sp>
      <p:sp>
        <p:nvSpPr>
          <p:cNvPr id="15" name="Rectangle 14"/>
          <p:cNvSpPr/>
          <p:nvPr/>
        </p:nvSpPr>
        <p:spPr>
          <a:xfrm>
            <a:off x="11718738" y="462020"/>
            <a:ext cx="3499676" cy="1107996"/>
          </a:xfrm>
          <a:prstGeom prst="rect">
            <a:avLst/>
          </a:prstGeom>
        </p:spPr>
        <p:txBody>
          <a:bodyPr wrap="none">
            <a:spAutoFit/>
          </a:bodyPr>
          <a:lstStyle/>
          <a:p>
            <a:r>
              <a:rPr lang="en-US" sz="6600" b="1">
                <a:solidFill>
                  <a:srgbClr val="0D0D0D"/>
                </a:solidFill>
                <a:latin typeface="Times New Roman" panose="02020603050405020304" pitchFamily="18" charset="0"/>
                <a:ea typeface="Calibri" panose="020F0502020204030204" pitchFamily="34" charset="0"/>
              </a:rPr>
              <a:t>d. Bố cục</a:t>
            </a:r>
            <a:endParaRPr lang="en-GB" sz="8800"/>
          </a:p>
        </p:txBody>
      </p:sp>
      <p:sp>
        <p:nvSpPr>
          <p:cNvPr id="16" name="Rectangle 15"/>
          <p:cNvSpPr/>
          <p:nvPr/>
        </p:nvSpPr>
        <p:spPr>
          <a:xfrm>
            <a:off x="10210800" y="2680043"/>
            <a:ext cx="6248400" cy="4856714"/>
          </a:xfrm>
          <a:prstGeom prst="rect">
            <a:avLst/>
          </a:prstGeom>
        </p:spPr>
        <p:txBody>
          <a:bodyPr wrap="square">
            <a:spAutoFit/>
          </a:bodyPr>
          <a:lstStyle/>
          <a:p>
            <a:pPr algn="just">
              <a:lnSpc>
                <a:spcPct val="115000"/>
              </a:lnSpc>
              <a:spcAft>
                <a:spcPts val="0"/>
              </a:spcAft>
            </a:pPr>
            <a:r>
              <a:rPr lang="en-US" sz="4800" b="1">
                <a:solidFill>
                  <a:srgbClr val="0D0D0D"/>
                </a:solidFill>
                <a:latin typeface="Times New Roman" panose="02020603050405020304" pitchFamily="18" charset="0"/>
                <a:ea typeface="Calibri" panose="020F0502020204030204" pitchFamily="34" charset="0"/>
              </a:rPr>
              <a:t>- Bốn câu đầu</a:t>
            </a:r>
            <a:r>
              <a:rPr lang="en-US" sz="4800">
                <a:solidFill>
                  <a:srgbClr val="0D0D0D"/>
                </a:solidFill>
                <a:latin typeface="Times New Roman" panose="02020603050405020304" pitchFamily="18" charset="0"/>
                <a:ea typeface="Calibri" panose="020F0502020204030204" pitchFamily="34" charset="0"/>
              </a:rPr>
              <a:t>: Cuộc gặp gỡ trên đỉnh Trường Sơn</a:t>
            </a:r>
            <a:endParaRPr lang="en-GB" sz="4800">
              <a:latin typeface="Times New Roman" panose="02020603050405020304" pitchFamily="18" charset="0"/>
              <a:ea typeface="Calibri" panose="020F0502020204030204" pitchFamily="34" charset="0"/>
            </a:endParaRPr>
          </a:p>
          <a:p>
            <a:pPr algn="just"/>
            <a:r>
              <a:rPr lang="en-US" sz="4800">
                <a:solidFill>
                  <a:srgbClr val="0D0D0D"/>
                </a:solidFill>
                <a:latin typeface="Times New Roman" panose="02020603050405020304" pitchFamily="18" charset="0"/>
                <a:ea typeface="Calibri" panose="020F0502020204030204" pitchFamily="34" charset="0"/>
              </a:rPr>
              <a:t>- </a:t>
            </a:r>
            <a:r>
              <a:rPr lang="en-US" sz="4800" b="1">
                <a:solidFill>
                  <a:srgbClr val="0D0D0D"/>
                </a:solidFill>
                <a:latin typeface="Times New Roman" panose="02020603050405020304" pitchFamily="18" charset="0"/>
                <a:ea typeface="Calibri" panose="020F0502020204030204" pitchFamily="34" charset="0"/>
              </a:rPr>
              <a:t>Bốn câu sau</a:t>
            </a:r>
            <a:r>
              <a:rPr lang="en-US" sz="4800">
                <a:solidFill>
                  <a:srgbClr val="0D0D0D"/>
                </a:solidFill>
                <a:latin typeface="Times New Roman" panose="02020603050405020304" pitchFamily="18" charset="0"/>
                <a:ea typeface="Calibri" panose="020F0502020204030204" pitchFamily="34" charset="0"/>
              </a:rPr>
              <a:t>: Cuộc chia tay trên đỉnh Trường Sơn</a:t>
            </a:r>
            <a:endParaRPr lang="en-GB" sz="4800"/>
          </a:p>
        </p:txBody>
      </p:sp>
    </p:spTree>
    <p:extLst>
      <p:ext uri="{BB962C8B-B14F-4D97-AF65-F5344CB8AC3E}">
        <p14:creationId xmlns:p14="http://schemas.microsoft.com/office/powerpoint/2010/main" val="3294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442"/>
            <a:ext cx="18262600" cy="10395857"/>
          </a:xfrm>
          <a:prstGeom prst="rect">
            <a:avLst/>
          </a:prstGeom>
        </p:spPr>
      </p:pic>
      <p:sp>
        <p:nvSpPr>
          <p:cNvPr id="3" name="Rounded Rectangle 2"/>
          <p:cNvSpPr/>
          <p:nvPr/>
        </p:nvSpPr>
        <p:spPr>
          <a:xfrm>
            <a:off x="762000" y="342900"/>
            <a:ext cx="9601200" cy="304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808412" y="574143"/>
            <a:ext cx="7334187" cy="873701"/>
          </a:xfrm>
          <a:prstGeom prst="rect">
            <a:avLst/>
          </a:prstGeom>
        </p:spPr>
        <p:txBody>
          <a:bodyPr wrap="none">
            <a:spAutoFit/>
          </a:bodyPr>
          <a:lstStyle/>
          <a:p>
            <a:pPr>
              <a:lnSpc>
                <a:spcPct val="115000"/>
              </a:lnSpc>
              <a:spcAft>
                <a:spcPts val="0"/>
              </a:spcAft>
            </a:pPr>
            <a:r>
              <a:rPr lang="de-DE" sz="4800" b="1">
                <a:latin typeface="Times New Roman" panose="02020603050405020304" pitchFamily="18" charset="0"/>
                <a:ea typeface="Calibri" panose="020F0502020204030204" pitchFamily="34" charset="0"/>
              </a:rPr>
              <a:t>II. KHÁM PHÁ VĂN BẢN</a:t>
            </a:r>
            <a:endParaRPr lang="en-GB" sz="5400">
              <a:effectLst/>
              <a:latin typeface="Times New Roman" panose="02020603050405020304" pitchFamily="18" charset="0"/>
              <a:ea typeface="Calibri" panose="020F0502020204030204" pitchFamily="34" charset="0"/>
            </a:endParaRPr>
          </a:p>
        </p:txBody>
      </p:sp>
      <p:sp>
        <p:nvSpPr>
          <p:cNvPr id="5" name="Rectangle 4"/>
          <p:cNvSpPr/>
          <p:nvPr/>
        </p:nvSpPr>
        <p:spPr>
          <a:xfrm>
            <a:off x="2279088" y="1510804"/>
            <a:ext cx="6567023" cy="1649682"/>
          </a:xfrm>
          <a:prstGeom prst="rect">
            <a:avLst/>
          </a:prstGeom>
        </p:spPr>
        <p:txBody>
          <a:bodyPr wrap="square">
            <a:spAutoFit/>
          </a:bodyPr>
          <a:lstStyle/>
          <a:p>
            <a:pPr algn="ctr">
              <a:lnSpc>
                <a:spcPct val="115000"/>
              </a:lnSpc>
              <a:spcAft>
                <a:spcPts val="0"/>
              </a:spcAft>
            </a:pPr>
            <a:r>
              <a:rPr lang="de-DE" sz="4400" b="1">
                <a:latin typeface="Times New Roman" panose="02020603050405020304" pitchFamily="18" charset="0"/>
                <a:ea typeface="Calibri" panose="020F0502020204030204" pitchFamily="34" charset="0"/>
              </a:rPr>
              <a:t>1. Cuộc gặp gỡ và chia tay trên đỉnh Trường Sơn</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855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638300"/>
            <a:ext cx="16230600" cy="66294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620814" y="24946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1921616974"/>
              </p:ext>
            </p:extLst>
          </p:nvPr>
        </p:nvGraphicFramePr>
        <p:xfrm>
          <a:off x="1592896" y="2078556"/>
          <a:ext cx="15171103" cy="5821299"/>
        </p:xfrm>
        <a:graphic>
          <a:graphicData uri="http://schemas.openxmlformats.org/drawingml/2006/table">
            <a:tbl>
              <a:tblPr firstRow="1" firstCol="1" bandRow="1">
                <a:effectLst>
                  <a:outerShdw blurRad="50800" dist="38100" algn="l" rotWithShape="0">
                    <a:prstClr val="black">
                      <a:alpha val="40000"/>
                    </a:prstClr>
                  </a:outerShdw>
                </a:effectLst>
              </a:tblPr>
              <a:tblGrid>
                <a:gridCol w="10675303">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0">
                <a:tc gridSpan="2">
                  <a:txBody>
                    <a:bodyPr/>
                    <a:lstStyle/>
                    <a:p>
                      <a:pPr algn="just">
                        <a:lnSpc>
                          <a:spcPct val="115000"/>
                        </a:lnSpc>
                        <a:spcAft>
                          <a:spcPts val="0"/>
                        </a:spcAft>
                      </a:pPr>
                      <a:r>
                        <a:rPr lang="de-DE" sz="4800" b="1">
                          <a:solidFill>
                            <a:srgbClr val="0070C0"/>
                          </a:solidFill>
                          <a:effectLst/>
                          <a:latin typeface="Times New Roman" panose="02020603050405020304" pitchFamily="18" charset="0"/>
                          <a:ea typeface="Calibri" panose="020F0502020204030204" pitchFamily="34" charset="0"/>
                        </a:rPr>
                        <a:t>Mật thư 1_ </a:t>
                      </a:r>
                      <a:r>
                        <a:rPr lang="de-DE" sz="4800" b="1">
                          <a:solidFill>
                            <a:srgbClr val="FF0000"/>
                          </a:solidFill>
                          <a:effectLst/>
                          <a:latin typeface="Times New Roman" panose="02020603050405020304" pitchFamily="18" charset="0"/>
                          <a:ea typeface="Calibri" panose="020F0502020204030204" pitchFamily="34" charset="0"/>
                        </a:rPr>
                        <a:t>PHT 1.1: Không gian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de-DE" sz="4800" b="1">
                          <a:solidFill>
                            <a:srgbClr val="0D0D0D"/>
                          </a:solidFill>
                          <a:effectLst/>
                          <a:latin typeface="Times New Roman" panose="02020603050405020304" pitchFamily="18" charset="0"/>
                          <a:ea typeface="Calibri" panose="020F0502020204030204" pitchFamily="34" charset="0"/>
                        </a:rPr>
                        <a:t>1. </a:t>
                      </a:r>
                      <a:r>
                        <a:rPr lang="de-DE" sz="4800">
                          <a:solidFill>
                            <a:srgbClr val="0D0D0D"/>
                          </a:solidFill>
                          <a:effectLst/>
                          <a:latin typeface="Times New Roman" panose="02020603050405020304" pitchFamily="18" charset="0"/>
                          <a:ea typeface="Calibri" panose="020F0502020204030204" pitchFamily="34" charset="0"/>
                        </a:rPr>
                        <a:t>Tìm các chi tiết miêu tả không gian gặp gỡ -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4800" b="1">
                          <a:solidFill>
                            <a:srgbClr val="0D0D0D"/>
                          </a:solidFill>
                          <a:effectLst/>
                          <a:latin typeface="Times New Roman" panose="02020603050405020304" pitchFamily="18" charset="0"/>
                          <a:ea typeface="Calibri" panose="020F0502020204030204" pitchFamily="34" charset="0"/>
                        </a:rPr>
                        <a:t>2</a:t>
                      </a:r>
                      <a:r>
                        <a:rPr lang="en-US" sz="4800">
                          <a:solidFill>
                            <a:srgbClr val="0D0D0D"/>
                          </a:solidFill>
                          <a:effectLst/>
                          <a:latin typeface="Times New Roman" panose="02020603050405020304" pitchFamily="18" charset="0"/>
                          <a:ea typeface="Calibri" panose="020F0502020204030204" pitchFamily="34" charset="0"/>
                        </a:rPr>
                        <a:t>. Nhận xét về khung cảnh Trường Sơn. Không gian đó giúp em hiểu gì về bối cảnh lịch sử, về những con đường hành quân ra trận những năm chiến tranh?</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361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TextBox 2"/>
          <p:cNvSpPr txBox="1"/>
          <p:nvPr/>
        </p:nvSpPr>
        <p:spPr>
          <a:xfrm>
            <a:off x="762000" y="1672973"/>
            <a:ext cx="3567070" cy="756617"/>
          </a:xfrm>
          <a:prstGeom prst="rect">
            <a:avLst/>
          </a:prstGeom>
        </p:spPr>
        <p:txBody>
          <a:bodyPr wrap="square" lIns="0" tIns="0" rIns="0" bIns="0" rtlCol="0" anchor="t">
            <a:spAutoFit/>
          </a:bodyPr>
          <a:lstStyle/>
          <a:p>
            <a:pPr>
              <a:lnSpc>
                <a:spcPts val="5852"/>
              </a:lnSpc>
            </a:pPr>
            <a:r>
              <a:rPr lang="vi-VN" sz="4400" b="1">
                <a:latin typeface="Times New Roman" panose="02020603050405020304" pitchFamily="18" charset="0"/>
                <a:cs typeface="Times New Roman" panose="02020603050405020304" pitchFamily="18" charset="0"/>
              </a:rPr>
              <a:t>- Hình ảnh</a:t>
            </a:r>
            <a:endParaRPr lang="en-US" sz="4400" b="1">
              <a:solidFill>
                <a:srgbClr val="932712"/>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410389" y="9419601"/>
            <a:ext cx="18702018" cy="867399"/>
            <a:chOff x="0" y="0"/>
            <a:chExt cx="4925634" cy="228451"/>
          </a:xfrm>
        </p:grpSpPr>
        <p:sp>
          <p:nvSpPr>
            <p:cNvPr id="4" name="Freeform 4"/>
            <p:cNvSpPr/>
            <p:nvPr/>
          </p:nvSpPr>
          <p:spPr>
            <a:xfrm>
              <a:off x="0" y="0"/>
              <a:ext cx="4925635" cy="228451"/>
            </a:xfrm>
            <a:custGeom>
              <a:avLst/>
              <a:gdLst/>
              <a:ahLst/>
              <a:cxnLst/>
              <a:rect l="l" t="t" r="r" b="b"/>
              <a:pathLst>
                <a:path w="4925635" h="228451">
                  <a:moveTo>
                    <a:pt x="0" y="0"/>
                  </a:moveTo>
                  <a:lnTo>
                    <a:pt x="4925635" y="0"/>
                  </a:lnTo>
                  <a:lnTo>
                    <a:pt x="4925635" y="228451"/>
                  </a:lnTo>
                  <a:lnTo>
                    <a:pt x="0" y="228451"/>
                  </a:lnTo>
                  <a:close/>
                </a:path>
              </a:pathLst>
            </a:custGeom>
            <a:solidFill>
              <a:srgbClr val="F39721"/>
            </a:solidFill>
          </p:spPr>
        </p:sp>
        <p:sp>
          <p:nvSpPr>
            <p:cNvPr id="5" name="TextBox 5"/>
            <p:cNvSpPr txBox="1"/>
            <p:nvPr/>
          </p:nvSpPr>
          <p:spPr>
            <a:xfrm>
              <a:off x="0" y="-38100"/>
              <a:ext cx="4925634" cy="26655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338392" y="360525"/>
            <a:ext cx="13180039" cy="830997"/>
          </a:xfrm>
          <a:prstGeom prst="rect">
            <a:avLst/>
          </a:prstGeom>
        </p:spPr>
        <p:txBody>
          <a:bodyPr lIns="0" tIns="0" rIns="0" bIns="0" rtlCol="0" anchor="t">
            <a:spAutoFit/>
          </a:bodyPr>
          <a:lstStyle/>
          <a:p>
            <a:r>
              <a:rPr lang="vi-VN" sz="5400" b="1">
                <a:latin typeface="Times New Roman" panose="02020603050405020304" pitchFamily="18" charset="0"/>
                <a:cs typeface="Times New Roman" panose="02020603050405020304" pitchFamily="18" charset="0"/>
              </a:rPr>
              <a:t>1.1. Không gian gặp gỡ - rừng Trường Sơn</a:t>
            </a:r>
            <a:endParaRPr lang="en-GB" sz="5400">
              <a:latin typeface="Times New Roman" panose="02020603050405020304" pitchFamily="18" charset="0"/>
              <a:cs typeface="Times New Roman" panose="02020603050405020304" pitchFamily="18" charset="0"/>
            </a:endParaRPr>
          </a:p>
        </p:txBody>
      </p:sp>
      <p:sp>
        <p:nvSpPr>
          <p:cNvPr id="8" name="Freeform 8"/>
          <p:cNvSpPr/>
          <p:nvPr/>
        </p:nvSpPr>
        <p:spPr>
          <a:xfrm rot="-655209">
            <a:off x="-2061068" y="1795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Rectangle 9"/>
          <p:cNvSpPr/>
          <p:nvPr/>
        </p:nvSpPr>
        <p:spPr>
          <a:xfrm>
            <a:off x="381000" y="2728241"/>
            <a:ext cx="12192000" cy="2428357"/>
          </a:xfrm>
          <a:prstGeom prst="rect">
            <a:avLst/>
          </a:prstGeom>
        </p:spPr>
        <p:txBody>
          <a:bodyPr wrap="square">
            <a:spAutoFit/>
          </a:bodyPr>
          <a:lstStyle/>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Đỉnh Trường Sơn lộng gió – không gian trên cao</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Rừng lạ ào ào lá đỏ</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Bụi nhòa trời lửa</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3400" y="5165669"/>
            <a:ext cx="11353800" cy="3985706"/>
          </a:xfrm>
          <a:prstGeom prst="rect">
            <a:avLst/>
          </a:prstGeom>
        </p:spPr>
        <p:txBody>
          <a:bodyPr wrap="square">
            <a:spAutoFit/>
          </a:bodyPr>
          <a:lstStyle/>
          <a:p>
            <a:pPr algn="just">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Ý nghĩa</a:t>
            </a:r>
            <a:r>
              <a:rPr lang="vi-VN" sz="4400">
                <a:latin typeface="Times New Roman" panose="02020603050405020304" pitchFamily="18" charset="0"/>
                <a:ea typeface="Times New Roman" panose="02020603050405020304" pitchFamily="18" charset="0"/>
                <a:cs typeface="Times New Roman" panose="02020603050405020304" pitchFamily="18" charset="0"/>
              </a:rPr>
              <a:t>: Khung cảnh thiên nhiên Trường Sơn góp phần gợi lên bối cảnh lịch sử hào hùng của những năm tháng chống Mỹ ác liệt khi cả nước đang dồn sức cho tiền tuyến, quyết tâm thống nhất đất nước.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2850" y="3335412"/>
            <a:ext cx="6015037" cy="42396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Freeform 2"/>
          <p:cNvSpPr/>
          <p:nvPr/>
        </p:nvSpPr>
        <p:spPr>
          <a:xfrm rot="-1391259">
            <a:off x="839993" y="-137454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495800" y="493372"/>
            <a:ext cx="11185277" cy="830997"/>
          </a:xfrm>
          <a:prstGeom prst="rect">
            <a:avLst/>
          </a:prstGeom>
        </p:spPr>
        <p:txBody>
          <a:bodyPr wrap="square" lIns="0" tIns="0" rIns="0" bIns="0" rtlCol="0" anchor="t">
            <a:spAutoFit/>
          </a:bodyPr>
          <a:lstStyle/>
          <a:p>
            <a:r>
              <a:rPr lang="vi-VN" sz="5400" b="1">
                <a:latin typeface="Times New Roman" panose="02020603050405020304" pitchFamily="18" charset="0"/>
                <a:cs typeface="Times New Roman" panose="02020603050405020304" pitchFamily="18" charset="0"/>
              </a:rPr>
              <a:t>1.2. Vẻ đẹp con người nơi Trường Sơn</a:t>
            </a:r>
            <a:endParaRPr lang="en-GB" sz="5400">
              <a:latin typeface="Times New Roman" panose="02020603050405020304" pitchFamily="18" charset="0"/>
              <a:cs typeface="Times New Roman" panose="02020603050405020304" pitchFamily="18" charset="0"/>
            </a:endParaRPr>
          </a:p>
        </p:txBody>
      </p:sp>
      <p:grpSp>
        <p:nvGrpSpPr>
          <p:cNvPr id="5" name="Group 5"/>
          <p:cNvGrpSpPr/>
          <p:nvPr/>
        </p:nvGrpSpPr>
        <p:grpSpPr>
          <a:xfrm>
            <a:off x="9809010" y="3058271"/>
            <a:ext cx="7034419" cy="3170024"/>
            <a:chOff x="0" y="-192881"/>
            <a:chExt cx="9379225" cy="4226698"/>
          </a:xfrm>
        </p:grpSpPr>
        <p:grpSp>
          <p:nvGrpSpPr>
            <p:cNvPr id="6" name="Group 6"/>
            <p:cNvGrpSpPr/>
            <p:nvPr/>
          </p:nvGrpSpPr>
          <p:grpSpPr>
            <a:xfrm>
              <a:off x="0" y="-192881"/>
              <a:ext cx="9379225" cy="4226698"/>
              <a:chOff x="0" y="-38100"/>
              <a:chExt cx="1852686" cy="834903"/>
            </a:xfrm>
          </p:grpSpPr>
          <p:sp>
            <p:nvSpPr>
              <p:cNvPr id="7" name="Freeform 7"/>
              <p:cNvSpPr/>
              <p:nvPr/>
            </p:nvSpPr>
            <p:spPr>
              <a:xfrm>
                <a:off x="0" y="0"/>
                <a:ext cx="1852686" cy="796803"/>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8" name="TextBox 8"/>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9" name="TextBox 9"/>
            <p:cNvSpPr txBox="1"/>
            <p:nvPr/>
          </p:nvSpPr>
          <p:spPr>
            <a:xfrm>
              <a:off x="273215" y="200204"/>
              <a:ext cx="8832789" cy="3611245"/>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 Nhịp thơ 2/2/2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vi-VN" sz="4400">
                  <a:latin typeface="Times New Roman" panose="02020603050405020304" pitchFamily="18" charset="0"/>
                  <a:cs typeface="Times New Roman" panose="02020603050405020304" pitchFamily="18" charset="0"/>
                </a:rPr>
                <a:t> Gợi lên những bước chân nhanh, mạnh, dồn dập, dứt khoát của những người lính, </a:t>
              </a:r>
              <a:endParaRPr lang="en-US" sz="4400">
                <a:solidFill>
                  <a:srgbClr val="932712"/>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762000" y="2233684"/>
            <a:ext cx="8001000" cy="1477328"/>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*Hình ảnh đoàn quân ra trận: </a:t>
            </a:r>
            <a:r>
              <a:rPr lang="vi-VN" sz="4800">
                <a:latin typeface="Times New Roman" panose="02020603050405020304" pitchFamily="18" charset="0"/>
                <a:cs typeface="Times New Roman" panose="02020603050405020304" pitchFamily="18" charset="0"/>
              </a:rPr>
              <a:t>“Đoàn quân vẫn đi vội vã</a:t>
            </a:r>
            <a:r>
              <a:rPr lang="vi-VN"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67567" y="6656209"/>
            <a:ext cx="7075858" cy="2575334"/>
            <a:chOff x="-55257" y="-192881"/>
            <a:chExt cx="9434477" cy="3433778"/>
          </a:xfrm>
        </p:grpSpPr>
        <p:grpSp>
          <p:nvGrpSpPr>
            <p:cNvPr id="13" name="Group 13"/>
            <p:cNvGrpSpPr/>
            <p:nvPr/>
          </p:nvGrpSpPr>
          <p:grpSpPr>
            <a:xfrm>
              <a:off x="-55257" y="-192881"/>
              <a:ext cx="9434477" cy="3433778"/>
              <a:chOff x="-10915" y="-38100"/>
              <a:chExt cx="1863600" cy="678277"/>
            </a:xfrm>
          </p:grpSpPr>
          <p:sp>
            <p:nvSpPr>
              <p:cNvPr id="14" name="Freeform 14"/>
              <p:cNvSpPr/>
              <p:nvPr/>
            </p:nvSpPr>
            <p:spPr>
              <a:xfrm>
                <a:off x="-10915" y="0"/>
                <a:ext cx="1852686" cy="640177"/>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15" name="TextBox 15"/>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16" name="TextBox 16"/>
            <p:cNvSpPr txBox="1"/>
            <p:nvPr/>
          </p:nvSpPr>
          <p:spPr>
            <a:xfrm>
              <a:off x="256666" y="169791"/>
              <a:ext cx="8832789" cy="2708433"/>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 Từ láy “vội vã” làm nổi bật tinh thần khẩn trương, tranh thủ từng phút giây hành quân</a:t>
              </a:r>
              <a:endParaRPr lang="en-US" sz="4400">
                <a:solidFill>
                  <a:srgbClr val="932712"/>
                </a:solidFill>
                <a:latin typeface="Times New Roman" panose="02020603050405020304" pitchFamily="18" charset="0"/>
                <a:cs typeface="Times New Roman" panose="02020603050405020304" pitchFamily="18" charset="0"/>
              </a:endParaRPr>
            </a:p>
          </p:txBody>
        </p:sp>
      </p:grpSp>
      <p:sp>
        <p:nvSpPr>
          <p:cNvPr id="21" name="Freeform 21"/>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4368159"/>
            <a:ext cx="8153400" cy="47631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457201" y="2426302"/>
            <a:ext cx="8686800" cy="7746398"/>
            <a:chOff x="0" y="0"/>
            <a:chExt cx="1773390" cy="1126884"/>
          </a:xfrm>
        </p:grpSpPr>
        <p:sp>
          <p:nvSpPr>
            <p:cNvPr id="3" name="Freeform 3"/>
            <p:cNvSpPr/>
            <p:nvPr/>
          </p:nvSpPr>
          <p:spPr>
            <a:xfrm>
              <a:off x="0" y="0"/>
              <a:ext cx="1773390" cy="1126884"/>
            </a:xfrm>
            <a:custGeom>
              <a:avLst/>
              <a:gdLst/>
              <a:ahLst/>
              <a:cxnLst/>
              <a:rect l="l" t="t" r="r" b="b"/>
              <a:pathLst>
                <a:path w="1773390" h="1126884">
                  <a:moveTo>
                    <a:pt x="52313" y="0"/>
                  </a:moveTo>
                  <a:lnTo>
                    <a:pt x="1721077" y="0"/>
                  </a:lnTo>
                  <a:cubicBezTo>
                    <a:pt x="1749968" y="0"/>
                    <a:pt x="1773390" y="23421"/>
                    <a:pt x="1773390" y="52313"/>
                  </a:cubicBezTo>
                  <a:lnTo>
                    <a:pt x="1773390" y="1074572"/>
                  </a:lnTo>
                  <a:cubicBezTo>
                    <a:pt x="1773390" y="1103463"/>
                    <a:pt x="1749968" y="1126884"/>
                    <a:pt x="1721077" y="1126884"/>
                  </a:cubicBezTo>
                  <a:lnTo>
                    <a:pt x="52313" y="1126884"/>
                  </a:lnTo>
                  <a:cubicBezTo>
                    <a:pt x="23421" y="1126884"/>
                    <a:pt x="0" y="1103463"/>
                    <a:pt x="0" y="1074572"/>
                  </a:cubicBezTo>
                  <a:lnTo>
                    <a:pt x="0" y="52313"/>
                  </a:lnTo>
                  <a:cubicBezTo>
                    <a:pt x="0" y="23421"/>
                    <a:pt x="23421" y="0"/>
                    <a:pt x="52313" y="0"/>
                  </a:cubicBezTo>
                  <a:close/>
                </a:path>
              </a:pathLst>
            </a:custGeom>
            <a:solidFill>
              <a:srgbClr val="F39721"/>
            </a:solidFill>
            <a:ln w="38100" cap="rnd">
              <a:solidFill>
                <a:srgbClr val="932712"/>
              </a:solidFill>
              <a:prstDash val="solid"/>
              <a:round/>
            </a:ln>
          </p:spPr>
        </p:sp>
        <p:sp>
          <p:nvSpPr>
            <p:cNvPr id="4" name="TextBox 4"/>
            <p:cNvSpPr txBox="1"/>
            <p:nvPr/>
          </p:nvSpPr>
          <p:spPr>
            <a:xfrm>
              <a:off x="0" y="-38100"/>
              <a:ext cx="1773390" cy="1164984"/>
            </a:xfrm>
            <a:prstGeom prst="rect">
              <a:avLst/>
            </a:prstGeom>
          </p:spPr>
          <p:txBody>
            <a:bodyPr lIns="56943" tIns="56943" rIns="56943" bIns="56943" rtlCol="0" anchor="ctr"/>
            <a:lstStyle/>
            <a:p>
              <a:pPr algn="ctr">
                <a:lnSpc>
                  <a:spcPts val="2659"/>
                </a:lnSpc>
              </a:pPr>
              <a:endParaRPr/>
            </a:p>
          </p:txBody>
        </p:sp>
      </p:grpSp>
      <p:sp>
        <p:nvSpPr>
          <p:cNvPr id="6" name="TextBox 6"/>
          <p:cNvSpPr txBox="1"/>
          <p:nvPr/>
        </p:nvSpPr>
        <p:spPr>
          <a:xfrm>
            <a:off x="1443994" y="705055"/>
            <a:ext cx="15815306" cy="1331903"/>
          </a:xfrm>
          <a:prstGeom prst="rect">
            <a:avLst/>
          </a:prstGeom>
        </p:spPr>
        <p:txBody>
          <a:bodyPr lIns="0" tIns="0" rIns="0" bIns="0" rtlCol="0" anchor="t">
            <a:spAutoFit/>
          </a:bodyPr>
          <a:lstStyle/>
          <a:p>
            <a:pPr algn="ctr">
              <a:lnSpc>
                <a:spcPts val="11899"/>
              </a:lnSpc>
            </a:pPr>
            <a:r>
              <a:rPr lang="en-US" sz="5400">
                <a:solidFill>
                  <a:srgbClr val="932712"/>
                </a:solidFill>
                <a:latin typeface="Times New Roman" panose="02020603050405020304" pitchFamily="18" charset="0"/>
                <a:ea typeface="Montserrat Classic Bold"/>
                <a:cs typeface="Times New Roman" panose="02020603050405020304" pitchFamily="18" charset="0"/>
              </a:rPr>
              <a:t>﻿</a:t>
            </a:r>
            <a:r>
              <a:rPr lang="vi-VN" sz="5400" b="1">
                <a:latin typeface="Times New Roman" panose="02020603050405020304" pitchFamily="18" charset="0"/>
                <a:cs typeface="Times New Roman" panose="02020603050405020304" pitchFamily="18" charset="0"/>
              </a:rPr>
              <a:t>* Hình ảnh người em gái tiền phương</a:t>
            </a:r>
            <a:endParaRPr lang="en-US" sz="5400">
              <a:solidFill>
                <a:srgbClr val="932712"/>
              </a:solidFill>
              <a:latin typeface="Times New Roman" panose="02020603050405020304" pitchFamily="18" charset="0"/>
              <a:ea typeface="Montserrat Classic Bold"/>
              <a:cs typeface="Times New Roman" panose="02020603050405020304" pitchFamily="18" charset="0"/>
            </a:endParaRPr>
          </a:p>
        </p:txBody>
      </p:sp>
      <p:sp>
        <p:nvSpPr>
          <p:cNvPr id="7" name="TextBox 7"/>
          <p:cNvSpPr txBox="1"/>
          <p:nvPr/>
        </p:nvSpPr>
        <p:spPr>
          <a:xfrm>
            <a:off x="872806" y="2947174"/>
            <a:ext cx="7966393" cy="2215991"/>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a:t>
            </a:r>
            <a:r>
              <a:rPr lang="vi-VN" sz="4800" b="1">
                <a:latin typeface="Times New Roman" panose="02020603050405020304" pitchFamily="18" charset="0"/>
                <a:cs typeface="Times New Roman" panose="02020603050405020304" pitchFamily="18" charset="0"/>
              </a:rPr>
              <a:t>Tư thế, trang phục</a:t>
            </a:r>
            <a:r>
              <a:rPr lang="vi-VN" sz="4800">
                <a:latin typeface="Times New Roman" panose="02020603050405020304" pitchFamily="18" charset="0"/>
                <a:cs typeface="Times New Roman" panose="02020603050405020304" pitchFamily="18" charset="0"/>
              </a:rPr>
              <a:t>: </a:t>
            </a:r>
            <a:r>
              <a:rPr lang="vi-VN" sz="4800" i="1">
                <a:latin typeface="Times New Roman" panose="02020603050405020304" pitchFamily="18" charset="0"/>
                <a:cs typeface="Times New Roman" panose="02020603050405020304" pitchFamily="18" charset="0"/>
              </a:rPr>
              <a:t>Em đứng bên đường như quê hương; Vai áo bạc quàng súng trường </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2" name="Freeform 12"/>
          <p:cNvSpPr/>
          <p:nvPr/>
        </p:nvSpPr>
        <p:spPr>
          <a:xfrm>
            <a:off x="-381000" y="-1995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Rectangle 13"/>
          <p:cNvSpPr/>
          <p:nvPr/>
        </p:nvSpPr>
        <p:spPr>
          <a:xfrm>
            <a:off x="562430" y="5499921"/>
            <a:ext cx="8476342" cy="4339650"/>
          </a:xfrm>
          <a:prstGeom prst="rect">
            <a:avLst/>
          </a:prstGeom>
        </p:spPr>
        <p:txBody>
          <a:bodyPr wrap="square">
            <a:spAutoFit/>
          </a:bodyPr>
          <a:lstStyle/>
          <a:p>
            <a:pPr indent="254000" algn="just">
              <a:lnSpc>
                <a:spcPct val="115000"/>
              </a:lnSpc>
              <a:spcAft>
                <a:spcPts val="0"/>
              </a:spcAft>
            </a:pPr>
            <a:r>
              <a:rPr lang="en-GB" sz="4800" i="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Times New Roman" panose="02020603050405020304" pitchFamily="18" charset="0"/>
                <a:cs typeface="Times New Roman" panose="02020603050405020304" pitchFamily="18" charset="0"/>
              </a:rPr>
              <a:t> Gợi hình ảnh của cô gái thanh niên xung phong vừa thân thương, dịu dàng, gần gũi, giản dị; vừa kiên cường, dũng cảm, vững vàng khi làm nhiệm vụ.</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0" y="2705100"/>
            <a:ext cx="5791200" cy="65909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838200" y="874812"/>
            <a:ext cx="8991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82743" y="233540"/>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1812275" y="1768482"/>
            <a:ext cx="7500650" cy="2308324"/>
          </a:xfrm>
          <a:prstGeom prst="rect">
            <a:avLst/>
          </a:prstGeom>
        </p:spPr>
        <p:txBody>
          <a:bodyPr wrap="square">
            <a:spAutoFit/>
          </a:bodyPr>
          <a:lstStyle/>
          <a:p>
            <a:pPr algn="just"/>
            <a:r>
              <a:rPr lang="vi-VN" sz="4800" b="1">
                <a:latin typeface="Times New Roman" panose="02020603050405020304" pitchFamily="18" charset="0"/>
                <a:ea typeface="Calibri" panose="020F0502020204030204" pitchFamily="34" charset="0"/>
              </a:rPr>
              <a:t>Hình ảnh so sánh</a:t>
            </a:r>
            <a:r>
              <a:rPr lang="vi-VN" sz="4800">
                <a:latin typeface="Times New Roman" panose="02020603050405020304" pitchFamily="18" charset="0"/>
                <a:ea typeface="Calibri" panose="020F0502020204030204" pitchFamily="34" charset="0"/>
              </a:rPr>
              <a:t>: “em gái tiền phương” được so sánh “như quê hương”</a:t>
            </a:r>
            <a:endParaRPr lang="en-GB" sz="4800"/>
          </a:p>
        </p:txBody>
      </p:sp>
      <p:sp>
        <p:nvSpPr>
          <p:cNvPr id="12" name="Rectangle 11"/>
          <p:cNvSpPr/>
          <p:nvPr/>
        </p:nvSpPr>
        <p:spPr>
          <a:xfrm>
            <a:off x="1692925" y="4655809"/>
            <a:ext cx="7620000" cy="3046988"/>
          </a:xfrm>
          <a:prstGeom prst="rect">
            <a:avLst/>
          </a:prstGeom>
        </p:spPr>
        <p:txBody>
          <a:bodyPr wrap="square">
            <a:spAutoFit/>
          </a:bodyPr>
          <a:lstStyle/>
          <a:p>
            <a:pPr algn="just"/>
            <a:r>
              <a:rPr lang="en-US" sz="4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Calibri" panose="020F0502020204030204" pitchFamily="34" charset="0"/>
              </a:rPr>
              <a:t> </a:t>
            </a:r>
            <a:r>
              <a:rPr lang="vi-VN" sz="4800" smtClean="0">
                <a:latin typeface="Times New Roman" panose="02020603050405020304" pitchFamily="18" charset="0"/>
                <a:ea typeface="Calibri" panose="020F0502020204030204" pitchFamily="34" charset="0"/>
              </a:rPr>
              <a:t>Vẻ </a:t>
            </a:r>
            <a:r>
              <a:rPr lang="vi-VN" sz="4800">
                <a:latin typeface="Times New Roman" panose="02020603050405020304" pitchFamily="18" charset="0"/>
                <a:ea typeface="Calibri" panose="020F0502020204030204" pitchFamily="34" charset="0"/>
              </a:rPr>
              <a:t>đẹp của người em gái tiền phương trở thành biểu tượng của quê hương, đất nước.</a:t>
            </a:r>
            <a:endParaRPr lang="en-GB" sz="48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042" y="1943100"/>
            <a:ext cx="7339716" cy="4928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97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1" name="Group 21"/>
          <p:cNvGrpSpPr/>
          <p:nvPr/>
        </p:nvGrpSpPr>
        <p:grpSpPr>
          <a:xfrm>
            <a:off x="627362" y="0"/>
            <a:ext cx="937061" cy="10287000"/>
            <a:chOff x="0" y="0"/>
            <a:chExt cx="246798" cy="2709333"/>
          </a:xfrm>
        </p:grpSpPr>
        <p:sp>
          <p:nvSpPr>
            <p:cNvPr id="22" name="Freeform 22"/>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39721"/>
            </a:solidFill>
          </p:spPr>
        </p:sp>
        <p:sp>
          <p:nvSpPr>
            <p:cNvPr id="23" name="TextBox 23"/>
            <p:cNvSpPr txBox="1"/>
            <p:nvPr/>
          </p:nvSpPr>
          <p:spPr>
            <a:xfrm>
              <a:off x="0" y="-38100"/>
              <a:ext cx="246798" cy="2747433"/>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rot="78401">
            <a:off x="2874640" y="9141177"/>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Rectangle 27"/>
          <p:cNvSpPr/>
          <p:nvPr/>
        </p:nvSpPr>
        <p:spPr>
          <a:xfrm>
            <a:off x="1388235" y="756622"/>
            <a:ext cx="13445732" cy="808619"/>
          </a:xfrm>
          <a:prstGeom prst="rect">
            <a:avLst/>
          </a:prstGeom>
        </p:spPr>
        <p:txBody>
          <a:bodyPr wrap="none">
            <a:spAutoFit/>
          </a:bodyPr>
          <a:lstStyle/>
          <a:p>
            <a:pPr indent="254000" algn="just">
              <a:lnSpc>
                <a:spcPct val="115000"/>
              </a:lnSpc>
              <a:spcAft>
                <a:spcPts val="0"/>
              </a:spcAft>
              <a:tabLst>
                <a:tab pos="521335" algn="l"/>
              </a:tabLst>
            </a:pPr>
            <a:r>
              <a:rPr lang="en-GB" sz="4400" b="1" i="1">
                <a:latin typeface="Times New Roman" panose="02020603050405020304" pitchFamily="18" charset="0"/>
                <a:ea typeface="Times New Roman" panose="02020603050405020304" pitchFamily="18" charset="0"/>
              </a:rPr>
              <a:t>- Tình cảm của người lính đối với em gái tiền phương:</a:t>
            </a:r>
            <a:endParaRPr lang="en-GB" sz="4400" b="1" i="1">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1981200" y="1894224"/>
            <a:ext cx="9753600" cy="3477875"/>
          </a:xfrm>
          <a:prstGeom prst="rect">
            <a:avLst/>
          </a:prstGeom>
        </p:spPr>
        <p:txBody>
          <a:bodyPr wrap="square">
            <a:spAutoFit/>
          </a:bodyPr>
          <a:lstStyle/>
          <a:p>
            <a:pPr algn="just"/>
            <a:r>
              <a:rPr lang="en-GB" sz="4400">
                <a:latin typeface="Times New Roman" panose="02020603050405020304" pitchFamily="18" charset="0"/>
                <a:ea typeface="Times New Roman" panose="02020603050405020304" pitchFamily="18" charset="0"/>
              </a:rPr>
              <a:t> + Ngắt nhịp 4/3 ở dòng thơ </a:t>
            </a:r>
            <a:r>
              <a:rPr lang="en-GB" sz="4400" b="1" i="1">
                <a:latin typeface="Times New Roman" panose="02020603050405020304" pitchFamily="18" charset="0"/>
                <a:ea typeface="Times New Roman" panose="02020603050405020304" pitchFamily="18" charset="0"/>
              </a:rPr>
              <a:t>“Em đứng bên đường/ như quê hương</a:t>
            </a:r>
            <a:r>
              <a:rPr lang="en-GB" sz="4400" b="1" i="1" smtClean="0">
                <a:latin typeface="Times New Roman" panose="02020603050405020304" pitchFamily="18" charset="0"/>
                <a:ea typeface="Times New Roman" panose="02020603050405020304" pitchFamily="18" charset="0"/>
              </a:rPr>
              <a:t>”</a:t>
            </a:r>
            <a:r>
              <a:rPr lang="en-GB" sz="4400" smtClean="0">
                <a:latin typeface="Times New Roman" panose="02020603050405020304" pitchFamily="18" charset="0"/>
                <a:ea typeface="Times New Roman" panose="02020603050405020304" pitchFamily="18" charset="0"/>
                <a:sym typeface="Wingdings" panose="05000000000000000000" pitchFamily="2" charset="2"/>
              </a:rPr>
              <a:t></a:t>
            </a:r>
            <a:r>
              <a:rPr lang="en-GB" sz="4400">
                <a:latin typeface="Times New Roman" panose="02020603050405020304" pitchFamily="18" charset="0"/>
                <a:ea typeface="Times New Roman" panose="02020603050405020304" pitchFamily="18" charset="0"/>
              </a:rPr>
              <a:t>Nhấn mạnh niềm mến thương, tâm trạng xúc động của người lính khi gặp lại quê hương qua hình ảnh người em gái tiền phương.</a:t>
            </a:r>
            <a:endParaRPr lang="en-GB" sz="4400"/>
          </a:p>
        </p:txBody>
      </p:sp>
      <p:sp>
        <p:nvSpPr>
          <p:cNvPr id="30" name="Rectangle 29"/>
          <p:cNvSpPr/>
          <p:nvPr/>
        </p:nvSpPr>
        <p:spPr>
          <a:xfrm>
            <a:off x="1943100" y="5822601"/>
            <a:ext cx="9829800" cy="2800767"/>
          </a:xfrm>
          <a:prstGeom prst="rect">
            <a:avLst/>
          </a:prstGeom>
        </p:spPr>
        <p:txBody>
          <a:bodyPr wrap="square">
            <a:spAutoFit/>
          </a:bodyPr>
          <a:lstStyle/>
          <a:p>
            <a:pPr algn="just"/>
            <a:r>
              <a:rPr lang="en-US" sz="4400">
                <a:latin typeface="Times New Roman" panose="02020603050405020304" pitchFamily="18" charset="0"/>
                <a:ea typeface="Calibri" panose="020F0502020204030204" pitchFamily="34" charset="0"/>
              </a:rPr>
              <a:t>+ Yêu mến, tự hào về những người vô danh đã và đang dồn sức cho cuộc chiến cuối cùng, âm thầm cống hiến, hi sinh thẩm lặng cho Tổ quốc,...</a:t>
            </a:r>
            <a:endParaRPr lang="en-GB" sz="4400"/>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9677" y="3467100"/>
            <a:ext cx="5486400" cy="4109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81100" y="384360"/>
            <a:ext cx="16230600" cy="951828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5484184" y="679707"/>
            <a:ext cx="7319632" cy="971356"/>
          </a:xfrm>
          <a:prstGeom prst="rect">
            <a:avLst/>
          </a:prstGeom>
        </p:spPr>
        <p:txBody>
          <a:bodyPr wrap="none">
            <a:spAutoFit/>
          </a:bodyPr>
          <a:lstStyle/>
          <a:p>
            <a:pPr algn="just">
              <a:lnSpc>
                <a:spcPct val="115000"/>
              </a:lnSpc>
              <a:spcAft>
                <a:spcPts val="0"/>
              </a:spcAft>
            </a:pPr>
            <a:r>
              <a:rPr lang="en-US" sz="5400" b="1">
                <a:solidFill>
                  <a:srgbClr val="0070C0"/>
                </a:solidFill>
                <a:latin typeface="Times New Roman" panose="02020603050405020304" pitchFamily="18" charset="0"/>
                <a:ea typeface="Times New Roman" panose="02020603050405020304" pitchFamily="18" charset="0"/>
              </a:rPr>
              <a:t>1.3. Lời hẹn khi chia tay</a:t>
            </a:r>
            <a:endParaRPr lang="en-GB" sz="5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522344" y="1702473"/>
            <a:ext cx="9144000" cy="1587294"/>
          </a:xfrm>
          <a:prstGeom prst="rect">
            <a:avLst/>
          </a:prstGeom>
        </p:spPr>
        <p:txBody>
          <a:bodyPr>
            <a:spAutoFit/>
          </a:bodyPr>
          <a:lstStyle/>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“Chào em em gái tiền phương</a:t>
            </a:r>
            <a:endParaRPr lang="en-GB" sz="4400">
              <a:latin typeface="Times New Roman" panose="02020603050405020304" pitchFamily="18" charset="0"/>
              <a:ea typeface="Times New Roman" panose="02020603050405020304" pitchFamily="18" charset="0"/>
            </a:endParaRPr>
          </a:p>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Hẹn gặp nhé giữa Sài Gòn”</a:t>
            </a:r>
            <a:endParaRPr lang="en-GB" sz="440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2209800" y="3564056"/>
            <a:ext cx="141732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Cuộc gặp gỡ giữa người lính và cô gái thanh niên xung phong chỉ diễn ra trong chốc lát. </a:t>
            </a:r>
            <a:endParaRPr lang="en-GB" sz="44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2209800" y="5535710"/>
            <a:ext cx="143256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Lời chào thay lời hứa hẹn sẽ gặp lại nhau giữa Sài Gòn khi nước nhà đã hoàn toàn độc lập, thống nhất. </a:t>
            </a:r>
            <a:endParaRPr lang="en-GB" sz="44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2246087" y="7598848"/>
            <a:ext cx="14517914" cy="2123658"/>
          </a:xfrm>
          <a:prstGeom prst="rect">
            <a:avLst/>
          </a:prstGeom>
        </p:spPr>
        <p:txBody>
          <a:bodyPr wrap="square">
            <a:spAutoFit/>
          </a:bodyPr>
          <a:lstStyle/>
          <a:p>
            <a:pPr algn="just"/>
            <a:r>
              <a:rPr lang="en-US" sz="4400">
                <a:solidFill>
                  <a:srgbClr val="000000"/>
                </a:solidFill>
                <a:latin typeface="Times New Roman" panose="02020603050405020304" pitchFamily="18" charset="0"/>
                <a:ea typeface="Calibri" panose="020F0502020204030204" pitchFamily="34" charset="0"/>
              </a:rPr>
              <a:t>- </a:t>
            </a:r>
            <a:r>
              <a:rPr lang="en-US" sz="4400">
                <a:latin typeface="Times New Roman" panose="02020603050405020304" pitchFamily="18" charset="0"/>
                <a:ea typeface="Calibri" panose="020F0502020204030204" pitchFamily="34" charset="0"/>
              </a:rPr>
              <a:t>Niềm tin của người lính dựa trên cơ sở thực tế vững chắc, đó là sự đồng lòng quyết tâm dồn sức mạnh toàn quân, toàn dân vào cuộc chiến. </a:t>
            </a:r>
            <a:endParaRPr lang="en-GB" sz="4400"/>
          </a:p>
        </p:txBody>
      </p:sp>
    </p:spTree>
    <p:extLst>
      <p:ext uri="{BB962C8B-B14F-4D97-AF65-F5344CB8AC3E}">
        <p14:creationId xmlns:p14="http://schemas.microsoft.com/office/powerpoint/2010/main" val="14302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5" name="Group 5"/>
          <p:cNvGrpSpPr/>
          <p:nvPr/>
        </p:nvGrpSpPr>
        <p:grpSpPr>
          <a:xfrm>
            <a:off x="1292198" y="3920519"/>
            <a:ext cx="706930" cy="706930"/>
            <a:chOff x="0" y="0"/>
            <a:chExt cx="812800" cy="812800"/>
          </a:xfrm>
        </p:grpSpPr>
        <p:sp>
          <p:nvSpPr>
            <p:cNvPr id="6" name="Freeform 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7" name="TextBox 7"/>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427767" y="328909"/>
            <a:ext cx="902970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2. Mạch cảm xúc, ý nghĩa nhan đề, cảm hứng chủ đạo</a:t>
            </a:r>
            <a:endParaRPr lang="en-GB" sz="6000">
              <a:latin typeface="Times New Roman" panose="02020603050405020304" pitchFamily="18" charset="0"/>
              <a:cs typeface="Times New Roman" panose="02020603050405020304" pitchFamily="18" charset="0"/>
            </a:endParaRPr>
          </a:p>
        </p:txBody>
      </p:sp>
      <p:sp>
        <p:nvSpPr>
          <p:cNvPr id="10" name="TextBox 10"/>
          <p:cNvSpPr txBox="1"/>
          <p:nvPr/>
        </p:nvSpPr>
        <p:spPr>
          <a:xfrm>
            <a:off x="3293237" y="2511855"/>
            <a:ext cx="13298760" cy="846386"/>
          </a:xfrm>
          <a:prstGeom prst="rect">
            <a:avLst/>
          </a:prstGeom>
        </p:spPr>
        <p:txBody>
          <a:bodyPr wrap="square" lIns="0" tIns="0" rIns="0" bIns="0" rtlCol="0" anchor="t">
            <a:spAutoFit/>
          </a:bodyPr>
          <a:lstStyle/>
          <a:p>
            <a:pPr algn="ctr">
              <a:lnSpc>
                <a:spcPts val="6580"/>
              </a:lnSpc>
            </a:pPr>
            <a:r>
              <a:rPr lang="pt-BR" sz="6000" b="1" smtClean="0">
                <a:latin typeface="Times New Roman" panose="02020603050405020304" pitchFamily="18" charset="0"/>
                <a:cs typeface="Times New Roman" panose="02020603050405020304" pitchFamily="18" charset="0"/>
              </a:rPr>
              <a:t>*</a:t>
            </a:r>
            <a:r>
              <a:rPr lang="vi-VN" sz="6000" b="1" smtClean="0">
                <a:latin typeface="Times New Roman" panose="02020603050405020304" pitchFamily="18" charset="0"/>
                <a:cs typeface="Times New Roman" panose="02020603050405020304" pitchFamily="18" charset="0"/>
              </a:rPr>
              <a:t> </a:t>
            </a:r>
            <a:r>
              <a:rPr lang="pt-BR" sz="6000" b="1" smtClean="0">
                <a:latin typeface="Times New Roman" panose="02020603050405020304" pitchFamily="18" charset="0"/>
                <a:cs typeface="Times New Roman" panose="02020603050405020304" pitchFamily="18" charset="0"/>
              </a:rPr>
              <a:t>Mạch </a:t>
            </a:r>
            <a:r>
              <a:rPr lang="pt-BR" sz="6000" b="1">
                <a:latin typeface="Times New Roman" panose="02020603050405020304" pitchFamily="18" charset="0"/>
                <a:cs typeface="Times New Roman" panose="02020603050405020304" pitchFamily="18" charset="0"/>
              </a:rPr>
              <a:t>cảm xúc của nhân vật trữ tình</a:t>
            </a:r>
            <a:endParaRPr lang="en-US" sz="600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2411959" y="3859959"/>
            <a:ext cx="14847341" cy="654025"/>
          </a:xfrm>
          <a:prstGeom prst="rect">
            <a:avLst/>
          </a:prstGeom>
        </p:spPr>
        <p:txBody>
          <a:bodyPr lIns="0" tIns="0" rIns="0" bIns="0" rtlCol="0" anchor="t">
            <a:spAutoFit/>
          </a:bodyPr>
          <a:lstStyle/>
          <a:p>
            <a:pPr>
              <a:lnSpc>
                <a:spcPts val="5125"/>
              </a:lnSpc>
            </a:pPr>
            <a:r>
              <a:rPr lang="en-US" sz="4800">
                <a:latin typeface="Times New Roman" panose="02020603050405020304" pitchFamily="18" charset="0"/>
                <a:cs typeface="Times New Roman" panose="02020603050405020304" pitchFamily="18" charset="0"/>
              </a:rPr>
              <a:t>Mến thương người em gái nhỏ </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2411959" y="5267000"/>
            <a:ext cx="13759930" cy="2215991"/>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Yêu mến, tự hào về những người anh hùng vô danh; biết ơn những cống hiến, hi sinh lớn lao, thẩm lặng của hàng triệu người con cho Tổ quốc</a:t>
            </a:r>
            <a:endParaRPr lang="en-US" sz="4800">
              <a:solidFill>
                <a:srgbClr val="932712"/>
              </a:solidFill>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1268705" y="5470154"/>
            <a:ext cx="706930" cy="706930"/>
            <a:chOff x="0" y="0"/>
            <a:chExt cx="812800" cy="812800"/>
          </a:xfrm>
        </p:grpSpPr>
        <p:sp>
          <p:nvSpPr>
            <p:cNvPr id="15"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16"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936388" y="-713671"/>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587021">
            <a:off x="16932176" y="-813852"/>
            <a:ext cx="3558804" cy="3929237"/>
          </a:xfrm>
          <a:custGeom>
            <a:avLst/>
            <a:gdLst/>
            <a:ahLst/>
            <a:cxnLst/>
            <a:rect l="l" t="t" r="r" b="b"/>
            <a:pathLst>
              <a:path w="3558804" h="3929237">
                <a:moveTo>
                  <a:pt x="0" y="0"/>
                </a:moveTo>
                <a:lnTo>
                  <a:pt x="3558804" y="0"/>
                </a:lnTo>
                <a:lnTo>
                  <a:pt x="3558804" y="3929237"/>
                </a:lnTo>
                <a:lnTo>
                  <a:pt x="0" y="39292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Rectangle 18"/>
          <p:cNvSpPr/>
          <p:nvPr/>
        </p:nvSpPr>
        <p:spPr>
          <a:xfrm>
            <a:off x="2083979" y="8093401"/>
            <a:ext cx="14415889" cy="1791260"/>
          </a:xfrm>
          <a:prstGeom prst="rect">
            <a:avLst/>
          </a:prstGeom>
        </p:spPr>
        <p:txBody>
          <a:bodyPr wrap="square">
            <a:spAutoFit/>
          </a:bodyPr>
          <a:lstStyle/>
          <a:p>
            <a:pPr indent="254000" algn="just">
              <a:lnSpc>
                <a:spcPct val="115000"/>
              </a:lnSpc>
              <a:spcAft>
                <a:spcPts val="0"/>
              </a:spcAft>
              <a:tabLst>
                <a:tab pos="761365" algn="l"/>
              </a:tabLst>
            </a:pPr>
            <a:r>
              <a:rPr lang="vi-VN" sz="4800" smtClean="0">
                <a:latin typeface="Times New Roman" panose="02020603050405020304" pitchFamily="18" charset="0"/>
                <a:ea typeface="Times New Roman" panose="02020603050405020304" pitchFamily="18" charset="0"/>
                <a:cs typeface="Times New Roman" panose="02020603050405020304" pitchFamily="18" charset="0"/>
              </a:rPr>
              <a:t>Niềm</a:t>
            </a:r>
            <a:r>
              <a:rPr lang="en-GB" sz="480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4800">
                <a:latin typeface="Times New Roman" panose="02020603050405020304" pitchFamily="18" charset="0"/>
                <a:ea typeface="Times New Roman" panose="02020603050405020304" pitchFamily="18" charset="0"/>
                <a:cs typeface="Times New Roman" panose="02020603050405020304" pitchFamily="18" charset="0"/>
              </a:rPr>
              <a:t>tin mãnh liệt vào chiến thắng cuối cùng của cuộc kháng chiến.</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0" name="Group 14"/>
          <p:cNvGrpSpPr/>
          <p:nvPr/>
        </p:nvGrpSpPr>
        <p:grpSpPr>
          <a:xfrm>
            <a:off x="1336381" y="8187139"/>
            <a:ext cx="706930" cy="706930"/>
            <a:chOff x="0" y="0"/>
            <a:chExt cx="812800" cy="812800"/>
          </a:xfrm>
        </p:grpSpPr>
        <p:sp>
          <p:nvSpPr>
            <p:cNvPr id="21"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22"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303723" y="1409701"/>
            <a:ext cx="13949368" cy="6232714"/>
            <a:chOff x="0" y="0"/>
            <a:chExt cx="3673908" cy="1316301"/>
          </a:xfrm>
        </p:grpSpPr>
        <p:sp>
          <p:nvSpPr>
            <p:cNvPr id="3" name="Freeform 3"/>
            <p:cNvSpPr/>
            <p:nvPr/>
          </p:nvSpPr>
          <p:spPr>
            <a:xfrm>
              <a:off x="0" y="0"/>
              <a:ext cx="3673908" cy="1316301"/>
            </a:xfrm>
            <a:custGeom>
              <a:avLst/>
              <a:gdLst/>
              <a:ahLst/>
              <a:cxnLst/>
              <a:rect l="l" t="t" r="r" b="b"/>
              <a:pathLst>
                <a:path w="3673908" h="1316301">
                  <a:moveTo>
                    <a:pt x="28305" y="0"/>
                  </a:moveTo>
                  <a:lnTo>
                    <a:pt x="3645602" y="0"/>
                  </a:lnTo>
                  <a:cubicBezTo>
                    <a:pt x="3653110" y="0"/>
                    <a:pt x="3660309" y="2982"/>
                    <a:pt x="3665617" y="8290"/>
                  </a:cubicBezTo>
                  <a:cubicBezTo>
                    <a:pt x="3670926" y="13599"/>
                    <a:pt x="3673908" y="20798"/>
                    <a:pt x="3673908" y="28305"/>
                  </a:cubicBezTo>
                  <a:lnTo>
                    <a:pt x="3673908" y="1287996"/>
                  </a:lnTo>
                  <a:cubicBezTo>
                    <a:pt x="3673908" y="1295503"/>
                    <a:pt x="3670926" y="1302702"/>
                    <a:pt x="3665617" y="1308010"/>
                  </a:cubicBezTo>
                  <a:cubicBezTo>
                    <a:pt x="3660309" y="1313319"/>
                    <a:pt x="3653110" y="1316301"/>
                    <a:pt x="3645602" y="1316301"/>
                  </a:cubicBezTo>
                  <a:lnTo>
                    <a:pt x="28305" y="1316301"/>
                  </a:lnTo>
                  <a:cubicBezTo>
                    <a:pt x="20798" y="1316301"/>
                    <a:pt x="13599" y="1313319"/>
                    <a:pt x="8290" y="1308010"/>
                  </a:cubicBezTo>
                  <a:cubicBezTo>
                    <a:pt x="2982" y="1302702"/>
                    <a:pt x="0" y="1295503"/>
                    <a:pt x="0" y="1287996"/>
                  </a:cubicBezTo>
                  <a:lnTo>
                    <a:pt x="0" y="28305"/>
                  </a:lnTo>
                  <a:cubicBezTo>
                    <a:pt x="0" y="20798"/>
                    <a:pt x="2982" y="13599"/>
                    <a:pt x="8290" y="8290"/>
                  </a:cubicBezTo>
                  <a:cubicBezTo>
                    <a:pt x="13599" y="2982"/>
                    <a:pt x="20798" y="0"/>
                    <a:pt x="28305" y="0"/>
                  </a:cubicBezTo>
                  <a:close/>
                </a:path>
              </a:pathLst>
            </a:custGeom>
            <a:solidFill>
              <a:srgbClr val="F39721"/>
            </a:solidFill>
          </p:spPr>
        </p:sp>
        <p:sp>
          <p:nvSpPr>
            <p:cNvPr id="4" name="TextBox 4"/>
            <p:cNvSpPr txBox="1"/>
            <p:nvPr/>
          </p:nvSpPr>
          <p:spPr>
            <a:xfrm>
              <a:off x="0" y="-38100"/>
              <a:ext cx="3673908" cy="135440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1"/>
          <p:cNvSpPr txBox="1"/>
          <p:nvPr/>
        </p:nvSpPr>
        <p:spPr>
          <a:xfrm>
            <a:off x="4520768" y="3198812"/>
            <a:ext cx="10444314" cy="2215991"/>
          </a:xfrm>
          <a:prstGeom prst="rect">
            <a:avLst/>
          </a:prstGeom>
          <a:noFill/>
        </p:spPr>
        <p:txBody>
          <a:bodyPr wrap="square" rtlCol="0">
            <a:spAutoFit/>
          </a:bodyPr>
          <a:lstStyle/>
          <a:p>
            <a:pPr algn="ctr"/>
            <a:r>
              <a:rPr lang="vi-VN" sz="13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Xem video</a:t>
            </a:r>
            <a:endParaRPr lang="en-GB" sz="13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219500" y="1783896"/>
            <a:ext cx="11679011" cy="7550604"/>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Times New Roman" panose="02020603050405020304" pitchFamily="18" charset="0"/>
                <a:cs typeface="Times New Roman" panose="02020603050405020304" pitchFamily="18" charset="0"/>
              </a:endParaRPr>
            </a:p>
          </p:txBody>
        </p:sp>
      </p:grpSp>
      <p:sp>
        <p:nvSpPr>
          <p:cNvPr id="6" name="TextBox 6"/>
          <p:cNvSpPr txBox="1"/>
          <p:nvPr/>
        </p:nvSpPr>
        <p:spPr>
          <a:xfrm>
            <a:off x="5226966" y="2137887"/>
            <a:ext cx="8713482" cy="923330"/>
          </a:xfrm>
          <a:prstGeom prst="rect">
            <a:avLst/>
          </a:prstGeom>
        </p:spPr>
        <p:txBody>
          <a:bodyPr wrap="square" lIns="0" tIns="0" rIns="0" bIns="0" rtlCol="0" anchor="t">
            <a:spAutoFit/>
          </a:bodyPr>
          <a:lstStyle/>
          <a:p>
            <a:r>
              <a:rPr lang="pt-BR" sz="6000" b="1">
                <a:latin typeface="Times New Roman" panose="02020603050405020304" pitchFamily="18" charset="0"/>
                <a:cs typeface="Times New Roman" panose="02020603050405020304" pitchFamily="18" charset="0"/>
              </a:rPr>
              <a:t>* Ý nghĩa nhan đề </a:t>
            </a:r>
            <a:r>
              <a:rPr lang="pt-BR" sz="6000" b="1" i="1">
                <a:latin typeface="Times New Roman" panose="02020603050405020304" pitchFamily="18" charset="0"/>
                <a:cs typeface="Times New Roman" panose="02020603050405020304" pitchFamily="18" charset="0"/>
              </a:rPr>
              <a:t>Lá </a:t>
            </a:r>
            <a:r>
              <a:rPr lang="pt-BR" sz="6000" b="1" i="1" smtClean="0">
                <a:latin typeface="Times New Roman" panose="02020603050405020304" pitchFamily="18" charset="0"/>
                <a:cs typeface="Times New Roman" panose="02020603050405020304" pitchFamily="18" charset="0"/>
              </a:rPr>
              <a:t>đỏ</a:t>
            </a:r>
            <a:endParaRPr lang="en-GB" sz="6000">
              <a:latin typeface="Times New Roman" panose="02020603050405020304" pitchFamily="18" charset="0"/>
              <a:cs typeface="Times New Roman" panose="02020603050405020304" pitchFamily="18" charset="0"/>
            </a:endParaRPr>
          </a:p>
        </p:txBody>
      </p:sp>
      <p:sp>
        <p:nvSpPr>
          <p:cNvPr id="7" name="TextBox 7"/>
          <p:cNvSpPr txBox="1"/>
          <p:nvPr/>
        </p:nvSpPr>
        <p:spPr>
          <a:xfrm>
            <a:off x="3867443" y="3378584"/>
            <a:ext cx="10553114" cy="2269852"/>
          </a:xfrm>
          <a:prstGeom prst="rect">
            <a:avLst/>
          </a:prstGeom>
        </p:spPr>
        <p:txBody>
          <a:bodyPr wrap="square" lIns="0" tIns="0" rIns="0" bIns="0" rtlCol="0" anchor="t">
            <a:spAutoFit/>
          </a:bodyPr>
          <a:lstStyle/>
          <a:p>
            <a:pPr algn="just">
              <a:lnSpc>
                <a:spcPts val="5949"/>
              </a:lnSpc>
            </a:pPr>
            <a:r>
              <a:rPr lang="en-US" sz="4400">
                <a:latin typeface="Times New Roman" panose="02020603050405020304" pitchFamily="18" charset="0"/>
                <a:cs typeface="Times New Roman" panose="02020603050405020304" pitchFamily="18" charset="0"/>
              </a:rPr>
              <a:t>- Mỗi chiếc lá gợi liên tưởng tới một cá nhân, cả rừng lá đỏ ào ào gợi lên hình ảnh hào hùng của cả dân tộc, đất nước.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8" name="Freeform 8"/>
          <p:cNvSpPr/>
          <p:nvPr/>
        </p:nvSpPr>
        <p:spPr>
          <a:xfrm rot="2863163">
            <a:off x="2488519" y="89272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Rectangle 8"/>
          <p:cNvSpPr/>
          <p:nvPr/>
        </p:nvSpPr>
        <p:spPr>
          <a:xfrm>
            <a:off x="3593076" y="5727000"/>
            <a:ext cx="10911606" cy="3207032"/>
          </a:xfrm>
          <a:prstGeom prst="rect">
            <a:avLst/>
          </a:prstGeom>
        </p:spPr>
        <p:txBody>
          <a:bodyPr wrap="square">
            <a:spAutoFit/>
          </a:bodyPr>
          <a:lstStyle/>
          <a:p>
            <a:pPr indent="254000" algn="just">
              <a:lnSpc>
                <a:spcPct val="115000"/>
              </a:lnSpc>
              <a:spcAft>
                <a:spcPts val="0"/>
              </a:spcAft>
              <a:tabLst>
                <a:tab pos="511810" algn="l"/>
              </a:tabLst>
            </a:pPr>
            <a:r>
              <a:rPr lang="en-GB" sz="4400">
                <a:latin typeface="Times New Roman" panose="02020603050405020304" pitchFamily="18" charset="0"/>
                <a:ea typeface="Times New Roman" panose="02020603050405020304" pitchFamily="18" charset="0"/>
                <a:cs typeface="Times New Roman" panose="02020603050405020304" pitchFamily="18" charset="0"/>
              </a:rPr>
              <a:t>- Tô đậm hình ảnh lá đỏ, nhà thơ như muốn nhấn mạnh vai trò, ý nghĩa sự đóng góp của mỗi cá nhân vào thắng lợi vĩ đại của cuộc chiến tranh nhân dân.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7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0" y="0"/>
            <a:ext cx="18266230" cy="10321882"/>
          </a:xfrm>
          <a:prstGeom prst="rect">
            <a:avLst/>
          </a:prstGeom>
        </p:spPr>
      </p:pic>
      <p:sp>
        <p:nvSpPr>
          <p:cNvPr id="3" name="Rounded Rectangle 2"/>
          <p:cNvSpPr/>
          <p:nvPr/>
        </p:nvSpPr>
        <p:spPr>
          <a:xfrm>
            <a:off x="8534400" y="6134100"/>
            <a:ext cx="9601200" cy="3962400"/>
          </a:xfrm>
          <a:prstGeom prst="round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255471" y="6308002"/>
            <a:ext cx="6159058" cy="923330"/>
          </a:xfrm>
          <a:prstGeom prst="rect">
            <a:avLst/>
          </a:prstGeom>
        </p:spPr>
        <p:txBody>
          <a:bodyPr wrap="none">
            <a:spAutoFit/>
          </a:bodyPr>
          <a:lstStyle/>
          <a:p>
            <a:r>
              <a:rPr lang="pt-BR" sz="5400" b="1">
                <a:solidFill>
                  <a:srgbClr val="0D0D0D"/>
                </a:solidFill>
                <a:latin typeface="Times New Roman" panose="02020603050405020304" pitchFamily="18" charset="0"/>
                <a:ea typeface="Calibri" panose="020F0502020204030204" pitchFamily="34" charset="0"/>
              </a:rPr>
              <a:t>*Cảm hứng chủ đạo</a:t>
            </a:r>
            <a:endParaRPr lang="en-GB" sz="5400"/>
          </a:p>
        </p:txBody>
      </p:sp>
      <p:sp>
        <p:nvSpPr>
          <p:cNvPr id="5" name="Rectangle 4"/>
          <p:cNvSpPr/>
          <p:nvPr/>
        </p:nvSpPr>
        <p:spPr>
          <a:xfrm>
            <a:off x="9154885" y="7429500"/>
            <a:ext cx="8763000" cy="2308324"/>
          </a:xfrm>
          <a:prstGeom prst="rect">
            <a:avLst/>
          </a:prstGeom>
        </p:spPr>
        <p:txBody>
          <a:bodyPr wrap="square">
            <a:spAutoFit/>
          </a:bodyPr>
          <a:lstStyle/>
          <a:p>
            <a:pPr algn="just"/>
            <a:r>
              <a:rPr lang="en-US" sz="4800">
                <a:latin typeface="Times New Roman" panose="02020603050405020304" pitchFamily="18" charset="0"/>
                <a:ea typeface="Calibri" panose="020F0502020204030204" pitchFamily="34" charset="0"/>
              </a:rPr>
              <a:t>Ngợi ca tinh thần yêu nước, những đóng góp lớn lao của những người anh hùng chưa biết </a:t>
            </a:r>
            <a:r>
              <a:rPr lang="en-US" sz="4800" smtClean="0">
                <a:latin typeface="Times New Roman" panose="02020603050405020304" pitchFamily="18" charset="0"/>
                <a:ea typeface="Calibri" panose="020F0502020204030204" pitchFamily="34" charset="0"/>
              </a:rPr>
              <a:t>tên</a:t>
            </a:r>
            <a:endParaRPr lang="en-GB" sz="4800"/>
          </a:p>
        </p:txBody>
      </p:sp>
    </p:spTree>
    <p:extLst>
      <p:ext uri="{BB962C8B-B14F-4D97-AF65-F5344CB8AC3E}">
        <p14:creationId xmlns:p14="http://schemas.microsoft.com/office/powerpoint/2010/main" val="4875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5" name="TextBox 5"/>
          <p:cNvSpPr txBox="1"/>
          <p:nvPr/>
        </p:nvSpPr>
        <p:spPr>
          <a:xfrm>
            <a:off x="5562600" y="723900"/>
            <a:ext cx="16230600" cy="1354217"/>
          </a:xfrm>
          <a:prstGeom prst="rect">
            <a:avLst/>
          </a:prstGeom>
        </p:spPr>
        <p:txBody>
          <a:bodyPr lIns="0" tIns="0" rIns="0" bIns="0" rtlCol="0" anchor="t">
            <a:spAutoFit/>
          </a:bodyPr>
          <a:lstStyle/>
          <a:p>
            <a:r>
              <a:rPr lang="en-US" sz="8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III. TỔNG KẾT</a:t>
            </a:r>
            <a:endParaRPr lang="en-GB" sz="88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a:off x="937845" y="2790770"/>
            <a:ext cx="788383" cy="788383"/>
          </a:xfrm>
          <a:custGeom>
            <a:avLst/>
            <a:gdLst/>
            <a:ahLst/>
            <a:cxnLst/>
            <a:rect l="l" t="t" r="r" b="b"/>
            <a:pathLst>
              <a:path w="788383" h="788383">
                <a:moveTo>
                  <a:pt x="0" y="0"/>
                </a:moveTo>
                <a:lnTo>
                  <a:pt x="788382" y="0"/>
                </a:lnTo>
                <a:lnTo>
                  <a:pt x="788382" y="788383"/>
                </a:lnTo>
                <a:lnTo>
                  <a:pt x="0" y="7883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1611926" y="4412277"/>
            <a:ext cx="6372149" cy="3077766"/>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Bài thơ viết theo thể tự do.</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Giọng thơ hào hùng, nhịp thơ chắc khỏe.</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Hình ảnh thơ mang sức khái quát cao.</a:t>
            </a:r>
            <a:endParaRPr lang="en-GB" sz="4000">
              <a:latin typeface="Times New Roman" panose="02020603050405020304" pitchFamily="18" charset="0"/>
              <a:cs typeface="Times New Roman" panose="02020603050405020304" pitchFamily="18" charset="0"/>
            </a:endParaRPr>
          </a:p>
        </p:txBody>
      </p:sp>
      <p:sp>
        <p:nvSpPr>
          <p:cNvPr id="9" name="TextBox 9"/>
          <p:cNvSpPr txBox="1"/>
          <p:nvPr/>
        </p:nvSpPr>
        <p:spPr>
          <a:xfrm>
            <a:off x="2004006" y="2724095"/>
            <a:ext cx="6397326" cy="830997"/>
          </a:xfrm>
          <a:prstGeom prst="rect">
            <a:avLst/>
          </a:prstGeom>
        </p:spPr>
        <p:txBody>
          <a:bodyPr wrap="square" lIns="0" tIns="0" rIns="0" bIns="0" rtlCol="0" anchor="t">
            <a:spAutoFit/>
          </a:bodyPr>
          <a:lstStyle/>
          <a:p>
            <a:pPr lvl="0"/>
            <a:r>
              <a:rPr lang="en-US" sz="5400" b="1">
                <a:latin typeface="Times New Roman" panose="02020603050405020304" pitchFamily="18" charset="0"/>
                <a:cs typeface="Times New Roman" panose="02020603050405020304" pitchFamily="18" charset="0"/>
              </a:rPr>
              <a:t>1. Đặc sắc nghệ thuật</a:t>
            </a:r>
            <a:endParaRPr lang="en-GB" sz="5400">
              <a:latin typeface="Times New Roman" panose="02020603050405020304" pitchFamily="18" charset="0"/>
              <a:cs typeface="Times New Roman" panose="02020603050405020304" pitchFamily="18" charset="0"/>
            </a:endParaRPr>
          </a:p>
        </p:txBody>
      </p:sp>
      <p:sp>
        <p:nvSpPr>
          <p:cNvPr id="10" name="Freeform 10"/>
          <p:cNvSpPr/>
          <p:nvPr/>
        </p:nvSpPr>
        <p:spPr>
          <a:xfrm>
            <a:off x="9709255" y="2851025"/>
            <a:ext cx="788383" cy="788383"/>
          </a:xfrm>
          <a:custGeom>
            <a:avLst/>
            <a:gdLst/>
            <a:ahLst/>
            <a:cxnLst/>
            <a:rect l="l" t="t" r="r" b="b"/>
            <a:pathLst>
              <a:path w="788383" h="788383">
                <a:moveTo>
                  <a:pt x="0" y="0"/>
                </a:moveTo>
                <a:lnTo>
                  <a:pt x="788383" y="0"/>
                </a:lnTo>
                <a:lnTo>
                  <a:pt x="788383" y="788383"/>
                </a:lnTo>
                <a:lnTo>
                  <a:pt x="0" y="7883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10902306" y="2790770"/>
            <a:ext cx="6852646" cy="833562"/>
          </a:xfrm>
          <a:prstGeom prst="rect">
            <a:avLst/>
          </a:prstGeom>
        </p:spPr>
        <p:txBody>
          <a:bodyPr wrap="square" lIns="0" tIns="0" rIns="0" bIns="0" rtlCol="0" anchor="t">
            <a:spAutoFit/>
          </a:bodyPr>
          <a:lstStyle/>
          <a:p>
            <a:pPr>
              <a:lnSpc>
                <a:spcPts val="6492"/>
              </a:lnSpc>
            </a:pPr>
            <a:r>
              <a:rPr lang="en-US" sz="5400" b="1">
                <a:latin typeface="Times New Roman" panose="02020603050405020304" pitchFamily="18" charset="0"/>
                <a:cs typeface="Times New Roman" panose="02020603050405020304" pitchFamily="18" charset="0"/>
              </a:rPr>
              <a:t>2. Đặc sắc nội dung</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9829800" y="4377806"/>
            <a:ext cx="7270389" cy="4308872"/>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 Bài thơ tái hiện cả một cuộc hành quân vĩ đại của dân tộc ta trong cuộc chiến tranh nhân dân bảo vệ Tổ </a:t>
            </a:r>
            <a:r>
              <a:rPr lang="en-US" sz="4000" smtClean="0">
                <a:latin typeface="Times New Roman" panose="02020603050405020304" pitchFamily="18" charset="0"/>
                <a:cs typeface="Times New Roman" panose="02020603050405020304" pitchFamily="18" charset="0"/>
              </a:rPr>
              <a:t>quốc.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Ngợi ca tinh thần yêu nước, những đóng góp lớn lao của những người anh hùng chưa biết </a:t>
            </a:r>
            <a:r>
              <a:rPr lang="vi-VN" sz="4000" smtClean="0">
                <a:latin typeface="Times New Roman" panose="02020603050405020304" pitchFamily="18" charset="0"/>
                <a:cs typeface="Times New Roman" panose="02020603050405020304" pitchFamily="18" charset="0"/>
              </a:rPr>
              <a:t>tên</a:t>
            </a:r>
            <a:endParaRPr lang="en-US" sz="3600">
              <a:solidFill>
                <a:srgbClr val="932712"/>
              </a:solidFill>
              <a:latin typeface="Times New Roman" panose="02020603050405020304" pitchFamily="18" charset="0"/>
              <a:cs typeface="Times New Roman" panose="02020603050405020304" pitchFamily="18" charset="0"/>
            </a:endParaRPr>
          </a:p>
        </p:txBody>
      </p:sp>
      <p:sp>
        <p:nvSpPr>
          <p:cNvPr id="13" name="Freeform 13"/>
          <p:cNvSpPr/>
          <p:nvPr/>
        </p:nvSpPr>
        <p:spPr>
          <a:xfrm>
            <a:off x="-1132175"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59289" r="-59289"/>
            </a:stretch>
          </a:blipFill>
        </p:spPr>
      </p:sp>
      <p:sp>
        <p:nvSpPr>
          <p:cNvPr id="3" name="Freeform 3"/>
          <p:cNvSpPr/>
          <p:nvPr/>
        </p:nvSpPr>
        <p:spPr>
          <a:xfrm rot="2990110">
            <a:off x="9596792" y="5852644"/>
            <a:ext cx="1011546" cy="665091"/>
          </a:xfrm>
          <a:custGeom>
            <a:avLst/>
            <a:gdLst/>
            <a:ahLst/>
            <a:cxnLst/>
            <a:rect l="l" t="t" r="r" b="b"/>
            <a:pathLst>
              <a:path w="1011546" h="665091">
                <a:moveTo>
                  <a:pt x="0" y="0"/>
                </a:moveTo>
                <a:lnTo>
                  <a:pt x="1011546" y="0"/>
                </a:lnTo>
                <a:lnTo>
                  <a:pt x="1011546" y="665091"/>
                </a:lnTo>
                <a:lnTo>
                  <a:pt x="0" y="665091"/>
                </a:lnTo>
                <a:lnTo>
                  <a:pt x="0" y="0"/>
                </a:lnTo>
                <a:close/>
              </a:path>
            </a:pathLst>
          </a:custGeom>
          <a:blipFill>
            <a:blip r:embed="rId3"/>
            <a:stretch>
              <a:fillRect/>
            </a:stretch>
          </a:blipFill>
        </p:spPr>
      </p:sp>
      <p:grpSp>
        <p:nvGrpSpPr>
          <p:cNvPr id="4" name="Group 4"/>
          <p:cNvGrpSpPr/>
          <p:nvPr/>
        </p:nvGrpSpPr>
        <p:grpSpPr>
          <a:xfrm>
            <a:off x="533400" y="-200009"/>
            <a:ext cx="17005149" cy="5277137"/>
            <a:chOff x="0" y="0"/>
            <a:chExt cx="22673532" cy="7036183"/>
          </a:xfrm>
        </p:grpSpPr>
        <p:sp>
          <p:nvSpPr>
            <p:cNvPr id="5" name="Freeform 5"/>
            <p:cNvSpPr/>
            <p:nvPr/>
          </p:nvSpPr>
          <p:spPr>
            <a:xfrm rot="-10800000">
              <a:off x="10645869" y="0"/>
              <a:ext cx="12027664" cy="7036183"/>
            </a:xfrm>
            <a:custGeom>
              <a:avLst/>
              <a:gdLst/>
              <a:ahLst/>
              <a:cxnLst/>
              <a:rect l="l" t="t" r="r" b="b"/>
              <a:pathLst>
                <a:path w="12027664" h="7036183">
                  <a:moveTo>
                    <a:pt x="0" y="0"/>
                  </a:moveTo>
                  <a:lnTo>
                    <a:pt x="12027663" y="0"/>
                  </a:lnTo>
                  <a:lnTo>
                    <a:pt x="12027663" y="7036183"/>
                  </a:lnTo>
                  <a:lnTo>
                    <a:pt x="0" y="70361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0800000">
              <a:off x="0" y="0"/>
              <a:ext cx="12027664" cy="2345939"/>
            </a:xfrm>
            <a:custGeom>
              <a:avLst/>
              <a:gdLst/>
              <a:ahLst/>
              <a:cxnLst/>
              <a:rect l="l" t="t" r="r" b="b"/>
              <a:pathLst>
                <a:path w="12027664" h="2345939">
                  <a:moveTo>
                    <a:pt x="0" y="0"/>
                  </a:moveTo>
                  <a:lnTo>
                    <a:pt x="12027664" y="0"/>
                  </a:lnTo>
                  <a:lnTo>
                    <a:pt x="12027664" y="2345939"/>
                  </a:lnTo>
                  <a:lnTo>
                    <a:pt x="0" y="2345939"/>
                  </a:lnTo>
                  <a:lnTo>
                    <a:pt x="0" y="0"/>
                  </a:lnTo>
                  <a:close/>
                </a:path>
              </a:pathLst>
            </a:custGeom>
            <a:blipFill>
              <a:blip r:embed="rId4">
                <a:extLst>
                  <a:ext uri="{96DAC541-7B7A-43D3-8B79-37D633B846F1}">
                    <asvg:svgBlip xmlns:asvg="http://schemas.microsoft.com/office/drawing/2016/SVG/main" xmlns="" r:embed="rId5"/>
                  </a:ext>
                </a:extLst>
              </a:blip>
              <a:stretch>
                <a:fillRect t="-199930"/>
              </a:stretch>
            </a:blipFill>
          </p:spPr>
        </p:sp>
      </p:grpSp>
      <p:sp>
        <p:nvSpPr>
          <p:cNvPr id="7" name="Freeform 7"/>
          <p:cNvSpPr/>
          <p:nvPr/>
        </p:nvSpPr>
        <p:spPr>
          <a:xfrm flipH="1">
            <a:off x="5029201" y="2041047"/>
            <a:ext cx="1124077" cy="1108621"/>
          </a:xfrm>
          <a:custGeom>
            <a:avLst/>
            <a:gdLst/>
            <a:ahLst/>
            <a:cxnLst/>
            <a:rect l="l" t="t" r="r" b="b"/>
            <a:pathLst>
              <a:path w="1124077" h="1108621">
                <a:moveTo>
                  <a:pt x="1124077" y="0"/>
                </a:moveTo>
                <a:lnTo>
                  <a:pt x="0" y="0"/>
                </a:lnTo>
                <a:lnTo>
                  <a:pt x="0" y="1108622"/>
                </a:lnTo>
                <a:lnTo>
                  <a:pt x="1124077" y="1108622"/>
                </a:lnTo>
                <a:lnTo>
                  <a:pt x="1124077" y="0"/>
                </a:lnTo>
                <a:close/>
              </a:path>
            </a:pathLst>
          </a:custGeom>
          <a:blipFill>
            <a:blip r:embed="rId6"/>
            <a:stretch>
              <a:fillRect/>
            </a:stretch>
          </a:blipFill>
        </p:spPr>
      </p:sp>
      <p:sp>
        <p:nvSpPr>
          <p:cNvPr id="8" name="Freeform 8"/>
          <p:cNvSpPr/>
          <p:nvPr/>
        </p:nvSpPr>
        <p:spPr>
          <a:xfrm rot="7670754">
            <a:off x="12665696" y="5056942"/>
            <a:ext cx="914330" cy="763466"/>
          </a:xfrm>
          <a:custGeom>
            <a:avLst/>
            <a:gdLst/>
            <a:ahLst/>
            <a:cxnLst/>
            <a:rect l="l" t="t" r="r" b="b"/>
            <a:pathLst>
              <a:path w="914330" h="763466">
                <a:moveTo>
                  <a:pt x="0" y="0"/>
                </a:moveTo>
                <a:lnTo>
                  <a:pt x="914331" y="0"/>
                </a:lnTo>
                <a:lnTo>
                  <a:pt x="914331" y="763466"/>
                </a:lnTo>
                <a:lnTo>
                  <a:pt x="0" y="763466"/>
                </a:lnTo>
                <a:lnTo>
                  <a:pt x="0" y="0"/>
                </a:lnTo>
                <a:close/>
              </a:path>
            </a:pathLst>
          </a:custGeom>
          <a:blipFill>
            <a:blip r:embed="rId7"/>
            <a:stretch>
              <a:fillRect/>
            </a:stretch>
          </a:blipFill>
        </p:spPr>
      </p:sp>
      <p:sp>
        <p:nvSpPr>
          <p:cNvPr id="9" name="Freeform 9"/>
          <p:cNvSpPr/>
          <p:nvPr/>
        </p:nvSpPr>
        <p:spPr>
          <a:xfrm rot="-1223638">
            <a:off x="12595188" y="6984811"/>
            <a:ext cx="846750" cy="795945"/>
          </a:xfrm>
          <a:custGeom>
            <a:avLst/>
            <a:gdLst/>
            <a:ahLst/>
            <a:cxnLst/>
            <a:rect l="l" t="t" r="r" b="b"/>
            <a:pathLst>
              <a:path w="846750" h="795945">
                <a:moveTo>
                  <a:pt x="0" y="0"/>
                </a:moveTo>
                <a:lnTo>
                  <a:pt x="846749" y="0"/>
                </a:lnTo>
                <a:lnTo>
                  <a:pt x="846749" y="795944"/>
                </a:lnTo>
                <a:lnTo>
                  <a:pt x="0" y="795944"/>
                </a:lnTo>
                <a:lnTo>
                  <a:pt x="0" y="0"/>
                </a:lnTo>
                <a:close/>
              </a:path>
            </a:pathLst>
          </a:custGeom>
          <a:blipFill>
            <a:blip r:embed="rId8"/>
            <a:stretch>
              <a:fillRect/>
            </a:stretch>
          </a:blipFill>
        </p:spPr>
      </p:sp>
      <p:sp>
        <p:nvSpPr>
          <p:cNvPr id="10" name="Freeform 10"/>
          <p:cNvSpPr/>
          <p:nvPr/>
        </p:nvSpPr>
        <p:spPr>
          <a:xfrm>
            <a:off x="4937222" y="4022047"/>
            <a:ext cx="480475" cy="576282"/>
          </a:xfrm>
          <a:custGeom>
            <a:avLst/>
            <a:gdLst/>
            <a:ahLst/>
            <a:cxnLst/>
            <a:rect l="l" t="t" r="r" b="b"/>
            <a:pathLst>
              <a:path w="480475" h="576282">
                <a:moveTo>
                  <a:pt x="0" y="0"/>
                </a:moveTo>
                <a:lnTo>
                  <a:pt x="480475" y="0"/>
                </a:lnTo>
                <a:lnTo>
                  <a:pt x="480475" y="576281"/>
                </a:lnTo>
                <a:lnTo>
                  <a:pt x="0" y="576281"/>
                </a:lnTo>
                <a:lnTo>
                  <a:pt x="0" y="0"/>
                </a:lnTo>
                <a:close/>
              </a:path>
            </a:pathLst>
          </a:custGeom>
          <a:blipFill>
            <a:blip r:embed="rId9"/>
            <a:stretch>
              <a:fillRect/>
            </a:stretch>
          </a:blipFill>
        </p:spPr>
      </p:sp>
      <p:sp>
        <p:nvSpPr>
          <p:cNvPr id="11" name="Freeform 11"/>
          <p:cNvSpPr/>
          <p:nvPr/>
        </p:nvSpPr>
        <p:spPr>
          <a:xfrm rot="8311317">
            <a:off x="4344162" y="5365804"/>
            <a:ext cx="1242326" cy="1508134"/>
          </a:xfrm>
          <a:custGeom>
            <a:avLst/>
            <a:gdLst/>
            <a:ahLst/>
            <a:cxnLst/>
            <a:rect l="l" t="t" r="r" b="b"/>
            <a:pathLst>
              <a:path w="1242326" h="1508134">
                <a:moveTo>
                  <a:pt x="0" y="0"/>
                </a:moveTo>
                <a:lnTo>
                  <a:pt x="1242326" y="0"/>
                </a:lnTo>
                <a:lnTo>
                  <a:pt x="1242326" y="1508134"/>
                </a:lnTo>
                <a:lnTo>
                  <a:pt x="0" y="1508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034437">
            <a:off x="3589855" y="1148507"/>
            <a:ext cx="2090829" cy="2753735"/>
          </a:xfrm>
          <a:custGeom>
            <a:avLst/>
            <a:gdLst/>
            <a:ahLst/>
            <a:cxnLst/>
            <a:rect l="l" t="t" r="r" b="b"/>
            <a:pathLst>
              <a:path w="2090829" h="2753735">
                <a:moveTo>
                  <a:pt x="0" y="0"/>
                </a:moveTo>
                <a:lnTo>
                  <a:pt x="2090829" y="0"/>
                </a:lnTo>
                <a:lnTo>
                  <a:pt x="2090829" y="2753735"/>
                </a:lnTo>
                <a:lnTo>
                  <a:pt x="0" y="2753735"/>
                </a:lnTo>
                <a:lnTo>
                  <a:pt x="0" y="0"/>
                </a:lnTo>
                <a:close/>
              </a:path>
            </a:pathLst>
          </a:custGeom>
          <a:blipFill>
            <a:blip r:embed="rId12">
              <a:alphaModFix amt="73000"/>
            </a:blip>
            <a:stretch>
              <a:fillRect/>
            </a:stretch>
          </a:blipFill>
        </p:spPr>
      </p:sp>
      <p:sp>
        <p:nvSpPr>
          <p:cNvPr id="13" name="Freeform 13"/>
          <p:cNvSpPr/>
          <p:nvPr/>
        </p:nvSpPr>
        <p:spPr>
          <a:xfrm>
            <a:off x="7430707" y="6713486"/>
            <a:ext cx="895987" cy="913107"/>
          </a:xfrm>
          <a:custGeom>
            <a:avLst/>
            <a:gdLst/>
            <a:ahLst/>
            <a:cxnLst/>
            <a:rect l="l" t="t" r="r" b="b"/>
            <a:pathLst>
              <a:path w="895987" h="913107">
                <a:moveTo>
                  <a:pt x="0" y="0"/>
                </a:moveTo>
                <a:lnTo>
                  <a:pt x="895986" y="0"/>
                </a:lnTo>
                <a:lnTo>
                  <a:pt x="895986" y="913108"/>
                </a:lnTo>
                <a:lnTo>
                  <a:pt x="0" y="913108"/>
                </a:lnTo>
                <a:lnTo>
                  <a:pt x="0" y="0"/>
                </a:lnTo>
                <a:close/>
              </a:path>
            </a:pathLst>
          </a:custGeom>
          <a:blipFill>
            <a:blip r:embed="rId13"/>
            <a:stretch>
              <a:fillRect/>
            </a:stretch>
          </a:blipFill>
        </p:spPr>
      </p:sp>
      <p:sp>
        <p:nvSpPr>
          <p:cNvPr id="14" name="TextBox 14"/>
          <p:cNvSpPr txBox="1"/>
          <p:nvPr/>
        </p:nvSpPr>
        <p:spPr>
          <a:xfrm>
            <a:off x="6025156" y="2197207"/>
            <a:ext cx="7072305" cy="2415726"/>
          </a:xfrm>
          <a:prstGeom prst="rect">
            <a:avLst/>
          </a:prstGeom>
        </p:spPr>
        <p:txBody>
          <a:bodyPr wrap="square" lIns="0" tIns="0" rIns="0" bIns="0" rtlCol="0" anchor="t">
            <a:spAutoFit/>
          </a:bodyPr>
          <a:lstStyle/>
          <a:p>
            <a:pPr algn="ctr">
              <a:lnSpc>
                <a:spcPts val="9802"/>
              </a:lnSpc>
            </a:pP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de-DE" sz="72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a:t>
            </a: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TẬP</a:t>
            </a:r>
            <a:endParaRPr lang="en-US" sz="7001" spc="847">
              <a:solidFill>
                <a:srgbClr val="9A4B14"/>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6" name="Freeform 16"/>
          <p:cNvSpPr/>
          <p:nvPr/>
        </p:nvSpPr>
        <p:spPr>
          <a:xfrm rot="-479026">
            <a:off x="7262074" y="5461462"/>
            <a:ext cx="4228458" cy="280135"/>
          </a:xfrm>
          <a:custGeom>
            <a:avLst/>
            <a:gdLst/>
            <a:ahLst/>
            <a:cxnLst/>
            <a:rect l="l" t="t" r="r" b="b"/>
            <a:pathLst>
              <a:path w="4228458" h="280135">
                <a:moveTo>
                  <a:pt x="0" y="0"/>
                </a:moveTo>
                <a:lnTo>
                  <a:pt x="4228458" y="0"/>
                </a:lnTo>
                <a:lnTo>
                  <a:pt x="4228458" y="280135"/>
                </a:lnTo>
                <a:lnTo>
                  <a:pt x="0" y="2801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9962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4392370" y="2281476"/>
            <a:ext cx="7619999" cy="6155531"/>
          </a:xfrm>
          <a:prstGeom prst="rect">
            <a:avLst/>
          </a:prstGeom>
        </p:spPr>
        <p:txBody>
          <a:bodyPr wrap="square" lIns="0" tIns="0" rIns="0" bIns="0" rtlCol="0" anchor="t">
            <a:spAutoFit/>
          </a:bodyPr>
          <a:lstStyle/>
          <a:p>
            <a:pPr algn="just"/>
            <a:r>
              <a:rPr lang="it-IT" sz="8000" b="1" u="sng">
                <a:latin typeface="Times New Roman" panose="02020603050405020304" pitchFamily="18" charset="0"/>
                <a:cs typeface="Times New Roman" panose="02020603050405020304" pitchFamily="18" charset="0"/>
              </a:rPr>
              <a:t>Bài tập 1</a:t>
            </a:r>
            <a:r>
              <a:rPr lang="it-IT" sz="8000">
                <a:latin typeface="Times New Roman" panose="02020603050405020304" pitchFamily="18" charset="0"/>
                <a:cs typeface="Times New Roman" panose="02020603050405020304" pitchFamily="18" charset="0"/>
              </a:rPr>
              <a:t>. HS vẽ sơ đồ tư duy thể hiện các hình ảnh chính trong bài thơ </a:t>
            </a:r>
            <a:r>
              <a:rPr lang="it-IT" sz="8000" i="1">
                <a:latin typeface="Times New Roman" panose="02020603050405020304" pitchFamily="18" charset="0"/>
                <a:cs typeface="Times New Roman" panose="02020603050405020304" pitchFamily="18" charset="0"/>
              </a:rPr>
              <a:t>Lá đỏ.</a:t>
            </a:r>
            <a:endParaRPr lang="en-GB" sz="8000">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2877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074" name="Shape 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9902"/>
            <a:ext cx="12877800" cy="798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6"/>
          <p:cNvSpPr/>
          <p:nvPr/>
        </p:nvSpPr>
        <p:spPr>
          <a:xfrm rot="2863163">
            <a:off x="1581880" y="136253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8072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854869" y="202890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687694" y="3601273"/>
            <a:ext cx="9314306" cy="4062651"/>
          </a:xfrm>
          <a:prstGeom prst="rect">
            <a:avLst/>
          </a:prstGeom>
        </p:spPr>
        <p:txBody>
          <a:bodyPr wrap="square" lIns="0" tIns="0" rIns="0" bIns="0" rtlCol="0" anchor="t">
            <a:spAutoFit/>
          </a:bodyPr>
          <a:lstStyle/>
          <a:p>
            <a:pPr algn="just"/>
            <a:r>
              <a:rPr lang="it-IT" sz="6600" b="1" u="sng">
                <a:latin typeface="Times New Roman" panose="02020603050405020304" pitchFamily="18" charset="0"/>
                <a:cs typeface="Times New Roman" panose="02020603050405020304" pitchFamily="18" charset="0"/>
              </a:rPr>
              <a:t>Bài tập 2.</a:t>
            </a:r>
            <a:r>
              <a:rPr lang="it-IT" sz="6600">
                <a:latin typeface="Times New Roman" panose="02020603050405020304" pitchFamily="18" charset="0"/>
                <a:cs typeface="Times New Roman" panose="02020603050405020304" pitchFamily="18" charset="0"/>
              </a:rPr>
              <a:t> Viết đoạn văn (7 – 9 câu) trình bày suy nghĩ về hình ảnh “em gái tiền phương” trong bài thơ.</a:t>
            </a:r>
            <a:endParaRPr lang="en-GB" sz="6600">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1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3652781" y="2328724"/>
            <a:ext cx="10982438" cy="2954655"/>
          </a:xfrm>
          <a:prstGeom prst="rect">
            <a:avLst/>
          </a:prstGeom>
        </p:spPr>
        <p:txBody>
          <a:bodyPr lIns="0" tIns="0" rIns="0" bIns="0" rtlCol="0" anchor="t">
            <a:spAutoFit/>
          </a:bodyPr>
          <a:lstStyle/>
          <a:p>
            <a:pPr algn="ctr"/>
            <a:r>
              <a:rPr lang="de-DE"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Bảng kiểm kĩ năng viết đoạn văn</a:t>
            </a:r>
            <a:endParaRPr lang="en-US" sz="15011">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rot="2863163">
            <a:off x="3857675" y="442200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3249642">
            <a:off x="12139306" y="5397820"/>
            <a:ext cx="1944165" cy="2355266"/>
          </a:xfrm>
          <a:custGeom>
            <a:avLst/>
            <a:gdLst/>
            <a:ahLst/>
            <a:cxnLst/>
            <a:rect l="l" t="t" r="r" b="b"/>
            <a:pathLst>
              <a:path w="1944165" h="2355266">
                <a:moveTo>
                  <a:pt x="0" y="0"/>
                </a:moveTo>
                <a:lnTo>
                  <a:pt x="1944165" y="0"/>
                </a:lnTo>
                <a:lnTo>
                  <a:pt x="1944165" y="2355267"/>
                </a:lnTo>
                <a:lnTo>
                  <a:pt x="0" y="2355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6833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16630" y="-14893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1209017808"/>
              </p:ext>
            </p:extLst>
          </p:nvPr>
        </p:nvGraphicFramePr>
        <p:xfrm>
          <a:off x="1442085" y="1569371"/>
          <a:ext cx="15403829" cy="7148258"/>
        </p:xfrm>
        <a:graphic>
          <a:graphicData uri="http://schemas.openxmlformats.org/drawingml/2006/table">
            <a:tbl>
              <a:tblPr firstRow="1" firstCol="1" bandRow="1">
                <a:effectLst>
                  <a:outerShdw blurRad="50800" dist="38100" algn="l" rotWithShape="0">
                    <a:prstClr val="black">
                      <a:alpha val="40000"/>
                    </a:prstClr>
                  </a:outerShdw>
                </a:effectLst>
              </a:tblPr>
              <a:tblGrid>
                <a:gridCol w="1078085">
                  <a:extLst>
                    <a:ext uri="{9D8B030D-6E8A-4147-A177-3AD203B41FA5}">
                      <a16:colId xmlns:a16="http://schemas.microsoft.com/office/drawing/2014/main" val="20000"/>
                    </a:ext>
                  </a:extLst>
                </a:gridCol>
                <a:gridCol w="10591945">
                  <a:extLst>
                    <a:ext uri="{9D8B030D-6E8A-4147-A177-3AD203B41FA5}">
                      <a16:colId xmlns:a16="http://schemas.microsoft.com/office/drawing/2014/main" val="20001"/>
                    </a:ext>
                  </a:extLst>
                </a:gridCol>
                <a:gridCol w="1445152">
                  <a:extLst>
                    <a:ext uri="{9D8B030D-6E8A-4147-A177-3AD203B41FA5}">
                      <a16:colId xmlns:a16="http://schemas.microsoft.com/office/drawing/2014/main" val="20002"/>
                    </a:ext>
                  </a:extLst>
                </a:gridCol>
                <a:gridCol w="2288647">
                  <a:extLst>
                    <a:ext uri="{9D8B030D-6E8A-4147-A177-3AD203B41FA5}">
                      <a16:colId xmlns:a16="http://schemas.microsoft.com/office/drawing/2014/main" val="20003"/>
                    </a:ext>
                  </a:extLst>
                </a:gridCol>
              </a:tblGrid>
              <a:tr h="384985">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STT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Tiêu chí</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Chưa 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1</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94893">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2</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đúng chủ đề: </a:t>
                      </a:r>
                      <a:r>
                        <a:rPr lang="vi-VN" sz="3200">
                          <a:effectLst/>
                          <a:latin typeface="Times New Roman" panose="02020603050405020304" pitchFamily="18" charset="0"/>
                          <a:ea typeface="Times New Roman" panose="02020603050405020304" pitchFamily="18" charset="0"/>
                        </a:rPr>
                        <a:t>suy nghĩ về hình ảnh “em gái tiền phương” trong bài thơ:</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Hình ảnh “em gái tiền phương” được khắc họa qua những chi tiết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Qua những chi tiết đó, hình ảnh “em gái tiền phương” hiện lên như thế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Ý nghĩa của hình ảnh “em gái tiền phương”?</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3</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tính liên kết giữa các câu trong đoạn văn.</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4</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267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478099" y="3738510"/>
            <a:ext cx="13331802" cy="2954655"/>
          </a:xfrm>
          <a:prstGeom prst="rect">
            <a:avLst/>
          </a:prstGeom>
        </p:spPr>
        <p:txBody>
          <a:bodyPr lIns="0" tIns="0" rIns="0" bIns="0" rtlCol="0" anchor="t">
            <a:spAutoFit/>
          </a:bodyPr>
          <a:lstStyle/>
          <a:p>
            <a:pPr algn="ct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a:t>
            </a:r>
            <a:endParaRPr lang="en-US" sz="14695">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1616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454649" y="183132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056486" y="3601273"/>
            <a:ext cx="10936114" cy="2708434"/>
          </a:xfrm>
          <a:prstGeom prst="rect">
            <a:avLst/>
          </a:prstGeom>
        </p:spPr>
        <p:txBody>
          <a:bodyPr wrap="square" lIns="0" tIns="0" rIns="0" bIns="0" rtlCol="0" anchor="t">
            <a:spAutoFit/>
          </a:bodyPr>
          <a:lstStyle/>
          <a:p>
            <a:pPr algn="ctr"/>
            <a:r>
              <a:rPr lang="en-US" sz="8800" i="1">
                <a:latin typeface="Times New Roman" panose="02020603050405020304" pitchFamily="18" charset="0"/>
                <a:cs typeface="Times New Roman" panose="02020603050405020304" pitchFamily="18" charset="0"/>
              </a:rPr>
              <a:t>Video khơi gợi cho các em những cảm xúc gì</a:t>
            </a:r>
            <a:r>
              <a:rPr lang="en-US" sz="8800">
                <a:latin typeface="Times New Roman" panose="02020603050405020304" pitchFamily="18" charset="0"/>
                <a:cs typeface="Times New Roman" panose="02020603050405020304" pitchFamily="18" charset="0"/>
              </a:rPr>
              <a:t>?</a:t>
            </a:r>
            <a:endParaRPr lang="en-US" sz="13800">
              <a:solidFill>
                <a:srgbClr val="D37739"/>
              </a:solidFill>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35067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448781" y="4076700"/>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73379">
            <a:off x="2330253" y="3637027"/>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2" name="Rectangle 1"/>
          <p:cNvSpPr/>
          <p:nvPr/>
        </p:nvSpPr>
        <p:spPr>
          <a:xfrm>
            <a:off x="1046773" y="645977"/>
            <a:ext cx="9144000" cy="3144643"/>
          </a:xfrm>
          <a:prstGeom prst="rect">
            <a:avLst/>
          </a:prstGeom>
        </p:spPr>
        <p:txBody>
          <a:bodyPr>
            <a:spAutoFit/>
          </a:bodyPr>
          <a:lstStyle/>
          <a:p>
            <a:pPr algn="ctr">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1. Bài tập 1: Chia sẻ</a:t>
            </a:r>
            <a:endParaRPr lang="en-GB" sz="44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Yêu cầu: </a:t>
            </a:r>
            <a:r>
              <a:rPr lang="en-US" sz="4400">
                <a:solidFill>
                  <a:srgbClr val="0D0D0D"/>
                </a:solidFill>
                <a:latin typeface="Times New Roman" panose="02020603050405020304" pitchFamily="18" charset="0"/>
                <a:ea typeface="Times New Roman" panose="02020603050405020304" pitchFamily="18" charset="0"/>
              </a:rPr>
              <a:t>Qua bài thơ </a:t>
            </a:r>
            <a:r>
              <a:rPr lang="en-US" sz="4400" i="1">
                <a:solidFill>
                  <a:srgbClr val="0D0D0D"/>
                </a:solidFill>
                <a:latin typeface="Times New Roman" panose="02020603050405020304" pitchFamily="18" charset="0"/>
                <a:ea typeface="Times New Roman" panose="02020603050405020304" pitchFamily="18" charset="0"/>
              </a:rPr>
              <a:t>Lá đỏ</a:t>
            </a:r>
            <a:r>
              <a:rPr lang="en-US" sz="4400">
                <a:solidFill>
                  <a:srgbClr val="0D0D0D"/>
                </a:solidFill>
                <a:latin typeface="Times New Roman" panose="02020603050405020304" pitchFamily="18" charset="0"/>
                <a:ea typeface="Times New Roman" panose="02020603050405020304" pitchFamily="18" charset="0"/>
              </a:rPr>
              <a:t> (Nguyễn Đình Thi), em rút ra thông điệp ý nghĩa gì cho bản thân?</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1"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3" name="Rectangle 2"/>
          <p:cNvSpPr/>
          <p:nvPr/>
        </p:nvSpPr>
        <p:spPr>
          <a:xfrm>
            <a:off x="6019800" y="2324100"/>
            <a:ext cx="9144000" cy="5047536"/>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lnSpc>
                <a:spcPct val="115000"/>
              </a:lnSpc>
              <a:spcAft>
                <a:spcPts val="0"/>
              </a:spcAft>
            </a:pPr>
            <a:r>
              <a:rPr lang="en-US" sz="4000" b="1">
                <a:solidFill>
                  <a:srgbClr val="0D0D0D"/>
                </a:solidFill>
                <a:latin typeface="Times New Roman" panose="02020603050405020304" pitchFamily="18" charset="0"/>
                <a:ea typeface="Times New Roman" panose="02020603050405020304" pitchFamily="18" charset="0"/>
              </a:rPr>
              <a:t>2. Bài tập 2: Dự án đọc hiểu VB</a:t>
            </a:r>
            <a:endParaRPr lang="en-GB" sz="400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1: Tập làm hoạ sĩ, nhạc sĩ</a:t>
            </a:r>
            <a:r>
              <a:rPr lang="en-US" sz="4000">
                <a:solidFill>
                  <a:srgbClr val="0070C0"/>
                </a:solidFill>
                <a:latin typeface="Times New Roman" panose="02020603050405020304" pitchFamily="18" charset="0"/>
                <a:ea typeface="Times New Roman" panose="02020603050405020304" pitchFamily="18" charset="0"/>
              </a:rPr>
              <a:t> </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vẽ tranh minh hoạ nội dung bài thơ hoặc phổ nhạc cho bài thơ.</a:t>
            </a:r>
            <a:endParaRPr lang="en-GB" sz="4000">
              <a:latin typeface="Times New Roman" panose="02020603050405020304" pitchFamily="18" charset="0"/>
              <a:ea typeface="Calibri" panose="020F0502020204030204" pitchFamily="34"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2: Tập làm hoạt cảnh</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có thể làm nhạc kịch/ tiểu phẩm ngắn để minh hoạ cho văn bản thơ</a:t>
            </a:r>
            <a:r>
              <a:rPr lang="en-US" sz="1300">
                <a:solidFill>
                  <a:srgbClr val="0D0D0D"/>
                </a:solidFill>
                <a:latin typeface="Times New Roman" panose="02020603050405020304" pitchFamily="18" charset="0"/>
                <a:ea typeface="Calibri" panose="020F0502020204030204" pitchFamily="34" charset="0"/>
              </a:rPr>
              <a:t>.</a:t>
            </a:r>
            <a:endParaRPr lang="en-GB" sz="1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5479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19" name="Freeform 1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147882">
            <a:off x="-1743102" y="1182734"/>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Rectangle 20"/>
          <p:cNvSpPr/>
          <p:nvPr/>
        </p:nvSpPr>
        <p:spPr>
          <a:xfrm>
            <a:off x="2895600" y="1638300"/>
            <a:ext cx="13563599" cy="6888039"/>
          </a:xfrm>
          <a:prstGeom prst="rect">
            <a:avLst/>
          </a:prstGeom>
        </p:spPr>
        <p:txBody>
          <a:bodyPr wrap="square">
            <a:spAutoFit/>
          </a:bodyPr>
          <a:lstStyle/>
          <a:p>
            <a:pPr algn="ctr">
              <a:lnSpc>
                <a:spcPct val="115000"/>
              </a:lnSpc>
              <a:spcAft>
                <a:spcPts val="0"/>
              </a:spcAft>
            </a:pPr>
            <a:r>
              <a:rPr lang="vi-VN" sz="4800" b="1">
                <a:solidFill>
                  <a:srgbClr val="0D0D0D"/>
                </a:solidFill>
                <a:latin typeface="Times New Roman" panose="02020603050405020304" pitchFamily="18" charset="0"/>
                <a:ea typeface="Calibri" panose="020F0502020204030204" pitchFamily="34" charset="0"/>
              </a:rPr>
              <a:t>1. Bài tập 1: Thông điệp rút ra từ văn </a:t>
            </a:r>
            <a:r>
              <a:rPr lang="vi-VN" sz="4800" b="1" smtClean="0">
                <a:solidFill>
                  <a:srgbClr val="0D0D0D"/>
                </a:solidFill>
                <a:latin typeface="Times New Roman" panose="02020603050405020304" pitchFamily="18" charset="0"/>
                <a:ea typeface="Calibri" panose="020F0502020204030204" pitchFamily="34" charset="0"/>
              </a:rPr>
              <a:t>bản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Mỗi người cần có ý thức trách nhiệm đối với đất nước, sẵn sàng cống hiến hết mình cho đất nước.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Niềm tin và hi vọng là động lực làm nên sức mạnh to lớn giúp ta vượt qua mọi khó khắn, rào cản.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Cần biết ơn đối với thế hệ đi trước – những người anh hùng đã không tiếc tuổi xuân, cống hiến và hi sinh vì độc lập, tự do cho dân tộc.</a:t>
            </a:r>
            <a:endParaRPr lang="en-GB" sz="48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8" name="Freeform 8"/>
          <p:cNvSpPr/>
          <p:nvPr/>
        </p:nvSpPr>
        <p:spPr>
          <a:xfrm>
            <a:off x="-1535609"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Rectangle 9"/>
          <p:cNvSpPr/>
          <p:nvPr/>
        </p:nvSpPr>
        <p:spPr>
          <a:xfrm>
            <a:off x="4648200" y="706573"/>
            <a:ext cx="10605493" cy="2959272"/>
          </a:xfrm>
          <a:prstGeom prst="rect">
            <a:avLst/>
          </a:prstGeom>
        </p:spPr>
        <p:txBody>
          <a:bodyPr wrap="square">
            <a:spAutoFit/>
          </a:bodyPr>
          <a:lstStyle/>
          <a:p>
            <a:pPr algn="just">
              <a:lnSpc>
                <a:spcPct val="115000"/>
              </a:lnSpc>
              <a:spcAft>
                <a:spcPts val="0"/>
              </a:spcAft>
            </a:pPr>
            <a:r>
              <a:rPr lang="vi-VN" sz="5400" b="1">
                <a:latin typeface="Times New Roman" panose="02020603050405020304" pitchFamily="18" charset="0"/>
                <a:ea typeface="Calibri" panose="020F0502020204030204" pitchFamily="34" charset="0"/>
              </a:rPr>
              <a:t>2. Bài tập 2: </a:t>
            </a:r>
            <a:r>
              <a:rPr lang="vi-VN" sz="5400">
                <a:latin typeface="Times New Roman" panose="02020603050405020304" pitchFamily="18" charset="0"/>
                <a:ea typeface="Calibri" panose="020F0502020204030204" pitchFamily="34" charset="0"/>
              </a:rPr>
              <a:t>HS tiếp nối dự án mà GV đã giao từ sau khi đọc hiểu VB “Đồng chí” (Chính Hữu).</a:t>
            </a:r>
            <a:endParaRPr lang="en-GB" sz="5400">
              <a:effectLst/>
              <a:latin typeface="Times New Roman" panose="02020603050405020304" pitchFamily="18" charset="0"/>
              <a:ea typeface="Calibri" panose="020F0502020204030204" pitchFamily="34" charset="0"/>
            </a:endParaRPr>
          </a:p>
        </p:txBody>
      </p:sp>
      <p:pic>
        <p:nvPicPr>
          <p:cNvPr id="5122" name="Picture 2" descr="Phân Tích Hình ảnh Người Lính Trong Bài Tây Tiến Và Đồng C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305300"/>
            <a:ext cx="5181600" cy="4170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descr="Mở bài Tây Tiến siêu hay (87 mẫu) - Văn mẫu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3364">
            <a:off x="9537088" y="4360303"/>
            <a:ext cx="5069884" cy="40602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17137" y="4223565"/>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73379">
            <a:off x="2975274" y="4699572"/>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7" name="Rectangle 6"/>
          <p:cNvSpPr/>
          <p:nvPr/>
        </p:nvSpPr>
        <p:spPr>
          <a:xfrm>
            <a:off x="2647892" y="677921"/>
            <a:ext cx="11030520" cy="2334742"/>
          </a:xfrm>
          <a:prstGeom prst="rect">
            <a:avLst/>
          </a:prstGeom>
        </p:spPr>
        <p:txBody>
          <a:bodyPr wrap="none">
            <a:spAutoFit/>
          </a:bodyPr>
          <a:lstStyle/>
          <a:p>
            <a:pPr algn="ctr">
              <a:lnSpc>
                <a:spcPct val="115000"/>
              </a:lnSpc>
              <a:spcAft>
                <a:spcPts val="0"/>
              </a:spcAft>
            </a:pP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HOẠT ĐỘNG </a:t>
            </a: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2</a:t>
            </a:r>
            <a:endParaRPr lang="vi-VN"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a:p>
            <a:pPr algn="ctr">
              <a:lnSpc>
                <a:spcPct val="115000"/>
              </a:lnSpc>
              <a:spcAft>
                <a:spcPts val="0"/>
              </a:spcAft>
            </a:pP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 </a:t>
            </a: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HÌNH THÀNH KIẾN THỨC</a:t>
            </a:r>
            <a:endParaRPr lang="en-GB"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p:txBody>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Tree>
    <p:extLst>
      <p:ext uri="{BB962C8B-B14F-4D97-AF65-F5344CB8AC3E}">
        <p14:creationId xmlns:p14="http://schemas.microsoft.com/office/powerpoint/2010/main" val="22000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4" name="Rectangle 3"/>
          <p:cNvSpPr/>
          <p:nvPr/>
        </p:nvSpPr>
        <p:spPr>
          <a:xfrm>
            <a:off x="4191000" y="2933700"/>
            <a:ext cx="11750333" cy="1166730"/>
          </a:xfrm>
          <a:prstGeom prst="rect">
            <a:avLst/>
          </a:prstGeom>
        </p:spPr>
        <p:txBody>
          <a:bodyPr wrap="none">
            <a:spAutoFit/>
          </a:bodyPr>
          <a:lstStyle/>
          <a:p>
            <a:pPr>
              <a:lnSpc>
                <a:spcPct val="115000"/>
              </a:lnSpc>
              <a:spcAft>
                <a:spcPts val="0"/>
              </a:spcAft>
            </a:pPr>
            <a:r>
              <a:rPr lang="en-US" sz="6600" b="1">
                <a:solidFill>
                  <a:schemeClr val="tx1">
                    <a:lumMod val="95000"/>
                    <a:lumOff val="5000"/>
                  </a:schemeClr>
                </a:solidFill>
                <a:latin typeface="Times New Roman" panose="02020603050405020304" pitchFamily="18" charset="0"/>
                <a:ea typeface="Calibri" panose="020F0502020204030204" pitchFamily="34" charset="0"/>
              </a:rPr>
              <a:t>I. ĐỌC – KHÁM PHÁ CHUNG</a:t>
            </a:r>
            <a:endParaRPr lang="en-GB" sz="7200">
              <a:solidFill>
                <a:schemeClr val="tx1">
                  <a:lumMod val="95000"/>
                  <a:lumOff val="5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858000" y="4381500"/>
            <a:ext cx="5546711" cy="1166730"/>
          </a:xfrm>
          <a:prstGeom prst="rect">
            <a:avLst/>
          </a:prstGeom>
        </p:spPr>
        <p:txBody>
          <a:bodyPr wrap="none">
            <a:spAutoFit/>
          </a:bodyPr>
          <a:lstStyle/>
          <a:p>
            <a:pPr algn="just">
              <a:lnSpc>
                <a:spcPct val="115000"/>
              </a:lnSpc>
              <a:spcAft>
                <a:spcPts val="0"/>
              </a:spcAft>
              <a:tabLst>
                <a:tab pos="1386840" algn="l"/>
              </a:tabLst>
            </a:pPr>
            <a:r>
              <a:rPr lang="en-US" sz="6600" b="1">
                <a:solidFill>
                  <a:schemeClr val="tx1">
                    <a:lumMod val="95000"/>
                    <a:lumOff val="5000"/>
                  </a:schemeClr>
                </a:solidFill>
                <a:latin typeface="Times New Roman" panose="02020603050405020304" pitchFamily="18" charset="0"/>
                <a:ea typeface="Calibri" panose="020F0502020204030204" pitchFamily="34" charset="0"/>
              </a:rPr>
              <a:t>1. Đọc văn bản</a:t>
            </a:r>
            <a:endParaRPr lang="en-GB" sz="720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959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1" y="957842"/>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02569" y="-5249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4191000" y="1609629"/>
            <a:ext cx="9220216" cy="1069075"/>
          </a:xfrm>
          <a:prstGeom prst="rect">
            <a:avLst/>
          </a:prstGeom>
        </p:spPr>
        <p:txBody>
          <a:bodyPr wrap="none">
            <a:spAutoFit/>
          </a:bodyPr>
          <a:lstStyle/>
          <a:p>
            <a:pPr algn="just">
              <a:lnSpc>
                <a:spcPct val="115000"/>
              </a:lnSpc>
              <a:spcAft>
                <a:spcPts val="0"/>
              </a:spcAft>
            </a:pPr>
            <a:r>
              <a:rPr lang="en-US" sz="6000" b="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2. Tác giả Nguyễn Đình Thi</a:t>
            </a:r>
            <a:endParaRPr lang="en-GB" sz="6600">
              <a:effectLst>
                <a:glow rad="139700">
                  <a:schemeClr val="accent2">
                    <a:satMod val="175000"/>
                    <a:alpha val="40000"/>
                  </a:schemeClr>
                </a:glow>
              </a:effectLst>
              <a:latin typeface="Times New Roman" panose="02020603050405020304" pitchFamily="18" charset="0"/>
              <a:ea typeface="Calibri" panose="020F0502020204030204" pitchFamily="34" charset="0"/>
            </a:endParaRPr>
          </a:p>
        </p:txBody>
      </p:sp>
      <p:pic>
        <p:nvPicPr>
          <p:cNvPr id="1026"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00500"/>
            <a:ext cx="399171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3928948"/>
            <a:ext cx="3975894" cy="397589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8600" y="4025502"/>
            <a:ext cx="4379803" cy="3879340"/>
          </a:xfrm>
          <a:prstGeom prst="rect">
            <a:avLst/>
          </a:prstGeom>
        </p:spPr>
      </p:pic>
    </p:spTree>
    <p:extLst>
      <p:ext uri="{BB962C8B-B14F-4D97-AF65-F5344CB8AC3E}">
        <p14:creationId xmlns:p14="http://schemas.microsoft.com/office/powerpoint/2010/main" val="409932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368007" y="5178281"/>
            <a:ext cx="4259144" cy="385614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6248645" y="4564443"/>
            <a:ext cx="1741281" cy="1741281"/>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92" y="4580443"/>
            <a:ext cx="3049730" cy="5421743"/>
          </a:xfrm>
          <a:prstGeom prst="rect">
            <a:avLst/>
          </a:prstGeom>
        </p:spPr>
      </p:pic>
      <p:pic>
        <p:nvPicPr>
          <p:cNvPr id="32" name="Picture 31">
            <a:hlinkClick r:id="rId5"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6109985" y="2909961"/>
            <a:ext cx="4381353" cy="4381353"/>
          </a:xfrm>
          <a:prstGeom prst="rect">
            <a:avLst/>
          </a:prstGeom>
        </p:spPr>
      </p:pic>
      <p:pic>
        <p:nvPicPr>
          <p:cNvPr id="33" name="Picture 32">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97216" y="3064821"/>
            <a:ext cx="3066836" cy="456999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85010" y="2761655"/>
            <a:ext cx="4070576" cy="4677966"/>
          </a:xfrm>
          <a:prstGeom prst="rect">
            <a:avLst/>
          </a:prstGeom>
        </p:spPr>
      </p:pic>
      <p:sp>
        <p:nvSpPr>
          <p:cNvPr id="11" name="Rectangle 10"/>
          <p:cNvSpPr/>
          <p:nvPr/>
        </p:nvSpPr>
        <p:spPr>
          <a:xfrm>
            <a:off x="846307" y="942515"/>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5" name="TextBox 13"/>
          <p:cNvSpPr txBox="1"/>
          <p:nvPr/>
        </p:nvSpPr>
        <p:spPr>
          <a:xfrm>
            <a:off x="2591593" y="976996"/>
            <a:ext cx="12782405" cy="2462213"/>
          </a:xfrm>
          <a:prstGeom prst="rect">
            <a:avLst/>
          </a:prstGeom>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Trò chơi</a:t>
            </a:r>
            <a:endParaRPr kumimoji="0" lang="vi-VN"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 “Giải mã tác giả văn học”</a:t>
            </a:r>
            <a:endParaRPr kumimoji="0" lang="en-US" sz="96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95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547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015663"/>
          </a:xfrm>
          <a:prstGeom prst="rect">
            <a:avLst/>
          </a:prstGeom>
          <a:noFill/>
        </p:spPr>
        <p:txBody>
          <a:bodyPr wrap="square" rtlCol="0">
            <a:spAutoFit/>
          </a:bodyPr>
          <a:lstStyle/>
          <a:p>
            <a:pPr algn="ct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vi-VN"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 Đình Thi sinh ra ở đâu?</a:t>
            </a:r>
            <a:endParaRPr lang="en-GB"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9974069" y="595133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D. Băng Cốc</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0092" y="346744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A. Hà Nội.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881284" y="342646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C. Viêng Chăn.</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474182" y="600057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B. Luông Pha Băng.</a:t>
            </a:r>
            <a:endParaRPr lang="en-GB" sz="54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9736" y="559374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74235" y="307403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23977" y="393323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7888" y="552015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36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2006</Words>
  <Application>Microsoft Office PowerPoint</Application>
  <PresentationFormat>Custom</PresentationFormat>
  <Paragraphs>159</Paragraphs>
  <Slides>43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Arial</vt:lpstr>
      <vt:lpstr>Calibri</vt:lpstr>
      <vt:lpstr>Calibri Light</vt:lpstr>
      <vt:lpstr>Montserrat Classic Bold</vt:lpstr>
      <vt:lpstr>MS Mincho</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Brown Autumn Vibes Thesis Defense Presentation</dc:title>
  <cp:lastModifiedBy>Admin</cp:lastModifiedBy>
  <cp:revision>107</cp:revision>
  <dcterms:created xsi:type="dcterms:W3CDTF">2006-08-16T00:00:00Z</dcterms:created>
  <dcterms:modified xsi:type="dcterms:W3CDTF">2026-02-09T14:28:42Z</dcterms:modified>
  <dc:identifier>DAF1L6uR_mo</dc:identifier>
</cp:coreProperties>
</file>