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4" r:id="rId5"/>
    <p:sldId id="265" r:id="rId6"/>
    <p:sldId id="266" r:id="rId7"/>
    <p:sldId id="286" r:id="rId8"/>
    <p:sldId id="268" r:id="rId9"/>
    <p:sldId id="267" r:id="rId10"/>
    <p:sldId id="283" r:id="rId11"/>
    <p:sldId id="262" r:id="rId12"/>
    <p:sldId id="270" r:id="rId13"/>
    <p:sldId id="275" r:id="rId14"/>
    <p:sldId id="273" r:id="rId15"/>
    <p:sldId id="284" r:id="rId16"/>
    <p:sldId id="285" r:id="rId17"/>
    <p:sldId id="263" r:id="rId18"/>
    <p:sldId id="277" r:id="rId19"/>
    <p:sldId id="281" r:id="rId20"/>
    <p:sldId id="28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5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7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2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1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1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7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1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07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1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6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8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6E96FF-D8D0-48B5-B92A-19B63904716A}" type="datetimeFigureOut">
              <a:rPr lang="en-US" smtClean="0"/>
              <a:t>1/2/2024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79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055" y="564290"/>
            <a:ext cx="9873673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LÝ THUYẾT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502740"/>
              </p:ext>
            </p:extLst>
          </p:nvPr>
        </p:nvGraphicFramePr>
        <p:xfrm>
          <a:off x="895928" y="1758500"/>
          <a:ext cx="10280072" cy="427939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995054">
                  <a:extLst>
                    <a:ext uri="{9D8B030D-6E8A-4147-A177-3AD203B41FA5}">
                      <a16:colId xmlns:a16="http://schemas.microsoft.com/office/drawing/2014/main" val="1785029884"/>
                    </a:ext>
                  </a:extLst>
                </a:gridCol>
                <a:gridCol w="4521287">
                  <a:extLst>
                    <a:ext uri="{9D8B030D-6E8A-4147-A177-3AD203B41FA5}">
                      <a16:colId xmlns:a16="http://schemas.microsoft.com/office/drawing/2014/main" val="94921237"/>
                    </a:ext>
                  </a:extLst>
                </a:gridCol>
                <a:gridCol w="3763731">
                  <a:extLst>
                    <a:ext uri="{9D8B030D-6E8A-4147-A177-3AD203B41FA5}">
                      <a16:colId xmlns:a16="http://schemas.microsoft.com/office/drawing/2014/main" val="4224606055"/>
                    </a:ext>
                  </a:extLst>
                </a:gridCol>
              </a:tblGrid>
              <a:tr h="22119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tình thái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cảm thán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extLst>
                  <a:ext uri="{0D108BD9-81ED-4DB2-BD59-A6C34878D82A}">
                    <a16:rowId xmlns:a16="http://schemas.microsoft.com/office/drawing/2014/main" val="3824310890"/>
                  </a:ext>
                </a:extLst>
              </a:tr>
              <a:tr h="44238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 đứng đầu câu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extLst>
                  <a:ext uri="{0D108BD9-81ED-4DB2-BD59-A6C34878D82A}">
                    <a16:rowId xmlns:a16="http://schemas.microsoft.com/office/drawing/2014/main" val="2262692412"/>
                  </a:ext>
                </a:extLst>
              </a:tr>
              <a:tr h="154834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 hiện thái độ, cách đánh giá của người nói (người viết) đối với sự việc được nói đến trong câu.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buồn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giận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extLst>
                  <a:ext uri="{0D108BD9-81ED-4DB2-BD59-A6C34878D82A}">
                    <a16:rowId xmlns:a16="http://schemas.microsoft.com/office/drawing/2014/main" val="1834718043"/>
                  </a:ext>
                </a:extLst>
              </a:tr>
              <a:tr h="110595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từ ngữ thể hiện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từ tình thái như: hình như, dường như, có lẽ, chắc chắn,…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Chao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897" marR="58897" marT="0" marB="0"/>
                </a:tc>
                <a:extLst>
                  <a:ext uri="{0D108BD9-81ED-4DB2-BD59-A6C34878D82A}">
                    <a16:rowId xmlns:a16="http://schemas.microsoft.com/office/drawing/2014/main" val="989656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35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50345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8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6290" y="1607273"/>
            <a:ext cx="9273309" cy="3181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66/ SGK):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endParaRPr lang="en-US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828">
            <a:off x="8482338" y="3765473"/>
            <a:ext cx="2964026" cy="3241945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270" y="3714816"/>
            <a:ext cx="2090963" cy="28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054" y="718441"/>
            <a:ext cx="10113817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CED7D-CE62-4057-9E7A-993E51743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3" y="4812145"/>
            <a:ext cx="3251200" cy="21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672" y="140989"/>
            <a:ext cx="9642764" cy="10525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2109" y="1498856"/>
            <a:ext cx="1023389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" marR="28575">
              <a:lnSpc>
                <a:spcPct val="130000"/>
              </a:lnSpc>
              <a:spcAft>
                <a:spcPts val="0"/>
              </a:spcAft>
            </a:pP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ắt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hẳn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hầu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dường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,...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" marR="28575">
              <a:lnSpc>
                <a:spcPct val="130000"/>
              </a:lnSpc>
              <a:spcAft>
                <a:spcPts val="0"/>
              </a:spcAft>
            </a:pPr>
            <a:r>
              <a:rPr lang="en-US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82528"/>
              </p:ext>
            </p:extLst>
          </p:nvPr>
        </p:nvGraphicFramePr>
        <p:xfrm>
          <a:off x="1237672" y="3701288"/>
          <a:ext cx="9735128" cy="221894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4867564">
                  <a:extLst>
                    <a:ext uri="{9D8B030D-6E8A-4147-A177-3AD203B41FA5}">
                      <a16:colId xmlns:a16="http://schemas.microsoft.com/office/drawing/2014/main" val="2422671424"/>
                    </a:ext>
                  </a:extLst>
                </a:gridCol>
                <a:gridCol w="4867564">
                  <a:extLst>
                    <a:ext uri="{9D8B030D-6E8A-4147-A177-3AD203B41FA5}">
                      <a16:colId xmlns:a16="http://schemas.microsoft.com/office/drawing/2014/main" val="1781494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2857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tin cậy cao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 độ tin cậy thấp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8817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chắn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</a:p>
                    <a:p>
                      <a:pPr marR="2857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hẳn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,...</a:t>
                      </a:r>
                    </a:p>
                    <a:p>
                      <a:pPr marR="2857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2291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6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672" y="140989"/>
            <a:ext cx="9642764" cy="10525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418" y="1960674"/>
            <a:ext cx="102338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477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672" y="140989"/>
            <a:ext cx="964276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418" y="1960674"/>
            <a:ext cx="1023389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 </a:t>
            </a:r>
            <a:r>
              <a:rPr 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hự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946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49311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926" y="1254151"/>
            <a:ext cx="9624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828">
            <a:off x="8267369" y="3186547"/>
            <a:ext cx="3127645" cy="3420906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804" y="3186547"/>
            <a:ext cx="2206388" cy="30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2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4872" y="1507944"/>
            <a:ext cx="7666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ƯỚNG DẪN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VỀ NHÀ:</a:t>
            </a:r>
          </a:p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4263" y="1911926"/>
            <a:ext cx="2922048" cy="45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68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20" y="2293696"/>
            <a:ext cx="9601196" cy="1303867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......: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VIỆT: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BIỆT LẬP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5407" y="3597562"/>
            <a:ext cx="3913971" cy="26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6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569105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54521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 ĐỘNG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4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7" y="963385"/>
            <a:ext cx="101507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 Pa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374411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3" y="1452913"/>
            <a:ext cx="101507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89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42970" y="2285999"/>
            <a:ext cx="574144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</a:t>
            </a:r>
          </a:p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KIẾN THỨC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6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73" y="683491"/>
            <a:ext cx="10520217" cy="5532582"/>
          </a:xfrm>
        </p:spPr>
      </p:pic>
      <p:sp>
        <p:nvSpPr>
          <p:cNvPr id="5" name="Rectangle 4"/>
          <p:cNvSpPr/>
          <p:nvPr/>
        </p:nvSpPr>
        <p:spPr>
          <a:xfrm>
            <a:off x="2941781" y="1923607"/>
            <a:ext cx="6096000" cy="26530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4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9080" y="1335318"/>
            <a:ext cx="332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01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9080" y="659679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7" r="99682">
                        <a14:foregroundMark x1="18790" y1="83125" x2="83121" y2="93125"/>
                        <a14:foregroundMark x1="64650" y1="41875" x2="74204" y2="84375"/>
                        <a14:foregroundMark x1="84076" y1="50625" x2="85987" y2="6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3123" y="763672"/>
            <a:ext cx="3270527" cy="185021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73920"/>
              </p:ext>
            </p:extLst>
          </p:nvPr>
        </p:nvGraphicFramePr>
        <p:xfrm>
          <a:off x="1062182" y="3186176"/>
          <a:ext cx="9991468" cy="221894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329654">
                  <a:extLst>
                    <a:ext uri="{9D8B030D-6E8A-4147-A177-3AD203B41FA5}">
                      <a16:colId xmlns:a16="http://schemas.microsoft.com/office/drawing/2014/main" val="653036747"/>
                    </a:ext>
                  </a:extLst>
                </a:gridCol>
                <a:gridCol w="3329654">
                  <a:extLst>
                    <a:ext uri="{9D8B030D-6E8A-4147-A177-3AD203B41FA5}">
                      <a16:colId xmlns:a16="http://schemas.microsoft.com/office/drawing/2014/main" val="40041187"/>
                    </a:ext>
                  </a:extLst>
                </a:gridCol>
                <a:gridCol w="3332160">
                  <a:extLst>
                    <a:ext uri="{9D8B030D-6E8A-4147-A177-3AD203B41FA5}">
                      <a16:colId xmlns:a16="http://schemas.microsoft.com/office/drawing/2014/main" val="30803966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tình thái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TP cảm thán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813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567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037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từ ngữ thể hiện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185850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13059" y="2019824"/>
            <a:ext cx="8711231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97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9819" y="730544"/>
            <a:ext cx="9873673" cy="4961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I. LÝ THUYẾT</a:t>
            </a:r>
            <a:endParaRPr lang="en-US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2037" y="3084945"/>
            <a:ext cx="3011054" cy="32835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348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</TotalTime>
  <Words>873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Organic</vt:lpstr>
      <vt:lpstr>PowerPoint Presentation</vt:lpstr>
      <vt:lpstr> Tiết......: THỰC HÀNH TIẾNG VIỆT:     THÀNH PHẦN BIỆT LẬP  (Thành phần tình thái – Thành phần cảm thán)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2023-11-22T01:29:05Z</dcterms:created>
  <dcterms:modified xsi:type="dcterms:W3CDTF">2024-02-01T07:57:40Z</dcterms:modified>
</cp:coreProperties>
</file>