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62" r:id="rId11"/>
    <p:sldId id="270" r:id="rId12"/>
    <p:sldId id="275" r:id="rId13"/>
    <p:sldId id="271" r:id="rId14"/>
    <p:sldId id="273" r:id="rId15"/>
    <p:sldId id="276" r:id="rId16"/>
    <p:sldId id="274" r:id="rId17"/>
    <p:sldId id="263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5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7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2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1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1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7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1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07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1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6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8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6E96FF-D8D0-48B5-B92A-19B63904716A}" type="datetimeFigureOut">
              <a:rPr lang="en-US" smtClean="0"/>
              <a:t>28/3/2026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7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50345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8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6290" y="1607273"/>
            <a:ext cx="9273309" cy="194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0"/>
              </a:spcAft>
              <a:buFontTx/>
              <a:buChar char="-"/>
              <a:tabLst>
                <a:tab pos="1386840" algn="l"/>
              </a:tabLst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chia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spcAft>
                <a:spcPts val="0"/>
              </a:spcAft>
              <a:buFontTx/>
              <a:buChar char="-"/>
              <a:tabLst>
                <a:tab pos="1386840" algn="l"/>
              </a:tabLst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SHS.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828">
            <a:off x="8482338" y="3765473"/>
            <a:ext cx="2964026" cy="3241945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270" y="3714816"/>
            <a:ext cx="2090963" cy="28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054" y="718441"/>
            <a:ext cx="101138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(ý a, b)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(ý c, 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CED7D-CE62-4057-9E7A-993E51743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66" y="4011651"/>
            <a:ext cx="4959307" cy="29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4" y="122517"/>
            <a:ext cx="9171709" cy="115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96882"/>
              </p:ext>
            </p:extLst>
          </p:nvPr>
        </p:nvGraphicFramePr>
        <p:xfrm>
          <a:off x="1177636" y="1399316"/>
          <a:ext cx="9735126" cy="4771136"/>
        </p:xfrm>
        <a:graphic>
          <a:graphicData uri="http://schemas.openxmlformats.org/drawingml/2006/table">
            <a:tbl>
              <a:tblPr firstRow="1" firstCol="1" bandRow="1"/>
              <a:tblGrid>
                <a:gridCol w="1301968">
                  <a:extLst>
                    <a:ext uri="{9D8B030D-6E8A-4147-A177-3AD203B41FA5}">
                      <a16:colId xmlns:a16="http://schemas.microsoft.com/office/drawing/2014/main" val="1818817361"/>
                    </a:ext>
                  </a:extLst>
                </a:gridCol>
                <a:gridCol w="1589013">
                  <a:extLst>
                    <a:ext uri="{9D8B030D-6E8A-4147-A177-3AD203B41FA5}">
                      <a16:colId xmlns:a16="http://schemas.microsoft.com/office/drawing/2014/main" val="2499936855"/>
                    </a:ext>
                  </a:extLst>
                </a:gridCol>
                <a:gridCol w="6844145">
                  <a:extLst>
                    <a:ext uri="{9D8B030D-6E8A-4147-A177-3AD203B41FA5}">
                      <a16:colId xmlns:a16="http://schemas.microsoft.com/office/drawing/2014/main" val="435082171"/>
                    </a:ext>
                  </a:extLst>
                </a:gridCol>
              </a:tblGrid>
              <a:tr h="7109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 phần gọi đáp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Chức năng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63300"/>
                  </a:ext>
                </a:extLst>
              </a:tr>
              <a:tr h="94796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Thưa 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Dề Choắt dùng để gọi Dế Mèn, cách gọi thể hiện sự tôn kính của kẻ dưới với người trên.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40070"/>
                  </a:ext>
                </a:extLst>
              </a:tr>
              <a:tr h="94796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 hiện lời gọi của Net Len, thể hiện thái độ suồng sã của Nét Len với người được gọi.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243223"/>
                  </a:ext>
                </a:extLst>
              </a:tr>
              <a:tr h="7109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 hiện lời của những người qua đường gọi cậu bé.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8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11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672" y="140989"/>
            <a:ext cx="9642764" cy="115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17590"/>
              </p:ext>
            </p:extLst>
          </p:nvPr>
        </p:nvGraphicFramePr>
        <p:xfrm>
          <a:off x="905163" y="1410435"/>
          <a:ext cx="10307782" cy="4707446"/>
        </p:xfrm>
        <a:graphic>
          <a:graphicData uri="http://schemas.openxmlformats.org/drawingml/2006/table">
            <a:tbl>
              <a:tblPr firstRow="1" firstCol="1" bandRow="1"/>
              <a:tblGrid>
                <a:gridCol w="1369048">
                  <a:extLst>
                    <a:ext uri="{9D8B030D-6E8A-4147-A177-3AD203B41FA5}">
                      <a16:colId xmlns:a16="http://schemas.microsoft.com/office/drawing/2014/main" val="588752307"/>
                    </a:ext>
                  </a:extLst>
                </a:gridCol>
                <a:gridCol w="3720189">
                  <a:extLst>
                    <a:ext uri="{9D8B030D-6E8A-4147-A177-3AD203B41FA5}">
                      <a16:colId xmlns:a16="http://schemas.microsoft.com/office/drawing/2014/main" val="3866632965"/>
                    </a:ext>
                  </a:extLst>
                </a:gridCol>
                <a:gridCol w="5218545">
                  <a:extLst>
                    <a:ext uri="{9D8B030D-6E8A-4147-A177-3AD203B41FA5}">
                      <a16:colId xmlns:a16="http://schemas.microsoft.com/office/drawing/2014/main" val="3836543855"/>
                    </a:ext>
                  </a:extLst>
                </a:gridCol>
              </a:tblGrid>
              <a:tr h="20736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 phần chêm xen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Chức năng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94470"/>
                  </a:ext>
                </a:extLst>
              </a:tr>
              <a:tr h="51841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176530" algn="l"/>
                        </a:tabLst>
                      </a:pP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u="none" strike="noStrike" spc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u="none" strike="noStrike" spc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u="none" strike="noStrike" spc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u="none" strike="noStrike" spc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u="none" strike="noStrike" spc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 rõ các bài thơ khác mà Xuân Diệu muốn nói đến là của tác giả khác chứ không phải của Nguyễn Khuyến.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387"/>
                  </a:ext>
                </a:extLst>
              </a:tr>
              <a:tr h="134788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Bùi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Khuyến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 thích thêm về cụm từ </a:t>
                      </a:r>
                      <a:r>
                        <a:rPr lang="nl-NL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vườn Bùi chốn cũ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để người đọc không hiểu nhầm về phạm vi không gian được nói đến.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628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6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672" y="140989"/>
            <a:ext cx="9642764" cy="115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66169"/>
              </p:ext>
            </p:extLst>
          </p:nvPr>
        </p:nvGraphicFramePr>
        <p:xfrm>
          <a:off x="997527" y="1440873"/>
          <a:ext cx="9882909" cy="4618854"/>
        </p:xfrm>
        <a:graphic>
          <a:graphicData uri="http://schemas.openxmlformats.org/drawingml/2006/table">
            <a:tbl>
              <a:tblPr firstRow="1" firstCol="1" bandRow="1"/>
              <a:tblGrid>
                <a:gridCol w="1052946">
                  <a:extLst>
                    <a:ext uri="{9D8B030D-6E8A-4147-A177-3AD203B41FA5}">
                      <a16:colId xmlns:a16="http://schemas.microsoft.com/office/drawing/2014/main" val="588752307"/>
                    </a:ext>
                  </a:extLst>
                </a:gridCol>
                <a:gridCol w="3620654">
                  <a:extLst>
                    <a:ext uri="{9D8B030D-6E8A-4147-A177-3AD203B41FA5}">
                      <a16:colId xmlns:a16="http://schemas.microsoft.com/office/drawing/2014/main" val="3866632965"/>
                    </a:ext>
                  </a:extLst>
                </a:gridCol>
                <a:gridCol w="5209309">
                  <a:extLst>
                    <a:ext uri="{9D8B030D-6E8A-4147-A177-3AD203B41FA5}">
                      <a16:colId xmlns:a16="http://schemas.microsoft.com/office/drawing/2014/main" val="3836543855"/>
                    </a:ext>
                  </a:extLst>
                </a:gridCol>
              </a:tblGrid>
              <a:tr h="10130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endParaRPr lang="en-US" sz="2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 phần chêm xen</a:t>
                      </a:r>
                      <a:endParaRPr lang="en-US" sz="2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Chức năng</a:t>
                      </a:r>
                      <a:endParaRPr lang="en-US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94470"/>
                  </a:ext>
                </a:extLst>
              </a:tr>
              <a:tr h="62210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món mực ống mà Xe-crét-ta-ri-ô chôm được từ bếp nhà hàng.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Giải thích thêm về món yêu thích của con hải âu.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427606"/>
                  </a:ext>
                </a:extLst>
              </a:tr>
              <a:tr h="62210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(phân tích, bình giảng, bình luận)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Làm rõ hơn về các hoạt động có liên quan đến việc “ đọc văn”, ý nói rằng phân tích, bình giảng, bình luận cũng là kết quả của việc đọc văn.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10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5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0" y="113280"/>
            <a:ext cx="9550400" cy="115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38032"/>
              </p:ext>
            </p:extLst>
          </p:nvPr>
        </p:nvGraphicFramePr>
        <p:xfrm>
          <a:off x="1256144" y="1902689"/>
          <a:ext cx="10030691" cy="3214136"/>
        </p:xfrm>
        <a:graphic>
          <a:graphicData uri="http://schemas.openxmlformats.org/drawingml/2006/table">
            <a:tbl>
              <a:tblPr firstRow="1" firstCol="1" bandRow="1"/>
              <a:tblGrid>
                <a:gridCol w="4922691">
                  <a:extLst>
                    <a:ext uri="{9D8B030D-6E8A-4147-A177-3AD203B41FA5}">
                      <a16:colId xmlns:a16="http://schemas.microsoft.com/office/drawing/2014/main" val="40961361"/>
                    </a:ext>
                  </a:extLst>
                </a:gridCol>
                <a:gridCol w="5108000">
                  <a:extLst>
                    <a:ext uri="{9D8B030D-6E8A-4147-A177-3AD203B41FA5}">
                      <a16:colId xmlns:a16="http://schemas.microsoft.com/office/drawing/2014/main" val="1545197488"/>
                    </a:ext>
                  </a:extLst>
                </a:gridCol>
              </a:tblGrid>
              <a:tr h="540009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biệt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lập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996416"/>
                  </a:ext>
                </a:extLst>
              </a:tr>
              <a:tr h="540009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hẳn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 phần tình thái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893009"/>
                  </a:ext>
                </a:extLst>
              </a:tr>
              <a:tr h="540009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m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ùa xuân Bắc Việt, mùa xuân của Hà Nội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55891"/>
                  </a:ext>
                </a:extLst>
              </a:tr>
              <a:tr h="540009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 phần gọi - đáp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055656"/>
                  </a:ext>
                </a:extLst>
              </a:tr>
              <a:tr h="540009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47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59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49311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926" y="1254151"/>
            <a:ext cx="9624291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02 HS làm thành một cặp đối thoại, sẽ tạo lập một cuộc thoại (chủ đề tùy chọn), trong đó có sử dụng thành phần gọi - đáp và chêm xen.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 gian chuẩn bị: 05 phút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828">
            <a:off x="8267369" y="3186547"/>
            <a:ext cx="3127645" cy="3420906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804" y="3186547"/>
            <a:ext cx="2206388" cy="30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2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926" y="1254151"/>
            <a:ext cx="9624291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nl-NL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(nhiệm vụ về nhà)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584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20" y="2293696"/>
            <a:ext cx="9601196" cy="1303867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pt-B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108: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VIỆT: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BIỆT LẬP –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5407" y="3597562"/>
            <a:ext cx="3913971" cy="26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6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492204"/>
              </p:ext>
            </p:extLst>
          </p:nvPr>
        </p:nvGraphicFramePr>
        <p:xfrm>
          <a:off x="932873" y="1180063"/>
          <a:ext cx="10317018" cy="4898330"/>
        </p:xfrm>
        <a:graphic>
          <a:graphicData uri="http://schemas.openxmlformats.org/drawingml/2006/table">
            <a:tbl>
              <a:tblPr firstRow="1" firstCol="1" bandRow="1"/>
              <a:tblGrid>
                <a:gridCol w="7790613">
                  <a:extLst>
                    <a:ext uri="{9D8B030D-6E8A-4147-A177-3AD203B41FA5}">
                      <a16:colId xmlns:a16="http://schemas.microsoft.com/office/drawing/2014/main" val="1199494481"/>
                    </a:ext>
                  </a:extLst>
                </a:gridCol>
                <a:gridCol w="1166830">
                  <a:extLst>
                    <a:ext uri="{9D8B030D-6E8A-4147-A177-3AD203B41FA5}">
                      <a16:colId xmlns:a16="http://schemas.microsoft.com/office/drawing/2014/main" val="1639091429"/>
                    </a:ext>
                  </a:extLst>
                </a:gridCol>
                <a:gridCol w="1359575">
                  <a:extLst>
                    <a:ext uri="{9D8B030D-6E8A-4147-A177-3AD203B41FA5}">
                      <a16:colId xmlns:a16="http://schemas.microsoft.com/office/drawing/2014/main" val="1899020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365885" marR="135763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vi-VN" sz="2400" b="1" spc="-2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dung</a:t>
                      </a:r>
                      <a:r>
                        <a:rPr lang="vi-VN" sz="2400" b="1" spc="-2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kiểm</a:t>
                      </a:r>
                      <a:r>
                        <a:rPr lang="vi-VN" sz="2400" b="1" spc="-15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400" b="1" spc="-25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b="1" spc="-25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 marR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2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CĐ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503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Đảm bảo hình thức đoạn văn  với dung lượng khoảng 5 – 7 câu.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25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đúng chủ đề: phân tích, cảm nhận về một nhân vật hoặc một chi tiết nghệ thuật bản thân yêu thích trong một văn bản đọc hiểu.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996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367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đảm bảo tính liên kết giữa các câu trong đoạn văn.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854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996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sử dụng biện pháp tu từ chêm xen.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177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85060" y="583489"/>
            <a:ext cx="7905370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197485" algn="ctr">
              <a:lnSpc>
                <a:spcPct val="130000"/>
              </a:lnSpc>
              <a:spcAft>
                <a:spcPts val="0"/>
              </a:spcAft>
              <a:tabLst>
                <a:tab pos="679450" algn="l"/>
              </a:tabLst>
            </a:pP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3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617" y="622406"/>
            <a:ext cx="10390909" cy="5913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1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1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1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1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1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100" i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21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1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 Pa”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Long),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mươi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khiêm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30000"/>
              </a:lnSpc>
            </a:pPr>
            <a:r>
              <a:rPr lang="en-US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109" y="1664962"/>
            <a:ext cx="766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ƯỚNG DẪN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VỀ NHÀ: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VB3: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Côn-xtan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Pau-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xtốp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dirty="0"/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4263" y="1911926"/>
            <a:ext cx="2922048" cy="45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6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6910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54521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 ĐỘNG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4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7" y="963385"/>
            <a:ext cx="10150764" cy="4517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sương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yếm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hẹp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411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7" y="963385"/>
            <a:ext cx="1015076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algn="just"/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89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42970" y="2285999"/>
            <a:ext cx="574144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</a:t>
            </a:r>
          </a:p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KIẾN THỨC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6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0255" y="1275490"/>
            <a:ext cx="9273309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I. LÝ THUYẾT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328" y="2946399"/>
            <a:ext cx="3011054" cy="32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8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96405"/>
              </p:ext>
            </p:extLst>
          </p:nvPr>
        </p:nvGraphicFramePr>
        <p:xfrm>
          <a:off x="1117600" y="2807854"/>
          <a:ext cx="9845963" cy="2552192"/>
        </p:xfrm>
        <a:graphic>
          <a:graphicData uri="http://schemas.openxmlformats.org/drawingml/2006/table">
            <a:tbl>
              <a:tblPr firstRow="1" firstCol="1" bandRow="1"/>
              <a:tblGrid>
                <a:gridCol w="3281165">
                  <a:extLst>
                    <a:ext uri="{9D8B030D-6E8A-4147-A177-3AD203B41FA5}">
                      <a16:colId xmlns:a16="http://schemas.microsoft.com/office/drawing/2014/main" val="4084254828"/>
                    </a:ext>
                  </a:extLst>
                </a:gridCol>
                <a:gridCol w="3281165">
                  <a:extLst>
                    <a:ext uri="{9D8B030D-6E8A-4147-A177-3AD203B41FA5}">
                      <a16:colId xmlns:a16="http://schemas.microsoft.com/office/drawing/2014/main" val="1723051715"/>
                    </a:ext>
                  </a:extLst>
                </a:gridCol>
                <a:gridCol w="3283633">
                  <a:extLst>
                    <a:ext uri="{9D8B030D-6E8A-4147-A177-3AD203B41FA5}">
                      <a16:colId xmlns:a16="http://schemas.microsoft.com/office/drawing/2014/main" val="3469664161"/>
                    </a:ext>
                  </a:extLst>
                </a:gridCol>
              </a:tblGrid>
              <a:tr h="100808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gọi - đáp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chêm xen (phụ chú)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038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357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 năng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940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 từ ngữ thể hiện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3736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69080" y="1335318"/>
            <a:ext cx="332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01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9080" y="659679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7" r="99682">
                        <a14:foregroundMark x1="18790" y1="83125" x2="83121" y2="93125"/>
                        <a14:foregroundMark x1="64650" y1="41875" x2="74204" y2="84375"/>
                        <a14:foregroundMark x1="84076" y1="50625" x2="85987" y2="6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3123" y="763672"/>
            <a:ext cx="3270527" cy="18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60131"/>
              </p:ext>
            </p:extLst>
          </p:nvPr>
        </p:nvGraphicFramePr>
        <p:xfrm>
          <a:off x="923638" y="811790"/>
          <a:ext cx="10289307" cy="5182934"/>
        </p:xfrm>
        <a:graphic>
          <a:graphicData uri="http://schemas.openxmlformats.org/drawingml/2006/table">
            <a:tbl>
              <a:tblPr firstRow="1" firstCol="1" bandRow="1"/>
              <a:tblGrid>
                <a:gridCol w="1676593">
                  <a:extLst>
                    <a:ext uri="{9D8B030D-6E8A-4147-A177-3AD203B41FA5}">
                      <a16:colId xmlns:a16="http://schemas.microsoft.com/office/drawing/2014/main" val="3512186649"/>
                    </a:ext>
                  </a:extLst>
                </a:gridCol>
                <a:gridCol w="2498242">
                  <a:extLst>
                    <a:ext uri="{9D8B030D-6E8A-4147-A177-3AD203B41FA5}">
                      <a16:colId xmlns:a16="http://schemas.microsoft.com/office/drawing/2014/main" val="2421487329"/>
                    </a:ext>
                  </a:extLst>
                </a:gridCol>
                <a:gridCol w="6114472">
                  <a:extLst>
                    <a:ext uri="{9D8B030D-6E8A-4147-A177-3AD203B41FA5}">
                      <a16:colId xmlns:a16="http://schemas.microsoft.com/office/drawing/2014/main" val="2769547782"/>
                    </a:ext>
                  </a:extLst>
                </a:gridCol>
              </a:tblGrid>
              <a:tr h="28851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 điểm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gọi đáp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chêm xen (phụ chú)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48167"/>
                  </a:ext>
                </a:extLst>
              </a:tr>
              <a:tr h="129829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Linh hoạt, thường đặt trong dấu ngoặc đơn, giữa hai dấu gạch ngang, hai dấu phẩy, hoặc giữa dấu gạch ngang và dấu phẩy; có khi được đặt sau dấu hai chấm.</a:t>
                      </a: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825866"/>
                  </a:ext>
                </a:extLst>
              </a:tr>
              <a:tr h="100978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Dùng để tạo lập hoặc duy trì quan hệ giao tiếp.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Dùng để bổ sung, làm rõ thêm một đối tượng nào đó trong câu bằng cách giải thích, chứng minh, bổ sung, bình luận, nhấn mạnh,...</a:t>
                      </a: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635554"/>
                  </a:ext>
                </a:extLst>
              </a:tr>
              <a:tr h="72127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 từ ngữ thể hiện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–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ơi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ạ,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thưa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bẩm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dạ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vâng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… </a:t>
                      </a: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59495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54399" y="136311"/>
            <a:ext cx="7827784" cy="524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1307</Words>
  <Application>Microsoft Office PowerPoint</Application>
  <PresentationFormat>Widescreen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Organic</vt:lpstr>
      <vt:lpstr>PowerPoint Presentation</vt:lpstr>
      <vt:lpstr>Tiết. 108: THỰC HÀNH TIẾNG VIỆT:     THÀNH PHẦN BIỆT LẬP – tiếp theo - (Thành phần gọi đáp – Thành phần chêm xen)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</cp:revision>
  <dcterms:created xsi:type="dcterms:W3CDTF">2023-11-22T01:29:05Z</dcterms:created>
  <dcterms:modified xsi:type="dcterms:W3CDTF">2026-03-28T03:51:48Z</dcterms:modified>
</cp:coreProperties>
</file>