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3"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BFF64E1D-8D44-48E3-AABE-607B8E3B9636}" type="datetimeFigureOut">
              <a:rPr lang="vi-VN" smtClean="0"/>
              <a:t>22/01/2026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6F633A7-61D0-4235-9EE5-0F226F97F688}" type="slidenum">
              <a:rPr lang="vi-VN" smtClean="0"/>
              <a:t>‹#›</a:t>
            </a:fld>
            <a:endParaRPr lang="vi-VN"/>
          </a:p>
        </p:txBody>
      </p:sp>
    </p:spTree>
    <p:extLst>
      <p:ext uri="{BB962C8B-B14F-4D97-AF65-F5344CB8AC3E}">
        <p14:creationId xmlns:p14="http://schemas.microsoft.com/office/powerpoint/2010/main" val="2570163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FF64E1D-8D44-48E3-AABE-607B8E3B9636}" type="datetimeFigureOut">
              <a:rPr lang="vi-VN" smtClean="0"/>
              <a:t>22/01/2026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6F633A7-61D0-4235-9EE5-0F226F97F688}" type="slidenum">
              <a:rPr lang="vi-VN" smtClean="0"/>
              <a:t>‹#›</a:t>
            </a:fld>
            <a:endParaRPr lang="vi-VN"/>
          </a:p>
        </p:txBody>
      </p:sp>
    </p:spTree>
    <p:extLst>
      <p:ext uri="{BB962C8B-B14F-4D97-AF65-F5344CB8AC3E}">
        <p14:creationId xmlns:p14="http://schemas.microsoft.com/office/powerpoint/2010/main" val="2867383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FF64E1D-8D44-48E3-AABE-607B8E3B9636}" type="datetimeFigureOut">
              <a:rPr lang="vi-VN" smtClean="0"/>
              <a:t>22/01/2026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6F633A7-61D0-4235-9EE5-0F226F97F688}" type="slidenum">
              <a:rPr lang="vi-VN" smtClean="0"/>
              <a:t>‹#›</a:t>
            </a:fld>
            <a:endParaRPr lang="vi-VN"/>
          </a:p>
        </p:txBody>
      </p:sp>
    </p:spTree>
    <p:extLst>
      <p:ext uri="{BB962C8B-B14F-4D97-AF65-F5344CB8AC3E}">
        <p14:creationId xmlns:p14="http://schemas.microsoft.com/office/powerpoint/2010/main" val="233838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FF64E1D-8D44-48E3-AABE-607B8E3B9636}" type="datetimeFigureOut">
              <a:rPr lang="vi-VN" smtClean="0"/>
              <a:t>22/01/2026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6F633A7-61D0-4235-9EE5-0F226F97F688}" type="slidenum">
              <a:rPr lang="vi-VN" smtClean="0"/>
              <a:t>‹#›</a:t>
            </a:fld>
            <a:endParaRPr lang="vi-VN"/>
          </a:p>
        </p:txBody>
      </p:sp>
    </p:spTree>
    <p:extLst>
      <p:ext uri="{BB962C8B-B14F-4D97-AF65-F5344CB8AC3E}">
        <p14:creationId xmlns:p14="http://schemas.microsoft.com/office/powerpoint/2010/main" val="938562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FF64E1D-8D44-48E3-AABE-607B8E3B9636}" type="datetimeFigureOut">
              <a:rPr lang="vi-VN" smtClean="0"/>
              <a:t>22/01/2026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6F633A7-61D0-4235-9EE5-0F226F97F688}" type="slidenum">
              <a:rPr lang="vi-VN" smtClean="0"/>
              <a:t>‹#›</a:t>
            </a:fld>
            <a:endParaRPr lang="vi-VN"/>
          </a:p>
        </p:txBody>
      </p:sp>
    </p:spTree>
    <p:extLst>
      <p:ext uri="{BB962C8B-B14F-4D97-AF65-F5344CB8AC3E}">
        <p14:creationId xmlns:p14="http://schemas.microsoft.com/office/powerpoint/2010/main" val="1277499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BFF64E1D-8D44-48E3-AABE-607B8E3B9636}" type="datetimeFigureOut">
              <a:rPr lang="vi-VN" smtClean="0"/>
              <a:t>22/01/2026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6F633A7-61D0-4235-9EE5-0F226F97F688}" type="slidenum">
              <a:rPr lang="vi-VN" smtClean="0"/>
              <a:t>‹#›</a:t>
            </a:fld>
            <a:endParaRPr lang="vi-VN"/>
          </a:p>
        </p:txBody>
      </p:sp>
    </p:spTree>
    <p:extLst>
      <p:ext uri="{BB962C8B-B14F-4D97-AF65-F5344CB8AC3E}">
        <p14:creationId xmlns:p14="http://schemas.microsoft.com/office/powerpoint/2010/main" val="803536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BFF64E1D-8D44-48E3-AABE-607B8E3B9636}" type="datetimeFigureOut">
              <a:rPr lang="vi-VN" smtClean="0"/>
              <a:t>22/01/2026</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46F633A7-61D0-4235-9EE5-0F226F97F688}" type="slidenum">
              <a:rPr lang="vi-VN" smtClean="0"/>
              <a:t>‹#›</a:t>
            </a:fld>
            <a:endParaRPr lang="vi-VN"/>
          </a:p>
        </p:txBody>
      </p:sp>
    </p:spTree>
    <p:extLst>
      <p:ext uri="{BB962C8B-B14F-4D97-AF65-F5344CB8AC3E}">
        <p14:creationId xmlns:p14="http://schemas.microsoft.com/office/powerpoint/2010/main" val="2304673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BFF64E1D-8D44-48E3-AABE-607B8E3B9636}" type="datetimeFigureOut">
              <a:rPr lang="vi-VN" smtClean="0"/>
              <a:t>22/01/2026</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46F633A7-61D0-4235-9EE5-0F226F97F688}" type="slidenum">
              <a:rPr lang="vi-VN" smtClean="0"/>
              <a:t>‹#›</a:t>
            </a:fld>
            <a:endParaRPr lang="vi-VN"/>
          </a:p>
        </p:txBody>
      </p:sp>
    </p:spTree>
    <p:extLst>
      <p:ext uri="{BB962C8B-B14F-4D97-AF65-F5344CB8AC3E}">
        <p14:creationId xmlns:p14="http://schemas.microsoft.com/office/powerpoint/2010/main" val="3552269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F64E1D-8D44-48E3-AABE-607B8E3B9636}" type="datetimeFigureOut">
              <a:rPr lang="vi-VN" smtClean="0"/>
              <a:t>22/01/2026</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46F633A7-61D0-4235-9EE5-0F226F97F688}" type="slidenum">
              <a:rPr lang="vi-VN" smtClean="0"/>
              <a:t>‹#›</a:t>
            </a:fld>
            <a:endParaRPr lang="vi-VN"/>
          </a:p>
        </p:txBody>
      </p:sp>
    </p:spTree>
    <p:extLst>
      <p:ext uri="{BB962C8B-B14F-4D97-AF65-F5344CB8AC3E}">
        <p14:creationId xmlns:p14="http://schemas.microsoft.com/office/powerpoint/2010/main" val="2388265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F64E1D-8D44-48E3-AABE-607B8E3B9636}" type="datetimeFigureOut">
              <a:rPr lang="vi-VN" smtClean="0"/>
              <a:t>22/01/2026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6F633A7-61D0-4235-9EE5-0F226F97F688}" type="slidenum">
              <a:rPr lang="vi-VN" smtClean="0"/>
              <a:t>‹#›</a:t>
            </a:fld>
            <a:endParaRPr lang="vi-VN"/>
          </a:p>
        </p:txBody>
      </p:sp>
    </p:spTree>
    <p:extLst>
      <p:ext uri="{BB962C8B-B14F-4D97-AF65-F5344CB8AC3E}">
        <p14:creationId xmlns:p14="http://schemas.microsoft.com/office/powerpoint/2010/main" val="3498968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F64E1D-8D44-48E3-AABE-607B8E3B9636}" type="datetimeFigureOut">
              <a:rPr lang="vi-VN" smtClean="0"/>
              <a:t>22/01/2026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6F633A7-61D0-4235-9EE5-0F226F97F688}" type="slidenum">
              <a:rPr lang="vi-VN" smtClean="0"/>
              <a:t>‹#›</a:t>
            </a:fld>
            <a:endParaRPr lang="vi-VN"/>
          </a:p>
        </p:txBody>
      </p:sp>
    </p:spTree>
    <p:extLst>
      <p:ext uri="{BB962C8B-B14F-4D97-AF65-F5344CB8AC3E}">
        <p14:creationId xmlns:p14="http://schemas.microsoft.com/office/powerpoint/2010/main" val="1013852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64E1D-8D44-48E3-AABE-607B8E3B9636}" type="datetimeFigureOut">
              <a:rPr lang="vi-VN" smtClean="0"/>
              <a:t>22/01/2026</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633A7-61D0-4235-9EE5-0F226F97F688}" type="slidenum">
              <a:rPr lang="vi-VN" smtClean="0"/>
              <a:t>‹#›</a:t>
            </a:fld>
            <a:endParaRPr lang="vi-VN"/>
          </a:p>
        </p:txBody>
      </p:sp>
    </p:spTree>
    <p:extLst>
      <p:ext uri="{BB962C8B-B14F-4D97-AF65-F5344CB8AC3E}">
        <p14:creationId xmlns:p14="http://schemas.microsoft.com/office/powerpoint/2010/main" val="406658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7079" y="108215"/>
            <a:ext cx="957844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7. MỘT SỐ PHƯƠNG PHÁP GIA CÔNG CƠ KHÍ BẰNG TAY</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341406" y="668215"/>
            <a:ext cx="5901132" cy="6005147"/>
          </a:xfrm>
          <a:prstGeom prst="rect">
            <a:avLst/>
          </a:prstGeom>
        </p:spPr>
      </p:pic>
      <p:pic>
        <p:nvPicPr>
          <p:cNvPr id="5" name="Picture 4"/>
          <p:cNvPicPr>
            <a:picLocks noChangeAspect="1"/>
          </p:cNvPicPr>
          <p:nvPr/>
        </p:nvPicPr>
        <p:blipFill>
          <a:blip r:embed="rId4"/>
          <a:stretch>
            <a:fillRect/>
          </a:stretch>
        </p:blipFill>
        <p:spPr>
          <a:xfrm>
            <a:off x="6339253" y="668214"/>
            <a:ext cx="5758962" cy="5890847"/>
          </a:xfrm>
          <a:prstGeom prst="rect">
            <a:avLst/>
          </a:prstGeom>
        </p:spPr>
      </p:pic>
    </p:spTree>
    <p:extLst>
      <p:ext uri="{BB962C8B-B14F-4D97-AF65-F5344CB8AC3E}">
        <p14:creationId xmlns:p14="http://schemas.microsoft.com/office/powerpoint/2010/main" val="2772280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97212" y="517803"/>
            <a:ext cx="11582400"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III.Dũa kim loại</a:t>
            </a:r>
          </a:p>
          <a:p>
            <a:r>
              <a:rPr lang="en-US" sz="2800" b="1">
                <a:latin typeface="Times New Roman" panose="02020603050405020304" pitchFamily="18" charset="0"/>
                <a:cs typeface="Times New Roman" panose="02020603050405020304" pitchFamily="18" charset="0"/>
              </a:rPr>
              <a:t>3. Tư thế dứng dũa</a:t>
            </a:r>
          </a:p>
          <a:p>
            <a:r>
              <a:rPr lang="en-US" sz="2800">
                <a:latin typeface="Times New Roman" panose="02020603050405020304" pitchFamily="18" charset="0"/>
                <a:cs typeface="Times New Roman" panose="02020603050405020304" pitchFamily="18" charset="0"/>
              </a:rPr>
              <a:t>- Người đứng thẳng, thân người tạo thành góc khoảng 45° so với đường tâm của má ê tô. Bàn chân thuận đặt cách cạnh của bàn nguội một khoảng 150 mm, bàn chân còn lại tạo góc khoảng 75° so với chân thuận, cánh tay và cẳng tay hợp thành góc 90°. Mắt luôn nhìn về hướng chuyển động của dũa khi thao tác.</a:t>
            </a:r>
          </a:p>
          <a:p>
            <a:r>
              <a:rPr lang="en-US" sz="2800">
                <a:latin typeface="Times New Roman" panose="02020603050405020304" pitchFamily="18" charset="0"/>
                <a:cs typeface="Times New Roman" panose="02020603050405020304" pitchFamily="18" charset="0"/>
              </a:rPr>
              <a:t>- Tư thế đứng không đúng cách dẫn tới bệnh vẹo cột sống.</a:t>
            </a:r>
          </a:p>
          <a:p>
            <a:endParaRPr lang="en-US" sz="280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sp>
        <p:nvSpPr>
          <p:cNvPr id="5" name="Rectangle 4"/>
          <p:cNvSpPr/>
          <p:nvPr/>
        </p:nvSpPr>
        <p:spPr>
          <a:xfrm>
            <a:off x="1306764" y="56138"/>
            <a:ext cx="957844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7. MỘT SỐ PHƯƠNG PHÁP GIA CÔNG CƠ KHÍ BẰNG TAY</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74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99294" y="374743"/>
            <a:ext cx="4069976" cy="440120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7.14 và cho biết:</a:t>
            </a:r>
          </a:p>
          <a:p>
            <a:r>
              <a:rPr lang="vi-VN" sz="2800" b="1">
                <a:latin typeface="Times New Roman" panose="02020603050405020304" pitchFamily="18" charset="0"/>
                <a:cs typeface="Times New Roman" panose="02020603050405020304" pitchFamily="18" charset="0"/>
              </a:rPr>
              <a:t>1. Các chuyển động của dũa. Chuyển động nào là chuyển động cắt gọt?</a:t>
            </a:r>
          </a:p>
          <a:p>
            <a:r>
              <a:rPr lang="vi-VN" sz="2800" b="1">
                <a:latin typeface="Times New Roman" panose="02020603050405020304" pitchFamily="18" charset="0"/>
                <a:cs typeface="Times New Roman" panose="02020603050405020304" pitchFamily="18" charset="0"/>
              </a:rPr>
              <a:t>2. Ảnh hưởng của việc lực ấn lên đuôi dũa và đầu dũa không đều nhau.</a:t>
            </a:r>
          </a:p>
          <a:p>
            <a:r>
              <a:rPr lang="vi-VN" sz="2800" b="1">
                <a:latin typeface="Times New Roman" panose="02020603050405020304" pitchFamily="18" charset="0"/>
                <a:cs typeface="Times New Roman" panose="02020603050405020304" pitchFamily="18" charset="0"/>
              </a:rPr>
              <a:t>3. Tóm tắt quy trình dũa kim loại.</a:t>
            </a:r>
          </a:p>
        </p:txBody>
      </p:sp>
      <p:pic>
        <p:nvPicPr>
          <p:cNvPr id="5" name="Picture 4"/>
          <p:cNvPicPr>
            <a:picLocks noChangeAspect="1"/>
          </p:cNvPicPr>
          <p:nvPr/>
        </p:nvPicPr>
        <p:blipFill>
          <a:blip r:embed="rId2"/>
          <a:stretch>
            <a:fillRect/>
          </a:stretch>
        </p:blipFill>
        <p:spPr>
          <a:xfrm>
            <a:off x="378305" y="126986"/>
            <a:ext cx="7152047" cy="6445936"/>
          </a:xfrm>
          <a:prstGeom prst="rect">
            <a:avLst/>
          </a:prstGeom>
        </p:spPr>
      </p:pic>
    </p:spTree>
    <p:extLst>
      <p:ext uri="{BB962C8B-B14F-4D97-AF65-F5344CB8AC3E}">
        <p14:creationId xmlns:p14="http://schemas.microsoft.com/office/powerpoint/2010/main" val="131959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01323" y="0"/>
            <a:ext cx="4069976" cy="2554545"/>
          </a:xfrm>
          <a:prstGeom prst="rect">
            <a:avLst/>
          </a:prstGeom>
        </p:spPr>
        <p:txBody>
          <a:bodyPr wrap="square">
            <a:spAutoFit/>
          </a:bodyPr>
          <a:lstStyle/>
          <a:p>
            <a:r>
              <a:rPr lang="vi-VN" sz="2000" b="1">
                <a:latin typeface="Times New Roman" panose="02020603050405020304" pitchFamily="18" charset="0"/>
                <a:cs typeface="Times New Roman" panose="02020603050405020304" pitchFamily="18" charset="0"/>
              </a:rPr>
              <a:t>Quan sát Hình 7.14 và cho biết:</a:t>
            </a:r>
          </a:p>
          <a:p>
            <a:r>
              <a:rPr lang="vi-VN" sz="2000" b="1">
                <a:latin typeface="Times New Roman" panose="02020603050405020304" pitchFamily="18" charset="0"/>
                <a:cs typeface="Times New Roman" panose="02020603050405020304" pitchFamily="18" charset="0"/>
              </a:rPr>
              <a:t>1. Các chuyển động của dũa. Chuyển động nào là chuyển động cắt gọt?</a:t>
            </a:r>
          </a:p>
          <a:p>
            <a:r>
              <a:rPr lang="vi-VN" sz="2000" b="1">
                <a:latin typeface="Times New Roman" panose="02020603050405020304" pitchFamily="18" charset="0"/>
                <a:cs typeface="Times New Roman" panose="02020603050405020304" pitchFamily="18" charset="0"/>
              </a:rPr>
              <a:t>2. Ảnh hưởng của việc lực ấn lên đuôi dũa và đầu dũa không đều nhau.</a:t>
            </a:r>
          </a:p>
          <a:p>
            <a:r>
              <a:rPr lang="vi-VN" sz="2000" b="1">
                <a:latin typeface="Times New Roman" panose="02020603050405020304" pitchFamily="18" charset="0"/>
                <a:cs typeface="Times New Roman" panose="02020603050405020304" pitchFamily="18" charset="0"/>
              </a:rPr>
              <a:t>3. Tóm tắt quy trình dũa kim loại.</a:t>
            </a:r>
          </a:p>
        </p:txBody>
      </p:sp>
      <p:pic>
        <p:nvPicPr>
          <p:cNvPr id="5" name="Picture 4"/>
          <p:cNvPicPr>
            <a:picLocks noChangeAspect="1"/>
          </p:cNvPicPr>
          <p:nvPr/>
        </p:nvPicPr>
        <p:blipFill>
          <a:blip r:embed="rId2"/>
          <a:stretch>
            <a:fillRect/>
          </a:stretch>
        </p:blipFill>
        <p:spPr>
          <a:xfrm>
            <a:off x="378305" y="126986"/>
            <a:ext cx="7152047" cy="3258471"/>
          </a:xfrm>
          <a:prstGeom prst="rect">
            <a:avLst/>
          </a:prstGeom>
        </p:spPr>
      </p:pic>
      <p:sp>
        <p:nvSpPr>
          <p:cNvPr id="2" name="Rectangle 1"/>
          <p:cNvSpPr/>
          <p:nvPr/>
        </p:nvSpPr>
        <p:spPr>
          <a:xfrm>
            <a:off x="642257" y="3524855"/>
            <a:ext cx="10668000" cy="2677656"/>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Các chuyển động của dũa. Chuyển động đẩy dũa tịnh tiến lên phía trước là chuyển động cắt gọt</a:t>
            </a:r>
            <a:r>
              <a:rPr lang="vi-VN" sz="2400" smtClean="0">
                <a:solidFill>
                  <a:srgbClr val="FF0000"/>
                </a:solidFill>
                <a:latin typeface="Times New Roman" panose="02020603050405020304" pitchFamily="18" charset="0"/>
                <a:cs typeface="Times New Roman" panose="02020603050405020304" pitchFamily="18" charset="0"/>
              </a:rPr>
              <a:t>.</a:t>
            </a:r>
            <a:endParaRPr lang="vi-VN" sz="2400">
              <a:solidFill>
                <a:srgbClr val="FF0000"/>
              </a:solidFill>
              <a:latin typeface="Times New Roman" panose="02020603050405020304" pitchFamily="18" charset="0"/>
              <a:cs typeface="Times New Roman" panose="02020603050405020304" pitchFamily="18" charset="0"/>
            </a:endParaRPr>
          </a:p>
          <a:p>
            <a:r>
              <a:rPr lang="vi-VN" sz="2400">
                <a:solidFill>
                  <a:srgbClr val="FF0000"/>
                </a:solidFill>
                <a:latin typeface="Times New Roman" panose="02020603050405020304" pitchFamily="18" charset="0"/>
                <a:cs typeface="Times New Roman" panose="02020603050405020304" pitchFamily="18" charset="0"/>
              </a:rPr>
              <a:t>2. Ảnh hưởng của việc lực ấn lên đuôi dũa và đầu dũa không đều nhau là khiến cho việc dũa không đều</a:t>
            </a:r>
            <a:r>
              <a:rPr lang="vi-VN" sz="2400" smtClean="0">
                <a:solidFill>
                  <a:srgbClr val="FF0000"/>
                </a:solidFill>
                <a:latin typeface="Times New Roman" panose="02020603050405020304" pitchFamily="18" charset="0"/>
                <a:cs typeface="Times New Roman" panose="02020603050405020304" pitchFamily="18" charset="0"/>
              </a:rPr>
              <a:t>.</a:t>
            </a:r>
            <a:endParaRPr lang="vi-VN" sz="2400">
              <a:solidFill>
                <a:srgbClr val="FF0000"/>
              </a:solidFill>
              <a:latin typeface="Times New Roman" panose="02020603050405020304" pitchFamily="18" charset="0"/>
              <a:cs typeface="Times New Roman" panose="02020603050405020304" pitchFamily="18" charset="0"/>
            </a:endParaRPr>
          </a:p>
          <a:p>
            <a:r>
              <a:rPr lang="vi-VN" sz="2400">
                <a:solidFill>
                  <a:srgbClr val="FF0000"/>
                </a:solidFill>
                <a:latin typeface="Times New Roman" panose="02020603050405020304" pitchFamily="18" charset="0"/>
                <a:cs typeface="Times New Roman" panose="02020603050405020304" pitchFamily="18" charset="0"/>
              </a:rPr>
              <a:t>3. Tóm tắt quy trình dũa kim loại</a:t>
            </a:r>
            <a:r>
              <a:rPr lang="vi-VN" sz="2400" smtClean="0">
                <a:solidFill>
                  <a:srgbClr val="FF0000"/>
                </a:solidFill>
                <a:latin typeface="Times New Roman" panose="02020603050405020304" pitchFamily="18" charset="0"/>
                <a:cs typeface="Times New Roman" panose="02020603050405020304" pitchFamily="18" charset="0"/>
              </a:rPr>
              <a:t>:</a:t>
            </a:r>
            <a:endParaRPr lang="vi-VN" sz="2400">
              <a:solidFill>
                <a:srgbClr val="FF0000"/>
              </a:solidFill>
              <a:latin typeface="Times New Roman" panose="02020603050405020304" pitchFamily="18" charset="0"/>
              <a:cs typeface="Times New Roman" panose="02020603050405020304" pitchFamily="18" charset="0"/>
            </a:endParaRPr>
          </a:p>
          <a:p>
            <a:r>
              <a:rPr lang="vi-VN" sz="2400">
                <a:solidFill>
                  <a:srgbClr val="FF0000"/>
                </a:solidFill>
                <a:latin typeface="Times New Roman" panose="02020603050405020304" pitchFamily="18" charset="0"/>
                <a:cs typeface="Times New Roman" panose="02020603050405020304" pitchFamily="18" charset="0"/>
              </a:rPr>
              <a:t>- Bước 1: Kẹp </a:t>
            </a:r>
            <a:r>
              <a:rPr lang="vi-VN" sz="2400" smtClean="0">
                <a:solidFill>
                  <a:srgbClr val="FF0000"/>
                </a:solidFill>
                <a:latin typeface="Times New Roman" panose="02020603050405020304" pitchFamily="18" charset="0"/>
                <a:cs typeface="Times New Roman" panose="02020603050405020304" pitchFamily="18" charset="0"/>
              </a:rPr>
              <a:t>phôi</a:t>
            </a:r>
            <a:endParaRPr lang="vi-VN" sz="2400">
              <a:solidFill>
                <a:srgbClr val="FF0000"/>
              </a:solidFill>
              <a:latin typeface="Times New Roman" panose="02020603050405020304" pitchFamily="18" charset="0"/>
              <a:cs typeface="Times New Roman" panose="02020603050405020304" pitchFamily="18" charset="0"/>
            </a:endParaRPr>
          </a:p>
          <a:p>
            <a:r>
              <a:rPr lang="vi-VN" sz="2400">
                <a:solidFill>
                  <a:srgbClr val="FF0000"/>
                </a:solidFill>
                <a:latin typeface="Times New Roman" panose="02020603050405020304" pitchFamily="18" charset="0"/>
                <a:cs typeface="Times New Roman" panose="02020603050405020304" pitchFamily="18" charset="0"/>
              </a:rPr>
              <a:t>- Bước 2: Thao tác dũa</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6206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97212" y="517803"/>
            <a:ext cx="11582400" cy="467820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III.Dũa kim loại</a:t>
            </a:r>
          </a:p>
          <a:p>
            <a:r>
              <a:rPr lang="en-US" sz="2800" b="1">
                <a:latin typeface="Times New Roman" panose="02020603050405020304" pitchFamily="18" charset="0"/>
                <a:cs typeface="Times New Roman" panose="02020603050405020304" pitchFamily="18" charset="0"/>
              </a:rPr>
              <a:t>4. Quy trình  thực hiện dũa</a:t>
            </a:r>
          </a:p>
          <a:p>
            <a:r>
              <a:rPr lang="en-US" sz="2800">
                <a:latin typeface="Times New Roman" panose="02020603050405020304" pitchFamily="18" charset="0"/>
                <a:cs typeface="Times New Roman" panose="02020603050405020304" pitchFamily="18" charset="0"/>
              </a:rPr>
              <a:t>Bước 1. Kẹp phôi</a:t>
            </a:r>
          </a:p>
          <a:p>
            <a:r>
              <a:rPr lang="en-US" sz="2800">
                <a:latin typeface="Times New Roman" panose="02020603050405020304" pitchFamily="18" charset="0"/>
                <a:cs typeface="Times New Roman" panose="02020603050405020304" pitchFamily="18" charset="0"/>
              </a:rPr>
              <a:t>- Kẹp chặt phôi trên ê tô giống như khi đục</a:t>
            </a:r>
          </a:p>
          <a:p>
            <a:r>
              <a:rPr lang="en-US" sz="2800">
                <a:latin typeface="Times New Roman" panose="02020603050405020304" pitchFamily="18" charset="0"/>
                <a:cs typeface="Times New Roman" panose="02020603050405020304" pitchFamily="18" charset="0"/>
              </a:rPr>
              <a:t>Bước 2. Thao tác mẫu</a:t>
            </a:r>
          </a:p>
          <a:p>
            <a:r>
              <a:rPr lang="en-US" sz="2800">
                <a:latin typeface="Times New Roman" panose="02020603050405020304" pitchFamily="18" charset="0"/>
                <a:cs typeface="Times New Roman" panose="02020603050405020304" pitchFamily="18" charset="0"/>
              </a:rPr>
              <a:t>- Dùng hai tay ấm đều cán dũa và đầu đũa, đồng thời đẩy đũa tịnh tiến lên phái trước để cắt gọt. Khi gần hết chiều dài lưỡi cắt, kéo dũa về với tốc độ nhanh hơn, đồng thời dịch chuyển sang ngang khoảng 1/3 chiều rộng dũa, các thao tác dũa được lặp lại đi lại.</a:t>
            </a:r>
          </a:p>
          <a:p>
            <a:r>
              <a:rPr lang="en-US"/>
              <a:t> </a:t>
            </a:r>
            <a:endParaRPr lang="en-US" sz="280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sp>
        <p:nvSpPr>
          <p:cNvPr id="5" name="Rectangle 4"/>
          <p:cNvSpPr/>
          <p:nvPr/>
        </p:nvSpPr>
        <p:spPr>
          <a:xfrm>
            <a:off x="1306764" y="56138"/>
            <a:ext cx="957844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7. MỘT SỐ PHƯƠNG PHÁP GIA CÔNG CƠ KHÍ BẰNG TAY</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026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920" y="210235"/>
            <a:ext cx="1167384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Theo em, cần thực hiện như thế nào để tránh gặp tại nạn trong quá trình dũa?</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306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920" y="210235"/>
            <a:ext cx="1167384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Theo em, cần thực hiện như thế nào để tránh gặp tại nạn trong quá trình dũa?</a:t>
            </a:r>
            <a:endParaRPr lang="en-US" sz="2800" b="1">
              <a:latin typeface="Times New Roman" panose="02020603050405020304" pitchFamily="18" charset="0"/>
              <a:cs typeface="Times New Roman" panose="02020603050405020304" pitchFamily="18" charset="0"/>
            </a:endParaRPr>
          </a:p>
        </p:txBody>
      </p:sp>
      <p:sp>
        <p:nvSpPr>
          <p:cNvPr id="3" name="Rectangle 2"/>
          <p:cNvSpPr/>
          <p:nvPr/>
        </p:nvSpPr>
        <p:spPr>
          <a:xfrm>
            <a:off x="375920" y="1457236"/>
            <a:ext cx="9194800" cy="2246769"/>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 Mặc trang phục bảo hộ lao động.</a:t>
            </a:r>
          </a:p>
          <a:p>
            <a:r>
              <a:rPr lang="en-US" sz="2800">
                <a:solidFill>
                  <a:srgbClr val="FF0000"/>
                </a:solidFill>
                <a:latin typeface="Times New Roman" panose="02020603050405020304" pitchFamily="18" charset="0"/>
                <a:cs typeface="Times New Roman" panose="02020603050405020304" pitchFamily="18" charset="0"/>
              </a:rPr>
              <a:t>- Phôi được kẹp chắc chắn và đúng cách trên ê tô.</a:t>
            </a:r>
          </a:p>
          <a:p>
            <a:r>
              <a:rPr lang="en-US" sz="2800">
                <a:solidFill>
                  <a:srgbClr val="FF0000"/>
                </a:solidFill>
                <a:latin typeface="Times New Roman" panose="02020603050405020304" pitchFamily="18" charset="0"/>
                <a:cs typeface="Times New Roman" panose="02020603050405020304" pitchFamily="18" charset="0"/>
              </a:rPr>
              <a:t>- Dũa phải được tra chắc chắn trên cán.</a:t>
            </a:r>
          </a:p>
          <a:p>
            <a:r>
              <a:rPr lang="en-US" sz="2800">
                <a:solidFill>
                  <a:srgbClr val="FF0000"/>
                </a:solidFill>
                <a:latin typeface="Times New Roman" panose="02020603050405020304" pitchFamily="18" charset="0"/>
                <a:cs typeface="Times New Roman" panose="02020603050405020304" pitchFamily="18" charset="0"/>
              </a:rPr>
              <a:t>- Không được dùng tay gạt phoi trên bề mặt dũa và bề mặt phoi.</a:t>
            </a:r>
          </a:p>
        </p:txBody>
      </p:sp>
    </p:spTree>
    <p:extLst>
      <p:ext uri="{BB962C8B-B14F-4D97-AF65-F5344CB8AC3E}">
        <p14:creationId xmlns:p14="http://schemas.microsoft.com/office/powerpoint/2010/main" val="129488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97212" y="517803"/>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III.Dũa kim loại</a:t>
            </a:r>
          </a:p>
          <a:p>
            <a:r>
              <a:rPr lang="en-US" sz="2800" b="1">
                <a:latin typeface="Times New Roman" panose="02020603050405020304" pitchFamily="18" charset="0"/>
                <a:cs typeface="Times New Roman" panose="02020603050405020304" pitchFamily="18" charset="0"/>
              </a:rPr>
              <a:t>5.An toàn khi dũa</a:t>
            </a:r>
          </a:p>
          <a:p>
            <a:r>
              <a:rPr lang="en-US" sz="2800">
                <a:latin typeface="Times New Roman" panose="02020603050405020304" pitchFamily="18" charset="0"/>
                <a:cs typeface="Times New Roman" panose="02020603050405020304" pitchFamily="18" charset="0"/>
              </a:rPr>
              <a:t>- Mặc trang phục bảo hộ lao động.</a:t>
            </a:r>
          </a:p>
          <a:p>
            <a:r>
              <a:rPr lang="en-US" sz="2800">
                <a:latin typeface="Times New Roman" panose="02020603050405020304" pitchFamily="18" charset="0"/>
                <a:cs typeface="Times New Roman" panose="02020603050405020304" pitchFamily="18" charset="0"/>
              </a:rPr>
              <a:t>- Phôi được kẹp chắc chắn và đúng cách trên ê tô.</a:t>
            </a:r>
          </a:p>
          <a:p>
            <a:r>
              <a:rPr lang="en-US" sz="2800">
                <a:latin typeface="Times New Roman" panose="02020603050405020304" pitchFamily="18" charset="0"/>
                <a:cs typeface="Times New Roman" panose="02020603050405020304" pitchFamily="18" charset="0"/>
              </a:rPr>
              <a:t>- Dũa phải được tra chắc chắn trên cán.</a:t>
            </a:r>
          </a:p>
          <a:p>
            <a:r>
              <a:rPr lang="en-US" sz="2800">
                <a:latin typeface="Times New Roman" panose="02020603050405020304" pitchFamily="18" charset="0"/>
                <a:cs typeface="Times New Roman" panose="02020603050405020304" pitchFamily="18" charset="0"/>
              </a:rPr>
              <a:t>- Không được dùng tay gạt phoi trên bề mặt dũa và bề mặt phoi.</a:t>
            </a:r>
          </a:p>
          <a:p>
            <a:r>
              <a:rPr lang="en-US" sz="2800" smtClean="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sp>
        <p:nvSpPr>
          <p:cNvPr id="5" name="Rectangle 4"/>
          <p:cNvSpPr/>
          <p:nvPr/>
        </p:nvSpPr>
        <p:spPr>
          <a:xfrm>
            <a:off x="1306764" y="56138"/>
            <a:ext cx="957844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7. MỘT SỐ PHƯƠNG PHÁP GIA CÔNG CƠ KHÍ BẰNG TAY</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65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887200" cy="6340197"/>
          </a:xfrm>
          <a:prstGeom prst="rect">
            <a:avLst/>
          </a:prstGeom>
        </p:spPr>
        <p:txBody>
          <a:bodyPr wrap="square">
            <a:spAutoFit/>
          </a:bodyPr>
          <a:lstStyle/>
          <a:p>
            <a:pPr algn="ctr"/>
            <a:r>
              <a:rPr lang="en-US" sz="2800" b="1" smtClean="0">
                <a:solidFill>
                  <a:srgbClr val="FF0000"/>
                </a:solidFill>
                <a:latin typeface="Times New Roman" panose="02020603050405020304" pitchFamily="18" charset="0"/>
                <a:cs typeface="Times New Roman" panose="02020603050405020304" pitchFamily="18" charset="0"/>
              </a:rPr>
              <a:t>THỰC HÀNH DŨA MẶT PHẲNG</a:t>
            </a:r>
          </a:p>
          <a:p>
            <a:endParaRPr lang="en-US"/>
          </a:p>
          <a:p>
            <a:r>
              <a:rPr lang="en-US" sz="2000" b="1" smtClean="0">
                <a:latin typeface="Times New Roman" panose="02020603050405020304" pitchFamily="18" charset="0"/>
                <a:cs typeface="Times New Roman" panose="02020603050405020304" pitchFamily="18" charset="0"/>
              </a:rPr>
              <a:t>1.Chuẩn </a:t>
            </a:r>
            <a:r>
              <a:rPr lang="en-US" sz="2000" b="1">
                <a:latin typeface="Times New Roman" panose="02020603050405020304" pitchFamily="18" charset="0"/>
                <a:cs typeface="Times New Roman" panose="02020603050405020304" pitchFamily="18" charset="0"/>
              </a:rPr>
              <a:t>bị</a:t>
            </a:r>
          </a:p>
          <a:p>
            <a:r>
              <a:rPr lang="en-US" sz="2000">
                <a:latin typeface="Times New Roman" panose="02020603050405020304" pitchFamily="18" charset="0"/>
                <a:cs typeface="Times New Roman" panose="02020603050405020304" pitchFamily="18" charset="0"/>
              </a:rPr>
              <a:t>- Phôi thép có kích thước như hình 7.15. Dũa dẹt, thước cặp và thước kiểm mặt phẳng.</a:t>
            </a:r>
          </a:p>
          <a:p>
            <a:r>
              <a:rPr lang="en-US" sz="2000" b="1">
                <a:latin typeface="Times New Roman" panose="02020603050405020304" pitchFamily="18" charset="0"/>
                <a:cs typeface="Times New Roman" panose="02020603050405020304" pitchFamily="18" charset="0"/>
              </a:rPr>
              <a:t>2. Yêu cầu</a:t>
            </a:r>
          </a:p>
          <a:p>
            <a:r>
              <a:rPr lang="en-US" sz="2000">
                <a:latin typeface="Times New Roman" panose="02020603050405020304" pitchFamily="18" charset="0"/>
                <a:cs typeface="Times New Roman" panose="02020603050405020304" pitchFamily="18" charset="0"/>
              </a:rPr>
              <a:t>Dũa hai mặt phẳng song song với nhau có kích thước 30mm</a:t>
            </a:r>
          </a:p>
          <a:p>
            <a:r>
              <a:rPr lang="en-US" sz="2000" b="1">
                <a:latin typeface="Times New Roman" panose="02020603050405020304" pitchFamily="18" charset="0"/>
                <a:cs typeface="Times New Roman" panose="02020603050405020304" pitchFamily="18" charset="0"/>
              </a:rPr>
              <a:t>3. Các bước thực hiện</a:t>
            </a:r>
          </a:p>
          <a:p>
            <a:r>
              <a:rPr lang="en-US" sz="2000">
                <a:latin typeface="Times New Roman" panose="02020603050405020304" pitchFamily="18" charset="0"/>
                <a:cs typeface="Times New Roman" panose="02020603050405020304" pitchFamily="18" charset="0"/>
              </a:rPr>
              <a:t>Bước 1. Kẹp phôi</a:t>
            </a:r>
          </a:p>
          <a:p>
            <a:r>
              <a:rPr lang="en-US" sz="2000">
                <a:latin typeface="Times New Roman" panose="02020603050405020304" pitchFamily="18" charset="0"/>
                <a:cs typeface="Times New Roman" panose="02020603050405020304" pitchFamily="18" charset="0"/>
              </a:rPr>
              <a:t>Phôi được kẹp chặt trên ê tô như hình 7.16a</a:t>
            </a:r>
          </a:p>
          <a:p>
            <a:r>
              <a:rPr lang="en-US" sz="2000">
                <a:latin typeface="Times New Roman" panose="02020603050405020304" pitchFamily="18" charset="0"/>
                <a:cs typeface="Times New Roman" panose="02020603050405020304" pitchFamily="18" charset="0"/>
              </a:rPr>
              <a:t>Bước 2. Dũa mặt phẳng thứ nhất</a:t>
            </a:r>
          </a:p>
          <a:p>
            <a:r>
              <a:rPr lang="en-US" sz="2000">
                <a:latin typeface="Times New Roman" panose="02020603050405020304" pitchFamily="18" charset="0"/>
                <a:cs typeface="Times New Roman" panose="02020603050405020304" pitchFamily="18" charset="0"/>
              </a:rPr>
              <a:t>- Thực hiện thao tác dũa mặt phẳng thứ nhất theo các bước đã được học.</a:t>
            </a:r>
          </a:p>
          <a:p>
            <a:r>
              <a:rPr lang="en-US" sz="2000">
                <a:latin typeface="Times New Roman" panose="02020603050405020304" pitchFamily="18" charset="0"/>
                <a:cs typeface="Times New Roman" panose="02020603050405020304" pitchFamily="18" charset="0"/>
              </a:rPr>
              <a:t>- Dùng thước kiểm mặt phẳng để kiểm tra mặt phẳng sau khi dũa(hình 7.1b)</a:t>
            </a:r>
          </a:p>
          <a:p>
            <a:r>
              <a:rPr lang="en-US" sz="2000">
                <a:latin typeface="Times New Roman" panose="02020603050405020304" pitchFamily="18" charset="0"/>
                <a:cs typeface="Times New Roman" panose="02020603050405020304" pitchFamily="18" charset="0"/>
              </a:rPr>
              <a:t>Bước 3. Dũa mặt phẳng thứ hai song song với mặt phẳng thứ nhất</a:t>
            </a:r>
          </a:p>
          <a:p>
            <a:r>
              <a:rPr lang="en-US" sz="2000">
                <a:latin typeface="Times New Roman" panose="02020603050405020304" pitchFamily="18" charset="0"/>
                <a:cs typeface="Times New Roman" panose="02020603050405020304" pitchFamily="18" charset="0"/>
              </a:rPr>
              <a:t>- Kẹp phôi sao cho mặt đối diện với mặt đã dũa lên trên. Thực hiện thao tác dũa mặt thứ hai.</a:t>
            </a:r>
          </a:p>
          <a:p>
            <a:r>
              <a:rPr lang="en-US" sz="2000">
                <a:latin typeface="Times New Roman" panose="02020603050405020304" pitchFamily="18" charset="0"/>
                <a:cs typeface="Times New Roman" panose="02020603050405020304" pitchFamily="18" charset="0"/>
              </a:rPr>
              <a:t>- Trong khi dũa kiểm tra độ song song giữa hai mặt bằng thước cặp.</a:t>
            </a:r>
          </a:p>
          <a:p>
            <a:r>
              <a:rPr lang="en-US" sz="2000">
                <a:latin typeface="Times New Roman" panose="02020603050405020304" pitchFamily="18" charset="0"/>
                <a:cs typeface="Times New Roman" panose="02020603050405020304" pitchFamily="18" charset="0"/>
              </a:rPr>
              <a:t>- Kiểm tra độ phẳng bề mặt vừa dũa.</a:t>
            </a:r>
          </a:p>
          <a:p>
            <a:r>
              <a:rPr lang="en-US" sz="2000">
                <a:latin typeface="Times New Roman" panose="02020603050405020304" pitchFamily="18" charset="0"/>
                <a:cs typeface="Times New Roman" panose="02020603050405020304" pitchFamily="18" charset="0"/>
              </a:rPr>
              <a:t>Bước 4. Vệ sinh công nghiệp</a:t>
            </a:r>
          </a:p>
          <a:p>
            <a:r>
              <a:rPr lang="en-US" sz="2000">
                <a:latin typeface="Times New Roman" panose="02020603050405020304" pitchFamily="18" charset="0"/>
                <a:cs typeface="Times New Roman" panose="02020603050405020304" pitchFamily="18" charset="0"/>
              </a:rPr>
              <a:t>- Dùng giẻ vệ sinh các mặt phẳng vừa dũa.</a:t>
            </a:r>
          </a:p>
          <a:p>
            <a:r>
              <a:rPr lang="en-US" sz="2000">
                <a:latin typeface="Times New Roman" panose="02020603050405020304" pitchFamily="18" charset="0"/>
                <a:cs typeface="Times New Roman" panose="02020603050405020304" pitchFamily="18" charset="0"/>
              </a:rPr>
              <a:t>- Cất dụng cụ đúng nơi quy định.</a:t>
            </a:r>
          </a:p>
          <a:p>
            <a:r>
              <a:rPr lang="en-US" sz="2000">
                <a:latin typeface="Times New Roman" panose="02020603050405020304" pitchFamily="18" charset="0"/>
                <a:cs typeface="Times New Roman" panose="02020603050405020304" pitchFamily="18" charset="0"/>
              </a:rPr>
              <a:t>- Vệ sinh nơi làm việc</a:t>
            </a: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829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3970318"/>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a:t>
            </a:r>
            <a:r>
              <a:rPr lang="en-US" sz="2800" b="1">
                <a:latin typeface="Times New Roman" panose="02020603050405020304" pitchFamily="18" charset="0"/>
                <a:cs typeface="Times New Roman" panose="02020603050405020304" pitchFamily="18" charset="0"/>
              </a:rPr>
              <a:t>. So sánh các thao tác khi cưa, đục, dũa.</a:t>
            </a:r>
          </a:p>
          <a:p>
            <a:r>
              <a:rPr lang="en-US" sz="2800" b="1">
                <a:latin typeface="Times New Roman" panose="02020603050405020304" pitchFamily="18" charset="0"/>
                <a:cs typeface="Times New Roman" panose="02020603050405020304" pitchFamily="18" charset="0"/>
              </a:rPr>
              <a:t>2. Nếu được cung cấp một hộp dụng cụ cầm tay với đầy đủ các dụng cụ cần thiết để gia  một hộp đồ chơi bằng gỗ như hình 5.14, em sẽ gia công món đồ chơi này như thế nào?</a:t>
            </a:r>
          </a:p>
          <a:p>
            <a:r>
              <a:rPr lang="nl-NL" sz="2800" b="1">
                <a:latin typeface="Times New Roman" panose="02020603050405020304" pitchFamily="18" charset="0"/>
                <a:cs typeface="Times New Roman" panose="02020603050405020304" pitchFamily="18" charset="0"/>
              </a:rPr>
              <a:t>3.</a:t>
            </a:r>
            <a:r>
              <a:rPr lang="en-US" sz="2800" b="1">
                <a:latin typeface="Times New Roman" panose="02020603050405020304" pitchFamily="18" charset="0"/>
                <a:cs typeface="Times New Roman" panose="02020603050405020304" pitchFamily="18" charset="0"/>
              </a:rPr>
              <a:t>Hãy kể một vật dụng trong cuộc sống xung quanh em mà theo em có thể sử dụng dụng cụ gia công cầm tay để gia cong. Trình bày các phương pháp gia công để làm ra vật dụng đó</a:t>
            </a:r>
          </a:p>
          <a:p>
            <a:r>
              <a:rPr lang="en-US" sz="2800" b="1">
                <a:latin typeface="Times New Roman" panose="02020603050405020304" pitchFamily="18" charset="0"/>
                <a:cs typeface="Times New Roman" panose="02020603050405020304" pitchFamily="18" charset="0"/>
              </a:rPr>
              <a:t>4. Lập quy trình và thực hành gia công một chi tiết bằng các phương pháp gia công đã học.</a:t>
            </a:r>
          </a:p>
        </p:txBody>
      </p:sp>
    </p:spTree>
    <p:extLst>
      <p:ext uri="{BB962C8B-B14F-4D97-AF65-F5344CB8AC3E}">
        <p14:creationId xmlns:p14="http://schemas.microsoft.com/office/powerpoint/2010/main" val="81834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26571" y="486404"/>
            <a:ext cx="11615058" cy="6647974"/>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1</a:t>
            </a:r>
            <a:r>
              <a:rPr lang="vi-VN" sz="2400" smtClean="0">
                <a:solidFill>
                  <a:srgbClr val="0000FF"/>
                </a:solidFill>
                <a:latin typeface="Times New Roman" panose="02020603050405020304" pitchFamily="18" charset="0"/>
                <a:cs typeface="Times New Roman" panose="02020603050405020304" pitchFamily="18" charset="0"/>
              </a:rPr>
              <a:t>.</a:t>
            </a:r>
            <a:r>
              <a:rPr lang="en-US" sz="2400" smtClean="0">
                <a:solidFill>
                  <a:srgbClr val="0000FF"/>
                </a:solidFill>
                <a:latin typeface="Times New Roman" panose="02020603050405020304" pitchFamily="18" charset="0"/>
                <a:cs typeface="Times New Roman" panose="02020603050405020304" pitchFamily="18" charset="0"/>
              </a:rPr>
              <a:t> </a:t>
            </a:r>
            <a:r>
              <a:rPr lang="vi-VN" sz="2400" smtClean="0">
                <a:solidFill>
                  <a:srgbClr val="0000FF"/>
                </a:solidFill>
                <a:latin typeface="Times New Roman" panose="02020603050405020304" pitchFamily="18" charset="0"/>
                <a:cs typeface="Times New Roman" panose="02020603050405020304" pitchFamily="18" charset="0"/>
              </a:rPr>
              <a:t>*</a:t>
            </a:r>
            <a:r>
              <a:rPr lang="vi-VN" sz="2400">
                <a:solidFill>
                  <a:srgbClr val="0000FF"/>
                </a:solidFill>
                <a:latin typeface="Times New Roman" panose="02020603050405020304" pitchFamily="18" charset="0"/>
                <a:cs typeface="Times New Roman" panose="02020603050405020304" pitchFamily="18" charset="0"/>
              </a:rPr>
              <a:t>Thao tác cưa</a:t>
            </a:r>
          </a:p>
          <a:p>
            <a:r>
              <a:rPr lang="vi-VN" sz="2400">
                <a:solidFill>
                  <a:srgbClr val="0000FF"/>
                </a:solidFill>
                <a:latin typeface="Times New Roman" panose="02020603050405020304" pitchFamily="18" charset="0"/>
                <a:cs typeface="Times New Roman" panose="02020603050405020304" pitchFamily="18" charset="0"/>
              </a:rPr>
              <a:t>- Tay thuận cầm tay nắm, tay còn lại cầm đầu kia khung cưa, người đúng thẳng, hai chân hợp với nhau thành một góc khoảng 750.</a:t>
            </a:r>
          </a:p>
          <a:p>
            <a:r>
              <a:rPr lang="vi-VN" sz="2400">
                <a:solidFill>
                  <a:srgbClr val="0000FF"/>
                </a:solidFill>
                <a:latin typeface="Times New Roman" panose="02020603050405020304" pitchFamily="18" charset="0"/>
                <a:cs typeface="Times New Roman" panose="02020603050405020304" pitchFamily="18" charset="0"/>
              </a:rPr>
              <a:t>*Thao tác đục</a:t>
            </a:r>
          </a:p>
          <a:p>
            <a:r>
              <a:rPr lang="vi-VN" sz="2400">
                <a:solidFill>
                  <a:srgbClr val="0000FF"/>
                </a:solidFill>
                <a:latin typeface="Times New Roman" panose="02020603050405020304" pitchFamily="18" charset="0"/>
                <a:cs typeface="Times New Roman" panose="02020603050405020304" pitchFamily="18" charset="0"/>
              </a:rPr>
              <a:t>- Tay thuận cầm búa, cách đuôi cán búa một khoảng từ 20 - 30 mm.</a:t>
            </a:r>
          </a:p>
          <a:p>
            <a:r>
              <a:rPr lang="vi-VN" sz="2400">
                <a:solidFill>
                  <a:srgbClr val="0000FF"/>
                </a:solidFill>
                <a:latin typeface="Times New Roman" panose="02020603050405020304" pitchFamily="18" charset="0"/>
                <a:cs typeface="Times New Roman" panose="02020603050405020304" pitchFamily="18" charset="0"/>
              </a:rPr>
              <a:t>- Tay còn lại cầm đục, cách đuôi cán đục một khoảng từ 20 - 30 mm.</a:t>
            </a:r>
          </a:p>
          <a:p>
            <a:r>
              <a:rPr lang="vi-VN" sz="2400">
                <a:solidFill>
                  <a:srgbClr val="0000FF"/>
                </a:solidFill>
                <a:latin typeface="Times New Roman" panose="02020603050405020304" pitchFamily="18" charset="0"/>
                <a:cs typeface="Times New Roman" panose="02020603050405020304" pitchFamily="18" charset="0"/>
              </a:rPr>
              <a:t>- Người đứng thẳng, chân thuận hợp với trục ngang của ê tô một góc 75o và hợp với chân còn lại một góc khoảng 75o.</a:t>
            </a:r>
          </a:p>
          <a:p>
            <a:r>
              <a:rPr lang="vi-VN" sz="2400">
                <a:solidFill>
                  <a:srgbClr val="0000FF"/>
                </a:solidFill>
                <a:latin typeface="Times New Roman" panose="02020603050405020304" pitchFamily="18" charset="0"/>
                <a:cs typeface="Times New Roman" panose="02020603050405020304" pitchFamily="18" charset="0"/>
              </a:rPr>
              <a:t>*Thao tác dũa</a:t>
            </a:r>
          </a:p>
          <a:p>
            <a:r>
              <a:rPr lang="vi-VN" sz="2400">
                <a:solidFill>
                  <a:srgbClr val="0000FF"/>
                </a:solidFill>
                <a:latin typeface="Times New Roman" panose="02020603050405020304" pitchFamily="18" charset="0"/>
                <a:cs typeface="Times New Roman" panose="02020603050405020304" pitchFamily="18" charset="0"/>
              </a:rPr>
              <a:t>- Tay thuận nắm cán dũa, bốn ngón tay bao quanh phía dưới cán dũa, ngón cái ở phía trên dọc theo chiều dài của dũa.</a:t>
            </a:r>
          </a:p>
          <a:p>
            <a:r>
              <a:rPr lang="vi-VN" sz="2400">
                <a:solidFill>
                  <a:srgbClr val="0000FF"/>
                </a:solidFill>
                <a:latin typeface="Times New Roman" panose="02020603050405020304" pitchFamily="18" charset="0"/>
                <a:cs typeface="Times New Roman" panose="02020603050405020304" pitchFamily="18" charset="0"/>
              </a:rPr>
              <a:t>- Đặt lòng bàn tay còn lại lên đầu mũi dũa, cách đầu mũi dũa khoảng 20 đến 30 mm.</a:t>
            </a:r>
          </a:p>
          <a:p>
            <a:r>
              <a:rPr lang="vi-VN" sz="2400">
                <a:solidFill>
                  <a:srgbClr val="0000FF"/>
                </a:solidFill>
                <a:latin typeface="Times New Roman" panose="02020603050405020304" pitchFamily="18" charset="0"/>
                <a:cs typeface="Times New Roman" panose="02020603050405020304" pitchFamily="18" charset="0"/>
              </a:rPr>
              <a:t> 2. Để gia công món đồ chơi này cần sử dụng Thước lá, thước đo góc, dụng cụ vạch dấu, cưa, đục, búa, dũa.</a:t>
            </a:r>
          </a:p>
          <a:p>
            <a:r>
              <a:rPr lang="vi-VN" sz="2400">
                <a:solidFill>
                  <a:srgbClr val="0000FF"/>
                </a:solidFill>
                <a:latin typeface="Times New Roman" panose="02020603050405020304" pitchFamily="18" charset="0"/>
                <a:cs typeface="Times New Roman" panose="02020603050405020304" pitchFamily="18" charset="0"/>
              </a:rPr>
              <a:t>3.HS vận dụng để nêu ra vật dụng đó</a:t>
            </a:r>
          </a:p>
          <a:p>
            <a:r>
              <a:rPr lang="vi-VN" sz="2400">
                <a:solidFill>
                  <a:srgbClr val="0000FF"/>
                </a:solidFill>
                <a:latin typeface="Times New Roman" panose="02020603050405020304" pitchFamily="18" charset="0"/>
                <a:cs typeface="Times New Roman" panose="02020603050405020304" pitchFamily="18" charset="0"/>
              </a:rPr>
              <a:t>4. HS tự lập quy trình và thực hành gia công một chi tiết bằng các phương pháp gia công đã học.</a:t>
            </a:r>
          </a:p>
          <a:p>
            <a:endParaRPr lang="vi-VN"/>
          </a:p>
        </p:txBody>
      </p:sp>
    </p:spTree>
    <p:extLst>
      <p:ext uri="{BB962C8B-B14F-4D97-AF65-F5344CB8AC3E}">
        <p14:creationId xmlns:p14="http://schemas.microsoft.com/office/powerpoint/2010/main" val="195137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526" y="85636"/>
            <a:ext cx="11733007"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Dũa kim loại là phương pháp được tiến hành như thế nào?</a:t>
            </a:r>
          </a:p>
          <a:p>
            <a:r>
              <a:rPr lang="vi-VN" sz="2800" b="1">
                <a:latin typeface="Times New Roman" panose="02020603050405020304" pitchFamily="18" charset="0"/>
                <a:cs typeface="Times New Roman" panose="02020603050405020304" pitchFamily="18" charset="0"/>
              </a:rPr>
              <a:t>2. Quan sát Hình 7.11 và điền số thứ tự tương ứng với loại dũa theo gợi ý ở bảng sau:</a:t>
            </a:r>
          </a:p>
        </p:txBody>
      </p:sp>
      <p:graphicFrame>
        <p:nvGraphicFramePr>
          <p:cNvPr id="5" name="Table 4"/>
          <p:cNvGraphicFramePr>
            <a:graphicFrameLocks noGrp="1"/>
          </p:cNvGraphicFramePr>
          <p:nvPr>
            <p:extLst/>
          </p:nvPr>
        </p:nvGraphicFramePr>
        <p:xfrm>
          <a:off x="398031" y="1579245"/>
          <a:ext cx="11478410" cy="2228850"/>
        </p:xfrm>
        <a:graphic>
          <a:graphicData uri="http://schemas.openxmlformats.org/drawingml/2006/table">
            <a:tbl>
              <a:tblPr firstRow="1" firstCol="1" bandRow="1"/>
              <a:tblGrid>
                <a:gridCol w="5739205">
                  <a:extLst>
                    <a:ext uri="{9D8B030D-6E8A-4147-A177-3AD203B41FA5}">
                      <a16:colId xmlns:a16="http://schemas.microsoft.com/office/drawing/2014/main" val="2946036229"/>
                    </a:ext>
                  </a:extLst>
                </a:gridCol>
                <a:gridCol w="5739205">
                  <a:extLst>
                    <a:ext uri="{9D8B030D-6E8A-4147-A177-3AD203B41FA5}">
                      <a16:colId xmlns:a16="http://schemas.microsoft.com/office/drawing/2014/main" val="1344035528"/>
                    </a:ext>
                  </a:extLst>
                </a:gridCol>
              </a:tblGrid>
              <a:tr h="182880">
                <a:tc>
                  <a:txBody>
                    <a:bodyPr/>
                    <a:lstStyle/>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Dũa bán nguyệt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351167"/>
                  </a:ext>
                </a:extLst>
              </a:tr>
              <a:tr h="191135">
                <a:tc>
                  <a:txBody>
                    <a:bodyPr/>
                    <a:lstStyle/>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Dũa dẹt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781701"/>
                  </a:ext>
                </a:extLst>
              </a:tr>
              <a:tr h="182880">
                <a:tc>
                  <a:txBody>
                    <a:bodyPr/>
                    <a:lstStyle/>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Dũa tam giác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4381947"/>
                  </a:ext>
                </a:extLst>
              </a:tr>
              <a:tr h="182880">
                <a:tc>
                  <a:txBody>
                    <a:bodyPr/>
                    <a:lstStyle/>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Dũa tròn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1242251"/>
                  </a:ext>
                </a:extLst>
              </a:tr>
              <a:tr h="182880">
                <a:tc>
                  <a:txBody>
                    <a:bodyPr/>
                    <a:lstStyle/>
                    <a:p>
                      <a:pPr marL="0" marR="0">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Dũa vuông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533686"/>
                  </a:ext>
                </a:extLst>
              </a:tr>
            </a:tbl>
          </a:graphicData>
        </a:graphic>
      </p:graphicFrame>
      <p:pic>
        <p:nvPicPr>
          <p:cNvPr id="6" name="Picture 5"/>
          <p:cNvPicPr>
            <a:picLocks noChangeAspect="1"/>
          </p:cNvPicPr>
          <p:nvPr/>
        </p:nvPicPr>
        <p:blipFill>
          <a:blip r:embed="rId2"/>
          <a:stretch>
            <a:fillRect/>
          </a:stretch>
        </p:blipFill>
        <p:spPr>
          <a:xfrm>
            <a:off x="477623" y="3931288"/>
            <a:ext cx="6934395" cy="2781484"/>
          </a:xfrm>
          <a:prstGeom prst="rect">
            <a:avLst/>
          </a:prstGeom>
        </p:spPr>
      </p:pic>
    </p:spTree>
    <p:extLst>
      <p:ext uri="{BB962C8B-B14F-4D97-AF65-F5344CB8AC3E}">
        <p14:creationId xmlns:p14="http://schemas.microsoft.com/office/powerpoint/2010/main" val="59551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526" y="85636"/>
            <a:ext cx="11733007"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Dũa kim loại là phương pháp được tiến hành như thế nào?</a:t>
            </a:r>
          </a:p>
          <a:p>
            <a:r>
              <a:rPr lang="vi-VN" sz="2800" b="1">
                <a:latin typeface="Times New Roman" panose="02020603050405020304" pitchFamily="18" charset="0"/>
                <a:cs typeface="Times New Roman" panose="02020603050405020304" pitchFamily="18" charset="0"/>
              </a:rPr>
              <a:t>2. Quan sát Hình 7.11 và điền số thứ tự tương ứng với loại dũa theo gợi ý ở bảng sau:</a:t>
            </a:r>
          </a:p>
        </p:txBody>
      </p:sp>
      <p:pic>
        <p:nvPicPr>
          <p:cNvPr id="6" name="Picture 5"/>
          <p:cNvPicPr>
            <a:picLocks noChangeAspect="1"/>
          </p:cNvPicPr>
          <p:nvPr/>
        </p:nvPicPr>
        <p:blipFill>
          <a:blip r:embed="rId2"/>
          <a:stretch>
            <a:fillRect/>
          </a:stretch>
        </p:blipFill>
        <p:spPr>
          <a:xfrm>
            <a:off x="380805" y="1470631"/>
            <a:ext cx="4847411" cy="2781484"/>
          </a:xfrm>
          <a:prstGeom prst="rect">
            <a:avLst/>
          </a:prstGeom>
        </p:spPr>
      </p:pic>
      <p:sp>
        <p:nvSpPr>
          <p:cNvPr id="2" name="Rectangle 1"/>
          <p:cNvSpPr/>
          <p:nvPr/>
        </p:nvSpPr>
        <p:spPr>
          <a:xfrm>
            <a:off x="5503022" y="2105332"/>
            <a:ext cx="6096000" cy="1815882"/>
          </a:xfrm>
          <a:prstGeom prst="rect">
            <a:avLst/>
          </a:prstGeom>
        </p:spPr>
        <p:txBody>
          <a:bodyPr>
            <a:spAutoFit/>
          </a:bodyPr>
          <a:lstStyle/>
          <a:p>
            <a:r>
              <a:rPr lang="vi-VN" sz="2800">
                <a:solidFill>
                  <a:srgbClr val="FF0000"/>
                </a:solidFill>
                <a:latin typeface="Times New Roman" panose="02020603050405020304" pitchFamily="18" charset="0"/>
                <a:cs typeface="Times New Roman" panose="02020603050405020304" pitchFamily="18" charset="0"/>
              </a:rPr>
              <a:t>1. Dũa kim loại là phương pháp gia công nguội nhằm bóc một lớp kim loại mỏng trên bề mặt của chi tiết có diện tích nhỏ.</a:t>
            </a:r>
          </a:p>
          <a:p>
            <a:r>
              <a:rPr lang="vi-VN" sz="2800">
                <a:solidFill>
                  <a:srgbClr val="FF0000"/>
                </a:solidFill>
                <a:latin typeface="Times New Roman" panose="02020603050405020304" pitchFamily="18" charset="0"/>
                <a:cs typeface="Times New Roman" panose="02020603050405020304" pitchFamily="18" charset="0"/>
              </a:rPr>
              <a:t>2. </a:t>
            </a:r>
          </a:p>
        </p:txBody>
      </p:sp>
      <p:graphicFrame>
        <p:nvGraphicFramePr>
          <p:cNvPr id="3" name="Table 2"/>
          <p:cNvGraphicFramePr>
            <a:graphicFrameLocks noGrp="1"/>
          </p:cNvGraphicFramePr>
          <p:nvPr>
            <p:extLst/>
          </p:nvPr>
        </p:nvGraphicFramePr>
        <p:xfrm>
          <a:off x="5503022" y="4125610"/>
          <a:ext cx="6362662" cy="2579370"/>
        </p:xfrm>
        <a:graphic>
          <a:graphicData uri="http://schemas.openxmlformats.org/drawingml/2006/table">
            <a:tbl>
              <a:tblPr firstRow="1" firstCol="1" bandRow="1"/>
              <a:tblGrid>
                <a:gridCol w="3181331">
                  <a:extLst>
                    <a:ext uri="{9D8B030D-6E8A-4147-A177-3AD203B41FA5}">
                      <a16:colId xmlns:a16="http://schemas.microsoft.com/office/drawing/2014/main" val="1805318328"/>
                    </a:ext>
                  </a:extLst>
                </a:gridCol>
                <a:gridCol w="3181331">
                  <a:extLst>
                    <a:ext uri="{9D8B030D-6E8A-4147-A177-3AD203B41FA5}">
                      <a16:colId xmlns:a16="http://schemas.microsoft.com/office/drawing/2014/main" val="1641024826"/>
                    </a:ext>
                  </a:extLst>
                </a:gridCol>
              </a:tblGrid>
              <a:tr h="142240">
                <a:tc>
                  <a:txBody>
                    <a:bodyPr/>
                    <a:lstStyle/>
                    <a:p>
                      <a:pPr marL="0" marR="0">
                        <a:lnSpc>
                          <a:spcPct val="115000"/>
                        </a:lnSpc>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Dũa bán nguyệt</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0953375"/>
                  </a:ext>
                </a:extLst>
              </a:tr>
              <a:tr h="149225">
                <a:tc>
                  <a:txBody>
                    <a:bodyPr/>
                    <a:lstStyle/>
                    <a:p>
                      <a:pPr marL="0" marR="0">
                        <a:lnSpc>
                          <a:spcPct val="115000"/>
                        </a:lnSpc>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Dũa dẹt</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08259025"/>
                  </a:ext>
                </a:extLst>
              </a:tr>
              <a:tr h="142240">
                <a:tc>
                  <a:txBody>
                    <a:bodyPr/>
                    <a:lstStyle/>
                    <a:p>
                      <a:pPr marL="0" marR="0">
                        <a:lnSpc>
                          <a:spcPct val="115000"/>
                        </a:lnSpc>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Dũa tam giác</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6880902"/>
                  </a:ext>
                </a:extLst>
              </a:tr>
              <a:tr h="142240">
                <a:tc>
                  <a:txBody>
                    <a:bodyPr/>
                    <a:lstStyle/>
                    <a:p>
                      <a:pPr marL="0" marR="0">
                        <a:lnSpc>
                          <a:spcPct val="115000"/>
                        </a:lnSpc>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Dũa tròn</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5964502"/>
                  </a:ext>
                </a:extLst>
              </a:tr>
              <a:tr h="142240">
                <a:tc>
                  <a:txBody>
                    <a:bodyPr/>
                    <a:lstStyle/>
                    <a:p>
                      <a:pPr marL="0" marR="0">
                        <a:lnSpc>
                          <a:spcPct val="115000"/>
                        </a:lnSpc>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Dũa vuông</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3050825"/>
                  </a:ext>
                </a:extLst>
              </a:tr>
            </a:tbl>
          </a:graphicData>
        </a:graphic>
      </p:graphicFrame>
    </p:spTree>
    <p:extLst>
      <p:ext uri="{BB962C8B-B14F-4D97-AF65-F5344CB8AC3E}">
        <p14:creationId xmlns:p14="http://schemas.microsoft.com/office/powerpoint/2010/main" val="350809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97212" y="517803"/>
            <a:ext cx="1158240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III.Dũa kim loại</a:t>
            </a:r>
          </a:p>
          <a:p>
            <a:r>
              <a:rPr lang="en-US" sz="2800">
                <a:latin typeface="Times New Roman" panose="02020603050405020304" pitchFamily="18" charset="0"/>
                <a:cs typeface="Times New Roman" panose="02020603050405020304" pitchFamily="18" charset="0"/>
              </a:rPr>
              <a:t>Dũa kim loại là phương pháp gia công nguội nhằm bóc một lớp kim loại mỏng trên bề mặt của chi tiết có diện tích nhỏ.</a:t>
            </a:r>
          </a:p>
          <a:p>
            <a:r>
              <a:rPr lang="en-US" sz="2800" b="1">
                <a:latin typeface="Times New Roman" panose="02020603050405020304" pitchFamily="18" charset="0"/>
                <a:cs typeface="Times New Roman" panose="02020603050405020304" pitchFamily="18" charset="0"/>
              </a:rPr>
              <a:t>1. Các loại dũa</a:t>
            </a:r>
          </a:p>
          <a:p>
            <a:r>
              <a:rPr lang="en-US" sz="2800">
                <a:latin typeface="Times New Roman" panose="02020603050405020304" pitchFamily="18" charset="0"/>
                <a:cs typeface="Times New Roman" panose="02020603050405020304" pitchFamily="18" charset="0"/>
              </a:rPr>
              <a:t>- Dũa gồm dũa tròn, dũa dẹt, dũa tam giác, dũa vuông, dũa bán nguyệt</a:t>
            </a:r>
          </a:p>
          <a:p>
            <a:r>
              <a:rPr lang="en-US" sz="2800" smtClean="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sp>
        <p:nvSpPr>
          <p:cNvPr id="5" name="Rectangle 4"/>
          <p:cNvSpPr/>
          <p:nvPr/>
        </p:nvSpPr>
        <p:spPr>
          <a:xfrm>
            <a:off x="1306764" y="56138"/>
            <a:ext cx="957844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7. MỘT SỐ PHƯƠNG PHÁP GIA CÔNG CƠ KHÍ BẰNG TAY</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385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59615" y="468862"/>
            <a:ext cx="168895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7.12 và mô tả cách cầm dũa.</a:t>
            </a:r>
          </a:p>
        </p:txBody>
      </p:sp>
      <p:pic>
        <p:nvPicPr>
          <p:cNvPr id="5" name="Picture 4"/>
          <p:cNvPicPr>
            <a:picLocks noChangeAspect="1"/>
          </p:cNvPicPr>
          <p:nvPr/>
        </p:nvPicPr>
        <p:blipFill>
          <a:blip r:embed="rId2"/>
          <a:stretch>
            <a:fillRect/>
          </a:stretch>
        </p:blipFill>
        <p:spPr>
          <a:xfrm>
            <a:off x="390891" y="376518"/>
            <a:ext cx="9689024" cy="6174889"/>
          </a:xfrm>
          <a:prstGeom prst="rect">
            <a:avLst/>
          </a:prstGeom>
        </p:spPr>
      </p:pic>
    </p:spTree>
    <p:extLst>
      <p:ext uri="{BB962C8B-B14F-4D97-AF65-F5344CB8AC3E}">
        <p14:creationId xmlns:p14="http://schemas.microsoft.com/office/powerpoint/2010/main" val="149939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59615" y="468862"/>
            <a:ext cx="1688950"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7.12 và mô tả cách cầm dũa.</a:t>
            </a:r>
          </a:p>
        </p:txBody>
      </p:sp>
      <p:pic>
        <p:nvPicPr>
          <p:cNvPr id="5" name="Picture 4"/>
          <p:cNvPicPr>
            <a:picLocks noChangeAspect="1"/>
          </p:cNvPicPr>
          <p:nvPr/>
        </p:nvPicPr>
        <p:blipFill>
          <a:blip r:embed="rId2"/>
          <a:stretch>
            <a:fillRect/>
          </a:stretch>
        </p:blipFill>
        <p:spPr>
          <a:xfrm>
            <a:off x="390891" y="376518"/>
            <a:ext cx="9689024" cy="4238513"/>
          </a:xfrm>
          <a:prstGeom prst="rect">
            <a:avLst/>
          </a:prstGeom>
        </p:spPr>
      </p:pic>
      <p:sp>
        <p:nvSpPr>
          <p:cNvPr id="6" name="Rectangle 5"/>
          <p:cNvSpPr/>
          <p:nvPr/>
        </p:nvSpPr>
        <p:spPr>
          <a:xfrm>
            <a:off x="498438" y="4745047"/>
            <a:ext cx="11378004" cy="1815882"/>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Tay thuận nắm cán dũa, bốn ngón tay bao quanh phía dưới cán dũa, ngón cái ở phía trên dọc theo chiều dài của dũa.</a:t>
            </a:r>
          </a:p>
          <a:p>
            <a:r>
              <a:rPr lang="vi-VN" sz="2800">
                <a:solidFill>
                  <a:srgbClr val="FF0000"/>
                </a:solidFill>
                <a:latin typeface="Times New Roman" panose="02020603050405020304" pitchFamily="18" charset="0"/>
                <a:cs typeface="Times New Roman" panose="02020603050405020304" pitchFamily="18" charset="0"/>
              </a:rPr>
              <a:t>Đặt lòng bàn tay còn lại lên đầu mũi dũa, cách đầu mũi dũa khoảng 20 đến 30 mm.</a:t>
            </a:r>
          </a:p>
        </p:txBody>
      </p:sp>
    </p:spTree>
    <p:extLst>
      <p:ext uri="{BB962C8B-B14F-4D97-AF65-F5344CB8AC3E}">
        <p14:creationId xmlns:p14="http://schemas.microsoft.com/office/powerpoint/2010/main" val="88468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97212" y="517803"/>
            <a:ext cx="11582400"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III.Dũa kim loại</a:t>
            </a:r>
          </a:p>
          <a:p>
            <a:r>
              <a:rPr lang="en-US" sz="2800" b="1">
                <a:latin typeface="Times New Roman" panose="02020603050405020304" pitchFamily="18" charset="0"/>
                <a:cs typeface="Times New Roman" panose="02020603050405020304" pitchFamily="18" charset="0"/>
              </a:rPr>
              <a:t>2.Cách cầm dũa</a:t>
            </a:r>
          </a:p>
          <a:p>
            <a:r>
              <a:rPr lang="en-US" sz="2800">
                <a:latin typeface="Times New Roman" panose="02020603050405020304" pitchFamily="18" charset="0"/>
                <a:cs typeface="Times New Roman" panose="02020603050405020304" pitchFamily="18" charset="0"/>
              </a:rPr>
              <a:t>- Tay thuận nắm cán dũa, bốn ngón tay bao quanh phía dưới cán dũa, ngón cái ở phía trên dọc theo chiều dài của dũa.</a:t>
            </a:r>
          </a:p>
          <a:p>
            <a:r>
              <a:rPr lang="en-US" sz="2800">
                <a:latin typeface="Times New Roman" panose="02020603050405020304" pitchFamily="18" charset="0"/>
                <a:cs typeface="Times New Roman" panose="02020603050405020304" pitchFamily="18" charset="0"/>
              </a:rPr>
              <a:t>- Đặt lòng bàn tay còn lại lên đầu mũi dũa, cách đầu mũi dũa khoảng 20 đến 30 mm.</a:t>
            </a:r>
          </a:p>
          <a:p>
            <a:endParaRPr lang="en-US" sz="280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sp>
        <p:nvSpPr>
          <p:cNvPr id="5" name="Rectangle 4"/>
          <p:cNvSpPr/>
          <p:nvPr/>
        </p:nvSpPr>
        <p:spPr>
          <a:xfrm>
            <a:off x="1306764" y="56138"/>
            <a:ext cx="957844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7. MỘT SỐ PHƯƠNG PHÁP GIA CÔNG CƠ KHÍ BẰNG TAY</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137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7939" y="247001"/>
            <a:ext cx="3033656" cy="3970318"/>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7.13 và cho biết:</a:t>
            </a:r>
          </a:p>
          <a:p>
            <a:r>
              <a:rPr lang="vi-VN" sz="2800" b="1">
                <a:latin typeface="Times New Roman" panose="02020603050405020304" pitchFamily="18" charset="0"/>
                <a:cs typeface="Times New Roman" panose="02020603050405020304" pitchFamily="18" charset="0"/>
              </a:rPr>
              <a:t>a. Tư thế đứng khi dũa.</a:t>
            </a:r>
          </a:p>
          <a:p>
            <a:r>
              <a:rPr lang="vi-VN" sz="2800" b="1">
                <a:latin typeface="Times New Roman" panose="02020603050405020304" pitchFamily="18" charset="0"/>
                <a:cs typeface="Times New Roman" panose="02020603050405020304" pitchFamily="18" charset="0"/>
              </a:rPr>
              <a:t>b. Tư thế đứng không đúng ảnh hưởng như thế nào trong quá trình làm việc?</a:t>
            </a:r>
          </a:p>
        </p:txBody>
      </p:sp>
      <p:pic>
        <p:nvPicPr>
          <p:cNvPr id="5" name="Picture 4"/>
          <p:cNvPicPr>
            <a:picLocks noChangeAspect="1"/>
          </p:cNvPicPr>
          <p:nvPr/>
        </p:nvPicPr>
        <p:blipFill>
          <a:blip r:embed="rId2"/>
          <a:stretch>
            <a:fillRect/>
          </a:stretch>
        </p:blipFill>
        <p:spPr>
          <a:xfrm>
            <a:off x="443665" y="247001"/>
            <a:ext cx="8528213" cy="6315164"/>
          </a:xfrm>
          <a:prstGeom prst="rect">
            <a:avLst/>
          </a:prstGeom>
        </p:spPr>
      </p:pic>
    </p:spTree>
    <p:extLst>
      <p:ext uri="{BB962C8B-B14F-4D97-AF65-F5344CB8AC3E}">
        <p14:creationId xmlns:p14="http://schemas.microsoft.com/office/powerpoint/2010/main" val="335597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7939" y="247001"/>
            <a:ext cx="3033656" cy="3970318"/>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7.13 và cho biết:</a:t>
            </a:r>
          </a:p>
          <a:p>
            <a:r>
              <a:rPr lang="vi-VN" sz="2800" b="1">
                <a:latin typeface="Times New Roman" panose="02020603050405020304" pitchFamily="18" charset="0"/>
                <a:cs typeface="Times New Roman" panose="02020603050405020304" pitchFamily="18" charset="0"/>
              </a:rPr>
              <a:t>a. Tư thế đứng khi dũa.</a:t>
            </a:r>
          </a:p>
          <a:p>
            <a:r>
              <a:rPr lang="vi-VN" sz="2800" b="1">
                <a:latin typeface="Times New Roman" panose="02020603050405020304" pitchFamily="18" charset="0"/>
                <a:cs typeface="Times New Roman" panose="02020603050405020304" pitchFamily="18" charset="0"/>
              </a:rPr>
              <a:t>b. Tư thế đứng không đúng ảnh hưởng như thế nào trong quá trình làm việc?</a:t>
            </a:r>
          </a:p>
        </p:txBody>
      </p:sp>
      <p:pic>
        <p:nvPicPr>
          <p:cNvPr id="5" name="Picture 4"/>
          <p:cNvPicPr>
            <a:picLocks noChangeAspect="1"/>
          </p:cNvPicPr>
          <p:nvPr/>
        </p:nvPicPr>
        <p:blipFill>
          <a:blip r:embed="rId2"/>
          <a:stretch>
            <a:fillRect/>
          </a:stretch>
        </p:blipFill>
        <p:spPr>
          <a:xfrm>
            <a:off x="443665" y="247001"/>
            <a:ext cx="8528213" cy="3840905"/>
          </a:xfrm>
          <a:prstGeom prst="rect">
            <a:avLst/>
          </a:prstGeom>
        </p:spPr>
      </p:pic>
      <p:sp>
        <p:nvSpPr>
          <p:cNvPr id="2" name="Rectangle 1"/>
          <p:cNvSpPr/>
          <p:nvPr/>
        </p:nvSpPr>
        <p:spPr>
          <a:xfrm>
            <a:off x="358589" y="4217319"/>
            <a:ext cx="11205882"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2. a. Tư thế đứng khi dũa:</a:t>
            </a:r>
          </a:p>
          <a:p>
            <a:r>
              <a:rPr lang="vi-VN" sz="2400">
                <a:solidFill>
                  <a:srgbClr val="FF0000"/>
                </a:solidFill>
                <a:latin typeface="Times New Roman" panose="02020603050405020304" pitchFamily="18" charset="0"/>
                <a:cs typeface="Times New Roman" panose="02020603050405020304" pitchFamily="18" charset="0"/>
              </a:rPr>
              <a:t>Người đứng thẳng, thân người tạo thành góc khoảng 45° so với đường tâm của má ê tô. Bàn chân thuận đặt cách cạnh của bàn nguội một khoảng 150 mm, bàn chân còn lại tạo góc khoảng 75° so với chân thuận, cánh tay và cẳng tay hợp thành góc 90°. Mắt luôn nhìn về hướng chuyển động của dũa khi thao tác.</a:t>
            </a:r>
          </a:p>
          <a:p>
            <a:r>
              <a:rPr lang="vi-VN" sz="2400">
                <a:solidFill>
                  <a:srgbClr val="FF0000"/>
                </a:solidFill>
                <a:latin typeface="Times New Roman" panose="02020603050405020304" pitchFamily="18" charset="0"/>
                <a:cs typeface="Times New Roman" panose="02020603050405020304" pitchFamily="18" charset="0"/>
              </a:rPr>
              <a:t>b. Tư thế đứng không đúng cách dẫn tới bệnh vẹo cột sống.</a:t>
            </a:r>
          </a:p>
        </p:txBody>
      </p:sp>
    </p:spTree>
    <p:extLst>
      <p:ext uri="{BB962C8B-B14F-4D97-AF65-F5344CB8AC3E}">
        <p14:creationId xmlns:p14="http://schemas.microsoft.com/office/powerpoint/2010/main" val="69399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1630</Words>
  <Application>Microsoft Office PowerPoint</Application>
  <PresentationFormat>Widescreen</PresentationFormat>
  <Paragraphs>136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6</cp:revision>
  <dcterms:created xsi:type="dcterms:W3CDTF">2025-01-05T08:16:09Z</dcterms:created>
  <dcterms:modified xsi:type="dcterms:W3CDTF">2026-01-22T09:09:14Z</dcterms:modified>
</cp:coreProperties>
</file>