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26" r:id="rId2"/>
    <p:sldId id="363" r:id="rId3"/>
    <p:sldId id="364" r:id="rId4"/>
    <p:sldId id="371" r:id="rId5"/>
    <p:sldId id="347" r:id="rId6"/>
    <p:sldId id="374" r:id="rId7"/>
    <p:sldId id="375" r:id="rId8"/>
    <p:sldId id="376" r:id="rId9"/>
    <p:sldId id="377" r:id="rId10"/>
    <p:sldId id="379" r:id="rId11"/>
    <p:sldId id="380" r:id="rId12"/>
    <p:sldId id="381" r:id="rId13"/>
    <p:sldId id="382" r:id="rId14"/>
    <p:sldId id="383" r:id="rId15"/>
    <p:sldId id="320" r:id="rId16"/>
    <p:sldId id="360" r:id="rId17"/>
    <p:sldId id="384" r:id="rId18"/>
    <p:sldId id="385" r:id="rId19"/>
    <p:sldId id="386" r:id="rId20"/>
    <p:sldId id="387" r:id="rId21"/>
    <p:sldId id="388" r:id="rId22"/>
    <p:sldId id="3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40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22/01/2026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2246769"/>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I. </a:t>
            </a:r>
            <a:r>
              <a:rPr lang="en-US" sz="2800" b="1" dirty="0" err="1" smtClean="0">
                <a:latin typeface="Times New Roman" panose="02020603050405020304" pitchFamily="18" charset="0"/>
                <a:cs typeface="Times New Roman" panose="02020603050405020304" pitchFamily="18" charset="0"/>
              </a:rPr>
              <a:t>Truyền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9216" y="160281"/>
            <a:ext cx="4932784"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mô hình động cơ đốt trong (Hình 8.11) cho biết các chi tiết pit tông, thanh truyền, trục khuỷu chuyển động như thế nào? Trục khuỷu, thanh truyền và pit tông có phải là cơ cấu tay quay con trượt không?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54866" y="227605"/>
            <a:ext cx="6552423" cy="6341145"/>
          </a:xfrm>
          <a:prstGeom prst="rect">
            <a:avLst/>
          </a:prstGeom>
        </p:spPr>
      </p:pic>
      <p:sp>
        <p:nvSpPr>
          <p:cNvPr id="2" name="Rectangle 1"/>
          <p:cNvSpPr/>
          <p:nvPr/>
        </p:nvSpPr>
        <p:spPr>
          <a:xfrm>
            <a:off x="7259216" y="3699711"/>
            <a:ext cx="4767943"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Pit tông chuyển động tịnh tiến.</a:t>
            </a:r>
          </a:p>
          <a:p>
            <a:r>
              <a:rPr lang="vi-VN" sz="2800">
                <a:solidFill>
                  <a:srgbClr val="FF0000"/>
                </a:solidFill>
                <a:latin typeface="Times New Roman" panose="02020603050405020304" pitchFamily="18" charset="0"/>
                <a:cs typeface="Times New Roman" panose="02020603050405020304" pitchFamily="18" charset="0"/>
              </a:rPr>
              <a:t>Trục khuỷu và thanh truyền chuyển động quay.</a:t>
            </a:r>
          </a:p>
          <a:p>
            <a:r>
              <a:rPr lang="vi-VN" sz="2800">
                <a:solidFill>
                  <a:srgbClr val="FF0000"/>
                </a:solidFill>
                <a:latin typeface="Times New Roman" panose="02020603050405020304" pitchFamily="18" charset="0"/>
                <a:cs typeface="Times New Roman" panose="02020603050405020304" pitchFamily="18" charset="0"/>
              </a:rPr>
              <a:t>Trục khuỷu, thanh truyền và pit tông là cơ cấu tay quay con trượt.</a:t>
            </a:r>
          </a:p>
        </p:txBody>
      </p:sp>
    </p:spTree>
    <p:extLst>
      <p:ext uri="{BB962C8B-B14F-4D97-AF65-F5344CB8AC3E}">
        <p14:creationId xmlns:p14="http://schemas.microsoft.com/office/powerpoint/2010/main" val="14303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Một số cơ cấu biến đổi chuyển động</a:t>
            </a:r>
          </a:p>
          <a:p>
            <a:r>
              <a:rPr lang="en-US" sz="2800" b="1">
                <a:latin typeface="Times New Roman" panose="02020603050405020304" pitchFamily="18" charset="0"/>
                <a:cs typeface="Times New Roman" panose="02020603050405020304" pitchFamily="18" charset="0"/>
              </a:rPr>
              <a:t>1. Cơ cấu tay quay con trượt</a:t>
            </a:r>
          </a:p>
          <a:p>
            <a:r>
              <a:rPr lang="en-US" sz="2800">
                <a:latin typeface="Times New Roman" panose="02020603050405020304" pitchFamily="18" charset="0"/>
                <a:cs typeface="Times New Roman" panose="02020603050405020304" pitchFamily="18" charset="0"/>
              </a:rPr>
              <a:t>a. Cấu tạo</a:t>
            </a:r>
          </a:p>
          <a:p>
            <a:r>
              <a:rPr lang="en-US" sz="2800">
                <a:latin typeface="Times New Roman" panose="02020603050405020304" pitchFamily="18" charset="0"/>
                <a:cs typeface="Times New Roman" panose="02020603050405020304" pitchFamily="18" charset="0"/>
              </a:rPr>
              <a:t>- Gồm tay quay 1, thanh truyền 2, con trượt 3, giá đỡ 4.</a:t>
            </a:r>
          </a:p>
          <a:p>
            <a:r>
              <a:rPr lang="en-US" sz="2800">
                <a:latin typeface="Times New Roman" panose="02020603050405020304" pitchFamily="18" charset="0"/>
                <a:cs typeface="Times New Roman" panose="02020603050405020304" pitchFamily="18" charset="0"/>
              </a:rPr>
              <a:t>b. Nguyên lý hoạt động</a:t>
            </a:r>
          </a:p>
          <a:p>
            <a:r>
              <a:rPr lang="en-US" sz="2800">
                <a:latin typeface="Times New Roman" panose="02020603050405020304" pitchFamily="18" charset="0"/>
                <a:cs typeface="Times New Roman" panose="02020603050405020304" pitchFamily="18" charset="0"/>
              </a:rPr>
              <a:t>Khi tay quay 1 quay quanh trục A với bán kính quay thông qua thanh truyền 2 làm cho con trượt 3 chuyển động tịnh tiến qua lại hoặc lên xuống trong giá đỡ 4</a:t>
            </a:r>
          </a:p>
          <a:p>
            <a:r>
              <a:rPr lang="en-US" sz="2800">
                <a:latin typeface="Times New Roman" panose="02020603050405020304" pitchFamily="18" charset="0"/>
                <a:cs typeface="Times New Roman" panose="02020603050405020304" pitchFamily="18" charset="0"/>
              </a:rPr>
              <a:t>c.Ứng dụng</a:t>
            </a:r>
          </a:p>
          <a:p>
            <a:r>
              <a:rPr lang="en-US" sz="2800">
                <a:latin typeface="Times New Roman" panose="02020603050405020304" pitchFamily="18" charset="0"/>
                <a:cs typeface="Times New Roman" panose="02020603050405020304" pitchFamily="18" charset="0"/>
              </a:rPr>
              <a:t>- Động cơ đốt trong, máy nén khí, máy cưa gỗ..</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0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164" y="245716"/>
            <a:ext cx="4285860"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8.12 và cho biết:</a:t>
            </a:r>
          </a:p>
          <a:p>
            <a:r>
              <a:rPr lang="vi-VN" sz="2800" b="1">
                <a:latin typeface="Times New Roman" panose="02020603050405020304" pitchFamily="18" charset="0"/>
                <a:cs typeface="Times New Roman" panose="02020603050405020304" pitchFamily="18" charset="0"/>
              </a:rPr>
              <a:t>1. Vị trí các khớp bản lề của cơ cấu.</a:t>
            </a:r>
          </a:p>
          <a:p>
            <a:r>
              <a:rPr lang="vi-VN" sz="2800" b="1">
                <a:latin typeface="Times New Roman" panose="02020603050405020304" pitchFamily="18" charset="0"/>
                <a:cs typeface="Times New Roman" panose="02020603050405020304" pitchFamily="18" charset="0"/>
              </a:rPr>
              <a:t>2. Nguyên lí làm việc của cơ cấu.</a:t>
            </a:r>
          </a:p>
          <a:p>
            <a:r>
              <a:rPr lang="vi-VN" sz="2800" b="1">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như thế nào?</a:t>
            </a:r>
          </a:p>
        </p:txBody>
      </p:sp>
      <p:pic>
        <p:nvPicPr>
          <p:cNvPr id="5" name="Picture 4"/>
          <p:cNvPicPr>
            <a:picLocks noChangeAspect="1"/>
          </p:cNvPicPr>
          <p:nvPr/>
        </p:nvPicPr>
        <p:blipFill>
          <a:blip r:embed="rId2"/>
          <a:stretch>
            <a:fillRect/>
          </a:stretch>
        </p:blipFill>
        <p:spPr>
          <a:xfrm>
            <a:off x="4567316" y="245716"/>
            <a:ext cx="7226577" cy="6248390"/>
          </a:xfrm>
          <a:prstGeom prst="rect">
            <a:avLst/>
          </a:prstGeom>
        </p:spPr>
      </p:pic>
    </p:spTree>
    <p:extLst>
      <p:ext uri="{BB962C8B-B14F-4D97-AF65-F5344CB8AC3E}">
        <p14:creationId xmlns:p14="http://schemas.microsoft.com/office/powerpoint/2010/main" val="28976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850" y="87096"/>
            <a:ext cx="4285860"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Quan sát Hình 8.12 và cho biết:</a:t>
            </a:r>
          </a:p>
          <a:p>
            <a:r>
              <a:rPr lang="vi-VN" sz="2400" b="1">
                <a:latin typeface="Times New Roman" panose="02020603050405020304" pitchFamily="18" charset="0"/>
                <a:cs typeface="Times New Roman" panose="02020603050405020304" pitchFamily="18" charset="0"/>
              </a:rPr>
              <a:t>1. Vị trí các khớp bản lề của cơ cấu.</a:t>
            </a:r>
          </a:p>
          <a:p>
            <a:r>
              <a:rPr lang="vi-VN" sz="2400" b="1">
                <a:latin typeface="Times New Roman" panose="02020603050405020304" pitchFamily="18" charset="0"/>
                <a:cs typeface="Times New Roman" panose="02020603050405020304" pitchFamily="18" charset="0"/>
              </a:rPr>
              <a:t>2. Nguyên lí làm việc của cơ cấu.</a:t>
            </a:r>
          </a:p>
          <a:p>
            <a:r>
              <a:rPr lang="vi-VN" sz="2400" b="1">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như thế nào?</a:t>
            </a:r>
          </a:p>
        </p:txBody>
      </p:sp>
      <p:pic>
        <p:nvPicPr>
          <p:cNvPr id="5" name="Picture 4"/>
          <p:cNvPicPr>
            <a:picLocks noChangeAspect="1"/>
          </p:cNvPicPr>
          <p:nvPr/>
        </p:nvPicPr>
        <p:blipFill>
          <a:blip r:embed="rId2"/>
          <a:stretch>
            <a:fillRect/>
          </a:stretch>
        </p:blipFill>
        <p:spPr>
          <a:xfrm>
            <a:off x="4725936" y="87096"/>
            <a:ext cx="7226577" cy="3047990"/>
          </a:xfrm>
          <a:prstGeom prst="rect">
            <a:avLst/>
          </a:prstGeom>
        </p:spPr>
      </p:pic>
      <p:sp>
        <p:nvSpPr>
          <p:cNvPr id="2" name="Rectangle 1"/>
          <p:cNvSpPr/>
          <p:nvPr/>
        </p:nvSpPr>
        <p:spPr>
          <a:xfrm>
            <a:off x="360784" y="3991671"/>
            <a:ext cx="10882604"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Vị trí các khớp bản lề của cơ cấu: A, B, C, D.</a:t>
            </a:r>
          </a:p>
          <a:p>
            <a:r>
              <a:rPr lang="vi-VN" sz="2400">
                <a:solidFill>
                  <a:srgbClr val="FF0000"/>
                </a:solidFill>
                <a:latin typeface="Times New Roman" panose="02020603050405020304" pitchFamily="18" charset="0"/>
                <a:cs typeface="Times New Roman" panose="02020603050405020304" pitchFamily="18" charset="0"/>
              </a:rPr>
              <a:t>2. Nguyên lí làm việc của cơ cấu: Khi tay quay (1) quay quanh trục A, thông qua thanh truyền (2) làm thanh lắc (3) chuyển động lắc qua lại quanh trục D từ vị trí M đến vị trí N và ngược lại.</a:t>
            </a:r>
          </a:p>
          <a:p>
            <a:r>
              <a:rPr lang="vi-VN" sz="2400">
                <a:solidFill>
                  <a:srgbClr val="FF0000"/>
                </a:solidFill>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quay về phía điểm M.</a:t>
            </a:r>
          </a:p>
        </p:txBody>
      </p:sp>
    </p:spTree>
    <p:extLst>
      <p:ext uri="{BB962C8B-B14F-4D97-AF65-F5344CB8AC3E}">
        <p14:creationId xmlns:p14="http://schemas.microsoft.com/office/powerpoint/2010/main" val="2248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Một số cơ cấu biến đổi chuyển động</a:t>
            </a:r>
          </a:p>
          <a:p>
            <a:r>
              <a:rPr lang="en-US" sz="2800" b="1" smtClean="0">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Cơ cấu tay quay con lắc</a:t>
            </a:r>
          </a:p>
          <a:p>
            <a:r>
              <a:rPr lang="en-US" sz="2800">
                <a:latin typeface="Times New Roman" panose="02020603050405020304" pitchFamily="18" charset="0"/>
                <a:cs typeface="Times New Roman" panose="02020603050405020304" pitchFamily="18" charset="0"/>
              </a:rPr>
              <a:t>a. Cấu tạo</a:t>
            </a:r>
          </a:p>
          <a:p>
            <a:r>
              <a:rPr lang="en-US" sz="2800">
                <a:latin typeface="Times New Roman" panose="02020603050405020304" pitchFamily="18" charset="0"/>
                <a:cs typeface="Times New Roman" panose="02020603050405020304" pitchFamily="18" charset="0"/>
              </a:rPr>
              <a:t>- Gồm tay quay 1, thanh truyền 2, con lắc 3, giá đỡ 4.</a:t>
            </a:r>
          </a:p>
          <a:p>
            <a:r>
              <a:rPr lang="en-US" sz="2800">
                <a:latin typeface="Times New Roman" panose="02020603050405020304" pitchFamily="18" charset="0"/>
                <a:cs typeface="Times New Roman" panose="02020603050405020304" pitchFamily="18" charset="0"/>
              </a:rPr>
              <a:t>b. Nguyên lý hoạt động</a:t>
            </a:r>
          </a:p>
          <a:p>
            <a:r>
              <a:rPr lang="en-US" sz="2800">
                <a:latin typeface="Times New Roman" panose="02020603050405020304" pitchFamily="18" charset="0"/>
                <a:cs typeface="Times New Roman" panose="02020603050405020304" pitchFamily="18" charset="0"/>
              </a:rPr>
              <a:t>Khi tay quay 1 quay quanh trục A, thông qua thanh truyền 2 làm thanh lắc 3 lắc qua lại quanh trục D một góc xác định.</a:t>
            </a:r>
          </a:p>
          <a:p>
            <a:r>
              <a:rPr lang="en-US" sz="2800">
                <a:latin typeface="Times New Roman" panose="02020603050405020304" pitchFamily="18" charset="0"/>
                <a:cs typeface="Times New Roman" panose="02020603050405020304" pitchFamily="18" charset="0"/>
              </a:rPr>
              <a:t>C. Ứng dụng</a:t>
            </a:r>
          </a:p>
          <a:p>
            <a:r>
              <a:rPr lang="en-US" sz="2800">
                <a:latin typeface="Times New Roman" panose="02020603050405020304" pitchFamily="18" charset="0"/>
                <a:cs typeface="Times New Roman" panose="02020603050405020304" pitchFamily="18" charset="0"/>
              </a:rPr>
              <a:t>- Máy khâu đạp chân, máy khai thác dầu mỏ, bánh tầu hỏa…..</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0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07426" y="0"/>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Kể tên các dụng cụ và thiết bị cần chuẩn bị.</a:t>
            </a:r>
          </a:p>
          <a:p>
            <a:r>
              <a:rPr lang="en-US" sz="2800" b="1">
                <a:latin typeface="Times New Roman" panose="02020603050405020304" pitchFamily="18" charset="0"/>
                <a:cs typeface="Times New Roman" panose="02020603050405020304" pitchFamily="18" charset="0"/>
              </a:rPr>
              <a:t>2. Nêu nội dung cần tiến hành.</a:t>
            </a:r>
          </a:p>
          <a:p>
            <a:r>
              <a:rPr lang="en-US" sz="2800" b="1">
                <a:latin typeface="Times New Roman" panose="02020603050405020304" pitchFamily="18" charset="0"/>
                <a:cs typeface="Times New Roman" panose="02020603050405020304" pitchFamily="18" charset="0"/>
              </a:rPr>
              <a:t>3. Để tháo lắp đúng quy trình cần tuân theo yêu cầu gì?</a:t>
            </a:r>
          </a:p>
        </p:txBody>
      </p:sp>
    </p:spTree>
    <p:extLst>
      <p:ext uri="{BB962C8B-B14F-4D97-AF65-F5344CB8AC3E}">
        <p14:creationId xmlns:p14="http://schemas.microsoft.com/office/powerpoint/2010/main" val="3683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08855" y="167951"/>
            <a:ext cx="11731692" cy="5940088"/>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 Chuẩn bị</a:t>
            </a:r>
          </a:p>
          <a:p>
            <a:r>
              <a:rPr lang="en-US" sz="2000">
                <a:solidFill>
                  <a:srgbClr val="FF0000"/>
                </a:solidFill>
                <a:latin typeface="Times New Roman" panose="02020603050405020304" pitchFamily="18" charset="0"/>
                <a:cs typeface="Times New Roman" panose="02020603050405020304" pitchFamily="18" charset="0"/>
              </a:rPr>
              <a:t>- Dụng cụ: Kìm, tua vít, mỏ lết, thước cặp, thước lá:</a:t>
            </a:r>
          </a:p>
          <a:p>
            <a:r>
              <a:rPr lang="en-US" sz="2000">
                <a:solidFill>
                  <a:srgbClr val="FF0000"/>
                </a:solidFill>
                <a:latin typeface="Times New Roman" panose="02020603050405020304" pitchFamily="18" charset="0"/>
                <a:cs typeface="Times New Roman" panose="02020603050405020304" pitchFamily="18" charset="0"/>
              </a:rPr>
              <a:t>- Thiết bị: </a:t>
            </a:r>
          </a:p>
          <a:p>
            <a:r>
              <a:rPr lang="en-US" sz="2000">
                <a:solidFill>
                  <a:srgbClr val="FF0000"/>
                </a:solidFill>
                <a:latin typeface="Times New Roman" panose="02020603050405020304" pitchFamily="18" charset="0"/>
                <a:cs typeface="Times New Roman" panose="02020603050405020304" pitchFamily="18" charset="0"/>
              </a:rPr>
              <a:t>+ Bộ thực hành truyền động cơ khí gồm bộ truyền đai, bộ truyền xích, bộ truyền bánh răng.</a:t>
            </a:r>
          </a:p>
          <a:p>
            <a:r>
              <a:rPr lang="en-US" sz="2000">
                <a:solidFill>
                  <a:srgbClr val="FF0000"/>
                </a:solidFill>
                <a:latin typeface="Times New Roman" panose="02020603050405020304" pitchFamily="18" charset="0"/>
                <a:cs typeface="Times New Roman" panose="02020603050405020304" pitchFamily="18" charset="0"/>
              </a:rPr>
              <a:t>+ Bộ thực hành cơ cấu biến đổi chuyển động gồm cơ cấu tay quay con trượt, cơ cấu bốn khâu bản lể</a:t>
            </a:r>
          </a:p>
          <a:p>
            <a:r>
              <a:rPr lang="en-US" sz="2000">
                <a:solidFill>
                  <a:srgbClr val="FF0000"/>
                </a:solidFill>
                <a:latin typeface="Times New Roman" panose="02020603050405020304" pitchFamily="18" charset="0"/>
                <a:cs typeface="Times New Roman" panose="02020603050405020304" pitchFamily="18" charset="0"/>
              </a:rPr>
              <a:t>2. Nội dung</a:t>
            </a:r>
          </a:p>
          <a:p>
            <a:r>
              <a:rPr lang="en-US" sz="2000">
                <a:solidFill>
                  <a:srgbClr val="FF0000"/>
                </a:solidFill>
                <a:latin typeface="Times New Roman" panose="02020603050405020304" pitchFamily="18" charset="0"/>
                <a:cs typeface="Times New Roman" panose="02020603050405020304" pitchFamily="18" charset="0"/>
              </a:rPr>
              <a:t>- Tháo lắp các bộ truyền và biến đổi chuyển động</a:t>
            </a:r>
          </a:p>
          <a:p>
            <a:r>
              <a:rPr lang="en-US" sz="2000">
                <a:solidFill>
                  <a:srgbClr val="FF0000"/>
                </a:solidFill>
                <a:latin typeface="Times New Roman" panose="02020603050405020304" pitchFamily="18" charset="0"/>
                <a:cs typeface="Times New Roman" panose="02020603050405020304" pitchFamily="18" charset="0"/>
              </a:rPr>
              <a:t>- Tính tỉ số truyền của các bộ truyền chuyển động</a:t>
            </a:r>
          </a:p>
          <a:p>
            <a:r>
              <a:rPr lang="en-US" sz="2000">
                <a:solidFill>
                  <a:srgbClr val="FF0000"/>
                </a:solidFill>
                <a:latin typeface="Times New Roman" panose="02020603050405020304" pitchFamily="18" charset="0"/>
                <a:cs typeface="Times New Roman" panose="02020603050405020304" pitchFamily="18" charset="0"/>
              </a:rPr>
              <a:t>.3. Yêu cầu kỹ thuật</a:t>
            </a:r>
          </a:p>
          <a:p>
            <a:r>
              <a:rPr lang="en-US" sz="2000">
                <a:solidFill>
                  <a:srgbClr val="FF0000"/>
                </a:solidFill>
                <a:latin typeface="Times New Roman" panose="02020603050405020304" pitchFamily="18" charset="0"/>
                <a:cs typeface="Times New Roman" panose="02020603050405020304" pitchFamily="18" charset="0"/>
              </a:rPr>
              <a:t>- Tháo lắp được bộ truyền và biến đổi chuyển động đảm bảo đúng cấu trúc.</a:t>
            </a:r>
          </a:p>
          <a:p>
            <a:r>
              <a:rPr lang="en-US" sz="2000">
                <a:solidFill>
                  <a:srgbClr val="FF0000"/>
                </a:solidFill>
                <a:latin typeface="Times New Roman" panose="02020603050405020304" pitchFamily="18" charset="0"/>
                <a:cs typeface="Times New Roman" panose="02020603050405020304" pitchFamily="18" charset="0"/>
              </a:rPr>
              <a:t>- Mô hình sau khi lắp chuyển động nhẹ, êm</a:t>
            </a:r>
          </a:p>
          <a:p>
            <a:r>
              <a:rPr lang="en-US" sz="2000">
                <a:solidFill>
                  <a:srgbClr val="FF0000"/>
                </a:solidFill>
                <a:latin typeface="Times New Roman" panose="02020603050405020304" pitchFamily="18" charset="0"/>
                <a:cs typeface="Times New Roman" panose="02020603050405020304" pitchFamily="18" charset="0"/>
              </a:rPr>
              <a:t>- Tính được tỉ số truyền của bộ truyền động</a:t>
            </a:r>
          </a:p>
          <a:p>
            <a:r>
              <a:rPr lang="en-US" sz="2000">
                <a:solidFill>
                  <a:srgbClr val="FF0000"/>
                </a:solidFill>
                <a:latin typeface="Times New Roman" panose="02020603050405020304" pitchFamily="18" charset="0"/>
                <a:cs typeface="Times New Roman" panose="02020603050405020304" pitchFamily="18" charset="0"/>
              </a:rPr>
              <a:t>4. Tiến trình thực hiện</a:t>
            </a:r>
          </a:p>
          <a:p>
            <a:r>
              <a:rPr lang="en-US" sz="2000">
                <a:solidFill>
                  <a:srgbClr val="FF0000"/>
                </a:solidFill>
                <a:latin typeface="Times New Roman" panose="02020603050405020304" pitchFamily="18" charset="0"/>
                <a:cs typeface="Times New Roman" panose="02020603050405020304" pitchFamily="18" charset="0"/>
              </a:rPr>
              <a:t>Theo đúng quy trình </a:t>
            </a:r>
          </a:p>
          <a:p>
            <a:r>
              <a:rPr lang="en-US" sz="2000">
                <a:solidFill>
                  <a:srgbClr val="FF0000"/>
                </a:solidFill>
                <a:latin typeface="Times New Roman" panose="02020603050405020304" pitchFamily="18" charset="0"/>
                <a:cs typeface="Times New Roman" panose="02020603050405020304" pitchFamily="18" charset="0"/>
              </a:rPr>
              <a:t>- Đo đường kính bánh đai dẫn, bánh đai bị dẫn</a:t>
            </a:r>
          </a:p>
          <a:p>
            <a:r>
              <a:rPr lang="en-US" sz="2000">
                <a:solidFill>
                  <a:srgbClr val="FF0000"/>
                </a:solidFill>
                <a:latin typeface="Times New Roman" panose="02020603050405020304" pitchFamily="18" charset="0"/>
                <a:cs typeface="Times New Roman" panose="02020603050405020304" pitchFamily="18" charset="0"/>
              </a:rPr>
              <a:t>- Đếm số răng của đĩa xích dẫn và đĩa xích bị dẫn, đếm số răng của bánh răng dẫn và bánh răng bị dẫn</a:t>
            </a:r>
          </a:p>
          <a:p>
            <a:r>
              <a:rPr lang="en-US" sz="2000">
                <a:solidFill>
                  <a:srgbClr val="FF0000"/>
                </a:solidFill>
                <a:latin typeface="Times New Roman" panose="02020603050405020304" pitchFamily="18" charset="0"/>
                <a:cs typeface="Times New Roman" panose="02020603050405020304" pitchFamily="18" charset="0"/>
              </a:rPr>
              <a:t>- Tính toán tỉ sổ truyền I theo hướng dẫn ở bảng 8.1</a:t>
            </a:r>
          </a:p>
          <a:p>
            <a:r>
              <a:rPr lang="en-US" sz="2000">
                <a:solidFill>
                  <a:srgbClr val="FF0000"/>
                </a:solidFill>
                <a:latin typeface="Times New Roman" panose="02020603050405020304" pitchFamily="18" charset="0"/>
                <a:cs typeface="Times New Roman" panose="02020603050405020304" pitchFamily="18" charset="0"/>
              </a:rPr>
              <a:t>- Lần lượt thảo lắp các bộ truyền và biến đổi chuyển động; kiểm tra lại tỉ số truyền của cơ cấu truyền chuyển động bằng cách quay và đếm vòng </a:t>
            </a:r>
            <a:r>
              <a:rPr lang="en-US" sz="2000" smtClean="0">
                <a:solidFill>
                  <a:srgbClr val="FF0000"/>
                </a:solidFill>
                <a:latin typeface="Times New Roman" panose="02020603050405020304" pitchFamily="18" charset="0"/>
                <a:cs typeface="Times New Roman" panose="02020603050405020304" pitchFamily="18" charset="0"/>
              </a:rPr>
              <a:t>quay.</a:t>
            </a:r>
            <a:endParaRPr lang="vi-VN"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4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Quan sát cơ cấu đóng cửa tự động ở hình 8.13 và cho biết</a:t>
            </a:r>
          </a:p>
          <a:p>
            <a:r>
              <a:rPr lang="en-US" sz="2800" b="1">
                <a:latin typeface="Times New Roman" panose="02020603050405020304" pitchFamily="18" charset="0"/>
                <a:cs typeface="Times New Roman" panose="02020603050405020304" pitchFamily="18" charset="0"/>
              </a:rPr>
              <a:t>- Các khớp A, B, C, D là khớp gì</a:t>
            </a:r>
          </a:p>
          <a:p>
            <a:r>
              <a:rPr lang="en-US" sz="2800" b="1">
                <a:latin typeface="Times New Roman" panose="02020603050405020304" pitchFamily="18" charset="0"/>
                <a:cs typeface="Times New Roman" panose="02020603050405020304" pitchFamily="18" charset="0"/>
              </a:rPr>
              <a:t>- Khi tác động mở cửa ra thì các chi tiết 2, 3 chuyển động như thế nào</a:t>
            </a:r>
          </a:p>
          <a:p>
            <a:r>
              <a:rPr lang="en-US" sz="2800" b="1">
                <a:latin typeface="Times New Roman" panose="02020603050405020304" pitchFamily="18" charset="0"/>
                <a:cs typeface="Times New Roman" panose="02020603050405020304" pitchFamily="18" charset="0"/>
              </a:rPr>
              <a:t>- Chỉ ra khâu nào là khâu giá đỡ?</a:t>
            </a:r>
          </a:p>
        </p:txBody>
      </p:sp>
      <p:pic>
        <p:nvPicPr>
          <p:cNvPr id="2" name="Picture 1"/>
          <p:cNvPicPr>
            <a:picLocks noChangeAspect="1"/>
          </p:cNvPicPr>
          <p:nvPr/>
        </p:nvPicPr>
        <p:blipFill>
          <a:blip r:embed="rId3"/>
          <a:stretch>
            <a:fillRect/>
          </a:stretch>
        </p:blipFill>
        <p:spPr>
          <a:xfrm>
            <a:off x="523249" y="2400657"/>
            <a:ext cx="5746922" cy="4224078"/>
          </a:xfrm>
          <a:prstGeom prst="rect">
            <a:avLst/>
          </a:prstGeom>
        </p:spPr>
      </p:pic>
    </p:spTree>
    <p:extLst>
      <p:ext uri="{BB962C8B-B14F-4D97-AF65-F5344CB8AC3E}">
        <p14:creationId xmlns:p14="http://schemas.microsoft.com/office/powerpoint/2010/main" val="10034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Quan sát cơ cấu đóng cửa tự động ở hình 8.13 và cho biết</a:t>
            </a:r>
          </a:p>
          <a:p>
            <a:r>
              <a:rPr lang="en-US" sz="2800" b="1">
                <a:latin typeface="Times New Roman" panose="02020603050405020304" pitchFamily="18" charset="0"/>
                <a:cs typeface="Times New Roman" panose="02020603050405020304" pitchFamily="18" charset="0"/>
              </a:rPr>
              <a:t>- Các khớp A, B, C, D là khớp gì</a:t>
            </a:r>
          </a:p>
          <a:p>
            <a:r>
              <a:rPr lang="en-US" sz="2800" b="1">
                <a:latin typeface="Times New Roman" panose="02020603050405020304" pitchFamily="18" charset="0"/>
                <a:cs typeface="Times New Roman" panose="02020603050405020304" pitchFamily="18" charset="0"/>
              </a:rPr>
              <a:t>- Khi tác động mở cửa ra thì các chi tiết 2, 3 chuyển động như thế nào</a:t>
            </a:r>
          </a:p>
          <a:p>
            <a:r>
              <a:rPr lang="en-US" sz="2800" b="1">
                <a:latin typeface="Times New Roman" panose="02020603050405020304" pitchFamily="18" charset="0"/>
                <a:cs typeface="Times New Roman" panose="02020603050405020304" pitchFamily="18" charset="0"/>
              </a:rPr>
              <a:t>- Chỉ ra khâu nào là khâu giá đỡ?</a:t>
            </a:r>
          </a:p>
        </p:txBody>
      </p:sp>
      <p:pic>
        <p:nvPicPr>
          <p:cNvPr id="2" name="Picture 1"/>
          <p:cNvPicPr>
            <a:picLocks noChangeAspect="1"/>
          </p:cNvPicPr>
          <p:nvPr/>
        </p:nvPicPr>
        <p:blipFill>
          <a:blip r:embed="rId3"/>
          <a:stretch>
            <a:fillRect/>
          </a:stretch>
        </p:blipFill>
        <p:spPr>
          <a:xfrm>
            <a:off x="523249" y="2400657"/>
            <a:ext cx="5746922" cy="4224078"/>
          </a:xfrm>
          <a:prstGeom prst="rect">
            <a:avLst/>
          </a:prstGeom>
        </p:spPr>
      </p:pic>
      <p:sp>
        <p:nvSpPr>
          <p:cNvPr id="5" name="Rectangle 4"/>
          <p:cNvSpPr/>
          <p:nvPr/>
        </p:nvSpPr>
        <p:spPr>
          <a:xfrm>
            <a:off x="6488620" y="2266889"/>
            <a:ext cx="42392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Bài 1.</a:t>
            </a:r>
          </a:p>
          <a:p>
            <a:r>
              <a:rPr lang="vi-VN" sz="2800">
                <a:solidFill>
                  <a:srgbClr val="FF0000"/>
                </a:solidFill>
                <a:latin typeface="Times New Roman" panose="02020603050405020304" pitchFamily="18" charset="0"/>
                <a:cs typeface="Times New Roman" panose="02020603050405020304" pitchFamily="18" charset="0"/>
              </a:rPr>
              <a:t>- Khớp A, B, C là khớp quay, khớp D là khớp trượt</a:t>
            </a:r>
          </a:p>
          <a:p>
            <a:r>
              <a:rPr lang="vi-VN" sz="2800">
                <a:solidFill>
                  <a:srgbClr val="FF0000"/>
                </a:solidFill>
                <a:latin typeface="Times New Roman" panose="02020603050405020304" pitchFamily="18" charset="0"/>
                <a:cs typeface="Times New Roman" panose="02020603050405020304" pitchFamily="18" charset="0"/>
              </a:rPr>
              <a:t>- Khi thanh truyền 2 làm con trượt 3 chuyển động tịnh tiến trên giá đỡ</a:t>
            </a:r>
          </a:p>
          <a:p>
            <a:r>
              <a:rPr lang="vi-VN" sz="2800">
                <a:solidFill>
                  <a:srgbClr val="FF0000"/>
                </a:solidFill>
                <a:latin typeface="Times New Roman" panose="02020603050405020304" pitchFamily="18" charset="0"/>
                <a:cs typeface="Times New Roman" panose="02020603050405020304" pitchFamily="18" charset="0"/>
              </a:rPr>
              <a:t>- Cánh cửa là khâu giá đỡ</a:t>
            </a:r>
          </a:p>
        </p:txBody>
      </p:sp>
    </p:spTree>
    <p:extLst>
      <p:ext uri="{BB962C8B-B14F-4D97-AF65-F5344CB8AC3E}">
        <p14:creationId xmlns:p14="http://schemas.microsoft.com/office/powerpoint/2010/main" val="886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Bánh răng dẫn có 20 răng, bánh răng bị dẫn có 60 răng ăn khớp với nhau. Nếu trục bánh răng dẫn quay với tốc độ là 300 vòng/phút thì trục bánh răng bị dẫn quay với tốc độ là bao nhiêu?</a:t>
            </a:r>
          </a:p>
        </p:txBody>
      </p:sp>
    </p:spTree>
    <p:extLst>
      <p:ext uri="{BB962C8B-B14F-4D97-AF65-F5344CB8AC3E}">
        <p14:creationId xmlns:p14="http://schemas.microsoft.com/office/powerpoint/2010/main" val="42766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221" y="110709"/>
            <a:ext cx="3713582" cy="338554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8.2, em hãy cho biết cấu tạo và nguyên lí làm việc của bộ truyền đai</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Căn cứ vào đâu để tính tỉ số truyền của bộ truyền đai?</a:t>
            </a:r>
          </a:p>
          <a:p>
            <a:endParaRPr lang="en-US"/>
          </a:p>
        </p:txBody>
      </p:sp>
      <p:pic>
        <p:nvPicPr>
          <p:cNvPr id="5" name="Picture 4"/>
          <p:cNvPicPr>
            <a:picLocks noChangeAspect="1"/>
          </p:cNvPicPr>
          <p:nvPr/>
        </p:nvPicPr>
        <p:blipFill>
          <a:blip r:embed="rId2"/>
          <a:stretch>
            <a:fillRect/>
          </a:stretch>
        </p:blipFill>
        <p:spPr>
          <a:xfrm>
            <a:off x="489025" y="256696"/>
            <a:ext cx="7731244" cy="6181425"/>
          </a:xfrm>
          <a:prstGeom prst="rect">
            <a:avLst/>
          </a:prstGeom>
        </p:spPr>
      </p:pic>
    </p:spTree>
    <p:extLst>
      <p:ext uri="{BB962C8B-B14F-4D97-AF65-F5344CB8AC3E}">
        <p14:creationId xmlns:p14="http://schemas.microsoft.com/office/powerpoint/2010/main" val="4975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Bánh răng dẫn có 20 răng, bánh răng bị dẫn có 60 răng ăn khớp với nhau. Nếu trục bánh răng dẫn quay với tốc độ là 300 vòng/phút thì trục bánh răng bị dẫn quay với tốc độ là bao nhiêu?</a:t>
            </a:r>
          </a:p>
        </p:txBody>
      </p:sp>
      <p:sp>
        <p:nvSpPr>
          <p:cNvPr id="2" name="Rectangle 1"/>
          <p:cNvSpPr/>
          <p:nvPr/>
        </p:nvSpPr>
        <p:spPr>
          <a:xfrm>
            <a:off x="2003926" y="2185213"/>
            <a:ext cx="2669898" cy="523220"/>
          </a:xfrm>
          <a:prstGeom prst="rect">
            <a:avLst/>
          </a:prstGeom>
        </p:spPr>
        <p:txBody>
          <a:bodyPr wrap="none">
            <a:spAutoFit/>
          </a:bodyPr>
          <a:lstStyle/>
          <a:p>
            <a:r>
              <a:rPr lang="en-US" sz="2800">
                <a:solidFill>
                  <a:srgbClr val="0000FF"/>
                </a:solidFill>
                <a:latin typeface="Times New Roman" panose="02020603050405020304" pitchFamily="18" charset="0"/>
                <a:cs typeface="Times New Roman" panose="02020603050405020304" pitchFamily="18" charset="0"/>
              </a:rPr>
              <a:t>Ta có tỉ số truyền</a:t>
            </a:r>
          </a:p>
        </p:txBody>
      </p:sp>
      <p:pic>
        <p:nvPicPr>
          <p:cNvPr id="5" name="Picture 4"/>
          <p:cNvPicPr>
            <a:picLocks noChangeAspect="1"/>
          </p:cNvPicPr>
          <p:nvPr/>
        </p:nvPicPr>
        <p:blipFill>
          <a:blip r:embed="rId4"/>
          <a:stretch>
            <a:fillRect/>
          </a:stretch>
        </p:blipFill>
        <p:spPr>
          <a:xfrm>
            <a:off x="764084" y="2931441"/>
            <a:ext cx="6129153" cy="789843"/>
          </a:xfrm>
          <a:prstGeom prst="rect">
            <a:avLst/>
          </a:prstGeom>
        </p:spPr>
      </p:pic>
      <p:pic>
        <p:nvPicPr>
          <p:cNvPr id="6" name="Picture 5"/>
          <p:cNvPicPr>
            <a:picLocks noChangeAspect="1"/>
          </p:cNvPicPr>
          <p:nvPr/>
        </p:nvPicPr>
        <p:blipFill>
          <a:blip r:embed="rId5"/>
          <a:stretch>
            <a:fillRect/>
          </a:stretch>
        </p:blipFill>
        <p:spPr>
          <a:xfrm>
            <a:off x="946630" y="3926559"/>
            <a:ext cx="6129153" cy="78984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383520758"/>
              </p:ext>
            </p:extLst>
          </p:nvPr>
        </p:nvGraphicFramePr>
        <p:xfrm>
          <a:off x="1169178" y="5103326"/>
          <a:ext cx="6121400" cy="809625"/>
        </p:xfrm>
        <a:graphic>
          <a:graphicData uri="http://schemas.openxmlformats.org/presentationml/2006/ole">
            <mc:AlternateContent xmlns:mc="http://schemas.openxmlformats.org/markup-compatibility/2006">
              <mc:Choice xmlns:v="urn:schemas-microsoft-com:vml" Requires="v">
                <p:oleObj spid="_x0000_s3083" name="Document" r:id="rId6" imgW="6121481" imgH="809219" progId="Word.Document.12">
                  <p:embed/>
                </p:oleObj>
              </mc:Choice>
              <mc:Fallback>
                <p:oleObj name="Document" r:id="rId6" imgW="6121481" imgH="809219" progId="Word.Document.12">
                  <p:embed/>
                  <p:pic>
                    <p:nvPicPr>
                      <p:cNvPr id="0" name=""/>
                      <p:cNvPicPr/>
                      <p:nvPr/>
                    </p:nvPicPr>
                    <p:blipFill>
                      <a:blip r:embed="rId7"/>
                      <a:stretch>
                        <a:fillRect/>
                      </a:stretch>
                    </p:blipFill>
                    <p:spPr>
                      <a:xfrm>
                        <a:off x="1169178" y="5103326"/>
                        <a:ext cx="6121400" cy="809625"/>
                      </a:xfrm>
                      <a:prstGeom prst="rect">
                        <a:avLst/>
                      </a:prstGeom>
                    </p:spPr>
                  </p:pic>
                </p:oleObj>
              </mc:Fallback>
            </mc:AlternateContent>
          </a:graphicData>
        </a:graphic>
      </p:graphicFrame>
    </p:spTree>
    <p:extLst>
      <p:ext uri="{BB962C8B-B14F-4D97-AF65-F5344CB8AC3E}">
        <p14:creationId xmlns:p14="http://schemas.microsoft.com/office/powerpoint/2010/main" val="347984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Cơ cấu tay quay con trượt hình 8.10 có bán kính quay của tay quay là R=100mmm. Tính quãng đường di chuyển của con trượt</a:t>
            </a:r>
          </a:p>
        </p:txBody>
      </p:sp>
    </p:spTree>
    <p:extLst>
      <p:ext uri="{BB962C8B-B14F-4D97-AF65-F5344CB8AC3E}">
        <p14:creationId xmlns:p14="http://schemas.microsoft.com/office/powerpoint/2010/main" val="20639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Cơ cấu tay quay con trượt hình 8.10 có bán kính quay của tay quay là R=100mmm. Tính quãng đường di chuyển của con trượt</a:t>
            </a:r>
          </a:p>
        </p:txBody>
      </p:sp>
      <p:sp>
        <p:nvSpPr>
          <p:cNvPr id="2" name="Rectangle 1"/>
          <p:cNvSpPr/>
          <p:nvPr/>
        </p:nvSpPr>
        <p:spPr>
          <a:xfrm>
            <a:off x="1032587" y="2123657"/>
            <a:ext cx="8456645"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3. R = 100 mm</a:t>
            </a:r>
          </a:p>
          <a:p>
            <a:r>
              <a:rPr lang="vi-VN" sz="2800">
                <a:solidFill>
                  <a:srgbClr val="0000FF"/>
                </a:solidFill>
                <a:latin typeface="Times New Roman" panose="02020603050405020304" pitchFamily="18" charset="0"/>
                <a:cs typeface="Times New Roman" panose="02020603050405020304" pitchFamily="18" charset="0"/>
              </a:rPr>
              <a:t>Quãng đường di chuyển được của con trượt là:</a:t>
            </a:r>
          </a:p>
          <a:p>
            <a:r>
              <a:rPr lang="vi-VN" sz="2800">
                <a:solidFill>
                  <a:srgbClr val="0000FF"/>
                </a:solidFill>
                <a:latin typeface="Times New Roman" panose="02020603050405020304" pitchFamily="18" charset="0"/>
                <a:cs typeface="Times New Roman" panose="02020603050405020304" pitchFamily="18" charset="0"/>
              </a:rPr>
              <a:t>S = 2R = 2.100 = 200 mm</a:t>
            </a:r>
          </a:p>
        </p:txBody>
      </p:sp>
    </p:spTree>
    <p:extLst>
      <p:ext uri="{BB962C8B-B14F-4D97-AF65-F5344CB8AC3E}">
        <p14:creationId xmlns:p14="http://schemas.microsoft.com/office/powerpoint/2010/main" val="41723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221" y="110709"/>
            <a:ext cx="3713582" cy="338554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8.2, em hãy cho biết cấu tạo và nguyên lí làm việc của bộ truyền đai</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Căn cứ vào đâu để tính tỉ số truyền của bộ truyền đai?</a:t>
            </a:r>
          </a:p>
          <a:p>
            <a:endParaRPr lang="en-US"/>
          </a:p>
        </p:txBody>
      </p:sp>
      <p:pic>
        <p:nvPicPr>
          <p:cNvPr id="5" name="Picture 4"/>
          <p:cNvPicPr>
            <a:picLocks noChangeAspect="1"/>
          </p:cNvPicPr>
          <p:nvPr/>
        </p:nvPicPr>
        <p:blipFill>
          <a:blip r:embed="rId2"/>
          <a:stretch>
            <a:fillRect/>
          </a:stretch>
        </p:blipFill>
        <p:spPr>
          <a:xfrm>
            <a:off x="489025" y="256696"/>
            <a:ext cx="7731244" cy="3083663"/>
          </a:xfrm>
          <a:prstGeom prst="rect">
            <a:avLst/>
          </a:prstGeom>
        </p:spPr>
      </p:pic>
      <p:sp>
        <p:nvSpPr>
          <p:cNvPr id="2" name="Rectangle 1"/>
          <p:cNvSpPr/>
          <p:nvPr/>
        </p:nvSpPr>
        <p:spPr>
          <a:xfrm>
            <a:off x="489024" y="3496251"/>
            <a:ext cx="11304869" cy="1938992"/>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 Cấu tạo: Bộ truyền đai gồm bánh đai dẫn, bánh đai bị dẫn, dây đai. Dây đai được mắc trên các bánh đai.</a:t>
            </a:r>
          </a:p>
          <a:p>
            <a:r>
              <a:rPr lang="vi-VN" sz="2000">
                <a:solidFill>
                  <a:srgbClr val="FF0000"/>
                </a:solidFill>
                <a:latin typeface="Times New Roman" panose="02020603050405020304" pitchFamily="18" charset="0"/>
                <a:cs typeface="Times New Roman" panose="02020603050405020304" pitchFamily="18" charset="0"/>
              </a:rPr>
              <a:t>- Nguyên lí làm việc: Bánh đai dẫn (đường kính D1) quay với tốc độ quay n1 (vòng/phút), nhờ lực ma sát giữa dây đaivà bánh đai làm bánh đai bị dẫn (đường kính D2), quy theo tốc độ quay n2 (vòng/phút).</a:t>
            </a:r>
          </a:p>
          <a:p>
            <a:r>
              <a:rPr lang="vi-VN" sz="2000">
                <a:solidFill>
                  <a:srgbClr val="FF0000"/>
                </a:solidFill>
                <a:latin typeface="Times New Roman" panose="02020603050405020304" pitchFamily="18" charset="0"/>
                <a:cs typeface="Times New Roman" panose="02020603050405020304" pitchFamily="18" charset="0"/>
              </a:rPr>
              <a:t>2. Bánh đai dẫn (đường kính D1) quay với tốc độ quay n1 (vòng/phút), nhờ lực ma sát giữa dây đai và bánh đai làm bánh đai bị dẫn (có đường kính D2), quy theo tốc độ quay n2 (vòng/phút).</a:t>
            </a:r>
          </a:p>
          <a:p>
            <a:r>
              <a:rPr lang="vi-VN" sz="2000">
                <a:solidFill>
                  <a:srgbClr val="FF0000"/>
                </a:solidFill>
                <a:latin typeface="Times New Roman" panose="02020603050405020304" pitchFamily="18" charset="0"/>
                <a:cs typeface="Times New Roman" panose="02020603050405020304" pitchFamily="18" charset="0"/>
              </a:rPr>
              <a:t>Tỉ số truyền i được tính bằng công thức:</a:t>
            </a:r>
          </a:p>
        </p:txBody>
      </p:sp>
      <p:pic>
        <p:nvPicPr>
          <p:cNvPr id="3" name="Picture 2"/>
          <p:cNvPicPr>
            <a:picLocks noChangeAspect="1"/>
          </p:cNvPicPr>
          <p:nvPr/>
        </p:nvPicPr>
        <p:blipFill>
          <a:blip r:embed="rId3"/>
          <a:stretch>
            <a:fillRect/>
          </a:stretch>
        </p:blipFill>
        <p:spPr>
          <a:xfrm>
            <a:off x="2572246" y="5591135"/>
            <a:ext cx="6133108" cy="1072989"/>
          </a:xfrm>
          <a:prstGeom prst="rect">
            <a:avLst/>
          </a:prstGeom>
        </p:spPr>
      </p:pic>
    </p:spTree>
    <p:extLst>
      <p:ext uri="{BB962C8B-B14F-4D97-AF65-F5344CB8AC3E}">
        <p14:creationId xmlns:p14="http://schemas.microsoft.com/office/powerpoint/2010/main" val="29875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135" y="135209"/>
            <a:ext cx="4553338"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thông số nào của đĩa xích, bánh răng để tính tỉ số truyền?</a:t>
            </a:r>
          </a:p>
          <a:p>
            <a:r>
              <a:rPr lang="vi-VN" sz="2800" b="1">
                <a:latin typeface="Times New Roman" panose="02020603050405020304" pitchFamily="18" charset="0"/>
                <a:cs typeface="Times New Roman" panose="02020603050405020304" pitchFamily="18" charset="0"/>
              </a:rPr>
              <a:t>5. Quan sát máy ép quay tay Hình 8.7 và cho biết:</a:t>
            </a:r>
          </a:p>
          <a:p>
            <a:r>
              <a:rPr lang="vi-VN" sz="2800" b="1">
                <a:latin typeface="Times New Roman" panose="02020603050405020304" pitchFamily="18" charset="0"/>
                <a:cs typeface="Times New Roman" panose="02020603050405020304" pitchFamily="18" charset="0"/>
              </a:rPr>
              <a:t>- Tỉ số truyền của bộ bánh răng này lớn hơn hay nhỏ hơn 1? Vì sao?</a:t>
            </a:r>
          </a:p>
          <a:p>
            <a:r>
              <a:rPr lang="vi-VN" sz="2800" b="1">
                <a:latin typeface="Times New Roman" panose="02020603050405020304" pitchFamily="18" charset="0"/>
                <a:cs typeface="Times New Roman" panose="02020603050405020304" pitchFamily="18" charset="0"/>
              </a:rPr>
              <a:t>- Vì sao không dùng bộ truyền xích cho trường hợp này?</a:t>
            </a:r>
          </a:p>
        </p:txBody>
      </p:sp>
      <p:pic>
        <p:nvPicPr>
          <p:cNvPr id="5" name="Picture 4"/>
          <p:cNvPicPr>
            <a:picLocks noChangeAspect="1"/>
          </p:cNvPicPr>
          <p:nvPr/>
        </p:nvPicPr>
        <p:blipFill>
          <a:blip r:embed="rId2"/>
          <a:stretch>
            <a:fillRect/>
          </a:stretch>
        </p:blipFill>
        <p:spPr>
          <a:xfrm>
            <a:off x="214604" y="135208"/>
            <a:ext cx="7128588" cy="6293583"/>
          </a:xfrm>
          <a:prstGeom prst="rect">
            <a:avLst/>
          </a:prstGeom>
        </p:spPr>
      </p:pic>
    </p:spTree>
    <p:extLst>
      <p:ext uri="{BB962C8B-B14F-4D97-AF65-F5344CB8AC3E}">
        <p14:creationId xmlns:p14="http://schemas.microsoft.com/office/powerpoint/2010/main" val="27723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44145" y="564043"/>
            <a:ext cx="11582400" cy="2554545"/>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2. Truyền động ăn khớp</a:t>
            </a:r>
          </a:p>
          <a:p>
            <a:r>
              <a:rPr lang="en-US" sz="2000" smtClean="0">
                <a:latin typeface="Times New Roman" panose="02020603050405020304" pitchFamily="18" charset="0"/>
                <a:cs typeface="Times New Roman" panose="02020603050405020304" pitchFamily="18" charset="0"/>
              </a:rPr>
              <a:t>a</a:t>
            </a:r>
            <a:r>
              <a:rPr lang="en-US" sz="2000">
                <a:latin typeface="Times New Roman" panose="02020603050405020304" pitchFamily="18" charset="0"/>
                <a:cs typeface="Times New Roman" panose="02020603050405020304" pitchFamily="18" charset="0"/>
              </a:rPr>
              <a:t>. Cấu tạo</a:t>
            </a:r>
          </a:p>
          <a:p>
            <a:r>
              <a:rPr lang="en-US" sz="2000">
                <a:latin typeface="Times New Roman" panose="02020603050405020304" pitchFamily="18" charset="0"/>
                <a:cs typeface="Times New Roman" panose="02020603050405020304" pitchFamily="18" charset="0"/>
              </a:rPr>
              <a:t>- Bộ truyền xích gồm đĩa xích dẫn, đĩa xích bị dẫn, dây xích.</a:t>
            </a:r>
          </a:p>
          <a:p>
            <a:r>
              <a:rPr lang="en-US" sz="2000">
                <a:latin typeface="Times New Roman" panose="02020603050405020304" pitchFamily="18" charset="0"/>
                <a:cs typeface="Times New Roman" panose="02020603050405020304" pitchFamily="18" charset="0"/>
              </a:rPr>
              <a:t>- Bộ truyền bánh răng gồm các bánh răng ăn khớp trực tiếp với nhau.</a:t>
            </a:r>
          </a:p>
          <a:p>
            <a:r>
              <a:rPr lang="en-US" sz="2000">
                <a:latin typeface="Times New Roman" panose="02020603050405020304" pitchFamily="18" charset="0"/>
                <a:cs typeface="Times New Roman" panose="02020603050405020304" pitchFamily="18" charset="0"/>
              </a:rPr>
              <a:t>b. Nguyên lý hoạt động</a:t>
            </a:r>
          </a:p>
          <a:p>
            <a:r>
              <a:rPr lang="en-US" sz="2000">
                <a:latin typeface="Times New Roman" panose="02020603050405020304" pitchFamily="18" charset="0"/>
                <a:cs typeface="Times New Roman" panose="02020603050405020304" pitchFamily="18" charset="0"/>
              </a:rPr>
              <a:t>- Khi đĩa dẫn 1(hoặc bánh răng dẫn) có Z</a:t>
            </a:r>
            <a:r>
              <a:rPr lang="en-US" sz="2000" baseline="-25000">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 răng quay với tốc độ n</a:t>
            </a:r>
            <a:r>
              <a:rPr lang="en-US" sz="2000" baseline="-25000">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(vòng/phút) làm dẫn động đĩa bị dẫn (hoặc bánh răng bị dẫn) có Z</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 răng quay với tốc độ n</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(vòng/phút)</a:t>
            </a:r>
          </a:p>
          <a:p>
            <a:r>
              <a:rPr lang="en-US" sz="2000">
                <a:latin typeface="Times New Roman" panose="02020603050405020304" pitchFamily="18" charset="0"/>
                <a:cs typeface="Times New Roman" panose="02020603050405020304" pitchFamily="18" charset="0"/>
              </a:rPr>
              <a:t>- Tỉ số tuyền (i) của hệ thống được tính theo công thức</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02151" y="4383145"/>
            <a:ext cx="11666387" cy="1938992"/>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 Khi i = 1 truyền động đẳng tốc,</a:t>
            </a:r>
          </a:p>
          <a:p>
            <a:r>
              <a:rPr lang="en-US" sz="2000">
                <a:latin typeface="Times New Roman" panose="02020603050405020304" pitchFamily="18" charset="0"/>
                <a:cs typeface="Times New Roman" panose="02020603050405020304" pitchFamily="18" charset="0"/>
              </a:rPr>
              <a:t> + i &lt; 1 truyền động tăng  tốc</a:t>
            </a:r>
          </a:p>
          <a:p>
            <a:r>
              <a:rPr lang="en-US" sz="2000">
                <a:latin typeface="Times New Roman" panose="02020603050405020304" pitchFamily="18" charset="0"/>
                <a:cs typeface="Times New Roman" panose="02020603050405020304" pitchFamily="18" charset="0"/>
              </a:rPr>
              <a:t> + i &gt; 1 Truyền động giảm tốc</a:t>
            </a:r>
          </a:p>
          <a:p>
            <a:r>
              <a:rPr lang="en-US" sz="2000">
                <a:latin typeface="Times New Roman" panose="02020603050405020304" pitchFamily="18" charset="0"/>
                <a:cs typeface="Times New Roman" panose="02020603050405020304" pitchFamily="18" charset="0"/>
              </a:rPr>
              <a:t>c. Ứng dụng</a:t>
            </a:r>
          </a:p>
          <a:p>
            <a:r>
              <a:rPr lang="en-US" sz="2000">
                <a:latin typeface="Times New Roman" panose="02020603050405020304" pitchFamily="18" charset="0"/>
                <a:cs typeface="Times New Roman" panose="02020603050405020304" pitchFamily="18" charset="0"/>
              </a:rPr>
              <a:t>- Bộ truyền xích: xe đạp, xe máy..</a:t>
            </a:r>
          </a:p>
          <a:p>
            <a:r>
              <a:rPr lang="en-US" sz="2000">
                <a:latin typeface="Times New Roman" panose="02020603050405020304" pitchFamily="18" charset="0"/>
                <a:cs typeface="Times New Roman" panose="02020603050405020304" pitchFamily="18" charset="0"/>
              </a:rPr>
              <a:t>- Bộ truyền bánh răng: đồng hồ, các loại hộp số, xe máy….</a:t>
            </a:r>
            <a:endParaRPr lang="vi-VN" sz="20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2690162" y="3144364"/>
            <a:ext cx="5188146" cy="1072989"/>
          </a:xfrm>
          <a:prstGeom prst="rect">
            <a:avLst/>
          </a:prstGeom>
        </p:spPr>
      </p:pic>
    </p:spTree>
    <p:extLst>
      <p:ext uri="{BB962C8B-B14F-4D97-AF65-F5344CB8AC3E}">
        <p14:creationId xmlns:p14="http://schemas.microsoft.com/office/powerpoint/2010/main" val="13879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804" y="290910"/>
            <a:ext cx="6096000" cy="2246769"/>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Quan sát Hình 8.9 và cho biết:  </a:t>
            </a:r>
          </a:p>
          <a:p>
            <a:r>
              <a:rPr lang="en-US" sz="2800" b="1">
                <a:latin typeface="Times New Roman" panose="02020603050405020304" pitchFamily="18" charset="0"/>
                <a:cs typeface="Times New Roman" panose="02020603050405020304" pitchFamily="18" charset="0"/>
              </a:rPr>
              <a:t>1. Khi muốn cho trục ren chuyển động thẳng lên hoặc xuống thì phải làm gì?</a:t>
            </a:r>
          </a:p>
          <a:p>
            <a:r>
              <a:rPr lang="en-US" sz="2800" b="1">
                <a:latin typeface="Times New Roman" panose="02020603050405020304" pitchFamily="18" charset="0"/>
                <a:cs typeface="Times New Roman" panose="02020603050405020304" pitchFamily="18" charset="0"/>
              </a:rPr>
              <a:t>2. Trục ren có những chuyển động nào?</a:t>
            </a:r>
          </a:p>
        </p:txBody>
      </p:sp>
      <p:pic>
        <p:nvPicPr>
          <p:cNvPr id="5" name="Picture 4"/>
          <p:cNvPicPr>
            <a:picLocks noChangeAspect="1"/>
          </p:cNvPicPr>
          <p:nvPr/>
        </p:nvPicPr>
        <p:blipFill>
          <a:blip r:embed="rId2"/>
          <a:stretch>
            <a:fillRect/>
          </a:stretch>
        </p:blipFill>
        <p:spPr>
          <a:xfrm>
            <a:off x="442216" y="174016"/>
            <a:ext cx="5464062" cy="6282768"/>
          </a:xfrm>
          <a:prstGeom prst="rect">
            <a:avLst/>
          </a:prstGeom>
        </p:spPr>
      </p:pic>
      <p:sp>
        <p:nvSpPr>
          <p:cNvPr id="2" name="Rectangle 1"/>
          <p:cNvSpPr/>
          <p:nvPr/>
        </p:nvSpPr>
        <p:spPr>
          <a:xfrm>
            <a:off x="6005803" y="2660884"/>
            <a:ext cx="5806751"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 Khi muốn cho trục ren chuyển động thẳng lên hoặc xuống thì phải quay tay quay.</a:t>
            </a:r>
          </a:p>
          <a:p>
            <a:r>
              <a:rPr lang="en-US" sz="2800">
                <a:solidFill>
                  <a:srgbClr val="FF0000"/>
                </a:solidFill>
                <a:latin typeface="Times New Roman" panose="02020603050405020304" pitchFamily="18" charset="0"/>
                <a:cs typeface="Times New Roman" panose="02020603050405020304" pitchFamily="18" charset="0"/>
              </a:rPr>
              <a:t>2. Trục ren có chuyển động tịnh tiến (lên xuống) và chuyển động quay.</a:t>
            </a:r>
          </a:p>
        </p:txBody>
      </p:sp>
    </p:spTree>
    <p:extLst>
      <p:ext uri="{BB962C8B-B14F-4D97-AF65-F5344CB8AC3E}">
        <p14:creationId xmlns:p14="http://schemas.microsoft.com/office/powerpoint/2010/main" val="14077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III.Biến đổi chuyển động</a:t>
            </a:r>
          </a:p>
          <a:p>
            <a:r>
              <a:rPr lang="en-US" sz="2800">
                <a:latin typeface="Times New Roman" panose="02020603050405020304" pitchFamily="18" charset="0"/>
                <a:cs typeface="Times New Roman" panose="02020603050405020304" pitchFamily="18" charset="0"/>
              </a:rPr>
              <a:t>- Biến đổi chuyển động là biến đổi dạng chuyển động này thành dạng chuyển động khác</a:t>
            </a:r>
          </a:p>
          <a:p>
            <a:r>
              <a:rPr lang="en-US" sz="2800">
                <a:latin typeface="Times New Roman" panose="02020603050405020304" pitchFamily="18" charset="0"/>
                <a:cs typeface="Times New Roman" panose="02020603050405020304" pitchFamily="18" charset="0"/>
              </a:rPr>
              <a:t>- Có hai loại biến đổi chuyển động cơ bản là</a:t>
            </a:r>
          </a:p>
          <a:p>
            <a:r>
              <a:rPr lang="en-US" sz="2800">
                <a:latin typeface="Times New Roman" panose="02020603050405020304" pitchFamily="18" charset="0"/>
                <a:cs typeface="Times New Roman" panose="02020603050405020304" pitchFamily="18" charset="0"/>
              </a:rPr>
              <a:t>+ Biến đổi chuyển động quay thành chuyển động tịnh tiến hoặc ngược lại.</a:t>
            </a:r>
          </a:p>
          <a:p>
            <a:r>
              <a:rPr lang="en-US" sz="2800">
                <a:latin typeface="Times New Roman" panose="02020603050405020304" pitchFamily="18" charset="0"/>
                <a:cs typeface="Times New Roman" panose="02020603050405020304" pitchFamily="18" charset="0"/>
              </a:rPr>
              <a:t>+ Biến đổi chuyển động quay thành chuyển động lắc và ngược lại.</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1812" y="111968"/>
            <a:ext cx="4458626" cy="424731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1.Hãy chỉ ra các khớp bản lề, khớp trượt trên Hình 8.10</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Quan sát Hình 8.10 và cho biết tay quay có bán kính quay R thì độ lớn quãng đường di chuyển được của con trượt là bao nhiêu?</a:t>
            </a:r>
          </a:p>
          <a:p>
            <a:endParaRPr lang="en-US"/>
          </a:p>
        </p:txBody>
      </p:sp>
      <p:pic>
        <p:nvPicPr>
          <p:cNvPr id="5" name="Picture 4"/>
          <p:cNvPicPr>
            <a:picLocks noChangeAspect="1"/>
          </p:cNvPicPr>
          <p:nvPr/>
        </p:nvPicPr>
        <p:blipFill>
          <a:blip r:embed="rId2"/>
          <a:stretch>
            <a:fillRect/>
          </a:stretch>
        </p:blipFill>
        <p:spPr>
          <a:xfrm>
            <a:off x="278526" y="188150"/>
            <a:ext cx="6999352" cy="6277964"/>
          </a:xfrm>
          <a:prstGeom prst="rect">
            <a:avLst/>
          </a:prstGeom>
        </p:spPr>
      </p:pic>
    </p:spTree>
    <p:extLst>
      <p:ext uri="{BB962C8B-B14F-4D97-AF65-F5344CB8AC3E}">
        <p14:creationId xmlns:p14="http://schemas.microsoft.com/office/powerpoint/2010/main" val="30533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1812" y="111968"/>
            <a:ext cx="4458626" cy="424731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1.Hãy chỉ ra các khớp bản lề, khớp trượt trên Hình 8.10</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Quan sát Hình 8.10 và cho biết tay quay có bán kính quay R thì độ lớn quãng đường di chuyển được của con trượt là bao nhiêu?</a:t>
            </a:r>
          </a:p>
          <a:p>
            <a:endParaRPr lang="en-US"/>
          </a:p>
        </p:txBody>
      </p:sp>
      <p:pic>
        <p:nvPicPr>
          <p:cNvPr id="5" name="Picture 4"/>
          <p:cNvPicPr>
            <a:picLocks noChangeAspect="1"/>
          </p:cNvPicPr>
          <p:nvPr/>
        </p:nvPicPr>
        <p:blipFill>
          <a:blip r:embed="rId2"/>
          <a:stretch>
            <a:fillRect/>
          </a:stretch>
        </p:blipFill>
        <p:spPr>
          <a:xfrm>
            <a:off x="278526" y="188150"/>
            <a:ext cx="6999352" cy="6277964"/>
          </a:xfrm>
          <a:prstGeom prst="rect">
            <a:avLst/>
          </a:prstGeom>
        </p:spPr>
      </p:pic>
      <p:sp>
        <p:nvSpPr>
          <p:cNvPr id="2" name="Rectangle 1"/>
          <p:cNvSpPr/>
          <p:nvPr/>
        </p:nvSpPr>
        <p:spPr>
          <a:xfrm>
            <a:off x="7501812" y="3967171"/>
            <a:ext cx="3474098"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Khớp quay: A, B, C</a:t>
            </a:r>
          </a:p>
          <a:p>
            <a:r>
              <a:rPr lang="vi-VN" sz="2800">
                <a:solidFill>
                  <a:srgbClr val="FF0000"/>
                </a:solidFill>
                <a:latin typeface="Times New Roman" panose="02020603050405020304" pitchFamily="18" charset="0"/>
                <a:cs typeface="Times New Roman" panose="02020603050405020304" pitchFamily="18" charset="0"/>
              </a:rPr>
              <a:t>Khớp trượt: C (con trượt và giá)</a:t>
            </a:r>
          </a:p>
          <a:p>
            <a:r>
              <a:rPr lang="vi-VN" sz="2800">
                <a:solidFill>
                  <a:srgbClr val="FF0000"/>
                </a:solidFill>
                <a:latin typeface="Times New Roman" panose="02020603050405020304" pitchFamily="18" charset="0"/>
                <a:cs typeface="Times New Roman" panose="02020603050405020304" pitchFamily="18" charset="0"/>
              </a:rPr>
              <a:t>2. Độ lớn quãng đường di chuyển được của con trượt là 2R.</a:t>
            </a:r>
          </a:p>
        </p:txBody>
      </p:sp>
    </p:spTree>
    <p:extLst>
      <p:ext uri="{BB962C8B-B14F-4D97-AF65-F5344CB8AC3E}">
        <p14:creationId xmlns:p14="http://schemas.microsoft.com/office/powerpoint/2010/main" val="1259057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1066</TotalTime>
  <Words>1961</Words>
  <Application>Microsoft Office PowerPoint</Application>
  <PresentationFormat>Widescreen</PresentationFormat>
  <Paragraphs>128</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Century Gothic</vt:lpstr>
      <vt:lpstr>Times New Roman</vt:lpstr>
      <vt:lpstr>Wingdings 3</vt:lpstr>
      <vt:lpstr>Wisp</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113</cp:revision>
  <dcterms:created xsi:type="dcterms:W3CDTF">2023-06-21T22:05:51Z</dcterms:created>
  <dcterms:modified xsi:type="dcterms:W3CDTF">2026-01-22T09:13:30Z</dcterms:modified>
</cp:coreProperties>
</file>