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1" r:id="rId13"/>
    <p:sldId id="269" r:id="rId14"/>
    <p:sldId id="270" r:id="rId15"/>
    <p:sldId id="272" r:id="rId16"/>
    <p:sldId id="273" r:id="rId17"/>
    <p:sldId id="290" r:id="rId18"/>
    <p:sldId id="289" r:id="rId19"/>
    <p:sldId id="283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6B196-A609-4F50-8574-08157D4DB72D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76AAE-7058-4C0A-B556-158AD008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0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35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5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4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2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9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3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6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4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8FE1-A403-4B69-AFD6-B758A910CF60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0CCFA-8A3D-4E49-911E-106B01CD1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5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kỹ sư cơ khí : tổng hợp tin tức, video, hình ảnh, thông ti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135" y="1901250"/>
            <a:ext cx="8048978" cy="4199466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>
          <a:xfrm>
            <a:off x="155575" y="2867378"/>
            <a:ext cx="2779536" cy="1535289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Người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thợ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làm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nghề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gì</a:t>
            </a:r>
            <a:r>
              <a:rPr lang="en-US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5" name="Đồng hồ đếm ngược 5 gia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" y="5757333"/>
            <a:ext cx="894292" cy="8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87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24089" y="1106312"/>
            <a:ext cx="10611555" cy="49332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2"/>
                </a:solidFill>
              </a:rPr>
              <a:t>Gợi ý đáp án phiếu 9.1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2. </a:t>
            </a:r>
            <a:r>
              <a:rPr lang="en-US" sz="2400" b="1" dirty="0" err="1">
                <a:solidFill>
                  <a:schemeClr val="tx1"/>
                </a:solidFill>
              </a:rPr>
              <a:t>Thợ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vận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máy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cụ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 err="1">
                <a:solidFill>
                  <a:schemeClr val="tx1"/>
                </a:solidFill>
              </a:rPr>
              <a:t>a.Khái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niệm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nghề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dụng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chi </a:t>
            </a:r>
            <a:r>
              <a:rPr lang="en-US" sz="2400" dirty="0" err="1">
                <a:solidFill>
                  <a:schemeClr val="tx1"/>
                </a:solidFill>
              </a:rPr>
              <a:t>tiết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trục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bánh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răng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b. </a:t>
            </a:r>
            <a:r>
              <a:rPr lang="en-US" sz="2400" b="1" dirty="0" err="1">
                <a:solidFill>
                  <a:schemeClr val="tx1"/>
                </a:solidFill>
              </a:rPr>
              <a:t>công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vận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máy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cụ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vận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giám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tiện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phay</a:t>
            </a:r>
            <a:r>
              <a:rPr lang="en-US" sz="2400" dirty="0">
                <a:solidFill>
                  <a:schemeClr val="tx1"/>
                </a:solidFill>
              </a:rPr>
              <a:t>, ..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khiển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Thay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tùng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hỏng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mòn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c. </a:t>
            </a:r>
            <a:r>
              <a:rPr lang="en-US" sz="2400" b="1" dirty="0" err="1">
                <a:solidFill>
                  <a:schemeClr val="tx1"/>
                </a:solidFill>
              </a:rPr>
              <a:t>Môi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trường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làm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tại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ty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xuất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thuộc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mọi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lĩnh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vực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d. </a:t>
            </a:r>
            <a:r>
              <a:rPr lang="en-US" sz="2400" b="1" dirty="0" err="1">
                <a:solidFill>
                  <a:schemeClr val="tx1"/>
                </a:solidFill>
              </a:rPr>
              <a:t>Nơi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đào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tạo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trường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nghề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đẳng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nghề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10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9956" y="304801"/>
            <a:ext cx="11492089" cy="63048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2"/>
                </a:solidFill>
              </a:rPr>
              <a:t>Gợi ý đáp án phiếu 9.1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3. </a:t>
            </a:r>
            <a:r>
              <a:rPr lang="en-US" sz="2400" b="1" dirty="0" err="1">
                <a:solidFill>
                  <a:schemeClr val="tx1"/>
                </a:solidFill>
              </a:rPr>
              <a:t>Thợ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sửa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chữa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xe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có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động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a. </a:t>
            </a:r>
            <a:r>
              <a:rPr lang="en-US" sz="2400" b="1" dirty="0" err="1">
                <a:solidFill>
                  <a:schemeClr val="tx1"/>
                </a:solidFill>
              </a:rPr>
              <a:t>Khái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niệm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hiểu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môn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đốt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nhiệm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dưỡng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sửa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chữa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b. </a:t>
            </a:r>
            <a:r>
              <a:rPr lang="en-US" sz="2400" b="1" dirty="0" err="1">
                <a:solidFill>
                  <a:schemeClr val="tx1"/>
                </a:solidFill>
              </a:rPr>
              <a:t>Công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sửa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chữa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xe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có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động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lắp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ráp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kiểm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dưỡng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thay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hỏng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giới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dịch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định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dầu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trơn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thủ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ô </a:t>
            </a:r>
            <a:r>
              <a:rPr lang="en-US" sz="2400" dirty="0" err="1">
                <a:solidFill>
                  <a:schemeClr val="tx1"/>
                </a:solidFill>
              </a:rPr>
              <a:t>nhiễm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C. </a:t>
            </a:r>
            <a:r>
              <a:rPr lang="en-US" sz="2400" b="1" dirty="0" err="1">
                <a:solidFill>
                  <a:schemeClr val="tx1"/>
                </a:solidFill>
              </a:rPr>
              <a:t>Môi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trường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làm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việc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tiếp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Tại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lắp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, ô </a:t>
            </a:r>
            <a:r>
              <a:rPr lang="en-US" sz="2400" dirty="0" err="1">
                <a:solidFill>
                  <a:schemeClr val="tx1"/>
                </a:solidFill>
              </a:rPr>
              <a:t>tô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Tại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trung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tâm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sửa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chữa</a:t>
            </a:r>
            <a:r>
              <a:rPr lang="en-US" sz="2400" dirty="0">
                <a:solidFill>
                  <a:schemeClr val="tx1"/>
                </a:solidFill>
              </a:rPr>
              <a:t> ô </a:t>
            </a:r>
            <a:r>
              <a:rPr lang="en-US" sz="2400" dirty="0" err="1">
                <a:solidFill>
                  <a:schemeClr val="tx1"/>
                </a:solidFill>
              </a:rPr>
              <a:t>tô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d. </a:t>
            </a:r>
            <a:r>
              <a:rPr lang="en-US" sz="2400" b="1" dirty="0" err="1">
                <a:solidFill>
                  <a:schemeClr val="tx1"/>
                </a:solidFill>
              </a:rPr>
              <a:t>Nơi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đào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tạo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trường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nghề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Cao </a:t>
            </a:r>
            <a:r>
              <a:rPr lang="en-US" sz="2400" dirty="0" err="1">
                <a:solidFill>
                  <a:schemeClr val="tx1"/>
                </a:solidFill>
              </a:rPr>
              <a:t>đẳng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nghề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sở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sửa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chữa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0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0889" y="203200"/>
            <a:ext cx="11085689" cy="959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II. YÊU CẦU CỦA NGÀNH NGHỀ TRONG LĨNH VỰC CƠ KHÍ.</a:t>
            </a:r>
            <a:endParaRPr lang="en-US" sz="2400" dirty="0"/>
          </a:p>
        </p:txBody>
      </p:sp>
      <p:sp>
        <p:nvSpPr>
          <p:cNvPr id="5" name="Cloud Callout 4"/>
          <p:cNvSpPr/>
          <p:nvPr/>
        </p:nvSpPr>
        <p:spPr>
          <a:xfrm>
            <a:off x="1117600" y="1275645"/>
            <a:ext cx="9414933" cy="146755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Thảo luận cặp đôi kết hợp kĩ thuật “ổ bi”.</a:t>
            </a:r>
          </a:p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20889" y="3330222"/>
            <a:ext cx="11255022" cy="20884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Cách tạo ổ bi: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</a:rPr>
              <a:t>Hai dãy bàn ngồi canhjnhau tạo 1 ổ bi, vòng trong ngời tại chỗ, vòng ngoài di chuyển theo chiều kim đồng hồ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0889" y="203200"/>
            <a:ext cx="11085689" cy="959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II. YÊU CẦU CỦA NGÀNH NGHỀ TRONG LĨNH VỰC CƠ KHÍ.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767645" y="1704622"/>
            <a:ext cx="10938934" cy="4741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Yêu cầu thảo luận:</a:t>
            </a:r>
          </a:p>
          <a:p>
            <a:r>
              <a:rPr lang="vi-VN" dirty="0">
                <a:solidFill>
                  <a:schemeClr val="tx1"/>
                </a:solidFill>
              </a:rPr>
              <a:t>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Mỗi lần di chuyển và trao đổi 1 nội dung chỉ có 1 phút.</a:t>
            </a:r>
          </a:p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Yêu cầu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các câu trả lời ghi vào vở cá nhân.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310385"/>
              </p:ext>
            </p:extLst>
          </p:nvPr>
        </p:nvGraphicFramePr>
        <p:xfrm>
          <a:off x="372532" y="1035404"/>
          <a:ext cx="11480802" cy="4733218"/>
        </p:xfrm>
        <a:graphic>
          <a:graphicData uri="http://schemas.openxmlformats.org/drawingml/2006/table">
            <a:tbl>
              <a:tblPr firstRow="1" firstCol="1" bandRow="1"/>
              <a:tblGrid>
                <a:gridCol w="4062790">
                  <a:extLst>
                    <a:ext uri="{9D8B030D-6E8A-4147-A177-3AD203B41FA5}">
                      <a16:colId xmlns:a16="http://schemas.microsoft.com/office/drawing/2014/main" val="3069384261"/>
                    </a:ext>
                  </a:extLst>
                </a:gridCol>
                <a:gridCol w="1632938">
                  <a:extLst>
                    <a:ext uri="{9D8B030D-6E8A-4147-A177-3AD203B41FA5}">
                      <a16:colId xmlns:a16="http://schemas.microsoft.com/office/drawing/2014/main" val="103813083"/>
                    </a:ext>
                  </a:extLst>
                </a:gridCol>
                <a:gridCol w="1775728">
                  <a:extLst>
                    <a:ext uri="{9D8B030D-6E8A-4147-A177-3AD203B41FA5}">
                      <a16:colId xmlns:a16="http://schemas.microsoft.com/office/drawing/2014/main" val="3067218074"/>
                    </a:ext>
                  </a:extLst>
                </a:gridCol>
                <a:gridCol w="1976752">
                  <a:extLst>
                    <a:ext uri="{9D8B030D-6E8A-4147-A177-3AD203B41FA5}">
                      <a16:colId xmlns:a16="http://schemas.microsoft.com/office/drawing/2014/main" val="519874320"/>
                    </a:ext>
                  </a:extLst>
                </a:gridCol>
                <a:gridCol w="2032594">
                  <a:extLst>
                    <a:ext uri="{9D8B030D-6E8A-4147-A177-3AD203B41FA5}">
                      <a16:colId xmlns:a16="http://schemas.microsoft.com/office/drawing/2014/main" val="3612320752"/>
                    </a:ext>
                  </a:extLst>
                </a:gridCol>
              </a:tblGrid>
              <a:tr h="341345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độ đánh giá và điểm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73554"/>
                  </a:ext>
                </a:extLst>
              </a:tr>
              <a:tr h="73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2: 5-6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3: 7-8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4: 9-10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122251"/>
                  </a:ext>
                </a:extLst>
              </a:tr>
              <a:tr h="36598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2.Thợ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3.Thợ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41198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01665" y="276963"/>
            <a:ext cx="4504759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Rubic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9.2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1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41866" y="1309511"/>
            <a:ext cx="10984089" cy="4368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2"/>
                </a:solidFill>
              </a:rPr>
              <a:t>Gợi ý đáp án phiếu 9.2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</a:rPr>
              <a:t>1. </a:t>
            </a:r>
            <a:r>
              <a:rPr lang="en-US" sz="2400" b="1" dirty="0" err="1">
                <a:solidFill>
                  <a:schemeClr val="tx1"/>
                </a:solidFill>
              </a:rPr>
              <a:t>Yêu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cầu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về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chất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1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38578" y="1083733"/>
            <a:ext cx="10419644" cy="526062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2"/>
                </a:solidFill>
              </a:rPr>
              <a:t>Gợi ý đáp án phiếu 9.2</a:t>
            </a:r>
          </a:p>
          <a:p>
            <a:endParaRPr lang="vi-VN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2. </a:t>
            </a:r>
            <a:r>
              <a:rPr lang="en-US" sz="2000" b="1" dirty="0" err="1">
                <a:solidFill>
                  <a:schemeClr val="tx1"/>
                </a:solidFill>
              </a:rPr>
              <a:t>Yêu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về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năng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lực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a. </a:t>
            </a:r>
            <a:r>
              <a:rPr lang="en-US" sz="2000" b="1" dirty="0" err="1">
                <a:solidFill>
                  <a:schemeClr val="tx1"/>
                </a:solidFill>
              </a:rPr>
              <a:t>Kĩ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sư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cơ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khí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năng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tính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toán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duy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thuật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năng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lực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kế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năng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mềm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Nhạy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bén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quyết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vấn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đề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gặp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sự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cố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b. </a:t>
            </a:r>
            <a:r>
              <a:rPr lang="en-US" sz="2000" b="1" dirty="0" err="1">
                <a:solidFill>
                  <a:schemeClr val="tx1"/>
                </a:solidFill>
              </a:rPr>
              <a:t>Thợ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vận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hành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máy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móc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công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cụ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Hiểu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biết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thành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máy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lĩnh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vực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năng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đọc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hiểu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bản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vẽ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kế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bản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thuật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Hiểu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về</a:t>
            </a:r>
            <a:r>
              <a:rPr lang="en-US" sz="2000" dirty="0">
                <a:solidFill>
                  <a:schemeClr val="tx1"/>
                </a:solidFill>
              </a:rPr>
              <a:t> dung </a:t>
            </a:r>
            <a:r>
              <a:rPr lang="en-US" sz="2000" dirty="0" err="1">
                <a:solidFill>
                  <a:schemeClr val="tx1"/>
                </a:solidFill>
              </a:rPr>
              <a:t>sai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đo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lường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c. </a:t>
            </a:r>
            <a:r>
              <a:rPr lang="en-US" sz="2000" b="1" dirty="0" err="1">
                <a:solidFill>
                  <a:schemeClr val="tx1"/>
                </a:solidFill>
              </a:rPr>
              <a:t>Thợ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sửa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chữa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động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cơ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kiến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về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đốt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nghề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kiểm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bảo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dưỡng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chữa</a:t>
            </a:r>
            <a:r>
              <a:rPr lang="en-US" sz="2000" dirty="0">
                <a:solidFill>
                  <a:schemeClr val="tx1"/>
                </a:solidFill>
              </a:rPr>
              <a:t> ô </a:t>
            </a:r>
            <a:r>
              <a:rPr lang="en-US" sz="2000" dirty="0" err="1">
                <a:solidFill>
                  <a:schemeClr val="tx1"/>
                </a:solidFill>
              </a:rPr>
              <a:t>tô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xe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máy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Chịu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môi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trường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hóa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chất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xăng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dầu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thải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78" y="485423"/>
            <a:ext cx="11074400" cy="605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39" y="300943"/>
            <a:ext cx="11470512" cy="61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1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1591731" y="1557867"/>
            <a:ext cx="8794045" cy="3730978"/>
          </a:xfrm>
          <a:prstGeom prst="star7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</a:rPr>
              <a:t>Em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hãy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lập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kế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hoạch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phấn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đấu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của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bản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thân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theo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các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yêu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cầu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nghề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nghiệp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trong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lĩnh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vực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cơ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khí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454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464" y="1058369"/>
            <a:ext cx="8060267" cy="5121725"/>
          </a:xfrm>
          <a:prstGeom prst="rect">
            <a:avLst/>
          </a:prstGeom>
        </p:spPr>
      </p:pic>
      <p:sp>
        <p:nvSpPr>
          <p:cNvPr id="2" name="Notched Right Arrow 1"/>
          <p:cNvSpPr/>
          <p:nvPr/>
        </p:nvSpPr>
        <p:spPr>
          <a:xfrm>
            <a:off x="263717" y="3111231"/>
            <a:ext cx="2483556" cy="1652680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Người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thợ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đang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làm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gì</a:t>
            </a:r>
            <a:r>
              <a:rPr lang="en-US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3" name="Đồng hồ đếm ngược 5 gia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55" y="5768622"/>
            <a:ext cx="845768" cy="88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3486837" y="2419110"/>
            <a:ext cx="8458236" cy="3991836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</a:rPr>
              <a:t>Hướng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dẫn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về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nhà</a:t>
            </a:r>
            <a:r>
              <a:rPr lang="en-US" sz="2400" b="1" dirty="0">
                <a:solidFill>
                  <a:schemeClr val="bg1"/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hãy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trao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đổi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người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thân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về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kế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hoạch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đó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muốn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nghề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nghiệp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này</a:t>
            </a:r>
            <a:endParaRPr lang="en-US" sz="24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- </a:t>
            </a:r>
            <a:r>
              <a:rPr lang="en-US" sz="2400" dirty="0" err="1">
                <a:solidFill>
                  <a:schemeClr val="bg1"/>
                </a:solidFill>
              </a:rPr>
              <a:t>Học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ôn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tập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kiến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chủ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đề</a:t>
            </a:r>
            <a:r>
              <a:rPr lang="en-US" sz="2400" dirty="0">
                <a:solidFill>
                  <a:schemeClr val="bg1"/>
                </a:solidFill>
              </a:rPr>
              <a:t> 2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- </a:t>
            </a:r>
            <a:r>
              <a:rPr lang="en-US" sz="2400" dirty="0" err="1">
                <a:solidFill>
                  <a:schemeClr val="bg1"/>
                </a:solidFill>
              </a:rPr>
              <a:t>Làm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tập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từ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câu</a:t>
            </a:r>
            <a:r>
              <a:rPr lang="en-US" sz="2400" dirty="0">
                <a:solidFill>
                  <a:schemeClr val="bg1"/>
                </a:solidFill>
              </a:rPr>
              <a:t> 1 </a:t>
            </a:r>
            <a:r>
              <a:rPr lang="en-US" sz="2400" dirty="0" err="1">
                <a:solidFill>
                  <a:schemeClr val="bg1"/>
                </a:solidFill>
              </a:rPr>
              <a:t>đến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câu</a:t>
            </a:r>
            <a:r>
              <a:rPr lang="en-US" sz="2400" dirty="0">
                <a:solidFill>
                  <a:schemeClr val="bg1"/>
                </a:solidFill>
              </a:rPr>
              <a:t> 7 (SGK </a:t>
            </a:r>
            <a:r>
              <a:rPr lang="en-US" sz="2400" dirty="0" err="1">
                <a:solidFill>
                  <a:schemeClr val="bg1"/>
                </a:solidFill>
              </a:rPr>
              <a:t>trang</a:t>
            </a:r>
            <a:r>
              <a:rPr lang="en-US" sz="2400" dirty="0">
                <a:solidFill>
                  <a:schemeClr val="bg1"/>
                </a:solidFill>
              </a:rPr>
              <a:t> 55,56).</a:t>
            </a:r>
          </a:p>
          <a:p>
            <a:pPr marL="285750" indent="-285750" algn="ctr">
              <a:buFontTx/>
              <a:buChar char="-"/>
            </a:pP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622" y="0"/>
            <a:ext cx="4271211" cy="372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844" y="1388534"/>
            <a:ext cx="8376356" cy="4255910"/>
          </a:xfrm>
          <a:prstGeom prst="rect">
            <a:avLst/>
          </a:prstGeom>
        </p:spPr>
      </p:pic>
      <p:sp>
        <p:nvSpPr>
          <p:cNvPr id="2" name="Notched Right Arrow 1"/>
          <p:cNvSpPr/>
          <p:nvPr/>
        </p:nvSpPr>
        <p:spPr>
          <a:xfrm>
            <a:off x="101600" y="2404533"/>
            <a:ext cx="2822222" cy="1670756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2"/>
                </a:solidFill>
              </a:rPr>
              <a:t>Người trong hình làm nghề gì?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Đồng hồ đếm ngược 5 gia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6" y="5644444"/>
            <a:ext cx="985308" cy="107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512" y="790221"/>
            <a:ext cx="7992533" cy="4809067"/>
          </a:xfrm>
          <a:prstGeom prst="rect">
            <a:avLst/>
          </a:prstGeom>
        </p:spPr>
      </p:pic>
      <p:sp>
        <p:nvSpPr>
          <p:cNvPr id="2" name="Notched Right Arrow 1"/>
          <p:cNvSpPr/>
          <p:nvPr/>
        </p:nvSpPr>
        <p:spPr>
          <a:xfrm>
            <a:off x="361244" y="2427110"/>
            <a:ext cx="2562578" cy="1580446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Đây là nghề gì?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Đồng hồ đếm ngược 5 gia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03" y="5915378"/>
            <a:ext cx="1030464" cy="86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equential Access Storage 3"/>
          <p:cNvSpPr/>
          <p:nvPr/>
        </p:nvSpPr>
        <p:spPr>
          <a:xfrm>
            <a:off x="2257778" y="496712"/>
            <a:ext cx="6096000" cy="2144888"/>
          </a:xfrm>
          <a:prstGeom prst="flowChartMagneticTap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/>
                </a:solidFill>
              </a:rPr>
              <a:t>Các ngành nghề trên thuộc lĩnh vực nào trong nền kinh tế?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8511822" y="2777066"/>
            <a:ext cx="1106311" cy="1377245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lowchart: Punched Tape 7"/>
          <p:cNvSpPr/>
          <p:nvPr/>
        </p:nvSpPr>
        <p:spPr>
          <a:xfrm>
            <a:off x="2957689" y="4289778"/>
            <a:ext cx="5813777" cy="1817511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Đáp án:  Cơ khí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" name="Đồng hồ đếm ngược 5 gia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5757333"/>
            <a:ext cx="99659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2133" y="2009422"/>
            <a:ext cx="10634134" cy="25174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accent1"/>
                </a:solidFill>
              </a:rPr>
              <a:t>BÀI 9: MỘT SỐ NGÀNH NGHỀ CƠ KHÍ PHỔ BIẾN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5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623" y="191910"/>
            <a:ext cx="10555112" cy="1049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I. ĐẶC ĐIỂM CƠ BẢN CỦA MỘT SỐ NGÀNH NGHỀ PHỔ BIẾN TRONG LĨNH VỰC CƠ KHÍ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8623" y="1828800"/>
            <a:ext cx="10588978" cy="36237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chemeClr val="tx1"/>
                </a:solidFill>
              </a:rPr>
              <a:t>Thảo luận nhóm nhỏ: </a:t>
            </a:r>
            <a:r>
              <a:rPr lang="en-US" b="1" dirty="0">
                <a:solidFill>
                  <a:schemeClr val="tx1"/>
                </a:solidFill>
              </a:rPr>
              <a:t>( 3-5) </a:t>
            </a:r>
            <a:r>
              <a:rPr lang="en-US" b="1" dirty="0" err="1">
                <a:solidFill>
                  <a:schemeClr val="tx1"/>
                </a:solidFill>
              </a:rPr>
              <a:t>học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sinh</a:t>
            </a:r>
            <a:endParaRPr lang="vi-VN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b="1" dirty="0">
                <a:solidFill>
                  <a:schemeClr val="tx1"/>
                </a:solidFill>
                <a:latin typeface="+mj-lt"/>
              </a:rPr>
              <a:t>Thời gian : 8 phút.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chemeClr val="tx1"/>
                </a:solidFill>
                <a:latin typeface="+mj-lt"/>
              </a:rPr>
              <a:t>- Yêu cầu: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hãy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nghiên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cứu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I-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9 (SGK-tr51,52,53)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bày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sự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hiểu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biết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về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Khái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niệm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công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việc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cần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làm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môi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tường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làm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việc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nơi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đào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lấy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ví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dụ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minh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họa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cho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từng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nghề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sau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vi-VN" b="1" dirty="0">
                <a:solidFill>
                  <a:schemeClr val="tx1"/>
                </a:solidFill>
                <a:latin typeface="+mj-lt"/>
              </a:rPr>
              <a:t>1.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Kĩ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sư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cơ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khí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?</a:t>
            </a:r>
          </a:p>
          <a:p>
            <a:pPr lvl="0">
              <a:lnSpc>
                <a:spcPct val="150000"/>
              </a:lnSpc>
            </a:pPr>
            <a:r>
              <a:rPr lang="vi-VN" b="1" dirty="0">
                <a:solidFill>
                  <a:schemeClr val="tx1"/>
                </a:solidFill>
                <a:latin typeface="+mj-lt"/>
              </a:rPr>
              <a:t>2.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Thợ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vận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hành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máy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công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cụ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chemeClr val="tx1"/>
                </a:solidFill>
                <a:latin typeface="+mj-lt"/>
              </a:rPr>
              <a:t>3.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Thợ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sửa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chữa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xe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động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cơ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?</a:t>
            </a:r>
            <a:endParaRPr lang="vi-VN" b="1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chemeClr val="tx1"/>
                </a:solidFill>
                <a:latin typeface="+mj-lt"/>
              </a:rPr>
              <a:t>- Các nhóm trình bày đáp án ra phiếu học tập chung của nhóm. 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đồng hồ đếm ngược 8 p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5492" y="6039556"/>
            <a:ext cx="787984" cy="6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166231"/>
              </p:ext>
            </p:extLst>
          </p:nvPr>
        </p:nvGraphicFramePr>
        <p:xfrm>
          <a:off x="846666" y="1320801"/>
          <a:ext cx="10374491" cy="4749855"/>
        </p:xfrm>
        <a:graphic>
          <a:graphicData uri="http://schemas.openxmlformats.org/drawingml/2006/table">
            <a:tbl>
              <a:tblPr firstRow="1" firstCol="1" bandRow="1"/>
              <a:tblGrid>
                <a:gridCol w="2686919">
                  <a:extLst>
                    <a:ext uri="{9D8B030D-6E8A-4147-A177-3AD203B41FA5}">
                      <a16:colId xmlns:a16="http://schemas.microsoft.com/office/drawing/2014/main" val="2320097143"/>
                    </a:ext>
                  </a:extLst>
                </a:gridCol>
                <a:gridCol w="1828637">
                  <a:extLst>
                    <a:ext uri="{9D8B030D-6E8A-4147-A177-3AD203B41FA5}">
                      <a16:colId xmlns:a16="http://schemas.microsoft.com/office/drawing/2014/main" val="1739691888"/>
                    </a:ext>
                  </a:extLst>
                </a:gridCol>
                <a:gridCol w="1708277">
                  <a:extLst>
                    <a:ext uri="{9D8B030D-6E8A-4147-A177-3AD203B41FA5}">
                      <a16:colId xmlns:a16="http://schemas.microsoft.com/office/drawing/2014/main" val="747885636"/>
                    </a:ext>
                  </a:extLst>
                </a:gridCol>
                <a:gridCol w="2075329">
                  <a:extLst>
                    <a:ext uri="{9D8B030D-6E8A-4147-A177-3AD203B41FA5}">
                      <a16:colId xmlns:a16="http://schemas.microsoft.com/office/drawing/2014/main" val="195048824"/>
                    </a:ext>
                  </a:extLst>
                </a:gridCol>
                <a:gridCol w="2075329">
                  <a:extLst>
                    <a:ext uri="{9D8B030D-6E8A-4147-A177-3AD203B41FA5}">
                      <a16:colId xmlns:a16="http://schemas.microsoft.com/office/drawing/2014/main" val="1253947762"/>
                    </a:ext>
                  </a:extLst>
                </a:gridCol>
              </a:tblGrid>
              <a:tr h="23980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029048"/>
                  </a:ext>
                </a:extLst>
              </a:tr>
              <a:tr h="257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2: 5-6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3: 7-8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4: 9-10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501591"/>
                  </a:ext>
                </a:extLst>
              </a:tr>
              <a:tr h="40975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1.Kĩ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2.Thợ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3.Thợ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58491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97694" y="395110"/>
            <a:ext cx="392061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Rubic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9.1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8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468" y="383822"/>
            <a:ext cx="10758311" cy="5757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2"/>
                </a:solidFill>
              </a:rPr>
              <a:t>Gợi ý đáp án phiếu 9.1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1. </a:t>
            </a:r>
            <a:r>
              <a:rPr lang="en-US" sz="2400" b="1" dirty="0" err="1">
                <a:solidFill>
                  <a:schemeClr val="tx1"/>
                </a:solidFill>
              </a:rPr>
              <a:t>Kĩ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sư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khí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a, </a:t>
            </a:r>
            <a:r>
              <a:rPr lang="en-US" sz="2400" b="1" dirty="0" err="1">
                <a:solidFill>
                  <a:schemeClr val="tx1"/>
                </a:solidFill>
              </a:rPr>
              <a:t>Khái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niệm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môn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thuộc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lĩnh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chế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khí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b. </a:t>
            </a:r>
            <a:r>
              <a:rPr lang="en-US" sz="2400" b="1" dirty="0" err="1">
                <a:solidFill>
                  <a:schemeClr val="tx1"/>
                </a:solidFill>
              </a:rPr>
              <a:t>Công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người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sư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Thiết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móc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xuất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Lắp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vận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sửa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chữa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hệ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thống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xí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nghiệp</a:t>
            </a:r>
            <a:r>
              <a:rPr lang="en-US" sz="2400" dirty="0">
                <a:solidFill>
                  <a:schemeClr val="tx1"/>
                </a:solidFill>
              </a:rPr>
              <a:t> hay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trình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c. </a:t>
            </a:r>
            <a:r>
              <a:rPr lang="en-US" sz="2400" b="1" dirty="0" err="1">
                <a:solidFill>
                  <a:schemeClr val="tx1"/>
                </a:solidFill>
              </a:rPr>
              <a:t>Môi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trường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làm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tại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Viện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cứu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máy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xí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nghiệp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xuất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thuộc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mọi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lĩnh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vực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d. </a:t>
            </a:r>
            <a:r>
              <a:rPr lang="en-US" sz="2400" b="1" dirty="0" err="1">
                <a:solidFill>
                  <a:schemeClr val="tx1"/>
                </a:solidFill>
              </a:rPr>
              <a:t>Nơi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đào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tạo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trường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1468</Words>
  <Application>Microsoft Office PowerPoint</Application>
  <PresentationFormat>Widescreen</PresentationFormat>
  <Paragraphs>123</Paragraphs>
  <Slides>20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40</cp:revision>
  <dcterms:created xsi:type="dcterms:W3CDTF">2023-07-07T15:40:02Z</dcterms:created>
  <dcterms:modified xsi:type="dcterms:W3CDTF">2026-02-26T01:35:27Z</dcterms:modified>
</cp:coreProperties>
</file>