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26" r:id="rId3"/>
    <p:sldId id="405" r:id="rId4"/>
    <p:sldId id="406" r:id="rId5"/>
    <p:sldId id="407" r:id="rId6"/>
    <p:sldId id="420" r:id="rId7"/>
    <p:sldId id="421" r:id="rId8"/>
    <p:sldId id="422" r:id="rId9"/>
    <p:sldId id="423" r:id="rId10"/>
    <p:sldId id="424" r:id="rId11"/>
    <p:sldId id="425" r:id="rId12"/>
    <p:sldId id="426" r:id="rId13"/>
    <p:sldId id="427" r:id="rId14"/>
    <p:sldId id="429" r:id="rId15"/>
    <p:sldId id="430" r:id="rId16"/>
    <p:sldId id="431" r:id="rId17"/>
    <p:sldId id="408" r:id="rId18"/>
    <p:sldId id="409" r:id="rId19"/>
    <p:sldId id="410" r:id="rId20"/>
    <p:sldId id="412" r:id="rId21"/>
    <p:sldId id="413" r:id="rId22"/>
    <p:sldId id="414" r:id="rId23"/>
    <p:sldId id="415" r:id="rId24"/>
    <p:sldId id="416" r:id="rId25"/>
    <p:sldId id="417" r:id="rId26"/>
    <p:sldId id="396" r:id="rId27"/>
    <p:sldId id="399" r:id="rId28"/>
    <p:sldId id="39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8" d="100"/>
          <a:sy n="88" d="100"/>
        </p:scale>
        <p:origin x="403"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28/03/2026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28/03/2026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0977" y="126687"/>
            <a:ext cx="7156939"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12. CẤU TRÚC CHUNG VỀ  MẠCH ĐIỆN</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200945" y="931984"/>
            <a:ext cx="6065042" cy="5644662"/>
          </a:xfrm>
          <a:prstGeom prst="rect">
            <a:avLst/>
          </a:prstGeom>
        </p:spPr>
      </p:pic>
      <p:pic>
        <p:nvPicPr>
          <p:cNvPr id="5" name="Picture 4"/>
          <p:cNvPicPr>
            <a:picLocks noChangeAspect="1"/>
          </p:cNvPicPr>
          <p:nvPr/>
        </p:nvPicPr>
        <p:blipFill>
          <a:blip r:embed="rId4"/>
          <a:stretch>
            <a:fillRect/>
          </a:stretch>
        </p:blipFill>
        <p:spPr>
          <a:xfrm>
            <a:off x="6435969" y="738554"/>
            <a:ext cx="5653453" cy="5838092"/>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3"/>
          <p:cNvSpPr txBox="1">
            <a:spLocks noChangeArrowheads="1"/>
          </p:cNvSpPr>
          <p:nvPr/>
        </p:nvSpPr>
        <p:spPr bwMode="auto">
          <a:xfrm>
            <a:off x="2362200" y="0"/>
            <a:ext cx="868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3200" b="0" dirty="0" err="1">
                <a:solidFill>
                  <a:srgbClr val="FF0000"/>
                </a:solidFill>
                <a:latin typeface=".VnTime" panose="020B7200000000000000" pitchFamily="34" charset="0"/>
              </a:rPr>
              <a:t>H×nh</a:t>
            </a:r>
            <a:r>
              <a:rPr lang="en-US" altLang="en-US" sz="3200" b="0" dirty="0">
                <a:solidFill>
                  <a:srgbClr val="FF0000"/>
                </a:solidFill>
                <a:latin typeface=".VnTime" panose="020B7200000000000000" pitchFamily="34" charset="0"/>
              </a:rPr>
              <a:t> ¶</a:t>
            </a:r>
            <a:r>
              <a:rPr lang="en-US" altLang="en-US" sz="3200" b="0" dirty="0" err="1">
                <a:solidFill>
                  <a:srgbClr val="FF0000"/>
                </a:solidFill>
                <a:latin typeface=".VnTime" panose="020B7200000000000000" pitchFamily="34" charset="0"/>
              </a:rPr>
              <a:t>nh</a:t>
            </a:r>
            <a:r>
              <a:rPr lang="en-US" altLang="en-US" sz="3200" b="0" dirty="0">
                <a:solidFill>
                  <a:srgbClr val="FF0000"/>
                </a:solidFill>
                <a:latin typeface=".VnTime" panose="020B7200000000000000" pitchFamily="34" charset="0"/>
              </a:rPr>
              <a:t> </a:t>
            </a:r>
            <a:r>
              <a:rPr lang="en-US" altLang="en-US" sz="3200" b="0" dirty="0" err="1">
                <a:solidFill>
                  <a:srgbClr val="FF0000"/>
                </a:solidFill>
                <a:latin typeface=".VnTime" panose="020B7200000000000000" pitchFamily="34" charset="0"/>
              </a:rPr>
              <a:t>mét</a:t>
            </a:r>
            <a:r>
              <a:rPr lang="en-US" altLang="en-US" sz="3200" b="0" dirty="0">
                <a:solidFill>
                  <a:srgbClr val="FF0000"/>
                </a:solidFill>
                <a:latin typeface=".VnTime" panose="020B7200000000000000" pitchFamily="34" charset="0"/>
              </a:rPr>
              <a:t> </a:t>
            </a:r>
            <a:r>
              <a:rPr lang="en-US" altLang="en-US" sz="3200" b="0" dirty="0" err="1">
                <a:solidFill>
                  <a:srgbClr val="FF0000"/>
                </a:solidFill>
                <a:latin typeface=".VnTime" panose="020B7200000000000000" pitchFamily="34" charset="0"/>
              </a:rPr>
              <a:t>sè</a:t>
            </a:r>
            <a:r>
              <a:rPr lang="en-US" altLang="en-US" sz="3200" b="0" dirty="0">
                <a:solidFill>
                  <a:srgbClr val="FF0000"/>
                </a:solidFill>
                <a:latin typeface=".VnTime" panose="020B7200000000000000" pitchFamily="34" charset="0"/>
              </a:rPr>
              <a:t> </a:t>
            </a:r>
            <a:r>
              <a:rPr lang="en-US" altLang="en-US" sz="3200" b="0" dirty="0" err="1">
                <a:solidFill>
                  <a:srgbClr val="FF0000"/>
                </a:solidFill>
                <a:latin typeface=".VnTime" panose="020B7200000000000000" pitchFamily="34" charset="0"/>
              </a:rPr>
              <a:t>nh</a:t>
            </a:r>
            <a:r>
              <a:rPr lang="en-US" altLang="en-US" sz="3200" b="0" dirty="0">
                <a:solidFill>
                  <a:srgbClr val="FF0000"/>
                </a:solidFill>
                <a:latin typeface=".VnTime" panose="020B7200000000000000" pitchFamily="34" charset="0"/>
              </a:rPr>
              <a:t>µ </a:t>
            </a:r>
            <a:r>
              <a:rPr lang="en-US" altLang="en-US" sz="3200" b="0" dirty="0" err="1">
                <a:solidFill>
                  <a:srgbClr val="FF0000"/>
                </a:solidFill>
                <a:latin typeface=".VnTime" panose="020B7200000000000000" pitchFamily="34" charset="0"/>
              </a:rPr>
              <a:t>m¸y</a:t>
            </a:r>
            <a:r>
              <a:rPr lang="en-US" altLang="en-US" sz="3200" b="0" dirty="0">
                <a:solidFill>
                  <a:srgbClr val="FF0000"/>
                </a:solidFill>
                <a:latin typeface=".VnTime" panose="020B7200000000000000" pitchFamily="34" charset="0"/>
              </a:rPr>
              <a:t> </a:t>
            </a:r>
            <a:r>
              <a:rPr lang="en-US" altLang="en-US" sz="3200" b="0" dirty="0" err="1">
                <a:solidFill>
                  <a:srgbClr val="FF0000"/>
                </a:solidFill>
                <a:latin typeface=".VnTime" panose="020B7200000000000000" pitchFamily="34" charset="0"/>
              </a:rPr>
              <a:t>thuû</a:t>
            </a:r>
            <a:r>
              <a:rPr lang="en-US" altLang="en-US" sz="3200" b="0" dirty="0">
                <a:solidFill>
                  <a:srgbClr val="FF0000"/>
                </a:solidFill>
                <a:latin typeface=".VnTime" panose="020B7200000000000000" pitchFamily="34" charset="0"/>
              </a:rPr>
              <a:t> ®</a:t>
            </a:r>
            <a:r>
              <a:rPr lang="en-US" altLang="en-US" sz="3200" b="0" dirty="0" err="1">
                <a:solidFill>
                  <a:srgbClr val="FF0000"/>
                </a:solidFill>
                <a:latin typeface=".VnTime" panose="020B7200000000000000" pitchFamily="34" charset="0"/>
              </a:rPr>
              <a:t>iÖn</a:t>
            </a:r>
            <a:r>
              <a:rPr lang="en-US" altLang="en-US" sz="3200" b="0" dirty="0">
                <a:solidFill>
                  <a:srgbClr val="FF0000"/>
                </a:solidFill>
                <a:latin typeface=".VnTime" panose="020B7200000000000000" pitchFamily="34" charset="0"/>
              </a:rPr>
              <a:t> ë </a:t>
            </a:r>
            <a:r>
              <a:rPr lang="en-US" altLang="en-US" sz="3200" b="0" dirty="0" err="1" smtClean="0">
                <a:solidFill>
                  <a:srgbClr val="FF0000"/>
                </a:solidFill>
                <a:latin typeface=".VnTime" panose="020B7200000000000000" pitchFamily="34" charset="0"/>
              </a:rPr>
              <a:t>n­ưíc</a:t>
            </a:r>
            <a:r>
              <a:rPr lang="en-US" altLang="en-US" sz="3200" b="0" dirty="0" smtClean="0">
                <a:solidFill>
                  <a:srgbClr val="FF0000"/>
                </a:solidFill>
                <a:latin typeface=".VnTime" panose="020B7200000000000000" pitchFamily="34" charset="0"/>
              </a:rPr>
              <a:t> </a:t>
            </a:r>
            <a:r>
              <a:rPr lang="en-US" altLang="en-US" sz="3200" b="0" dirty="0">
                <a:solidFill>
                  <a:srgbClr val="FF0000"/>
                </a:solidFill>
                <a:latin typeface=".VnTime" panose="020B7200000000000000" pitchFamily="34" charset="0"/>
              </a:rPr>
              <a:t>ta</a:t>
            </a:r>
          </a:p>
        </p:txBody>
      </p:sp>
      <p:sp>
        <p:nvSpPr>
          <p:cNvPr id="14339" name="Text Box 18"/>
          <p:cNvSpPr txBox="1">
            <a:spLocks noChangeArrowheads="1"/>
          </p:cNvSpPr>
          <p:nvPr/>
        </p:nvSpPr>
        <p:spPr bwMode="auto">
          <a:xfrm>
            <a:off x="1828800" y="8162925"/>
            <a:ext cx="792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800">
                <a:solidFill>
                  <a:srgbClr val="0000CC"/>
                </a:solidFill>
                <a:latin typeface=".VnTime" panose="020B7200000000000000" pitchFamily="34" charset="0"/>
              </a:rPr>
              <a:t>Nhµ m¸y thuû ®iÖn Yaly cã c«ng suÊt 720MW  </a:t>
            </a:r>
          </a:p>
        </p:txBody>
      </p:sp>
      <p:grpSp>
        <p:nvGrpSpPr>
          <p:cNvPr id="2" name="Group 20"/>
          <p:cNvGrpSpPr>
            <a:grpSpLocks/>
          </p:cNvGrpSpPr>
          <p:nvPr/>
        </p:nvGrpSpPr>
        <p:grpSpPr bwMode="auto">
          <a:xfrm>
            <a:off x="1828800" y="609600"/>
            <a:ext cx="8534400" cy="6248400"/>
            <a:chOff x="192" y="384"/>
            <a:chExt cx="5376" cy="3936"/>
          </a:xfrm>
        </p:grpSpPr>
        <p:sp>
          <p:nvSpPr>
            <p:cNvPr id="14347" name="Text Box 11"/>
            <p:cNvSpPr txBox="1">
              <a:spLocks noChangeArrowheads="1"/>
            </p:cNvSpPr>
            <p:nvPr/>
          </p:nvSpPr>
          <p:spPr bwMode="auto">
            <a:xfrm>
              <a:off x="576" y="3993"/>
              <a:ext cx="49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800">
                  <a:solidFill>
                    <a:srgbClr val="0000CC"/>
                  </a:solidFill>
                  <a:latin typeface=".VnTime" panose="020B7200000000000000" pitchFamily="34" charset="0"/>
                </a:rPr>
                <a:t>Nhµ m¸y thuû ®iÖn Yaly cã c«ng suÊt 720MW  </a:t>
              </a:r>
            </a:p>
          </p:txBody>
        </p:sp>
        <p:pic>
          <p:nvPicPr>
            <p:cNvPr id="14348" name="Picture 19" descr="TDYA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384"/>
              <a:ext cx="5328"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1"/>
          <p:cNvGrpSpPr>
            <a:grpSpLocks/>
          </p:cNvGrpSpPr>
          <p:nvPr/>
        </p:nvGrpSpPr>
        <p:grpSpPr bwMode="auto">
          <a:xfrm>
            <a:off x="1828800" y="457201"/>
            <a:ext cx="8839200" cy="6081713"/>
            <a:chOff x="48" y="432"/>
            <a:chExt cx="5568" cy="3831"/>
          </a:xfrm>
        </p:grpSpPr>
        <p:pic>
          <p:nvPicPr>
            <p:cNvPr id="14345" name="Picture 22" descr="Dap thuy d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 y="432"/>
              <a:ext cx="5568"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 Box 23"/>
            <p:cNvSpPr txBox="1">
              <a:spLocks noChangeArrowheads="1"/>
            </p:cNvSpPr>
            <p:nvPr/>
          </p:nvSpPr>
          <p:spPr bwMode="auto">
            <a:xfrm>
              <a:off x="102" y="3936"/>
              <a:ext cx="551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800">
                  <a:solidFill>
                    <a:srgbClr val="0000CC"/>
                  </a:solidFill>
                </a:rPr>
                <a:t>Nhà máy thuỷ điện Hoà Bình: công suất 1920  MW</a:t>
              </a:r>
            </a:p>
          </p:txBody>
        </p:sp>
      </p:grpSp>
      <p:grpSp>
        <p:nvGrpSpPr>
          <p:cNvPr id="4" name="Group 24"/>
          <p:cNvGrpSpPr>
            <a:grpSpLocks/>
          </p:cNvGrpSpPr>
          <p:nvPr/>
        </p:nvGrpSpPr>
        <p:grpSpPr bwMode="auto">
          <a:xfrm>
            <a:off x="2286000" y="519114"/>
            <a:ext cx="8153400" cy="6349999"/>
            <a:chOff x="288" y="192"/>
            <a:chExt cx="5136" cy="4000"/>
          </a:xfrm>
        </p:grpSpPr>
        <p:sp>
          <p:nvSpPr>
            <p:cNvPr id="14343" name="Text Box 16"/>
            <p:cNvSpPr txBox="1">
              <a:spLocks noChangeArrowheads="1"/>
            </p:cNvSpPr>
            <p:nvPr/>
          </p:nvSpPr>
          <p:spPr bwMode="auto">
            <a:xfrm>
              <a:off x="384" y="3552"/>
              <a:ext cx="504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400">
                  <a:solidFill>
                    <a:srgbClr val="008000"/>
                  </a:solidFill>
                  <a:latin typeface=".VnTime" panose="020B7200000000000000" pitchFamily="34" charset="0"/>
                </a:rPr>
                <a:t>Nhà m¸y thñy ®iÖn S¬n La</a:t>
              </a:r>
            </a:p>
            <a:p>
              <a:pPr algn="ctr" eaLnBrk="1" hangingPunct="1">
                <a:spcBef>
                  <a:spcPct val="50000"/>
                </a:spcBef>
              </a:pPr>
              <a:r>
                <a:rPr lang="en-US" altLang="en-US" sz="2400">
                  <a:solidFill>
                    <a:srgbClr val="008000"/>
                  </a:solidFill>
                  <a:latin typeface=".VnTime" panose="020B7200000000000000" pitchFamily="34" charset="0"/>
                </a:rPr>
                <a:t>C«ng suÊt 1920 MW</a:t>
              </a:r>
              <a:endParaRPr lang="en-US" altLang="en-US" sz="2400">
                <a:solidFill>
                  <a:srgbClr val="008000"/>
                </a:solidFill>
              </a:endParaRPr>
            </a:p>
          </p:txBody>
        </p:sp>
        <p:pic>
          <p:nvPicPr>
            <p:cNvPr id="14344" name="Picture 26" descr="Sơn_La_Dam_reservo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192"/>
              <a:ext cx="5040" cy="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864391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53"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Effect transition="in" filter="fade">
                                      <p:cBhvr>
                                        <p:cTn id="17" dur="1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nodeType="clickEffect">
                                  <p:stCondLst>
                                    <p:cond delay="0"/>
                                  </p:stCondLst>
                                  <p:childTnLst>
                                    <p:animEffect transition="out" filter="box(in)">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ChangeArrowheads="1"/>
          </p:cNvSpPr>
          <p:nvPr/>
        </p:nvSpPr>
        <p:spPr bwMode="auto">
          <a:xfrm>
            <a:off x="2057400" y="2286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20000"/>
              </a:spcBef>
            </a:pPr>
            <a:r>
              <a:rPr lang="en-US" altLang="en-US" sz="3200">
                <a:solidFill>
                  <a:srgbClr val="FF0000"/>
                </a:solidFill>
                <a:latin typeface=".VnTime" panose="020B7200000000000000" pitchFamily="34" charset="0"/>
              </a:rPr>
              <a:t>Mét sè nhµ m¸y thuû ®iÖn trªn thÕ giíi</a:t>
            </a:r>
          </a:p>
        </p:txBody>
      </p:sp>
      <p:grpSp>
        <p:nvGrpSpPr>
          <p:cNvPr id="2" name="Group 5"/>
          <p:cNvGrpSpPr>
            <a:grpSpLocks/>
          </p:cNvGrpSpPr>
          <p:nvPr/>
        </p:nvGrpSpPr>
        <p:grpSpPr bwMode="auto">
          <a:xfrm>
            <a:off x="1524000" y="1371600"/>
            <a:ext cx="9144000" cy="4343400"/>
            <a:chOff x="336" y="1968"/>
            <a:chExt cx="5184" cy="2112"/>
          </a:xfrm>
        </p:grpSpPr>
        <p:sp>
          <p:nvSpPr>
            <p:cNvPr id="15364" name="Rectangle 6"/>
            <p:cNvSpPr>
              <a:spLocks noChangeArrowheads="1"/>
            </p:cNvSpPr>
            <p:nvPr/>
          </p:nvSpPr>
          <p:spPr bwMode="auto">
            <a:xfrm>
              <a:off x="336" y="1968"/>
              <a:ext cx="5184" cy="2112"/>
            </a:xfrm>
            <a:prstGeom prst="rect">
              <a:avLst/>
            </a:prstGeom>
            <a:solidFill>
              <a:schemeClr val="tx2"/>
            </a:solidFill>
            <a:ln w="9525">
              <a:solidFill>
                <a:schemeClr val="tx1"/>
              </a:solidFill>
              <a:miter lim="800000"/>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a:p>
          </p:txBody>
        </p:sp>
        <p:pic>
          <p:nvPicPr>
            <p:cNvPr id="15365" name="Picture 7" descr="NhamayT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2064"/>
              <a:ext cx="2352" cy="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8" descr="thuydi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2064"/>
              <a:ext cx="2496" cy="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05066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wipe(left)">
                                      <p:cBhvr>
                                        <p:cTn id="7" dur="5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4)">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o do lo phan ung hat n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814" y="115888"/>
            <a:ext cx="6503987"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Line 18"/>
          <p:cNvSpPr>
            <a:spLocks noChangeShapeType="1"/>
          </p:cNvSpPr>
          <p:nvPr/>
        </p:nvSpPr>
        <p:spPr bwMode="auto">
          <a:xfrm flipV="1">
            <a:off x="3505200" y="2944814"/>
            <a:ext cx="488950" cy="560387"/>
          </a:xfrm>
          <a:prstGeom prst="line">
            <a:avLst/>
          </a:prstGeom>
          <a:noFill/>
          <a:ln w="28575">
            <a:solidFill>
              <a:srgbClr val="008000"/>
            </a:solidFill>
            <a:round/>
            <a:headEnd type="stealth" w="med" len="med"/>
            <a:tailEnd type="oval" w="med" len="med"/>
          </a:ln>
          <a:extLst>
            <a:ext uri="{909E8E84-426E-40DD-AFC4-6F175D3DCCD1}">
              <a14:hiddenFill xmlns:a14="http://schemas.microsoft.com/office/drawing/2010/main">
                <a:noFill/>
              </a14:hiddenFill>
            </a:ext>
          </a:extLst>
        </p:spPr>
        <p:txBody>
          <a:bodyPr anchor="ctr"/>
          <a:lstStyle/>
          <a:p>
            <a:endParaRPr lang="en-US"/>
          </a:p>
        </p:txBody>
      </p:sp>
      <p:sp>
        <p:nvSpPr>
          <p:cNvPr id="16388" name="Line 19"/>
          <p:cNvSpPr>
            <a:spLocks noChangeShapeType="1"/>
          </p:cNvSpPr>
          <p:nvPr/>
        </p:nvSpPr>
        <p:spPr bwMode="auto">
          <a:xfrm flipV="1">
            <a:off x="4953000" y="2362200"/>
            <a:ext cx="762000" cy="1524000"/>
          </a:xfrm>
          <a:prstGeom prst="line">
            <a:avLst/>
          </a:prstGeom>
          <a:noFill/>
          <a:ln w="28575">
            <a:solidFill>
              <a:srgbClr val="008000"/>
            </a:solidFill>
            <a:round/>
            <a:headEnd type="stealth" w="med" len="med"/>
            <a:tailEnd type="oval" w="med" len="med"/>
          </a:ln>
          <a:extLst>
            <a:ext uri="{909E8E84-426E-40DD-AFC4-6F175D3DCCD1}">
              <a14:hiddenFill xmlns:a14="http://schemas.microsoft.com/office/drawing/2010/main">
                <a:noFill/>
              </a14:hiddenFill>
            </a:ext>
          </a:extLst>
        </p:spPr>
        <p:txBody>
          <a:bodyPr anchor="ctr"/>
          <a:lstStyle/>
          <a:p>
            <a:endParaRPr lang="en-US"/>
          </a:p>
        </p:txBody>
      </p:sp>
      <p:sp>
        <p:nvSpPr>
          <p:cNvPr id="16389" name="Line 21"/>
          <p:cNvSpPr>
            <a:spLocks noChangeShapeType="1"/>
          </p:cNvSpPr>
          <p:nvPr/>
        </p:nvSpPr>
        <p:spPr bwMode="auto">
          <a:xfrm flipH="1" flipV="1">
            <a:off x="7086600" y="3352800"/>
            <a:ext cx="533400" cy="609600"/>
          </a:xfrm>
          <a:prstGeom prst="line">
            <a:avLst/>
          </a:prstGeom>
          <a:noFill/>
          <a:ln w="28575">
            <a:solidFill>
              <a:srgbClr val="008000"/>
            </a:solidFill>
            <a:round/>
            <a:headEnd type="stealth" w="med" len="med"/>
            <a:tailEnd type="oval" w="med" len="med"/>
          </a:ln>
          <a:extLst>
            <a:ext uri="{909E8E84-426E-40DD-AFC4-6F175D3DCCD1}">
              <a14:hiddenFill xmlns:a14="http://schemas.microsoft.com/office/drawing/2010/main">
                <a:noFill/>
              </a14:hiddenFill>
            </a:ext>
          </a:extLst>
        </p:spPr>
        <p:txBody>
          <a:bodyPr anchor="ctr"/>
          <a:lstStyle/>
          <a:p>
            <a:endParaRPr lang="en-US"/>
          </a:p>
        </p:txBody>
      </p:sp>
      <p:sp>
        <p:nvSpPr>
          <p:cNvPr id="16390" name="Line 22"/>
          <p:cNvSpPr>
            <a:spLocks noChangeShapeType="1"/>
          </p:cNvSpPr>
          <p:nvPr/>
        </p:nvSpPr>
        <p:spPr bwMode="auto">
          <a:xfrm flipH="1" flipV="1">
            <a:off x="8153400" y="3352800"/>
            <a:ext cx="1371600" cy="609600"/>
          </a:xfrm>
          <a:prstGeom prst="line">
            <a:avLst/>
          </a:prstGeom>
          <a:noFill/>
          <a:ln w="28575">
            <a:solidFill>
              <a:srgbClr val="008000"/>
            </a:solidFill>
            <a:round/>
            <a:headEnd type="stealth" w="med" len="med"/>
            <a:tailEnd type="oval" w="med" len="med"/>
          </a:ln>
          <a:extLst>
            <a:ext uri="{909E8E84-426E-40DD-AFC4-6F175D3DCCD1}">
              <a14:hiddenFill xmlns:a14="http://schemas.microsoft.com/office/drawing/2010/main">
                <a:noFill/>
              </a14:hiddenFill>
            </a:ext>
          </a:extLst>
        </p:spPr>
        <p:txBody>
          <a:bodyPr anchor="ctr"/>
          <a:lstStyle/>
          <a:p>
            <a:endParaRPr lang="en-US"/>
          </a:p>
        </p:txBody>
      </p:sp>
      <p:grpSp>
        <p:nvGrpSpPr>
          <p:cNvPr id="16391" name="Group 57"/>
          <p:cNvGrpSpPr>
            <a:grpSpLocks/>
          </p:cNvGrpSpPr>
          <p:nvPr/>
        </p:nvGrpSpPr>
        <p:grpSpPr bwMode="auto">
          <a:xfrm>
            <a:off x="5867401" y="3983038"/>
            <a:ext cx="1146175" cy="969962"/>
            <a:chOff x="4191000" y="4191000"/>
            <a:chExt cx="1146174" cy="969297"/>
          </a:xfrm>
        </p:grpSpPr>
        <p:sp>
          <p:nvSpPr>
            <p:cNvPr id="16408" name="AutoShape 26"/>
            <p:cNvSpPr>
              <a:spLocks noChangeArrowheads="1"/>
            </p:cNvSpPr>
            <p:nvPr/>
          </p:nvSpPr>
          <p:spPr bwMode="auto">
            <a:xfrm>
              <a:off x="4267200" y="4191000"/>
              <a:ext cx="956055" cy="969297"/>
            </a:xfrm>
            <a:prstGeom prst="roundRect">
              <a:avLst>
                <a:gd name="adj" fmla="val 16667"/>
              </a:avLst>
            </a:prstGeom>
            <a:solidFill>
              <a:schemeClr val="bg1"/>
            </a:solidFill>
            <a:ln w="9525" algn="ctr">
              <a:solidFill>
                <a:schemeClr val="folHlink"/>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endParaRPr lang="en-US" altLang="en-US" b="0"/>
            </a:p>
          </p:txBody>
        </p:sp>
        <p:sp>
          <p:nvSpPr>
            <p:cNvPr id="48" name="Text Box 32"/>
            <p:cNvSpPr txBox="1">
              <a:spLocks noChangeArrowheads="1"/>
            </p:cNvSpPr>
            <p:nvPr/>
          </p:nvSpPr>
          <p:spPr bwMode="auto">
            <a:xfrm>
              <a:off x="4191000" y="4343296"/>
              <a:ext cx="1146174" cy="70754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defRPr/>
              </a:pPr>
              <a:r>
                <a:rPr lang="en-US" sz="2000" b="1" dirty="0" err="1">
                  <a:latin typeface="Arial" panose="020B0604020202020204" pitchFamily="34" charset="0"/>
                  <a:cs typeface="Arial" panose="020B0604020202020204" pitchFamily="34" charset="0"/>
                </a:rPr>
                <a:t>Hơi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nước</a:t>
              </a:r>
              <a:endParaRPr lang="en-US" sz="2000" b="1" dirty="0">
                <a:latin typeface="Arial" panose="020B0604020202020204" pitchFamily="34" charset="0"/>
                <a:cs typeface="Arial" panose="020B0604020202020204" pitchFamily="34" charset="0"/>
              </a:endParaRPr>
            </a:p>
          </p:txBody>
        </p:sp>
      </p:grpSp>
      <p:grpSp>
        <p:nvGrpSpPr>
          <p:cNvPr id="16392" name="Group 59"/>
          <p:cNvGrpSpPr>
            <a:grpSpLocks/>
          </p:cNvGrpSpPr>
          <p:nvPr/>
        </p:nvGrpSpPr>
        <p:grpSpPr bwMode="auto">
          <a:xfrm>
            <a:off x="8610600" y="3983038"/>
            <a:ext cx="1752600" cy="969962"/>
            <a:chOff x="6934200" y="4421853"/>
            <a:chExt cx="1752600" cy="969297"/>
          </a:xfrm>
        </p:grpSpPr>
        <p:sp>
          <p:nvSpPr>
            <p:cNvPr id="16406" name="AutoShape 28"/>
            <p:cNvSpPr>
              <a:spLocks noChangeArrowheads="1"/>
            </p:cNvSpPr>
            <p:nvPr/>
          </p:nvSpPr>
          <p:spPr bwMode="auto">
            <a:xfrm>
              <a:off x="7211633" y="4421853"/>
              <a:ext cx="1170367" cy="969297"/>
            </a:xfrm>
            <a:prstGeom prst="roundRect">
              <a:avLst>
                <a:gd name="adj" fmla="val 16667"/>
              </a:avLst>
            </a:prstGeom>
            <a:solidFill>
              <a:schemeClr val="bg1"/>
            </a:solidFill>
            <a:ln w="9525" algn="ctr">
              <a:solidFill>
                <a:schemeClr val="folHlink"/>
              </a:solidFill>
              <a:round/>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b="0"/>
            </a:p>
          </p:txBody>
        </p:sp>
        <p:sp>
          <p:nvSpPr>
            <p:cNvPr id="16407" name="Text Box 34"/>
            <p:cNvSpPr txBox="1">
              <a:spLocks noChangeArrowheads="1"/>
            </p:cNvSpPr>
            <p:nvPr/>
          </p:nvSpPr>
          <p:spPr bwMode="auto">
            <a:xfrm>
              <a:off x="6934200" y="4572000"/>
              <a:ext cx="1752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000"/>
                <a:t>Máy phát điện</a:t>
              </a:r>
            </a:p>
          </p:txBody>
        </p:sp>
      </p:grpSp>
      <p:grpSp>
        <p:nvGrpSpPr>
          <p:cNvPr id="16393" name="Group 58"/>
          <p:cNvGrpSpPr>
            <a:grpSpLocks/>
          </p:cNvGrpSpPr>
          <p:nvPr/>
        </p:nvGrpSpPr>
        <p:grpSpPr bwMode="auto">
          <a:xfrm>
            <a:off x="7080250" y="3962401"/>
            <a:ext cx="1149350" cy="969963"/>
            <a:chOff x="5715000" y="4114800"/>
            <a:chExt cx="1149350" cy="969297"/>
          </a:xfrm>
        </p:grpSpPr>
        <p:sp>
          <p:nvSpPr>
            <p:cNvPr id="16404" name="Text Box 33"/>
            <p:cNvSpPr txBox="1">
              <a:spLocks noChangeArrowheads="1"/>
            </p:cNvSpPr>
            <p:nvPr/>
          </p:nvSpPr>
          <p:spPr bwMode="auto">
            <a:xfrm>
              <a:off x="5715000" y="4419600"/>
              <a:ext cx="1149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000" dirty="0" err="1"/>
                <a:t>Tuabin</a:t>
              </a:r>
              <a:endParaRPr lang="en-US" altLang="en-US" sz="2000" dirty="0"/>
            </a:p>
          </p:txBody>
        </p:sp>
        <p:sp>
          <p:nvSpPr>
            <p:cNvPr id="16405" name="AutoShape 27"/>
            <p:cNvSpPr>
              <a:spLocks noChangeArrowheads="1"/>
            </p:cNvSpPr>
            <p:nvPr/>
          </p:nvSpPr>
          <p:spPr bwMode="auto">
            <a:xfrm>
              <a:off x="5791200" y="4114800"/>
              <a:ext cx="956055" cy="969297"/>
            </a:xfrm>
            <a:prstGeom prst="roundRect">
              <a:avLst>
                <a:gd name="adj" fmla="val 16667"/>
              </a:avLst>
            </a:prstGeom>
            <a:noFill/>
            <a:ln w="9525" algn="ctr">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b="0"/>
            </a:p>
          </p:txBody>
        </p:sp>
      </p:grpSp>
      <p:grpSp>
        <p:nvGrpSpPr>
          <p:cNvPr id="16394" name="Group 56"/>
          <p:cNvGrpSpPr>
            <a:grpSpLocks/>
          </p:cNvGrpSpPr>
          <p:nvPr/>
        </p:nvGrpSpPr>
        <p:grpSpPr bwMode="auto">
          <a:xfrm>
            <a:off x="1600200" y="2992438"/>
            <a:ext cx="1905000" cy="969962"/>
            <a:chOff x="609600" y="3505200"/>
            <a:chExt cx="1905000" cy="969297"/>
          </a:xfrm>
        </p:grpSpPr>
        <p:sp>
          <p:nvSpPr>
            <p:cNvPr id="16402" name="Text Box 30"/>
            <p:cNvSpPr txBox="1">
              <a:spLocks noChangeArrowheads="1"/>
            </p:cNvSpPr>
            <p:nvPr/>
          </p:nvSpPr>
          <p:spPr bwMode="auto">
            <a:xfrm>
              <a:off x="685801" y="3653418"/>
              <a:ext cx="1752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000"/>
                <a:t>Lò phản ứng hạt nhân</a:t>
              </a:r>
            </a:p>
          </p:txBody>
        </p:sp>
        <p:sp>
          <p:nvSpPr>
            <p:cNvPr id="16403" name="AutoShape 27"/>
            <p:cNvSpPr>
              <a:spLocks noChangeArrowheads="1"/>
            </p:cNvSpPr>
            <p:nvPr/>
          </p:nvSpPr>
          <p:spPr bwMode="auto">
            <a:xfrm>
              <a:off x="609600" y="3505200"/>
              <a:ext cx="1905000" cy="969297"/>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b="0"/>
            </a:p>
          </p:txBody>
        </p:sp>
      </p:grpSp>
      <p:grpSp>
        <p:nvGrpSpPr>
          <p:cNvPr id="16395" name="Group 55"/>
          <p:cNvGrpSpPr>
            <a:grpSpLocks/>
          </p:cNvGrpSpPr>
          <p:nvPr/>
        </p:nvGrpSpPr>
        <p:grpSpPr bwMode="auto">
          <a:xfrm>
            <a:off x="4454526" y="3906838"/>
            <a:ext cx="955675" cy="969962"/>
            <a:chOff x="2930145" y="4136103"/>
            <a:chExt cx="956055" cy="969297"/>
          </a:xfrm>
        </p:grpSpPr>
        <p:sp>
          <p:nvSpPr>
            <p:cNvPr id="16400" name="Text Box 31"/>
            <p:cNvSpPr txBox="1">
              <a:spLocks noChangeArrowheads="1"/>
            </p:cNvSpPr>
            <p:nvPr/>
          </p:nvSpPr>
          <p:spPr bwMode="auto">
            <a:xfrm>
              <a:off x="3048000" y="4267200"/>
              <a:ext cx="7015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000" dirty="0" err="1"/>
                <a:t>Nồi</a:t>
              </a:r>
              <a:r>
                <a:rPr lang="en-US" altLang="en-US" sz="2000" dirty="0"/>
                <a:t> </a:t>
              </a:r>
              <a:r>
                <a:rPr lang="en-US" altLang="en-US" sz="2000" dirty="0" err="1"/>
                <a:t>nấu</a:t>
              </a:r>
              <a:endParaRPr lang="en-US" altLang="en-US" sz="2000" dirty="0"/>
            </a:p>
          </p:txBody>
        </p:sp>
        <p:sp>
          <p:nvSpPr>
            <p:cNvPr id="16401" name="AutoShape 27"/>
            <p:cNvSpPr>
              <a:spLocks noChangeArrowheads="1"/>
            </p:cNvSpPr>
            <p:nvPr/>
          </p:nvSpPr>
          <p:spPr bwMode="auto">
            <a:xfrm>
              <a:off x="2930145" y="4136103"/>
              <a:ext cx="956055" cy="969297"/>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b="0"/>
            </a:p>
          </p:txBody>
        </p:sp>
      </p:grpSp>
      <p:sp>
        <p:nvSpPr>
          <p:cNvPr id="16396" name="Line 19"/>
          <p:cNvSpPr>
            <a:spLocks noChangeShapeType="1"/>
          </p:cNvSpPr>
          <p:nvPr/>
        </p:nvSpPr>
        <p:spPr bwMode="auto">
          <a:xfrm flipV="1">
            <a:off x="6446839" y="2438400"/>
            <a:ext cx="46037" cy="1524000"/>
          </a:xfrm>
          <a:prstGeom prst="line">
            <a:avLst/>
          </a:prstGeom>
          <a:noFill/>
          <a:ln w="28575">
            <a:solidFill>
              <a:srgbClr val="008000"/>
            </a:solidFill>
            <a:round/>
            <a:headEnd type="stealth" w="med" len="med"/>
            <a:tailEnd type="oval" w="med" len="med"/>
          </a:ln>
          <a:extLst>
            <a:ext uri="{909E8E84-426E-40DD-AFC4-6F175D3DCCD1}">
              <a14:hiddenFill xmlns:a14="http://schemas.microsoft.com/office/drawing/2010/main">
                <a:noFill/>
              </a14:hiddenFill>
            </a:ext>
          </a:extLst>
        </p:spPr>
        <p:txBody>
          <a:bodyPr anchor="ctr"/>
          <a:lstStyle/>
          <a:p>
            <a:endParaRPr lang="en-US"/>
          </a:p>
        </p:txBody>
      </p:sp>
      <p:sp>
        <p:nvSpPr>
          <p:cNvPr id="16397" name="Rectangle 31"/>
          <p:cNvSpPr>
            <a:spLocks noChangeArrowheads="1"/>
          </p:cNvSpPr>
          <p:nvPr/>
        </p:nvSpPr>
        <p:spPr bwMode="auto">
          <a:xfrm>
            <a:off x="1752600" y="76200"/>
            <a:ext cx="3733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20000"/>
              </a:spcBef>
            </a:pPr>
            <a:r>
              <a:rPr lang="en-US" altLang="en-US" sz="2400">
                <a:latin typeface=".VnTime" panose="020B7200000000000000" pitchFamily="34" charset="0"/>
              </a:rPr>
              <a:t> Nhµ m¸y ®iÖn nguyªn tö</a:t>
            </a:r>
          </a:p>
        </p:txBody>
      </p:sp>
      <p:sp>
        <p:nvSpPr>
          <p:cNvPr id="142375" name="Rectangle 39"/>
          <p:cNvSpPr>
            <a:spLocks noChangeArrowheads="1"/>
          </p:cNvSpPr>
          <p:nvPr/>
        </p:nvSpPr>
        <p:spPr bwMode="auto">
          <a:xfrm>
            <a:off x="1828800" y="54102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sz="2800">
                <a:solidFill>
                  <a:srgbClr val="FF0000"/>
                </a:solidFill>
                <a:latin typeface=".VnTime" panose="020B7200000000000000" pitchFamily="34" charset="0"/>
              </a:rPr>
              <a:t>  NhËn xÐt g× vÒ ho¹t ®éng cña nhµ m¸y ®iÖn nguyªn tö?</a:t>
            </a:r>
          </a:p>
        </p:txBody>
      </p:sp>
      <p:sp>
        <p:nvSpPr>
          <p:cNvPr id="142376" name="Rectangle 40"/>
          <p:cNvSpPr>
            <a:spLocks noChangeArrowheads="1"/>
          </p:cNvSpPr>
          <p:nvPr/>
        </p:nvSpPr>
        <p:spPr bwMode="auto">
          <a:xfrm>
            <a:off x="1524000" y="54102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sz="2800" dirty="0">
                <a:solidFill>
                  <a:srgbClr val="0000CC"/>
                </a:solidFill>
                <a:latin typeface=".VnTime" panose="020B7200000000000000" pitchFamily="34" charset="0"/>
              </a:rPr>
              <a:t>  Ho¹t ®</a:t>
            </a:r>
            <a:r>
              <a:rPr lang="en-US" altLang="en-US" sz="2800" dirty="0" err="1">
                <a:solidFill>
                  <a:srgbClr val="0000CC"/>
                </a:solidFill>
                <a:latin typeface=".VnTime" panose="020B7200000000000000" pitchFamily="34" charset="0"/>
              </a:rPr>
              <a:t>éng</a:t>
            </a:r>
            <a:r>
              <a:rPr lang="en-US" altLang="en-US" sz="2800" dirty="0">
                <a:solidFill>
                  <a:srgbClr val="0000CC"/>
                </a:solidFill>
                <a:latin typeface=".VnTime" panose="020B7200000000000000" pitchFamily="34" charset="0"/>
              </a:rPr>
              <a:t> </a:t>
            </a:r>
            <a:r>
              <a:rPr lang="en-US" altLang="en-US" sz="2800" dirty="0" err="1" smtClean="0">
                <a:solidFill>
                  <a:srgbClr val="0000CC"/>
                </a:solidFill>
                <a:latin typeface=".VnTime" panose="020B7200000000000000" pitchFamily="34" charset="0"/>
              </a:rPr>
              <a:t>t­ư¬ng</a:t>
            </a:r>
            <a:r>
              <a:rPr lang="en-US" altLang="en-US" sz="2800" dirty="0" smtClean="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tù</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nh</a:t>
            </a:r>
            <a:r>
              <a:rPr lang="en-US" altLang="en-US" sz="2800" dirty="0">
                <a:solidFill>
                  <a:srgbClr val="0000CC"/>
                </a:solidFill>
                <a:latin typeface=".VnTime" panose="020B7200000000000000" pitchFamily="34" charset="0"/>
              </a:rPr>
              <a:t>µ </a:t>
            </a:r>
            <a:r>
              <a:rPr lang="en-US" altLang="en-US" sz="2800" dirty="0" err="1">
                <a:solidFill>
                  <a:srgbClr val="0000CC"/>
                </a:solidFill>
                <a:latin typeface=".VnTime" panose="020B7200000000000000" pitchFamily="34" charset="0"/>
              </a:rPr>
              <a:t>m¸y</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nhiÖt</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iÖn</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chØ</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kh¸c</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dïng</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n¨ng</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l­îng</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nguyªn</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tö</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cña</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c¸c</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chÊt</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phãng</a:t>
            </a:r>
            <a:r>
              <a:rPr lang="en-US" altLang="en-US" sz="2800" dirty="0">
                <a:solidFill>
                  <a:srgbClr val="0000CC"/>
                </a:solidFill>
                <a:latin typeface=".VnTime" panose="020B7200000000000000" pitchFamily="34" charset="0"/>
              </a:rPr>
              <a:t> x¹ ®Ó ®un </a:t>
            </a:r>
            <a:r>
              <a:rPr lang="en-US" altLang="en-US" sz="2800" dirty="0" err="1">
                <a:solidFill>
                  <a:srgbClr val="0000CC"/>
                </a:solidFill>
                <a:latin typeface=".VnTime" panose="020B7200000000000000" pitchFamily="34" charset="0"/>
              </a:rPr>
              <a:t>nãng</a:t>
            </a:r>
            <a:r>
              <a:rPr lang="en-US" altLang="en-US" sz="2800" dirty="0">
                <a:solidFill>
                  <a:srgbClr val="0000CC"/>
                </a:solidFill>
                <a:latin typeface=".VnTime" panose="020B7200000000000000" pitchFamily="34" charset="0"/>
              </a:rPr>
              <a:t> </a:t>
            </a:r>
            <a:r>
              <a:rPr lang="en-US" altLang="en-US" sz="2800" dirty="0" err="1">
                <a:solidFill>
                  <a:srgbClr val="0000CC"/>
                </a:solidFill>
                <a:latin typeface=".VnTime" panose="020B7200000000000000" pitchFamily="34" charset="0"/>
              </a:rPr>
              <a:t>n­íc</a:t>
            </a:r>
            <a:r>
              <a:rPr lang="en-US" altLang="en-US" sz="2800" dirty="0">
                <a:solidFill>
                  <a:srgbClr val="0000CC"/>
                </a:solidFill>
                <a:latin typeface=".VnTime" panose="020B7200000000000000" pitchFamily="34" charset="0"/>
              </a:rPr>
              <a:t>.</a:t>
            </a:r>
          </a:p>
        </p:txBody>
      </p:sp>
    </p:spTree>
    <p:extLst>
      <p:ext uri="{BB962C8B-B14F-4D97-AF65-F5344CB8AC3E}">
        <p14:creationId xmlns:p14="http://schemas.microsoft.com/office/powerpoint/2010/main" val="40361462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2375"/>
                                        </p:tgtEl>
                                        <p:attrNameLst>
                                          <p:attrName>style.visibility</p:attrName>
                                        </p:attrNameLst>
                                      </p:cBhvr>
                                      <p:to>
                                        <p:strVal val="visible"/>
                                      </p:to>
                                    </p:set>
                                    <p:animEffect transition="in" filter="box(in)">
                                      <p:cBhvr>
                                        <p:cTn id="7" dur="500"/>
                                        <p:tgtEl>
                                          <p:spTgt spid="1423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142375"/>
                                        </p:tgtEl>
                                      </p:cBhvr>
                                    </p:animEffect>
                                    <p:set>
                                      <p:cBhvr>
                                        <p:cTn id="12" dur="1" fill="hold">
                                          <p:stCondLst>
                                            <p:cond delay="499"/>
                                          </p:stCondLst>
                                        </p:cTn>
                                        <p:tgtEl>
                                          <p:spTgt spid="14237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2376"/>
                                        </p:tgtEl>
                                        <p:attrNameLst>
                                          <p:attrName>style.visibility</p:attrName>
                                        </p:attrNameLst>
                                      </p:cBhvr>
                                      <p:to>
                                        <p:strVal val="visible"/>
                                      </p:to>
                                    </p:set>
                                    <p:animEffect transition="in" filter="box(in)">
                                      <p:cBhvr>
                                        <p:cTn id="17" dur="500"/>
                                        <p:tgtEl>
                                          <p:spTgt spid="142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75" grpId="0"/>
      <p:bldP spid="142375" grpId="1"/>
      <p:bldP spid="1423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133600" y="304800"/>
            <a:ext cx="8153400" cy="6096000"/>
            <a:chOff x="384" y="192"/>
            <a:chExt cx="5136" cy="3840"/>
          </a:xfrm>
        </p:grpSpPr>
        <p:pic>
          <p:nvPicPr>
            <p:cNvPr id="17417" name="Picture 4" descr="bushehr_reactor-dc2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192"/>
              <a:ext cx="5136" cy="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 Box 5"/>
            <p:cNvSpPr txBox="1">
              <a:spLocks noChangeArrowheads="1"/>
            </p:cNvSpPr>
            <p:nvPr/>
          </p:nvSpPr>
          <p:spPr bwMode="auto">
            <a:xfrm>
              <a:off x="384" y="3705"/>
              <a:ext cx="50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800" b="0">
                  <a:latin typeface=".VnTimeH" panose="020B7200000000000000" pitchFamily="34" charset="0"/>
                </a:rPr>
                <a:t>Nhµ m¸y ®iÖn nguyªn tö Bushegr- IRan</a:t>
              </a:r>
            </a:p>
          </p:txBody>
        </p:sp>
      </p:grpSp>
      <p:grpSp>
        <p:nvGrpSpPr>
          <p:cNvPr id="3" name="Group 7"/>
          <p:cNvGrpSpPr>
            <a:grpSpLocks/>
          </p:cNvGrpSpPr>
          <p:nvPr/>
        </p:nvGrpSpPr>
        <p:grpSpPr bwMode="auto">
          <a:xfrm>
            <a:off x="1752600" y="0"/>
            <a:ext cx="8686800" cy="6629400"/>
            <a:chOff x="144" y="0"/>
            <a:chExt cx="5472" cy="4176"/>
          </a:xfrm>
        </p:grpSpPr>
        <p:pic>
          <p:nvPicPr>
            <p:cNvPr id="17415" name="Picture 8" descr="imag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0"/>
              <a:ext cx="5184" cy="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9"/>
            <p:cNvSpPr txBox="1">
              <a:spLocks noChangeArrowheads="1"/>
            </p:cNvSpPr>
            <p:nvPr/>
          </p:nvSpPr>
          <p:spPr bwMode="auto">
            <a:xfrm>
              <a:off x="144" y="3888"/>
              <a:ext cx="54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a:latin typeface=".VnTimeH" panose="020B7200000000000000" pitchFamily="34" charset="0"/>
                </a:rPr>
                <a:t>Nhµ m¸y ®iÖn nguyªn tö Fukushima-nhËt b¶n</a:t>
              </a:r>
            </a:p>
          </p:txBody>
        </p:sp>
      </p:grpSp>
      <p:grpSp>
        <p:nvGrpSpPr>
          <p:cNvPr id="4" name="Group 11"/>
          <p:cNvGrpSpPr>
            <a:grpSpLocks/>
          </p:cNvGrpSpPr>
          <p:nvPr/>
        </p:nvGrpSpPr>
        <p:grpSpPr bwMode="auto">
          <a:xfrm>
            <a:off x="2133600" y="381000"/>
            <a:ext cx="7848600" cy="5638800"/>
            <a:chOff x="1488" y="2304"/>
            <a:chExt cx="2832" cy="1800"/>
          </a:xfrm>
        </p:grpSpPr>
        <p:pic>
          <p:nvPicPr>
            <p:cNvPr id="17413" name="Picture 4" descr="D:\My docments\My Pictures\Nha+may+dien+HN+o+Ph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2304"/>
              <a:ext cx="2832"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22"/>
            <p:cNvSpPr txBox="1">
              <a:spLocks noChangeArrowheads="1"/>
            </p:cNvSpPr>
            <p:nvPr/>
          </p:nvSpPr>
          <p:spPr bwMode="auto">
            <a:xfrm>
              <a:off x="3024" y="2448"/>
              <a:ext cx="480"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sz="1600">
                  <a:latin typeface=".VnTime" panose="020B7200000000000000" pitchFamily="34" charset="0"/>
                </a:rPr>
                <a:t>Ph¸p</a:t>
              </a:r>
            </a:p>
          </p:txBody>
        </p:sp>
      </p:grpSp>
    </p:spTree>
    <p:extLst>
      <p:ext uri="{BB962C8B-B14F-4D97-AF65-F5344CB8AC3E}">
        <p14:creationId xmlns:p14="http://schemas.microsoft.com/office/powerpoint/2010/main" val="2314082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nodeType="clickEffect">
                                  <p:stCondLst>
                                    <p:cond delay="0"/>
                                  </p:stCondLst>
                                  <p:childTnLst>
                                    <p:animEffect transition="out" filter="box(in)">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a:spLocks noGrp="1"/>
          </p:cNvSpPr>
          <p:nvPr>
            <p:ph type="title" idx="4294967295"/>
          </p:nvPr>
        </p:nvSpPr>
        <p:spPr>
          <a:xfrm>
            <a:off x="1981200" y="0"/>
            <a:ext cx="8229600" cy="1143000"/>
          </a:xfrm>
        </p:spPr>
        <p:txBody>
          <a:bodyPr/>
          <a:lstStyle/>
          <a:p>
            <a:pPr eaLnBrk="1" hangingPunct="1"/>
            <a:r>
              <a:rPr lang="en-US" altLang="en-US" sz="2800">
                <a:solidFill>
                  <a:srgbClr val="FF0066"/>
                </a:solidFill>
                <a:latin typeface=".VnTime" panose="020B7200000000000000" pitchFamily="34" charset="0"/>
              </a:rPr>
              <a:t>So s¸nh ®iÓm gièng vµ kh¸c nhau vÒ qui tr×nh s¶n xuÊt ®iÖn n¨ng cña c¸c nhµ m¸y ®iÖn nãi trªn?</a:t>
            </a:r>
          </a:p>
        </p:txBody>
      </p:sp>
      <p:sp>
        <p:nvSpPr>
          <p:cNvPr id="57" name="Line 6"/>
          <p:cNvSpPr>
            <a:spLocks noChangeShapeType="1"/>
          </p:cNvSpPr>
          <p:nvPr/>
        </p:nvSpPr>
        <p:spPr bwMode="auto">
          <a:xfrm>
            <a:off x="5886450" y="3527425"/>
            <a:ext cx="304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 name="Line 7"/>
          <p:cNvSpPr>
            <a:spLocks noChangeShapeType="1"/>
          </p:cNvSpPr>
          <p:nvPr/>
        </p:nvSpPr>
        <p:spPr bwMode="auto">
          <a:xfrm>
            <a:off x="7505700" y="3527425"/>
            <a:ext cx="304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 name="Line 8"/>
          <p:cNvSpPr>
            <a:spLocks noChangeShapeType="1"/>
          </p:cNvSpPr>
          <p:nvPr/>
        </p:nvSpPr>
        <p:spPr bwMode="auto">
          <a:xfrm>
            <a:off x="9010650" y="3514725"/>
            <a:ext cx="457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 name="Text Box 10"/>
          <p:cNvSpPr txBox="1">
            <a:spLocks noChangeArrowheads="1"/>
          </p:cNvSpPr>
          <p:nvPr/>
        </p:nvSpPr>
        <p:spPr bwMode="auto">
          <a:xfrm>
            <a:off x="5734050" y="3124201"/>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1600" b="0">
                <a:latin typeface=".VnTime" panose="020B7200000000000000" pitchFamily="34" charset="0"/>
              </a:rPr>
              <a:t>Lµm</a:t>
            </a:r>
          </a:p>
          <a:p>
            <a:pPr eaLnBrk="1" hangingPunct="1">
              <a:spcBef>
                <a:spcPct val="50000"/>
              </a:spcBef>
            </a:pPr>
            <a:r>
              <a:rPr lang="en-US" altLang="en-US" sz="1600" b="0">
                <a:latin typeface=".VnTime" panose="020B7200000000000000" pitchFamily="34" charset="0"/>
              </a:rPr>
              <a:t>quay</a:t>
            </a:r>
          </a:p>
        </p:txBody>
      </p:sp>
      <p:sp>
        <p:nvSpPr>
          <p:cNvPr id="61" name="Text Box 11"/>
          <p:cNvSpPr txBox="1">
            <a:spLocks noChangeArrowheads="1"/>
          </p:cNvSpPr>
          <p:nvPr/>
        </p:nvSpPr>
        <p:spPr bwMode="auto">
          <a:xfrm>
            <a:off x="7162800" y="3124201"/>
            <a:ext cx="91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1600" b="0">
                <a:latin typeface=".VnTime" panose="020B7200000000000000" pitchFamily="34" charset="0"/>
              </a:rPr>
              <a:t>Lµm</a:t>
            </a:r>
          </a:p>
          <a:p>
            <a:pPr algn="ctr" eaLnBrk="1" hangingPunct="1">
              <a:spcBef>
                <a:spcPct val="50000"/>
              </a:spcBef>
            </a:pPr>
            <a:r>
              <a:rPr lang="en-US" altLang="en-US" sz="1600" b="0">
                <a:latin typeface=".VnTime" panose="020B7200000000000000" pitchFamily="34" charset="0"/>
              </a:rPr>
              <a:t> quay</a:t>
            </a:r>
          </a:p>
        </p:txBody>
      </p:sp>
      <p:sp>
        <p:nvSpPr>
          <p:cNvPr id="62" name="Text Box 12"/>
          <p:cNvSpPr txBox="1">
            <a:spLocks noChangeArrowheads="1"/>
          </p:cNvSpPr>
          <p:nvPr/>
        </p:nvSpPr>
        <p:spPr bwMode="auto">
          <a:xfrm>
            <a:off x="8924925" y="312420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1600" b="0">
                <a:latin typeface=".VnTime" panose="020B7200000000000000" pitchFamily="34" charset="0"/>
              </a:rPr>
              <a:t>T¹o ra</a:t>
            </a:r>
          </a:p>
        </p:txBody>
      </p:sp>
      <p:sp>
        <p:nvSpPr>
          <p:cNvPr id="63" name="Rectangle 23"/>
          <p:cNvSpPr>
            <a:spLocks noChangeArrowheads="1"/>
          </p:cNvSpPr>
          <p:nvPr/>
        </p:nvSpPr>
        <p:spPr bwMode="auto">
          <a:xfrm>
            <a:off x="6286500" y="2971800"/>
            <a:ext cx="1066800" cy="1219200"/>
          </a:xfrm>
          <a:prstGeom prst="rect">
            <a:avLst/>
          </a:prstGeom>
          <a:solidFill>
            <a:srgbClr val="CCFFFF"/>
          </a:solidFill>
          <a:ln w="28575">
            <a:solidFill>
              <a:schemeClr val="tx1"/>
            </a:solidFill>
            <a:miter lim="800000"/>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400" b="0">
                <a:latin typeface=".VnTime" panose="020B7200000000000000" pitchFamily="34" charset="0"/>
              </a:rPr>
              <a:t>Tua bin</a:t>
            </a:r>
          </a:p>
          <a:p>
            <a:pPr algn="ctr" eaLnBrk="1" hangingPunct="1"/>
            <a:endParaRPr lang="en-US" altLang="en-US" sz="2400" b="0">
              <a:latin typeface=".VnTime" panose="020B7200000000000000" pitchFamily="34" charset="0"/>
            </a:endParaRPr>
          </a:p>
        </p:txBody>
      </p:sp>
      <p:sp>
        <p:nvSpPr>
          <p:cNvPr id="64" name="Rectangle 24"/>
          <p:cNvSpPr>
            <a:spLocks noChangeArrowheads="1"/>
          </p:cNvSpPr>
          <p:nvPr/>
        </p:nvSpPr>
        <p:spPr bwMode="auto">
          <a:xfrm>
            <a:off x="7886700" y="2971800"/>
            <a:ext cx="1104900" cy="1219200"/>
          </a:xfrm>
          <a:prstGeom prst="rect">
            <a:avLst/>
          </a:prstGeom>
          <a:solidFill>
            <a:srgbClr val="CCFFFF"/>
          </a:solidFill>
          <a:ln w="28575">
            <a:solidFill>
              <a:schemeClr val="tx1"/>
            </a:solidFill>
            <a:miter lim="800000"/>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200" b="0">
                <a:latin typeface=".VnTime" panose="020B7200000000000000" pitchFamily="34" charset="0"/>
              </a:rPr>
              <a:t>M¸y ph¸t</a:t>
            </a:r>
          </a:p>
          <a:p>
            <a:pPr algn="ctr" eaLnBrk="1" hangingPunct="1"/>
            <a:r>
              <a:rPr lang="en-US" altLang="en-US" sz="2200" b="0">
                <a:latin typeface=".VnTime" panose="020B7200000000000000" pitchFamily="34" charset="0"/>
              </a:rPr>
              <a:t>®iÖn</a:t>
            </a:r>
          </a:p>
        </p:txBody>
      </p:sp>
      <p:sp>
        <p:nvSpPr>
          <p:cNvPr id="65" name="Rectangle 25"/>
          <p:cNvSpPr>
            <a:spLocks noChangeArrowheads="1"/>
          </p:cNvSpPr>
          <p:nvPr/>
        </p:nvSpPr>
        <p:spPr bwMode="auto">
          <a:xfrm>
            <a:off x="9525000" y="2971800"/>
            <a:ext cx="1066800" cy="1219200"/>
          </a:xfrm>
          <a:prstGeom prst="rect">
            <a:avLst/>
          </a:prstGeom>
          <a:solidFill>
            <a:srgbClr val="CCFFFF"/>
          </a:solidFill>
          <a:ln w="28575">
            <a:solidFill>
              <a:srgbClr val="0000FF"/>
            </a:solidFill>
            <a:miter lim="800000"/>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400">
                <a:solidFill>
                  <a:srgbClr val="FF0000"/>
                </a:solidFill>
                <a:latin typeface=".VnTime" panose="020B7200000000000000" pitchFamily="34" charset="0"/>
              </a:rPr>
              <a:t>§iÖn </a:t>
            </a:r>
          </a:p>
          <a:p>
            <a:pPr algn="ctr" eaLnBrk="1" hangingPunct="1"/>
            <a:r>
              <a:rPr lang="en-US" altLang="en-US" sz="2400">
                <a:solidFill>
                  <a:srgbClr val="FF0000"/>
                </a:solidFill>
                <a:latin typeface=".VnTime" panose="020B7200000000000000" pitchFamily="34" charset="0"/>
              </a:rPr>
              <a:t>n¨ng</a:t>
            </a:r>
            <a:r>
              <a:rPr lang="en-US" altLang="en-US" sz="2000">
                <a:solidFill>
                  <a:srgbClr val="FF0000"/>
                </a:solidFill>
                <a:latin typeface=".VnTime" panose="020B7200000000000000" pitchFamily="34" charset="0"/>
              </a:rPr>
              <a:t> </a:t>
            </a:r>
          </a:p>
        </p:txBody>
      </p:sp>
      <p:sp>
        <p:nvSpPr>
          <p:cNvPr id="66" name="TextBox 33"/>
          <p:cNvSpPr txBox="1">
            <a:spLocks noChangeArrowheads="1"/>
          </p:cNvSpPr>
          <p:nvPr/>
        </p:nvSpPr>
        <p:spPr bwMode="auto">
          <a:xfrm>
            <a:off x="3733800" y="5006975"/>
            <a:ext cx="1828800" cy="1016000"/>
          </a:xfrm>
          <a:prstGeom prst="rect">
            <a:avLst/>
          </a:prstGeom>
          <a:solidFill>
            <a:srgbClr val="66FFCC"/>
          </a:solidFill>
          <a:ln w="952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vi-VN" altLang="en-US" sz="2000">
                <a:solidFill>
                  <a:srgbClr val="FF0000"/>
                </a:solidFill>
              </a:rPr>
              <a:t>Thủy năng của dòng nước</a:t>
            </a:r>
          </a:p>
        </p:txBody>
      </p:sp>
      <p:sp>
        <p:nvSpPr>
          <p:cNvPr id="67" name="Text Box 21"/>
          <p:cNvSpPr txBox="1">
            <a:spLocks noChangeArrowheads="1"/>
          </p:cNvSpPr>
          <p:nvPr/>
        </p:nvSpPr>
        <p:spPr bwMode="auto">
          <a:xfrm>
            <a:off x="3032125" y="3143251"/>
            <a:ext cx="1066800" cy="1077913"/>
          </a:xfrm>
          <a:prstGeom prst="rect">
            <a:avLst/>
          </a:prstGeom>
          <a:blipFill dpi="0" rotWithShape="1">
            <a:blip r:embed="rId2"/>
            <a:srcRect/>
            <a:tile tx="0" ty="0" sx="100000" sy="100000" flip="none" algn="tl"/>
          </a:blipFill>
          <a:ln w="317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vi-VN" altLang="en-US" sz="1600"/>
              <a:t> </a:t>
            </a:r>
            <a:r>
              <a:rPr lang="vi-VN" altLang="en-US" sz="1600">
                <a:solidFill>
                  <a:srgbClr val="FF0000"/>
                </a:solidFill>
              </a:rPr>
              <a:t>Năng lượng nguyên tử</a:t>
            </a:r>
          </a:p>
        </p:txBody>
      </p:sp>
      <p:sp>
        <p:nvSpPr>
          <p:cNvPr id="68" name="TextBox 9"/>
          <p:cNvSpPr txBox="1">
            <a:spLocks noChangeArrowheads="1"/>
          </p:cNvSpPr>
          <p:nvPr/>
        </p:nvSpPr>
        <p:spPr bwMode="auto">
          <a:xfrm>
            <a:off x="2990850" y="1573214"/>
            <a:ext cx="1066800" cy="1200329"/>
          </a:xfrm>
          <a:prstGeom prst="rect">
            <a:avLst/>
          </a:prstGeom>
          <a:blipFill dpi="0" rotWithShape="1">
            <a:blip r:embed="rId2"/>
            <a:srcRect/>
            <a:tile tx="0" ty="0" sx="100000" sy="100000" flip="none" algn="tl"/>
          </a:blipFill>
          <a:ln w="952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a:solidFill>
                  <a:srgbClr val="FF0000"/>
                </a:solidFill>
                <a:latin typeface=".VnTime" panose="020B7200000000000000" pitchFamily="34" charset="0"/>
              </a:rPr>
              <a:t>NhiÖt n¨ng cña than, khÝ ®èt.</a:t>
            </a:r>
          </a:p>
        </p:txBody>
      </p:sp>
      <p:sp>
        <p:nvSpPr>
          <p:cNvPr id="69" name="TextBox 68"/>
          <p:cNvSpPr txBox="1">
            <a:spLocks noChangeArrowheads="1"/>
          </p:cNvSpPr>
          <p:nvPr/>
        </p:nvSpPr>
        <p:spPr bwMode="auto">
          <a:xfrm>
            <a:off x="3976688" y="2600325"/>
            <a:ext cx="76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a:latin typeface=".VnTime" panose="020B7200000000000000" pitchFamily="34" charset="0"/>
              </a:rPr>
              <a:t>§un </a:t>
            </a:r>
          </a:p>
          <a:p>
            <a:pPr algn="ctr" eaLnBrk="1" hangingPunct="1"/>
            <a:r>
              <a:rPr lang="en-US" altLang="en-US">
                <a:latin typeface=".VnTime" panose="020B7200000000000000" pitchFamily="34" charset="0"/>
              </a:rPr>
              <a:t>s«i</a:t>
            </a:r>
          </a:p>
          <a:p>
            <a:pPr algn="ctr" eaLnBrk="1" hangingPunct="1"/>
            <a:r>
              <a:rPr lang="en-US" altLang="en-US">
                <a:latin typeface=".VnTime" panose="020B7200000000000000" pitchFamily="34" charset="0"/>
              </a:rPr>
              <a:t> n­íc</a:t>
            </a:r>
          </a:p>
        </p:txBody>
      </p:sp>
      <p:sp>
        <p:nvSpPr>
          <p:cNvPr id="70" name="TextBox 69"/>
          <p:cNvSpPr txBox="1">
            <a:spLocks noChangeArrowheads="1"/>
          </p:cNvSpPr>
          <p:nvPr/>
        </p:nvSpPr>
        <p:spPr bwMode="auto">
          <a:xfrm>
            <a:off x="4691063" y="2286001"/>
            <a:ext cx="1066800" cy="1927225"/>
          </a:xfrm>
          <a:prstGeom prst="rect">
            <a:avLst/>
          </a:prstGeom>
          <a:blipFill dpi="0" rotWithShape="1">
            <a:blip r:embed="rId2"/>
            <a:srcRect/>
            <a:tile tx="0" ty="0" sx="100000" sy="100000" flip="none" algn="tl"/>
          </a:blipFill>
          <a:ln w="952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endParaRPr lang="en-US" altLang="en-US" sz="2400">
              <a:latin typeface=".VnTime" panose="020B7200000000000000" pitchFamily="34" charset="0"/>
            </a:endParaRPr>
          </a:p>
          <a:p>
            <a:pPr algn="ctr" eaLnBrk="1" hangingPunct="1"/>
            <a:r>
              <a:rPr lang="en-US" altLang="en-US" sz="2400">
                <a:latin typeface=".VnTime" panose="020B7200000000000000" pitchFamily="34" charset="0"/>
              </a:rPr>
              <a:t>H¬i</a:t>
            </a:r>
          </a:p>
          <a:p>
            <a:pPr algn="ctr" eaLnBrk="1" hangingPunct="1"/>
            <a:endParaRPr lang="en-US" altLang="en-US" sz="2400">
              <a:latin typeface=".VnTime" panose="020B7200000000000000" pitchFamily="34" charset="0"/>
            </a:endParaRPr>
          </a:p>
          <a:p>
            <a:pPr algn="ctr" eaLnBrk="1" hangingPunct="1"/>
            <a:r>
              <a:rPr lang="en-US" altLang="en-US" sz="2400">
                <a:latin typeface=".VnTime" panose="020B7200000000000000" pitchFamily="34" charset="0"/>
              </a:rPr>
              <a:t> n­íc</a:t>
            </a:r>
          </a:p>
          <a:p>
            <a:pPr algn="ctr" eaLnBrk="1" hangingPunct="1"/>
            <a:endParaRPr lang="en-US" altLang="en-US" sz="2400">
              <a:latin typeface=".VnTime" panose="020B7200000000000000" pitchFamily="34" charset="0"/>
            </a:endParaRPr>
          </a:p>
        </p:txBody>
      </p:sp>
      <p:cxnSp>
        <p:nvCxnSpPr>
          <p:cNvPr id="71" name="Straight Arrow Connector 70"/>
          <p:cNvCxnSpPr/>
          <p:nvPr/>
        </p:nvCxnSpPr>
        <p:spPr>
          <a:xfrm>
            <a:off x="4038600" y="2571750"/>
            <a:ext cx="6096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4089401" y="3505200"/>
            <a:ext cx="587375" cy="190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Elbow Connector 94"/>
          <p:cNvCxnSpPr>
            <a:cxnSpLocks noChangeShapeType="1"/>
            <a:stCxn id="66" idx="3"/>
            <a:endCxn id="63" idx="2"/>
          </p:cNvCxnSpPr>
          <p:nvPr/>
        </p:nvCxnSpPr>
        <p:spPr bwMode="auto">
          <a:xfrm flipV="1">
            <a:off x="5562600" y="4191001"/>
            <a:ext cx="1257300" cy="1323975"/>
          </a:xfrm>
          <a:prstGeom prst="bentConnector2">
            <a:avLst/>
          </a:prstGeom>
          <a:noFill/>
          <a:ln w="38100"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97" name="Text Box 10"/>
          <p:cNvSpPr txBox="1">
            <a:spLocks noChangeArrowheads="1"/>
          </p:cNvSpPr>
          <p:nvPr/>
        </p:nvSpPr>
        <p:spPr bwMode="auto">
          <a:xfrm>
            <a:off x="5657850" y="4995864"/>
            <a:ext cx="1276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1600" b="0">
                <a:latin typeface=".VnTime" panose="020B7200000000000000" pitchFamily="34" charset="0"/>
              </a:rPr>
              <a:t>Lµm quay</a:t>
            </a:r>
          </a:p>
        </p:txBody>
      </p:sp>
      <p:sp>
        <p:nvSpPr>
          <p:cNvPr id="153630" name="Text Box 30"/>
          <p:cNvSpPr txBox="1">
            <a:spLocks noChangeArrowheads="1"/>
          </p:cNvSpPr>
          <p:nvPr/>
        </p:nvSpPr>
        <p:spPr bwMode="auto">
          <a:xfrm>
            <a:off x="1524000" y="2971801"/>
            <a:ext cx="1219200" cy="1927225"/>
          </a:xfrm>
          <a:prstGeom prst="rect">
            <a:avLst/>
          </a:prstGeom>
          <a:noFill/>
          <a:ln w="9525" algn="ctr">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400">
                <a:solidFill>
                  <a:srgbClr val="990033"/>
                </a:solidFill>
                <a:latin typeface=".VnTime" panose="020B7200000000000000" pitchFamily="34" charset="0"/>
              </a:rPr>
              <a:t>Nhµ m¸y ®iÖn nguyªn tö</a:t>
            </a:r>
          </a:p>
        </p:txBody>
      </p:sp>
      <p:sp>
        <p:nvSpPr>
          <p:cNvPr id="153631" name="Text Box 31"/>
          <p:cNvSpPr txBox="1">
            <a:spLocks noChangeArrowheads="1"/>
          </p:cNvSpPr>
          <p:nvPr/>
        </p:nvSpPr>
        <p:spPr bwMode="auto">
          <a:xfrm rot="10800000" flipV="1">
            <a:off x="1522412" y="4967288"/>
            <a:ext cx="1220788" cy="1562100"/>
          </a:xfrm>
          <a:prstGeom prst="rect">
            <a:avLst/>
          </a:prstGeom>
          <a:noFill/>
          <a:ln w="9525" algn="ctr">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400">
                <a:solidFill>
                  <a:srgbClr val="990033"/>
                </a:solidFill>
                <a:latin typeface=".VnTime" panose="020B7200000000000000" pitchFamily="34" charset="0"/>
              </a:rPr>
              <a:t>Nhµ m¸y thñy ®iÖn</a:t>
            </a:r>
          </a:p>
        </p:txBody>
      </p:sp>
      <p:sp>
        <p:nvSpPr>
          <p:cNvPr id="153632" name="Text Box 32"/>
          <p:cNvSpPr txBox="1">
            <a:spLocks noChangeArrowheads="1"/>
          </p:cNvSpPr>
          <p:nvPr/>
        </p:nvSpPr>
        <p:spPr bwMode="auto">
          <a:xfrm>
            <a:off x="1524000" y="1343025"/>
            <a:ext cx="1219200" cy="1562100"/>
          </a:xfrm>
          <a:prstGeom prst="rect">
            <a:avLst/>
          </a:prstGeom>
          <a:noFill/>
          <a:ln w="9525" algn="ctr">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400">
                <a:solidFill>
                  <a:srgbClr val="990033"/>
                </a:solidFill>
                <a:latin typeface=".VnTime" panose="020B7200000000000000" pitchFamily="34" charset="0"/>
              </a:rPr>
              <a:t>Nhà m¸y nhiÖt ®iÖn</a:t>
            </a:r>
          </a:p>
        </p:txBody>
      </p:sp>
      <p:sp>
        <p:nvSpPr>
          <p:cNvPr id="2" name="Line 8"/>
          <p:cNvSpPr>
            <a:spLocks noChangeShapeType="1"/>
          </p:cNvSpPr>
          <p:nvPr/>
        </p:nvSpPr>
        <p:spPr bwMode="auto">
          <a:xfrm>
            <a:off x="2724150" y="2290763"/>
            <a:ext cx="304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Line 8"/>
          <p:cNvSpPr>
            <a:spLocks noChangeShapeType="1"/>
          </p:cNvSpPr>
          <p:nvPr/>
        </p:nvSpPr>
        <p:spPr bwMode="auto">
          <a:xfrm>
            <a:off x="2700338" y="3733800"/>
            <a:ext cx="304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Line 8"/>
          <p:cNvSpPr>
            <a:spLocks noChangeShapeType="1"/>
          </p:cNvSpPr>
          <p:nvPr/>
        </p:nvSpPr>
        <p:spPr bwMode="auto">
          <a:xfrm>
            <a:off x="2776538" y="5410200"/>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79469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heckerboard(across)">
                                      <p:cBhvr>
                                        <p:cTn id="7" dur="2000"/>
                                        <p:tgtEl>
                                          <p:spTgt spid="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1000" fill="hold"/>
                                        <p:tgtEl>
                                          <p:spTgt spid="58"/>
                                        </p:tgtEl>
                                        <p:attrNameLst>
                                          <p:attrName>ppt_x</p:attrName>
                                        </p:attrNameLst>
                                      </p:cBhvr>
                                      <p:tavLst>
                                        <p:tav tm="0">
                                          <p:val>
                                            <p:strVal val="#ppt_x-.2"/>
                                          </p:val>
                                        </p:tav>
                                        <p:tav tm="100000">
                                          <p:val>
                                            <p:strVal val="#ppt_x"/>
                                          </p:val>
                                        </p:tav>
                                      </p:tavLst>
                                    </p:anim>
                                    <p:anim calcmode="lin" valueType="num">
                                      <p:cBhvr>
                                        <p:cTn id="13" dur="1000" fill="hold"/>
                                        <p:tgtEl>
                                          <p:spTgt spid="5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8"/>
                                        </p:tgtEl>
                                      </p:cBhvr>
                                    </p:animEffect>
                                  </p:childTnLst>
                                </p:cTn>
                              </p:par>
                              <p:par>
                                <p:cTn id="15" presetID="29"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1000" fill="hold"/>
                                        <p:tgtEl>
                                          <p:spTgt spid="59"/>
                                        </p:tgtEl>
                                        <p:attrNameLst>
                                          <p:attrName>ppt_x</p:attrName>
                                        </p:attrNameLst>
                                      </p:cBhvr>
                                      <p:tavLst>
                                        <p:tav tm="0">
                                          <p:val>
                                            <p:strVal val="#ppt_x-.2"/>
                                          </p:val>
                                        </p:tav>
                                        <p:tav tm="100000">
                                          <p:val>
                                            <p:strVal val="#ppt_x"/>
                                          </p:val>
                                        </p:tav>
                                      </p:tavLst>
                                    </p:anim>
                                    <p:anim calcmode="lin" valueType="num">
                                      <p:cBhvr>
                                        <p:cTn id="18" dur="1000" fill="hold"/>
                                        <p:tgtEl>
                                          <p:spTgt spid="5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9"/>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p:cTn id="22" dur="1000" fill="hold"/>
                                        <p:tgtEl>
                                          <p:spTgt spid="61"/>
                                        </p:tgtEl>
                                        <p:attrNameLst>
                                          <p:attrName>ppt_x</p:attrName>
                                        </p:attrNameLst>
                                      </p:cBhvr>
                                      <p:tavLst>
                                        <p:tav tm="0">
                                          <p:val>
                                            <p:strVal val="#ppt_x-.2"/>
                                          </p:val>
                                        </p:tav>
                                        <p:tav tm="100000">
                                          <p:val>
                                            <p:strVal val="#ppt_x"/>
                                          </p:val>
                                        </p:tav>
                                      </p:tavLst>
                                    </p:anim>
                                    <p:anim calcmode="lin" valueType="num">
                                      <p:cBhvr>
                                        <p:cTn id="23" dur="1000" fill="hold"/>
                                        <p:tgtEl>
                                          <p:spTgt spid="6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1"/>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p:cTn id="27" dur="1000" fill="hold"/>
                                        <p:tgtEl>
                                          <p:spTgt spid="62"/>
                                        </p:tgtEl>
                                        <p:attrNameLst>
                                          <p:attrName>ppt_x</p:attrName>
                                        </p:attrNameLst>
                                      </p:cBhvr>
                                      <p:tavLst>
                                        <p:tav tm="0">
                                          <p:val>
                                            <p:strVal val="#ppt_x-.2"/>
                                          </p:val>
                                        </p:tav>
                                        <p:tav tm="100000">
                                          <p:val>
                                            <p:strVal val="#ppt_x"/>
                                          </p:val>
                                        </p:tav>
                                      </p:tavLst>
                                    </p:anim>
                                    <p:anim calcmode="lin" valueType="num">
                                      <p:cBhvr>
                                        <p:cTn id="28" dur="1000" fill="hold"/>
                                        <p:tgtEl>
                                          <p:spTgt spid="6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2"/>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 calcmode="lin" valueType="num">
                                      <p:cBhvr>
                                        <p:cTn id="32" dur="1000" fill="hold"/>
                                        <p:tgtEl>
                                          <p:spTgt spid="63"/>
                                        </p:tgtEl>
                                        <p:attrNameLst>
                                          <p:attrName>ppt_x</p:attrName>
                                        </p:attrNameLst>
                                      </p:cBhvr>
                                      <p:tavLst>
                                        <p:tav tm="0">
                                          <p:val>
                                            <p:strVal val="#ppt_x-.2"/>
                                          </p:val>
                                        </p:tav>
                                        <p:tav tm="100000">
                                          <p:val>
                                            <p:strVal val="#ppt_x"/>
                                          </p:val>
                                        </p:tav>
                                      </p:tavLst>
                                    </p:anim>
                                    <p:anim calcmode="lin" valueType="num">
                                      <p:cBhvr>
                                        <p:cTn id="33" dur="1000" fill="hold"/>
                                        <p:tgtEl>
                                          <p:spTgt spid="63"/>
                                        </p:tgtEl>
                                        <p:attrNameLst>
                                          <p:attrName>ppt_y</p:attrName>
                                        </p:attrNameLst>
                                      </p:cBhvr>
                                      <p:tavLst>
                                        <p:tav tm="0">
                                          <p:val>
                                            <p:strVal val="#ppt_y"/>
                                          </p:val>
                                        </p:tav>
                                        <p:tav tm="100000">
                                          <p:val>
                                            <p:strVal val="#ppt_y"/>
                                          </p:val>
                                        </p:tav>
                                      </p:tavLst>
                                    </p:anim>
                                    <p:animEffect transition="in" filter="wipe(right)" prLst="gradientSize: 0.1">
                                      <p:cBhvr>
                                        <p:cTn id="34" dur="1000"/>
                                        <p:tgtEl>
                                          <p:spTgt spid="63"/>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 calcmode="lin" valueType="num">
                                      <p:cBhvr>
                                        <p:cTn id="37" dur="1000" fill="hold"/>
                                        <p:tgtEl>
                                          <p:spTgt spid="64"/>
                                        </p:tgtEl>
                                        <p:attrNameLst>
                                          <p:attrName>ppt_x</p:attrName>
                                        </p:attrNameLst>
                                      </p:cBhvr>
                                      <p:tavLst>
                                        <p:tav tm="0">
                                          <p:val>
                                            <p:strVal val="#ppt_x-.2"/>
                                          </p:val>
                                        </p:tav>
                                        <p:tav tm="100000">
                                          <p:val>
                                            <p:strVal val="#ppt_x"/>
                                          </p:val>
                                        </p:tav>
                                      </p:tavLst>
                                    </p:anim>
                                    <p:anim calcmode="lin" valueType="num">
                                      <p:cBhvr>
                                        <p:cTn id="38" dur="1000" fill="hold"/>
                                        <p:tgtEl>
                                          <p:spTgt spid="6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64"/>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1000" fill="hold"/>
                                        <p:tgtEl>
                                          <p:spTgt spid="65"/>
                                        </p:tgtEl>
                                        <p:attrNameLst>
                                          <p:attrName>ppt_x</p:attrName>
                                        </p:attrNameLst>
                                      </p:cBhvr>
                                      <p:tavLst>
                                        <p:tav tm="0">
                                          <p:val>
                                            <p:strVal val="#ppt_x-.2"/>
                                          </p:val>
                                        </p:tav>
                                        <p:tav tm="100000">
                                          <p:val>
                                            <p:strVal val="#ppt_x"/>
                                          </p:val>
                                        </p:tav>
                                      </p:tavLst>
                                    </p:anim>
                                    <p:anim calcmode="lin" valueType="num">
                                      <p:cBhvr>
                                        <p:cTn id="43" dur="1000" fill="hold"/>
                                        <p:tgtEl>
                                          <p:spTgt spid="65"/>
                                        </p:tgtEl>
                                        <p:attrNameLst>
                                          <p:attrName>ppt_y</p:attrName>
                                        </p:attrNameLst>
                                      </p:cBhvr>
                                      <p:tavLst>
                                        <p:tav tm="0">
                                          <p:val>
                                            <p:strVal val="#ppt_y"/>
                                          </p:val>
                                        </p:tav>
                                        <p:tav tm="100000">
                                          <p:val>
                                            <p:strVal val="#ppt_y"/>
                                          </p:val>
                                        </p:tav>
                                      </p:tavLst>
                                    </p:anim>
                                    <p:animEffect transition="in" filter="wipe(right)" prLst="gradientSize: 0.1">
                                      <p:cBhvr>
                                        <p:cTn id="44" dur="1000"/>
                                        <p:tgtEl>
                                          <p:spTgt spid="6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5"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2000"/>
                                        <p:tgtEl>
                                          <p:spTgt spid="57"/>
                                        </p:tgtEl>
                                      </p:cBhvr>
                                    </p:animEffect>
                                    <p:anim calcmode="lin" valueType="num">
                                      <p:cBhvr>
                                        <p:cTn id="50" dur="2000" fill="hold"/>
                                        <p:tgtEl>
                                          <p:spTgt spid="57"/>
                                        </p:tgtEl>
                                        <p:attrNameLst>
                                          <p:attrName>style.rotation</p:attrName>
                                        </p:attrNameLst>
                                      </p:cBhvr>
                                      <p:tavLst>
                                        <p:tav tm="0">
                                          <p:val>
                                            <p:fltVal val="720"/>
                                          </p:val>
                                        </p:tav>
                                        <p:tav tm="100000">
                                          <p:val>
                                            <p:fltVal val="0"/>
                                          </p:val>
                                        </p:tav>
                                      </p:tavLst>
                                    </p:anim>
                                    <p:anim calcmode="lin" valueType="num">
                                      <p:cBhvr>
                                        <p:cTn id="51" dur="2000" fill="hold"/>
                                        <p:tgtEl>
                                          <p:spTgt spid="57"/>
                                        </p:tgtEl>
                                        <p:attrNameLst>
                                          <p:attrName>ppt_h</p:attrName>
                                        </p:attrNameLst>
                                      </p:cBhvr>
                                      <p:tavLst>
                                        <p:tav tm="0">
                                          <p:val>
                                            <p:fltVal val="0"/>
                                          </p:val>
                                        </p:tav>
                                        <p:tav tm="100000">
                                          <p:val>
                                            <p:strVal val="#ppt_h"/>
                                          </p:val>
                                        </p:tav>
                                      </p:tavLst>
                                    </p:anim>
                                    <p:anim calcmode="lin" valueType="num">
                                      <p:cBhvr>
                                        <p:cTn id="52" dur="2000" fill="hold"/>
                                        <p:tgtEl>
                                          <p:spTgt spid="57"/>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2000"/>
                                        <p:tgtEl>
                                          <p:spTgt spid="60"/>
                                        </p:tgtEl>
                                      </p:cBhvr>
                                    </p:animEffect>
                                    <p:anim calcmode="lin" valueType="num">
                                      <p:cBhvr>
                                        <p:cTn id="56" dur="2000" fill="hold"/>
                                        <p:tgtEl>
                                          <p:spTgt spid="60"/>
                                        </p:tgtEl>
                                        <p:attrNameLst>
                                          <p:attrName>style.rotation</p:attrName>
                                        </p:attrNameLst>
                                      </p:cBhvr>
                                      <p:tavLst>
                                        <p:tav tm="0">
                                          <p:val>
                                            <p:fltVal val="720"/>
                                          </p:val>
                                        </p:tav>
                                        <p:tav tm="100000">
                                          <p:val>
                                            <p:fltVal val="0"/>
                                          </p:val>
                                        </p:tav>
                                      </p:tavLst>
                                    </p:anim>
                                    <p:anim calcmode="lin" valueType="num">
                                      <p:cBhvr>
                                        <p:cTn id="57" dur="2000" fill="hold"/>
                                        <p:tgtEl>
                                          <p:spTgt spid="60"/>
                                        </p:tgtEl>
                                        <p:attrNameLst>
                                          <p:attrName>ppt_h</p:attrName>
                                        </p:attrNameLst>
                                      </p:cBhvr>
                                      <p:tavLst>
                                        <p:tav tm="0">
                                          <p:val>
                                            <p:fltVal val="0"/>
                                          </p:val>
                                        </p:tav>
                                        <p:tav tm="100000">
                                          <p:val>
                                            <p:strVal val="#ppt_h"/>
                                          </p:val>
                                        </p:tav>
                                      </p:tavLst>
                                    </p:anim>
                                    <p:anim calcmode="lin" valueType="num">
                                      <p:cBhvr>
                                        <p:cTn id="58" dur="2000" fill="hold"/>
                                        <p:tgtEl>
                                          <p:spTgt spid="60"/>
                                        </p:tgtEl>
                                        <p:attrNameLst>
                                          <p:attrName>ppt_w</p:attrName>
                                        </p:attrNameLst>
                                      </p:cBhvr>
                                      <p:tavLst>
                                        <p:tav tm="0">
                                          <p:val>
                                            <p:fltVal val="0"/>
                                          </p:val>
                                        </p:tav>
                                        <p:tav tm="100000">
                                          <p:val>
                                            <p:strVal val="#ppt_w"/>
                                          </p:val>
                                        </p:tav>
                                      </p:tavLst>
                                    </p:anim>
                                  </p:childTnLst>
                                </p:cTn>
                              </p:par>
                              <p:par>
                                <p:cTn id="59" presetID="35"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2000"/>
                                        <p:tgtEl>
                                          <p:spTgt spid="66"/>
                                        </p:tgtEl>
                                      </p:cBhvr>
                                    </p:animEffect>
                                    <p:anim calcmode="lin" valueType="num">
                                      <p:cBhvr>
                                        <p:cTn id="62" dur="2000" fill="hold"/>
                                        <p:tgtEl>
                                          <p:spTgt spid="66"/>
                                        </p:tgtEl>
                                        <p:attrNameLst>
                                          <p:attrName>style.rotation</p:attrName>
                                        </p:attrNameLst>
                                      </p:cBhvr>
                                      <p:tavLst>
                                        <p:tav tm="0">
                                          <p:val>
                                            <p:fltVal val="720"/>
                                          </p:val>
                                        </p:tav>
                                        <p:tav tm="100000">
                                          <p:val>
                                            <p:fltVal val="0"/>
                                          </p:val>
                                        </p:tav>
                                      </p:tavLst>
                                    </p:anim>
                                    <p:anim calcmode="lin" valueType="num">
                                      <p:cBhvr>
                                        <p:cTn id="63" dur="2000" fill="hold"/>
                                        <p:tgtEl>
                                          <p:spTgt spid="66"/>
                                        </p:tgtEl>
                                        <p:attrNameLst>
                                          <p:attrName>ppt_h</p:attrName>
                                        </p:attrNameLst>
                                      </p:cBhvr>
                                      <p:tavLst>
                                        <p:tav tm="0">
                                          <p:val>
                                            <p:fltVal val="0"/>
                                          </p:val>
                                        </p:tav>
                                        <p:tav tm="100000">
                                          <p:val>
                                            <p:strVal val="#ppt_h"/>
                                          </p:val>
                                        </p:tav>
                                      </p:tavLst>
                                    </p:anim>
                                    <p:anim calcmode="lin" valueType="num">
                                      <p:cBhvr>
                                        <p:cTn id="64" dur="2000" fill="hold"/>
                                        <p:tgtEl>
                                          <p:spTgt spid="66"/>
                                        </p:tgtEl>
                                        <p:attrNameLst>
                                          <p:attrName>ppt_w</p:attrName>
                                        </p:attrNameLst>
                                      </p:cBhvr>
                                      <p:tavLst>
                                        <p:tav tm="0">
                                          <p:val>
                                            <p:fltVal val="0"/>
                                          </p:val>
                                        </p:tav>
                                        <p:tav tm="100000">
                                          <p:val>
                                            <p:strVal val="#ppt_w"/>
                                          </p:val>
                                        </p:tav>
                                      </p:tavLst>
                                    </p:anim>
                                  </p:childTnLst>
                                </p:cTn>
                              </p:par>
                              <p:par>
                                <p:cTn id="65" presetID="35" presetClass="entr" presetSubtype="0" fill="hold" grpId="0" nodeType="with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2000"/>
                                        <p:tgtEl>
                                          <p:spTgt spid="67"/>
                                        </p:tgtEl>
                                      </p:cBhvr>
                                    </p:animEffect>
                                    <p:anim calcmode="lin" valueType="num">
                                      <p:cBhvr>
                                        <p:cTn id="68" dur="2000" fill="hold"/>
                                        <p:tgtEl>
                                          <p:spTgt spid="67"/>
                                        </p:tgtEl>
                                        <p:attrNameLst>
                                          <p:attrName>style.rotation</p:attrName>
                                        </p:attrNameLst>
                                      </p:cBhvr>
                                      <p:tavLst>
                                        <p:tav tm="0">
                                          <p:val>
                                            <p:fltVal val="720"/>
                                          </p:val>
                                        </p:tav>
                                        <p:tav tm="100000">
                                          <p:val>
                                            <p:fltVal val="0"/>
                                          </p:val>
                                        </p:tav>
                                      </p:tavLst>
                                    </p:anim>
                                    <p:anim calcmode="lin" valueType="num">
                                      <p:cBhvr>
                                        <p:cTn id="69" dur="2000" fill="hold"/>
                                        <p:tgtEl>
                                          <p:spTgt spid="67"/>
                                        </p:tgtEl>
                                        <p:attrNameLst>
                                          <p:attrName>ppt_h</p:attrName>
                                        </p:attrNameLst>
                                      </p:cBhvr>
                                      <p:tavLst>
                                        <p:tav tm="0">
                                          <p:val>
                                            <p:fltVal val="0"/>
                                          </p:val>
                                        </p:tav>
                                        <p:tav tm="100000">
                                          <p:val>
                                            <p:strVal val="#ppt_h"/>
                                          </p:val>
                                        </p:tav>
                                      </p:tavLst>
                                    </p:anim>
                                    <p:anim calcmode="lin" valueType="num">
                                      <p:cBhvr>
                                        <p:cTn id="70" dur="2000" fill="hold"/>
                                        <p:tgtEl>
                                          <p:spTgt spid="67"/>
                                        </p:tgtEl>
                                        <p:attrNameLst>
                                          <p:attrName>ppt_w</p:attrName>
                                        </p:attrNameLst>
                                      </p:cBhvr>
                                      <p:tavLst>
                                        <p:tav tm="0">
                                          <p:val>
                                            <p:fltVal val="0"/>
                                          </p:val>
                                        </p:tav>
                                        <p:tav tm="100000">
                                          <p:val>
                                            <p:strVal val="#ppt_w"/>
                                          </p:val>
                                        </p:tav>
                                      </p:tavLst>
                                    </p:anim>
                                  </p:childTnLst>
                                </p:cTn>
                              </p:par>
                              <p:par>
                                <p:cTn id="71" presetID="35" presetClass="entr" presetSubtype="0" fill="hold" grpId="0" nodeType="with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2000"/>
                                        <p:tgtEl>
                                          <p:spTgt spid="68"/>
                                        </p:tgtEl>
                                      </p:cBhvr>
                                    </p:animEffect>
                                    <p:anim calcmode="lin" valueType="num">
                                      <p:cBhvr>
                                        <p:cTn id="74" dur="2000" fill="hold"/>
                                        <p:tgtEl>
                                          <p:spTgt spid="68"/>
                                        </p:tgtEl>
                                        <p:attrNameLst>
                                          <p:attrName>style.rotation</p:attrName>
                                        </p:attrNameLst>
                                      </p:cBhvr>
                                      <p:tavLst>
                                        <p:tav tm="0">
                                          <p:val>
                                            <p:fltVal val="720"/>
                                          </p:val>
                                        </p:tav>
                                        <p:tav tm="100000">
                                          <p:val>
                                            <p:fltVal val="0"/>
                                          </p:val>
                                        </p:tav>
                                      </p:tavLst>
                                    </p:anim>
                                    <p:anim calcmode="lin" valueType="num">
                                      <p:cBhvr>
                                        <p:cTn id="75" dur="2000" fill="hold"/>
                                        <p:tgtEl>
                                          <p:spTgt spid="68"/>
                                        </p:tgtEl>
                                        <p:attrNameLst>
                                          <p:attrName>ppt_h</p:attrName>
                                        </p:attrNameLst>
                                      </p:cBhvr>
                                      <p:tavLst>
                                        <p:tav tm="0">
                                          <p:val>
                                            <p:fltVal val="0"/>
                                          </p:val>
                                        </p:tav>
                                        <p:tav tm="100000">
                                          <p:val>
                                            <p:strVal val="#ppt_h"/>
                                          </p:val>
                                        </p:tav>
                                      </p:tavLst>
                                    </p:anim>
                                    <p:anim calcmode="lin" valueType="num">
                                      <p:cBhvr>
                                        <p:cTn id="76" dur="2000" fill="hold"/>
                                        <p:tgtEl>
                                          <p:spTgt spid="68"/>
                                        </p:tgtEl>
                                        <p:attrNameLst>
                                          <p:attrName>ppt_w</p:attrName>
                                        </p:attrNameLst>
                                      </p:cBhvr>
                                      <p:tavLst>
                                        <p:tav tm="0">
                                          <p:val>
                                            <p:fltVal val="0"/>
                                          </p:val>
                                        </p:tav>
                                        <p:tav tm="100000">
                                          <p:val>
                                            <p:strVal val="#ppt_w"/>
                                          </p:val>
                                        </p:tav>
                                      </p:tavLst>
                                    </p:anim>
                                  </p:childTnLst>
                                </p:cTn>
                              </p:par>
                              <p:par>
                                <p:cTn id="77" presetID="35"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2000"/>
                                        <p:tgtEl>
                                          <p:spTgt spid="69"/>
                                        </p:tgtEl>
                                      </p:cBhvr>
                                    </p:animEffect>
                                    <p:anim calcmode="lin" valueType="num">
                                      <p:cBhvr>
                                        <p:cTn id="80" dur="2000" fill="hold"/>
                                        <p:tgtEl>
                                          <p:spTgt spid="69"/>
                                        </p:tgtEl>
                                        <p:attrNameLst>
                                          <p:attrName>style.rotation</p:attrName>
                                        </p:attrNameLst>
                                      </p:cBhvr>
                                      <p:tavLst>
                                        <p:tav tm="0">
                                          <p:val>
                                            <p:fltVal val="720"/>
                                          </p:val>
                                        </p:tav>
                                        <p:tav tm="100000">
                                          <p:val>
                                            <p:fltVal val="0"/>
                                          </p:val>
                                        </p:tav>
                                      </p:tavLst>
                                    </p:anim>
                                    <p:anim calcmode="lin" valueType="num">
                                      <p:cBhvr>
                                        <p:cTn id="81" dur="2000" fill="hold"/>
                                        <p:tgtEl>
                                          <p:spTgt spid="69"/>
                                        </p:tgtEl>
                                        <p:attrNameLst>
                                          <p:attrName>ppt_h</p:attrName>
                                        </p:attrNameLst>
                                      </p:cBhvr>
                                      <p:tavLst>
                                        <p:tav tm="0">
                                          <p:val>
                                            <p:fltVal val="0"/>
                                          </p:val>
                                        </p:tav>
                                        <p:tav tm="100000">
                                          <p:val>
                                            <p:strVal val="#ppt_h"/>
                                          </p:val>
                                        </p:tav>
                                      </p:tavLst>
                                    </p:anim>
                                    <p:anim calcmode="lin" valueType="num">
                                      <p:cBhvr>
                                        <p:cTn id="82" dur="2000" fill="hold"/>
                                        <p:tgtEl>
                                          <p:spTgt spid="69"/>
                                        </p:tgtEl>
                                        <p:attrNameLst>
                                          <p:attrName>ppt_w</p:attrName>
                                        </p:attrNameLst>
                                      </p:cBhvr>
                                      <p:tavLst>
                                        <p:tav tm="0">
                                          <p:val>
                                            <p:fltVal val="0"/>
                                          </p:val>
                                        </p:tav>
                                        <p:tav tm="100000">
                                          <p:val>
                                            <p:strVal val="#ppt_w"/>
                                          </p:val>
                                        </p:tav>
                                      </p:tavLst>
                                    </p:anim>
                                  </p:childTnLst>
                                </p:cTn>
                              </p:par>
                              <p:par>
                                <p:cTn id="83" presetID="35" presetClass="entr" presetSubtype="0" fill="hold" grpId="0" nodeType="with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2000"/>
                                        <p:tgtEl>
                                          <p:spTgt spid="70"/>
                                        </p:tgtEl>
                                      </p:cBhvr>
                                    </p:animEffect>
                                    <p:anim calcmode="lin" valueType="num">
                                      <p:cBhvr>
                                        <p:cTn id="86" dur="2000" fill="hold"/>
                                        <p:tgtEl>
                                          <p:spTgt spid="70"/>
                                        </p:tgtEl>
                                        <p:attrNameLst>
                                          <p:attrName>style.rotation</p:attrName>
                                        </p:attrNameLst>
                                      </p:cBhvr>
                                      <p:tavLst>
                                        <p:tav tm="0">
                                          <p:val>
                                            <p:fltVal val="720"/>
                                          </p:val>
                                        </p:tav>
                                        <p:tav tm="100000">
                                          <p:val>
                                            <p:fltVal val="0"/>
                                          </p:val>
                                        </p:tav>
                                      </p:tavLst>
                                    </p:anim>
                                    <p:anim calcmode="lin" valueType="num">
                                      <p:cBhvr>
                                        <p:cTn id="87" dur="2000" fill="hold"/>
                                        <p:tgtEl>
                                          <p:spTgt spid="70"/>
                                        </p:tgtEl>
                                        <p:attrNameLst>
                                          <p:attrName>ppt_h</p:attrName>
                                        </p:attrNameLst>
                                      </p:cBhvr>
                                      <p:tavLst>
                                        <p:tav tm="0">
                                          <p:val>
                                            <p:fltVal val="0"/>
                                          </p:val>
                                        </p:tav>
                                        <p:tav tm="100000">
                                          <p:val>
                                            <p:strVal val="#ppt_h"/>
                                          </p:val>
                                        </p:tav>
                                      </p:tavLst>
                                    </p:anim>
                                    <p:anim calcmode="lin" valueType="num">
                                      <p:cBhvr>
                                        <p:cTn id="88" dur="2000" fill="hold"/>
                                        <p:tgtEl>
                                          <p:spTgt spid="70"/>
                                        </p:tgtEl>
                                        <p:attrNameLst>
                                          <p:attrName>ppt_w</p:attrName>
                                        </p:attrNameLst>
                                      </p:cBhvr>
                                      <p:tavLst>
                                        <p:tav tm="0">
                                          <p:val>
                                            <p:fltVal val="0"/>
                                          </p:val>
                                        </p:tav>
                                        <p:tav tm="100000">
                                          <p:val>
                                            <p:strVal val="#ppt_w"/>
                                          </p:val>
                                        </p:tav>
                                      </p:tavLst>
                                    </p:anim>
                                  </p:childTnLst>
                                </p:cTn>
                              </p:par>
                              <p:par>
                                <p:cTn id="89" presetID="35" presetClass="entr" presetSubtype="0" fill="hold" nodeType="with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fade">
                                      <p:cBhvr>
                                        <p:cTn id="91" dur="2000"/>
                                        <p:tgtEl>
                                          <p:spTgt spid="71"/>
                                        </p:tgtEl>
                                      </p:cBhvr>
                                    </p:animEffect>
                                    <p:anim calcmode="lin" valueType="num">
                                      <p:cBhvr>
                                        <p:cTn id="92" dur="2000" fill="hold"/>
                                        <p:tgtEl>
                                          <p:spTgt spid="71"/>
                                        </p:tgtEl>
                                        <p:attrNameLst>
                                          <p:attrName>style.rotation</p:attrName>
                                        </p:attrNameLst>
                                      </p:cBhvr>
                                      <p:tavLst>
                                        <p:tav tm="0">
                                          <p:val>
                                            <p:fltVal val="720"/>
                                          </p:val>
                                        </p:tav>
                                        <p:tav tm="100000">
                                          <p:val>
                                            <p:fltVal val="0"/>
                                          </p:val>
                                        </p:tav>
                                      </p:tavLst>
                                    </p:anim>
                                    <p:anim calcmode="lin" valueType="num">
                                      <p:cBhvr>
                                        <p:cTn id="93" dur="2000" fill="hold"/>
                                        <p:tgtEl>
                                          <p:spTgt spid="71"/>
                                        </p:tgtEl>
                                        <p:attrNameLst>
                                          <p:attrName>ppt_h</p:attrName>
                                        </p:attrNameLst>
                                      </p:cBhvr>
                                      <p:tavLst>
                                        <p:tav tm="0">
                                          <p:val>
                                            <p:fltVal val="0"/>
                                          </p:val>
                                        </p:tav>
                                        <p:tav tm="100000">
                                          <p:val>
                                            <p:strVal val="#ppt_h"/>
                                          </p:val>
                                        </p:tav>
                                      </p:tavLst>
                                    </p:anim>
                                    <p:anim calcmode="lin" valueType="num">
                                      <p:cBhvr>
                                        <p:cTn id="94" dur="2000" fill="hold"/>
                                        <p:tgtEl>
                                          <p:spTgt spid="71"/>
                                        </p:tgtEl>
                                        <p:attrNameLst>
                                          <p:attrName>ppt_w</p:attrName>
                                        </p:attrNameLst>
                                      </p:cBhvr>
                                      <p:tavLst>
                                        <p:tav tm="0">
                                          <p:val>
                                            <p:fltVal val="0"/>
                                          </p:val>
                                        </p:tav>
                                        <p:tav tm="100000">
                                          <p:val>
                                            <p:strVal val="#ppt_w"/>
                                          </p:val>
                                        </p:tav>
                                      </p:tavLst>
                                    </p:anim>
                                  </p:childTnLst>
                                </p:cTn>
                              </p:par>
                              <p:par>
                                <p:cTn id="95" presetID="35" presetClass="entr" presetSubtype="0" fill="hold" nodeType="with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fade">
                                      <p:cBhvr>
                                        <p:cTn id="97" dur="2000"/>
                                        <p:tgtEl>
                                          <p:spTgt spid="74"/>
                                        </p:tgtEl>
                                      </p:cBhvr>
                                    </p:animEffect>
                                    <p:anim calcmode="lin" valueType="num">
                                      <p:cBhvr>
                                        <p:cTn id="98" dur="2000" fill="hold"/>
                                        <p:tgtEl>
                                          <p:spTgt spid="74"/>
                                        </p:tgtEl>
                                        <p:attrNameLst>
                                          <p:attrName>style.rotation</p:attrName>
                                        </p:attrNameLst>
                                      </p:cBhvr>
                                      <p:tavLst>
                                        <p:tav tm="0">
                                          <p:val>
                                            <p:fltVal val="720"/>
                                          </p:val>
                                        </p:tav>
                                        <p:tav tm="100000">
                                          <p:val>
                                            <p:fltVal val="0"/>
                                          </p:val>
                                        </p:tav>
                                      </p:tavLst>
                                    </p:anim>
                                    <p:anim calcmode="lin" valueType="num">
                                      <p:cBhvr>
                                        <p:cTn id="99" dur="2000" fill="hold"/>
                                        <p:tgtEl>
                                          <p:spTgt spid="74"/>
                                        </p:tgtEl>
                                        <p:attrNameLst>
                                          <p:attrName>ppt_h</p:attrName>
                                        </p:attrNameLst>
                                      </p:cBhvr>
                                      <p:tavLst>
                                        <p:tav tm="0">
                                          <p:val>
                                            <p:fltVal val="0"/>
                                          </p:val>
                                        </p:tav>
                                        <p:tav tm="100000">
                                          <p:val>
                                            <p:strVal val="#ppt_h"/>
                                          </p:val>
                                        </p:tav>
                                      </p:tavLst>
                                    </p:anim>
                                    <p:anim calcmode="lin" valueType="num">
                                      <p:cBhvr>
                                        <p:cTn id="100" dur="2000" fill="hold"/>
                                        <p:tgtEl>
                                          <p:spTgt spid="74"/>
                                        </p:tgtEl>
                                        <p:attrNameLst>
                                          <p:attrName>ppt_w</p:attrName>
                                        </p:attrNameLst>
                                      </p:cBhvr>
                                      <p:tavLst>
                                        <p:tav tm="0">
                                          <p:val>
                                            <p:fltVal val="0"/>
                                          </p:val>
                                        </p:tav>
                                        <p:tav tm="100000">
                                          <p:val>
                                            <p:strVal val="#ppt_w"/>
                                          </p:val>
                                        </p:tav>
                                      </p:tavLst>
                                    </p:anim>
                                  </p:childTnLst>
                                </p:cTn>
                              </p:par>
                              <p:par>
                                <p:cTn id="101" presetID="35" presetClass="entr" presetSubtype="0"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Effect transition="in" filter="fade">
                                      <p:cBhvr>
                                        <p:cTn id="103" dur="2000"/>
                                        <p:tgtEl>
                                          <p:spTgt spid="95"/>
                                        </p:tgtEl>
                                      </p:cBhvr>
                                    </p:animEffect>
                                    <p:anim calcmode="lin" valueType="num">
                                      <p:cBhvr>
                                        <p:cTn id="104" dur="2000" fill="hold"/>
                                        <p:tgtEl>
                                          <p:spTgt spid="95"/>
                                        </p:tgtEl>
                                        <p:attrNameLst>
                                          <p:attrName>style.rotation</p:attrName>
                                        </p:attrNameLst>
                                      </p:cBhvr>
                                      <p:tavLst>
                                        <p:tav tm="0">
                                          <p:val>
                                            <p:fltVal val="720"/>
                                          </p:val>
                                        </p:tav>
                                        <p:tav tm="100000">
                                          <p:val>
                                            <p:fltVal val="0"/>
                                          </p:val>
                                        </p:tav>
                                      </p:tavLst>
                                    </p:anim>
                                    <p:anim calcmode="lin" valueType="num">
                                      <p:cBhvr>
                                        <p:cTn id="105" dur="2000" fill="hold"/>
                                        <p:tgtEl>
                                          <p:spTgt spid="95"/>
                                        </p:tgtEl>
                                        <p:attrNameLst>
                                          <p:attrName>ppt_h</p:attrName>
                                        </p:attrNameLst>
                                      </p:cBhvr>
                                      <p:tavLst>
                                        <p:tav tm="0">
                                          <p:val>
                                            <p:fltVal val="0"/>
                                          </p:val>
                                        </p:tav>
                                        <p:tav tm="100000">
                                          <p:val>
                                            <p:strVal val="#ppt_h"/>
                                          </p:val>
                                        </p:tav>
                                      </p:tavLst>
                                    </p:anim>
                                    <p:anim calcmode="lin" valueType="num">
                                      <p:cBhvr>
                                        <p:cTn id="106" dur="2000" fill="hold"/>
                                        <p:tgtEl>
                                          <p:spTgt spid="95"/>
                                        </p:tgtEl>
                                        <p:attrNameLst>
                                          <p:attrName>ppt_w</p:attrName>
                                        </p:attrNameLst>
                                      </p:cBhvr>
                                      <p:tavLst>
                                        <p:tav tm="0">
                                          <p:val>
                                            <p:fltVal val="0"/>
                                          </p:val>
                                        </p:tav>
                                        <p:tav tm="100000">
                                          <p:val>
                                            <p:strVal val="#ppt_w"/>
                                          </p:val>
                                        </p:tav>
                                      </p:tavLst>
                                    </p:anim>
                                  </p:childTnLst>
                                </p:cTn>
                              </p:par>
                              <p:par>
                                <p:cTn id="107" presetID="35" presetClass="entr" presetSubtype="0" fill="hold" grpId="0" nodeType="withEffect">
                                  <p:stCondLst>
                                    <p:cond delay="0"/>
                                  </p:stCondLst>
                                  <p:childTnLst>
                                    <p:set>
                                      <p:cBhvr>
                                        <p:cTn id="108" dur="1" fill="hold">
                                          <p:stCondLst>
                                            <p:cond delay="0"/>
                                          </p:stCondLst>
                                        </p:cTn>
                                        <p:tgtEl>
                                          <p:spTgt spid="97"/>
                                        </p:tgtEl>
                                        <p:attrNameLst>
                                          <p:attrName>style.visibility</p:attrName>
                                        </p:attrNameLst>
                                      </p:cBhvr>
                                      <p:to>
                                        <p:strVal val="visible"/>
                                      </p:to>
                                    </p:set>
                                    <p:animEffect transition="in" filter="fade">
                                      <p:cBhvr>
                                        <p:cTn id="109" dur="2000"/>
                                        <p:tgtEl>
                                          <p:spTgt spid="97"/>
                                        </p:tgtEl>
                                      </p:cBhvr>
                                    </p:animEffect>
                                    <p:anim calcmode="lin" valueType="num">
                                      <p:cBhvr>
                                        <p:cTn id="110" dur="2000" fill="hold"/>
                                        <p:tgtEl>
                                          <p:spTgt spid="97"/>
                                        </p:tgtEl>
                                        <p:attrNameLst>
                                          <p:attrName>style.rotation</p:attrName>
                                        </p:attrNameLst>
                                      </p:cBhvr>
                                      <p:tavLst>
                                        <p:tav tm="0">
                                          <p:val>
                                            <p:fltVal val="720"/>
                                          </p:val>
                                        </p:tav>
                                        <p:tav tm="100000">
                                          <p:val>
                                            <p:fltVal val="0"/>
                                          </p:val>
                                        </p:tav>
                                      </p:tavLst>
                                    </p:anim>
                                    <p:anim calcmode="lin" valueType="num">
                                      <p:cBhvr>
                                        <p:cTn id="111" dur="2000" fill="hold"/>
                                        <p:tgtEl>
                                          <p:spTgt spid="97"/>
                                        </p:tgtEl>
                                        <p:attrNameLst>
                                          <p:attrName>ppt_h</p:attrName>
                                        </p:attrNameLst>
                                      </p:cBhvr>
                                      <p:tavLst>
                                        <p:tav tm="0">
                                          <p:val>
                                            <p:fltVal val="0"/>
                                          </p:val>
                                        </p:tav>
                                        <p:tav tm="100000">
                                          <p:val>
                                            <p:strVal val="#ppt_h"/>
                                          </p:val>
                                        </p:tav>
                                      </p:tavLst>
                                    </p:anim>
                                    <p:anim calcmode="lin" valueType="num">
                                      <p:cBhvr>
                                        <p:cTn id="112" dur="2000" fill="hold"/>
                                        <p:tgtEl>
                                          <p:spTgt spid="97"/>
                                        </p:tgtEl>
                                        <p:attrNameLst>
                                          <p:attrName>ppt_w</p:attrName>
                                        </p:attrNameLst>
                                      </p:cBhvr>
                                      <p:tavLst>
                                        <p:tav tm="0">
                                          <p:val>
                                            <p:fltVal val="0"/>
                                          </p:val>
                                        </p:tav>
                                        <p:tav tm="100000">
                                          <p:val>
                                            <p:strVal val="#ppt_w"/>
                                          </p:val>
                                        </p:tav>
                                      </p:tavLst>
                                    </p:anim>
                                  </p:childTnLst>
                                </p:cTn>
                              </p:par>
                              <p:par>
                                <p:cTn id="113" presetID="29" presetClass="entr" presetSubtype="0" fill="hold" nodeType="withEffect">
                                  <p:stCondLst>
                                    <p:cond delay="0"/>
                                  </p:stCondLst>
                                  <p:childTnLst>
                                    <p:set>
                                      <p:cBhvr>
                                        <p:cTn id="114" dur="1" fill="hold">
                                          <p:stCondLst>
                                            <p:cond delay="0"/>
                                          </p:stCondLst>
                                        </p:cTn>
                                        <p:tgtEl>
                                          <p:spTgt spid="2"/>
                                        </p:tgtEl>
                                        <p:attrNameLst>
                                          <p:attrName>style.visibility</p:attrName>
                                        </p:attrNameLst>
                                      </p:cBhvr>
                                      <p:to>
                                        <p:strVal val="visible"/>
                                      </p:to>
                                    </p:set>
                                    <p:anim calcmode="lin" valueType="num">
                                      <p:cBhvr>
                                        <p:cTn id="115" dur="1000" fill="hold"/>
                                        <p:tgtEl>
                                          <p:spTgt spid="2"/>
                                        </p:tgtEl>
                                        <p:attrNameLst>
                                          <p:attrName>ppt_x</p:attrName>
                                        </p:attrNameLst>
                                      </p:cBhvr>
                                      <p:tavLst>
                                        <p:tav tm="0">
                                          <p:val>
                                            <p:strVal val="#ppt_x-.2"/>
                                          </p:val>
                                        </p:tav>
                                        <p:tav tm="100000">
                                          <p:val>
                                            <p:strVal val="#ppt_x"/>
                                          </p:val>
                                        </p:tav>
                                      </p:tavLst>
                                    </p:anim>
                                    <p:anim calcmode="lin" valueType="num">
                                      <p:cBhvr>
                                        <p:cTn id="116"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17" dur="1000"/>
                                        <p:tgtEl>
                                          <p:spTgt spid="2"/>
                                        </p:tgtEl>
                                      </p:cBhvr>
                                    </p:animEffect>
                                  </p:childTnLst>
                                </p:cTn>
                              </p:par>
                              <p:par>
                                <p:cTn id="118" presetID="29" presetClass="entr" presetSubtype="0" fill="hold" nodeType="withEffect">
                                  <p:stCondLst>
                                    <p:cond delay="0"/>
                                  </p:stCondLst>
                                  <p:childTnLst>
                                    <p:set>
                                      <p:cBhvr>
                                        <p:cTn id="119" dur="1" fill="hold">
                                          <p:stCondLst>
                                            <p:cond delay="0"/>
                                          </p:stCondLst>
                                        </p:cTn>
                                        <p:tgtEl>
                                          <p:spTgt spid="3"/>
                                        </p:tgtEl>
                                        <p:attrNameLst>
                                          <p:attrName>style.visibility</p:attrName>
                                        </p:attrNameLst>
                                      </p:cBhvr>
                                      <p:to>
                                        <p:strVal val="visible"/>
                                      </p:to>
                                    </p:set>
                                    <p:anim calcmode="lin" valueType="num">
                                      <p:cBhvr>
                                        <p:cTn id="120" dur="1000" fill="hold"/>
                                        <p:tgtEl>
                                          <p:spTgt spid="3"/>
                                        </p:tgtEl>
                                        <p:attrNameLst>
                                          <p:attrName>ppt_x</p:attrName>
                                        </p:attrNameLst>
                                      </p:cBhvr>
                                      <p:tavLst>
                                        <p:tav tm="0">
                                          <p:val>
                                            <p:strVal val="#ppt_x-.2"/>
                                          </p:val>
                                        </p:tav>
                                        <p:tav tm="100000">
                                          <p:val>
                                            <p:strVal val="#ppt_x"/>
                                          </p:val>
                                        </p:tav>
                                      </p:tavLst>
                                    </p:anim>
                                    <p:anim calcmode="lin" valueType="num">
                                      <p:cBhvr>
                                        <p:cTn id="121"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22" dur="1000"/>
                                        <p:tgtEl>
                                          <p:spTgt spid="3"/>
                                        </p:tgtEl>
                                      </p:cBhvr>
                                    </p:animEffect>
                                  </p:childTnLst>
                                </p:cTn>
                              </p:par>
                              <p:par>
                                <p:cTn id="123" presetID="29" presetClass="entr" presetSubtype="0" fill="hold" nodeType="withEffect">
                                  <p:stCondLst>
                                    <p:cond delay="0"/>
                                  </p:stCondLst>
                                  <p:childTnLst>
                                    <p:set>
                                      <p:cBhvr>
                                        <p:cTn id="124" dur="1" fill="hold">
                                          <p:stCondLst>
                                            <p:cond delay="0"/>
                                          </p:stCondLst>
                                        </p:cTn>
                                        <p:tgtEl>
                                          <p:spTgt spid="4"/>
                                        </p:tgtEl>
                                        <p:attrNameLst>
                                          <p:attrName>style.visibility</p:attrName>
                                        </p:attrNameLst>
                                      </p:cBhvr>
                                      <p:to>
                                        <p:strVal val="visible"/>
                                      </p:to>
                                    </p:set>
                                    <p:anim calcmode="lin" valueType="num">
                                      <p:cBhvr>
                                        <p:cTn id="125" dur="1000" fill="hold"/>
                                        <p:tgtEl>
                                          <p:spTgt spid="4"/>
                                        </p:tgtEl>
                                        <p:attrNameLst>
                                          <p:attrName>ppt_x</p:attrName>
                                        </p:attrNameLst>
                                      </p:cBhvr>
                                      <p:tavLst>
                                        <p:tav tm="0">
                                          <p:val>
                                            <p:strVal val="#ppt_x-.2"/>
                                          </p:val>
                                        </p:tav>
                                        <p:tav tm="100000">
                                          <p:val>
                                            <p:strVal val="#ppt_x"/>
                                          </p:val>
                                        </p:tav>
                                      </p:tavLst>
                                    </p:anim>
                                    <p:anim calcmode="lin" valueType="num">
                                      <p:cBhvr>
                                        <p:cTn id="126"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27" dur="1000"/>
                                        <p:tgtEl>
                                          <p:spTgt spid="4"/>
                                        </p:tgtEl>
                                      </p:cBhvr>
                                    </p:animEffect>
                                  </p:childTnLst>
                                </p:cTn>
                              </p:par>
                              <p:par>
                                <p:cTn id="128" presetID="4" presetClass="entr" presetSubtype="16" fill="hold" grpId="0" nodeType="withEffect">
                                  <p:stCondLst>
                                    <p:cond delay="0"/>
                                  </p:stCondLst>
                                  <p:childTnLst>
                                    <p:set>
                                      <p:cBhvr>
                                        <p:cTn id="129" dur="1" fill="hold">
                                          <p:stCondLst>
                                            <p:cond delay="0"/>
                                          </p:stCondLst>
                                        </p:cTn>
                                        <p:tgtEl>
                                          <p:spTgt spid="153632"/>
                                        </p:tgtEl>
                                        <p:attrNameLst>
                                          <p:attrName>style.visibility</p:attrName>
                                        </p:attrNameLst>
                                      </p:cBhvr>
                                      <p:to>
                                        <p:strVal val="visible"/>
                                      </p:to>
                                    </p:set>
                                    <p:animEffect transition="in" filter="box(in)">
                                      <p:cBhvr>
                                        <p:cTn id="130" dur="500"/>
                                        <p:tgtEl>
                                          <p:spTgt spid="153632"/>
                                        </p:tgtEl>
                                      </p:cBhvr>
                                    </p:animEffect>
                                  </p:childTnLst>
                                </p:cTn>
                              </p:par>
                              <p:par>
                                <p:cTn id="131" presetID="4" presetClass="entr" presetSubtype="16" fill="hold" grpId="0" nodeType="withEffect">
                                  <p:stCondLst>
                                    <p:cond delay="0"/>
                                  </p:stCondLst>
                                  <p:childTnLst>
                                    <p:set>
                                      <p:cBhvr>
                                        <p:cTn id="132" dur="1" fill="hold">
                                          <p:stCondLst>
                                            <p:cond delay="0"/>
                                          </p:stCondLst>
                                        </p:cTn>
                                        <p:tgtEl>
                                          <p:spTgt spid="153630"/>
                                        </p:tgtEl>
                                        <p:attrNameLst>
                                          <p:attrName>style.visibility</p:attrName>
                                        </p:attrNameLst>
                                      </p:cBhvr>
                                      <p:to>
                                        <p:strVal val="visible"/>
                                      </p:to>
                                    </p:set>
                                    <p:animEffect transition="in" filter="box(in)">
                                      <p:cBhvr>
                                        <p:cTn id="133" dur="500"/>
                                        <p:tgtEl>
                                          <p:spTgt spid="153630"/>
                                        </p:tgtEl>
                                      </p:cBhvr>
                                    </p:animEffect>
                                  </p:childTnLst>
                                </p:cTn>
                              </p:par>
                              <p:par>
                                <p:cTn id="134" presetID="4" presetClass="entr" presetSubtype="16" fill="hold" grpId="0" nodeType="withEffect">
                                  <p:stCondLst>
                                    <p:cond delay="0"/>
                                  </p:stCondLst>
                                  <p:childTnLst>
                                    <p:set>
                                      <p:cBhvr>
                                        <p:cTn id="135" dur="1" fill="hold">
                                          <p:stCondLst>
                                            <p:cond delay="0"/>
                                          </p:stCondLst>
                                        </p:cTn>
                                        <p:tgtEl>
                                          <p:spTgt spid="153631"/>
                                        </p:tgtEl>
                                        <p:attrNameLst>
                                          <p:attrName>style.visibility</p:attrName>
                                        </p:attrNameLst>
                                      </p:cBhvr>
                                      <p:to>
                                        <p:strVal val="visible"/>
                                      </p:to>
                                    </p:set>
                                    <p:animEffect transition="in" filter="box(in)">
                                      <p:cBhvr>
                                        <p:cTn id="136" dur="500"/>
                                        <p:tgtEl>
                                          <p:spTgt spid="153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0" grpId="0"/>
      <p:bldP spid="61" grpId="0"/>
      <p:bldP spid="62" grpId="0"/>
      <p:bldP spid="63" grpId="0" animBg="1"/>
      <p:bldP spid="64" grpId="0" animBg="1"/>
      <p:bldP spid="65" grpId="0" animBg="1"/>
      <p:bldP spid="66" grpId="0" animBg="1"/>
      <p:bldP spid="67" grpId="0" animBg="1"/>
      <p:bldP spid="68" grpId="0" animBg="1"/>
      <p:bldP spid="69" grpId="0"/>
      <p:bldP spid="70" grpId="0" animBg="1"/>
      <p:bldP spid="97" grpId="0"/>
      <p:bldP spid="153630" grpId="0" animBg="1"/>
      <p:bldP spid="153631" grpId="0" animBg="1"/>
      <p:bldP spid="1536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8"/>
          <p:cNvSpPr txBox="1">
            <a:spLocks noChangeArrowheads="1"/>
          </p:cNvSpPr>
          <p:nvPr/>
        </p:nvSpPr>
        <p:spPr bwMode="auto">
          <a:xfrm>
            <a:off x="2057400" y="6019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3200">
                <a:latin typeface=".VnTime" panose="020B7200000000000000" pitchFamily="34" charset="0"/>
              </a:rPr>
              <a:t>Tr¹m ph¸t ®iÖn dïng søc giã</a:t>
            </a:r>
          </a:p>
        </p:txBody>
      </p:sp>
      <p:pic>
        <p:nvPicPr>
          <p:cNvPr id="20483" name="Picture 11" descr="Tram phat dien nang luong g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838200"/>
            <a:ext cx="6781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8337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4"/>
          <p:cNvGrpSpPr>
            <a:grpSpLocks/>
          </p:cNvGrpSpPr>
          <p:nvPr/>
        </p:nvGrpSpPr>
        <p:grpSpPr bwMode="auto">
          <a:xfrm>
            <a:off x="2743200" y="152400"/>
            <a:ext cx="7162800" cy="5715000"/>
            <a:chOff x="1968" y="1200"/>
            <a:chExt cx="3696" cy="2832"/>
          </a:xfrm>
        </p:grpSpPr>
        <p:sp>
          <p:nvSpPr>
            <p:cNvPr id="21508" name="Rectangle 5"/>
            <p:cNvSpPr>
              <a:spLocks noChangeArrowheads="1"/>
            </p:cNvSpPr>
            <p:nvPr/>
          </p:nvSpPr>
          <p:spPr bwMode="auto">
            <a:xfrm>
              <a:off x="1968" y="1200"/>
              <a:ext cx="3696" cy="2832"/>
            </a:xfrm>
            <a:prstGeom prst="rect">
              <a:avLst/>
            </a:prstGeom>
            <a:solidFill>
              <a:schemeClr val="bg1"/>
            </a:solidFill>
            <a:ln w="9525">
              <a:solidFill>
                <a:schemeClr val="tx1"/>
              </a:solidFill>
              <a:miter lim="800000"/>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a:p>
          </p:txBody>
        </p:sp>
        <p:pic>
          <p:nvPicPr>
            <p:cNvPr id="21509" name="Picture 6" descr="M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 y="1296"/>
              <a:ext cx="3504" cy="26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1507" name="Text Box 7"/>
          <p:cNvSpPr txBox="1">
            <a:spLocks noChangeArrowheads="1"/>
          </p:cNvSpPr>
          <p:nvPr/>
        </p:nvSpPr>
        <p:spPr bwMode="auto">
          <a:xfrm>
            <a:off x="2362200" y="5791200"/>
            <a:ext cx="800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3200" dirty="0">
                <a:latin typeface=".VnTime" panose="020B7200000000000000" pitchFamily="34" charset="0"/>
              </a:rPr>
              <a:t>Tr¹m </a:t>
            </a:r>
            <a:r>
              <a:rPr lang="en-US" altLang="en-US" sz="3200" dirty="0" err="1">
                <a:latin typeface=".VnTime" panose="020B7200000000000000" pitchFamily="34" charset="0"/>
              </a:rPr>
              <a:t>ph¸t</a:t>
            </a:r>
            <a:r>
              <a:rPr lang="en-US" altLang="en-US" sz="3200" dirty="0">
                <a:latin typeface=".VnTime" panose="020B7200000000000000" pitchFamily="34" charset="0"/>
              </a:rPr>
              <a:t> ®</a:t>
            </a:r>
            <a:r>
              <a:rPr lang="en-US" altLang="en-US" sz="3200" dirty="0" err="1">
                <a:latin typeface=".VnTime" panose="020B7200000000000000" pitchFamily="34" charset="0"/>
              </a:rPr>
              <a:t>iÖn</a:t>
            </a:r>
            <a:r>
              <a:rPr lang="en-US" altLang="en-US" sz="3200" dirty="0">
                <a:latin typeface=".VnTime" panose="020B7200000000000000" pitchFamily="34" charset="0"/>
              </a:rPr>
              <a:t> </a:t>
            </a:r>
            <a:r>
              <a:rPr lang="en-US" altLang="en-US" sz="3200" dirty="0" err="1">
                <a:latin typeface=".VnTime" panose="020B7200000000000000" pitchFamily="34" charset="0"/>
              </a:rPr>
              <a:t>dïng</a:t>
            </a:r>
            <a:r>
              <a:rPr lang="en-US" altLang="en-US" sz="3200" dirty="0">
                <a:latin typeface=".VnTime" panose="020B7200000000000000" pitchFamily="34" charset="0"/>
              </a:rPr>
              <a:t> </a:t>
            </a:r>
            <a:r>
              <a:rPr lang="en-US" altLang="en-US" sz="3200" dirty="0" err="1">
                <a:latin typeface=".VnTime" panose="020B7200000000000000" pitchFamily="34" charset="0"/>
              </a:rPr>
              <a:t>n¨ng</a:t>
            </a:r>
            <a:r>
              <a:rPr lang="en-US" altLang="en-US" sz="3200" dirty="0">
                <a:latin typeface=".VnTime" panose="020B7200000000000000" pitchFamily="34" charset="0"/>
              </a:rPr>
              <a:t> </a:t>
            </a:r>
            <a:r>
              <a:rPr lang="en-US" altLang="en-US" sz="3200" dirty="0" err="1" smtClean="0">
                <a:latin typeface=".VnTime" panose="020B7200000000000000" pitchFamily="34" charset="0"/>
              </a:rPr>
              <a:t>l­ưîng</a:t>
            </a:r>
            <a:r>
              <a:rPr lang="en-US" altLang="en-US" sz="3200" dirty="0" smtClean="0">
                <a:latin typeface=".VnTime" panose="020B7200000000000000" pitchFamily="34" charset="0"/>
              </a:rPr>
              <a:t> </a:t>
            </a:r>
            <a:r>
              <a:rPr lang="en-US" altLang="en-US" sz="3200" dirty="0" err="1">
                <a:latin typeface=".VnTime" panose="020B7200000000000000" pitchFamily="34" charset="0"/>
              </a:rPr>
              <a:t>mÆt</a:t>
            </a:r>
            <a:r>
              <a:rPr lang="en-US" altLang="en-US" sz="3200" dirty="0">
                <a:latin typeface=".VnTime" panose="020B7200000000000000" pitchFamily="34" charset="0"/>
              </a:rPr>
              <a:t> </a:t>
            </a:r>
            <a:r>
              <a:rPr lang="en-US" altLang="en-US" sz="3200" dirty="0" err="1">
                <a:latin typeface=".VnTime" panose="020B7200000000000000" pitchFamily="34" charset="0"/>
              </a:rPr>
              <a:t>trêi</a:t>
            </a:r>
            <a:endParaRPr lang="en-US" altLang="en-US" sz="3200" dirty="0">
              <a:latin typeface=".VnTime" panose="020B7200000000000000" pitchFamily="34" charset="0"/>
            </a:endParaRPr>
          </a:p>
        </p:txBody>
      </p:sp>
    </p:spTree>
    <p:extLst>
      <p:ext uri="{BB962C8B-B14F-4D97-AF65-F5344CB8AC3E}">
        <p14:creationId xmlns:p14="http://schemas.microsoft.com/office/powerpoint/2010/main" val="13805107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1" y="112167"/>
            <a:ext cx="11439330" cy="523220"/>
          </a:xfrm>
          <a:prstGeom prst="rect">
            <a:avLst/>
          </a:prstGeom>
        </p:spPr>
        <p:txBody>
          <a:bodyPr wrap="square">
            <a:spAutoFit/>
          </a:bodyPr>
          <a:lstStyle/>
          <a:p>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Quan sát hình 12.8 và nêu đặc </a:t>
            </a:r>
            <a:r>
              <a:rPr lang="en-US" sz="28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điểm chính của dây dẫn, cáp điện là gì</a:t>
            </a:r>
            <a:r>
              <a:rPr lang="en-US" sz="2800" b="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095987" y="3428992"/>
            <a:ext cx="26" cy="15"/>
          </a:xfrm>
          <a:prstGeom prst="rect">
            <a:avLst/>
          </a:prstGeom>
        </p:spPr>
      </p:pic>
      <p:pic>
        <p:nvPicPr>
          <p:cNvPr id="6" name="Picture 5"/>
          <p:cNvPicPr>
            <a:picLocks noChangeAspect="1"/>
          </p:cNvPicPr>
          <p:nvPr/>
        </p:nvPicPr>
        <p:blipFill>
          <a:blip r:embed="rId3"/>
          <a:stretch>
            <a:fillRect/>
          </a:stretch>
        </p:blipFill>
        <p:spPr>
          <a:xfrm>
            <a:off x="235318" y="895939"/>
            <a:ext cx="5860669" cy="3543734"/>
          </a:xfrm>
          <a:prstGeom prst="rect">
            <a:avLst/>
          </a:prstGeom>
        </p:spPr>
      </p:pic>
      <p:pic>
        <p:nvPicPr>
          <p:cNvPr id="7" name="Picture 6"/>
          <p:cNvPicPr>
            <a:picLocks noChangeAspect="1"/>
          </p:cNvPicPr>
          <p:nvPr/>
        </p:nvPicPr>
        <p:blipFill>
          <a:blip r:embed="rId4"/>
          <a:stretch>
            <a:fillRect/>
          </a:stretch>
        </p:blipFill>
        <p:spPr>
          <a:xfrm>
            <a:off x="6283583" y="943781"/>
            <a:ext cx="5612948" cy="3282986"/>
          </a:xfrm>
          <a:prstGeom prst="rect">
            <a:avLst/>
          </a:prstGeom>
        </p:spPr>
      </p:pic>
      <p:sp>
        <p:nvSpPr>
          <p:cNvPr id="8" name="TextBox 7"/>
          <p:cNvSpPr txBox="1"/>
          <p:nvPr/>
        </p:nvSpPr>
        <p:spPr>
          <a:xfrm>
            <a:off x="1362269" y="4562669"/>
            <a:ext cx="2575249"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a) Dây dẫn, cáp đồng</a:t>
            </a: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7691534" y="4350495"/>
            <a:ext cx="2575249"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 Dây dẫn, cáp nhôm</a:t>
            </a:r>
            <a:endParaRPr lang="en-US">
              <a:latin typeface="Times New Roman" panose="02020603050405020304" pitchFamily="18" charset="0"/>
              <a:cs typeface="Times New Roman" panose="02020603050405020304" pitchFamily="18" charset="0"/>
            </a:endParaRPr>
          </a:p>
        </p:txBody>
      </p:sp>
      <p:sp>
        <p:nvSpPr>
          <p:cNvPr id="10" name="TextBox 9"/>
          <p:cNvSpPr txBox="1"/>
          <p:nvPr/>
        </p:nvSpPr>
        <p:spPr>
          <a:xfrm>
            <a:off x="4705738" y="4744951"/>
            <a:ext cx="3841103"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12.8. Một số loại dây dẫn</a:t>
            </a:r>
            <a:endParaRPr lang="en-US" sz="20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809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1" y="112167"/>
            <a:ext cx="11439330" cy="523220"/>
          </a:xfrm>
          <a:prstGeom prst="rect">
            <a:avLst/>
          </a:prstGeom>
        </p:spPr>
        <p:txBody>
          <a:bodyPr wrap="square">
            <a:spAutoFit/>
          </a:bodyPr>
          <a:lstStyle/>
          <a:p>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Quan sát hình 12.8 và nêu đặc </a:t>
            </a:r>
            <a:r>
              <a:rPr lang="en-US" sz="2800" b="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điểm chính của dây dẫn, cáp điện là gì</a:t>
            </a:r>
            <a:r>
              <a:rPr lang="en-US" sz="2800" b="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095987" y="3428992"/>
            <a:ext cx="26" cy="15"/>
          </a:xfrm>
          <a:prstGeom prst="rect">
            <a:avLst/>
          </a:prstGeom>
        </p:spPr>
      </p:pic>
      <p:pic>
        <p:nvPicPr>
          <p:cNvPr id="6" name="Picture 5"/>
          <p:cNvPicPr>
            <a:picLocks noChangeAspect="1"/>
          </p:cNvPicPr>
          <p:nvPr/>
        </p:nvPicPr>
        <p:blipFill>
          <a:blip r:embed="rId3"/>
          <a:stretch>
            <a:fillRect/>
          </a:stretch>
        </p:blipFill>
        <p:spPr>
          <a:xfrm>
            <a:off x="235318" y="895939"/>
            <a:ext cx="5860669" cy="3543734"/>
          </a:xfrm>
          <a:prstGeom prst="rect">
            <a:avLst/>
          </a:prstGeom>
        </p:spPr>
      </p:pic>
      <p:pic>
        <p:nvPicPr>
          <p:cNvPr id="7" name="Picture 6"/>
          <p:cNvPicPr>
            <a:picLocks noChangeAspect="1"/>
          </p:cNvPicPr>
          <p:nvPr/>
        </p:nvPicPr>
        <p:blipFill>
          <a:blip r:embed="rId4"/>
          <a:stretch>
            <a:fillRect/>
          </a:stretch>
        </p:blipFill>
        <p:spPr>
          <a:xfrm>
            <a:off x="6343734" y="837594"/>
            <a:ext cx="5612948" cy="3282986"/>
          </a:xfrm>
          <a:prstGeom prst="rect">
            <a:avLst/>
          </a:prstGeom>
        </p:spPr>
      </p:pic>
      <p:sp>
        <p:nvSpPr>
          <p:cNvPr id="8" name="TextBox 7"/>
          <p:cNvSpPr txBox="1"/>
          <p:nvPr/>
        </p:nvSpPr>
        <p:spPr>
          <a:xfrm>
            <a:off x="1362269" y="4562669"/>
            <a:ext cx="2575249"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a) Dây dẫn, cáp đồng</a:t>
            </a: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7691534" y="4350495"/>
            <a:ext cx="2575249"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 Dây dẫn, cáp nhôm</a:t>
            </a:r>
            <a:endParaRPr lang="en-US">
              <a:latin typeface="Times New Roman" panose="02020603050405020304" pitchFamily="18" charset="0"/>
              <a:cs typeface="Times New Roman" panose="02020603050405020304" pitchFamily="18" charset="0"/>
            </a:endParaRPr>
          </a:p>
        </p:txBody>
      </p:sp>
      <p:sp>
        <p:nvSpPr>
          <p:cNvPr id="10" name="TextBox 9"/>
          <p:cNvSpPr txBox="1"/>
          <p:nvPr/>
        </p:nvSpPr>
        <p:spPr>
          <a:xfrm>
            <a:off x="4705738" y="4744951"/>
            <a:ext cx="3841103"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12.8. Một số loại dây dẫn</a:t>
            </a:r>
            <a:endParaRPr lang="en-US" sz="2000" i="1">
              <a:latin typeface="Times New Roman" panose="02020603050405020304" pitchFamily="18" charset="0"/>
              <a:cs typeface="Times New Roman" panose="02020603050405020304" pitchFamily="18" charset="0"/>
            </a:endParaRPr>
          </a:p>
        </p:txBody>
      </p:sp>
      <p:sp>
        <p:nvSpPr>
          <p:cNvPr id="2" name="Rectangle 1"/>
          <p:cNvSpPr/>
          <p:nvPr/>
        </p:nvSpPr>
        <p:spPr>
          <a:xfrm>
            <a:off x="235317" y="5324615"/>
            <a:ext cx="11539915" cy="954107"/>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Lõi của dây dẫn điện, cáp điện được làm từ các kim loại dẫn điện tốt như đồng hoặc nhôm. Dây dẫn thường có vỏ bọc cách điện bên ngoài.</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750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3108543"/>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 Các bộ phận chính của mạch điện</a:t>
            </a:r>
          </a:p>
          <a:p>
            <a:r>
              <a:rPr lang="en-US" sz="2800" b="1">
                <a:latin typeface="Times New Roman" panose="02020603050405020304" pitchFamily="18" charset="0"/>
                <a:cs typeface="Times New Roman" panose="02020603050405020304" pitchFamily="18" charset="0"/>
              </a:rPr>
              <a:t>2. Bộ phận truyền dẫn, đóng, cắt, điều khiển và bảo vệ mạch điện</a:t>
            </a:r>
          </a:p>
          <a:p>
            <a:r>
              <a:rPr lang="en-US" sz="2800" b="1">
                <a:latin typeface="Times New Roman" panose="02020603050405020304" pitchFamily="18" charset="0"/>
                <a:cs typeface="Times New Roman" panose="02020603050405020304" pitchFamily="18" charset="0"/>
              </a:rPr>
              <a:t>a.Bộ phận truyền dẫn</a:t>
            </a:r>
          </a:p>
          <a:p>
            <a:r>
              <a:rPr lang="en-US" sz="2800">
                <a:latin typeface="Times New Roman" panose="02020603050405020304" pitchFamily="18" charset="0"/>
                <a:cs typeface="Times New Roman" panose="02020603050405020304" pitchFamily="18" charset="0"/>
              </a:rPr>
              <a:t>- Dây dẫn, cáp điện</a:t>
            </a:r>
          </a:p>
          <a:p>
            <a:r>
              <a:rPr lang="en-US" sz="2800">
                <a:latin typeface="Times New Roman" panose="02020603050405020304" pitchFamily="18" charset="0"/>
                <a:cs typeface="Times New Roman" panose="02020603050405020304" pitchFamily="18" charset="0"/>
              </a:rPr>
              <a:t>- Lõi dây dẫn điện, cáp điện đượclàm từ các kim loại dẫn điện tốt như đồng hoặc nhôm</a:t>
            </a:r>
          </a:p>
          <a:p>
            <a:r>
              <a:rPr lang="en-US" sz="2800">
                <a:latin typeface="Times New Roman" panose="02020603050405020304" pitchFamily="18" charset="0"/>
                <a:cs typeface="Times New Roman" panose="02020603050405020304" pitchFamily="18" charset="0"/>
              </a:rPr>
              <a:t>- Dây dẫn thường làm từ vỏ bọc cách điện bên ngoài.</a:t>
            </a:r>
          </a:p>
        </p:txBody>
      </p:sp>
      <p:pic>
        <p:nvPicPr>
          <p:cNvPr id="3" name="Picture 2"/>
          <p:cNvPicPr>
            <a:picLocks noChangeAspect="1"/>
          </p:cNvPicPr>
          <p:nvPr/>
        </p:nvPicPr>
        <p:blipFill>
          <a:blip r:embed="rId3"/>
          <a:stretch>
            <a:fillRect/>
          </a:stretch>
        </p:blipFill>
        <p:spPr>
          <a:xfrm>
            <a:off x="1927389" y="204064"/>
            <a:ext cx="7254869" cy="646232"/>
          </a:xfrm>
          <a:prstGeom prst="rect">
            <a:avLst/>
          </a:prstGeom>
        </p:spPr>
      </p:pic>
    </p:spTree>
    <p:extLst>
      <p:ext uri="{BB962C8B-B14F-4D97-AF65-F5344CB8AC3E}">
        <p14:creationId xmlns:p14="http://schemas.microsoft.com/office/powerpoint/2010/main" val="16660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3108543"/>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I.Sơ đồ cấu trúc chung của mạch điện</a:t>
            </a:r>
          </a:p>
          <a:p>
            <a:r>
              <a:rPr lang="en-US" sz="2800">
                <a:latin typeface="Times New Roman" panose="02020603050405020304" pitchFamily="18" charset="0"/>
                <a:cs typeface="Times New Roman" panose="02020603050405020304" pitchFamily="18" charset="0"/>
              </a:rPr>
              <a:t>*Mạch điện có cấu trúc như sau</a:t>
            </a:r>
          </a:p>
          <a:p>
            <a:r>
              <a:rPr lang="en-US" sz="2800">
                <a:latin typeface="Times New Roman" panose="02020603050405020304" pitchFamily="18" charset="0"/>
                <a:cs typeface="Times New Roman" panose="02020603050405020304" pitchFamily="18" charset="0"/>
              </a:rPr>
              <a:t>- Nguồn điện tạo ra điện nhờ chuyển hoá từ các dạng năng lượng khác nhau.</a:t>
            </a:r>
          </a:p>
          <a:p>
            <a:r>
              <a:rPr lang="en-US" sz="2800">
                <a:latin typeface="Times New Roman" panose="02020603050405020304" pitchFamily="18" charset="0"/>
                <a:cs typeface="Times New Roman" panose="02020603050405020304" pitchFamily="18" charset="0"/>
              </a:rPr>
              <a:t>- Bộ phận truyền dẫn dùng để dẫn điện từ nguồn điện tới phụ tải; thiết bị đóng, cắt, điều khiển và bảo vệ dùng để đóng, cắt, điều khiển và bảo vệ mạch khi có sự cố.</a:t>
            </a:r>
          </a:p>
          <a:p>
            <a:r>
              <a:rPr lang="en-US" sz="2800">
                <a:latin typeface="Times New Roman" panose="02020603050405020304" pitchFamily="18" charset="0"/>
                <a:cs typeface="Times New Roman" panose="02020603050405020304" pitchFamily="18" charset="0"/>
              </a:rPr>
              <a:t>- Phụ tải điện sử dụng điện năng để chuyển hoá thành nhiệt năng, cơ năng ...</a:t>
            </a:r>
          </a:p>
        </p:txBody>
      </p:sp>
      <p:pic>
        <p:nvPicPr>
          <p:cNvPr id="3" name="Picture 2"/>
          <p:cNvPicPr>
            <a:picLocks noChangeAspect="1"/>
          </p:cNvPicPr>
          <p:nvPr/>
        </p:nvPicPr>
        <p:blipFill>
          <a:blip r:embed="rId3"/>
          <a:stretch>
            <a:fillRect/>
          </a:stretch>
        </p:blipFill>
        <p:spPr>
          <a:xfrm>
            <a:off x="1927389" y="204064"/>
            <a:ext cx="7254869" cy="646232"/>
          </a:xfrm>
          <a:prstGeom prst="rect">
            <a:avLst/>
          </a:prstGeom>
        </p:spPr>
      </p:pic>
    </p:spTree>
    <p:extLst>
      <p:ext uri="{BB962C8B-B14F-4D97-AF65-F5344CB8AC3E}">
        <p14:creationId xmlns:p14="http://schemas.microsoft.com/office/powerpoint/2010/main" val="210813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1" y="112167"/>
            <a:ext cx="11439330" cy="954107"/>
          </a:xfrm>
          <a:prstGeom prst="rect">
            <a:avLst/>
          </a:prstGeom>
        </p:spPr>
        <p:txBody>
          <a:bodyPr wrap="square">
            <a:spAutoFit/>
          </a:bodyPr>
          <a:lstStyle/>
          <a:p>
            <a:r>
              <a:rPr lang="en-US" sz="2800" b="1">
                <a:solidFill>
                  <a:srgbClr val="000000"/>
                </a:solidFill>
                <a:latin typeface="Times New Roman" panose="02020603050405020304" pitchFamily="18" charset="0"/>
                <a:ea typeface="Times New Roman" panose="02020603050405020304" pitchFamily="18" charset="0"/>
              </a:rPr>
              <a:t>2.</a:t>
            </a:r>
            <a:r>
              <a:rPr lang="en-US" sz="2800" b="1">
                <a:solidFill>
                  <a:srgbClr val="333333"/>
                </a:solidFill>
                <a:latin typeface="Times New Roman" panose="02020603050405020304" pitchFamily="18" charset="0"/>
                <a:ea typeface="Times New Roman" panose="02020603050405020304" pitchFamily="18" charset="0"/>
              </a:rPr>
              <a:t> Trên Hình 12.9 thiết bị nào có chức năng đóng, cắt? Thiết bị nào có chức năng bảo vệ mạch điện?</a:t>
            </a:r>
            <a:endParaRPr lang="en-US" sz="2800" b="1">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095987" y="3428992"/>
            <a:ext cx="26" cy="15"/>
          </a:xfrm>
          <a:prstGeom prst="rect">
            <a:avLst/>
          </a:prstGeom>
        </p:spPr>
      </p:pic>
      <p:sp>
        <p:nvSpPr>
          <p:cNvPr id="8" name="TextBox 7"/>
          <p:cNvSpPr txBox="1"/>
          <p:nvPr/>
        </p:nvSpPr>
        <p:spPr>
          <a:xfrm>
            <a:off x="1362269" y="4562669"/>
            <a:ext cx="2575249"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a) Công tắc</a:t>
            </a: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4845698" y="4405512"/>
            <a:ext cx="1331168"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 Cầu dao</a:t>
            </a:r>
            <a:endParaRPr lang="en-US">
              <a:latin typeface="Times New Roman" panose="02020603050405020304" pitchFamily="18" charset="0"/>
              <a:cs typeface="Times New Roman" panose="02020603050405020304" pitchFamily="18" charset="0"/>
            </a:endParaRPr>
          </a:p>
        </p:txBody>
      </p:sp>
      <p:sp>
        <p:nvSpPr>
          <p:cNvPr id="10" name="TextBox 9"/>
          <p:cNvSpPr txBox="1"/>
          <p:nvPr/>
        </p:nvSpPr>
        <p:spPr>
          <a:xfrm>
            <a:off x="2905211" y="4814042"/>
            <a:ext cx="6267062"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12.9. Một số thiết bị đóng, cắt và bảo vệ mạch điện</a:t>
            </a:r>
            <a:endParaRPr lang="en-US" sz="2000"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57201" y="1285867"/>
            <a:ext cx="3257536" cy="3276802"/>
          </a:xfrm>
          <a:prstGeom prst="rect">
            <a:avLst/>
          </a:prstGeom>
        </p:spPr>
      </p:pic>
      <p:pic>
        <p:nvPicPr>
          <p:cNvPr id="3" name="Picture 2"/>
          <p:cNvPicPr>
            <a:picLocks noChangeAspect="1"/>
          </p:cNvPicPr>
          <p:nvPr/>
        </p:nvPicPr>
        <p:blipFill>
          <a:blip r:embed="rId4"/>
          <a:stretch>
            <a:fillRect/>
          </a:stretch>
        </p:blipFill>
        <p:spPr>
          <a:xfrm>
            <a:off x="3931861" y="1442464"/>
            <a:ext cx="4213763" cy="2563197"/>
          </a:xfrm>
          <a:prstGeom prst="rect">
            <a:avLst/>
          </a:prstGeom>
        </p:spPr>
      </p:pic>
      <p:pic>
        <p:nvPicPr>
          <p:cNvPr id="11" name="Picture 10"/>
          <p:cNvPicPr>
            <a:picLocks noChangeAspect="1"/>
          </p:cNvPicPr>
          <p:nvPr/>
        </p:nvPicPr>
        <p:blipFill>
          <a:blip r:embed="rId5"/>
          <a:stretch>
            <a:fillRect/>
          </a:stretch>
        </p:blipFill>
        <p:spPr>
          <a:xfrm>
            <a:off x="8472196" y="1517702"/>
            <a:ext cx="3536302" cy="2681074"/>
          </a:xfrm>
          <a:prstGeom prst="rect">
            <a:avLst/>
          </a:prstGeom>
        </p:spPr>
      </p:pic>
      <p:sp>
        <p:nvSpPr>
          <p:cNvPr id="12" name="TextBox 11"/>
          <p:cNvSpPr txBox="1"/>
          <p:nvPr/>
        </p:nvSpPr>
        <p:spPr>
          <a:xfrm>
            <a:off x="9818915" y="4287197"/>
            <a:ext cx="1676400"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c) Aptomat</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679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1" y="112167"/>
            <a:ext cx="11439330" cy="954107"/>
          </a:xfrm>
          <a:prstGeom prst="rect">
            <a:avLst/>
          </a:prstGeom>
        </p:spPr>
        <p:txBody>
          <a:bodyPr wrap="square">
            <a:spAutoFit/>
          </a:bodyPr>
          <a:lstStyle/>
          <a:p>
            <a:r>
              <a:rPr lang="en-US" sz="2800" b="1">
                <a:solidFill>
                  <a:srgbClr val="000000"/>
                </a:solidFill>
                <a:latin typeface="Times New Roman" panose="02020603050405020304" pitchFamily="18" charset="0"/>
                <a:ea typeface="Times New Roman" panose="02020603050405020304" pitchFamily="18" charset="0"/>
              </a:rPr>
              <a:t>2.</a:t>
            </a:r>
            <a:r>
              <a:rPr lang="en-US" sz="2800" b="1">
                <a:solidFill>
                  <a:srgbClr val="333333"/>
                </a:solidFill>
                <a:latin typeface="Times New Roman" panose="02020603050405020304" pitchFamily="18" charset="0"/>
                <a:ea typeface="Times New Roman" panose="02020603050405020304" pitchFamily="18" charset="0"/>
              </a:rPr>
              <a:t> Trên Hình 12.9 thiết bị nào có chức năng đóng, cắt? Thiết bị nào có chức năng bảo vệ mạch điện?</a:t>
            </a:r>
            <a:endParaRPr lang="en-US" sz="2800" b="1">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095987" y="3428992"/>
            <a:ext cx="26" cy="15"/>
          </a:xfrm>
          <a:prstGeom prst="rect">
            <a:avLst/>
          </a:prstGeom>
        </p:spPr>
      </p:pic>
      <p:sp>
        <p:nvSpPr>
          <p:cNvPr id="8" name="TextBox 7"/>
          <p:cNvSpPr txBox="1"/>
          <p:nvPr/>
        </p:nvSpPr>
        <p:spPr>
          <a:xfrm>
            <a:off x="1362269" y="4562669"/>
            <a:ext cx="2575249"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a) Công tắc</a:t>
            </a: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4845698" y="4405512"/>
            <a:ext cx="1331168"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 Cầu dao</a:t>
            </a:r>
            <a:endParaRPr lang="en-US">
              <a:latin typeface="Times New Roman" panose="02020603050405020304" pitchFamily="18" charset="0"/>
              <a:cs typeface="Times New Roman" panose="02020603050405020304" pitchFamily="18" charset="0"/>
            </a:endParaRPr>
          </a:p>
        </p:txBody>
      </p:sp>
      <p:sp>
        <p:nvSpPr>
          <p:cNvPr id="10" name="TextBox 9"/>
          <p:cNvSpPr txBox="1"/>
          <p:nvPr/>
        </p:nvSpPr>
        <p:spPr>
          <a:xfrm>
            <a:off x="2905211" y="4814042"/>
            <a:ext cx="6267062"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12.9. Một số thiết bị đóng, cắt và bảo vệ mạch điện</a:t>
            </a:r>
            <a:endParaRPr lang="en-US" sz="2000"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57201" y="1285867"/>
            <a:ext cx="3257536" cy="3276802"/>
          </a:xfrm>
          <a:prstGeom prst="rect">
            <a:avLst/>
          </a:prstGeom>
        </p:spPr>
      </p:pic>
      <p:pic>
        <p:nvPicPr>
          <p:cNvPr id="3" name="Picture 2"/>
          <p:cNvPicPr>
            <a:picLocks noChangeAspect="1"/>
          </p:cNvPicPr>
          <p:nvPr/>
        </p:nvPicPr>
        <p:blipFill>
          <a:blip r:embed="rId4"/>
          <a:stretch>
            <a:fillRect/>
          </a:stretch>
        </p:blipFill>
        <p:spPr>
          <a:xfrm>
            <a:off x="3931861" y="1442464"/>
            <a:ext cx="4213763" cy="2563197"/>
          </a:xfrm>
          <a:prstGeom prst="rect">
            <a:avLst/>
          </a:prstGeom>
        </p:spPr>
      </p:pic>
      <p:pic>
        <p:nvPicPr>
          <p:cNvPr id="11" name="Picture 10"/>
          <p:cNvPicPr>
            <a:picLocks noChangeAspect="1"/>
          </p:cNvPicPr>
          <p:nvPr/>
        </p:nvPicPr>
        <p:blipFill>
          <a:blip r:embed="rId5"/>
          <a:stretch>
            <a:fillRect/>
          </a:stretch>
        </p:blipFill>
        <p:spPr>
          <a:xfrm>
            <a:off x="8472196" y="1517702"/>
            <a:ext cx="3536302" cy="2681074"/>
          </a:xfrm>
          <a:prstGeom prst="rect">
            <a:avLst/>
          </a:prstGeom>
        </p:spPr>
      </p:pic>
      <p:sp>
        <p:nvSpPr>
          <p:cNvPr id="12" name="TextBox 11"/>
          <p:cNvSpPr txBox="1"/>
          <p:nvPr/>
        </p:nvSpPr>
        <p:spPr>
          <a:xfrm>
            <a:off x="9818915" y="4287197"/>
            <a:ext cx="1676400"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c) Aptomat</a:t>
            </a:r>
            <a:endParaRPr lang="en-US">
              <a:latin typeface="Times New Roman" panose="02020603050405020304" pitchFamily="18" charset="0"/>
              <a:cs typeface="Times New Roman" panose="02020603050405020304" pitchFamily="18" charset="0"/>
            </a:endParaRPr>
          </a:p>
        </p:txBody>
      </p:sp>
      <p:sp>
        <p:nvSpPr>
          <p:cNvPr id="6" name="Rectangle 5"/>
          <p:cNvSpPr/>
          <p:nvPr/>
        </p:nvSpPr>
        <p:spPr>
          <a:xfrm>
            <a:off x="883861" y="5489009"/>
            <a:ext cx="11012670" cy="1200329"/>
          </a:xfrm>
          <a:prstGeom prst="rect">
            <a:avLst/>
          </a:prstGeom>
        </p:spPr>
        <p:txBody>
          <a:bodyPr wrap="square">
            <a:spAutoFit/>
          </a:bodyPr>
          <a:lstStyle/>
          <a:p>
            <a:r>
              <a:rPr lang="en-US" sz="2400">
                <a:solidFill>
                  <a:srgbClr val="FF0000"/>
                </a:solidFill>
                <a:latin typeface="Times New Roman" panose="02020603050405020304" pitchFamily="18" charset="0"/>
                <a:ea typeface="Times New Roman" panose="02020603050405020304" pitchFamily="18" charset="0"/>
              </a:rPr>
              <a:t>2. a) Công tắc: thiết bị dùng để đóng, cắt.</a:t>
            </a:r>
          </a:p>
          <a:p>
            <a:r>
              <a:rPr lang="en-US" sz="2400">
                <a:solidFill>
                  <a:srgbClr val="FF0000"/>
                </a:solidFill>
                <a:latin typeface="Times New Roman" panose="02020603050405020304" pitchFamily="18" charset="0"/>
                <a:ea typeface="Times New Roman" panose="02020603050405020304" pitchFamily="18" charset="0"/>
              </a:rPr>
              <a:t>b) Cầu dao: thiết bị dùng để đóng, cắt.</a:t>
            </a:r>
          </a:p>
          <a:p>
            <a:r>
              <a:rPr lang="en-US" sz="2400">
                <a:solidFill>
                  <a:srgbClr val="FF0000"/>
                </a:solidFill>
                <a:latin typeface="Times New Roman" panose="02020603050405020304" pitchFamily="18" charset="0"/>
                <a:ea typeface="Times New Roman" panose="02020603050405020304" pitchFamily="18" charset="0"/>
              </a:rPr>
              <a:t>c) Aptomat: thiết bị dùng để đóng, cắt và bảo vệ mạch điện.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201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440120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 Các bộ phận chính của mạch điện</a:t>
            </a:r>
          </a:p>
          <a:p>
            <a:r>
              <a:rPr lang="en-US" sz="2800" b="1">
                <a:latin typeface="Times New Roman" panose="02020603050405020304" pitchFamily="18" charset="0"/>
                <a:cs typeface="Times New Roman" panose="02020603050405020304" pitchFamily="18" charset="0"/>
              </a:rPr>
              <a:t>2. Bộ phận truyền dẫn, đóng, cắt, điều khiển và bảo vệ mạch điện</a:t>
            </a:r>
          </a:p>
          <a:p>
            <a:r>
              <a:rPr lang="en-US" sz="2800" b="1">
                <a:latin typeface="Times New Roman" panose="02020603050405020304" pitchFamily="18" charset="0"/>
                <a:cs typeface="Times New Roman" panose="02020603050405020304" pitchFamily="18" charset="0"/>
              </a:rPr>
              <a:t>b. Thiết bị đóng, cắt, điều khiển và bảo vệ mạch điện</a:t>
            </a:r>
          </a:p>
          <a:p>
            <a:r>
              <a:rPr lang="en-US" sz="2800">
                <a:latin typeface="Times New Roman" panose="02020603050405020304" pitchFamily="18" charset="0"/>
                <a:cs typeface="Times New Roman" panose="02020603050405020304" pitchFamily="18" charset="0"/>
              </a:rPr>
              <a:t>- Là những thiết bị điện được sử dụng để đóng, cắt, điều khiển và bảo vệ mạch điện khi có sự cố.</a:t>
            </a:r>
          </a:p>
          <a:p>
            <a:r>
              <a:rPr lang="en-US" sz="2800">
                <a:latin typeface="Times New Roman" panose="02020603050405020304" pitchFamily="18" charset="0"/>
                <a:cs typeface="Times New Roman" panose="02020603050405020304" pitchFamily="18" charset="0"/>
              </a:rPr>
              <a:t>- Thiết bị đóng, cắt, điều khiển và bảo vệ  mạch điện phân loại thành:</a:t>
            </a:r>
          </a:p>
          <a:p>
            <a:r>
              <a:rPr lang="en-US" sz="2800">
                <a:latin typeface="Times New Roman" panose="02020603050405020304" pitchFamily="18" charset="0"/>
                <a:cs typeface="Times New Roman" panose="02020603050405020304" pitchFamily="18" charset="0"/>
              </a:rPr>
              <a:t>+ Thiết bị dùng để đóng, cắt, điều khiển như công tắc, cầu dao điện, rơ le điện…</a:t>
            </a:r>
          </a:p>
          <a:p>
            <a:r>
              <a:rPr lang="en-US" sz="2800">
                <a:latin typeface="Times New Roman" panose="02020603050405020304" pitchFamily="18" charset="0"/>
                <a:cs typeface="Times New Roman" panose="02020603050405020304" pitchFamily="18" charset="0"/>
              </a:rPr>
              <a:t>+Thiết bị dùng để bảo vệ như cầu chì.</a:t>
            </a:r>
          </a:p>
          <a:p>
            <a:r>
              <a:rPr lang="en-US" sz="2800">
                <a:latin typeface="Times New Roman" panose="02020603050405020304" pitchFamily="18" charset="0"/>
                <a:cs typeface="Times New Roman" panose="02020603050405020304" pitchFamily="18" charset="0"/>
              </a:rPr>
              <a:t>+ Thiết bị dùng để đóng, cắt và bảo vệ như aptomat.</a:t>
            </a:r>
          </a:p>
        </p:txBody>
      </p:sp>
      <p:pic>
        <p:nvPicPr>
          <p:cNvPr id="3" name="Picture 2"/>
          <p:cNvPicPr>
            <a:picLocks noChangeAspect="1"/>
          </p:cNvPicPr>
          <p:nvPr/>
        </p:nvPicPr>
        <p:blipFill>
          <a:blip r:embed="rId3"/>
          <a:stretch>
            <a:fillRect/>
          </a:stretch>
        </p:blipFill>
        <p:spPr>
          <a:xfrm>
            <a:off x="1927389" y="204064"/>
            <a:ext cx="7254869" cy="646232"/>
          </a:xfrm>
          <a:prstGeom prst="rect">
            <a:avLst/>
          </a:prstGeom>
        </p:spPr>
      </p:pic>
    </p:spTree>
    <p:extLst>
      <p:ext uri="{BB962C8B-B14F-4D97-AF65-F5344CB8AC3E}">
        <p14:creationId xmlns:p14="http://schemas.microsoft.com/office/powerpoint/2010/main" val="171516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1" y="112167"/>
            <a:ext cx="11439330" cy="954107"/>
          </a:xfrm>
          <a:prstGeom prst="rect">
            <a:avLst/>
          </a:prstGeom>
        </p:spPr>
        <p:txBody>
          <a:bodyPr wrap="square">
            <a:spAutoFit/>
          </a:bodyPr>
          <a:lstStyle/>
          <a:p>
            <a:r>
              <a:rPr lang="en-US" sz="2800" b="1">
                <a:solidFill>
                  <a:srgbClr val="000000"/>
                </a:solidFill>
                <a:latin typeface="Times New Roman" panose="02020603050405020304" pitchFamily="18" charset="0"/>
                <a:ea typeface="Times New Roman" panose="02020603050405020304" pitchFamily="18" charset="0"/>
              </a:rPr>
              <a:t>2.</a:t>
            </a:r>
            <a:r>
              <a:rPr lang="en-US" sz="2800" b="1">
                <a:solidFill>
                  <a:srgbClr val="333333"/>
                </a:solidFill>
                <a:latin typeface="Times New Roman" panose="02020603050405020304" pitchFamily="18" charset="0"/>
                <a:ea typeface="Times New Roman" panose="02020603050405020304" pitchFamily="18" charset="0"/>
              </a:rPr>
              <a:t> Trên Hình 12.9 thiết bị nào có chức năng đóng, cắt? Thiết bị nào có chức năng bảo vệ mạch điện?</a:t>
            </a:r>
            <a:endParaRPr lang="en-US" sz="2800" b="1">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095987" y="3428992"/>
            <a:ext cx="26" cy="15"/>
          </a:xfrm>
          <a:prstGeom prst="rect">
            <a:avLst/>
          </a:prstGeom>
        </p:spPr>
      </p:pic>
      <p:sp>
        <p:nvSpPr>
          <p:cNvPr id="8" name="TextBox 7"/>
          <p:cNvSpPr txBox="1"/>
          <p:nvPr/>
        </p:nvSpPr>
        <p:spPr>
          <a:xfrm>
            <a:off x="3754637" y="4114866"/>
            <a:ext cx="1563814"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a) Đèn sợi đốt</a:t>
            </a: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5701062" y="4175930"/>
            <a:ext cx="1717382"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 Đèn compact</a:t>
            </a:r>
            <a:endParaRPr lang="en-US">
              <a:latin typeface="Times New Roman" panose="02020603050405020304" pitchFamily="18" charset="0"/>
              <a:cs typeface="Times New Roman" panose="02020603050405020304" pitchFamily="18" charset="0"/>
            </a:endParaRPr>
          </a:p>
        </p:txBody>
      </p:sp>
      <p:sp>
        <p:nvSpPr>
          <p:cNvPr id="10" name="TextBox 9"/>
          <p:cNvSpPr txBox="1"/>
          <p:nvPr/>
        </p:nvSpPr>
        <p:spPr>
          <a:xfrm>
            <a:off x="221725" y="4484198"/>
            <a:ext cx="2894699"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12.10. Nồi cơm điện</a:t>
            </a:r>
            <a:endParaRPr lang="en-US" sz="2000" i="1">
              <a:latin typeface="Times New Roman" panose="02020603050405020304" pitchFamily="18" charset="0"/>
              <a:cs typeface="Times New Roman" panose="02020603050405020304" pitchFamily="18" charset="0"/>
            </a:endParaRPr>
          </a:p>
        </p:txBody>
      </p:sp>
      <p:sp>
        <p:nvSpPr>
          <p:cNvPr id="12" name="TextBox 11"/>
          <p:cNvSpPr txBox="1"/>
          <p:nvPr/>
        </p:nvSpPr>
        <p:spPr>
          <a:xfrm>
            <a:off x="7357806" y="4175930"/>
            <a:ext cx="1676400"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c) Đèn LED</a:t>
            </a:r>
            <a:endParaRPr lang="en-US">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71935" y="1317647"/>
            <a:ext cx="2984449" cy="3071910"/>
          </a:xfrm>
          <a:prstGeom prst="rect">
            <a:avLst/>
          </a:prstGeom>
        </p:spPr>
      </p:pic>
      <p:pic>
        <p:nvPicPr>
          <p:cNvPr id="13" name="Picture 12"/>
          <p:cNvPicPr>
            <a:picLocks noChangeAspect="1"/>
          </p:cNvPicPr>
          <p:nvPr/>
        </p:nvPicPr>
        <p:blipFill>
          <a:blip r:embed="rId4"/>
          <a:stretch>
            <a:fillRect/>
          </a:stretch>
        </p:blipFill>
        <p:spPr>
          <a:xfrm>
            <a:off x="3372026" y="1374196"/>
            <a:ext cx="5482726" cy="2760242"/>
          </a:xfrm>
          <a:prstGeom prst="rect">
            <a:avLst/>
          </a:prstGeom>
        </p:spPr>
      </p:pic>
      <p:pic>
        <p:nvPicPr>
          <p:cNvPr id="14" name="Picture 13"/>
          <p:cNvPicPr>
            <a:picLocks noChangeAspect="1"/>
          </p:cNvPicPr>
          <p:nvPr/>
        </p:nvPicPr>
        <p:blipFill>
          <a:blip r:embed="rId5"/>
          <a:stretch>
            <a:fillRect/>
          </a:stretch>
        </p:blipFill>
        <p:spPr>
          <a:xfrm>
            <a:off x="9034206" y="1475206"/>
            <a:ext cx="3076575" cy="2639659"/>
          </a:xfrm>
          <a:prstGeom prst="rect">
            <a:avLst/>
          </a:prstGeom>
        </p:spPr>
      </p:pic>
      <p:sp>
        <p:nvSpPr>
          <p:cNvPr id="15" name="TextBox 14"/>
          <p:cNvSpPr txBox="1"/>
          <p:nvPr/>
        </p:nvSpPr>
        <p:spPr>
          <a:xfrm>
            <a:off x="9034206" y="4319456"/>
            <a:ext cx="2894699"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12.12. Quạt trần</a:t>
            </a:r>
            <a:endParaRPr lang="en-US" sz="2000" i="1">
              <a:latin typeface="Times New Roman" panose="02020603050405020304" pitchFamily="18" charset="0"/>
              <a:cs typeface="Times New Roman" panose="02020603050405020304" pitchFamily="18" charset="0"/>
            </a:endParaRPr>
          </a:p>
        </p:txBody>
      </p:sp>
      <p:sp>
        <p:nvSpPr>
          <p:cNvPr id="16" name="TextBox 15"/>
          <p:cNvSpPr txBox="1"/>
          <p:nvPr/>
        </p:nvSpPr>
        <p:spPr>
          <a:xfrm>
            <a:off x="3789765" y="4506151"/>
            <a:ext cx="4477157"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12.11. Một số loại đèn điện</a:t>
            </a:r>
            <a:endParaRPr lang="en-US" sz="20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783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2"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1935" y="479263"/>
            <a:ext cx="11439330" cy="523220"/>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Em </a:t>
            </a:r>
            <a:r>
              <a:rPr lang="en-US" sz="2800" b="1">
                <a:latin typeface="Times New Roman" panose="02020603050405020304" pitchFamily="18" charset="0"/>
                <a:cs typeface="Times New Roman" panose="02020603050405020304" pitchFamily="18" charset="0"/>
              </a:rPr>
              <a:t>hãy nêu tên và chức năng của mỗi đồ dùng điện trong Hình 9.5.</a:t>
            </a:r>
          </a:p>
        </p:txBody>
      </p:sp>
      <p:pic>
        <p:nvPicPr>
          <p:cNvPr id="5" name="Picture 4"/>
          <p:cNvPicPr>
            <a:picLocks noChangeAspect="1"/>
          </p:cNvPicPr>
          <p:nvPr/>
        </p:nvPicPr>
        <p:blipFill>
          <a:blip r:embed="rId2"/>
          <a:stretch>
            <a:fillRect/>
          </a:stretch>
        </p:blipFill>
        <p:spPr>
          <a:xfrm>
            <a:off x="6095987" y="3428992"/>
            <a:ext cx="26" cy="15"/>
          </a:xfrm>
          <a:prstGeom prst="rect">
            <a:avLst/>
          </a:prstGeom>
        </p:spPr>
      </p:pic>
      <p:sp>
        <p:nvSpPr>
          <p:cNvPr id="8" name="TextBox 7"/>
          <p:cNvSpPr txBox="1"/>
          <p:nvPr/>
        </p:nvSpPr>
        <p:spPr>
          <a:xfrm>
            <a:off x="3754637" y="4114866"/>
            <a:ext cx="1563814"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a) Đèn sợi đốt</a:t>
            </a: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5701062" y="4175930"/>
            <a:ext cx="1717382"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 Đèn compact</a:t>
            </a:r>
            <a:endParaRPr lang="en-US">
              <a:latin typeface="Times New Roman" panose="02020603050405020304" pitchFamily="18" charset="0"/>
              <a:cs typeface="Times New Roman" panose="02020603050405020304" pitchFamily="18" charset="0"/>
            </a:endParaRPr>
          </a:p>
        </p:txBody>
      </p:sp>
      <p:sp>
        <p:nvSpPr>
          <p:cNvPr id="10" name="TextBox 9"/>
          <p:cNvSpPr txBox="1"/>
          <p:nvPr/>
        </p:nvSpPr>
        <p:spPr>
          <a:xfrm>
            <a:off x="221725" y="4484198"/>
            <a:ext cx="2894699"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12.10. Nồi cơm điện</a:t>
            </a:r>
            <a:endParaRPr lang="en-US" sz="2000" i="1">
              <a:latin typeface="Times New Roman" panose="02020603050405020304" pitchFamily="18" charset="0"/>
              <a:cs typeface="Times New Roman" panose="02020603050405020304" pitchFamily="18" charset="0"/>
            </a:endParaRPr>
          </a:p>
        </p:txBody>
      </p:sp>
      <p:sp>
        <p:nvSpPr>
          <p:cNvPr id="12" name="TextBox 11"/>
          <p:cNvSpPr txBox="1"/>
          <p:nvPr/>
        </p:nvSpPr>
        <p:spPr>
          <a:xfrm>
            <a:off x="7357806" y="4175930"/>
            <a:ext cx="1676400"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c) Đèn LED</a:t>
            </a:r>
            <a:endParaRPr lang="en-US">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71935" y="1317647"/>
            <a:ext cx="2984449" cy="3071910"/>
          </a:xfrm>
          <a:prstGeom prst="rect">
            <a:avLst/>
          </a:prstGeom>
        </p:spPr>
      </p:pic>
      <p:pic>
        <p:nvPicPr>
          <p:cNvPr id="13" name="Picture 12"/>
          <p:cNvPicPr>
            <a:picLocks noChangeAspect="1"/>
          </p:cNvPicPr>
          <p:nvPr/>
        </p:nvPicPr>
        <p:blipFill>
          <a:blip r:embed="rId4"/>
          <a:stretch>
            <a:fillRect/>
          </a:stretch>
        </p:blipFill>
        <p:spPr>
          <a:xfrm>
            <a:off x="3372026" y="1374196"/>
            <a:ext cx="5482726" cy="2760242"/>
          </a:xfrm>
          <a:prstGeom prst="rect">
            <a:avLst/>
          </a:prstGeom>
        </p:spPr>
      </p:pic>
      <p:pic>
        <p:nvPicPr>
          <p:cNvPr id="14" name="Picture 13"/>
          <p:cNvPicPr>
            <a:picLocks noChangeAspect="1"/>
          </p:cNvPicPr>
          <p:nvPr/>
        </p:nvPicPr>
        <p:blipFill>
          <a:blip r:embed="rId5"/>
          <a:stretch>
            <a:fillRect/>
          </a:stretch>
        </p:blipFill>
        <p:spPr>
          <a:xfrm>
            <a:off x="9034206" y="1475206"/>
            <a:ext cx="3076575" cy="2639659"/>
          </a:xfrm>
          <a:prstGeom prst="rect">
            <a:avLst/>
          </a:prstGeom>
        </p:spPr>
      </p:pic>
      <p:sp>
        <p:nvSpPr>
          <p:cNvPr id="15" name="TextBox 14"/>
          <p:cNvSpPr txBox="1"/>
          <p:nvPr/>
        </p:nvSpPr>
        <p:spPr>
          <a:xfrm>
            <a:off x="9034206" y="4319456"/>
            <a:ext cx="2894699"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12.12. Quạt trần</a:t>
            </a:r>
            <a:endParaRPr lang="en-US" sz="2000" i="1">
              <a:latin typeface="Times New Roman" panose="02020603050405020304" pitchFamily="18" charset="0"/>
              <a:cs typeface="Times New Roman" panose="02020603050405020304" pitchFamily="18" charset="0"/>
            </a:endParaRPr>
          </a:p>
        </p:txBody>
      </p:sp>
      <p:sp>
        <p:nvSpPr>
          <p:cNvPr id="16" name="TextBox 15"/>
          <p:cNvSpPr txBox="1"/>
          <p:nvPr/>
        </p:nvSpPr>
        <p:spPr>
          <a:xfrm>
            <a:off x="3789765" y="4506151"/>
            <a:ext cx="4477157"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12.11. Một số loại đèn điện</a:t>
            </a:r>
            <a:endParaRPr lang="en-US" sz="2000" i="1">
              <a:latin typeface="Times New Roman" panose="02020603050405020304" pitchFamily="18" charset="0"/>
              <a:cs typeface="Times New Roman" panose="02020603050405020304" pitchFamily="18" charset="0"/>
            </a:endParaRPr>
          </a:p>
        </p:txBody>
      </p:sp>
      <p:sp>
        <p:nvSpPr>
          <p:cNvPr id="2" name="Rectangle 1"/>
          <p:cNvSpPr/>
          <p:nvPr/>
        </p:nvSpPr>
        <p:spPr>
          <a:xfrm>
            <a:off x="271935" y="5084395"/>
            <a:ext cx="11624596" cy="1200329"/>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a) Đèn điện: Biến đổi điện năng thành quang năng để thắp sáng.</a:t>
            </a:r>
          </a:p>
          <a:p>
            <a:r>
              <a:rPr lang="vi-VN" sz="2400">
                <a:solidFill>
                  <a:srgbClr val="FF0000"/>
                </a:solidFill>
                <a:latin typeface="Times New Roman" panose="02020603050405020304" pitchFamily="18" charset="0"/>
                <a:cs typeface="Times New Roman" panose="02020603050405020304" pitchFamily="18" charset="0"/>
              </a:rPr>
              <a:t>b) Nồi cơm điện: Biến đổi điện năng thành nhiệt năng để nấu chín thức ăn.</a:t>
            </a:r>
          </a:p>
          <a:p>
            <a:r>
              <a:rPr lang="vi-VN" sz="2400">
                <a:solidFill>
                  <a:srgbClr val="FF0000"/>
                </a:solidFill>
                <a:latin typeface="Times New Roman" panose="02020603050405020304" pitchFamily="18" charset="0"/>
                <a:cs typeface="Times New Roman" panose="02020603050405020304" pitchFamily="18" charset="0"/>
              </a:rPr>
              <a:t>c) Quạt điện: Biến đổi điện năng thành cơ năng để làm mát.</a:t>
            </a:r>
          </a:p>
        </p:txBody>
      </p:sp>
    </p:spTree>
    <p:extLst>
      <p:ext uri="{BB962C8B-B14F-4D97-AF65-F5344CB8AC3E}">
        <p14:creationId xmlns:p14="http://schemas.microsoft.com/office/powerpoint/2010/main" val="243511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6"/>
            <a:ext cx="11582400" cy="424731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 Các bộ phận chính của mạch điện</a:t>
            </a:r>
          </a:p>
          <a:p>
            <a:r>
              <a:rPr lang="en-US" sz="2800" b="1">
                <a:latin typeface="Times New Roman" panose="02020603050405020304" pitchFamily="18" charset="0"/>
                <a:cs typeface="Times New Roman" panose="02020603050405020304" pitchFamily="18" charset="0"/>
              </a:rPr>
              <a:t>3.Phụ tải điện</a:t>
            </a:r>
          </a:p>
          <a:p>
            <a:r>
              <a:rPr lang="en-US" sz="2800">
                <a:latin typeface="Times New Roman" panose="02020603050405020304" pitchFamily="18" charset="0"/>
                <a:cs typeface="Times New Roman" panose="02020603050405020304" pitchFamily="18" charset="0"/>
              </a:rPr>
              <a:t>- Các phụ tải biến điện năng thành nhiệt năng: Nồi cơm điện, bếp điện, ấm điện, bàn là, ...</a:t>
            </a:r>
          </a:p>
          <a:p>
            <a:r>
              <a:rPr lang="en-US" sz="2800">
                <a:latin typeface="Times New Roman" panose="02020603050405020304" pitchFamily="18" charset="0"/>
                <a:cs typeface="Times New Roman" panose="02020603050405020304" pitchFamily="18" charset="0"/>
              </a:rPr>
              <a:t>- Các phụ tải biến điện năng thành quang năng: Các loại bóng đèn.</a:t>
            </a:r>
          </a:p>
          <a:p>
            <a:r>
              <a:rPr lang="en-US" sz="2800">
                <a:latin typeface="Times New Roman" panose="02020603050405020304" pitchFamily="18" charset="0"/>
                <a:cs typeface="Times New Roman" panose="02020603050405020304" pitchFamily="18" charset="0"/>
              </a:rPr>
              <a:t>- Các phụ tải biến điện năng thành cơ năng: quạt điện, máy bơm nước, xe đạp điện, xe máy điện, ô tô điện, ...</a:t>
            </a:r>
          </a:p>
          <a:p>
            <a:r>
              <a:rPr lang="en-US" sz="2800">
                <a:latin typeface="Times New Roman" panose="02020603050405020304" pitchFamily="18" charset="0"/>
                <a:cs typeface="Times New Roman" panose="02020603050405020304" pitchFamily="18" charset="0"/>
              </a:rPr>
              <a:t>- Phụ tải điện là các thiết bị điện tử trong gia đình: tivi, dàn âm thanh, camera an ninh, ...</a:t>
            </a:r>
          </a:p>
          <a:p>
            <a:r>
              <a:rPr lang="en-US"/>
              <a:t>. </a:t>
            </a:r>
            <a:endParaRPr lang="en-US" sz="28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927389" y="204064"/>
            <a:ext cx="7254869" cy="646232"/>
          </a:xfrm>
          <a:prstGeom prst="rect">
            <a:avLst/>
          </a:prstGeom>
        </p:spPr>
      </p:pic>
    </p:spTree>
    <p:extLst>
      <p:ext uri="{BB962C8B-B14F-4D97-AF65-F5344CB8AC3E}">
        <p14:creationId xmlns:p14="http://schemas.microsoft.com/office/powerpoint/2010/main" val="196242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9033" y="572391"/>
            <a:ext cx="11693912"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1. Nêu chức năng các bộ phận chính của mạch điện trong Hình </a:t>
            </a:r>
            <a:r>
              <a:rPr lang="en-US" sz="2800" b="1" smtClean="0">
                <a:latin typeface="Times New Roman" panose="02020603050405020304" pitchFamily="18" charset="0"/>
                <a:cs typeface="Times New Roman" panose="02020603050405020304" pitchFamily="18" charset="0"/>
              </a:rPr>
              <a:t>12.1</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93817" y="1251565"/>
            <a:ext cx="10712247" cy="4897307"/>
          </a:xfrm>
          <a:prstGeom prst="rect">
            <a:avLst/>
          </a:prstGeom>
        </p:spPr>
      </p:pic>
      <p:sp>
        <p:nvSpPr>
          <p:cNvPr id="8" name="TextBox 7"/>
          <p:cNvSpPr txBox="1"/>
          <p:nvPr/>
        </p:nvSpPr>
        <p:spPr>
          <a:xfrm>
            <a:off x="3767485" y="6304826"/>
            <a:ext cx="3827634" cy="369332"/>
          </a:xfrm>
          <a:prstGeom prst="rect">
            <a:avLst/>
          </a:prstGeom>
          <a:noFill/>
        </p:spPr>
        <p:txBody>
          <a:bodyPr wrap="square" rtlCol="0">
            <a:spAutoFit/>
          </a:bodyPr>
          <a:lstStyle/>
          <a:p>
            <a:r>
              <a:rPr lang="en-US" b="1" i="1" smtClean="0">
                <a:latin typeface="Times New Roman" panose="02020603050405020304" pitchFamily="18" charset="0"/>
                <a:cs typeface="Times New Roman" panose="02020603050405020304" pitchFamily="18" charset="0"/>
              </a:rPr>
              <a:t>Hình 12.1. Mạch điện trong nhà</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305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9033" y="572391"/>
            <a:ext cx="11693912"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1. Nêu chức năng các bộ phận chính của mạch điện trong Hình </a:t>
            </a:r>
            <a:r>
              <a:rPr lang="en-US" sz="2800" b="1" smtClean="0">
                <a:latin typeface="Times New Roman" panose="02020603050405020304" pitchFamily="18" charset="0"/>
                <a:cs typeface="Times New Roman" panose="02020603050405020304" pitchFamily="18" charset="0"/>
              </a:rPr>
              <a:t>12.1</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93817" y="1251565"/>
            <a:ext cx="6084265" cy="4897307"/>
          </a:xfrm>
          <a:prstGeom prst="rect">
            <a:avLst/>
          </a:prstGeom>
        </p:spPr>
      </p:pic>
      <p:sp>
        <p:nvSpPr>
          <p:cNvPr id="8" name="TextBox 7"/>
          <p:cNvSpPr txBox="1"/>
          <p:nvPr/>
        </p:nvSpPr>
        <p:spPr>
          <a:xfrm>
            <a:off x="2358562" y="6304826"/>
            <a:ext cx="3808973" cy="369332"/>
          </a:xfrm>
          <a:prstGeom prst="rect">
            <a:avLst/>
          </a:prstGeom>
          <a:noFill/>
        </p:spPr>
        <p:txBody>
          <a:bodyPr wrap="square" rtlCol="0">
            <a:spAutoFit/>
          </a:bodyPr>
          <a:lstStyle/>
          <a:p>
            <a:r>
              <a:rPr lang="en-US" b="1" i="1" smtClean="0">
                <a:latin typeface="Times New Roman" panose="02020603050405020304" pitchFamily="18" charset="0"/>
                <a:cs typeface="Times New Roman" panose="02020603050405020304" pitchFamily="18" charset="0"/>
              </a:rPr>
              <a:t>Hình 12.1. Mạch điện trong nhà</a:t>
            </a:r>
            <a:endParaRPr lang="en-US" b="1" i="1">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6783405" y="1370632"/>
            <a:ext cx="4596782" cy="4810161"/>
          </a:xfrm>
          <a:prstGeom prst="rect">
            <a:avLst/>
          </a:prstGeom>
        </p:spPr>
      </p:pic>
    </p:spTree>
    <p:extLst>
      <p:ext uri="{BB962C8B-B14F-4D97-AF65-F5344CB8AC3E}">
        <p14:creationId xmlns:p14="http://schemas.microsoft.com/office/powerpoint/2010/main" val="325388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14347" y="554224"/>
            <a:ext cx="11693912"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2. Quan sát </a:t>
            </a:r>
            <a:r>
              <a:rPr lang="en-US" sz="2800" b="1" smtClean="0">
                <a:latin typeface="Times New Roman" panose="02020603050405020304" pitchFamily="18" charset="0"/>
                <a:cs typeface="Times New Roman" panose="02020603050405020304" pitchFamily="18" charset="0"/>
              </a:rPr>
              <a:t>hình 14. 7 dưới đây, </a:t>
            </a:r>
            <a:r>
              <a:rPr lang="en-US" sz="2800" b="1">
                <a:latin typeface="Times New Roman" panose="02020603050405020304" pitchFamily="18" charset="0"/>
                <a:cs typeface="Times New Roman" panose="02020603050405020304" pitchFamily="18" charset="0"/>
              </a:rPr>
              <a:t>em hãy cho biết tên những thiết bị có trong bảng điện. Nêu chức năng của từng thiết bị. </a:t>
            </a:r>
            <a:br>
              <a:rPr lang="en-US" sz="2800" b="1">
                <a:latin typeface="Times New Roman" panose="02020603050405020304" pitchFamily="18" charset="0"/>
                <a:cs typeface="Times New Roman" panose="02020603050405020304" pitchFamily="18" charset="0"/>
              </a:rPr>
            </a:b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05932" y="1760745"/>
            <a:ext cx="3370938" cy="4593401"/>
          </a:xfrm>
          <a:prstGeom prst="rect">
            <a:avLst/>
          </a:prstGeom>
        </p:spPr>
      </p:pic>
      <p:sp>
        <p:nvSpPr>
          <p:cNvPr id="8" name="TextBox 7"/>
          <p:cNvSpPr txBox="1"/>
          <p:nvPr/>
        </p:nvSpPr>
        <p:spPr>
          <a:xfrm>
            <a:off x="505932" y="6354146"/>
            <a:ext cx="3193656" cy="369332"/>
          </a:xfrm>
          <a:prstGeom prst="rect">
            <a:avLst/>
          </a:prstGeom>
          <a:noFill/>
        </p:spPr>
        <p:txBody>
          <a:bodyPr wrap="square" rtlCol="0">
            <a:spAutoFit/>
          </a:bodyPr>
          <a:lstStyle/>
          <a:p>
            <a:r>
              <a:rPr lang="en-US" b="1" i="1" smtClean="0">
                <a:latin typeface="Times New Roman" panose="02020603050405020304" pitchFamily="18" charset="0"/>
                <a:cs typeface="Times New Roman" panose="02020603050405020304" pitchFamily="18" charset="0"/>
              </a:rPr>
              <a:t>Hình 14.7. Bảng điện cơ bản</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388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0" y="213345"/>
            <a:ext cx="6096000" cy="3385542"/>
          </a:xfrm>
          <a:prstGeom prst="rect">
            <a:avLst/>
          </a:prstGeom>
        </p:spPr>
        <p:txBody>
          <a:bodyPr>
            <a:spAutoFit/>
          </a:bodyPr>
          <a:lstStyle/>
          <a:p>
            <a:r>
              <a:rPr lang="en-US" sz="2800" b="1" smtClean="0">
                <a:latin typeface="Times New Roman" panose="02020603050405020304" pitchFamily="18" charset="0"/>
                <a:cs typeface="Times New Roman" panose="02020603050405020304" pitchFamily="18" charset="0"/>
              </a:rPr>
              <a:t>Quan sát hình 12.3; 12.4; 12.5 và cho biết</a:t>
            </a:r>
          </a:p>
          <a:p>
            <a:r>
              <a:rPr lang="en-US" sz="2800" b="1" smtClean="0">
                <a:latin typeface="Times New Roman" panose="02020603050405020304" pitchFamily="18" charset="0"/>
                <a:cs typeface="Times New Roman" panose="02020603050405020304" pitchFamily="18" charset="0"/>
              </a:rPr>
              <a:t>1. Kể tên các loại nguồn điện</a:t>
            </a:r>
          </a:p>
          <a:p>
            <a:r>
              <a:rPr lang="en-US" sz="2800" b="1">
                <a:latin typeface="Times New Roman" panose="02020603050405020304" pitchFamily="18" charset="0"/>
                <a:cs typeface="Times New Roman" panose="02020603050405020304" pitchFamily="18" charset="0"/>
              </a:rPr>
              <a:t>2. Pin, ắc quy thường được sử dụng cho những đồ dùng điện nào?</a:t>
            </a:r>
          </a:p>
          <a:p>
            <a:r>
              <a:rPr lang="en-US" sz="2800" b="1">
                <a:latin typeface="Times New Roman" panose="02020603050405020304" pitchFamily="18" charset="0"/>
                <a:cs typeface="Times New Roman" panose="02020603050405020304" pitchFamily="18" charset="0"/>
              </a:rPr>
              <a:t>3. Gia đình em đang sử dụng nguồn điện nào?</a:t>
            </a:r>
          </a:p>
          <a:p>
            <a:endParaRPr lang="en-US"/>
          </a:p>
        </p:txBody>
      </p:sp>
      <p:pic>
        <p:nvPicPr>
          <p:cNvPr id="5" name="Picture 4"/>
          <p:cNvPicPr>
            <a:picLocks noChangeAspect="1"/>
          </p:cNvPicPr>
          <p:nvPr/>
        </p:nvPicPr>
        <p:blipFill>
          <a:blip r:embed="rId2"/>
          <a:stretch>
            <a:fillRect/>
          </a:stretch>
        </p:blipFill>
        <p:spPr>
          <a:xfrm>
            <a:off x="2915039" y="64238"/>
            <a:ext cx="2667000" cy="1383113"/>
          </a:xfrm>
          <a:prstGeom prst="rect">
            <a:avLst/>
          </a:prstGeom>
        </p:spPr>
      </p:pic>
      <p:pic>
        <p:nvPicPr>
          <p:cNvPr id="6" name="Picture 5"/>
          <p:cNvPicPr>
            <a:picLocks noChangeAspect="1"/>
          </p:cNvPicPr>
          <p:nvPr/>
        </p:nvPicPr>
        <p:blipFill>
          <a:blip r:embed="rId3"/>
          <a:stretch>
            <a:fillRect/>
          </a:stretch>
        </p:blipFill>
        <p:spPr>
          <a:xfrm>
            <a:off x="171060" y="89227"/>
            <a:ext cx="2593910" cy="1358124"/>
          </a:xfrm>
          <a:prstGeom prst="rect">
            <a:avLst/>
          </a:prstGeom>
        </p:spPr>
      </p:pic>
      <p:pic>
        <p:nvPicPr>
          <p:cNvPr id="7" name="Picture 6"/>
          <p:cNvPicPr>
            <a:picLocks noChangeAspect="1"/>
          </p:cNvPicPr>
          <p:nvPr/>
        </p:nvPicPr>
        <p:blipFill>
          <a:blip r:embed="rId4"/>
          <a:stretch>
            <a:fillRect/>
          </a:stretch>
        </p:blipFill>
        <p:spPr>
          <a:xfrm>
            <a:off x="171060" y="2127420"/>
            <a:ext cx="5719664" cy="1846538"/>
          </a:xfrm>
          <a:prstGeom prst="rect">
            <a:avLst/>
          </a:prstGeom>
        </p:spPr>
      </p:pic>
      <p:pic>
        <p:nvPicPr>
          <p:cNvPr id="8" name="Picture 7"/>
          <p:cNvPicPr>
            <a:picLocks noChangeAspect="1"/>
          </p:cNvPicPr>
          <p:nvPr/>
        </p:nvPicPr>
        <p:blipFill>
          <a:blip r:embed="rId5"/>
          <a:stretch>
            <a:fillRect/>
          </a:stretch>
        </p:blipFill>
        <p:spPr>
          <a:xfrm>
            <a:off x="171060" y="4265237"/>
            <a:ext cx="5719664" cy="2053609"/>
          </a:xfrm>
          <a:prstGeom prst="rect">
            <a:avLst/>
          </a:prstGeom>
        </p:spPr>
      </p:pic>
      <p:sp>
        <p:nvSpPr>
          <p:cNvPr id="9" name="TextBox 8"/>
          <p:cNvSpPr txBox="1"/>
          <p:nvPr/>
        </p:nvSpPr>
        <p:spPr>
          <a:xfrm>
            <a:off x="1039586" y="1466809"/>
            <a:ext cx="1203649"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a) Pin</a:t>
            </a:r>
            <a:endParaRPr lang="en-US">
              <a:latin typeface="Times New Roman" panose="02020603050405020304" pitchFamily="18" charset="0"/>
              <a:cs typeface="Times New Roman" panose="02020603050405020304" pitchFamily="18" charset="0"/>
            </a:endParaRPr>
          </a:p>
        </p:txBody>
      </p:sp>
      <p:sp>
        <p:nvSpPr>
          <p:cNvPr id="10" name="TextBox 9"/>
          <p:cNvSpPr txBox="1"/>
          <p:nvPr/>
        </p:nvSpPr>
        <p:spPr>
          <a:xfrm>
            <a:off x="3949571" y="1466809"/>
            <a:ext cx="1203649"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 Ắc quy</a:t>
            </a:r>
            <a:endParaRPr lang="en-US">
              <a:latin typeface="Times New Roman" panose="02020603050405020304" pitchFamily="18" charset="0"/>
              <a:cs typeface="Times New Roman" panose="02020603050405020304" pitchFamily="18" charset="0"/>
            </a:endParaRPr>
          </a:p>
        </p:txBody>
      </p:sp>
      <p:sp>
        <p:nvSpPr>
          <p:cNvPr id="11" name="TextBox 10"/>
          <p:cNvSpPr txBox="1"/>
          <p:nvPr/>
        </p:nvSpPr>
        <p:spPr>
          <a:xfrm>
            <a:off x="861139" y="1758088"/>
            <a:ext cx="4292081"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12.3. Một số loại pin và ắc quy</a:t>
            </a:r>
            <a:endParaRPr lang="en-US" sz="2000" i="1">
              <a:latin typeface="Times New Roman" panose="02020603050405020304" pitchFamily="18" charset="0"/>
              <a:cs typeface="Times New Roman" panose="02020603050405020304" pitchFamily="18" charset="0"/>
            </a:endParaRPr>
          </a:p>
        </p:txBody>
      </p:sp>
      <p:sp>
        <p:nvSpPr>
          <p:cNvPr id="12" name="TextBox 11"/>
          <p:cNvSpPr txBox="1"/>
          <p:nvPr/>
        </p:nvSpPr>
        <p:spPr>
          <a:xfrm>
            <a:off x="693575" y="3913264"/>
            <a:ext cx="4292081"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12.4. Nhà máy điện mặt trời</a:t>
            </a:r>
            <a:endParaRPr lang="en-US" sz="2000" i="1">
              <a:latin typeface="Times New Roman" panose="02020603050405020304" pitchFamily="18" charset="0"/>
              <a:cs typeface="Times New Roman" panose="02020603050405020304" pitchFamily="18" charset="0"/>
            </a:endParaRPr>
          </a:p>
        </p:txBody>
      </p:sp>
      <p:sp>
        <p:nvSpPr>
          <p:cNvPr id="13" name="TextBox 12"/>
          <p:cNvSpPr txBox="1"/>
          <p:nvPr/>
        </p:nvSpPr>
        <p:spPr>
          <a:xfrm>
            <a:off x="541176" y="6457890"/>
            <a:ext cx="4292081"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12.5. Nhà máy thủy điện</a:t>
            </a:r>
            <a:endParaRPr lang="en-US" sz="20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811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0" y="213345"/>
            <a:ext cx="6096000" cy="3385542"/>
          </a:xfrm>
          <a:prstGeom prst="rect">
            <a:avLst/>
          </a:prstGeom>
        </p:spPr>
        <p:txBody>
          <a:bodyPr>
            <a:spAutoFit/>
          </a:bodyPr>
          <a:lstStyle/>
          <a:p>
            <a:r>
              <a:rPr lang="en-US" sz="2800" b="1" smtClean="0">
                <a:latin typeface="Times New Roman" panose="02020603050405020304" pitchFamily="18" charset="0"/>
                <a:cs typeface="Times New Roman" panose="02020603050405020304" pitchFamily="18" charset="0"/>
              </a:rPr>
              <a:t>Quan sát hình 12.3; 12.4; 12.5 và cho biết</a:t>
            </a:r>
          </a:p>
          <a:p>
            <a:r>
              <a:rPr lang="en-US" sz="2800" b="1" smtClean="0">
                <a:latin typeface="Times New Roman" panose="02020603050405020304" pitchFamily="18" charset="0"/>
                <a:cs typeface="Times New Roman" panose="02020603050405020304" pitchFamily="18" charset="0"/>
              </a:rPr>
              <a:t>1. Kể tên các loại nguồn điện</a:t>
            </a:r>
          </a:p>
          <a:p>
            <a:r>
              <a:rPr lang="en-US" sz="2800" b="1">
                <a:latin typeface="Times New Roman" panose="02020603050405020304" pitchFamily="18" charset="0"/>
                <a:cs typeface="Times New Roman" panose="02020603050405020304" pitchFamily="18" charset="0"/>
              </a:rPr>
              <a:t>2. Pin, ắc quy thường được sử dụng cho những đồ dùng điện nào?</a:t>
            </a:r>
          </a:p>
          <a:p>
            <a:r>
              <a:rPr lang="en-US" sz="2800" b="1">
                <a:latin typeface="Times New Roman" panose="02020603050405020304" pitchFamily="18" charset="0"/>
                <a:cs typeface="Times New Roman" panose="02020603050405020304" pitchFamily="18" charset="0"/>
              </a:rPr>
              <a:t>3. Gia đình em đang sử dụng nguồn điện nào?</a:t>
            </a:r>
          </a:p>
          <a:p>
            <a:endParaRPr lang="en-US"/>
          </a:p>
        </p:txBody>
      </p:sp>
      <p:pic>
        <p:nvPicPr>
          <p:cNvPr id="5" name="Picture 4"/>
          <p:cNvPicPr>
            <a:picLocks noChangeAspect="1"/>
          </p:cNvPicPr>
          <p:nvPr/>
        </p:nvPicPr>
        <p:blipFill>
          <a:blip r:embed="rId2"/>
          <a:stretch>
            <a:fillRect/>
          </a:stretch>
        </p:blipFill>
        <p:spPr>
          <a:xfrm>
            <a:off x="2915039" y="64238"/>
            <a:ext cx="2667000" cy="1383113"/>
          </a:xfrm>
          <a:prstGeom prst="rect">
            <a:avLst/>
          </a:prstGeom>
        </p:spPr>
      </p:pic>
      <p:pic>
        <p:nvPicPr>
          <p:cNvPr id="6" name="Picture 5"/>
          <p:cNvPicPr>
            <a:picLocks noChangeAspect="1"/>
          </p:cNvPicPr>
          <p:nvPr/>
        </p:nvPicPr>
        <p:blipFill>
          <a:blip r:embed="rId3"/>
          <a:stretch>
            <a:fillRect/>
          </a:stretch>
        </p:blipFill>
        <p:spPr>
          <a:xfrm>
            <a:off x="171060" y="89227"/>
            <a:ext cx="2593910" cy="1358124"/>
          </a:xfrm>
          <a:prstGeom prst="rect">
            <a:avLst/>
          </a:prstGeom>
        </p:spPr>
      </p:pic>
      <p:pic>
        <p:nvPicPr>
          <p:cNvPr id="7" name="Picture 6"/>
          <p:cNvPicPr>
            <a:picLocks noChangeAspect="1"/>
          </p:cNvPicPr>
          <p:nvPr/>
        </p:nvPicPr>
        <p:blipFill>
          <a:blip r:embed="rId4"/>
          <a:stretch>
            <a:fillRect/>
          </a:stretch>
        </p:blipFill>
        <p:spPr>
          <a:xfrm>
            <a:off x="171060" y="2127420"/>
            <a:ext cx="5719664" cy="1846538"/>
          </a:xfrm>
          <a:prstGeom prst="rect">
            <a:avLst/>
          </a:prstGeom>
        </p:spPr>
      </p:pic>
      <p:pic>
        <p:nvPicPr>
          <p:cNvPr id="8" name="Picture 7"/>
          <p:cNvPicPr>
            <a:picLocks noChangeAspect="1"/>
          </p:cNvPicPr>
          <p:nvPr/>
        </p:nvPicPr>
        <p:blipFill>
          <a:blip r:embed="rId5"/>
          <a:stretch>
            <a:fillRect/>
          </a:stretch>
        </p:blipFill>
        <p:spPr>
          <a:xfrm>
            <a:off x="171060" y="4265237"/>
            <a:ext cx="5719664" cy="2053609"/>
          </a:xfrm>
          <a:prstGeom prst="rect">
            <a:avLst/>
          </a:prstGeom>
        </p:spPr>
      </p:pic>
      <p:sp>
        <p:nvSpPr>
          <p:cNvPr id="9" name="TextBox 8"/>
          <p:cNvSpPr txBox="1"/>
          <p:nvPr/>
        </p:nvSpPr>
        <p:spPr>
          <a:xfrm>
            <a:off x="1039586" y="1466809"/>
            <a:ext cx="1203649"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a) Pin</a:t>
            </a:r>
            <a:endParaRPr lang="en-US">
              <a:latin typeface="Times New Roman" panose="02020603050405020304" pitchFamily="18" charset="0"/>
              <a:cs typeface="Times New Roman" panose="02020603050405020304" pitchFamily="18" charset="0"/>
            </a:endParaRPr>
          </a:p>
        </p:txBody>
      </p:sp>
      <p:sp>
        <p:nvSpPr>
          <p:cNvPr id="10" name="TextBox 9"/>
          <p:cNvSpPr txBox="1"/>
          <p:nvPr/>
        </p:nvSpPr>
        <p:spPr>
          <a:xfrm>
            <a:off x="3949571" y="1466809"/>
            <a:ext cx="1203649"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 Ắc quy</a:t>
            </a:r>
            <a:endParaRPr lang="en-US">
              <a:latin typeface="Times New Roman" panose="02020603050405020304" pitchFamily="18" charset="0"/>
              <a:cs typeface="Times New Roman" panose="02020603050405020304" pitchFamily="18" charset="0"/>
            </a:endParaRPr>
          </a:p>
        </p:txBody>
      </p:sp>
      <p:sp>
        <p:nvSpPr>
          <p:cNvPr id="11" name="TextBox 10"/>
          <p:cNvSpPr txBox="1"/>
          <p:nvPr/>
        </p:nvSpPr>
        <p:spPr>
          <a:xfrm>
            <a:off x="861139" y="1758088"/>
            <a:ext cx="4292081"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12.3. Một số loại pin và ắc quy</a:t>
            </a:r>
            <a:endParaRPr lang="en-US" sz="2000" i="1">
              <a:latin typeface="Times New Roman" panose="02020603050405020304" pitchFamily="18" charset="0"/>
              <a:cs typeface="Times New Roman" panose="02020603050405020304" pitchFamily="18" charset="0"/>
            </a:endParaRPr>
          </a:p>
        </p:txBody>
      </p:sp>
      <p:sp>
        <p:nvSpPr>
          <p:cNvPr id="12" name="TextBox 11"/>
          <p:cNvSpPr txBox="1"/>
          <p:nvPr/>
        </p:nvSpPr>
        <p:spPr>
          <a:xfrm>
            <a:off x="693575" y="3913264"/>
            <a:ext cx="4292081"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12.4. Nhà máy điện mặt trời</a:t>
            </a:r>
            <a:endParaRPr lang="en-US" sz="2000" i="1">
              <a:latin typeface="Times New Roman" panose="02020603050405020304" pitchFamily="18" charset="0"/>
              <a:cs typeface="Times New Roman" panose="02020603050405020304" pitchFamily="18" charset="0"/>
            </a:endParaRPr>
          </a:p>
        </p:txBody>
      </p:sp>
      <p:sp>
        <p:nvSpPr>
          <p:cNvPr id="13" name="TextBox 12"/>
          <p:cNvSpPr txBox="1"/>
          <p:nvPr/>
        </p:nvSpPr>
        <p:spPr>
          <a:xfrm>
            <a:off x="541176" y="6457890"/>
            <a:ext cx="4292081" cy="400110"/>
          </a:xfrm>
          <a:prstGeom prst="rect">
            <a:avLst/>
          </a:prstGeom>
          <a:noFill/>
        </p:spPr>
        <p:txBody>
          <a:bodyPr wrap="square" rtlCol="0">
            <a:spAutoFit/>
          </a:bodyPr>
          <a:lstStyle/>
          <a:p>
            <a:r>
              <a:rPr lang="en-US" sz="2000" i="1" smtClean="0">
                <a:latin typeface="Times New Roman" panose="02020603050405020304" pitchFamily="18" charset="0"/>
                <a:cs typeface="Times New Roman" panose="02020603050405020304" pitchFamily="18" charset="0"/>
              </a:rPr>
              <a:t>Hình 12.5. Nhà máy thủy điện</a:t>
            </a:r>
            <a:endParaRPr lang="en-US" sz="2000" i="1">
              <a:latin typeface="Times New Roman" panose="02020603050405020304" pitchFamily="18" charset="0"/>
              <a:cs typeface="Times New Roman" panose="02020603050405020304" pitchFamily="18" charset="0"/>
            </a:endParaRPr>
          </a:p>
        </p:txBody>
      </p:sp>
      <p:sp>
        <p:nvSpPr>
          <p:cNvPr id="2" name="Rectangle 1"/>
          <p:cNvSpPr/>
          <p:nvPr/>
        </p:nvSpPr>
        <p:spPr>
          <a:xfrm>
            <a:off x="6096000" y="3254169"/>
            <a:ext cx="5875176" cy="3477875"/>
          </a:xfrm>
          <a:prstGeom prst="rect">
            <a:avLst/>
          </a:prstGeom>
        </p:spPr>
        <p:txBody>
          <a:bodyPr wrap="square">
            <a:spAutoFit/>
          </a:bodyPr>
          <a:lstStyle/>
          <a:p>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1.Kể tên các loại nguồn điện: Pin, ắc quy; Pin mặt trời; Máy phát điện.</a:t>
            </a:r>
          </a:p>
          <a:p>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2.Pin sử dụng nhiều trong các loại đèn pin, đồng hồ treo tường, điều khiển quạt, điều khiển ti vi, máy tính bỏ túi, ...</a:t>
            </a:r>
          </a:p>
          <a:p>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Ắc quy sử dụng nhiều trong xe đạp điện, xe máy, ô tô, ...</a:t>
            </a:r>
          </a:p>
          <a:p>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Gia đình em đang sử dụng nguồn điện pin, ắc quy (các đồ dùng như đèn pin, đồng hồ treo tường, điều khiển quạt, điều khiển ti vi, máy tính bỏ túi, ...; đạp điện, xe máy, ô tô, ...) và máy phát điện.</a:t>
            </a:r>
            <a:endParaRPr lang="en-US" sz="2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127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847755"/>
          </a:xfrm>
          <a:prstGeom prst="rect">
            <a:avLst/>
          </a:prstGeom>
        </p:spPr>
        <p:txBody>
          <a:bodyPr wrap="square">
            <a:spAutoFit/>
          </a:bodyPr>
          <a:lstStyle/>
          <a:p>
            <a:r>
              <a:rPr lang="en-US" sz="2200" b="1">
                <a:latin typeface="Times New Roman" panose="02020603050405020304" pitchFamily="18" charset="0"/>
                <a:cs typeface="Times New Roman" panose="02020603050405020304" pitchFamily="18" charset="0"/>
              </a:rPr>
              <a:t>II. Các bộ phận chính của mạch điện</a:t>
            </a:r>
          </a:p>
          <a:p>
            <a:r>
              <a:rPr lang="en-US" sz="2200" b="1">
                <a:latin typeface="Times New Roman" panose="02020603050405020304" pitchFamily="18" charset="0"/>
                <a:cs typeface="Times New Roman" panose="02020603050405020304" pitchFamily="18" charset="0"/>
              </a:rPr>
              <a:t>1.Nguồn điện</a:t>
            </a:r>
          </a:p>
          <a:p>
            <a:r>
              <a:rPr lang="en-US" sz="2200">
                <a:latin typeface="Times New Roman" panose="02020603050405020304" pitchFamily="18" charset="0"/>
                <a:cs typeface="Times New Roman" panose="02020603050405020304" pitchFamily="18" charset="0"/>
              </a:rPr>
              <a:t>Nguồn điện được tạo ra từ pin, ắc quy, pin mặt trời, máy phát điện</a:t>
            </a:r>
          </a:p>
          <a:p>
            <a:r>
              <a:rPr lang="en-US" sz="2200">
                <a:latin typeface="Times New Roman" panose="02020603050405020304" pitchFamily="18" charset="0"/>
                <a:cs typeface="Times New Roman" panose="02020603050405020304" pitchFamily="18" charset="0"/>
              </a:rPr>
              <a:t>a.Pin, ắc quy</a:t>
            </a:r>
          </a:p>
          <a:p>
            <a:r>
              <a:rPr lang="en-US" sz="2200">
                <a:latin typeface="Times New Roman" panose="02020603050405020304" pitchFamily="18" charset="0"/>
                <a:cs typeface="Times New Roman" panose="02020603050405020304" pitchFamily="18" charset="0"/>
              </a:rPr>
              <a:t>- Điện áp một chiều của pin, ắc quy được tạo ra nhờ các phản ứng hóa học.</a:t>
            </a:r>
          </a:p>
          <a:p>
            <a:r>
              <a:rPr lang="en-US" sz="2200">
                <a:latin typeface="Times New Roman" panose="02020603050405020304" pitchFamily="18" charset="0"/>
                <a:cs typeface="Times New Roman" panose="02020603050405020304" pitchFamily="18" charset="0"/>
              </a:rPr>
              <a:t>- Pin dùng trong đèn pin, đồng hồ treo tường..</a:t>
            </a:r>
          </a:p>
          <a:p>
            <a:r>
              <a:rPr lang="en-US" sz="2200">
                <a:latin typeface="Times New Roman" panose="02020603050405020304" pitchFamily="18" charset="0"/>
                <a:cs typeface="Times New Roman" panose="02020603050405020304" pitchFamily="18" charset="0"/>
              </a:rPr>
              <a:t>- Ắc quy được sử dụng trong xe đạp điện, xe máy, ô tô…</a:t>
            </a:r>
          </a:p>
          <a:p>
            <a:r>
              <a:rPr lang="en-US" sz="2200">
                <a:latin typeface="Times New Roman" panose="02020603050405020304" pitchFamily="18" charset="0"/>
                <a:cs typeface="Times New Roman" panose="02020603050405020304" pitchFamily="18" charset="0"/>
              </a:rPr>
              <a:t>b. Pin mặt trời</a:t>
            </a:r>
          </a:p>
          <a:p>
            <a:r>
              <a:rPr lang="en-US" sz="2200">
                <a:latin typeface="Times New Roman" panose="02020603050405020304" pitchFamily="18" charset="0"/>
                <a:cs typeface="Times New Roman" panose="02020603050405020304" pitchFamily="18" charset="0"/>
              </a:rPr>
              <a:t>- Là một thiết bị điện biến đối trực tiếp năng lượng ánh sáng mặt trời thành năng lượng điện một chiều.</a:t>
            </a:r>
          </a:p>
          <a:p>
            <a:r>
              <a:rPr lang="en-US" sz="2200">
                <a:latin typeface="Times New Roman" panose="02020603050405020304" pitchFamily="18" charset="0"/>
                <a:cs typeface="Times New Roman" panose="02020603050405020304" pitchFamily="18" charset="0"/>
              </a:rPr>
              <a:t>c. Máy phát điện</a:t>
            </a:r>
          </a:p>
          <a:p>
            <a:r>
              <a:rPr lang="en-US" sz="2200">
                <a:latin typeface="Times New Roman" panose="02020603050405020304" pitchFamily="18" charset="0"/>
                <a:cs typeface="Times New Roman" panose="02020603050405020304" pitchFamily="18" charset="0"/>
              </a:rPr>
              <a:t>- Máy phát điện tạo ra dòng điện xoay chiều được sử dụng trong nhà máy thủy điện, nhiệt điện, điện gió</a:t>
            </a:r>
          </a:p>
          <a:p>
            <a:r>
              <a:rPr lang="en-US" sz="2200">
                <a:latin typeface="Times New Roman" panose="02020603050405020304" pitchFamily="18" charset="0"/>
                <a:cs typeface="Times New Roman" panose="02020603050405020304" pitchFamily="18" charset="0"/>
              </a:rPr>
              <a:t>- Nhà máy thủy điện: Nước từ hồ chứa trên cao chảy xuống làm quy tua bin của máy phát để tạo ra điện.</a:t>
            </a:r>
          </a:p>
          <a:p>
            <a:r>
              <a:rPr lang="en-US" sz="2200">
                <a:latin typeface="Times New Roman" panose="02020603050405020304" pitchFamily="18" charset="0"/>
                <a:cs typeface="Times New Roman" panose="02020603050405020304" pitchFamily="18" charset="0"/>
              </a:rPr>
              <a:t>- Nhà máy nhiệt điện: Hơi nước sinh ra từ lò hơi làm quay tua bin của máy phát để tạo ra điện.</a:t>
            </a:r>
          </a:p>
          <a:p>
            <a:r>
              <a:rPr lang="en-US" sz="2200">
                <a:latin typeface="Times New Roman" panose="02020603050405020304" pitchFamily="18" charset="0"/>
                <a:cs typeface="Times New Roman" panose="02020603050405020304" pitchFamily="18" charset="0"/>
              </a:rPr>
              <a:t>- Nhà máy điện gió: năng lượng gió sẽ làm quay cánh quạt, làm quay máy phát để từ đó tạo ra điện.</a:t>
            </a:r>
          </a:p>
        </p:txBody>
      </p:sp>
      <p:pic>
        <p:nvPicPr>
          <p:cNvPr id="3" name="Picture 2"/>
          <p:cNvPicPr>
            <a:picLocks noChangeAspect="1"/>
          </p:cNvPicPr>
          <p:nvPr/>
        </p:nvPicPr>
        <p:blipFill>
          <a:blip r:embed="rId3"/>
          <a:stretch>
            <a:fillRect/>
          </a:stretch>
        </p:blipFill>
        <p:spPr>
          <a:xfrm>
            <a:off x="1927389" y="204064"/>
            <a:ext cx="7254869" cy="646232"/>
          </a:xfrm>
          <a:prstGeom prst="rect">
            <a:avLst/>
          </a:prstGeom>
        </p:spPr>
      </p:pic>
    </p:spTree>
    <p:extLst>
      <p:ext uri="{BB962C8B-B14F-4D97-AF65-F5344CB8AC3E}">
        <p14:creationId xmlns:p14="http://schemas.microsoft.com/office/powerpoint/2010/main" val="272946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3"/>
          <p:cNvSpPr txBox="1">
            <a:spLocks noChangeArrowheads="1"/>
          </p:cNvSpPr>
          <p:nvPr/>
        </p:nvSpPr>
        <p:spPr bwMode="auto">
          <a:xfrm>
            <a:off x="1973263" y="2197100"/>
            <a:ext cx="1066800" cy="1625600"/>
          </a:xfrm>
          <a:prstGeom prst="rect">
            <a:avLst/>
          </a:prstGeom>
          <a:blipFill dpi="0" rotWithShape="1">
            <a:blip r:embed="rId2"/>
            <a:srcRect/>
            <a:tile tx="0" ty="0" sx="100000" sy="100000" flip="none" algn="tl"/>
          </a:blipFill>
          <a:ln w="952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000" dirty="0" err="1">
                <a:solidFill>
                  <a:srgbClr val="FF0000"/>
                </a:solidFill>
                <a:latin typeface=".VnTime" panose="020B7200000000000000" pitchFamily="34" charset="0"/>
              </a:rPr>
              <a:t>Thñy</a:t>
            </a:r>
            <a:r>
              <a:rPr lang="en-US" altLang="en-US" sz="2000" dirty="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n¨ng</a:t>
            </a:r>
            <a:r>
              <a:rPr lang="en-US" altLang="en-US" sz="2000" dirty="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cña</a:t>
            </a:r>
            <a:r>
              <a:rPr lang="en-US" altLang="en-US" sz="2000" dirty="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dßng</a:t>
            </a:r>
            <a:r>
              <a:rPr lang="en-US" altLang="en-US" sz="2000" dirty="0">
                <a:solidFill>
                  <a:srgbClr val="FF0000"/>
                </a:solidFill>
                <a:latin typeface=".VnTime" panose="020B7200000000000000" pitchFamily="34" charset="0"/>
              </a:rPr>
              <a:t> </a:t>
            </a:r>
            <a:r>
              <a:rPr lang="en-US" altLang="en-US" sz="2000" dirty="0" err="1" smtClean="0">
                <a:solidFill>
                  <a:srgbClr val="FF0000"/>
                </a:solidFill>
                <a:latin typeface=".VnTime" panose="020B7200000000000000" pitchFamily="34" charset="0"/>
              </a:rPr>
              <a:t>nưíc</a:t>
            </a:r>
            <a:endParaRPr lang="en-US" altLang="en-US" sz="2000" dirty="0">
              <a:solidFill>
                <a:srgbClr val="FF0000"/>
              </a:solidFill>
              <a:latin typeface=".VnTime" panose="020B7200000000000000" pitchFamily="34" charset="0"/>
            </a:endParaRPr>
          </a:p>
        </p:txBody>
      </p:sp>
      <p:sp>
        <p:nvSpPr>
          <p:cNvPr id="30" name="TextBox 29" descr="Parchment"/>
          <p:cNvSpPr txBox="1">
            <a:spLocks noChangeArrowheads="1"/>
          </p:cNvSpPr>
          <p:nvPr/>
        </p:nvSpPr>
        <p:spPr bwMode="auto">
          <a:xfrm>
            <a:off x="3733800" y="2176464"/>
            <a:ext cx="1066800" cy="1631216"/>
          </a:xfrm>
          <a:prstGeom prst="rect">
            <a:avLst/>
          </a:prstGeom>
          <a:blipFill dpi="0" rotWithShape="1">
            <a:blip r:embed="rId3"/>
            <a:srcRect/>
            <a:tile tx="0" ty="0" sx="100000" sy="100000" flip="none" algn="tl"/>
          </a:blipFill>
          <a:ln w="952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endParaRPr lang="en-US" altLang="en-US" sz="2000" dirty="0">
              <a:latin typeface=".VnTime" panose="020B7200000000000000" pitchFamily="34" charset="0"/>
            </a:endParaRPr>
          </a:p>
          <a:p>
            <a:pPr algn="ctr" eaLnBrk="1" hangingPunct="1"/>
            <a:r>
              <a:rPr lang="en-US" altLang="en-US" sz="2000" dirty="0" err="1">
                <a:latin typeface=".VnTime" panose="020B7200000000000000" pitchFamily="34" charset="0"/>
              </a:rPr>
              <a:t>Tua</a:t>
            </a:r>
            <a:endParaRPr lang="en-US" altLang="en-US" sz="2000" dirty="0">
              <a:latin typeface=".VnTime" panose="020B7200000000000000" pitchFamily="34" charset="0"/>
            </a:endParaRPr>
          </a:p>
          <a:p>
            <a:pPr algn="ctr" eaLnBrk="1" hangingPunct="1"/>
            <a:r>
              <a:rPr lang="en-US" altLang="en-US" sz="2000" dirty="0">
                <a:latin typeface=".VnTime" panose="020B7200000000000000" pitchFamily="34" charset="0"/>
              </a:rPr>
              <a:t>Bin </a:t>
            </a:r>
            <a:endParaRPr lang="en-US" altLang="en-US" sz="2000" dirty="0" smtClean="0">
              <a:latin typeface=".VnTime" panose="020B7200000000000000" pitchFamily="34" charset="0"/>
            </a:endParaRPr>
          </a:p>
          <a:p>
            <a:pPr algn="ctr" eaLnBrk="1" hangingPunct="1"/>
            <a:r>
              <a:rPr lang="en-US" altLang="en-US" sz="2000" dirty="0" err="1" smtClean="0">
                <a:latin typeface=".VnTime" panose="020B7200000000000000" pitchFamily="34" charset="0"/>
              </a:rPr>
              <a:t>nư­íc</a:t>
            </a:r>
            <a:endParaRPr lang="en-US" altLang="en-US" sz="2000" dirty="0">
              <a:latin typeface=".VnTime" panose="020B7200000000000000" pitchFamily="34" charset="0"/>
            </a:endParaRPr>
          </a:p>
          <a:p>
            <a:pPr algn="ctr" eaLnBrk="1" hangingPunct="1"/>
            <a:endParaRPr lang="en-US" altLang="en-US" sz="2000" dirty="0">
              <a:latin typeface=".VnTime" panose="020B7200000000000000" pitchFamily="34" charset="0"/>
            </a:endParaRPr>
          </a:p>
        </p:txBody>
      </p:sp>
      <p:sp>
        <p:nvSpPr>
          <p:cNvPr id="10244" name="TextBox 30"/>
          <p:cNvSpPr txBox="1">
            <a:spLocks noChangeArrowheads="1"/>
          </p:cNvSpPr>
          <p:nvPr/>
        </p:nvSpPr>
        <p:spPr bwMode="auto">
          <a:xfrm>
            <a:off x="3070225" y="2633664"/>
            <a:ext cx="762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600">
                <a:latin typeface=".VnTime" panose="020B7200000000000000" pitchFamily="34" charset="0"/>
              </a:rPr>
              <a:t>Lµm quay</a:t>
            </a:r>
          </a:p>
        </p:txBody>
      </p:sp>
      <p:sp>
        <p:nvSpPr>
          <p:cNvPr id="33" name="TextBox 32" descr="Parchment"/>
          <p:cNvSpPr txBox="1">
            <a:spLocks noChangeArrowheads="1"/>
          </p:cNvSpPr>
          <p:nvPr/>
        </p:nvSpPr>
        <p:spPr bwMode="auto">
          <a:xfrm>
            <a:off x="5470526" y="2141538"/>
            <a:ext cx="1006475" cy="1625600"/>
          </a:xfrm>
          <a:prstGeom prst="rect">
            <a:avLst/>
          </a:prstGeom>
          <a:blipFill dpi="0" rotWithShape="1">
            <a:blip r:embed="rId3"/>
            <a:srcRect/>
            <a:tile tx="0" ty="0" sx="100000" sy="100000" flip="none" algn="tl"/>
          </a:blipFill>
          <a:ln w="9525">
            <a:solidFill>
              <a:schemeClr val="tx1"/>
            </a:solidFill>
            <a:miter lim="800000"/>
            <a:headEnd/>
            <a:tailEnd/>
          </a:ln>
        </p:spPr>
        <p:txBody>
          <a:bodyPr anchor="ct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endParaRPr lang="en-US" altLang="en-US" sz="2000">
              <a:latin typeface=".VnTime" panose="020B7200000000000000" pitchFamily="34" charset="0"/>
            </a:endParaRPr>
          </a:p>
          <a:p>
            <a:pPr algn="ctr" eaLnBrk="1" hangingPunct="1"/>
            <a:r>
              <a:rPr lang="en-US" altLang="en-US" sz="2000">
                <a:latin typeface=".VnTime" panose="020B7200000000000000" pitchFamily="34" charset="0"/>
              </a:rPr>
              <a:t>M¸y ph¸t ®iÖn</a:t>
            </a:r>
          </a:p>
          <a:p>
            <a:pPr algn="ctr" eaLnBrk="1" hangingPunct="1"/>
            <a:endParaRPr lang="en-US" altLang="en-US" sz="2000">
              <a:latin typeface=".VnTime" panose="020B7200000000000000" pitchFamily="34" charset="0"/>
            </a:endParaRPr>
          </a:p>
        </p:txBody>
      </p:sp>
      <p:sp>
        <p:nvSpPr>
          <p:cNvPr id="10246" name="TextBox 33"/>
          <p:cNvSpPr txBox="1">
            <a:spLocks noChangeArrowheads="1"/>
          </p:cNvSpPr>
          <p:nvPr/>
        </p:nvSpPr>
        <p:spPr bwMode="auto">
          <a:xfrm>
            <a:off x="4783138" y="2632076"/>
            <a:ext cx="762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600">
                <a:latin typeface=".VnTime" panose="020B7200000000000000" pitchFamily="34" charset="0"/>
              </a:rPr>
              <a:t>Lµm quay</a:t>
            </a:r>
          </a:p>
        </p:txBody>
      </p:sp>
      <p:sp>
        <p:nvSpPr>
          <p:cNvPr id="10247" name="TextBox 35"/>
          <p:cNvSpPr txBox="1">
            <a:spLocks noChangeArrowheads="1"/>
          </p:cNvSpPr>
          <p:nvPr/>
        </p:nvSpPr>
        <p:spPr bwMode="auto">
          <a:xfrm>
            <a:off x="6470650" y="2628901"/>
            <a:ext cx="762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600">
                <a:latin typeface=".VnTime" panose="020B7200000000000000" pitchFamily="34" charset="0"/>
              </a:rPr>
              <a:t>T¹o</a:t>
            </a:r>
          </a:p>
          <a:p>
            <a:pPr algn="ctr" eaLnBrk="1" hangingPunct="1"/>
            <a:r>
              <a:rPr lang="en-US" altLang="en-US" sz="1600">
                <a:latin typeface=".VnTime" panose="020B7200000000000000" pitchFamily="34" charset="0"/>
              </a:rPr>
              <a:t>ra</a:t>
            </a:r>
          </a:p>
        </p:txBody>
      </p:sp>
      <p:sp>
        <p:nvSpPr>
          <p:cNvPr id="10248" name="TextBox 47"/>
          <p:cNvSpPr txBox="1">
            <a:spLocks noChangeArrowheads="1"/>
          </p:cNvSpPr>
          <p:nvPr/>
        </p:nvSpPr>
        <p:spPr bwMode="auto">
          <a:xfrm>
            <a:off x="7146926" y="2168525"/>
            <a:ext cx="1044575" cy="1625600"/>
          </a:xfrm>
          <a:prstGeom prst="rect">
            <a:avLst/>
          </a:prstGeom>
          <a:blipFill dpi="0" rotWithShape="1">
            <a:blip r:embed="rId2"/>
            <a:srcRect/>
            <a:tile tx="0" ty="0" sx="100000" sy="100000" flip="none" algn="tl"/>
          </a:blipFill>
          <a:ln w="9525">
            <a:solidFill>
              <a:schemeClr val="tx1"/>
            </a:solidFill>
            <a:miter lim="800000"/>
            <a:headEnd/>
            <a:tailEnd/>
          </a:ln>
        </p:spPr>
        <p:txBody>
          <a:bodyPr anchor="ct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endParaRPr lang="en-US" altLang="en-US" sz="2000">
              <a:solidFill>
                <a:srgbClr val="FF0000"/>
              </a:solidFill>
              <a:latin typeface=".VnTime" panose="020B7200000000000000" pitchFamily="34" charset="0"/>
            </a:endParaRPr>
          </a:p>
          <a:p>
            <a:pPr algn="ctr" eaLnBrk="1" hangingPunct="1"/>
            <a:r>
              <a:rPr lang="en-US" altLang="en-US" sz="2000">
                <a:solidFill>
                  <a:srgbClr val="FF0000"/>
                </a:solidFill>
                <a:latin typeface=".VnTime" panose="020B7200000000000000" pitchFamily="34" charset="0"/>
              </a:rPr>
              <a:t>§iÖn n¨ng</a:t>
            </a:r>
          </a:p>
          <a:p>
            <a:pPr algn="ctr" eaLnBrk="1" hangingPunct="1"/>
            <a:endParaRPr lang="en-US" altLang="en-US" sz="2000">
              <a:solidFill>
                <a:srgbClr val="FF0000"/>
              </a:solidFill>
              <a:latin typeface=".VnTime" panose="020B7200000000000000" pitchFamily="34" charset="0"/>
            </a:endParaRPr>
          </a:p>
          <a:p>
            <a:pPr algn="ctr" eaLnBrk="1" hangingPunct="1"/>
            <a:endParaRPr lang="en-US" altLang="en-US" sz="2000">
              <a:solidFill>
                <a:srgbClr val="FF0000"/>
              </a:solidFill>
              <a:latin typeface=".VnTime" panose="020B7200000000000000" pitchFamily="34" charset="0"/>
            </a:endParaRPr>
          </a:p>
        </p:txBody>
      </p:sp>
      <p:sp>
        <p:nvSpPr>
          <p:cNvPr id="10249" name="Line 5"/>
          <p:cNvSpPr>
            <a:spLocks noChangeShapeType="1"/>
          </p:cNvSpPr>
          <p:nvPr/>
        </p:nvSpPr>
        <p:spPr bwMode="auto">
          <a:xfrm>
            <a:off x="3200400" y="2946400"/>
            <a:ext cx="5334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0" name="Line 6"/>
          <p:cNvSpPr>
            <a:spLocks noChangeShapeType="1"/>
          </p:cNvSpPr>
          <p:nvPr/>
        </p:nvSpPr>
        <p:spPr bwMode="auto">
          <a:xfrm>
            <a:off x="4819650" y="5530850"/>
            <a:ext cx="3048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1" name="Line 7"/>
          <p:cNvSpPr>
            <a:spLocks noChangeShapeType="1"/>
          </p:cNvSpPr>
          <p:nvPr/>
        </p:nvSpPr>
        <p:spPr bwMode="auto">
          <a:xfrm>
            <a:off x="6591300" y="5562600"/>
            <a:ext cx="3048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2" name="Line 8"/>
          <p:cNvSpPr>
            <a:spLocks noChangeShapeType="1"/>
          </p:cNvSpPr>
          <p:nvPr/>
        </p:nvSpPr>
        <p:spPr bwMode="auto">
          <a:xfrm>
            <a:off x="8280400" y="5549900"/>
            <a:ext cx="4572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4697" name="Text Box 9"/>
          <p:cNvSpPr txBox="1">
            <a:spLocks noChangeArrowheads="1"/>
          </p:cNvSpPr>
          <p:nvPr/>
        </p:nvSpPr>
        <p:spPr bwMode="auto">
          <a:xfrm>
            <a:off x="2895600" y="4940300"/>
            <a:ext cx="762000" cy="947738"/>
          </a:xfrm>
          <a:prstGeom prst="rect">
            <a:avLst/>
          </a:prstGeom>
          <a:noFill/>
          <a:ln w="9525">
            <a:noFill/>
            <a:miter lim="800000"/>
            <a:headEnd/>
            <a:tailEnd/>
          </a:ln>
        </p:spPr>
        <p:txBody>
          <a:bodyPr>
            <a:spAutoFit/>
          </a:bodyPr>
          <a:lstStyle/>
          <a:p>
            <a:pPr algn="ctr">
              <a:spcBef>
                <a:spcPct val="50000"/>
              </a:spcBef>
              <a:defRPr/>
            </a:pPr>
            <a:r>
              <a:rPr lang="en-US" sz="1600">
                <a:effectLst>
                  <a:outerShdw blurRad="38100" dist="38100" dir="2700000" algn="tl">
                    <a:srgbClr val="C0C0C0"/>
                  </a:outerShdw>
                </a:effectLst>
                <a:latin typeface=".VnTime" pitchFamily="34" charset="0"/>
              </a:rPr>
              <a:t>§un s«i</a:t>
            </a:r>
          </a:p>
          <a:p>
            <a:pPr algn="ctr">
              <a:spcBef>
                <a:spcPct val="50000"/>
              </a:spcBef>
              <a:defRPr/>
            </a:pPr>
            <a:r>
              <a:rPr lang="en-US" sz="1600">
                <a:effectLst>
                  <a:outerShdw blurRad="38100" dist="38100" dir="2700000" algn="tl">
                    <a:srgbClr val="C0C0C0"/>
                  </a:outerShdw>
                </a:effectLst>
                <a:latin typeface=".VnTime" pitchFamily="34" charset="0"/>
              </a:rPr>
              <a:t>N­íc</a:t>
            </a:r>
          </a:p>
        </p:txBody>
      </p:sp>
      <p:sp>
        <p:nvSpPr>
          <p:cNvPr id="114698" name="Text Box 10"/>
          <p:cNvSpPr txBox="1">
            <a:spLocks noChangeArrowheads="1"/>
          </p:cNvSpPr>
          <p:nvPr/>
        </p:nvSpPr>
        <p:spPr bwMode="auto">
          <a:xfrm>
            <a:off x="4629150" y="5145088"/>
            <a:ext cx="666750" cy="703262"/>
          </a:xfrm>
          <a:prstGeom prst="rect">
            <a:avLst/>
          </a:prstGeom>
          <a:noFill/>
          <a:ln w="9525">
            <a:noFill/>
            <a:miter lim="800000"/>
            <a:headEnd/>
            <a:tailEnd/>
          </a:ln>
        </p:spPr>
        <p:txBody>
          <a:bodyPr>
            <a:spAutoFit/>
          </a:bodyPr>
          <a:lstStyle/>
          <a:p>
            <a:pPr>
              <a:spcBef>
                <a:spcPct val="50000"/>
              </a:spcBef>
              <a:defRPr/>
            </a:pPr>
            <a:r>
              <a:rPr lang="en-US" sz="1600">
                <a:effectLst>
                  <a:outerShdw blurRad="38100" dist="38100" dir="2700000" algn="tl">
                    <a:srgbClr val="C0C0C0"/>
                  </a:outerShdw>
                </a:effectLst>
                <a:latin typeface=".VnTime" pitchFamily="34" charset="0"/>
              </a:rPr>
              <a:t>Lµm</a:t>
            </a:r>
          </a:p>
          <a:p>
            <a:pPr>
              <a:spcBef>
                <a:spcPct val="50000"/>
              </a:spcBef>
              <a:defRPr/>
            </a:pPr>
            <a:r>
              <a:rPr lang="en-US" sz="1600">
                <a:effectLst>
                  <a:outerShdw blurRad="38100" dist="38100" dir="2700000" algn="tl">
                    <a:srgbClr val="C0C0C0"/>
                  </a:outerShdw>
                </a:effectLst>
                <a:latin typeface=".VnTime" pitchFamily="34" charset="0"/>
              </a:rPr>
              <a:t>quay</a:t>
            </a:r>
          </a:p>
        </p:txBody>
      </p:sp>
      <p:sp>
        <p:nvSpPr>
          <p:cNvPr id="114699" name="Text Box 11"/>
          <p:cNvSpPr txBox="1">
            <a:spLocks noChangeArrowheads="1"/>
          </p:cNvSpPr>
          <p:nvPr/>
        </p:nvSpPr>
        <p:spPr bwMode="auto">
          <a:xfrm>
            <a:off x="6248400" y="5197476"/>
            <a:ext cx="914400" cy="703263"/>
          </a:xfrm>
          <a:prstGeom prst="rect">
            <a:avLst/>
          </a:prstGeom>
          <a:noFill/>
          <a:ln w="9525">
            <a:noFill/>
            <a:miter lim="800000"/>
            <a:headEnd/>
            <a:tailEnd/>
          </a:ln>
        </p:spPr>
        <p:txBody>
          <a:bodyPr>
            <a:spAutoFit/>
          </a:bodyPr>
          <a:lstStyle/>
          <a:p>
            <a:pPr algn="ctr">
              <a:spcBef>
                <a:spcPct val="50000"/>
              </a:spcBef>
              <a:defRPr/>
            </a:pPr>
            <a:r>
              <a:rPr lang="en-US" sz="1600">
                <a:effectLst>
                  <a:outerShdw blurRad="38100" dist="38100" dir="2700000" algn="tl">
                    <a:srgbClr val="C0C0C0"/>
                  </a:outerShdw>
                </a:effectLst>
                <a:latin typeface=".VnTime" pitchFamily="34" charset="0"/>
              </a:rPr>
              <a:t>Lµm</a:t>
            </a:r>
          </a:p>
          <a:p>
            <a:pPr algn="ctr">
              <a:spcBef>
                <a:spcPct val="50000"/>
              </a:spcBef>
              <a:defRPr/>
            </a:pPr>
            <a:r>
              <a:rPr lang="en-US" sz="1600">
                <a:effectLst>
                  <a:outerShdw blurRad="38100" dist="38100" dir="2700000" algn="tl">
                    <a:srgbClr val="C0C0C0"/>
                  </a:outerShdw>
                </a:effectLst>
                <a:latin typeface=".VnTime" pitchFamily="34" charset="0"/>
              </a:rPr>
              <a:t> quay</a:t>
            </a:r>
          </a:p>
        </p:txBody>
      </p:sp>
      <p:sp>
        <p:nvSpPr>
          <p:cNvPr id="114700" name="Text Box 12"/>
          <p:cNvSpPr txBox="1">
            <a:spLocks noChangeArrowheads="1"/>
          </p:cNvSpPr>
          <p:nvPr/>
        </p:nvSpPr>
        <p:spPr bwMode="auto">
          <a:xfrm>
            <a:off x="8128000" y="5194300"/>
            <a:ext cx="762000" cy="338138"/>
          </a:xfrm>
          <a:prstGeom prst="rect">
            <a:avLst/>
          </a:prstGeom>
          <a:noFill/>
          <a:ln w="9525">
            <a:noFill/>
            <a:miter lim="800000"/>
            <a:headEnd/>
            <a:tailEnd/>
          </a:ln>
        </p:spPr>
        <p:txBody>
          <a:bodyPr>
            <a:spAutoFit/>
          </a:bodyPr>
          <a:lstStyle/>
          <a:p>
            <a:pPr>
              <a:spcBef>
                <a:spcPct val="50000"/>
              </a:spcBef>
              <a:defRPr/>
            </a:pPr>
            <a:r>
              <a:rPr lang="en-US" sz="1600">
                <a:effectLst>
                  <a:outerShdw blurRad="38100" dist="38100" dir="2700000" algn="tl">
                    <a:srgbClr val="C0C0C0"/>
                  </a:outerShdw>
                </a:effectLst>
                <a:latin typeface=".VnTime" pitchFamily="34" charset="0"/>
              </a:rPr>
              <a:t>T¹o ra</a:t>
            </a:r>
          </a:p>
        </p:txBody>
      </p:sp>
      <p:sp>
        <p:nvSpPr>
          <p:cNvPr id="10257" name="Text Box 21"/>
          <p:cNvSpPr txBox="1">
            <a:spLocks noChangeArrowheads="1"/>
          </p:cNvSpPr>
          <p:nvPr/>
        </p:nvSpPr>
        <p:spPr bwMode="auto">
          <a:xfrm>
            <a:off x="1905000" y="4572000"/>
            <a:ext cx="1066800" cy="1771650"/>
          </a:xfrm>
          <a:prstGeom prst="rect">
            <a:avLst/>
          </a:prstGeom>
          <a:blipFill dpi="0" rotWithShape="1">
            <a:blip r:embed="rId2"/>
            <a:srcRect/>
            <a:tile tx="0" ty="0" sx="100000" sy="100000" flip="none" algn="tl"/>
          </a:blipFill>
          <a:ln w="3175">
            <a:solidFill>
              <a:schemeClr val="tx2"/>
            </a:solidFill>
            <a:miter lim="800000"/>
            <a:headEnd/>
            <a:tailEnd/>
          </a:ln>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1600" dirty="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N¨ng</a:t>
            </a:r>
            <a:r>
              <a:rPr lang="en-US" altLang="en-US" sz="2000" dirty="0">
                <a:solidFill>
                  <a:srgbClr val="FF0000"/>
                </a:solidFill>
                <a:latin typeface=".VnTime" panose="020B7200000000000000" pitchFamily="34" charset="0"/>
              </a:rPr>
              <a:t> </a:t>
            </a:r>
            <a:r>
              <a:rPr lang="en-US" altLang="en-US" sz="2000" dirty="0" err="1" smtClean="0">
                <a:solidFill>
                  <a:srgbClr val="FF0000"/>
                </a:solidFill>
                <a:latin typeface=".VnTime" panose="020B7200000000000000" pitchFamily="34" charset="0"/>
              </a:rPr>
              <a:t>lưîng</a:t>
            </a:r>
            <a:r>
              <a:rPr lang="en-US" altLang="en-US" sz="2000" dirty="0" smtClean="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nguyªn</a:t>
            </a:r>
            <a:r>
              <a:rPr lang="en-US" altLang="en-US" sz="2000" dirty="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tö</a:t>
            </a:r>
            <a:endParaRPr lang="en-US" altLang="en-US" sz="2000" dirty="0">
              <a:solidFill>
                <a:srgbClr val="FF0000"/>
              </a:solidFill>
              <a:latin typeface=".VnTime" panose="020B7200000000000000" pitchFamily="34" charset="0"/>
            </a:endParaRPr>
          </a:p>
          <a:p>
            <a:pPr algn="ctr" eaLnBrk="1" hangingPunct="1">
              <a:spcBef>
                <a:spcPct val="50000"/>
              </a:spcBef>
            </a:pPr>
            <a:endParaRPr lang="en-US" altLang="en-US" sz="2000" dirty="0">
              <a:solidFill>
                <a:srgbClr val="FF0000"/>
              </a:solidFill>
              <a:latin typeface=".VnTime" panose="020B7200000000000000" pitchFamily="34" charset="0"/>
            </a:endParaRPr>
          </a:p>
        </p:txBody>
      </p:sp>
      <p:sp>
        <p:nvSpPr>
          <p:cNvPr id="114710" name="Rectangle 22" descr="Parchment"/>
          <p:cNvSpPr>
            <a:spLocks noChangeArrowheads="1"/>
          </p:cNvSpPr>
          <p:nvPr/>
        </p:nvSpPr>
        <p:spPr bwMode="auto">
          <a:xfrm>
            <a:off x="3505200" y="4648200"/>
            <a:ext cx="1066800" cy="1549400"/>
          </a:xfrm>
          <a:prstGeom prst="rect">
            <a:avLst/>
          </a:prstGeom>
          <a:blipFill dpi="0" rotWithShape="1">
            <a:blip r:embed="rId3"/>
            <a:srcRect/>
            <a:tile tx="0" ty="0" sx="100000" sy="100000" flip="none" algn="tl"/>
          </a:blipFill>
          <a:ln w="3175">
            <a:solidFill>
              <a:schemeClr val="tx1"/>
            </a:solidFill>
            <a:miter lim="800000"/>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000" dirty="0" err="1">
                <a:latin typeface=".VnTime" panose="020B7200000000000000" pitchFamily="34" charset="0"/>
              </a:rPr>
              <a:t>H¬i</a:t>
            </a:r>
            <a:r>
              <a:rPr lang="en-US" altLang="en-US" sz="2000" dirty="0">
                <a:latin typeface=".VnTime" panose="020B7200000000000000" pitchFamily="34" charset="0"/>
              </a:rPr>
              <a:t> </a:t>
            </a:r>
          </a:p>
          <a:p>
            <a:pPr algn="ctr" eaLnBrk="1" hangingPunct="1"/>
            <a:r>
              <a:rPr lang="en-US" altLang="en-US" sz="2000" dirty="0" err="1" smtClean="0">
                <a:latin typeface=".VnTime" panose="020B7200000000000000" pitchFamily="34" charset="0"/>
              </a:rPr>
              <a:t>N­ưíc</a:t>
            </a:r>
            <a:endParaRPr lang="en-US" altLang="en-US" sz="2000" dirty="0">
              <a:latin typeface=".VnTime" panose="020B7200000000000000" pitchFamily="34" charset="0"/>
            </a:endParaRPr>
          </a:p>
        </p:txBody>
      </p:sp>
      <p:sp>
        <p:nvSpPr>
          <p:cNvPr id="114711" name="Rectangle 23" descr="Parchment"/>
          <p:cNvSpPr>
            <a:spLocks noChangeArrowheads="1"/>
          </p:cNvSpPr>
          <p:nvPr/>
        </p:nvSpPr>
        <p:spPr bwMode="auto">
          <a:xfrm>
            <a:off x="5308600" y="4648201"/>
            <a:ext cx="1066800" cy="1547813"/>
          </a:xfrm>
          <a:prstGeom prst="rect">
            <a:avLst/>
          </a:prstGeom>
          <a:blipFill dpi="0" rotWithShape="1">
            <a:blip r:embed="rId3"/>
            <a:srcRect/>
            <a:tile tx="0" ty="0" sx="100000" sy="100000" flip="none" algn="tl"/>
          </a:blipFill>
          <a:ln w="3175">
            <a:solidFill>
              <a:schemeClr val="tx1"/>
            </a:solidFill>
            <a:miter lim="800000"/>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000">
                <a:latin typeface=".VnTime" panose="020B7200000000000000" pitchFamily="34" charset="0"/>
              </a:rPr>
              <a:t>Tua </a:t>
            </a:r>
          </a:p>
          <a:p>
            <a:pPr algn="ctr" eaLnBrk="1" hangingPunct="1"/>
            <a:r>
              <a:rPr lang="en-US" altLang="en-US" sz="2000">
                <a:latin typeface=".VnTime" panose="020B7200000000000000" pitchFamily="34" charset="0"/>
              </a:rPr>
              <a:t>bin</a:t>
            </a:r>
          </a:p>
          <a:p>
            <a:pPr algn="ctr" eaLnBrk="1" hangingPunct="1"/>
            <a:r>
              <a:rPr lang="en-US" altLang="en-US" sz="2000">
                <a:latin typeface=".VnTime" panose="020B7200000000000000" pitchFamily="34" charset="0"/>
              </a:rPr>
              <a:t>H¬i</a:t>
            </a:r>
          </a:p>
        </p:txBody>
      </p:sp>
      <p:sp>
        <p:nvSpPr>
          <p:cNvPr id="114712" name="Rectangle 24" descr="Parchment"/>
          <p:cNvSpPr>
            <a:spLocks noChangeArrowheads="1"/>
          </p:cNvSpPr>
          <p:nvPr/>
        </p:nvSpPr>
        <p:spPr bwMode="auto">
          <a:xfrm>
            <a:off x="7086600" y="4648201"/>
            <a:ext cx="1066800" cy="1547813"/>
          </a:xfrm>
          <a:prstGeom prst="rect">
            <a:avLst/>
          </a:prstGeom>
          <a:blipFill dpi="0" rotWithShape="1">
            <a:blip r:embed="rId3"/>
            <a:srcRect/>
            <a:tile tx="0" ty="0" sx="100000" sy="100000" flip="none" algn="tl"/>
          </a:blipFill>
          <a:ln w="3175">
            <a:solidFill>
              <a:schemeClr val="tx1"/>
            </a:solidFill>
            <a:miter lim="800000"/>
            <a:headEnd/>
            <a:tailEnd/>
          </a:ln>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000">
                <a:latin typeface=".VnTime" panose="020B7200000000000000" pitchFamily="34" charset="0"/>
              </a:rPr>
              <a:t>M¸y</a:t>
            </a:r>
          </a:p>
          <a:p>
            <a:pPr algn="ctr" eaLnBrk="1" hangingPunct="1"/>
            <a:r>
              <a:rPr lang="en-US" altLang="en-US" sz="2000">
                <a:latin typeface=".VnTime" panose="020B7200000000000000" pitchFamily="34" charset="0"/>
              </a:rPr>
              <a:t> ph¸t</a:t>
            </a:r>
          </a:p>
          <a:p>
            <a:pPr algn="ctr" eaLnBrk="1" hangingPunct="1"/>
            <a:r>
              <a:rPr lang="en-US" altLang="en-US" sz="2000">
                <a:latin typeface=".VnTime" panose="020B7200000000000000" pitchFamily="34" charset="0"/>
              </a:rPr>
              <a:t>®iÖn</a:t>
            </a:r>
          </a:p>
        </p:txBody>
      </p:sp>
      <p:sp>
        <p:nvSpPr>
          <p:cNvPr id="10261" name="TextBox 30"/>
          <p:cNvSpPr txBox="1">
            <a:spLocks noChangeArrowheads="1"/>
          </p:cNvSpPr>
          <p:nvPr/>
        </p:nvSpPr>
        <p:spPr bwMode="auto">
          <a:xfrm>
            <a:off x="3082925" y="652463"/>
            <a:ext cx="762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600">
                <a:latin typeface=".VnTime" panose="020B7200000000000000" pitchFamily="34" charset="0"/>
              </a:rPr>
              <a:t>§un nãng n­íc</a:t>
            </a:r>
          </a:p>
        </p:txBody>
      </p:sp>
      <p:sp>
        <p:nvSpPr>
          <p:cNvPr id="10262" name="TextBox 31"/>
          <p:cNvSpPr txBox="1">
            <a:spLocks noChangeArrowheads="1"/>
          </p:cNvSpPr>
          <p:nvPr/>
        </p:nvSpPr>
        <p:spPr bwMode="auto">
          <a:xfrm>
            <a:off x="3867150" y="381000"/>
            <a:ext cx="838200" cy="1200150"/>
          </a:xfrm>
          <a:prstGeom prst="rect">
            <a:avLst/>
          </a:prstGeom>
          <a:gradFill rotWithShape="1">
            <a:gsLst>
              <a:gs pos="0">
                <a:srgbClr val="FEE7F2"/>
              </a:gs>
              <a:gs pos="17999">
                <a:srgbClr val="FEE7F2"/>
              </a:gs>
              <a:gs pos="36000">
                <a:srgbClr val="FAC77D"/>
              </a:gs>
              <a:gs pos="38000">
                <a:srgbClr val="FBEAC7"/>
              </a:gs>
              <a:gs pos="61000">
                <a:srgbClr val="FBA97D"/>
              </a:gs>
              <a:gs pos="82001">
                <a:srgbClr val="FBD49C"/>
              </a:gs>
              <a:gs pos="100000">
                <a:srgbClr val="FEE7F2"/>
              </a:gs>
            </a:gsLst>
            <a:lin ang="5400000"/>
          </a:gradFill>
          <a:ln w="952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endParaRPr lang="en-US" altLang="en-US">
              <a:latin typeface=".VnTime" panose="020B7200000000000000" pitchFamily="34" charset="0"/>
            </a:endParaRPr>
          </a:p>
          <a:p>
            <a:pPr algn="ctr" eaLnBrk="1" hangingPunct="1"/>
            <a:r>
              <a:rPr lang="en-US" altLang="en-US">
                <a:latin typeface=".VnTime" panose="020B7200000000000000" pitchFamily="34" charset="0"/>
              </a:rPr>
              <a:t>H¬i</a:t>
            </a:r>
          </a:p>
          <a:p>
            <a:pPr algn="ctr" eaLnBrk="1" hangingPunct="1"/>
            <a:r>
              <a:rPr lang="en-US" altLang="en-US">
                <a:latin typeface=".VnTime" panose="020B7200000000000000" pitchFamily="34" charset="0"/>
              </a:rPr>
              <a:t> n­íc</a:t>
            </a:r>
          </a:p>
          <a:p>
            <a:pPr algn="ctr" eaLnBrk="1" hangingPunct="1"/>
            <a:endParaRPr lang="en-US" altLang="en-US">
              <a:latin typeface=".VnTime" panose="020B7200000000000000" pitchFamily="34" charset="0"/>
            </a:endParaRPr>
          </a:p>
        </p:txBody>
      </p:sp>
      <p:sp>
        <p:nvSpPr>
          <p:cNvPr id="10263" name="TextBox 34"/>
          <p:cNvSpPr txBox="1">
            <a:spLocks noChangeArrowheads="1"/>
          </p:cNvSpPr>
          <p:nvPr/>
        </p:nvSpPr>
        <p:spPr bwMode="auto">
          <a:xfrm>
            <a:off x="4625975" y="666751"/>
            <a:ext cx="762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600">
                <a:latin typeface=".VnTime" panose="020B7200000000000000" pitchFamily="34" charset="0"/>
              </a:rPr>
              <a:t>Lµm quay</a:t>
            </a:r>
          </a:p>
        </p:txBody>
      </p:sp>
      <p:sp>
        <p:nvSpPr>
          <p:cNvPr id="37" name="TextBox 36" descr="Parchment"/>
          <p:cNvSpPr txBox="1">
            <a:spLocks noChangeArrowheads="1"/>
          </p:cNvSpPr>
          <p:nvPr/>
        </p:nvSpPr>
        <p:spPr bwMode="auto">
          <a:xfrm>
            <a:off x="7050088" y="303213"/>
            <a:ext cx="950912" cy="1625600"/>
          </a:xfrm>
          <a:prstGeom prst="rect">
            <a:avLst/>
          </a:prstGeom>
          <a:blipFill dpi="0" rotWithShape="1">
            <a:blip r:embed="rId3"/>
            <a:srcRect/>
            <a:tile tx="0" ty="0" sx="100000" sy="100000" flip="none" algn="tl"/>
          </a:blipFill>
          <a:ln w="9525">
            <a:solidFill>
              <a:schemeClr val="tx1"/>
            </a:solidFill>
            <a:miter lim="800000"/>
            <a:headEnd/>
            <a:tailEnd/>
          </a:ln>
        </p:spPr>
        <p:txBody>
          <a:bodyPr anchor="ct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endParaRPr lang="en-US" altLang="en-US" sz="2000">
              <a:latin typeface=".VnTime" panose="020B7200000000000000" pitchFamily="34" charset="0"/>
            </a:endParaRPr>
          </a:p>
          <a:p>
            <a:pPr algn="ctr" eaLnBrk="1" hangingPunct="1"/>
            <a:r>
              <a:rPr lang="en-US" altLang="en-US" sz="2000">
                <a:latin typeface=".VnTime" panose="020B7200000000000000" pitchFamily="34" charset="0"/>
              </a:rPr>
              <a:t>M¸y ph¸t ®iÖn</a:t>
            </a:r>
          </a:p>
          <a:p>
            <a:pPr algn="ctr" eaLnBrk="1" hangingPunct="1"/>
            <a:endParaRPr lang="en-US" altLang="en-US" sz="2000">
              <a:latin typeface=".VnTime" panose="020B7200000000000000" pitchFamily="34" charset="0"/>
            </a:endParaRPr>
          </a:p>
        </p:txBody>
      </p:sp>
      <p:sp>
        <p:nvSpPr>
          <p:cNvPr id="10265" name="TextBox 37"/>
          <p:cNvSpPr txBox="1">
            <a:spLocks noChangeArrowheads="1"/>
          </p:cNvSpPr>
          <p:nvPr/>
        </p:nvSpPr>
        <p:spPr bwMode="auto">
          <a:xfrm>
            <a:off x="6288088" y="715964"/>
            <a:ext cx="762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600">
                <a:latin typeface=".VnTime" panose="020B7200000000000000" pitchFamily="34" charset="0"/>
              </a:rPr>
              <a:t>Lµm quay</a:t>
            </a:r>
          </a:p>
        </p:txBody>
      </p:sp>
      <p:sp>
        <p:nvSpPr>
          <p:cNvPr id="10266" name="TextBox 39"/>
          <p:cNvSpPr txBox="1">
            <a:spLocks noChangeArrowheads="1"/>
          </p:cNvSpPr>
          <p:nvPr/>
        </p:nvSpPr>
        <p:spPr bwMode="auto">
          <a:xfrm>
            <a:off x="7907338" y="758826"/>
            <a:ext cx="762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600">
                <a:latin typeface=".VnTime" panose="020B7200000000000000" pitchFamily="34" charset="0"/>
              </a:rPr>
              <a:t>T¹o ra</a:t>
            </a:r>
          </a:p>
        </p:txBody>
      </p:sp>
      <p:sp>
        <p:nvSpPr>
          <p:cNvPr id="10267" name="TextBox 38" descr="Blue tissue paper"/>
          <p:cNvSpPr txBox="1">
            <a:spLocks noChangeArrowheads="1"/>
          </p:cNvSpPr>
          <p:nvPr/>
        </p:nvSpPr>
        <p:spPr bwMode="auto">
          <a:xfrm>
            <a:off x="8689976" y="346076"/>
            <a:ext cx="987425" cy="1565275"/>
          </a:xfrm>
          <a:prstGeom prst="rect">
            <a:avLst/>
          </a:prstGeom>
          <a:blipFill dpi="0" rotWithShape="1">
            <a:blip r:embed="rId2"/>
            <a:srcRect/>
            <a:tile tx="0" ty="0" sx="100000" sy="100000" flip="none" algn="tl"/>
          </a:blipFill>
          <a:ln w="9525">
            <a:solidFill>
              <a:schemeClr val="tx1"/>
            </a:solidFill>
            <a:miter lim="800000"/>
            <a:headEnd/>
            <a:tailEnd/>
          </a:ln>
        </p:spPr>
        <p:txBody>
          <a:bodyPr anchor="ct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endParaRPr lang="en-US" altLang="en-US">
              <a:latin typeface=".VnTime" panose="020B7200000000000000" pitchFamily="34" charset="0"/>
            </a:endParaRPr>
          </a:p>
          <a:p>
            <a:pPr algn="ctr" eaLnBrk="1" hangingPunct="1"/>
            <a:r>
              <a:rPr lang="en-US" altLang="en-US" sz="2000">
                <a:solidFill>
                  <a:srgbClr val="FF0000"/>
                </a:solidFill>
                <a:latin typeface=".VnTime" panose="020B7200000000000000" pitchFamily="34" charset="0"/>
              </a:rPr>
              <a:t>§iÖn n¨ng</a:t>
            </a:r>
          </a:p>
          <a:p>
            <a:pPr algn="ctr" eaLnBrk="1" hangingPunct="1"/>
            <a:endParaRPr lang="en-US" altLang="en-US" sz="2000">
              <a:solidFill>
                <a:srgbClr val="FF0000"/>
              </a:solidFill>
              <a:latin typeface=".VnTime" panose="020B7200000000000000" pitchFamily="34" charset="0"/>
            </a:endParaRPr>
          </a:p>
          <a:p>
            <a:pPr algn="ctr" eaLnBrk="1" hangingPunct="1"/>
            <a:endParaRPr lang="en-US" altLang="en-US">
              <a:latin typeface=".VnTime" panose="020B7200000000000000" pitchFamily="34" charset="0"/>
            </a:endParaRPr>
          </a:p>
        </p:txBody>
      </p:sp>
      <p:sp>
        <p:nvSpPr>
          <p:cNvPr id="4" name="TextBox 31" descr="Parchment"/>
          <p:cNvSpPr txBox="1">
            <a:spLocks noChangeArrowheads="1"/>
          </p:cNvSpPr>
          <p:nvPr/>
        </p:nvSpPr>
        <p:spPr bwMode="auto">
          <a:xfrm>
            <a:off x="3733800" y="266700"/>
            <a:ext cx="971550" cy="1625600"/>
          </a:xfrm>
          <a:prstGeom prst="rect">
            <a:avLst/>
          </a:prstGeom>
          <a:blipFill dpi="0" rotWithShape="1">
            <a:blip r:embed="rId3"/>
            <a:srcRect/>
            <a:tile tx="0" ty="0" sx="100000" sy="100000" flip="none" algn="tl"/>
          </a:blipFill>
          <a:ln w="952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endParaRPr lang="en-US" altLang="en-US" sz="2000" dirty="0">
              <a:latin typeface=".VnTime" panose="020B7200000000000000" pitchFamily="34" charset="0"/>
            </a:endParaRPr>
          </a:p>
          <a:p>
            <a:pPr algn="ctr" eaLnBrk="1" hangingPunct="1"/>
            <a:r>
              <a:rPr lang="en-US" altLang="en-US" sz="2000" dirty="0" err="1">
                <a:latin typeface=".VnTime" panose="020B7200000000000000" pitchFamily="34" charset="0"/>
              </a:rPr>
              <a:t>H¬i</a:t>
            </a:r>
            <a:endParaRPr lang="en-US" altLang="en-US" sz="2000" dirty="0">
              <a:latin typeface=".VnTime" panose="020B7200000000000000" pitchFamily="34" charset="0"/>
            </a:endParaRPr>
          </a:p>
          <a:p>
            <a:pPr algn="ctr" eaLnBrk="1" hangingPunct="1"/>
            <a:r>
              <a:rPr lang="en-US" altLang="en-US" sz="2000" dirty="0">
                <a:latin typeface=".VnTime" panose="020B7200000000000000" pitchFamily="34" charset="0"/>
              </a:rPr>
              <a:t> </a:t>
            </a:r>
            <a:r>
              <a:rPr lang="en-US" altLang="en-US" sz="2000" dirty="0" err="1" smtClean="0">
                <a:latin typeface=".VnTime" panose="020B7200000000000000" pitchFamily="34" charset="0"/>
              </a:rPr>
              <a:t>n­ưíc</a:t>
            </a:r>
            <a:endParaRPr lang="en-US" altLang="en-US" sz="2000" dirty="0">
              <a:latin typeface=".VnTime" panose="020B7200000000000000" pitchFamily="34" charset="0"/>
            </a:endParaRPr>
          </a:p>
          <a:p>
            <a:pPr algn="ctr" eaLnBrk="1" hangingPunct="1"/>
            <a:endParaRPr lang="en-US" altLang="en-US" sz="2000" dirty="0">
              <a:latin typeface=".VnTime" panose="020B7200000000000000" pitchFamily="34" charset="0"/>
            </a:endParaRPr>
          </a:p>
          <a:p>
            <a:pPr algn="ctr" eaLnBrk="1" hangingPunct="1"/>
            <a:endParaRPr lang="en-US" altLang="en-US" sz="2000" dirty="0">
              <a:latin typeface=".VnTime" panose="020B7200000000000000" pitchFamily="34" charset="0"/>
            </a:endParaRPr>
          </a:p>
        </p:txBody>
      </p:sp>
      <p:sp>
        <p:nvSpPr>
          <p:cNvPr id="5" name="TextBox 33" descr="Parchment"/>
          <p:cNvSpPr txBox="1">
            <a:spLocks noChangeArrowheads="1"/>
          </p:cNvSpPr>
          <p:nvPr/>
        </p:nvSpPr>
        <p:spPr bwMode="auto">
          <a:xfrm>
            <a:off x="5257800" y="292100"/>
            <a:ext cx="990600" cy="1619250"/>
          </a:xfrm>
          <a:prstGeom prst="rect">
            <a:avLst/>
          </a:prstGeom>
          <a:blipFill dpi="0" rotWithShape="1">
            <a:blip r:embed="rId3"/>
            <a:srcRect/>
            <a:tile tx="0" ty="0" sx="100000" sy="100000" flip="none" algn="tl"/>
          </a:blipFill>
          <a:ln w="317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endParaRPr lang="en-US" altLang="en-US" sz="2000">
              <a:latin typeface=".VnTime" panose="020B7200000000000000" pitchFamily="34" charset="0"/>
            </a:endParaRPr>
          </a:p>
          <a:p>
            <a:pPr algn="ctr" eaLnBrk="1" hangingPunct="1"/>
            <a:r>
              <a:rPr lang="en-US" altLang="en-US" sz="2000">
                <a:latin typeface=".VnTime" panose="020B7200000000000000" pitchFamily="34" charset="0"/>
              </a:rPr>
              <a:t>Tua</a:t>
            </a:r>
          </a:p>
          <a:p>
            <a:pPr algn="ctr" eaLnBrk="1" hangingPunct="1"/>
            <a:r>
              <a:rPr lang="en-US" altLang="en-US" sz="2000">
                <a:latin typeface=".VnTime" panose="020B7200000000000000" pitchFamily="34" charset="0"/>
              </a:rPr>
              <a:t>Bin</a:t>
            </a:r>
          </a:p>
          <a:p>
            <a:pPr algn="ctr" eaLnBrk="1" hangingPunct="1"/>
            <a:r>
              <a:rPr lang="en-US" altLang="en-US" sz="2000">
                <a:latin typeface=".VnTime" panose="020B7200000000000000" pitchFamily="34" charset="0"/>
              </a:rPr>
              <a:t>H¬i</a:t>
            </a:r>
          </a:p>
          <a:p>
            <a:pPr algn="ctr" eaLnBrk="1" hangingPunct="1"/>
            <a:endParaRPr lang="en-US" altLang="en-US" sz="2000">
              <a:latin typeface=".VnTime" panose="020B7200000000000000" pitchFamily="34" charset="0"/>
            </a:endParaRPr>
          </a:p>
        </p:txBody>
      </p:sp>
      <p:sp>
        <p:nvSpPr>
          <p:cNvPr id="10270" name="Line 5"/>
          <p:cNvSpPr>
            <a:spLocks noChangeShapeType="1"/>
          </p:cNvSpPr>
          <p:nvPr/>
        </p:nvSpPr>
        <p:spPr bwMode="auto">
          <a:xfrm>
            <a:off x="4876800" y="2946400"/>
            <a:ext cx="5334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1" name="Line 5"/>
          <p:cNvSpPr>
            <a:spLocks noChangeShapeType="1"/>
          </p:cNvSpPr>
          <p:nvPr/>
        </p:nvSpPr>
        <p:spPr bwMode="auto">
          <a:xfrm>
            <a:off x="6553200" y="2933700"/>
            <a:ext cx="5334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2" name="Line 5"/>
          <p:cNvSpPr>
            <a:spLocks noChangeShapeType="1"/>
          </p:cNvSpPr>
          <p:nvPr/>
        </p:nvSpPr>
        <p:spPr bwMode="auto">
          <a:xfrm>
            <a:off x="3206750" y="977900"/>
            <a:ext cx="5334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3" name="Line 5"/>
          <p:cNvSpPr>
            <a:spLocks noChangeShapeType="1"/>
          </p:cNvSpPr>
          <p:nvPr/>
        </p:nvSpPr>
        <p:spPr bwMode="auto">
          <a:xfrm>
            <a:off x="4768850" y="965200"/>
            <a:ext cx="5334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4" name="Line 5"/>
          <p:cNvSpPr>
            <a:spLocks noChangeShapeType="1"/>
          </p:cNvSpPr>
          <p:nvPr/>
        </p:nvSpPr>
        <p:spPr bwMode="auto">
          <a:xfrm>
            <a:off x="6381750" y="1028700"/>
            <a:ext cx="5334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5" name="Line 5"/>
          <p:cNvSpPr>
            <a:spLocks noChangeShapeType="1"/>
          </p:cNvSpPr>
          <p:nvPr/>
        </p:nvSpPr>
        <p:spPr bwMode="auto">
          <a:xfrm>
            <a:off x="8048625" y="1066800"/>
            <a:ext cx="5334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6" name="Line 5"/>
          <p:cNvSpPr>
            <a:spLocks noChangeShapeType="1"/>
          </p:cNvSpPr>
          <p:nvPr/>
        </p:nvSpPr>
        <p:spPr bwMode="auto">
          <a:xfrm>
            <a:off x="2959100" y="5486400"/>
            <a:ext cx="53340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7" name="TextBox 33"/>
          <p:cNvSpPr txBox="1">
            <a:spLocks noChangeArrowheads="1"/>
          </p:cNvSpPr>
          <p:nvPr/>
        </p:nvSpPr>
        <p:spPr bwMode="auto">
          <a:xfrm>
            <a:off x="2006600" y="228600"/>
            <a:ext cx="1066800" cy="1625600"/>
          </a:xfrm>
          <a:prstGeom prst="rect">
            <a:avLst/>
          </a:prstGeom>
          <a:blipFill dpi="0" rotWithShape="1">
            <a:blip r:embed="rId2"/>
            <a:srcRect/>
            <a:tile tx="0" ty="0" sx="100000" sy="100000" flip="none" algn="tl"/>
          </a:blipFill>
          <a:ln w="9525">
            <a:solidFill>
              <a:schemeClr val="tx1"/>
            </a:solidFill>
            <a:miter lim="800000"/>
            <a:headEnd/>
            <a:tailEnd/>
          </a:ln>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000">
                <a:solidFill>
                  <a:srgbClr val="FF0000"/>
                </a:solidFill>
                <a:latin typeface=".VnTime" panose="020B7200000000000000" pitchFamily="34" charset="0"/>
              </a:rPr>
              <a:t>NhiÖt n¨ng cña than, khÝ ®èt</a:t>
            </a:r>
          </a:p>
        </p:txBody>
      </p:sp>
      <p:sp>
        <p:nvSpPr>
          <p:cNvPr id="10278" name="TextBox 47"/>
          <p:cNvSpPr txBox="1">
            <a:spLocks noChangeArrowheads="1"/>
          </p:cNvSpPr>
          <p:nvPr/>
        </p:nvSpPr>
        <p:spPr bwMode="auto">
          <a:xfrm>
            <a:off x="8864600" y="4586288"/>
            <a:ext cx="990600" cy="1625600"/>
          </a:xfrm>
          <a:prstGeom prst="rect">
            <a:avLst/>
          </a:prstGeom>
          <a:blipFill dpi="0" rotWithShape="1">
            <a:blip r:embed="rId2"/>
            <a:srcRect/>
            <a:tile tx="0" ty="0" sx="100000" sy="100000" flip="none" algn="tl"/>
          </a:blipFill>
          <a:ln w="9525">
            <a:solidFill>
              <a:schemeClr val="tx1"/>
            </a:solidFill>
            <a:miter lim="800000"/>
            <a:headEnd/>
            <a:tailEnd/>
          </a:ln>
        </p:spPr>
        <p:txBody>
          <a:bodyPr anchor="ct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endParaRPr lang="en-US" altLang="en-US" sz="2000">
              <a:solidFill>
                <a:srgbClr val="FF0000"/>
              </a:solidFill>
              <a:latin typeface=".VnTime" panose="020B7200000000000000" pitchFamily="34" charset="0"/>
            </a:endParaRPr>
          </a:p>
          <a:p>
            <a:pPr algn="ctr" eaLnBrk="1" hangingPunct="1"/>
            <a:r>
              <a:rPr lang="en-US" altLang="en-US" sz="2000">
                <a:solidFill>
                  <a:srgbClr val="FF0000"/>
                </a:solidFill>
                <a:latin typeface=".VnTime" panose="020B7200000000000000" pitchFamily="34" charset="0"/>
              </a:rPr>
              <a:t>§iÖn n¨ng</a:t>
            </a:r>
          </a:p>
          <a:p>
            <a:pPr algn="ctr" eaLnBrk="1" hangingPunct="1"/>
            <a:endParaRPr lang="en-US" altLang="en-US" sz="2000">
              <a:solidFill>
                <a:srgbClr val="FF0000"/>
              </a:solidFill>
              <a:latin typeface=".VnTime" panose="020B7200000000000000" pitchFamily="34" charset="0"/>
            </a:endParaRPr>
          </a:p>
          <a:p>
            <a:pPr algn="ctr" eaLnBrk="1" hangingPunct="1"/>
            <a:endParaRPr lang="en-US" altLang="en-US" sz="2000">
              <a:solidFill>
                <a:srgbClr val="FF0000"/>
              </a:solidFill>
              <a:latin typeface=".VnTime" panose="020B7200000000000000" pitchFamily="34" charset="0"/>
            </a:endParaRPr>
          </a:p>
        </p:txBody>
      </p:sp>
    </p:spTree>
    <p:extLst>
      <p:ext uri="{BB962C8B-B14F-4D97-AF65-F5344CB8AC3E}">
        <p14:creationId xmlns:p14="http://schemas.microsoft.com/office/powerpoint/2010/main" val="23883899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ox(in)">
                                      <p:cBhvr>
                                        <p:cTn id="7" dur="500"/>
                                        <p:tgtEl>
                                          <p:spTgt spid="4">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ox(in)">
                                      <p:cBhvr>
                                        <p:cTn id="10" dur="500"/>
                                        <p:tgtEl>
                                          <p:spTgt spid="4">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ox(in)">
                                      <p:cBhvr>
                                        <p:cTn id="13" dur="500"/>
                                        <p:tgtEl>
                                          <p:spTgt spid="5">
                                            <p:txEl>
                                              <p:pRg st="1" end="1"/>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ox(in)">
                                      <p:cBhvr>
                                        <p:cTn id="16" dur="500"/>
                                        <p:tgtEl>
                                          <p:spTgt spid="5">
                                            <p:txEl>
                                              <p:pRg st="2" end="2"/>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ox(in)">
                                      <p:cBhvr>
                                        <p:cTn id="19" dur="500"/>
                                        <p:tgtEl>
                                          <p:spTgt spid="5">
                                            <p:txEl>
                                              <p:pRg st="3" end="3"/>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7">
                                            <p:txEl>
                                              <p:pRg st="1" end="1"/>
                                            </p:txEl>
                                          </p:spTgt>
                                        </p:tgtEl>
                                        <p:attrNameLst>
                                          <p:attrName>style.visibility</p:attrName>
                                        </p:attrNameLst>
                                      </p:cBhvr>
                                      <p:to>
                                        <p:strVal val="visible"/>
                                      </p:to>
                                    </p:set>
                                    <p:animEffect transition="in" filter="blinds(horizontal)">
                                      <p:cBhvr>
                                        <p:cTn id="22" dur="500"/>
                                        <p:tgtEl>
                                          <p:spTgt spid="37">
                                            <p:txEl>
                                              <p:pRg st="1" end="1"/>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37">
                                            <p:txEl>
                                              <p:pRg st="1" end="1"/>
                                            </p:txEl>
                                          </p:spTgt>
                                        </p:tgtEl>
                                        <p:attrNameLst>
                                          <p:attrName>style.visibility</p:attrName>
                                        </p:attrNameLst>
                                      </p:cBhvr>
                                      <p:to>
                                        <p:strVal val="visible"/>
                                      </p:to>
                                    </p:set>
                                    <p:animEffect transition="in" filter="box(in)">
                                      <p:cBhvr>
                                        <p:cTn id="25" dur="500"/>
                                        <p:tgtEl>
                                          <p:spTgt spid="37">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30">
                                            <p:txEl>
                                              <p:pRg st="1" end="1"/>
                                            </p:txEl>
                                          </p:spTgt>
                                        </p:tgtEl>
                                        <p:attrNameLst>
                                          <p:attrName>style.visibility</p:attrName>
                                        </p:attrNameLst>
                                      </p:cBhvr>
                                      <p:to>
                                        <p:strVal val="visible"/>
                                      </p:to>
                                    </p:set>
                                    <p:animEffect transition="in" filter="blinds(horizontal)">
                                      <p:cBhvr>
                                        <p:cTn id="30" dur="500"/>
                                        <p:tgtEl>
                                          <p:spTgt spid="30">
                                            <p:txEl>
                                              <p:pRg st="1" end="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0">
                                            <p:txEl>
                                              <p:pRg st="2" end="2"/>
                                            </p:txEl>
                                          </p:spTgt>
                                        </p:tgtEl>
                                        <p:attrNameLst>
                                          <p:attrName>style.visibility</p:attrName>
                                        </p:attrNameLst>
                                      </p:cBhvr>
                                      <p:to>
                                        <p:strVal val="visible"/>
                                      </p:to>
                                    </p:set>
                                    <p:animEffect transition="in" filter="blinds(horizontal)">
                                      <p:cBhvr>
                                        <p:cTn id="33" dur="500"/>
                                        <p:tgtEl>
                                          <p:spTgt spid="30">
                                            <p:txEl>
                                              <p:pRg st="2" end="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0">
                                            <p:txEl>
                                              <p:pRg st="3" end="3"/>
                                            </p:txEl>
                                          </p:spTgt>
                                        </p:tgtEl>
                                        <p:attrNameLst>
                                          <p:attrName>style.visibility</p:attrName>
                                        </p:attrNameLst>
                                      </p:cBhvr>
                                      <p:to>
                                        <p:strVal val="visible"/>
                                      </p:to>
                                    </p:set>
                                    <p:animEffect transition="in" filter="blinds(horizontal)">
                                      <p:cBhvr>
                                        <p:cTn id="36" dur="500"/>
                                        <p:tgtEl>
                                          <p:spTgt spid="30">
                                            <p:txEl>
                                              <p:pRg st="3" end="3"/>
                                            </p:txEl>
                                          </p:spTgt>
                                        </p:tgtEl>
                                      </p:cBhvr>
                                    </p:animEffect>
                                  </p:childTnLst>
                                </p:cTn>
                              </p:par>
                              <p:par>
                                <p:cTn id="37" presetID="4" presetClass="entr" presetSubtype="16" fill="hold" nodeType="withEffect">
                                  <p:stCondLst>
                                    <p:cond delay="0"/>
                                  </p:stCondLst>
                                  <p:childTnLst>
                                    <p:set>
                                      <p:cBhvr>
                                        <p:cTn id="38" dur="1" fill="hold">
                                          <p:stCondLst>
                                            <p:cond delay="0"/>
                                          </p:stCondLst>
                                        </p:cTn>
                                        <p:tgtEl>
                                          <p:spTgt spid="33">
                                            <p:txEl>
                                              <p:pRg st="1" end="1"/>
                                            </p:txEl>
                                          </p:spTgt>
                                        </p:tgtEl>
                                        <p:attrNameLst>
                                          <p:attrName>style.visibility</p:attrName>
                                        </p:attrNameLst>
                                      </p:cBhvr>
                                      <p:to>
                                        <p:strVal val="visible"/>
                                      </p:to>
                                    </p:set>
                                    <p:animEffect transition="in" filter="box(in)">
                                      <p:cBhvr>
                                        <p:cTn id="39" dur="500"/>
                                        <p:tgtEl>
                                          <p:spTgt spid="33">
                                            <p:txEl>
                                              <p:pRg st="1" end="1"/>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16" fill="hold" nodeType="clickEffect">
                                  <p:stCondLst>
                                    <p:cond delay="0"/>
                                  </p:stCondLst>
                                  <p:childTnLst>
                                    <p:set>
                                      <p:cBhvr>
                                        <p:cTn id="43" dur="1" fill="hold">
                                          <p:stCondLst>
                                            <p:cond delay="0"/>
                                          </p:stCondLst>
                                        </p:cTn>
                                        <p:tgtEl>
                                          <p:spTgt spid="114710">
                                            <p:txEl>
                                              <p:pRg st="0" end="0"/>
                                            </p:txEl>
                                          </p:spTgt>
                                        </p:tgtEl>
                                        <p:attrNameLst>
                                          <p:attrName>style.visibility</p:attrName>
                                        </p:attrNameLst>
                                      </p:cBhvr>
                                      <p:to>
                                        <p:strVal val="visible"/>
                                      </p:to>
                                    </p:set>
                                    <p:animEffect transition="in" filter="box(in)">
                                      <p:cBhvr>
                                        <p:cTn id="44" dur="500"/>
                                        <p:tgtEl>
                                          <p:spTgt spid="114710">
                                            <p:txEl>
                                              <p:pRg st="0" end="0"/>
                                            </p:txEl>
                                          </p:spTgt>
                                        </p:tgtEl>
                                      </p:cBhvr>
                                    </p:animEffect>
                                  </p:childTnLst>
                                </p:cTn>
                              </p:par>
                              <p:par>
                                <p:cTn id="45" presetID="4" presetClass="entr" presetSubtype="16" fill="hold" nodeType="withEffect">
                                  <p:stCondLst>
                                    <p:cond delay="0"/>
                                  </p:stCondLst>
                                  <p:childTnLst>
                                    <p:set>
                                      <p:cBhvr>
                                        <p:cTn id="46" dur="1" fill="hold">
                                          <p:stCondLst>
                                            <p:cond delay="0"/>
                                          </p:stCondLst>
                                        </p:cTn>
                                        <p:tgtEl>
                                          <p:spTgt spid="114710">
                                            <p:txEl>
                                              <p:pRg st="1" end="1"/>
                                            </p:txEl>
                                          </p:spTgt>
                                        </p:tgtEl>
                                        <p:attrNameLst>
                                          <p:attrName>style.visibility</p:attrName>
                                        </p:attrNameLst>
                                      </p:cBhvr>
                                      <p:to>
                                        <p:strVal val="visible"/>
                                      </p:to>
                                    </p:set>
                                    <p:animEffect transition="in" filter="box(in)">
                                      <p:cBhvr>
                                        <p:cTn id="47" dur="500"/>
                                        <p:tgtEl>
                                          <p:spTgt spid="114710">
                                            <p:txEl>
                                              <p:pRg st="1" end="1"/>
                                            </p:txEl>
                                          </p:spTgt>
                                        </p:tgtEl>
                                      </p:cBhvr>
                                    </p:animEffect>
                                  </p:childTnLst>
                                </p:cTn>
                              </p:par>
                              <p:par>
                                <p:cTn id="48" presetID="4" presetClass="entr" presetSubtype="16" fill="hold" nodeType="withEffect">
                                  <p:stCondLst>
                                    <p:cond delay="0"/>
                                  </p:stCondLst>
                                  <p:childTnLst>
                                    <p:set>
                                      <p:cBhvr>
                                        <p:cTn id="49" dur="1" fill="hold">
                                          <p:stCondLst>
                                            <p:cond delay="0"/>
                                          </p:stCondLst>
                                        </p:cTn>
                                        <p:tgtEl>
                                          <p:spTgt spid="114711">
                                            <p:txEl>
                                              <p:pRg st="0" end="0"/>
                                            </p:txEl>
                                          </p:spTgt>
                                        </p:tgtEl>
                                        <p:attrNameLst>
                                          <p:attrName>style.visibility</p:attrName>
                                        </p:attrNameLst>
                                      </p:cBhvr>
                                      <p:to>
                                        <p:strVal val="visible"/>
                                      </p:to>
                                    </p:set>
                                    <p:animEffect transition="in" filter="box(in)">
                                      <p:cBhvr>
                                        <p:cTn id="50" dur="500"/>
                                        <p:tgtEl>
                                          <p:spTgt spid="114711">
                                            <p:txEl>
                                              <p:pRg st="0" end="0"/>
                                            </p:txEl>
                                          </p:spTgt>
                                        </p:tgtEl>
                                      </p:cBhvr>
                                    </p:animEffect>
                                  </p:childTnLst>
                                </p:cTn>
                              </p:par>
                              <p:par>
                                <p:cTn id="51" presetID="4" presetClass="entr" presetSubtype="16" fill="hold" nodeType="withEffect">
                                  <p:stCondLst>
                                    <p:cond delay="0"/>
                                  </p:stCondLst>
                                  <p:childTnLst>
                                    <p:set>
                                      <p:cBhvr>
                                        <p:cTn id="52" dur="1" fill="hold">
                                          <p:stCondLst>
                                            <p:cond delay="0"/>
                                          </p:stCondLst>
                                        </p:cTn>
                                        <p:tgtEl>
                                          <p:spTgt spid="114711">
                                            <p:txEl>
                                              <p:pRg st="1" end="1"/>
                                            </p:txEl>
                                          </p:spTgt>
                                        </p:tgtEl>
                                        <p:attrNameLst>
                                          <p:attrName>style.visibility</p:attrName>
                                        </p:attrNameLst>
                                      </p:cBhvr>
                                      <p:to>
                                        <p:strVal val="visible"/>
                                      </p:to>
                                    </p:set>
                                    <p:animEffect transition="in" filter="box(in)">
                                      <p:cBhvr>
                                        <p:cTn id="53" dur="500"/>
                                        <p:tgtEl>
                                          <p:spTgt spid="114711">
                                            <p:txEl>
                                              <p:pRg st="1" end="1"/>
                                            </p:txEl>
                                          </p:spTgt>
                                        </p:tgtEl>
                                      </p:cBhvr>
                                    </p:animEffect>
                                  </p:childTnLst>
                                </p:cTn>
                              </p:par>
                              <p:par>
                                <p:cTn id="54" presetID="4" presetClass="entr" presetSubtype="16" fill="hold" nodeType="withEffect">
                                  <p:stCondLst>
                                    <p:cond delay="0"/>
                                  </p:stCondLst>
                                  <p:childTnLst>
                                    <p:set>
                                      <p:cBhvr>
                                        <p:cTn id="55" dur="1" fill="hold">
                                          <p:stCondLst>
                                            <p:cond delay="0"/>
                                          </p:stCondLst>
                                        </p:cTn>
                                        <p:tgtEl>
                                          <p:spTgt spid="114711">
                                            <p:txEl>
                                              <p:pRg st="2" end="2"/>
                                            </p:txEl>
                                          </p:spTgt>
                                        </p:tgtEl>
                                        <p:attrNameLst>
                                          <p:attrName>style.visibility</p:attrName>
                                        </p:attrNameLst>
                                      </p:cBhvr>
                                      <p:to>
                                        <p:strVal val="visible"/>
                                      </p:to>
                                    </p:set>
                                    <p:animEffect transition="in" filter="box(in)">
                                      <p:cBhvr>
                                        <p:cTn id="56" dur="500"/>
                                        <p:tgtEl>
                                          <p:spTgt spid="114711">
                                            <p:txEl>
                                              <p:pRg st="2" end="2"/>
                                            </p:txEl>
                                          </p:spTgt>
                                        </p:tgtEl>
                                      </p:cBhvr>
                                    </p:animEffect>
                                  </p:childTnLst>
                                </p:cTn>
                              </p:par>
                              <p:par>
                                <p:cTn id="57" presetID="4" presetClass="entr" presetSubtype="16" fill="hold" nodeType="withEffect">
                                  <p:stCondLst>
                                    <p:cond delay="0"/>
                                  </p:stCondLst>
                                  <p:childTnLst>
                                    <p:set>
                                      <p:cBhvr>
                                        <p:cTn id="58" dur="1" fill="hold">
                                          <p:stCondLst>
                                            <p:cond delay="0"/>
                                          </p:stCondLst>
                                        </p:cTn>
                                        <p:tgtEl>
                                          <p:spTgt spid="114712">
                                            <p:txEl>
                                              <p:pRg st="0" end="0"/>
                                            </p:txEl>
                                          </p:spTgt>
                                        </p:tgtEl>
                                        <p:attrNameLst>
                                          <p:attrName>style.visibility</p:attrName>
                                        </p:attrNameLst>
                                      </p:cBhvr>
                                      <p:to>
                                        <p:strVal val="visible"/>
                                      </p:to>
                                    </p:set>
                                    <p:animEffect transition="in" filter="box(in)">
                                      <p:cBhvr>
                                        <p:cTn id="59" dur="500"/>
                                        <p:tgtEl>
                                          <p:spTgt spid="114712">
                                            <p:txEl>
                                              <p:pRg st="0" end="0"/>
                                            </p:txEl>
                                          </p:spTgt>
                                        </p:tgtEl>
                                      </p:cBhvr>
                                    </p:animEffect>
                                  </p:childTnLst>
                                </p:cTn>
                              </p:par>
                              <p:par>
                                <p:cTn id="60" presetID="4" presetClass="entr" presetSubtype="16" fill="hold" nodeType="withEffect">
                                  <p:stCondLst>
                                    <p:cond delay="0"/>
                                  </p:stCondLst>
                                  <p:childTnLst>
                                    <p:set>
                                      <p:cBhvr>
                                        <p:cTn id="61" dur="1" fill="hold">
                                          <p:stCondLst>
                                            <p:cond delay="0"/>
                                          </p:stCondLst>
                                        </p:cTn>
                                        <p:tgtEl>
                                          <p:spTgt spid="114712">
                                            <p:txEl>
                                              <p:pRg st="1" end="1"/>
                                            </p:txEl>
                                          </p:spTgt>
                                        </p:tgtEl>
                                        <p:attrNameLst>
                                          <p:attrName>style.visibility</p:attrName>
                                        </p:attrNameLst>
                                      </p:cBhvr>
                                      <p:to>
                                        <p:strVal val="visible"/>
                                      </p:to>
                                    </p:set>
                                    <p:animEffect transition="in" filter="box(in)">
                                      <p:cBhvr>
                                        <p:cTn id="62" dur="500"/>
                                        <p:tgtEl>
                                          <p:spTgt spid="114712">
                                            <p:txEl>
                                              <p:pRg st="1" end="1"/>
                                            </p:txEl>
                                          </p:spTgt>
                                        </p:tgtEl>
                                      </p:cBhvr>
                                    </p:animEffect>
                                  </p:childTnLst>
                                </p:cTn>
                              </p:par>
                              <p:par>
                                <p:cTn id="63" presetID="4" presetClass="entr" presetSubtype="16" fill="hold" nodeType="withEffect">
                                  <p:stCondLst>
                                    <p:cond delay="0"/>
                                  </p:stCondLst>
                                  <p:childTnLst>
                                    <p:set>
                                      <p:cBhvr>
                                        <p:cTn id="64" dur="1" fill="hold">
                                          <p:stCondLst>
                                            <p:cond delay="0"/>
                                          </p:stCondLst>
                                        </p:cTn>
                                        <p:tgtEl>
                                          <p:spTgt spid="114712">
                                            <p:txEl>
                                              <p:pRg st="2" end="2"/>
                                            </p:txEl>
                                          </p:spTgt>
                                        </p:tgtEl>
                                        <p:attrNameLst>
                                          <p:attrName>style.visibility</p:attrName>
                                        </p:attrNameLst>
                                      </p:cBhvr>
                                      <p:to>
                                        <p:strVal val="visible"/>
                                      </p:to>
                                    </p:set>
                                    <p:animEffect transition="in" filter="box(in)">
                                      <p:cBhvr>
                                        <p:cTn id="65" dur="500"/>
                                        <p:tgtEl>
                                          <p:spTgt spid="1147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1266" name="Group 9"/>
          <p:cNvGrpSpPr>
            <a:grpSpLocks/>
          </p:cNvGrpSpPr>
          <p:nvPr/>
        </p:nvGrpSpPr>
        <p:grpSpPr bwMode="auto">
          <a:xfrm>
            <a:off x="1524000" y="609600"/>
            <a:ext cx="9144000" cy="6294438"/>
            <a:chOff x="0" y="384"/>
            <a:chExt cx="5760" cy="3965"/>
          </a:xfrm>
        </p:grpSpPr>
        <p:pic>
          <p:nvPicPr>
            <p:cNvPr id="11267" name="Picture 2" descr="Nha may nhiet dien 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84"/>
              <a:ext cx="5760" cy="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3"/>
            <p:cNvSpPr txBox="1">
              <a:spLocks noChangeArrowheads="1"/>
            </p:cNvSpPr>
            <p:nvPr/>
          </p:nvSpPr>
          <p:spPr bwMode="auto">
            <a:xfrm>
              <a:off x="1496" y="1392"/>
              <a:ext cx="1288" cy="25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000" dirty="0" err="1"/>
                <a:t>Tuabin</a:t>
              </a:r>
              <a:r>
                <a:rPr lang="en-US" altLang="en-US" sz="2000" dirty="0"/>
                <a:t> </a:t>
              </a:r>
              <a:r>
                <a:rPr lang="en-US" altLang="en-US" sz="2000" dirty="0" err="1">
                  <a:latin typeface=".VnTime" panose="020B7200000000000000" pitchFamily="34" charset="0"/>
                </a:rPr>
                <a:t>h¬i</a:t>
              </a:r>
              <a:endParaRPr lang="en-US" altLang="en-US" sz="2000" dirty="0">
                <a:latin typeface=".VnTime" panose="020B7200000000000000" pitchFamily="34" charset="0"/>
              </a:endParaRPr>
            </a:p>
          </p:txBody>
        </p:sp>
        <p:sp>
          <p:nvSpPr>
            <p:cNvPr id="11269" name="Text Box 4"/>
            <p:cNvSpPr txBox="1">
              <a:spLocks noChangeArrowheads="1"/>
            </p:cNvSpPr>
            <p:nvPr/>
          </p:nvSpPr>
          <p:spPr bwMode="auto">
            <a:xfrm>
              <a:off x="2880" y="1512"/>
              <a:ext cx="1288" cy="2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000" dirty="0" err="1"/>
                <a:t>Máy</a:t>
              </a:r>
              <a:r>
                <a:rPr lang="en-US" altLang="en-US" sz="2000" dirty="0"/>
                <a:t> </a:t>
              </a:r>
              <a:r>
                <a:rPr lang="en-US" altLang="en-US" sz="2000" dirty="0" err="1"/>
                <a:t>phát</a:t>
              </a:r>
              <a:r>
                <a:rPr lang="en-US" altLang="en-US" sz="2000" dirty="0"/>
                <a:t> </a:t>
              </a:r>
              <a:r>
                <a:rPr lang="en-US" altLang="en-US" sz="2000" dirty="0" err="1"/>
                <a:t>điện</a:t>
              </a:r>
              <a:endParaRPr lang="en-US" altLang="en-US" sz="2000" dirty="0">
                <a:latin typeface=".VnTime" panose="020B7200000000000000" pitchFamily="34" charset="0"/>
              </a:endParaRPr>
            </a:p>
          </p:txBody>
        </p:sp>
        <p:sp>
          <p:nvSpPr>
            <p:cNvPr id="11270" name="Freeform 8"/>
            <p:cNvSpPr>
              <a:spLocks/>
            </p:cNvSpPr>
            <p:nvPr/>
          </p:nvSpPr>
          <p:spPr bwMode="auto">
            <a:xfrm>
              <a:off x="2379" y="2826"/>
              <a:ext cx="462" cy="187"/>
            </a:xfrm>
            <a:custGeom>
              <a:avLst/>
              <a:gdLst>
                <a:gd name="T0" fmla="*/ 6 w 462"/>
                <a:gd name="T1" fmla="*/ 27 h 187"/>
                <a:gd name="T2" fmla="*/ 27 w 462"/>
                <a:gd name="T3" fmla="*/ 51 h 187"/>
                <a:gd name="T4" fmla="*/ 60 w 462"/>
                <a:gd name="T5" fmla="*/ 96 h 187"/>
                <a:gd name="T6" fmla="*/ 96 w 462"/>
                <a:gd name="T7" fmla="*/ 120 h 187"/>
                <a:gd name="T8" fmla="*/ 105 w 462"/>
                <a:gd name="T9" fmla="*/ 135 h 187"/>
                <a:gd name="T10" fmla="*/ 120 w 462"/>
                <a:gd name="T11" fmla="*/ 150 h 187"/>
                <a:gd name="T12" fmla="*/ 141 w 462"/>
                <a:gd name="T13" fmla="*/ 168 h 187"/>
                <a:gd name="T14" fmla="*/ 228 w 462"/>
                <a:gd name="T15" fmla="*/ 186 h 187"/>
                <a:gd name="T16" fmla="*/ 306 w 462"/>
                <a:gd name="T17" fmla="*/ 177 h 187"/>
                <a:gd name="T18" fmla="*/ 396 w 462"/>
                <a:gd name="T19" fmla="*/ 108 h 187"/>
                <a:gd name="T20" fmla="*/ 420 w 462"/>
                <a:gd name="T21" fmla="*/ 81 h 187"/>
                <a:gd name="T22" fmla="*/ 462 w 462"/>
                <a:gd name="T23" fmla="*/ 3 h 187"/>
                <a:gd name="T24" fmla="*/ 240 w 462"/>
                <a:gd name="T25" fmla="*/ 12 h 187"/>
                <a:gd name="T26" fmla="*/ 69 w 462"/>
                <a:gd name="T27" fmla="*/ 6 h 187"/>
                <a:gd name="T28" fmla="*/ 0 w 462"/>
                <a:gd name="T29" fmla="*/ 0 h 187"/>
                <a:gd name="T30" fmla="*/ 21 w 462"/>
                <a:gd name="T31" fmla="*/ 6 h 1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2"/>
                <a:gd name="T49" fmla="*/ 0 h 187"/>
                <a:gd name="T50" fmla="*/ 462 w 462"/>
                <a:gd name="T51" fmla="*/ 187 h 1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2" h="187">
                  <a:moveTo>
                    <a:pt x="6" y="27"/>
                  </a:moveTo>
                  <a:cubicBezTo>
                    <a:pt x="12" y="37"/>
                    <a:pt x="22" y="41"/>
                    <a:pt x="27" y="51"/>
                  </a:cubicBezTo>
                  <a:cubicBezTo>
                    <a:pt x="42" y="82"/>
                    <a:pt x="26" y="74"/>
                    <a:pt x="60" y="96"/>
                  </a:cubicBezTo>
                  <a:cubicBezTo>
                    <a:pt x="71" y="104"/>
                    <a:pt x="83" y="116"/>
                    <a:pt x="96" y="120"/>
                  </a:cubicBezTo>
                  <a:cubicBezTo>
                    <a:pt x="102" y="122"/>
                    <a:pt x="105" y="135"/>
                    <a:pt x="105" y="135"/>
                  </a:cubicBezTo>
                  <a:cubicBezTo>
                    <a:pt x="111" y="141"/>
                    <a:pt x="116" y="143"/>
                    <a:pt x="120" y="150"/>
                  </a:cubicBezTo>
                  <a:cubicBezTo>
                    <a:pt x="124" y="156"/>
                    <a:pt x="140" y="168"/>
                    <a:pt x="141" y="168"/>
                  </a:cubicBezTo>
                  <a:cubicBezTo>
                    <a:pt x="170" y="175"/>
                    <a:pt x="199" y="182"/>
                    <a:pt x="228" y="186"/>
                  </a:cubicBezTo>
                  <a:cubicBezTo>
                    <a:pt x="242" y="185"/>
                    <a:pt x="287" y="187"/>
                    <a:pt x="306" y="177"/>
                  </a:cubicBezTo>
                  <a:cubicBezTo>
                    <a:pt x="338" y="159"/>
                    <a:pt x="363" y="138"/>
                    <a:pt x="396" y="108"/>
                  </a:cubicBezTo>
                  <a:cubicBezTo>
                    <a:pt x="404" y="100"/>
                    <a:pt x="410" y="87"/>
                    <a:pt x="420" y="81"/>
                  </a:cubicBezTo>
                  <a:cubicBezTo>
                    <a:pt x="427" y="60"/>
                    <a:pt x="462" y="25"/>
                    <a:pt x="462" y="3"/>
                  </a:cubicBezTo>
                  <a:cubicBezTo>
                    <a:pt x="450" y="0"/>
                    <a:pt x="450" y="24"/>
                    <a:pt x="240" y="12"/>
                  </a:cubicBezTo>
                  <a:cubicBezTo>
                    <a:pt x="174" y="12"/>
                    <a:pt x="134" y="17"/>
                    <a:pt x="69" y="6"/>
                  </a:cubicBezTo>
                  <a:cubicBezTo>
                    <a:pt x="37" y="1"/>
                    <a:pt x="8" y="0"/>
                    <a:pt x="0" y="0"/>
                  </a:cubicBezTo>
                  <a:lnTo>
                    <a:pt x="21" y="6"/>
                  </a:lnTo>
                </a:path>
              </a:pathLst>
            </a:custGeom>
            <a:solidFill>
              <a:schemeClr val="accent1"/>
            </a:solidFill>
            <a:ln w="9525">
              <a:solidFill>
                <a:schemeClr val="accent1"/>
              </a:solidFill>
              <a:round/>
              <a:headEnd/>
              <a:tailEnd/>
            </a:ln>
          </p:spPr>
          <p:txBody>
            <a:bodyPr/>
            <a:lstStyle/>
            <a:p>
              <a:endParaRPr lang="en-US"/>
            </a:p>
          </p:txBody>
        </p:sp>
      </p:grpSp>
    </p:spTree>
    <p:extLst>
      <p:ext uri="{BB962C8B-B14F-4D97-AF65-F5344CB8AC3E}">
        <p14:creationId xmlns:p14="http://schemas.microsoft.com/office/powerpoint/2010/main" val="70276283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51" name="Rectangle 19"/>
          <p:cNvSpPr>
            <a:spLocks noChangeArrowheads="1"/>
          </p:cNvSpPr>
          <p:nvPr/>
        </p:nvSpPr>
        <p:spPr bwMode="auto">
          <a:xfrm>
            <a:off x="1828800" y="-762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800">
                <a:latin typeface=".VnTime" panose="020B7200000000000000" pitchFamily="34" charset="0"/>
              </a:rPr>
              <a:t>H×nh ¶nh mét sè nhµ m¸y nhiÖt ®iÖn</a:t>
            </a:r>
            <a:r>
              <a:rPr lang="en-US" altLang="en-US" sz="2800"/>
              <a:t> </a:t>
            </a:r>
          </a:p>
        </p:txBody>
      </p:sp>
      <p:grpSp>
        <p:nvGrpSpPr>
          <p:cNvPr id="2" name="Group 20"/>
          <p:cNvGrpSpPr>
            <a:grpSpLocks/>
          </p:cNvGrpSpPr>
          <p:nvPr/>
        </p:nvGrpSpPr>
        <p:grpSpPr bwMode="auto">
          <a:xfrm>
            <a:off x="1524000" y="685801"/>
            <a:ext cx="8915400" cy="5597525"/>
            <a:chOff x="0" y="0"/>
            <a:chExt cx="2784" cy="2928"/>
          </a:xfrm>
        </p:grpSpPr>
        <p:pic>
          <p:nvPicPr>
            <p:cNvPr id="12301" name="Picture 21" descr="images594133_nhiet_dien_HP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84"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 Box 22"/>
            <p:cNvSpPr txBox="1">
              <a:spLocks noChangeArrowheads="1"/>
            </p:cNvSpPr>
            <p:nvPr/>
          </p:nvSpPr>
          <p:spPr bwMode="auto">
            <a:xfrm>
              <a:off x="240" y="2688"/>
              <a:ext cx="225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400">
                  <a:latin typeface=".VnTime" panose="020B7200000000000000" pitchFamily="34" charset="0"/>
                </a:rPr>
                <a:t>Nhµ m¸y nhiÖt ®iÖn H¶i Phßng</a:t>
              </a:r>
              <a:endParaRPr lang="en-US" altLang="en-US" sz="2400"/>
            </a:p>
          </p:txBody>
        </p:sp>
      </p:grpSp>
      <p:grpSp>
        <p:nvGrpSpPr>
          <p:cNvPr id="3" name="Group 23"/>
          <p:cNvGrpSpPr>
            <a:grpSpLocks/>
          </p:cNvGrpSpPr>
          <p:nvPr/>
        </p:nvGrpSpPr>
        <p:grpSpPr bwMode="auto">
          <a:xfrm>
            <a:off x="1524000" y="457201"/>
            <a:ext cx="9144000" cy="5800725"/>
            <a:chOff x="816" y="768"/>
            <a:chExt cx="3888" cy="3052"/>
          </a:xfrm>
        </p:grpSpPr>
        <p:sp>
          <p:nvSpPr>
            <p:cNvPr id="12299" name="Text Box 24"/>
            <p:cNvSpPr txBox="1">
              <a:spLocks noChangeArrowheads="1"/>
            </p:cNvSpPr>
            <p:nvPr/>
          </p:nvSpPr>
          <p:spPr bwMode="auto">
            <a:xfrm>
              <a:off x="1258" y="3579"/>
              <a:ext cx="2678"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400">
                  <a:latin typeface=".VnTime" panose="020B7200000000000000" pitchFamily="34" charset="0"/>
                </a:rPr>
                <a:t>Nhµ m¸y nhiÖt ®iÖn  Phó Mü  </a:t>
              </a:r>
            </a:p>
          </p:txBody>
        </p:sp>
        <p:pic>
          <p:nvPicPr>
            <p:cNvPr id="12300" name="Picture 2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768"/>
              <a:ext cx="3888" cy="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6"/>
          <p:cNvGrpSpPr>
            <a:grpSpLocks/>
          </p:cNvGrpSpPr>
          <p:nvPr/>
        </p:nvGrpSpPr>
        <p:grpSpPr bwMode="auto">
          <a:xfrm>
            <a:off x="1524000" y="533401"/>
            <a:ext cx="9144000" cy="5829297"/>
            <a:chOff x="2760" y="912"/>
            <a:chExt cx="3000" cy="2450"/>
          </a:xfrm>
        </p:grpSpPr>
        <p:sp>
          <p:nvSpPr>
            <p:cNvPr id="12297" name="Text Box 27"/>
            <p:cNvSpPr txBox="1">
              <a:spLocks noChangeArrowheads="1"/>
            </p:cNvSpPr>
            <p:nvPr/>
          </p:nvSpPr>
          <p:spPr bwMode="auto">
            <a:xfrm>
              <a:off x="3504" y="3168"/>
              <a:ext cx="148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a:latin typeface=".VnTime" panose="020B7200000000000000" pitchFamily="34" charset="0"/>
                </a:rPr>
                <a:t>Nhµ m¸y nhiÖt ®iÖn  Ph¶ L¹i </a:t>
              </a:r>
            </a:p>
          </p:txBody>
        </p:sp>
        <p:pic>
          <p:nvPicPr>
            <p:cNvPr id="12298" name="Picture 28" descr="Photo_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 y="912"/>
              <a:ext cx="3000" cy="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9"/>
          <p:cNvGrpSpPr>
            <a:grpSpLocks/>
          </p:cNvGrpSpPr>
          <p:nvPr/>
        </p:nvGrpSpPr>
        <p:grpSpPr bwMode="auto">
          <a:xfrm>
            <a:off x="1524000" y="609600"/>
            <a:ext cx="8839200" cy="5752838"/>
            <a:chOff x="2784" y="240"/>
            <a:chExt cx="2976" cy="2557"/>
          </a:xfrm>
        </p:grpSpPr>
        <p:pic>
          <p:nvPicPr>
            <p:cNvPr id="12295" name="Picture 30" descr="cam ph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 y="240"/>
              <a:ext cx="2976" cy="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31"/>
            <p:cNvSpPr txBox="1">
              <a:spLocks noChangeArrowheads="1"/>
            </p:cNvSpPr>
            <p:nvPr/>
          </p:nvSpPr>
          <p:spPr bwMode="auto">
            <a:xfrm>
              <a:off x="3072" y="2592"/>
              <a:ext cx="225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400">
                  <a:latin typeface=".VnTime" panose="020B7200000000000000" pitchFamily="34" charset="0"/>
                </a:rPr>
                <a:t>Nhµ m¸y nhiÖt ®iÖn  CÈm Ph¶ </a:t>
              </a:r>
              <a:endParaRPr lang="en-US" altLang="en-US" sz="2400"/>
            </a:p>
          </p:txBody>
        </p:sp>
      </p:grpSp>
    </p:spTree>
    <p:extLst>
      <p:ext uri="{BB962C8B-B14F-4D97-AF65-F5344CB8AC3E}">
        <p14:creationId xmlns:p14="http://schemas.microsoft.com/office/powerpoint/2010/main" val="2592630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5251"/>
                                        </p:tgtEl>
                                        <p:attrNameLst>
                                          <p:attrName>style.visibility</p:attrName>
                                        </p:attrNameLst>
                                      </p:cBhvr>
                                      <p:to>
                                        <p:strVal val="visible"/>
                                      </p:to>
                                    </p:set>
                                    <p:animEffect transition="in" filter="wipe(left)">
                                      <p:cBhvr>
                                        <p:cTn id="7" dur="500"/>
                                        <p:tgtEl>
                                          <p:spTgt spid="95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nodeType="clickEffect">
                                  <p:stCondLst>
                                    <p:cond delay="0"/>
                                  </p:stCondLst>
                                  <p:childTnLst>
                                    <p:animEffect transition="out" filter="blinds(horizont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amond(in)">
                                      <p:cBhvr>
                                        <p:cTn id="22" dur="10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xit" presetSubtype="16" fill="hold" nodeType="clickEffect">
                                  <p:stCondLst>
                                    <p:cond delay="0"/>
                                  </p:stCondLst>
                                  <p:childTnLst>
                                    <p:animEffect transition="out" filter="box(in)">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edge">
                                      <p:cBhvr>
                                        <p:cTn id="32" dur="20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Horizontal)">
                                      <p:cBhvr>
                                        <p:cTn id="37" dur="500"/>
                                        <p:tgtEl>
                                          <p:spTgt spid="5"/>
                                        </p:tgtEl>
                                      </p:cBhvr>
                                    </p:animEffect>
                                  </p:childTnLst>
                                </p:cTn>
                              </p:par>
                              <p:par>
                                <p:cTn id="38" presetID="2" presetClass="exit" presetSubtype="4" fill="hold" nodeType="withEffect">
                                  <p:stCondLst>
                                    <p:cond delay="0"/>
                                  </p:stCondLst>
                                  <p:childTnLst>
                                    <p:anim calcmode="lin" valueType="num">
                                      <p:cBhvr additive="base">
                                        <p:cTn id="39" dur="500"/>
                                        <p:tgtEl>
                                          <p:spTgt spid="4"/>
                                        </p:tgtEl>
                                        <p:attrNameLst>
                                          <p:attrName>ppt_x</p:attrName>
                                        </p:attrNameLst>
                                      </p:cBhvr>
                                      <p:tavLst>
                                        <p:tav tm="0">
                                          <p:val>
                                            <p:strVal val="ppt_x"/>
                                          </p:val>
                                        </p:tav>
                                        <p:tav tm="100000">
                                          <p:val>
                                            <p:strVal val="ppt_x"/>
                                          </p:val>
                                        </p:tav>
                                      </p:tavLst>
                                    </p:anim>
                                    <p:anim calcmode="lin" valueType="num">
                                      <p:cBhvr additive="base">
                                        <p:cTn id="40" dur="500"/>
                                        <p:tgtEl>
                                          <p:spTgt spid="4"/>
                                        </p:tgtEl>
                                        <p:attrNameLst>
                                          <p:attrName>ppt_y</p:attrName>
                                        </p:attrNameLst>
                                      </p:cBhvr>
                                      <p:tavLst>
                                        <p:tav tm="0">
                                          <p:val>
                                            <p:strVal val="ppt_y"/>
                                          </p:val>
                                        </p:tav>
                                        <p:tav tm="100000">
                                          <p:val>
                                            <p:strVal val="1+ppt_h/2"/>
                                          </p:val>
                                        </p:tav>
                                      </p:tavLst>
                                    </p:anim>
                                    <p:set>
                                      <p:cBhvr>
                                        <p:cTn id="4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752600" y="0"/>
            <a:ext cx="3276600" cy="609600"/>
          </a:xfrm>
        </p:spPr>
        <p:txBody>
          <a:bodyPr/>
          <a:lstStyle/>
          <a:p>
            <a:pPr algn="l" eaLnBrk="1" hangingPunct="1"/>
            <a:r>
              <a:rPr lang="en-US" altLang="en-US" sz="2800" b="1">
                <a:solidFill>
                  <a:srgbClr val="0000CC"/>
                </a:solidFill>
                <a:latin typeface=".VnTime" panose="020B7200000000000000" pitchFamily="34" charset="0"/>
              </a:rPr>
              <a:t>Nhµ m¸y thuû ®iÖn</a:t>
            </a:r>
          </a:p>
        </p:txBody>
      </p:sp>
      <p:pic>
        <p:nvPicPr>
          <p:cNvPr id="13315" name="Picture 10" descr="Nha may thuy d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620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12"/>
          <p:cNvSpPr txBox="1">
            <a:spLocks noChangeArrowheads="1"/>
          </p:cNvSpPr>
          <p:nvPr/>
        </p:nvSpPr>
        <p:spPr bwMode="auto">
          <a:xfrm>
            <a:off x="7239000" y="304801"/>
            <a:ext cx="205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800" dirty="0" err="1">
                <a:solidFill>
                  <a:srgbClr val="FF0000"/>
                </a:solidFill>
                <a:latin typeface=".VnTime" panose="020B7200000000000000" pitchFamily="34" charset="0"/>
              </a:rPr>
              <a:t>Dßng</a:t>
            </a:r>
            <a:r>
              <a:rPr lang="en-US" altLang="en-US" sz="2800" dirty="0">
                <a:solidFill>
                  <a:srgbClr val="FF0000"/>
                </a:solidFill>
                <a:latin typeface=".VnTime" panose="020B7200000000000000" pitchFamily="34" charset="0"/>
              </a:rPr>
              <a:t> </a:t>
            </a:r>
            <a:r>
              <a:rPr lang="en-US" altLang="en-US" sz="2800" dirty="0" err="1" smtClean="0">
                <a:solidFill>
                  <a:srgbClr val="FF0000"/>
                </a:solidFill>
                <a:latin typeface=".VnTime" panose="020B7200000000000000" pitchFamily="34" charset="0"/>
              </a:rPr>
              <a:t>n­ưíc</a:t>
            </a:r>
            <a:endParaRPr lang="en-US" altLang="en-US" sz="2800" dirty="0">
              <a:solidFill>
                <a:srgbClr val="FF0000"/>
              </a:solidFill>
              <a:latin typeface=".VnTime" panose="020B7200000000000000" pitchFamily="34" charset="0"/>
            </a:endParaRPr>
          </a:p>
        </p:txBody>
      </p:sp>
      <p:sp>
        <p:nvSpPr>
          <p:cNvPr id="13317" name="Text Box 14"/>
          <p:cNvSpPr txBox="1">
            <a:spLocks noChangeArrowheads="1"/>
          </p:cNvSpPr>
          <p:nvPr/>
        </p:nvSpPr>
        <p:spPr bwMode="auto">
          <a:xfrm>
            <a:off x="2819400" y="2819401"/>
            <a:ext cx="2286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800" dirty="0" err="1">
                <a:solidFill>
                  <a:srgbClr val="FF0000"/>
                </a:solidFill>
                <a:latin typeface=".VnTime" panose="020B7200000000000000" pitchFamily="34" charset="0"/>
              </a:rPr>
              <a:t>Tua</a:t>
            </a:r>
            <a:r>
              <a:rPr lang="en-US" altLang="en-US" sz="2800" dirty="0">
                <a:solidFill>
                  <a:srgbClr val="FF0000"/>
                </a:solidFill>
                <a:latin typeface=".VnTime" panose="020B7200000000000000" pitchFamily="34" charset="0"/>
              </a:rPr>
              <a:t> bin </a:t>
            </a:r>
            <a:r>
              <a:rPr lang="en-US" altLang="en-US" sz="2800" dirty="0" err="1" smtClean="0">
                <a:solidFill>
                  <a:srgbClr val="FF0000"/>
                </a:solidFill>
                <a:latin typeface=".VnTime" panose="020B7200000000000000" pitchFamily="34" charset="0"/>
              </a:rPr>
              <a:t>n­ưíc</a:t>
            </a:r>
            <a:endParaRPr lang="en-US" altLang="en-US" sz="2800" dirty="0">
              <a:solidFill>
                <a:srgbClr val="FF0000"/>
              </a:solidFill>
              <a:latin typeface=".VnTime" panose="020B7200000000000000" pitchFamily="34" charset="0"/>
            </a:endParaRPr>
          </a:p>
        </p:txBody>
      </p:sp>
      <p:sp>
        <p:nvSpPr>
          <p:cNvPr id="13318" name="Text Box 15"/>
          <p:cNvSpPr txBox="1">
            <a:spLocks noChangeArrowheads="1"/>
          </p:cNvSpPr>
          <p:nvPr/>
        </p:nvSpPr>
        <p:spPr bwMode="auto">
          <a:xfrm>
            <a:off x="4419600" y="838201"/>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2800">
                <a:solidFill>
                  <a:srgbClr val="FF0000"/>
                </a:solidFill>
                <a:latin typeface=".VnTime" panose="020B7200000000000000" pitchFamily="34" charset="0"/>
              </a:rPr>
              <a:t>M¸y ph¸t ®iÖn</a:t>
            </a:r>
          </a:p>
        </p:txBody>
      </p:sp>
    </p:spTree>
    <p:extLst>
      <p:ext uri="{BB962C8B-B14F-4D97-AF65-F5344CB8AC3E}">
        <p14:creationId xmlns:p14="http://schemas.microsoft.com/office/powerpoint/2010/main" val="1876794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1209</TotalTime>
  <Words>1624</Words>
  <Application>Microsoft Office PowerPoint</Application>
  <PresentationFormat>Widescreen</PresentationFormat>
  <Paragraphs>217</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.VnTime</vt:lpstr>
      <vt:lpstr>.VnTimeH</vt:lpstr>
      <vt:lpstr>Arial</vt:lpstr>
      <vt:lpstr>Century Gothic</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Nhµ m¸y thuû ®iÖn</vt:lpstr>
      <vt:lpstr>PowerPoint Presentation</vt:lpstr>
      <vt:lpstr>PowerPoint Presentation</vt:lpstr>
      <vt:lpstr>PowerPoint Presentation</vt:lpstr>
      <vt:lpstr>PowerPoint Presentation</vt:lpstr>
      <vt:lpstr>So s¸nh ®iÓm gièng vµ kh¸c nhau vÒ qui tr×nh s¶n xuÊt ®iÖn n¨ng cña c¸c nhµ m¸y ®iÖn nãi trªn?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134</cp:revision>
  <dcterms:created xsi:type="dcterms:W3CDTF">2023-06-21T22:05:51Z</dcterms:created>
  <dcterms:modified xsi:type="dcterms:W3CDTF">2026-03-28T08:49:51Z</dcterms:modified>
</cp:coreProperties>
</file>