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53"/>
  </p:notesMasterIdLst>
  <p:sldIdLst>
    <p:sldId id="372" r:id="rId2"/>
    <p:sldId id="358" r:id="rId3"/>
    <p:sldId id="257" r:id="rId4"/>
    <p:sldId id="256" r:id="rId5"/>
    <p:sldId id="259" r:id="rId6"/>
    <p:sldId id="317" r:id="rId7"/>
    <p:sldId id="318" r:id="rId8"/>
    <p:sldId id="319" r:id="rId9"/>
    <p:sldId id="261" r:id="rId10"/>
    <p:sldId id="320" r:id="rId11"/>
    <p:sldId id="321" r:id="rId12"/>
    <p:sldId id="322" r:id="rId13"/>
    <p:sldId id="323" r:id="rId14"/>
    <p:sldId id="324" r:id="rId15"/>
    <p:sldId id="365" r:id="rId16"/>
    <p:sldId id="329" r:id="rId17"/>
    <p:sldId id="333" r:id="rId18"/>
    <p:sldId id="334" r:id="rId19"/>
    <p:sldId id="335" r:id="rId20"/>
    <p:sldId id="303" r:id="rId21"/>
    <p:sldId id="337" r:id="rId22"/>
    <p:sldId id="304" r:id="rId23"/>
    <p:sldId id="338" r:id="rId24"/>
    <p:sldId id="341" r:id="rId25"/>
    <p:sldId id="342" r:id="rId26"/>
    <p:sldId id="344" r:id="rId27"/>
    <p:sldId id="343" r:id="rId28"/>
    <p:sldId id="346" r:id="rId29"/>
    <p:sldId id="347" r:id="rId30"/>
    <p:sldId id="348" r:id="rId31"/>
    <p:sldId id="349" r:id="rId32"/>
    <p:sldId id="351" r:id="rId33"/>
    <p:sldId id="352" r:id="rId34"/>
    <p:sldId id="354" r:id="rId35"/>
    <p:sldId id="339" r:id="rId36"/>
    <p:sldId id="311" r:id="rId37"/>
    <p:sldId id="357" r:id="rId38"/>
    <p:sldId id="360" r:id="rId39"/>
    <p:sldId id="361" r:id="rId40"/>
    <p:sldId id="362" r:id="rId41"/>
    <p:sldId id="363" r:id="rId42"/>
    <p:sldId id="383" r:id="rId43"/>
    <p:sldId id="382" r:id="rId44"/>
    <p:sldId id="375" r:id="rId45"/>
    <p:sldId id="376" r:id="rId46"/>
    <p:sldId id="377" r:id="rId47"/>
    <p:sldId id="378" r:id="rId48"/>
    <p:sldId id="379" r:id="rId49"/>
    <p:sldId id="380" r:id="rId50"/>
    <p:sldId id="283" r:id="rId51"/>
    <p:sldId id="286" r:id="rId52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Quicksand Light" panose="020B0604020202020204" charset="0"/>
      <p:regular r:id="rId61"/>
      <p:bold r:id="rId62"/>
    </p:embeddedFont>
    <p:embeddedFont>
      <p:font typeface="Cambria" panose="02040503050406030204" pitchFamily="18" charset="0"/>
      <p:regular r:id="rId63"/>
      <p:bold r:id="rId64"/>
      <p:italic r:id="rId65"/>
      <p:boldItalic r:id="rId66"/>
    </p:embeddedFont>
    <p:embeddedFont>
      <p:font typeface="Symbol Tiger" panose="05050102010706020507" pitchFamily="18" charset="2"/>
      <p:regular r:id="rId67"/>
    </p:embeddedFont>
    <p:embeddedFont>
      <p:font typeface="Open Sans" panose="020B0604020202020204" charset="0"/>
      <p:regular r:id="rId68"/>
      <p:bold r:id="rId69"/>
      <p:italic r:id="rId70"/>
      <p:boldItalic r:id="rId71"/>
    </p:embeddedFont>
    <p:embeddedFont>
      <p:font typeface="Montserrat Light" panose="020B0604020202020204" charset="0"/>
      <p:regular r:id="rId72"/>
      <p:bold r:id="rId73"/>
      <p:italic r:id="rId74"/>
      <p:boldItalic r:id="rId75"/>
    </p:embeddedFont>
    <p:embeddedFont>
      <p:font typeface="Bodoni" panose="020B0604020202020204" charset="0"/>
      <p:regular r:id="rId76"/>
      <p:bold r:id="rId77"/>
      <p:italic r:id="rId78"/>
      <p:boldItalic r:id="rId79"/>
    </p:embeddedFont>
    <p:embeddedFont>
      <p:font typeface="Montserrat" panose="020B0604020202020204" charset="0"/>
      <p:regular r:id="rId80"/>
      <p:bold r:id="rId81"/>
      <p:italic r:id="rId82"/>
      <p:boldItalic r:id="rId83"/>
    </p:embeddedFont>
    <p:embeddedFont>
      <p:font typeface="Oswald" panose="020B0604020202020204" charset="0"/>
      <p:regular r:id="rId84"/>
      <p:bold r:id="rId85"/>
    </p:embeddedFont>
    <p:embeddedFont>
      <p:font typeface="Arvo" panose="020B0604020202020204" charset="0"/>
      <p:regular r:id="rId86"/>
      <p:bold r:id="rId87"/>
      <p:italic r:id="rId88"/>
      <p:boldItalic r:id="rId89"/>
    </p:embeddedFont>
    <p:embeddedFont>
      <p:font typeface="Oswald Regular" panose="020B0604020202020204" charset="0"/>
      <p:regular r:id="rId90"/>
      <p:bold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8" autoAdjust="0"/>
    <p:restoredTop sz="94598" autoAdjust="0"/>
  </p:normalViewPr>
  <p:slideViewPr>
    <p:cSldViewPr snapToGrid="0">
      <p:cViewPr varScale="1">
        <p:scale>
          <a:sx n="116" d="100"/>
          <a:sy n="116" d="100"/>
        </p:scale>
        <p:origin x="187" y="77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84" Type="http://schemas.openxmlformats.org/officeDocument/2006/relationships/font" Target="fonts/font31.fntdata"/><Relationship Id="rId89" Type="http://schemas.openxmlformats.org/officeDocument/2006/relationships/font" Target="fonts/font3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4.xml"/><Relationship Id="rId90" Type="http://schemas.openxmlformats.org/officeDocument/2006/relationships/font" Target="fonts/font37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font" Target="fonts/font32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88" Type="http://schemas.openxmlformats.org/officeDocument/2006/relationships/font" Target="fonts/font35.fntdata"/><Relationship Id="rId91" Type="http://schemas.openxmlformats.org/officeDocument/2006/relationships/font" Target="fonts/font3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font" Target="fonts/font33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3.fntdata"/><Relationship Id="rId87" Type="http://schemas.openxmlformats.org/officeDocument/2006/relationships/font" Target="fonts/font34.fntdata"/><Relationship Id="rId61" Type="http://schemas.openxmlformats.org/officeDocument/2006/relationships/font" Target="fonts/font8.fntdata"/><Relationship Id="rId82" Type="http://schemas.openxmlformats.org/officeDocument/2006/relationships/font" Target="fonts/font2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font" Target="fonts/font3.fntdata"/><Relationship Id="rId77" Type="http://schemas.openxmlformats.org/officeDocument/2006/relationships/font" Target="fonts/font24.fntdata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5" Type="http://schemas.openxmlformats.org/officeDocument/2006/relationships/image" Target="../media/image101.wmf"/><Relationship Id="rId4" Type="http://schemas.openxmlformats.org/officeDocument/2006/relationships/image" Target="../media/image100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4" Type="http://schemas.openxmlformats.org/officeDocument/2006/relationships/image" Target="../media/image11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3" Type="http://schemas.openxmlformats.org/officeDocument/2006/relationships/image" Target="../media/image126.wmf"/><Relationship Id="rId7" Type="http://schemas.openxmlformats.org/officeDocument/2006/relationships/image" Target="../media/image130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Relationship Id="rId6" Type="http://schemas.openxmlformats.org/officeDocument/2006/relationships/image" Target="../media/image129.wmf"/><Relationship Id="rId5" Type="http://schemas.openxmlformats.org/officeDocument/2006/relationships/image" Target="../media/image128.wmf"/><Relationship Id="rId10" Type="http://schemas.openxmlformats.org/officeDocument/2006/relationships/image" Target="../media/image133.wmf"/><Relationship Id="rId4" Type="http://schemas.openxmlformats.org/officeDocument/2006/relationships/image" Target="../media/image127.wmf"/><Relationship Id="rId9" Type="http://schemas.openxmlformats.org/officeDocument/2006/relationships/image" Target="../media/image13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e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644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318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870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983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732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40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482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68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898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276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428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09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33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2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9" r:id="rId5"/>
    <p:sldLayoutId id="2147483660" r:id="rId6"/>
    <p:sldLayoutId id="2147483661" r:id="rId7"/>
    <p:sldLayoutId id="2147483664" r:id="rId8"/>
    <p:sldLayoutId id="2147483665" r:id="rId9"/>
    <p:sldLayoutId id="2147483666" r:id="rId10"/>
    <p:sldLayoutId id="2147483668" r:id="rId11"/>
    <p:sldLayoutId id="2147483671" r:id="rId12"/>
    <p:sldLayoutId id="2147483673" r:id="rId13"/>
    <p:sldLayoutId id="2147483674" r:id="rId14"/>
    <p:sldLayoutId id="2147483675" r:id="rId15"/>
    <p:sldLayoutId id="2147483681" r:id="rId16"/>
    <p:sldLayoutId id="214748368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11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5.w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8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28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42.emf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3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emf"/><Relationship Id="rId11" Type="http://schemas.openxmlformats.org/officeDocument/2006/relationships/image" Target="../media/image39.png"/><Relationship Id="rId5" Type="http://schemas.openxmlformats.org/officeDocument/2006/relationships/oleObject" Target="../embeddings/oleObject17.bin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2.wmf"/><Relationship Id="rId14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2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53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59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5" Type="http://schemas.openxmlformats.org/officeDocument/2006/relationships/image" Target="../media/image60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3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65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64.wmf"/><Relationship Id="rId5" Type="http://schemas.openxmlformats.org/officeDocument/2006/relationships/image" Target="../media/image61.wmf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4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71.wmf"/><Relationship Id="rId5" Type="http://schemas.openxmlformats.org/officeDocument/2006/relationships/image" Target="../media/image68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7.png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6.png"/><Relationship Id="rId11" Type="http://schemas.openxmlformats.org/officeDocument/2006/relationships/image" Target="../media/image72.wmf"/><Relationship Id="rId5" Type="http://schemas.openxmlformats.org/officeDocument/2006/relationships/image" Target="../media/image20.svg"/><Relationship Id="rId15" Type="http://schemas.openxmlformats.org/officeDocument/2006/relationships/image" Target="../media/image74.wmf"/><Relationship Id="rId10" Type="http://schemas.openxmlformats.org/officeDocument/2006/relationships/oleObject" Target="../embeddings/oleObject49.bin"/><Relationship Id="rId4" Type="http://schemas.openxmlformats.org/officeDocument/2006/relationships/image" Target="../media/image75.png"/><Relationship Id="rId9" Type="http://schemas.openxmlformats.org/officeDocument/2006/relationships/image" Target="../media/image25.svg"/><Relationship Id="rId14" Type="http://schemas.openxmlformats.org/officeDocument/2006/relationships/oleObject" Target="../embeddings/oleObject5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oleObject" Target="../embeddings/oleObject57.bin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81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8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47.svg"/><Relationship Id="rId4" Type="http://schemas.openxmlformats.org/officeDocument/2006/relationships/image" Target="../media/image78.wmf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.png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6.wmf"/><Relationship Id="rId4" Type="http://schemas.openxmlformats.org/officeDocument/2006/relationships/image" Target="../media/image81.svg"/><Relationship Id="rId9" Type="http://schemas.openxmlformats.org/officeDocument/2006/relationships/oleObject" Target="../embeddings/oleObject6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8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65.bin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7.png"/><Relationship Id="rId12" Type="http://schemas.openxmlformats.org/officeDocument/2006/relationships/oleObject" Target="../embeddings/oleObject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6.png"/><Relationship Id="rId11" Type="http://schemas.openxmlformats.org/officeDocument/2006/relationships/image" Target="../media/image91.wmf"/><Relationship Id="rId5" Type="http://schemas.openxmlformats.org/officeDocument/2006/relationships/image" Target="../media/image20.svg"/><Relationship Id="rId15" Type="http://schemas.openxmlformats.org/officeDocument/2006/relationships/image" Target="../media/image93.wmf"/><Relationship Id="rId10" Type="http://schemas.openxmlformats.org/officeDocument/2006/relationships/oleObject" Target="../embeddings/oleObject67.bin"/><Relationship Id="rId4" Type="http://schemas.openxmlformats.org/officeDocument/2006/relationships/image" Target="../media/image75.png"/><Relationship Id="rId9" Type="http://schemas.openxmlformats.org/officeDocument/2006/relationships/image" Target="../media/image25.svg"/><Relationship Id="rId14" Type="http://schemas.openxmlformats.org/officeDocument/2006/relationships/oleObject" Target="../embeddings/oleObject6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67.png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2.svg"/><Relationship Id="rId10" Type="http://schemas.openxmlformats.org/officeDocument/2006/relationships/image" Target="../media/image96.wmf"/><Relationship Id="rId9" Type="http://schemas.openxmlformats.org/officeDocument/2006/relationships/oleObject" Target="../embeddings/oleObject7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12" Type="http://schemas.openxmlformats.org/officeDocument/2006/relationships/image" Target="../media/image10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76.bin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100.e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75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3.w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105.wmf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8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oleObject" Target="../embeddings/oleObject83.bin"/><Relationship Id="rId3" Type="http://schemas.openxmlformats.org/officeDocument/2006/relationships/notesSlide" Target="../notesSlides/notesSlide17.xml"/><Relationship Id="rId12" Type="http://schemas.openxmlformats.org/officeDocument/2006/relationships/image" Target="../media/image106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8.wmf"/><Relationship Id="rId1" Type="http://schemas.openxmlformats.org/officeDocument/2006/relationships/vmlDrawing" Target="../drawings/vmlDrawing19.vml"/><Relationship Id="rId11" Type="http://schemas.openxmlformats.org/officeDocument/2006/relationships/oleObject" Target="../embeddings/oleObject82.bin"/><Relationship Id="rId15" Type="http://schemas.openxmlformats.org/officeDocument/2006/relationships/oleObject" Target="../embeddings/oleObject84.bin"/><Relationship Id="rId10" Type="http://schemas.openxmlformats.org/officeDocument/2006/relationships/image" Target="../media/image25.svg"/><Relationship Id="rId4" Type="http://schemas.openxmlformats.org/officeDocument/2006/relationships/image" Target="../media/image109.png"/><Relationship Id="rId9" Type="http://schemas.openxmlformats.org/officeDocument/2006/relationships/image" Target="../media/image77.png"/><Relationship Id="rId14" Type="http://schemas.openxmlformats.org/officeDocument/2006/relationships/image" Target="../media/image107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13" Type="http://schemas.openxmlformats.org/officeDocument/2006/relationships/image" Target="../media/image112.wmf"/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12" Type="http://schemas.openxmlformats.org/officeDocument/2006/relationships/oleObject" Target="../embeddings/oleObject8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4.png"/><Relationship Id="rId11" Type="http://schemas.openxmlformats.org/officeDocument/2006/relationships/image" Target="../media/image111.wmf"/><Relationship Id="rId5" Type="http://schemas.openxmlformats.org/officeDocument/2006/relationships/image" Target="../media/image47.svg"/><Relationship Id="rId15" Type="http://schemas.openxmlformats.org/officeDocument/2006/relationships/image" Target="../media/image113.wmf"/><Relationship Id="rId10" Type="http://schemas.openxmlformats.org/officeDocument/2006/relationships/oleObject" Target="../embeddings/oleObject86.bin"/><Relationship Id="rId4" Type="http://schemas.openxmlformats.org/officeDocument/2006/relationships/image" Target="../media/image84.png"/><Relationship Id="rId9" Type="http://schemas.openxmlformats.org/officeDocument/2006/relationships/image" Target="../media/image110.wmf"/><Relationship Id="rId14" Type="http://schemas.openxmlformats.org/officeDocument/2006/relationships/oleObject" Target="../embeddings/oleObject88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84.png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11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5.w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9.bin"/><Relationship Id="rId10" Type="http://schemas.openxmlformats.org/officeDocument/2006/relationships/image" Target="../media/image117.wmf"/><Relationship Id="rId4" Type="http://schemas.openxmlformats.org/officeDocument/2006/relationships/image" Target="../media/image47.svg"/><Relationship Id="rId9" Type="http://schemas.openxmlformats.org/officeDocument/2006/relationships/oleObject" Target="../embeddings/oleObject91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5.bin"/><Relationship Id="rId12" Type="http://schemas.openxmlformats.org/officeDocument/2006/relationships/image" Target="../media/image12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20.wmf"/><Relationship Id="rId11" Type="http://schemas.openxmlformats.org/officeDocument/2006/relationships/oleObject" Target="../embeddings/oleObject97.bin"/><Relationship Id="rId5" Type="http://schemas.openxmlformats.org/officeDocument/2006/relationships/oleObject" Target="../embeddings/oleObject94.bin"/><Relationship Id="rId10" Type="http://schemas.openxmlformats.org/officeDocument/2006/relationships/image" Target="../media/image122.wmf"/><Relationship Id="rId4" Type="http://schemas.openxmlformats.org/officeDocument/2006/relationships/image" Target="../media/image119.wmf"/><Relationship Id="rId9" Type="http://schemas.openxmlformats.org/officeDocument/2006/relationships/oleObject" Target="../embeddings/oleObject9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13" Type="http://schemas.openxmlformats.org/officeDocument/2006/relationships/oleObject" Target="../embeddings/oleObject103.bin"/><Relationship Id="rId18" Type="http://schemas.openxmlformats.org/officeDocument/2006/relationships/oleObject" Target="../embeddings/oleObject106.bin"/><Relationship Id="rId3" Type="http://schemas.openxmlformats.org/officeDocument/2006/relationships/oleObject" Target="../embeddings/oleObject98.bin"/><Relationship Id="rId21" Type="http://schemas.openxmlformats.org/officeDocument/2006/relationships/image" Target="../media/image132.wmf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128.wmf"/><Relationship Id="rId17" Type="http://schemas.openxmlformats.org/officeDocument/2006/relationships/image" Target="../media/image130.wmf"/><Relationship Id="rId25" Type="http://schemas.openxmlformats.org/officeDocument/2006/relationships/oleObject" Target="../embeddings/oleObject110.bin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05.bin"/><Relationship Id="rId20" Type="http://schemas.openxmlformats.org/officeDocument/2006/relationships/oleObject" Target="../embeddings/oleObject107.bin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5.wmf"/><Relationship Id="rId11" Type="http://schemas.openxmlformats.org/officeDocument/2006/relationships/oleObject" Target="../embeddings/oleObject102.bin"/><Relationship Id="rId24" Type="http://schemas.openxmlformats.org/officeDocument/2006/relationships/oleObject" Target="../embeddings/oleObject109.bin"/><Relationship Id="rId5" Type="http://schemas.openxmlformats.org/officeDocument/2006/relationships/oleObject" Target="../embeddings/oleObject99.bin"/><Relationship Id="rId15" Type="http://schemas.openxmlformats.org/officeDocument/2006/relationships/image" Target="../media/image129.wmf"/><Relationship Id="rId23" Type="http://schemas.openxmlformats.org/officeDocument/2006/relationships/image" Target="../media/image133.wmf"/><Relationship Id="rId10" Type="http://schemas.openxmlformats.org/officeDocument/2006/relationships/image" Target="../media/image127.wmf"/><Relationship Id="rId19" Type="http://schemas.openxmlformats.org/officeDocument/2006/relationships/image" Target="../media/image131.wmf"/><Relationship Id="rId4" Type="http://schemas.openxmlformats.org/officeDocument/2006/relationships/image" Target="../media/image124.wmf"/><Relationship Id="rId9" Type="http://schemas.openxmlformats.org/officeDocument/2006/relationships/oleObject" Target="../embeddings/oleObject101.bin"/><Relationship Id="rId14" Type="http://schemas.openxmlformats.org/officeDocument/2006/relationships/oleObject" Target="../embeddings/oleObject104.bin"/><Relationship Id="rId22" Type="http://schemas.openxmlformats.org/officeDocument/2006/relationships/oleObject" Target="../embeddings/oleObject10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7" Type="http://schemas.openxmlformats.org/officeDocument/2006/relationships/image" Target="../media/image13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134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139.emf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2.emf"/><Relationship Id="rId11" Type="http://schemas.openxmlformats.org/officeDocument/2006/relationships/image" Target="../media/image145.emf"/><Relationship Id="rId5" Type="http://schemas.openxmlformats.org/officeDocument/2006/relationships/image" Target="../media/image141.emf"/><Relationship Id="rId10" Type="http://schemas.openxmlformats.org/officeDocument/2006/relationships/image" Target="../media/image144.emf"/><Relationship Id="rId4" Type="http://schemas.openxmlformats.org/officeDocument/2006/relationships/image" Target="../media/image140.emf"/><Relationship Id="rId9" Type="http://schemas.openxmlformats.org/officeDocument/2006/relationships/image" Target="../media/image14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0.png"/><Relationship Id="rId3" Type="http://schemas.openxmlformats.org/officeDocument/2006/relationships/audio" Target="../media/media2.WAV"/><Relationship Id="rId7" Type="http://schemas.openxmlformats.org/officeDocument/2006/relationships/slide" Target="slide5.xml"/><Relationship Id="rId12" Type="http://schemas.openxmlformats.org/officeDocument/2006/relationships/image" Target="../media/image149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8.gif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47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audio" Target="NUL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4.wav"/><Relationship Id="rId11" Type="http://schemas.openxmlformats.org/officeDocument/2006/relationships/audio" Target="NULL"/><Relationship Id="rId5" Type="http://schemas.openxmlformats.org/officeDocument/2006/relationships/audio" Target="../media/audio3.wav"/><Relationship Id="rId10" Type="http://schemas.openxmlformats.org/officeDocument/2006/relationships/image" Target="../media/image15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51.gif"/><Relationship Id="rId14" Type="http://schemas.openxmlformats.org/officeDocument/2006/relationships/audio" Target="NUL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0.png"/><Relationship Id="rId3" Type="http://schemas.openxmlformats.org/officeDocument/2006/relationships/audio" Target="../media/audio7.wav"/><Relationship Id="rId7" Type="http://schemas.openxmlformats.org/officeDocument/2006/relationships/image" Target="../media/image155.png"/><Relationship Id="rId12" Type="http://schemas.openxmlformats.org/officeDocument/2006/relationships/slide" Target="slide43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audio" Target="../media/audio9.wav"/><Relationship Id="rId15" Type="http://schemas.openxmlformats.org/officeDocument/2006/relationships/image" Target="../media/image153.wmf"/><Relationship Id="rId10" Type="http://schemas.openxmlformats.org/officeDocument/2006/relationships/image" Target="../media/image158.png"/><Relationship Id="rId4" Type="http://schemas.openxmlformats.org/officeDocument/2006/relationships/audio" Target="../media/audio8.wav"/><Relationship Id="rId9" Type="http://schemas.openxmlformats.org/officeDocument/2006/relationships/image" Target="../media/image157.png"/><Relationship Id="rId14" Type="http://schemas.openxmlformats.org/officeDocument/2006/relationships/oleObject" Target="../embeddings/oleObject113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audio" Target="../media/audio10.wav"/><Relationship Id="rId7" Type="http://schemas.openxmlformats.org/officeDocument/2006/relationships/image" Target="../media/image156.png"/><Relationship Id="rId12" Type="http://schemas.openxmlformats.org/officeDocument/2006/relationships/image" Target="../media/image16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4.png"/><Relationship Id="rId11" Type="http://schemas.openxmlformats.org/officeDocument/2006/relationships/slide" Target="slide43.xml"/><Relationship Id="rId5" Type="http://schemas.openxmlformats.org/officeDocument/2006/relationships/image" Target="../media/image155.png"/><Relationship Id="rId10" Type="http://schemas.openxmlformats.org/officeDocument/2006/relationships/image" Target="../media/image157.png"/><Relationship Id="rId4" Type="http://schemas.openxmlformats.org/officeDocument/2006/relationships/audio" Target="../media/audio9.wav"/><Relationship Id="rId9" Type="http://schemas.openxmlformats.org/officeDocument/2006/relationships/image" Target="../media/image15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audio" Target="../media/audio10.wav"/><Relationship Id="rId7" Type="http://schemas.openxmlformats.org/officeDocument/2006/relationships/image" Target="../media/image156.png"/><Relationship Id="rId12" Type="http://schemas.openxmlformats.org/officeDocument/2006/relationships/image" Target="../media/image16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4.png"/><Relationship Id="rId11" Type="http://schemas.openxmlformats.org/officeDocument/2006/relationships/slide" Target="slide43.xml"/><Relationship Id="rId5" Type="http://schemas.openxmlformats.org/officeDocument/2006/relationships/image" Target="../media/image155.png"/><Relationship Id="rId10" Type="http://schemas.openxmlformats.org/officeDocument/2006/relationships/image" Target="../media/image159.png"/><Relationship Id="rId4" Type="http://schemas.openxmlformats.org/officeDocument/2006/relationships/audio" Target="../media/audio9.wav"/><Relationship Id="rId9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audio" Target="../media/audio10.wav"/><Relationship Id="rId7" Type="http://schemas.openxmlformats.org/officeDocument/2006/relationships/image" Target="../media/image15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4.png"/><Relationship Id="rId11" Type="http://schemas.openxmlformats.org/officeDocument/2006/relationships/image" Target="../media/image160.png"/><Relationship Id="rId5" Type="http://schemas.openxmlformats.org/officeDocument/2006/relationships/image" Target="../media/image155.png"/><Relationship Id="rId10" Type="http://schemas.openxmlformats.org/officeDocument/2006/relationships/image" Target="../media/image159.png"/><Relationship Id="rId4" Type="http://schemas.openxmlformats.org/officeDocument/2006/relationships/audio" Target="../media/audio9.wav"/><Relationship Id="rId9" Type="http://schemas.openxmlformats.org/officeDocument/2006/relationships/image" Target="../media/image1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0.png"/><Relationship Id="rId3" Type="http://schemas.openxmlformats.org/officeDocument/2006/relationships/audio" Target="../media/audio10.wav"/><Relationship Id="rId7" Type="http://schemas.openxmlformats.org/officeDocument/2006/relationships/image" Target="../media/image161.png"/><Relationship Id="rId12" Type="http://schemas.openxmlformats.org/officeDocument/2006/relationships/slide" Target="slide4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5.png"/><Relationship Id="rId10" Type="http://schemas.openxmlformats.org/officeDocument/2006/relationships/image" Target="../media/image158.png"/><Relationship Id="rId4" Type="http://schemas.openxmlformats.org/officeDocument/2006/relationships/audio" Target="../media/audio9.wav"/><Relationship Id="rId9" Type="http://schemas.openxmlformats.org/officeDocument/2006/relationships/image" Target="../media/image15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2.png"/><Relationship Id="rId3" Type="http://schemas.openxmlformats.org/officeDocument/2006/relationships/audio" Target="../media/audio10.wav"/><Relationship Id="rId7" Type="http://schemas.openxmlformats.org/officeDocument/2006/relationships/image" Target="../media/image156.png"/><Relationship Id="rId12" Type="http://schemas.openxmlformats.org/officeDocument/2006/relationships/image" Target="../media/image16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4.png"/><Relationship Id="rId11" Type="http://schemas.openxmlformats.org/officeDocument/2006/relationships/slide" Target="slide43.xml"/><Relationship Id="rId5" Type="http://schemas.openxmlformats.org/officeDocument/2006/relationships/image" Target="../media/image155.png"/><Relationship Id="rId10" Type="http://schemas.openxmlformats.org/officeDocument/2006/relationships/image" Target="../media/image157.png"/><Relationship Id="rId4" Type="http://schemas.openxmlformats.org/officeDocument/2006/relationships/audio" Target="../media/audio9.wav"/><Relationship Id="rId9" Type="http://schemas.openxmlformats.org/officeDocument/2006/relationships/image" Target="../media/image159.png"/><Relationship Id="rId1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2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166.png"/><Relationship Id="rId10" Type="http://schemas.openxmlformats.org/officeDocument/2006/relationships/image" Target="../media/image169.png"/><Relationship Id="rId4" Type="http://schemas.openxmlformats.org/officeDocument/2006/relationships/image" Target="../media/image94.svg"/><Relationship Id="rId9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8115300" cy="4114800"/>
            <a:chOff x="0" y="0"/>
            <a:chExt cx="12452786" cy="6314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rgbClr val="1B367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64606" y="1504950"/>
            <a:ext cx="861478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1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600" b="1" spc="1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DỰ BUỔI HỌC HÔM NAY</a:t>
            </a:r>
            <a:r>
              <a:rPr lang="en-US" sz="3600" b="1" spc="11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600" b="1" spc="11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TỐNG THU TRANG</a:t>
            </a:r>
            <a:endParaRPr lang="en-US" sz="3600" b="1" spc="11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840060">
            <a:off x="917570" y="3622256"/>
            <a:ext cx="1467761" cy="8833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33159">
            <a:off x="7199826" y="77577"/>
            <a:ext cx="943164" cy="15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4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6516" y="1712649"/>
            <a:ext cx="8171360" cy="2622651"/>
            <a:chOff x="451892" y="3009900"/>
            <a:chExt cx="16342720" cy="5245301"/>
          </a:xfrm>
          <a:solidFill>
            <a:srgbClr val="0070C0"/>
          </a:solidFill>
        </p:grpSpPr>
        <p:sp>
          <p:nvSpPr>
            <p:cNvPr id="28" name="Google Shape;259;p11"/>
            <p:cNvSpPr/>
            <p:nvPr/>
          </p:nvSpPr>
          <p:spPr>
            <a:xfrm>
              <a:off x="451892" y="3009900"/>
              <a:ext cx="16342720" cy="5245301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3244" y="3298108"/>
              <a:ext cx="16011368" cy="39805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  <a:spcBef>
                  <a:spcPts val="150"/>
                </a:spcBef>
                <a:spcAft>
                  <a:spcPts val="150"/>
                </a:spcAft>
              </a:pPr>
              <a:r>
                <a:rPr lang="da-DK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Phương trình bậc hai một ẩn ( nói gọn là phương trình bậc hai) là phương trình có dạng: </a:t>
              </a:r>
              <a:r>
                <a:rPr lang="da-DK" sz="20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ax</a:t>
              </a:r>
              <a:r>
                <a:rPr lang="da-DK" sz="2000" baseline="30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da-DK" sz="2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da-DK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</a:t>
              </a:r>
              <a:r>
                <a:rPr lang="da-DK" sz="20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bx </a:t>
              </a:r>
              <a:r>
                <a:rPr lang="da-DK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</a:t>
              </a:r>
              <a:r>
                <a:rPr lang="da-DK" sz="20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da-DK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0</a:t>
              </a:r>
            </a:p>
            <a:p>
              <a:pPr algn="just">
                <a:lnSpc>
                  <a:spcPct val="200000"/>
                </a:lnSpc>
                <a:spcBef>
                  <a:spcPts val="150"/>
                </a:spcBef>
                <a:spcAft>
                  <a:spcPts val="150"/>
                </a:spcAft>
              </a:pPr>
              <a:r>
                <a:rPr lang="da-DK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đó </a:t>
              </a:r>
              <a:r>
                <a:rPr lang="da-DK" sz="20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 </a:t>
              </a:r>
              <a:r>
                <a:rPr lang="da-DK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 ẩn; </a:t>
              </a:r>
              <a:r>
                <a:rPr lang="da-DK" sz="20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a, b, c </a:t>
              </a:r>
              <a:r>
                <a:rPr lang="da-DK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 những số cho trước gọi là hệ số và a </a:t>
              </a:r>
              <a:r>
                <a:rPr lang="da-DK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≠ 0</a:t>
              </a:r>
              <a:r>
                <a:rPr lang="da-DK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00223" y="503321"/>
            <a:ext cx="2590800" cy="71226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8" y="291382"/>
              <a:ext cx="4419480" cy="938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 algn="ctr"/>
              <a:r>
                <a:rPr lang="en-US" sz="2750" b="1" dirty="0">
                  <a:solidFill>
                    <a:srgbClr val="FF0000"/>
                  </a:solidFill>
                </a:rPr>
                <a:t>TỔNG QUÁT</a:t>
              </a:r>
              <a:endParaRPr sz="275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8456" y="4092775"/>
            <a:ext cx="586660" cy="522661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1111024" y="4690411"/>
            <a:ext cx="1091931" cy="279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924" y="474163"/>
            <a:ext cx="1618629" cy="1615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0" y="144140"/>
            <a:ext cx="1493650" cy="12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05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,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bậc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ẩn</a:t>
            </a:r>
            <a:r>
              <a:rPr lang="en-US" sz="2000" dirty="0" smtClean="0"/>
              <a:t> x? </a:t>
            </a:r>
            <a:r>
              <a:rPr lang="en-US" sz="2000" dirty="0" err="1" smtClean="0"/>
              <a:t>Chỉ</a:t>
            </a:r>
            <a:r>
              <a:rPr lang="en-US" sz="2000" dirty="0" smtClean="0"/>
              <a:t> </a:t>
            </a:r>
            <a:r>
              <a:rPr lang="en-US" sz="2000" dirty="0" err="1" smtClean="0"/>
              <a:t>rõ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hệ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i="1" dirty="0" smtClean="0"/>
              <a:t>a, b, c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đó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298542" y="2134296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486697" y="2721077"/>
            <a:ext cx="9209890" cy="3614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000" dirty="0" smtClean="0"/>
              <a:t>PT                           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bậc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: </a:t>
            </a:r>
            <a:r>
              <a:rPr lang="en-US" sz="2000" i="1" dirty="0" smtClean="0"/>
              <a:t>a </a:t>
            </a:r>
            <a:r>
              <a:rPr lang="en-US" sz="2000" dirty="0" smtClean="0"/>
              <a:t>= 2, </a:t>
            </a:r>
            <a:r>
              <a:rPr lang="en-US" sz="2000" i="1" dirty="0" smtClean="0"/>
              <a:t>b </a:t>
            </a:r>
            <a:r>
              <a:rPr lang="en-US" sz="2000" dirty="0" smtClean="0"/>
              <a:t>= - 3,</a:t>
            </a:r>
            <a:r>
              <a:rPr lang="en-US" sz="2000" i="1" dirty="0" smtClean="0"/>
              <a:t> c </a:t>
            </a:r>
            <a:r>
              <a:rPr lang="en-US" sz="2000" dirty="0" smtClean="0"/>
              <a:t>= 1.</a:t>
            </a:r>
          </a:p>
          <a:p>
            <a:pPr marL="457200" indent="-457200">
              <a:lnSpc>
                <a:spcPct val="150000"/>
              </a:lnSpc>
              <a:buAutoNum type="alphaLcParenR" startAt="2"/>
            </a:pPr>
            <a:r>
              <a:rPr lang="en-US" sz="2000" dirty="0" smtClean="0"/>
              <a:t>PT                 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bậc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: </a:t>
            </a:r>
            <a:r>
              <a:rPr lang="en-US" sz="2000" i="1" dirty="0" smtClean="0"/>
              <a:t>a </a:t>
            </a:r>
            <a:r>
              <a:rPr lang="en-US" sz="2000" dirty="0"/>
              <a:t>= </a:t>
            </a:r>
            <a:r>
              <a:rPr lang="en-US" sz="2000" dirty="0" smtClean="0"/>
              <a:t>1, </a:t>
            </a:r>
            <a:r>
              <a:rPr lang="en-US" sz="2000" i="1" dirty="0"/>
              <a:t>b </a:t>
            </a:r>
            <a:r>
              <a:rPr lang="en-US" sz="2000" dirty="0"/>
              <a:t>= 0</a:t>
            </a:r>
            <a:r>
              <a:rPr lang="en-US" sz="2000" dirty="0" smtClean="0"/>
              <a:t>,</a:t>
            </a:r>
            <a:r>
              <a:rPr lang="en-US" sz="2000" i="1" dirty="0" smtClean="0"/>
              <a:t> </a:t>
            </a:r>
            <a:r>
              <a:rPr lang="en-US" sz="2000" i="1" dirty="0"/>
              <a:t>c </a:t>
            </a:r>
            <a:r>
              <a:rPr lang="en-US" sz="2000" dirty="0"/>
              <a:t>= </a:t>
            </a:r>
            <a:r>
              <a:rPr lang="en-US" sz="2000" dirty="0" smtClean="0"/>
              <a:t>- 3.</a:t>
            </a:r>
          </a:p>
          <a:p>
            <a:pPr marL="457200" indent="-457200">
              <a:lnSpc>
                <a:spcPct val="150000"/>
              </a:lnSpc>
              <a:buAutoNum type="alphaLcParenR" startAt="3"/>
            </a:pPr>
            <a:r>
              <a:rPr lang="en-US" sz="2000" dirty="0" smtClean="0"/>
              <a:t>PT                           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bậc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endParaRPr lang="en-US" sz="2000" dirty="0" smtClean="0"/>
          </a:p>
          <a:p>
            <a:pPr marL="457200" indent="-457200">
              <a:buAutoNum type="alphaLcParenR" startAt="3"/>
            </a:pPr>
            <a:endParaRPr lang="en-US" sz="2000" dirty="0" smtClean="0"/>
          </a:p>
          <a:p>
            <a:pPr marL="457200" indent="-457200">
              <a:lnSpc>
                <a:spcPct val="150000"/>
              </a:lnSpc>
              <a:buAutoNum type="alphaLcParenR" startAt="3"/>
            </a:pPr>
            <a:r>
              <a:rPr lang="en-US" sz="2000" dirty="0" smtClean="0"/>
              <a:t>PT                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bậc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: </a:t>
            </a:r>
            <a:r>
              <a:rPr lang="en-US" sz="2000" i="1" dirty="0" smtClean="0"/>
              <a:t>a </a:t>
            </a:r>
            <a:r>
              <a:rPr lang="en-US" sz="2000" dirty="0" smtClean="0"/>
              <a:t>= -5, </a:t>
            </a:r>
            <a:r>
              <a:rPr lang="en-US" sz="2000" i="1" dirty="0"/>
              <a:t>b </a:t>
            </a:r>
            <a:r>
              <a:rPr lang="en-US" sz="2000" dirty="0"/>
              <a:t>= 0,</a:t>
            </a:r>
            <a:r>
              <a:rPr lang="en-US" sz="2000" i="1" dirty="0"/>
              <a:t> c </a:t>
            </a:r>
            <a:r>
              <a:rPr lang="en-US" sz="2000" dirty="0"/>
              <a:t>= </a:t>
            </a:r>
            <a:r>
              <a:rPr lang="en-US" sz="2000" dirty="0" smtClean="0"/>
              <a:t>0.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918867"/>
              </p:ext>
            </p:extLst>
          </p:nvPr>
        </p:nvGraphicFramePr>
        <p:xfrm>
          <a:off x="389413" y="1629069"/>
          <a:ext cx="2034473" cy="410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4" imgW="1320480" imgH="266400" progId="Equation.DSMT4">
                  <p:embed/>
                </p:oleObj>
              </mc:Choice>
              <mc:Fallback>
                <p:oleObj name="Equation" r:id="rId4" imgW="13204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413" y="1629069"/>
                        <a:ext cx="2034473" cy="410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552346"/>
              </p:ext>
            </p:extLst>
          </p:nvPr>
        </p:nvGraphicFramePr>
        <p:xfrm>
          <a:off x="4471450" y="1376507"/>
          <a:ext cx="2417581" cy="860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Equation" r:id="rId6" imgW="1498320" imgH="533160" progId="Equation.DSMT4">
                  <p:embed/>
                </p:oleObj>
              </mc:Choice>
              <mc:Fallback>
                <p:oleObj name="Equation" r:id="rId6" imgW="14983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71450" y="1376507"/>
                        <a:ext cx="2417581" cy="860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136576"/>
              </p:ext>
            </p:extLst>
          </p:nvPr>
        </p:nvGraphicFramePr>
        <p:xfrm>
          <a:off x="2798988" y="1629069"/>
          <a:ext cx="1457247" cy="431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Equation" r:id="rId8" imgW="901440" imgH="266400" progId="Equation.DSMT4">
                  <p:embed/>
                </p:oleObj>
              </mc:Choice>
              <mc:Fallback>
                <p:oleObj name="Equation" r:id="rId8" imgW="9014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98988" y="1629069"/>
                        <a:ext cx="1457247" cy="431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340330"/>
              </p:ext>
            </p:extLst>
          </p:nvPr>
        </p:nvGraphicFramePr>
        <p:xfrm>
          <a:off x="7173704" y="1593800"/>
          <a:ext cx="1506576" cy="445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10" imgW="901440" imgH="266400" progId="Equation.DSMT4">
                  <p:embed/>
                </p:oleObj>
              </mc:Choice>
              <mc:Fallback>
                <p:oleObj name="Equation" r:id="rId10" imgW="9014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73704" y="1593800"/>
                        <a:ext cx="1506576" cy="445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011104"/>
              </p:ext>
            </p:extLst>
          </p:nvPr>
        </p:nvGraphicFramePr>
        <p:xfrm>
          <a:off x="1399322" y="2772534"/>
          <a:ext cx="1881609" cy="439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Equation" r:id="rId12" imgW="1143000" imgH="266400" progId="Equation.DSMT4">
                  <p:embed/>
                </p:oleObj>
              </mc:Choice>
              <mc:Fallback>
                <p:oleObj name="Equation" r:id="rId12" imgW="11430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99322" y="2772534"/>
                        <a:ext cx="1881609" cy="439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567940"/>
              </p:ext>
            </p:extLst>
          </p:nvPr>
        </p:nvGraphicFramePr>
        <p:xfrm>
          <a:off x="1343359" y="3231459"/>
          <a:ext cx="1217621" cy="44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Equation" r:id="rId14" imgW="736560" imgH="266400" progId="Equation.DSMT4">
                  <p:embed/>
                </p:oleObj>
              </mc:Choice>
              <mc:Fallback>
                <p:oleObj name="Equation" r:id="rId14" imgW="736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43359" y="3231459"/>
                        <a:ext cx="1217621" cy="44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086907"/>
              </p:ext>
            </p:extLst>
          </p:nvPr>
        </p:nvGraphicFramePr>
        <p:xfrm>
          <a:off x="1312443" y="3559974"/>
          <a:ext cx="1925299" cy="7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" name="Equation" r:id="rId16" imgW="1358640" imgH="533160" progId="Equation.DSMT4">
                  <p:embed/>
                </p:oleObj>
              </mc:Choice>
              <mc:Fallback>
                <p:oleObj name="Equation" r:id="rId16" imgW="13586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12443" y="3559974"/>
                        <a:ext cx="1925299" cy="75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151595"/>
              </p:ext>
            </p:extLst>
          </p:nvPr>
        </p:nvGraphicFramePr>
        <p:xfrm>
          <a:off x="1286397" y="4462219"/>
          <a:ext cx="1214498" cy="439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Equation" r:id="rId18" imgW="736560" imgH="266400" progId="Equation.DSMT4">
                  <p:embed/>
                </p:oleObj>
              </mc:Choice>
              <mc:Fallback>
                <p:oleObj name="Equation" r:id="rId18" imgW="736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86397" y="4462219"/>
                        <a:ext cx="1214498" cy="439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746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Luyện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,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bậc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ẩn</a:t>
            </a:r>
            <a:r>
              <a:rPr lang="en-US" sz="2000" dirty="0"/>
              <a:t> x?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rõ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i="1" dirty="0"/>
              <a:t>a, b, c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716887"/>
              </p:ext>
            </p:extLst>
          </p:nvPr>
        </p:nvGraphicFramePr>
        <p:xfrm>
          <a:off x="701675" y="1628775"/>
          <a:ext cx="1408113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4" imgW="914400" imgH="266400" progId="Equation.DSMT4">
                  <p:embed/>
                </p:oleObj>
              </mc:Choice>
              <mc:Fallback>
                <p:oleObj name="Equation" r:id="rId4" imgW="914400" imgH="2664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1675" y="1628775"/>
                        <a:ext cx="1408113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733315"/>
              </p:ext>
            </p:extLst>
          </p:nvPr>
        </p:nvGraphicFramePr>
        <p:xfrm>
          <a:off x="4676775" y="1416050"/>
          <a:ext cx="20066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Equation" r:id="rId6" imgW="1244520" imgH="482400" progId="Equation.DSMT4">
                  <p:embed/>
                </p:oleObj>
              </mc:Choice>
              <mc:Fallback>
                <p:oleObj name="Equation" r:id="rId6" imgW="1244520" imgH="482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76775" y="1416050"/>
                        <a:ext cx="2006600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451878"/>
              </p:ext>
            </p:extLst>
          </p:nvPr>
        </p:nvGraphicFramePr>
        <p:xfrm>
          <a:off x="2458500" y="1652255"/>
          <a:ext cx="17859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Equation" r:id="rId8" imgW="1104840" imgH="266400" progId="Equation.DSMT4">
                  <p:embed/>
                </p:oleObj>
              </mc:Choice>
              <mc:Fallback>
                <p:oleObj name="Equation" r:id="rId8" imgW="1104840" imgH="266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58500" y="1652255"/>
                        <a:ext cx="1785938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095478"/>
              </p:ext>
            </p:extLst>
          </p:nvPr>
        </p:nvGraphicFramePr>
        <p:xfrm>
          <a:off x="7164388" y="1593850"/>
          <a:ext cx="152717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Equation" r:id="rId10" imgW="914400" imgH="266400" progId="Equation.DSMT4">
                  <p:embed/>
                </p:oleObj>
              </mc:Choice>
              <mc:Fallback>
                <p:oleObj name="Equation" r:id="rId10" imgW="91440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64388" y="1593850"/>
                        <a:ext cx="1527175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482738" y="2703464"/>
            <a:ext cx="921384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000" dirty="0" smtClean="0"/>
              <a:t>PT                           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bậc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: </a:t>
            </a:r>
            <a:r>
              <a:rPr lang="en-US" sz="2000" i="1" dirty="0" smtClean="0"/>
              <a:t>a </a:t>
            </a:r>
            <a:r>
              <a:rPr lang="en-US" sz="2000" dirty="0" smtClean="0"/>
              <a:t>= 1, </a:t>
            </a:r>
            <a:r>
              <a:rPr lang="en-US" sz="2000" i="1" dirty="0" smtClean="0"/>
              <a:t>b </a:t>
            </a:r>
            <a:r>
              <a:rPr lang="en-US" sz="2000" dirty="0" smtClean="0"/>
              <a:t>= 0,</a:t>
            </a:r>
            <a:r>
              <a:rPr lang="en-US" sz="2000" i="1" dirty="0" smtClean="0"/>
              <a:t> c </a:t>
            </a:r>
            <a:r>
              <a:rPr lang="en-US" sz="2000" dirty="0" smtClean="0"/>
              <a:t>= 5.</a:t>
            </a:r>
          </a:p>
          <a:p>
            <a:pPr marL="457200" indent="-457200">
              <a:lnSpc>
                <a:spcPct val="150000"/>
              </a:lnSpc>
              <a:buAutoNum type="alphaLcParenR" startAt="2"/>
            </a:pPr>
            <a:r>
              <a:rPr lang="en-US" sz="2000" dirty="0" smtClean="0"/>
              <a:t>PT                          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bậc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: </a:t>
            </a:r>
            <a:r>
              <a:rPr lang="en-US" sz="2000" i="1" dirty="0" smtClean="0"/>
              <a:t>a </a:t>
            </a:r>
            <a:r>
              <a:rPr lang="en-US" sz="2000" dirty="0"/>
              <a:t>= 2</a:t>
            </a:r>
            <a:r>
              <a:rPr lang="en-US" sz="2000" dirty="0" smtClean="0"/>
              <a:t>, </a:t>
            </a:r>
            <a:r>
              <a:rPr lang="en-US" sz="2000" i="1" dirty="0"/>
              <a:t>b </a:t>
            </a:r>
            <a:r>
              <a:rPr lang="en-US" sz="2000" dirty="0"/>
              <a:t>= </a:t>
            </a:r>
            <a:r>
              <a:rPr lang="en-US" sz="2000" dirty="0" smtClean="0"/>
              <a:t>7,</a:t>
            </a:r>
            <a:r>
              <a:rPr lang="en-US" sz="2000" i="1" dirty="0" smtClean="0"/>
              <a:t> </a:t>
            </a:r>
            <a:r>
              <a:rPr lang="en-US" sz="2000" i="1" dirty="0"/>
              <a:t>c </a:t>
            </a:r>
            <a:r>
              <a:rPr lang="en-US" sz="2000" dirty="0" smtClean="0"/>
              <a:t>= 0.</a:t>
            </a:r>
          </a:p>
          <a:p>
            <a:pPr marL="457200" indent="-457200">
              <a:lnSpc>
                <a:spcPct val="150000"/>
              </a:lnSpc>
              <a:buAutoNum type="alphaLcParenR" startAt="3"/>
            </a:pPr>
            <a:r>
              <a:rPr lang="en-US" sz="2000" dirty="0" smtClean="0"/>
              <a:t>PT                           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bậc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endParaRPr lang="en-US" sz="2000" dirty="0" smtClean="0"/>
          </a:p>
          <a:p>
            <a:pPr marL="457200" indent="-457200">
              <a:buAutoNum type="alphaLcParenR" startAt="3"/>
            </a:pPr>
            <a:endParaRPr lang="en-US" sz="2000" dirty="0" smtClean="0"/>
          </a:p>
          <a:p>
            <a:pPr marL="457200" indent="-457200">
              <a:lnSpc>
                <a:spcPct val="150000"/>
              </a:lnSpc>
              <a:buAutoNum type="alphaLcParenR" startAt="3"/>
            </a:pPr>
            <a:r>
              <a:rPr lang="en-US" sz="2000" dirty="0" smtClean="0"/>
              <a:t>PT                   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bậc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: </a:t>
            </a:r>
            <a:r>
              <a:rPr lang="en-US" sz="2000" i="1" dirty="0" smtClean="0"/>
              <a:t>a </a:t>
            </a:r>
            <a:r>
              <a:rPr lang="en-US" sz="2000" dirty="0" smtClean="0"/>
              <a:t>= 0,5, </a:t>
            </a:r>
            <a:r>
              <a:rPr lang="en-US" sz="2000" i="1" dirty="0"/>
              <a:t>b </a:t>
            </a:r>
            <a:r>
              <a:rPr lang="en-US" sz="2000" dirty="0"/>
              <a:t>= 0,</a:t>
            </a:r>
            <a:r>
              <a:rPr lang="en-US" sz="2000" i="1" dirty="0"/>
              <a:t> c </a:t>
            </a:r>
            <a:r>
              <a:rPr lang="en-US" sz="2000" dirty="0"/>
              <a:t>= </a:t>
            </a:r>
            <a:r>
              <a:rPr lang="en-US" sz="2000" dirty="0" smtClean="0"/>
              <a:t>0.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446970"/>
              </p:ext>
            </p:extLst>
          </p:nvPr>
        </p:nvGraphicFramePr>
        <p:xfrm>
          <a:off x="1665955" y="2781390"/>
          <a:ext cx="1214130" cy="390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Equation" r:id="rId12" imgW="711000" imgH="228600" progId="Equation.DSMT4">
                  <p:embed/>
                </p:oleObj>
              </mc:Choice>
              <mc:Fallback>
                <p:oleObj name="Equation" r:id="rId12" imgW="71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65955" y="2781390"/>
                        <a:ext cx="1214130" cy="390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309185"/>
              </p:ext>
            </p:extLst>
          </p:nvPr>
        </p:nvGraphicFramePr>
        <p:xfrm>
          <a:off x="1452340" y="3612177"/>
          <a:ext cx="17621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Equation" r:id="rId14" imgW="1091880" imgH="482400" progId="Equation.DSMT4">
                  <p:embed/>
                </p:oleObj>
              </mc:Choice>
              <mc:Fallback>
                <p:oleObj name="Equation" r:id="rId14" imgW="1091880" imgH="4824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52340" y="3612177"/>
                        <a:ext cx="1762125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724067"/>
              </p:ext>
            </p:extLst>
          </p:nvPr>
        </p:nvGraphicFramePr>
        <p:xfrm>
          <a:off x="1533525" y="3262313"/>
          <a:ext cx="147796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Equation" r:id="rId16" imgW="914400" imgH="228600" progId="Equation.DSMT4">
                  <p:embed/>
                </p:oleObj>
              </mc:Choice>
              <mc:Fallback>
                <p:oleObj name="Equation" r:id="rId16" imgW="91440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33525" y="3262313"/>
                        <a:ext cx="1477963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250066"/>
              </p:ext>
            </p:extLst>
          </p:nvPr>
        </p:nvGraphicFramePr>
        <p:xfrm>
          <a:off x="1441011" y="4462463"/>
          <a:ext cx="1166813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" name="Equation" r:id="rId18" imgW="698400" imgH="253800" progId="Equation.DSMT4">
                  <p:embed/>
                </p:oleObj>
              </mc:Choice>
              <mc:Fallback>
                <p:oleObj name="Equation" r:id="rId18" imgW="698400" imgH="2538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41011" y="4462463"/>
                        <a:ext cx="1166813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08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3164113"/>
            <a:ext cx="6640286" cy="1788869"/>
          </a:xfrm>
        </p:spPr>
        <p:txBody>
          <a:bodyPr/>
          <a:lstStyle/>
          <a:p>
            <a:r>
              <a:rPr lang="en-US" b="1" i="1" u="sng" dirty="0" err="1" smtClean="0">
                <a:solidFill>
                  <a:srgbClr val="FF0000"/>
                </a:solidFill>
                <a:latin typeface="+mj-lt"/>
              </a:rPr>
              <a:t>Trả</a:t>
            </a:r>
            <a:r>
              <a:rPr lang="en-US" b="1" i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i="1" u="sng" dirty="0" err="1" smtClean="0">
                <a:solidFill>
                  <a:srgbClr val="FF0000"/>
                </a:solidFill>
                <a:latin typeface="+mj-lt"/>
              </a:rPr>
              <a:t>lời</a:t>
            </a:r>
            <a:r>
              <a:rPr lang="en-US" b="1" i="1" u="sng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Phương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trình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trên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phương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trình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bậc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hai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chỉ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da-DK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da-DK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000" u="sng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" y="678063"/>
            <a:ext cx="7373257" cy="24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36715" y="536584"/>
            <a:ext cx="1520200" cy="2320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093" y="35841"/>
            <a:ext cx="567014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HOẠT ĐỘNG NHÓM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24598" y="907144"/>
            <a:ext cx="6011516" cy="2380342"/>
            <a:chOff x="2727158" y="2917658"/>
            <a:chExt cx="13639800" cy="2852549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224707" y="3359717"/>
              <a:ext cx="12644696" cy="2410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tabLst>
                  <a:tab pos="180023" algn="l"/>
                  <a:tab pos="360045" algn="l"/>
                </a:tabLst>
                <a:defRPr/>
              </a:pPr>
              <a:r>
                <a:rPr lang="nl-NL" sz="24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nl-NL" sz="24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CÁCH GIẢI</a:t>
              </a:r>
              <a:r>
                <a:rPr lang="nl-NL" sz="2400" b="1" kern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PHƯƠNG TRÌNH BẬC HAI MỘT ẨN CÓ DẠNG ĐẶC BIỆT</a:t>
              </a:r>
              <a:endPara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119" y="3452061"/>
            <a:ext cx="3371662" cy="1692442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" y="3105150"/>
            <a:ext cx="586660" cy="52266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8244301" y="2713950"/>
            <a:ext cx="1091931" cy="27993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8216986" y="194680"/>
            <a:ext cx="592064" cy="8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0678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50AFEB9D-6E39-C961-FB5C-72867AA6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531">
            <a:off x="1763613" y="2926187"/>
            <a:ext cx="3381406" cy="85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0245C562-2ECC-61A6-A845-8C4D9EE6C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13" y="565885"/>
            <a:ext cx="3522855" cy="18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387483D-1D0B-801F-D3A7-A9BD8CA3F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830638"/>
              </p:ext>
            </p:extLst>
          </p:nvPr>
        </p:nvGraphicFramePr>
        <p:xfrm>
          <a:off x="3901678" y="707240"/>
          <a:ext cx="1340644" cy="34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3" name="Equation" r:id="rId5" imgW="1787652" imgH="454250" progId="Equation.DSMT4">
                  <p:embed/>
                </p:oleObj>
              </mc:Choice>
              <mc:Fallback>
                <p:oleObj name="Equation" r:id="rId5" imgW="1787652" imgH="45425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387483D-1D0B-801F-D3A7-A9BD8CA3F9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01678" y="707240"/>
                        <a:ext cx="1340644" cy="340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5961A33C-90D1-0036-C4A9-FD2E242EF437}"/>
              </a:ext>
            </a:extLst>
          </p:cNvPr>
          <p:cNvGrpSpPr/>
          <p:nvPr/>
        </p:nvGrpSpPr>
        <p:grpSpPr>
          <a:xfrm>
            <a:off x="268047" y="1831533"/>
            <a:ext cx="2272750" cy="1404195"/>
            <a:chOff x="228600" y="1763306"/>
            <a:chExt cx="3030333" cy="1817607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910DEFFB-8AB2-CA7D-5A5D-A7770F7CC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763306"/>
              <a:ext cx="3030333" cy="1817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69AE1F26-8247-E419-C121-BB1953C729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8200" y="2166651"/>
            <a:ext cx="1727199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04" name="Equation" r:id="rId8" imgW="1015920" imgH="495000" progId="Equation.DSMT4">
                    <p:embed/>
                  </p:oleObj>
                </mc:Choice>
                <mc:Fallback>
                  <p:oleObj name="Equation" r:id="rId8" imgW="1015920" imgH="49500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69AE1F26-8247-E419-C121-BB1953C7291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38200" y="2166651"/>
                          <a:ext cx="1727199" cy="990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35602A-4A91-84AD-AD25-F1C137F340A4}"/>
                  </a:ext>
                </a:extLst>
              </p:cNvPr>
              <p:cNvSpPr txBox="1"/>
              <p:nvPr/>
            </p:nvSpPr>
            <p:spPr>
              <a:xfrm rot="19603275">
                <a:off x="1935660" y="1127755"/>
                <a:ext cx="12619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35602A-4A91-84AD-AD25-F1C137F34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03275">
                <a:off x="1935660" y="1127755"/>
                <a:ext cx="1261963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1948C7-07E6-BE4E-F950-D3B266286040}"/>
                  </a:ext>
                </a:extLst>
              </p:cNvPr>
              <p:cNvSpPr txBox="1"/>
              <p:nvPr/>
            </p:nvSpPr>
            <p:spPr>
              <a:xfrm rot="529164">
                <a:off x="2398784" y="2741639"/>
                <a:ext cx="10325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1948C7-07E6-BE4E-F950-D3B266286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29164">
                <a:off x="2398784" y="2741639"/>
                <a:ext cx="1032585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F1FE3859-78F8-F0BF-2F90-EA846C3B7272}"/>
              </a:ext>
            </a:extLst>
          </p:cNvPr>
          <p:cNvSpPr/>
          <p:nvPr/>
        </p:nvSpPr>
        <p:spPr>
          <a:xfrm>
            <a:off x="146957" y="114517"/>
            <a:ext cx="8850087" cy="4933886"/>
          </a:xfrm>
          <a:prstGeom prst="rect">
            <a:avLst/>
          </a:prstGeom>
          <a:noFill/>
          <a:ln w="4445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942110-BF3E-CA72-1F9D-6F287D064B01}"/>
              </a:ext>
            </a:extLst>
          </p:cNvPr>
          <p:cNvSpPr/>
          <p:nvPr/>
        </p:nvSpPr>
        <p:spPr>
          <a:xfrm>
            <a:off x="66103" y="171448"/>
            <a:ext cx="4156100" cy="514352"/>
          </a:xfrm>
          <a:prstGeom prst="round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BF55059-B5BA-3E41-D3BD-94476B42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68" y="565885"/>
            <a:ext cx="3383248" cy="94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42B07A-4BE9-3B4A-A907-53AEBFA09469}"/>
              </a:ext>
            </a:extLst>
          </p:cNvPr>
          <p:cNvSpPr txBox="1"/>
          <p:nvPr/>
        </p:nvSpPr>
        <p:spPr>
          <a:xfrm>
            <a:off x="5435328" y="669465"/>
            <a:ext cx="111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8F2895F-F9A7-9911-0FB8-A12680EFB5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214591"/>
              </p:ext>
            </p:extLst>
          </p:nvPr>
        </p:nvGraphicFramePr>
        <p:xfrm>
          <a:off x="6757328" y="622044"/>
          <a:ext cx="1793566" cy="74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5" name="Equation" r:id="rId13" imgW="1015920" imgH="406080" progId="Equation.DSMT4">
                  <p:embed/>
                </p:oleObj>
              </mc:Choice>
              <mc:Fallback>
                <p:oleObj name="Equation" r:id="rId13" imgW="1015920" imgH="4060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48F2895F-F9A7-9911-0FB8-A12680EFB5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57328" y="622044"/>
                        <a:ext cx="1793566" cy="74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8">
            <a:extLst>
              <a:ext uri="{FF2B5EF4-FFF2-40B4-BE49-F238E27FC236}">
                <a16:creationId xmlns:a16="http://schemas.microsoft.com/office/drawing/2014/main" id="{76F980AC-7E2E-A3F3-DFCD-58DDFD47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87" y="3519319"/>
            <a:ext cx="2492542" cy="8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BCF87A6-B2A9-BD67-77EC-40E771A367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057395"/>
              </p:ext>
            </p:extLst>
          </p:nvPr>
        </p:nvGraphicFramePr>
        <p:xfrm>
          <a:off x="6244835" y="3659782"/>
          <a:ext cx="848231" cy="616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6" name="Equation" r:id="rId16" imgW="558720" imgH="406080" progId="Equation.DSMT4">
                  <p:embed/>
                </p:oleObj>
              </mc:Choice>
              <mc:Fallback>
                <p:oleObj name="Equation" r:id="rId16" imgW="558720" imgH="4060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BCF87A6-B2A9-BD67-77EC-40E771A367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244835" y="3659782"/>
                        <a:ext cx="848231" cy="616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235089">
            <a:off x="3668471" y="3346066"/>
            <a:ext cx="1250792" cy="3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2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Giải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561265" y="1399830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729482" y="2894193"/>
            <a:ext cx="34651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389413"/>
              </p:ext>
            </p:extLst>
          </p:nvPr>
        </p:nvGraphicFramePr>
        <p:xfrm>
          <a:off x="2090738" y="684213"/>
          <a:ext cx="17875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Equation" r:id="rId4" imgW="1104840" imgH="266400" progId="Equation.DSMT4">
                  <p:embed/>
                </p:oleObj>
              </mc:Choice>
              <mc:Fallback>
                <p:oleObj name="Equation" r:id="rId4" imgW="1104840" imgH="266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738" y="684213"/>
                        <a:ext cx="1787525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039924"/>
              </p:ext>
            </p:extLst>
          </p:nvPr>
        </p:nvGraphicFramePr>
        <p:xfrm>
          <a:off x="4813300" y="644525"/>
          <a:ext cx="180340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Equation" r:id="rId6" imgW="1079280" imgH="266400" progId="Equation.DSMT4">
                  <p:embed/>
                </p:oleObj>
              </mc:Choice>
              <mc:Fallback>
                <p:oleObj name="Equation" r:id="rId6" imgW="107928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13300" y="644525"/>
                        <a:ext cx="1803400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139446"/>
              </p:ext>
            </p:extLst>
          </p:nvPr>
        </p:nvGraphicFramePr>
        <p:xfrm>
          <a:off x="976657" y="2087633"/>
          <a:ext cx="2245682" cy="1263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Equation" r:id="rId8" imgW="1422360" imgH="799920" progId="Equation.DSMT4">
                  <p:embed/>
                </p:oleObj>
              </mc:Choice>
              <mc:Fallback>
                <p:oleObj name="Equation" r:id="rId8" imgW="1422360" imgH="799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6657" y="2087633"/>
                        <a:ext cx="2245682" cy="1263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1793080" y="2886015"/>
            <a:ext cx="77594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710423"/>
              </p:ext>
            </p:extLst>
          </p:nvPr>
        </p:nvGraphicFramePr>
        <p:xfrm>
          <a:off x="1792314" y="3923137"/>
          <a:ext cx="1593000" cy="403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Equation" r:id="rId10" imgW="952200" imgH="241200" progId="Equation.DSMT4">
                  <p:embed/>
                </p:oleObj>
              </mc:Choice>
              <mc:Fallback>
                <p:oleObj name="Equation" r:id="rId10" imgW="952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92314" y="3923137"/>
                        <a:ext cx="1593000" cy="403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 flipH="1">
            <a:off x="4746172" y="2111375"/>
            <a:ext cx="67128" cy="23662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5364842" y="2849369"/>
            <a:ext cx="34651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382457"/>
              </p:ext>
            </p:extLst>
          </p:nvPr>
        </p:nvGraphicFramePr>
        <p:xfrm>
          <a:off x="5503863" y="1906588"/>
          <a:ext cx="2466975" cy="158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Equation" r:id="rId12" imgW="1562040" imgH="1002960" progId="Equation.DSMT4">
                  <p:embed/>
                </p:oleObj>
              </mc:Choice>
              <mc:Fallback>
                <p:oleObj name="Equation" r:id="rId12" imgW="1562040" imgH="10029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03863" y="1906588"/>
                        <a:ext cx="2466975" cy="1582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305847" y="2844799"/>
            <a:ext cx="835182" cy="522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521692"/>
              </p:ext>
            </p:extLst>
          </p:nvPr>
        </p:nvGraphicFramePr>
        <p:xfrm>
          <a:off x="6386264" y="3753986"/>
          <a:ext cx="1768974" cy="723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Equation" r:id="rId14" imgW="1117440" imgH="457200" progId="Equation.DSMT4">
                  <p:embed/>
                </p:oleObj>
              </mc:Choice>
              <mc:Fallback>
                <p:oleObj name="Equation" r:id="rId14" imgW="1117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86264" y="3753986"/>
                        <a:ext cx="1768974" cy="723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77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Giải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561265" y="1399830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729482" y="2894193"/>
            <a:ext cx="34651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338663"/>
              </p:ext>
            </p:extLst>
          </p:nvPr>
        </p:nvGraphicFramePr>
        <p:xfrm>
          <a:off x="2090738" y="684213"/>
          <a:ext cx="17875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Equation" r:id="rId4" imgW="1104840" imgH="266400" progId="Equation.DSMT4">
                  <p:embed/>
                </p:oleObj>
              </mc:Choice>
              <mc:Fallback>
                <p:oleObj name="Equation" r:id="rId4" imgW="1104840" imgH="266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738" y="684213"/>
                        <a:ext cx="1787525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052509"/>
              </p:ext>
            </p:extLst>
          </p:nvPr>
        </p:nvGraphicFramePr>
        <p:xfrm>
          <a:off x="4749800" y="644525"/>
          <a:ext cx="193040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Equation" r:id="rId6" imgW="1155600" imgH="266400" progId="Equation.DSMT4">
                  <p:embed/>
                </p:oleObj>
              </mc:Choice>
              <mc:Fallback>
                <p:oleObj name="Equation" r:id="rId6" imgW="115560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49800" y="644525"/>
                        <a:ext cx="1930400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255485"/>
              </p:ext>
            </p:extLst>
          </p:nvPr>
        </p:nvGraphicFramePr>
        <p:xfrm>
          <a:off x="908050" y="2111375"/>
          <a:ext cx="2386013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Equation" r:id="rId8" imgW="1511280" imgH="799920" progId="Equation.DSMT4">
                  <p:embed/>
                </p:oleObj>
              </mc:Choice>
              <mc:Fallback>
                <p:oleObj name="Equation" r:id="rId8" imgW="1511280" imgH="7999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8050" y="2111375"/>
                        <a:ext cx="2386013" cy="1263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1792314" y="2885564"/>
            <a:ext cx="776716" cy="456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720378"/>
              </p:ext>
            </p:extLst>
          </p:nvPr>
        </p:nvGraphicFramePr>
        <p:xfrm>
          <a:off x="1708150" y="3922713"/>
          <a:ext cx="17621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Equation" r:id="rId10" imgW="1054080" imgH="241200" progId="Equation.DSMT4">
                  <p:embed/>
                </p:oleObj>
              </mc:Choice>
              <mc:Fallback>
                <p:oleObj name="Equation" r:id="rId10" imgW="105408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08150" y="3922713"/>
                        <a:ext cx="1762125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 flipH="1">
            <a:off x="4746172" y="2111375"/>
            <a:ext cx="67128" cy="23662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5408455" y="2885564"/>
            <a:ext cx="34651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863580"/>
              </p:ext>
            </p:extLst>
          </p:nvPr>
        </p:nvGraphicFramePr>
        <p:xfrm>
          <a:off x="5405438" y="1906588"/>
          <a:ext cx="2667000" cy="158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Equation" r:id="rId12" imgW="1688760" imgH="1002960" progId="Equation.DSMT4">
                  <p:embed/>
                </p:oleObj>
              </mc:Choice>
              <mc:Fallback>
                <p:oleObj name="Equation" r:id="rId12" imgW="1688760" imgH="100296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05438" y="1906588"/>
                        <a:ext cx="2667000" cy="1582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305847" y="2844799"/>
            <a:ext cx="835182" cy="522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801129"/>
              </p:ext>
            </p:extLst>
          </p:nvPr>
        </p:nvGraphicFramePr>
        <p:xfrm>
          <a:off x="6442302" y="3834267"/>
          <a:ext cx="18891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" name="Equation" r:id="rId14" imgW="1193760" imgH="457200" progId="Equation.DSMT4">
                  <p:embed/>
                </p:oleObj>
              </mc:Choice>
              <mc:Fallback>
                <p:oleObj name="Equation" r:id="rId14" imgW="1193760" imgH="4572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42302" y="3834267"/>
                        <a:ext cx="1889125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1569017" cy="1228044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Luyện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</a:rPr>
              <a:t> 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Giải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561265" y="1399830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729482" y="2894193"/>
            <a:ext cx="34651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352561"/>
              </p:ext>
            </p:extLst>
          </p:nvPr>
        </p:nvGraphicFramePr>
        <p:xfrm>
          <a:off x="2244725" y="684213"/>
          <a:ext cx="147955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0" name="Equation" r:id="rId4" imgW="914400" imgH="266400" progId="Equation.DSMT4">
                  <p:embed/>
                </p:oleObj>
              </mc:Choice>
              <mc:Fallback>
                <p:oleObj name="Equation" r:id="rId4" imgW="914400" imgH="266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4725" y="684213"/>
                        <a:ext cx="1479550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340159"/>
              </p:ext>
            </p:extLst>
          </p:nvPr>
        </p:nvGraphicFramePr>
        <p:xfrm>
          <a:off x="4865688" y="612775"/>
          <a:ext cx="169862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Equation" r:id="rId6" imgW="1015920" imgH="304560" progId="Equation.DSMT4">
                  <p:embed/>
                </p:oleObj>
              </mc:Choice>
              <mc:Fallback>
                <p:oleObj name="Equation" r:id="rId6" imgW="1015920" imgH="304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5688" y="612775"/>
                        <a:ext cx="1698625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054170"/>
              </p:ext>
            </p:extLst>
          </p:nvPr>
        </p:nvGraphicFramePr>
        <p:xfrm>
          <a:off x="908050" y="2092325"/>
          <a:ext cx="2386013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2" name="Equation" r:id="rId8" imgW="1511280" imgH="825480" progId="Equation.DSMT4">
                  <p:embed/>
                </p:oleObj>
              </mc:Choice>
              <mc:Fallback>
                <p:oleObj name="Equation" r:id="rId8" imgW="1511280" imgH="825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8050" y="2092325"/>
                        <a:ext cx="2386013" cy="1303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1792314" y="2885564"/>
            <a:ext cx="776716" cy="456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61879"/>
              </p:ext>
            </p:extLst>
          </p:nvPr>
        </p:nvGraphicFramePr>
        <p:xfrm>
          <a:off x="1717675" y="3922713"/>
          <a:ext cx="17414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Equation" r:id="rId10" imgW="1041120" imgH="241200" progId="Equation.DSMT4">
                  <p:embed/>
                </p:oleObj>
              </mc:Choice>
              <mc:Fallback>
                <p:oleObj name="Equation" r:id="rId10" imgW="104112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17675" y="3922713"/>
                        <a:ext cx="1741488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 flipH="1">
            <a:off x="4746172" y="2111375"/>
            <a:ext cx="67128" cy="23662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4949127" y="2911814"/>
            <a:ext cx="34742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169882"/>
              </p:ext>
            </p:extLst>
          </p:nvPr>
        </p:nvGraphicFramePr>
        <p:xfrm>
          <a:off x="5146675" y="1948788"/>
          <a:ext cx="3790950" cy="148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Equation" r:id="rId12" imgW="2400120" imgH="939600" progId="Equation.DSMT4">
                  <p:embed/>
                </p:oleObj>
              </mc:Choice>
              <mc:Fallback>
                <p:oleObj name="Equation" r:id="rId12" imgW="2400120" imgH="9396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46675" y="1948788"/>
                        <a:ext cx="3790950" cy="148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784819" y="2936837"/>
            <a:ext cx="835182" cy="522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768310"/>
              </p:ext>
            </p:extLst>
          </p:nvPr>
        </p:nvGraphicFramePr>
        <p:xfrm>
          <a:off x="5906634" y="3870780"/>
          <a:ext cx="297497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Equation" r:id="rId14" imgW="1879560" imgH="279360" progId="Equation.DSMT4">
                  <p:embed/>
                </p:oleObj>
              </mc:Choice>
              <mc:Fallback>
                <p:oleObj name="Equation" r:id="rId14" imgW="1879560" imgH="27936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06634" y="3870780"/>
                        <a:ext cx="2974975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686237" y="2429006"/>
            <a:ext cx="78816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795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Giải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561265" y="1399830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75310"/>
              </p:ext>
            </p:extLst>
          </p:nvPr>
        </p:nvGraphicFramePr>
        <p:xfrm>
          <a:off x="2162175" y="684213"/>
          <a:ext cx="1643063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4" name="Equation" r:id="rId4" imgW="1015920" imgH="266400" progId="Equation.DSMT4">
                  <p:embed/>
                </p:oleObj>
              </mc:Choice>
              <mc:Fallback>
                <p:oleObj name="Equation" r:id="rId4" imgW="1015920" imgH="266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175" y="684213"/>
                        <a:ext cx="1643063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881107"/>
              </p:ext>
            </p:extLst>
          </p:nvPr>
        </p:nvGraphicFramePr>
        <p:xfrm>
          <a:off x="4845050" y="612775"/>
          <a:ext cx="17399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5" name="Equation" r:id="rId6" imgW="1041120" imgH="304560" progId="Equation.DSMT4">
                  <p:embed/>
                </p:oleObj>
              </mc:Choice>
              <mc:Fallback>
                <p:oleObj name="Equation" r:id="rId6" imgW="1041120" imgH="304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5050" y="612775"/>
                        <a:ext cx="1739900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123541" y="-1247"/>
            <a:ext cx="1569017" cy="1228044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Luyện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</a:rPr>
              <a:t>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729482" y="2894193"/>
            <a:ext cx="34651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904138"/>
              </p:ext>
            </p:extLst>
          </p:nvPr>
        </p:nvGraphicFramePr>
        <p:xfrm>
          <a:off x="908050" y="2092325"/>
          <a:ext cx="2386013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name="Equation" r:id="rId8" imgW="1511280" imgH="825480" progId="Equation.DSMT4">
                  <p:embed/>
                </p:oleObj>
              </mc:Choice>
              <mc:Fallback>
                <p:oleObj name="Equation" r:id="rId8" imgW="1511280" imgH="825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8050" y="2092325"/>
                        <a:ext cx="2386013" cy="1303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1792314" y="2885564"/>
            <a:ext cx="776716" cy="456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035811"/>
              </p:ext>
            </p:extLst>
          </p:nvPr>
        </p:nvGraphicFramePr>
        <p:xfrm>
          <a:off x="1717675" y="3922713"/>
          <a:ext cx="17414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7" name="Equation" r:id="rId10" imgW="1041120" imgH="241200" progId="Equation.DSMT4">
                  <p:embed/>
                </p:oleObj>
              </mc:Choice>
              <mc:Fallback>
                <p:oleObj name="Equation" r:id="rId10" imgW="104112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17675" y="3922713"/>
                        <a:ext cx="1741488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 flipH="1">
            <a:off x="4590249" y="2135318"/>
            <a:ext cx="67128" cy="23662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4949127" y="2911814"/>
            <a:ext cx="34742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259610"/>
              </p:ext>
            </p:extLst>
          </p:nvPr>
        </p:nvGraphicFramePr>
        <p:xfrm>
          <a:off x="5126038" y="1949450"/>
          <a:ext cx="3832225" cy="148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" name="Equation" r:id="rId12" imgW="2425680" imgH="939600" progId="Equation.DSMT4">
                  <p:embed/>
                </p:oleObj>
              </mc:Choice>
              <mc:Fallback>
                <p:oleObj name="Equation" r:id="rId12" imgW="2425680" imgH="9396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26038" y="1949450"/>
                        <a:ext cx="3832225" cy="148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784819" y="2936837"/>
            <a:ext cx="835182" cy="522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92849"/>
              </p:ext>
            </p:extLst>
          </p:nvPr>
        </p:nvGraphicFramePr>
        <p:xfrm>
          <a:off x="5886450" y="3870325"/>
          <a:ext cx="301625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" name="Equation" r:id="rId14" imgW="1904760" imgH="279360" progId="Equation.DSMT4">
                  <p:embed/>
                </p:oleObj>
              </mc:Choice>
              <mc:Fallback>
                <p:oleObj name="Equation" r:id="rId14" imgW="1904760" imgH="27936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886450" y="3870325"/>
                        <a:ext cx="3016250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686237" y="2429006"/>
            <a:ext cx="78816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8770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6" grpId="0" animBg="1"/>
      <p:bldP spid="29" grpId="0" animBg="1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PTB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0"/>
            <a:ext cx="8136467" cy="5241925"/>
          </a:xfrm>
          <a:prstGeom prst="rect">
            <a:avLst/>
          </a:prstGeom>
        </p:spPr>
      </p:pic>
      <p:sp>
        <p:nvSpPr>
          <p:cNvPr id="4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698499" y="3807030"/>
            <a:ext cx="770466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ột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mảnh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kích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thước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28 m x 16 m,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dự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bơi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xung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quanh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bề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rộng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bao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tích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bơi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288 m</a:t>
            </a:r>
            <a:r>
              <a:rPr lang="en-US" sz="1600" baseline="300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1443945" y="1770629"/>
            <a:ext cx="66767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giải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bậc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+mj-lt"/>
                <a:ea typeface="Times New Roman" panose="02020603050405020304" pitchFamily="18" charset="0"/>
              </a:rPr>
              <a:t>x</a:t>
            </a:r>
            <a:r>
              <a:rPr lang="en-US" sz="2000" baseline="30000" dirty="0" smtClean="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+</a:t>
            </a:r>
            <a:r>
              <a:rPr lang="en-US" sz="2000" i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+mj-lt"/>
                <a:ea typeface="Times New Roman" panose="02020603050405020304" pitchFamily="18" charset="0"/>
              </a:rPr>
              <a:t>bx</a:t>
            </a:r>
            <a:r>
              <a:rPr lang="en-US" sz="2000" i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= </a:t>
            </a:r>
            <a:r>
              <a:rPr lang="en-US" sz="2000" i="1" dirty="0" smtClean="0">
                <a:latin typeface="+mj-lt"/>
                <a:ea typeface="Times New Roman" panose="02020603050405020304" pitchFamily="18" charset="0"/>
              </a:rPr>
              <a:t>c 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thêm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vế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vế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biến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giải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cho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3756592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71314"/>
            <a:ext cx="2278173" cy="13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4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Cho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endParaRPr lang="en-US" sz="1800" dirty="0"/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cộng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cả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cùng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thích</a:t>
            </a:r>
            <a:r>
              <a:rPr lang="en-US" sz="1800" dirty="0" smtClean="0"/>
              <a:t> </a:t>
            </a:r>
            <a:r>
              <a:rPr lang="en-US" sz="1800" dirty="0" err="1" smtClean="0"/>
              <a:t>hợp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mà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trái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thể</a:t>
            </a:r>
            <a:r>
              <a:rPr lang="en-US" sz="1800" dirty="0" smtClean="0"/>
              <a:t> </a:t>
            </a:r>
            <a:r>
              <a:rPr lang="en-US" sz="1800" dirty="0" err="1" smtClean="0"/>
              <a:t>biến</a:t>
            </a:r>
            <a:r>
              <a:rPr lang="en-US" sz="1800" dirty="0" smtClean="0"/>
              <a:t> </a:t>
            </a:r>
            <a:r>
              <a:rPr lang="en-US" sz="1800" dirty="0" err="1" smtClean="0"/>
              <a:t>đổi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bình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.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 err="1" smtClean="0"/>
              <a:t>Dựa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câu</a:t>
            </a:r>
            <a:r>
              <a:rPr lang="en-US" sz="1800" dirty="0" smtClean="0"/>
              <a:t> a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cách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Ví</a:t>
            </a:r>
            <a:r>
              <a:rPr lang="en-US" sz="1800" dirty="0" smtClean="0"/>
              <a:t> </a:t>
            </a:r>
            <a:r>
              <a:rPr lang="en-US" sz="1800" dirty="0" err="1" smtClean="0"/>
              <a:t>dụ</a:t>
            </a:r>
            <a:r>
              <a:rPr lang="en-US" sz="1800" dirty="0" smtClean="0"/>
              <a:t> 3b,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đã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187735" y="2352449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418734"/>
              </p:ext>
            </p:extLst>
          </p:nvPr>
        </p:nvGraphicFramePr>
        <p:xfrm>
          <a:off x="1372489" y="2901407"/>
          <a:ext cx="2384425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Equation" r:id="rId4" imgW="1473120" imgH="888840" progId="Equation.DSMT4">
                  <p:embed/>
                </p:oleObj>
              </mc:Choice>
              <mc:Fallback>
                <p:oleObj name="Equation" r:id="rId4" imgW="1473120" imgH="8888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2489" y="2901407"/>
                        <a:ext cx="2384425" cy="143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4399612" y="3046413"/>
            <a:ext cx="0" cy="20970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4949127" y="3700152"/>
            <a:ext cx="34742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sp>
        <p:nvSpPr>
          <p:cNvPr id="24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686236" y="3752267"/>
            <a:ext cx="835182" cy="522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037572"/>
              </p:ext>
            </p:extLst>
          </p:nvPr>
        </p:nvGraphicFramePr>
        <p:xfrm>
          <a:off x="5981030" y="4700587"/>
          <a:ext cx="2752725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Equation" r:id="rId6" imgW="1739880" imgH="279360" progId="Equation.DSMT4">
                  <p:embed/>
                </p:oleObj>
              </mc:Choice>
              <mc:Fallback>
                <p:oleObj name="Equation" r:id="rId6" imgW="1739880" imgH="27936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81030" y="4700587"/>
                        <a:ext cx="2752725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686237" y="3268988"/>
            <a:ext cx="78816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hoặc</a:t>
            </a:r>
            <a:endParaRPr lang="en-US" sz="180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800188"/>
              </p:ext>
            </p:extLst>
          </p:nvPr>
        </p:nvGraphicFramePr>
        <p:xfrm>
          <a:off x="4105047" y="155314"/>
          <a:ext cx="1265237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Equation" r:id="rId8" imgW="1264849" imgH="358030" progId="Equation.DSMT4">
                  <p:embed/>
                </p:oleObj>
              </mc:Choice>
              <mc:Fallback>
                <p:oleObj name="Equation" r:id="rId8" imgW="1264849" imgH="3580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05047" y="155314"/>
                        <a:ext cx="1265237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654826"/>
              </p:ext>
            </p:extLst>
          </p:nvPr>
        </p:nvGraphicFramePr>
        <p:xfrm>
          <a:off x="5146675" y="2901407"/>
          <a:ext cx="3587080" cy="1309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Equation" r:id="rId10" imgW="2539800" imgH="927000" progId="Equation.DSMT4">
                  <p:embed/>
                </p:oleObj>
              </mc:Choice>
              <mc:Fallback>
                <p:oleObj name="Equation" r:id="rId10" imgW="253980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46675" y="2901407"/>
                        <a:ext cx="3587080" cy="1309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89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86898" y="0"/>
            <a:ext cx="2692773" cy="94342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LUYỆN TẬP 4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0" y="993392"/>
            <a:ext cx="2866571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Cho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US" sz="1800" dirty="0" smtClean="0"/>
          </a:p>
          <a:p>
            <a:pPr algn="just">
              <a:lnSpc>
                <a:spcPct val="150000"/>
              </a:lnSpc>
            </a:pP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cộng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cả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cùng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thích</a:t>
            </a:r>
            <a:r>
              <a:rPr lang="en-US" sz="1800" dirty="0" smtClean="0"/>
              <a:t> </a:t>
            </a:r>
            <a:r>
              <a:rPr lang="en-US" sz="1800" dirty="0" err="1" smtClean="0"/>
              <a:t>hợp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mà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trái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thể</a:t>
            </a:r>
            <a:r>
              <a:rPr lang="en-US" sz="1800" dirty="0" smtClean="0"/>
              <a:t> </a:t>
            </a:r>
            <a:r>
              <a:rPr lang="en-US" sz="1800" dirty="0" err="1" smtClean="0"/>
              <a:t>biến</a:t>
            </a:r>
            <a:r>
              <a:rPr lang="en-US" sz="1800" dirty="0" smtClean="0"/>
              <a:t> </a:t>
            </a:r>
            <a:r>
              <a:rPr lang="en-US" sz="1800" dirty="0" err="1" smtClean="0"/>
              <a:t>đổi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bình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. </a:t>
            </a:r>
            <a:r>
              <a:rPr lang="en-US" sz="1800" dirty="0" err="1" smtClean="0"/>
              <a:t>Từ</a:t>
            </a:r>
            <a:r>
              <a:rPr lang="en-US" sz="1800" dirty="0" smtClean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,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đã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178070"/>
              </p:ext>
            </p:extLst>
          </p:nvPr>
        </p:nvGraphicFramePr>
        <p:xfrm>
          <a:off x="557036" y="1459364"/>
          <a:ext cx="1128900" cy="388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Equation" r:id="rId10" imgW="787320" imgH="228600" progId="Equation.DSMT4">
                  <p:embed/>
                </p:oleObj>
              </mc:Choice>
              <mc:Fallback>
                <p:oleObj name="Equation" r:id="rId10" imgW="78732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7036" y="1459364"/>
                        <a:ext cx="1128900" cy="388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5099323" y="986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363265"/>
              </p:ext>
            </p:extLst>
          </p:nvPr>
        </p:nvGraphicFramePr>
        <p:xfrm>
          <a:off x="3554016" y="1117646"/>
          <a:ext cx="3897499" cy="2382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Equation" r:id="rId12" imgW="2450880" imgH="1498320" progId="Equation.DSMT4">
                  <p:embed/>
                </p:oleObj>
              </mc:Choice>
              <mc:Fallback>
                <p:oleObj name="Equation" r:id="rId12" imgW="2450880" imgH="1498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54016" y="1117646"/>
                        <a:ext cx="3897499" cy="2382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3362213" y="3515132"/>
            <a:ext cx="426504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</a:p>
        </p:txBody>
      </p:sp>
      <p:sp>
        <p:nvSpPr>
          <p:cNvPr id="13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5039422" y="2525485"/>
            <a:ext cx="78806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hoặc</a:t>
            </a:r>
            <a:endParaRPr lang="en-US" sz="2000" dirty="0" smtClean="0"/>
          </a:p>
        </p:txBody>
      </p:sp>
      <p:sp>
        <p:nvSpPr>
          <p:cNvPr id="14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5039422" y="3013029"/>
            <a:ext cx="78806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hoặc</a:t>
            </a:r>
            <a:endParaRPr lang="en-US" sz="2000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630600"/>
              </p:ext>
            </p:extLst>
          </p:nvPr>
        </p:nvGraphicFramePr>
        <p:xfrm>
          <a:off x="3482213" y="4054571"/>
          <a:ext cx="3216130" cy="43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" name="Equation" r:id="rId14" imgW="2070000" imgH="279360" progId="Equation.DSMT4">
                  <p:embed/>
                </p:oleObj>
              </mc:Choice>
              <mc:Fallback>
                <p:oleObj name="Equation" r:id="rId14" imgW="2070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82213" y="4054571"/>
                        <a:ext cx="3216130" cy="434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24598" y="907144"/>
            <a:ext cx="6011516" cy="1971165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224706" y="3359717"/>
              <a:ext cx="12644695" cy="14384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tabLst>
                  <a:tab pos="180023" algn="l"/>
                  <a:tab pos="360045" algn="l"/>
                </a:tabLst>
                <a:defRPr/>
              </a:pPr>
              <a:r>
                <a:rPr lang="nl-NL" sz="24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nl-NL" sz="24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CÔNG THỨC NGHIỆM CỦA</a:t>
              </a:r>
              <a:r>
                <a:rPr lang="nl-NL" sz="2400" b="1" kern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PHƯƠNG TRÌNH BẬC HAI</a:t>
              </a:r>
              <a:endPara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119" y="3452061"/>
            <a:ext cx="3371662" cy="1692442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" y="3105150"/>
            <a:ext cx="586660" cy="52266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8244301" y="2713950"/>
            <a:ext cx="1091931" cy="27993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8216986" y="194680"/>
            <a:ext cx="592064" cy="8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7261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1554163" y="75114"/>
            <a:ext cx="1022123" cy="5237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529772" y="598857"/>
            <a:ext cx="422365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Thực</a:t>
            </a:r>
            <a:r>
              <a:rPr lang="en-US" sz="1800" dirty="0" smtClean="0"/>
              <a:t> </a:t>
            </a:r>
            <a:r>
              <a:rPr lang="en-US" sz="1800" dirty="0" err="1" smtClean="0"/>
              <a:t>hiện</a:t>
            </a:r>
            <a:r>
              <a:rPr lang="en-US" sz="1800" dirty="0" smtClean="0"/>
              <a:t> </a:t>
            </a:r>
            <a:r>
              <a:rPr lang="en-US" sz="1800" dirty="0" err="1" smtClean="0"/>
              <a:t>lần</a:t>
            </a:r>
            <a:r>
              <a:rPr lang="en-US" sz="1800" dirty="0" smtClean="0"/>
              <a:t> </a:t>
            </a:r>
            <a:r>
              <a:rPr lang="en-US" sz="1800" dirty="0" err="1" smtClean="0"/>
              <a:t>lượt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bước</a:t>
            </a:r>
            <a:r>
              <a:rPr lang="en-US" sz="1800" dirty="0" smtClean="0"/>
              <a:t> </a:t>
            </a:r>
            <a:r>
              <a:rPr lang="en-US" sz="1800" dirty="0" err="1" smtClean="0"/>
              <a:t>sau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:</a:t>
            </a:r>
            <a:endParaRPr lang="en-US" sz="1800" dirty="0"/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1800" dirty="0" err="1" smtClean="0"/>
              <a:t>Chuyển</a:t>
            </a:r>
            <a:r>
              <a:rPr lang="en-US" sz="1800" dirty="0" smtClean="0"/>
              <a:t> </a:t>
            </a:r>
            <a:r>
              <a:rPr lang="en-US" sz="1800" dirty="0" err="1" smtClean="0"/>
              <a:t>hạng</a:t>
            </a:r>
            <a:r>
              <a:rPr lang="en-US" sz="1800" dirty="0" smtClean="0"/>
              <a:t> </a:t>
            </a:r>
            <a:r>
              <a:rPr lang="en-US" sz="1800" dirty="0" err="1" smtClean="0"/>
              <a:t>tử</a:t>
            </a:r>
            <a:r>
              <a:rPr lang="en-US" sz="1800" dirty="0" smtClean="0"/>
              <a:t> </a:t>
            </a:r>
            <a:r>
              <a:rPr lang="en-US" sz="1800" dirty="0" err="1" smtClean="0"/>
              <a:t>tự</a:t>
            </a:r>
            <a:r>
              <a:rPr lang="en-US" sz="1800" dirty="0" smtClean="0"/>
              <a:t> do sang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phải</a:t>
            </a:r>
            <a:r>
              <a:rPr lang="en-US" sz="1800" dirty="0" smtClean="0"/>
              <a:t>.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1800" dirty="0" smtClean="0"/>
              <a:t>Chia </a:t>
            </a:r>
            <a:r>
              <a:rPr lang="en-US" sz="1800" dirty="0" err="1" smtClean="0"/>
              <a:t>cả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PT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hệ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1800" dirty="0" err="1" smtClean="0"/>
              <a:t>Thêm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PT </a:t>
            </a:r>
            <a:r>
              <a:rPr lang="en-US" sz="1800" dirty="0" err="1" smtClean="0"/>
              <a:t>nhận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ở </a:t>
            </a:r>
            <a:r>
              <a:rPr lang="en-US" sz="1800" dirty="0" err="1" smtClean="0"/>
              <a:t>câu</a:t>
            </a:r>
            <a:r>
              <a:rPr lang="en-US" sz="1800" dirty="0" smtClean="0"/>
              <a:t> b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cùng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trái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thể</a:t>
            </a:r>
            <a:r>
              <a:rPr lang="en-US" sz="1800" dirty="0" smtClean="0"/>
              <a:t> </a:t>
            </a:r>
            <a:r>
              <a:rPr lang="en-US" sz="1800" dirty="0" err="1" smtClean="0"/>
              <a:t>biến</a:t>
            </a:r>
            <a:r>
              <a:rPr lang="en-US" sz="1800" dirty="0" smtClean="0"/>
              <a:t> </a:t>
            </a:r>
            <a:r>
              <a:rPr lang="en-US" sz="1800" dirty="0" err="1" smtClean="0"/>
              <a:t>đổi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bình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. </a:t>
            </a:r>
            <a:r>
              <a:rPr lang="en-US" sz="1800" dirty="0" err="1" smtClean="0"/>
              <a:t>Từ</a:t>
            </a:r>
            <a:r>
              <a:rPr lang="en-US" sz="1800" dirty="0" smtClean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 </a:t>
            </a:r>
            <a:r>
              <a:rPr lang="en-US" sz="1800" dirty="0" err="1" smtClean="0"/>
              <a:t>tìm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515334"/>
              </p:ext>
            </p:extLst>
          </p:nvPr>
        </p:nvGraphicFramePr>
        <p:xfrm>
          <a:off x="2495776" y="1068689"/>
          <a:ext cx="19399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" name="Equation" r:id="rId3" imgW="1143000" imgH="228600" progId="Equation.DSMT4">
                  <p:embed/>
                </p:oleObj>
              </mc:Choice>
              <mc:Fallback>
                <p:oleObj name="Equation" r:id="rId3" imgW="114300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5776" y="1068689"/>
                        <a:ext cx="193992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172687"/>
              </p:ext>
            </p:extLst>
          </p:nvPr>
        </p:nvGraphicFramePr>
        <p:xfrm>
          <a:off x="3819979" y="4048578"/>
          <a:ext cx="219075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1" name="Equation" r:id="rId5" imgW="139680" imgH="152280" progId="Equation.DSMT4">
                  <p:embed/>
                </p:oleObj>
              </mc:Choice>
              <mc:Fallback>
                <p:oleObj name="Equation" r:id="rId5" imgW="139680" imgH="1522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9979" y="4048578"/>
                        <a:ext cx="219075" cy="239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550725"/>
              </p:ext>
            </p:extLst>
          </p:nvPr>
        </p:nvGraphicFramePr>
        <p:xfrm>
          <a:off x="1409700" y="2310320"/>
          <a:ext cx="288925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Equation" r:id="rId7" imgW="289631" imgH="350394" progId="Equation.DSMT4">
                  <p:embed/>
                </p:oleObj>
              </mc:Choice>
              <mc:Fallback>
                <p:oleObj name="Equation" r:id="rId7" imgW="289631" imgH="350394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9700" y="2310320"/>
                        <a:ext cx="288925" cy="35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826000" y="522514"/>
            <a:ext cx="0" cy="41148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6481863" y="62507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140855"/>
              </p:ext>
            </p:extLst>
          </p:nvPr>
        </p:nvGraphicFramePr>
        <p:xfrm>
          <a:off x="5264849" y="824806"/>
          <a:ext cx="1810866" cy="417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3" name="Equation" r:id="rId9" imgW="1155600" imgH="266400" progId="Equation.DSMT4">
                  <p:embed/>
                </p:oleObj>
              </mc:Choice>
              <mc:Fallback>
                <p:oleObj name="Equation" r:id="rId9" imgW="1155600" imgH="266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64849" y="824806"/>
                        <a:ext cx="1810866" cy="417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38517"/>
              </p:ext>
            </p:extLst>
          </p:nvPr>
        </p:nvGraphicFramePr>
        <p:xfrm>
          <a:off x="5289068" y="1335861"/>
          <a:ext cx="1657180" cy="659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Equation" r:id="rId11" imgW="1117440" imgH="444240" progId="Equation.DSMT4">
                  <p:embed/>
                </p:oleObj>
              </mc:Choice>
              <mc:Fallback>
                <p:oleObj name="Equation" r:id="rId11" imgW="1117440" imgH="4442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89068" y="1335861"/>
                        <a:ext cx="1657180" cy="659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290489"/>
              </p:ext>
            </p:extLst>
          </p:nvPr>
        </p:nvGraphicFramePr>
        <p:xfrm>
          <a:off x="4898571" y="2088130"/>
          <a:ext cx="4147630" cy="2650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5" name="Equation" r:id="rId13" imgW="2628720" imgH="1942920" progId="Equation.DSMT4">
                  <p:embed/>
                </p:oleObj>
              </mc:Choice>
              <mc:Fallback>
                <p:oleObj name="Equation" r:id="rId13" imgW="2628720" imgH="19429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98571" y="2088130"/>
                        <a:ext cx="4147630" cy="2650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681683" y="3413522"/>
            <a:ext cx="78806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hoặc</a:t>
            </a:r>
            <a:endParaRPr lang="en-US" sz="2000" dirty="0" smtClean="0"/>
          </a:p>
        </p:txBody>
      </p:sp>
      <p:sp>
        <p:nvSpPr>
          <p:cNvPr id="13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6681683" y="4083316"/>
            <a:ext cx="78806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hoặc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5504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1554163" y="75114"/>
            <a:ext cx="1022123" cy="5237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529772" y="598857"/>
            <a:ext cx="422365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Thực</a:t>
            </a:r>
            <a:r>
              <a:rPr lang="en-US" sz="1800" dirty="0" smtClean="0"/>
              <a:t> </a:t>
            </a:r>
            <a:r>
              <a:rPr lang="en-US" sz="1800" dirty="0" err="1" smtClean="0"/>
              <a:t>hiện</a:t>
            </a:r>
            <a:r>
              <a:rPr lang="en-US" sz="1800" dirty="0" smtClean="0"/>
              <a:t> </a:t>
            </a:r>
            <a:r>
              <a:rPr lang="en-US" sz="1800" dirty="0" err="1" smtClean="0"/>
              <a:t>lần</a:t>
            </a:r>
            <a:r>
              <a:rPr lang="en-US" sz="1800" dirty="0" smtClean="0"/>
              <a:t> </a:t>
            </a:r>
            <a:r>
              <a:rPr lang="en-US" sz="1800" dirty="0" err="1" smtClean="0"/>
              <a:t>lượt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bước</a:t>
            </a:r>
            <a:r>
              <a:rPr lang="en-US" sz="1800" dirty="0" smtClean="0"/>
              <a:t> </a:t>
            </a:r>
            <a:r>
              <a:rPr lang="en-US" sz="1800" dirty="0" err="1" smtClean="0"/>
              <a:t>sau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:</a:t>
            </a:r>
            <a:endParaRPr lang="en-US" sz="1800" dirty="0"/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1800" dirty="0" err="1" smtClean="0"/>
              <a:t>Chuyển</a:t>
            </a:r>
            <a:r>
              <a:rPr lang="en-US" sz="1800" dirty="0" smtClean="0"/>
              <a:t> </a:t>
            </a:r>
            <a:r>
              <a:rPr lang="en-US" sz="1800" dirty="0" err="1" smtClean="0"/>
              <a:t>hạng</a:t>
            </a:r>
            <a:r>
              <a:rPr lang="en-US" sz="1800" dirty="0" smtClean="0"/>
              <a:t> </a:t>
            </a:r>
            <a:r>
              <a:rPr lang="en-US" sz="1800" dirty="0" err="1" smtClean="0"/>
              <a:t>tử</a:t>
            </a:r>
            <a:r>
              <a:rPr lang="en-US" sz="1800" dirty="0" smtClean="0"/>
              <a:t> </a:t>
            </a:r>
            <a:r>
              <a:rPr lang="en-US" sz="1800" dirty="0" err="1" smtClean="0"/>
              <a:t>tự</a:t>
            </a:r>
            <a:r>
              <a:rPr lang="en-US" sz="1800" dirty="0" smtClean="0"/>
              <a:t> do sang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phải</a:t>
            </a:r>
            <a:r>
              <a:rPr lang="en-US" sz="1800" dirty="0" smtClean="0"/>
              <a:t>.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1800" dirty="0" smtClean="0"/>
              <a:t>Chia </a:t>
            </a:r>
            <a:r>
              <a:rPr lang="en-US" sz="1800" dirty="0" err="1" smtClean="0"/>
              <a:t>cả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PT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hệ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1800" dirty="0" err="1" smtClean="0"/>
              <a:t>Thêm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PT </a:t>
            </a:r>
            <a:r>
              <a:rPr lang="en-US" sz="1800" dirty="0" err="1" smtClean="0"/>
              <a:t>nhận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ở </a:t>
            </a:r>
            <a:r>
              <a:rPr lang="en-US" sz="1800" dirty="0" err="1" smtClean="0"/>
              <a:t>câu</a:t>
            </a:r>
            <a:r>
              <a:rPr lang="en-US" sz="1800" dirty="0" smtClean="0"/>
              <a:t> b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cùng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vế</a:t>
            </a:r>
            <a:r>
              <a:rPr lang="en-US" sz="1800" dirty="0" smtClean="0"/>
              <a:t> </a:t>
            </a:r>
            <a:r>
              <a:rPr lang="en-US" sz="1800" dirty="0" err="1" smtClean="0"/>
              <a:t>trái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thể</a:t>
            </a:r>
            <a:r>
              <a:rPr lang="en-US" sz="1800" dirty="0" smtClean="0"/>
              <a:t> </a:t>
            </a:r>
            <a:r>
              <a:rPr lang="en-US" sz="1800" dirty="0" err="1" smtClean="0"/>
              <a:t>biến</a:t>
            </a:r>
            <a:r>
              <a:rPr lang="en-US" sz="1800" dirty="0" smtClean="0"/>
              <a:t> </a:t>
            </a:r>
            <a:r>
              <a:rPr lang="en-US" sz="1800" dirty="0" err="1" smtClean="0"/>
              <a:t>đổi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bình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. </a:t>
            </a:r>
            <a:r>
              <a:rPr lang="en-US" sz="1800" dirty="0" err="1" smtClean="0"/>
              <a:t>Từ</a:t>
            </a:r>
            <a:r>
              <a:rPr lang="en-US" sz="1800" dirty="0" smtClean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 </a:t>
            </a:r>
            <a:r>
              <a:rPr lang="en-US" sz="1800" dirty="0" err="1" smtClean="0"/>
              <a:t>tìm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95776" y="1068689"/>
          <a:ext cx="19399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Equation" r:id="rId3" imgW="1143000" imgH="228600" progId="Equation.DSMT4">
                  <p:embed/>
                </p:oleObj>
              </mc:Choice>
              <mc:Fallback>
                <p:oleObj name="Equation" r:id="rId3" imgW="114300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5776" y="1068689"/>
                        <a:ext cx="193992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819979" y="4048578"/>
          <a:ext cx="219075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Equation" r:id="rId5" imgW="139680" imgH="152280" progId="Equation.DSMT4">
                  <p:embed/>
                </p:oleObj>
              </mc:Choice>
              <mc:Fallback>
                <p:oleObj name="Equation" r:id="rId5" imgW="139680" imgH="1522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9979" y="4048578"/>
                        <a:ext cx="219075" cy="239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09700" y="2310320"/>
          <a:ext cx="288925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Equation" r:id="rId7" imgW="289631" imgH="350394" progId="Equation.DSMT4">
                  <p:embed/>
                </p:oleObj>
              </mc:Choice>
              <mc:Fallback>
                <p:oleObj name="Equation" r:id="rId7" imgW="289631" imgH="350394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9700" y="2310320"/>
                        <a:ext cx="288925" cy="35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826000" y="522514"/>
            <a:ext cx="0" cy="41148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Cloud Callout 13"/>
          <p:cNvSpPr/>
          <p:nvPr/>
        </p:nvSpPr>
        <p:spPr>
          <a:xfrm>
            <a:off x="5034417" y="75114"/>
            <a:ext cx="3937453" cy="332682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</a:rPr>
              <a:t> HĐ4, </a:t>
            </a:r>
            <a:r>
              <a:rPr lang="en-US" sz="2800" b="1" dirty="0" err="1" smtClean="0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bậc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26000" y="3645638"/>
            <a:ext cx="1541552" cy="142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92317" y="3493"/>
            <a:ext cx="2590800" cy="71226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8" y="291382"/>
              <a:ext cx="4419480" cy="938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 algn="ctr"/>
              <a:r>
                <a:rPr lang="en-US" sz="2750" b="1" dirty="0">
                  <a:solidFill>
                    <a:srgbClr val="FF0000"/>
                  </a:solidFill>
                </a:rPr>
                <a:t>TỔNG QUÁT</a:t>
              </a:r>
              <a:endParaRPr sz="275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28456" y="4092775"/>
            <a:ext cx="586660" cy="522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81" y="-279111"/>
            <a:ext cx="1618629" cy="1615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144140"/>
            <a:ext cx="1493650" cy="12589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1399" y="809324"/>
            <a:ext cx="8286426" cy="4321969"/>
            <a:chOff x="286516" y="879679"/>
            <a:chExt cx="8171360" cy="4263821"/>
          </a:xfrm>
        </p:grpSpPr>
        <p:grpSp>
          <p:nvGrpSpPr>
            <p:cNvPr id="5" name="Group 4"/>
            <p:cNvGrpSpPr/>
            <p:nvPr/>
          </p:nvGrpSpPr>
          <p:grpSpPr>
            <a:xfrm>
              <a:off x="286516" y="879679"/>
              <a:ext cx="8171360" cy="4263821"/>
              <a:chOff x="451892" y="3009900"/>
              <a:chExt cx="16342720" cy="8527641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8" name="Google Shape;259;p11"/>
              <p:cNvSpPr/>
              <p:nvPr/>
            </p:nvSpPr>
            <p:spPr>
              <a:xfrm>
                <a:off x="451892" y="3009900"/>
                <a:ext cx="16342720" cy="8527641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29803"/>
                  </a:srgbClr>
                </a:outerShdw>
              </a:effectLst>
            </p:spPr>
            <p:txBody>
              <a:bodyPr spcFirstLastPara="1" wrap="square" lIns="45713" tIns="22850" rIns="45713" bIns="22850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endParaRPr sz="20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83244" y="3298108"/>
                <a:ext cx="16011368" cy="8084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</a:pPr>
                <a:r>
                  <a:rPr lang="da-DK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phương trình bậc hai một ẩn: </a:t>
                </a:r>
                <a:r>
                  <a:rPr lang="da-DK" sz="20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ax</a:t>
                </a:r>
                <a:r>
                  <a:rPr lang="da-DK" sz="20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da-DK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:r>
                  <a:rPr lang="da-DK" sz="20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bx </a:t>
                </a:r>
                <a:r>
                  <a:rPr lang="da-DK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da-DK" sz="20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da-DK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0 (a </a:t>
                </a:r>
                <a:r>
                  <a:rPr lang="da-DK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≠ 0)</a:t>
                </a:r>
                <a:r>
                  <a:rPr lang="da-DK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</a:pPr>
                <a:r>
                  <a:rPr lang="da-DK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+ Tính biệt thức 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 = </a:t>
                </a:r>
                <a:r>
                  <a:rPr lang="en-US" sz="2000" b="1" i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b</a:t>
                </a:r>
                <a:r>
                  <a:rPr lang="en-US" sz="2000" b="1" baseline="30000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2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 – 4</a:t>
                </a:r>
                <a:r>
                  <a:rPr lang="en-US" sz="2000" b="1" i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ac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 </a:t>
                </a:r>
                <a:endParaRPr lang="en-US" sz="2000" b="1" dirty="0" smtClean="0">
                  <a:solidFill>
                    <a:srgbClr val="FF0000"/>
                  </a:solidFill>
                  <a:sym typeface="Symbol Tiger" panose="05050102010706020507" pitchFamily="18" charset="2"/>
                </a:endParaRPr>
              </a:p>
              <a:p>
                <a:pPr marL="342900" indent="-342900"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Nếu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 </a:t>
                </a:r>
                <a:r>
                  <a:rPr lang="en-US" sz="2000" b="1" dirty="0" smtClean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 &gt; 0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thì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phương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trình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có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hai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nghiệm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phân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biệt</a:t>
                </a:r>
                <a:endParaRPr lang="en-US" sz="2000" dirty="0" smtClean="0">
                  <a:solidFill>
                    <a:schemeClr val="tx1"/>
                  </a:solidFill>
                  <a:sym typeface="Symbol Tiger" panose="05050102010706020507" pitchFamily="18" charset="2"/>
                </a:endParaRPr>
              </a:p>
              <a:p>
                <a:pPr marL="342900" indent="-342900"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endPara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Symbol Tiger" panose="05050102010706020507" pitchFamily="18" charset="2"/>
                </a:endParaRPr>
              </a:p>
              <a:p>
                <a:pPr marL="342900" indent="-342900"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Nếu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 </a:t>
                </a:r>
                <a:r>
                  <a:rPr lang="en-US" sz="2000" b="1" dirty="0" smtClean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= 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0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thì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phương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trình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có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nghiệm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kép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endParaRPr lang="en-US" sz="2000" dirty="0">
                  <a:solidFill>
                    <a:schemeClr val="tx1"/>
                  </a:solidFill>
                  <a:sym typeface="Symbol Tiger" panose="05050102010706020507" pitchFamily="18" charset="2"/>
                </a:endParaRPr>
              </a:p>
              <a:p>
                <a:pPr marL="342900" indent="-342900" algn="just">
                  <a:lnSpc>
                    <a:spcPct val="200000"/>
                  </a:lnSpc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Nếu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Symbol Tiger" panose="05050102010706020507" pitchFamily="18" charset="2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 </a:t>
                </a:r>
                <a:r>
                  <a:rPr lang="en-US" sz="2000" b="1" dirty="0" smtClean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&lt; </a:t>
                </a:r>
                <a:r>
                  <a:rPr lang="en-US" sz="2000" b="1" dirty="0">
                    <a:solidFill>
                      <a:srgbClr val="FF0000"/>
                    </a:solidFill>
                    <a:sym typeface="Symbol Tiger" panose="05050102010706020507" pitchFamily="18" charset="2"/>
                  </a:rPr>
                  <a:t>0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thì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phương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trình</a:t>
                </a:r>
                <a:r>
                  <a:rPr lang="en-US" sz="2000" dirty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vô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nghiệm</a:t>
                </a:r>
                <a:r>
                  <a:rPr lang="en-US" sz="2000" dirty="0" smtClean="0">
                    <a:solidFill>
                      <a:schemeClr val="tx1"/>
                    </a:solidFill>
                    <a:sym typeface="Symbol Tiger" panose="05050102010706020507" pitchFamily="18" charset="2"/>
                  </a:rPr>
                  <a:t>.</a:t>
                </a: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7413936"/>
                </p:ext>
              </p:extLst>
            </p:nvPr>
          </p:nvGraphicFramePr>
          <p:xfrm>
            <a:off x="2554234" y="3044848"/>
            <a:ext cx="3177530" cy="7649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68" name="Equation" r:id="rId7" imgW="2057400" imgH="495000" progId="Equation.DSMT4">
                    <p:embed/>
                  </p:oleObj>
                </mc:Choice>
                <mc:Fallback>
                  <p:oleObj name="Equation" r:id="rId7" imgW="2057400" imgH="495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554234" y="3044848"/>
                          <a:ext cx="3177530" cy="7649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4810044"/>
                </p:ext>
              </p:extLst>
            </p:nvPr>
          </p:nvGraphicFramePr>
          <p:xfrm>
            <a:off x="5844774" y="3747648"/>
            <a:ext cx="1533896" cy="690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69" name="Equation" r:id="rId9" imgW="1015920" imgH="457200" progId="Equation.DSMT4">
                    <p:embed/>
                  </p:oleObj>
                </mc:Choice>
                <mc:Fallback>
                  <p:oleObj name="Equation" r:id="rId9" imgW="101592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844774" y="3747648"/>
                          <a:ext cx="1533896" cy="6902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Rounded Rectangle 17"/>
          <p:cNvSpPr/>
          <p:nvPr/>
        </p:nvSpPr>
        <p:spPr>
          <a:xfrm>
            <a:off x="972748" y="2115611"/>
            <a:ext cx="6683829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solidFill>
                  <a:srgbClr val="FF0000"/>
                </a:solidFill>
              </a:rPr>
              <a:t>Kí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hiệu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 = </a:t>
            </a:r>
            <a:r>
              <a:rPr lang="en-US" sz="18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b</a:t>
            </a:r>
            <a:r>
              <a:rPr lang="en-US" sz="1800" b="1" baseline="30000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– 4</a:t>
            </a:r>
            <a:r>
              <a:rPr lang="en-US" sz="18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ac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sym typeface="Symbol Tiger" panose="05050102010706020507" pitchFamily="18" charset="2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sym typeface="Symbol Tiger" panose="05050102010706020507" pitchFamily="18" charset="2"/>
              </a:rPr>
              <a:t>gọi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sym typeface="Symbol Tiger" panose="05050102010706020507" pitchFamily="18" charset="2"/>
              </a:rPr>
              <a:t>là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sym typeface="Symbol Tiger" panose="05050102010706020507" pitchFamily="18" charset="2"/>
              </a:rPr>
              <a:t>biệt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sym typeface="Symbol Tiger" panose="05050102010706020507" pitchFamily="18" charset="2"/>
              </a:rPr>
              <a:t>thức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sym typeface="Symbol Tiger" panose="05050102010706020507" pitchFamily="18" charset="2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sym typeface="Symbol Tiger" panose="05050102010706020507" pitchFamily="18" charset="2"/>
              </a:rPr>
              <a:t>phương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sym typeface="Symbol Tiger" panose="05050102010706020507" pitchFamily="18" charset="2"/>
              </a:rPr>
              <a:t>trình</a:t>
            </a:r>
            <a:r>
              <a:rPr lang="en-US" sz="18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(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đọc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là</a:t>
            </a:r>
            <a:r>
              <a:rPr lang="en-US" sz="1800" b="1" dirty="0" smtClean="0">
                <a:solidFill>
                  <a:srgbClr val="FF0000"/>
                </a:solidFill>
              </a:rPr>
              <a:t> “</a:t>
            </a:r>
            <a:r>
              <a:rPr lang="en-US" sz="1800" b="1" dirty="0" err="1" smtClean="0">
                <a:solidFill>
                  <a:srgbClr val="FF0000"/>
                </a:solidFill>
              </a:rPr>
              <a:t>đenta</a:t>
            </a:r>
            <a:r>
              <a:rPr lang="en-US" sz="1800" b="1" dirty="0" smtClean="0">
                <a:solidFill>
                  <a:srgbClr val="FF0000"/>
                </a:solidFill>
              </a:rPr>
              <a:t>”)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Cho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endParaRPr lang="en-US" sz="1800" dirty="0"/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 err="1" smtClean="0"/>
              <a:t>Xác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hệ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i="1" dirty="0" smtClean="0"/>
              <a:t>a, b, c</a:t>
            </a:r>
            <a:r>
              <a:rPr lang="en-US" sz="1800" dirty="0" smtClean="0"/>
              <a:t>.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 err="1" smtClean="0"/>
              <a:t>Tính</a:t>
            </a:r>
            <a:r>
              <a:rPr lang="en-US" sz="1800" dirty="0" smtClean="0"/>
              <a:t> </a:t>
            </a:r>
            <a:r>
              <a:rPr lang="en-US" sz="1800" dirty="0" err="1" smtClean="0"/>
              <a:t>biệt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 Tiger" panose="05050102010706020507" pitchFamily="18" charset="2"/>
              </a:rPr>
              <a:t></a:t>
            </a:r>
            <a:r>
              <a:rPr lang="en-US" sz="1800" dirty="0" smtClean="0"/>
              <a:t>.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 err="1" smtClean="0"/>
              <a:t>Áp</a:t>
            </a:r>
            <a:r>
              <a:rPr lang="en-US" sz="1800" dirty="0" smtClean="0"/>
              <a:t> </a:t>
            </a:r>
            <a:r>
              <a:rPr lang="en-US" sz="1800" dirty="0" err="1" smtClean="0"/>
              <a:t>dụng</a:t>
            </a:r>
            <a:r>
              <a:rPr lang="en-US" sz="1800" dirty="0" smtClean="0"/>
              <a:t>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,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đã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734549"/>
              </p:ext>
            </p:extLst>
          </p:nvPr>
        </p:nvGraphicFramePr>
        <p:xfrm>
          <a:off x="3938813" y="156471"/>
          <a:ext cx="1750745" cy="358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3" imgW="1117440" imgH="228600" progId="Equation.DSMT4">
                  <p:embed/>
                </p:oleObj>
              </mc:Choice>
              <mc:Fallback>
                <p:oleObj name="Equation" r:id="rId3" imgW="111744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38813" y="156471"/>
                        <a:ext cx="1750745" cy="358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298542" y="2203364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893646" y="2230460"/>
            <a:ext cx="6836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 smtClean="0"/>
              <a:t>Ta </a:t>
            </a:r>
            <a:r>
              <a:rPr lang="en-US" sz="1800" dirty="0" err="1" smtClean="0"/>
              <a:t>có</a:t>
            </a:r>
            <a:r>
              <a:rPr lang="en-US" sz="1800" dirty="0" smtClean="0"/>
              <a:t>: </a:t>
            </a:r>
            <a:r>
              <a:rPr lang="en-US" sz="1800" i="1" dirty="0" smtClean="0"/>
              <a:t>a </a:t>
            </a:r>
            <a:r>
              <a:rPr lang="en-US" sz="1800" dirty="0" smtClean="0"/>
              <a:t>= 3</a:t>
            </a:r>
            <a:r>
              <a:rPr lang="en-US" sz="1800" i="1" dirty="0"/>
              <a:t>, b </a:t>
            </a:r>
            <a:r>
              <a:rPr lang="en-US" sz="1800" dirty="0"/>
              <a:t>= </a:t>
            </a:r>
            <a:r>
              <a:rPr lang="en-US" sz="1800" dirty="0" smtClean="0"/>
              <a:t>7</a:t>
            </a:r>
            <a:r>
              <a:rPr lang="en-US" sz="1800" i="1" dirty="0" smtClean="0"/>
              <a:t>, </a:t>
            </a:r>
            <a:r>
              <a:rPr lang="en-US" sz="1800" i="1" dirty="0"/>
              <a:t>c </a:t>
            </a:r>
            <a:r>
              <a:rPr lang="en-US" sz="1800" dirty="0"/>
              <a:t>= </a:t>
            </a:r>
            <a:r>
              <a:rPr lang="en-US" sz="1800" dirty="0" smtClean="0"/>
              <a:t>-1.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 smtClean="0"/>
              <a:t>Ta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 Tiger" panose="05050102010706020507" pitchFamily="18" charset="2"/>
              </a:rPr>
              <a:t> = </a:t>
            </a:r>
            <a:r>
              <a:rPr lang="en-US" sz="1800" i="1" dirty="0">
                <a:solidFill>
                  <a:schemeClr val="tx1"/>
                </a:solidFill>
                <a:sym typeface="Symbol Tiger" panose="05050102010706020507" pitchFamily="18" charset="2"/>
              </a:rPr>
              <a:t>b</a:t>
            </a:r>
            <a:r>
              <a:rPr lang="en-US" sz="1800" baseline="30000" dirty="0">
                <a:solidFill>
                  <a:schemeClr val="tx1"/>
                </a:solidFill>
                <a:sym typeface="Symbol Tiger" panose="05050102010706020507" pitchFamily="18" charset="2"/>
              </a:rPr>
              <a:t>2</a:t>
            </a:r>
            <a:r>
              <a:rPr lang="en-US" sz="1800" dirty="0">
                <a:solidFill>
                  <a:schemeClr val="tx1"/>
                </a:solidFill>
                <a:sym typeface="Symbol Tiger" panose="05050102010706020507" pitchFamily="18" charset="2"/>
              </a:rPr>
              <a:t> – 4</a:t>
            </a:r>
            <a:r>
              <a:rPr lang="en-US" sz="1800" i="1" dirty="0">
                <a:solidFill>
                  <a:schemeClr val="tx1"/>
                </a:solidFill>
                <a:sym typeface="Symbol Tiger" panose="05050102010706020507" pitchFamily="18" charset="2"/>
              </a:rPr>
              <a:t>ac</a:t>
            </a:r>
            <a:r>
              <a:rPr lang="en-US" sz="18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= 7</a:t>
            </a:r>
            <a:r>
              <a:rPr lang="en-US" sz="1800" baseline="30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2 </a:t>
            </a:r>
            <a:r>
              <a:rPr lang="en-US" sz="1800" dirty="0" smtClean="0"/>
              <a:t>– 4.3.(-1) = 61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 smtClean="0"/>
              <a:t>Do</a:t>
            </a:r>
            <a:r>
              <a:rPr lang="en-US" sz="1800" dirty="0" smtClean="0">
                <a:sym typeface="Symbol Tiger" panose="05050102010706020507" pitchFamily="18" charset="2"/>
              </a:rPr>
              <a:t>  &gt; 0, </a:t>
            </a:r>
            <a:r>
              <a:rPr lang="en-US" sz="1800" dirty="0" err="1" smtClean="0"/>
              <a:t>áp</a:t>
            </a:r>
            <a:r>
              <a:rPr lang="en-US" sz="1800" dirty="0" smtClean="0"/>
              <a:t> </a:t>
            </a:r>
            <a:r>
              <a:rPr lang="en-US" sz="1800" dirty="0" err="1" smtClean="0"/>
              <a:t>dụng</a:t>
            </a:r>
            <a:r>
              <a:rPr lang="en-US" sz="1800" dirty="0" smtClean="0"/>
              <a:t>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,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 </a:t>
            </a:r>
            <a:r>
              <a:rPr lang="en-US" sz="1800" dirty="0" err="1" smtClean="0"/>
              <a:t>phân</a:t>
            </a:r>
            <a:r>
              <a:rPr lang="en-US" sz="1800" dirty="0" smtClean="0"/>
              <a:t> </a:t>
            </a:r>
            <a:r>
              <a:rPr lang="en-US" sz="1800" dirty="0" err="1" smtClean="0"/>
              <a:t>biệt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342462"/>
              </p:ext>
            </p:extLst>
          </p:nvPr>
        </p:nvGraphicFramePr>
        <p:xfrm>
          <a:off x="3532868" y="3984786"/>
          <a:ext cx="3571876" cy="824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5" imgW="2145960" imgH="495000" progId="Equation.DSMT4">
                  <p:embed/>
                </p:oleObj>
              </mc:Choice>
              <mc:Fallback>
                <p:oleObj name="Equation" r:id="rId5" imgW="21459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32868" y="3984786"/>
                        <a:ext cx="3571876" cy="824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7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6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sau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3756914" y="1475718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43154" y="2525810"/>
            <a:ext cx="0" cy="20970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920234"/>
              </p:ext>
            </p:extLst>
          </p:nvPr>
        </p:nvGraphicFramePr>
        <p:xfrm>
          <a:off x="2040709" y="683909"/>
          <a:ext cx="5695405" cy="434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8" name="Equation" r:id="rId4" imgW="3492360" imgH="266400" progId="Equation.DSMT4">
                  <p:embed/>
                </p:oleObj>
              </mc:Choice>
              <mc:Fallback>
                <p:oleObj name="Equation" r:id="rId4" imgW="3492360" imgH="2664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0709" y="683909"/>
                        <a:ext cx="5695405" cy="434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695507" y="2381563"/>
            <a:ext cx="40928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b)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>
                <a:sym typeface="Symbol Tiger" panose="05050102010706020507" pitchFamily="18" charset="2"/>
              </a:rPr>
              <a:t> </a:t>
            </a:r>
            <a:r>
              <a:rPr lang="en-US" sz="2000" dirty="0" smtClean="0">
                <a:sym typeface="Symbol Tiger" panose="05050102010706020507" pitchFamily="18" charset="2"/>
              </a:rPr>
              <a:t>= 3</a:t>
            </a:r>
            <a:r>
              <a:rPr lang="en-US" sz="2000" baseline="30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2 </a:t>
            </a:r>
            <a:r>
              <a:rPr lang="en-US" sz="2000" dirty="0"/>
              <a:t>– </a:t>
            </a:r>
            <a:r>
              <a:rPr lang="en-US" sz="2000" dirty="0" smtClean="0"/>
              <a:t>4.2.5 </a:t>
            </a:r>
            <a:r>
              <a:rPr lang="en-US" sz="2000" dirty="0"/>
              <a:t>= </a:t>
            </a:r>
            <a:r>
              <a:rPr lang="en-US" sz="2000" dirty="0" smtClean="0"/>
              <a:t>-31 &lt; 0.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 Do </a:t>
            </a:r>
            <a:r>
              <a:rPr lang="en-US" sz="2000" dirty="0" err="1" smtClean="0"/>
              <a:t>đó</a:t>
            </a:r>
            <a:r>
              <a:rPr lang="en-US" sz="2000" dirty="0" smtClean="0"/>
              <a:t>,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vô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699381"/>
              </p:ext>
            </p:extLst>
          </p:nvPr>
        </p:nvGraphicFramePr>
        <p:xfrm>
          <a:off x="759620" y="3774135"/>
          <a:ext cx="2621965" cy="66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9" name="Equation" r:id="rId6" imgW="1815840" imgH="457200" progId="Equation.DSMT4">
                  <p:embed/>
                </p:oleObj>
              </mc:Choice>
              <mc:Fallback>
                <p:oleObj name="Equation" r:id="rId6" imgW="18158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9620" y="3774135"/>
                        <a:ext cx="2621965" cy="66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28811" y="2328997"/>
            <a:ext cx="3824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2000" dirty="0" smtClean="0"/>
              <a:t>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>
                <a:sym typeface="Symbol Tiger" panose="05050102010706020507" pitchFamily="18" charset="2"/>
              </a:rPr>
              <a:t> </a:t>
            </a:r>
            <a:r>
              <a:rPr lang="en-US" sz="2000" dirty="0" smtClean="0">
                <a:sym typeface="Symbol Tiger" panose="05050102010706020507" pitchFamily="18" charset="2"/>
              </a:rPr>
              <a:t>= (- 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6)</a:t>
            </a:r>
            <a:r>
              <a:rPr lang="en-US" sz="2000" baseline="30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2 </a:t>
            </a:r>
            <a:r>
              <a:rPr lang="en-US" sz="2000" dirty="0"/>
              <a:t>– </a:t>
            </a:r>
            <a:r>
              <a:rPr lang="en-US" sz="2000" dirty="0" smtClean="0"/>
              <a:t>4.1.9 </a:t>
            </a:r>
            <a:r>
              <a:rPr lang="en-US" sz="2000" dirty="0"/>
              <a:t>= </a:t>
            </a:r>
            <a:r>
              <a:rPr lang="en-US" sz="2000" dirty="0" smtClean="0"/>
              <a:t>0.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 Do </a:t>
            </a:r>
            <a:r>
              <a:rPr lang="en-US" sz="2000" dirty="0" err="1" smtClean="0"/>
              <a:t>đó</a:t>
            </a:r>
            <a:r>
              <a:rPr lang="en-US" sz="2000" dirty="0" smtClean="0"/>
              <a:t>,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  <a:r>
              <a:rPr lang="en-US" sz="2000" dirty="0" err="1" smtClean="0"/>
              <a:t>kép</a:t>
            </a:r>
            <a:r>
              <a:rPr lang="en-US" sz="2000" dirty="0" smtClean="0"/>
              <a:t>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21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57207" y="231392"/>
            <a:ext cx="2692773" cy="94342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LUYỆN TẬP 5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-29691" y="1376914"/>
            <a:ext cx="2866571" cy="3831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Áp</a:t>
            </a:r>
            <a:r>
              <a:rPr lang="en-US" sz="1800" dirty="0" smtClean="0"/>
              <a:t> </a:t>
            </a:r>
            <a:r>
              <a:rPr lang="en-US" sz="1800" dirty="0" err="1" smtClean="0"/>
              <a:t>dụng</a:t>
            </a:r>
            <a:r>
              <a:rPr lang="en-US" sz="1800" dirty="0" smtClean="0"/>
              <a:t>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,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sau</a:t>
            </a:r>
            <a:r>
              <a:rPr lang="en-US" sz="1800" dirty="0" smtClean="0"/>
              <a:t>:</a:t>
            </a:r>
          </a:p>
          <a:p>
            <a:pPr algn="just">
              <a:lnSpc>
                <a:spcPct val="150000"/>
              </a:lnSpc>
            </a:pPr>
            <a:endParaRPr lang="en-US" sz="1800" dirty="0"/>
          </a:p>
          <a:p>
            <a:pPr algn="just">
              <a:lnSpc>
                <a:spcPct val="150000"/>
              </a:lnSpc>
            </a:pPr>
            <a:endParaRPr lang="en-US" sz="1800" dirty="0" smtClean="0"/>
          </a:p>
          <a:p>
            <a:pPr algn="just">
              <a:lnSpc>
                <a:spcPct val="150000"/>
              </a:lnSpc>
            </a:pPr>
            <a:endParaRPr lang="en-US" sz="1800" dirty="0"/>
          </a:p>
          <a:p>
            <a:pPr algn="just">
              <a:lnSpc>
                <a:spcPct val="150000"/>
              </a:lnSpc>
            </a:pPr>
            <a:endParaRPr lang="en-US" sz="1800" dirty="0" smtClean="0"/>
          </a:p>
          <a:p>
            <a:pPr algn="just">
              <a:lnSpc>
                <a:spcPct val="150000"/>
              </a:lnSpc>
            </a:pPr>
            <a:endParaRPr lang="en-US" sz="1800" dirty="0"/>
          </a:p>
          <a:p>
            <a:pPr algn="just">
              <a:lnSpc>
                <a:spcPct val="150000"/>
              </a:lnSpc>
            </a:pPr>
            <a:endParaRPr lang="en-US" sz="1800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862926"/>
              </p:ext>
            </p:extLst>
          </p:nvPr>
        </p:nvGraphicFramePr>
        <p:xfrm>
          <a:off x="108327" y="2875111"/>
          <a:ext cx="2638244" cy="149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name="Equation" r:id="rId10" imgW="1320480" imgH="838080" progId="Equation.DSMT4">
                  <p:embed/>
                </p:oleObj>
              </mc:Choice>
              <mc:Fallback>
                <p:oleObj name="Equation" r:id="rId10" imgW="1320480" imgH="8380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8327" y="2875111"/>
                        <a:ext cx="2638244" cy="1493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5099323" y="986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875611"/>
              </p:ext>
            </p:extLst>
          </p:nvPr>
        </p:nvGraphicFramePr>
        <p:xfrm>
          <a:off x="4125502" y="3484649"/>
          <a:ext cx="2624137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3" name="Equation" r:id="rId12" imgW="1815840" imgH="457200" progId="Equation.DSMT4">
                  <p:embed/>
                </p:oleObj>
              </mc:Choice>
              <mc:Fallback>
                <p:oleObj name="Equation" r:id="rId12" imgW="1815840" imgH="457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25502" y="3484649"/>
                        <a:ext cx="2624137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381112" y="836633"/>
            <a:ext cx="52952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2000" dirty="0" smtClean="0"/>
              <a:t>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>
                <a:sym typeface="Symbol Tiger" panose="05050102010706020507" pitchFamily="18" charset="2"/>
              </a:rPr>
              <a:t> </a:t>
            </a:r>
            <a:r>
              <a:rPr lang="en-US" sz="2000" dirty="0" smtClean="0">
                <a:sym typeface="Symbol Tiger" panose="05050102010706020507" pitchFamily="18" charset="2"/>
              </a:rPr>
              <a:t>= (- 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5)</a:t>
            </a:r>
            <a:r>
              <a:rPr lang="en-US" sz="2000" baseline="30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2 </a:t>
            </a:r>
            <a:r>
              <a:rPr lang="en-US" sz="2000" dirty="0"/>
              <a:t>– </a:t>
            </a:r>
            <a:r>
              <a:rPr lang="en-US" sz="2000" dirty="0" smtClean="0"/>
              <a:t>4.2.1 </a:t>
            </a:r>
            <a:r>
              <a:rPr lang="en-US" sz="2000" dirty="0"/>
              <a:t>= </a:t>
            </a:r>
            <a:r>
              <a:rPr lang="en-US" sz="2000" dirty="0" smtClean="0"/>
              <a:t>17&gt;0.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/>
              <a:t>Áp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,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969193"/>
              </p:ext>
            </p:extLst>
          </p:nvPr>
        </p:nvGraphicFramePr>
        <p:xfrm>
          <a:off x="5041233" y="1750451"/>
          <a:ext cx="2748724" cy="68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4" name="Equation" r:id="rId14" imgW="1930320" imgH="482400" progId="Equation.DSMT4">
                  <p:embed/>
                </p:oleObj>
              </mc:Choice>
              <mc:Fallback>
                <p:oleObj name="Equation" r:id="rId14" imgW="19303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41233" y="1750451"/>
                        <a:ext cx="2748724" cy="68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3187001" y="2565115"/>
            <a:ext cx="4880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b)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>
                <a:sym typeface="Symbol Tiger" panose="05050102010706020507" pitchFamily="18" charset="2"/>
              </a:rPr>
              <a:t> </a:t>
            </a:r>
            <a:r>
              <a:rPr lang="en-US" sz="2000" dirty="0" smtClean="0">
                <a:sym typeface="Symbol Tiger" panose="05050102010706020507" pitchFamily="18" charset="2"/>
              </a:rPr>
              <a:t>= 8</a:t>
            </a:r>
            <a:r>
              <a:rPr lang="en-US" sz="2000" baseline="30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2 </a:t>
            </a:r>
            <a:r>
              <a:rPr lang="en-US" sz="2000" dirty="0"/>
              <a:t>– </a:t>
            </a:r>
            <a:r>
              <a:rPr lang="en-US" sz="2000" dirty="0" smtClean="0"/>
              <a:t>4.1.16 </a:t>
            </a:r>
            <a:r>
              <a:rPr lang="en-US" sz="2000" dirty="0"/>
              <a:t>= </a:t>
            </a:r>
            <a:r>
              <a:rPr lang="en-US" sz="2000" dirty="0" smtClean="0"/>
              <a:t>0.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 Do </a:t>
            </a:r>
            <a:r>
              <a:rPr lang="en-US" sz="2000" dirty="0" err="1" smtClean="0"/>
              <a:t>đó</a:t>
            </a:r>
            <a:r>
              <a:rPr lang="en-US" sz="2000" dirty="0" smtClean="0"/>
              <a:t>,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  <a:r>
              <a:rPr lang="en-US" sz="2000" dirty="0" err="1" smtClean="0"/>
              <a:t>kép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3114080" y="4028935"/>
            <a:ext cx="46758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b)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>
                <a:sym typeface="Symbol Tiger" panose="05050102010706020507" pitchFamily="18" charset="2"/>
              </a:rPr>
              <a:t> </a:t>
            </a:r>
            <a:r>
              <a:rPr lang="en-US" sz="2000" dirty="0" smtClean="0">
                <a:sym typeface="Symbol Tiger" panose="05050102010706020507" pitchFamily="18" charset="2"/>
              </a:rPr>
              <a:t>= (-1)</a:t>
            </a:r>
            <a:r>
              <a:rPr lang="en-US" sz="2000" baseline="30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2 </a:t>
            </a:r>
            <a:r>
              <a:rPr lang="en-US" sz="2000" dirty="0"/>
              <a:t>– </a:t>
            </a:r>
            <a:r>
              <a:rPr lang="en-US" sz="2000" dirty="0" smtClean="0"/>
              <a:t>4.1.1 </a:t>
            </a:r>
            <a:r>
              <a:rPr lang="en-US" sz="2000" dirty="0"/>
              <a:t>= </a:t>
            </a:r>
            <a:r>
              <a:rPr lang="en-US" sz="2000" dirty="0" smtClean="0"/>
              <a:t>-3 &lt; 0.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 Do </a:t>
            </a:r>
            <a:r>
              <a:rPr lang="en-US" sz="2000" dirty="0" err="1" smtClean="0"/>
              <a:t>đó</a:t>
            </a:r>
            <a:r>
              <a:rPr lang="en-US" sz="2000" dirty="0" smtClean="0"/>
              <a:t>,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vô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nghiệm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046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648929" y="1253613"/>
            <a:ext cx="4871338" cy="3385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mảnh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kích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28 m x 16 m,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dự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xung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quanh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(H.6.9).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bề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rộng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bao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bơi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288 m</a:t>
            </a:r>
            <a:r>
              <a:rPr lang="en-US" sz="2400" baseline="30000" dirty="0" smtClean="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31258" y="0"/>
            <a:ext cx="5979886" cy="1157331"/>
            <a:chOff x="5420131" y="-431807"/>
            <a:chExt cx="5765227" cy="2118233"/>
          </a:xfrm>
        </p:grpSpPr>
        <p:sp>
          <p:nvSpPr>
            <p:cNvPr id="5" name="Rounded Rectangle 4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20131" y="-431807"/>
              <a:ext cx="5334000" cy="19320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TOÁN MỞ ĐẦU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89" y="1936280"/>
            <a:ext cx="3447143" cy="2253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đôi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19" y="62718"/>
            <a:ext cx="6049219" cy="18290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20809" y="2249713"/>
            <a:ext cx="6027229" cy="17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Oswald"/>
              <a:buNone/>
              <a:defRPr sz="4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Oswald"/>
              <a:buNone/>
              <a:defRPr sz="4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Oswald"/>
              <a:buNone/>
              <a:defRPr sz="4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Oswald"/>
              <a:buNone/>
              <a:defRPr sz="4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Oswald"/>
              <a:buNone/>
              <a:defRPr sz="4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Oswald"/>
              <a:buNone/>
              <a:defRPr sz="4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Oswald"/>
              <a:buNone/>
              <a:defRPr sz="4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Oswald"/>
              <a:buNone/>
              <a:defRPr sz="4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i="1" u="sng" dirty="0" err="1" smtClean="0">
                <a:solidFill>
                  <a:srgbClr val="FF0000"/>
                </a:solidFill>
                <a:latin typeface="+mj-lt"/>
              </a:rPr>
              <a:t>Trả</a:t>
            </a:r>
            <a:r>
              <a:rPr lang="en-US" i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i="1" u="sng" dirty="0" err="1" smtClean="0">
                <a:solidFill>
                  <a:srgbClr val="FF0000"/>
                </a:solidFill>
                <a:latin typeface="+mj-lt"/>
              </a:rPr>
              <a:t>lời</a:t>
            </a:r>
            <a:r>
              <a:rPr lang="en-US" i="1" u="sng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Phương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trình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bậc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hai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luôn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hai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nghiệm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phân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biệt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2000" u="sng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3624771" y="0"/>
            <a:ext cx="1926944" cy="820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33657" y="91735"/>
            <a:ext cx="1209389" cy="9869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6219" y="615772"/>
            <a:ext cx="8005684" cy="4042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</a:pPr>
            <a:r>
              <a: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 phương trình bậc hai: </a:t>
            </a:r>
            <a:r>
              <a:rPr lang="da-DK" sz="20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ax</a:t>
            </a:r>
            <a:r>
              <a:rPr lang="da-DK" sz="2000" baseline="30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da-DK" sz="20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bx </a:t>
            </a:r>
            <a:r>
              <a: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da-DK" sz="20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 (a </a:t>
            </a:r>
            <a:r>
              <a:rPr lang="da-DK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≠ 0)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da-DK" sz="20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</a:pPr>
            <a:r>
              <a: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 </a:t>
            </a:r>
            <a:r>
              <a:rPr lang="en-US" sz="20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= 2</a:t>
            </a:r>
            <a:r>
              <a:rPr lang="en-US" sz="20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b</a:t>
            </a:r>
            <a:r>
              <a:rPr lang="en-US" sz="2000" b="1" i="1" dirty="0">
                <a:solidFill>
                  <a:srgbClr val="FF0000"/>
                </a:solidFill>
                <a:sym typeface="Symbol Tiger" panose="05050102010706020507" pitchFamily="18" charset="2"/>
              </a:rPr>
              <a:t>'</a:t>
            </a:r>
            <a:r>
              <a: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</a:t>
            </a:r>
            <a:r>
              <a:rPr lang="en-US" sz="20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' 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= </a:t>
            </a:r>
            <a:r>
              <a:rPr lang="en-US" sz="20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b' </a:t>
            </a:r>
            <a:r>
              <a:rPr lang="en-US" sz="2000" b="1" baseline="30000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– </a:t>
            </a:r>
            <a:r>
              <a:rPr lang="en-US" sz="20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ac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</a:t>
            </a:r>
          </a:p>
          <a:p>
            <a:pPr marL="342900" indent="-342900"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Nếu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</a:t>
            </a:r>
            <a:r>
              <a:rPr lang="en-US" sz="20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'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&gt; 0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thì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phương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trình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hai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nghiệm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phân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biệt</a:t>
            </a:r>
            <a:endParaRPr lang="en-US" sz="2000" dirty="0" smtClean="0">
              <a:solidFill>
                <a:schemeClr val="tx1"/>
              </a:solidFill>
              <a:sym typeface="Symbol Tiger" panose="05050102010706020507" pitchFamily="18" charset="2"/>
            </a:endParaRPr>
          </a:p>
          <a:p>
            <a:pPr marL="342900" indent="-342900"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Symbol Tiger" panose="05050102010706020507" pitchFamily="18" charset="2"/>
            </a:endParaRPr>
          </a:p>
          <a:p>
            <a:pPr marL="342900" indent="-342900"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Nếu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</a:t>
            </a:r>
            <a:r>
              <a:rPr lang="en-US" sz="20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'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= 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0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thì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phương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trình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có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nghiệm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kép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endParaRPr lang="en-US" sz="2000" dirty="0">
              <a:solidFill>
                <a:schemeClr val="tx1"/>
              </a:solidFill>
              <a:sym typeface="Symbol Tiger" panose="05050102010706020507" pitchFamily="18" charset="2"/>
            </a:endParaRPr>
          </a:p>
          <a:p>
            <a:pPr marL="342900" indent="-342900" algn="just">
              <a:lnSpc>
                <a:spcPct val="20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Nếu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 Tiger" panose="05050102010706020507" pitchFamily="18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</a:t>
            </a:r>
            <a:r>
              <a:rPr lang="en-US" sz="2000" b="1" i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'</a:t>
            </a:r>
            <a:r>
              <a:rPr lang="en-US" sz="2000" b="1" dirty="0" smtClean="0">
                <a:solidFill>
                  <a:srgbClr val="FF0000"/>
                </a:solidFill>
                <a:sym typeface="Symbol Tiger" panose="05050102010706020507" pitchFamily="18" charset="2"/>
              </a:rPr>
              <a:t> &lt; </a:t>
            </a:r>
            <a:r>
              <a:rPr lang="en-US" sz="2000" b="1" dirty="0">
                <a:solidFill>
                  <a:srgbClr val="FF0000"/>
                </a:solidFill>
                <a:sym typeface="Symbol Tiger" panose="05050102010706020507" pitchFamily="18" charset="2"/>
              </a:rPr>
              <a:t>0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thì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phương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Symbol Tiger" panose="05050102010706020507" pitchFamily="18" charset="2"/>
              </a:rPr>
              <a:t>trình</a:t>
            </a:r>
            <a:r>
              <a:rPr lang="en-US" sz="2000" dirty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vô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Symbol Tiger" panose="05050102010706020507" pitchFamily="18" charset="2"/>
              </a:rPr>
              <a:t>nghiệm</a:t>
            </a:r>
            <a:r>
              <a:rPr lang="en-US" sz="2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418994"/>
              </p:ext>
            </p:extLst>
          </p:nvPr>
        </p:nvGraphicFramePr>
        <p:xfrm>
          <a:off x="2891999" y="2517776"/>
          <a:ext cx="3392488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Equation" r:id="rId7" imgW="2197080" imgH="520560" progId="Equation.DSMT4">
                  <p:embed/>
                </p:oleObj>
              </mc:Choice>
              <mc:Fallback>
                <p:oleObj name="Equation" r:id="rId7" imgW="2197080" imgH="5205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91999" y="2517776"/>
                        <a:ext cx="3392488" cy="8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926253"/>
              </p:ext>
            </p:extLst>
          </p:nvPr>
        </p:nvGraphicFramePr>
        <p:xfrm>
          <a:off x="6744381" y="3264581"/>
          <a:ext cx="14382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Equation" r:id="rId9" imgW="952200" imgH="482400" progId="Equation.DSMT4">
                  <p:embed/>
                </p:oleObj>
              </mc:Choice>
              <mc:Fallback>
                <p:oleObj name="Equation" r:id="rId9" imgW="952200" imgH="482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44381" y="3264581"/>
                        <a:ext cx="14382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088980" y="4594554"/>
            <a:ext cx="4998525" cy="487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i="1" dirty="0" err="1" smtClean="0">
                <a:solidFill>
                  <a:srgbClr val="FF0000"/>
                </a:solidFill>
              </a:rPr>
              <a:t>Công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thức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nghiệm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thu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gọn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7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Xác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hệ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i="1" dirty="0" smtClean="0"/>
              <a:t>a, b</a:t>
            </a:r>
            <a:r>
              <a:rPr lang="en-US" sz="1800" i="1" baseline="30000" dirty="0" smtClean="0"/>
              <a:t>'</a:t>
            </a:r>
            <a:r>
              <a:rPr lang="en-US" sz="1800" i="1" dirty="0" smtClean="0"/>
              <a:t>, c,</a:t>
            </a:r>
            <a:r>
              <a:rPr lang="en-US" sz="1800" dirty="0"/>
              <a:t> </a:t>
            </a:r>
            <a:r>
              <a:rPr lang="en-US" sz="1800" dirty="0" err="1" smtClean="0"/>
              <a:t>rồi</a:t>
            </a:r>
            <a:r>
              <a:rPr lang="en-US" sz="1800" dirty="0" smtClean="0"/>
              <a:t> dung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 </a:t>
            </a:r>
            <a:r>
              <a:rPr lang="en-US" sz="1800" dirty="0" err="1" smtClean="0"/>
              <a:t>thu</a:t>
            </a:r>
            <a:r>
              <a:rPr lang="en-US" sz="1800" dirty="0" smtClean="0"/>
              <a:t> </a:t>
            </a:r>
            <a:r>
              <a:rPr lang="en-US" sz="1800" dirty="0" err="1" smtClean="0"/>
              <a:t>gọn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sau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330375"/>
              </p:ext>
            </p:extLst>
          </p:nvPr>
        </p:nvGraphicFramePr>
        <p:xfrm>
          <a:off x="2413000" y="963613"/>
          <a:ext cx="50736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0" name="Equation" r:id="rId3" imgW="3238200" imgH="279360" progId="Equation.DSMT4">
                  <p:embed/>
                </p:oleObj>
              </mc:Choice>
              <mc:Fallback>
                <p:oleObj name="Equation" r:id="rId3" imgW="3238200" imgH="2793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3000" y="963613"/>
                        <a:ext cx="507365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46352" y="1512990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379983" y="2206671"/>
            <a:ext cx="6836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1800" dirty="0" smtClean="0"/>
              <a:t>Ta </a:t>
            </a:r>
            <a:r>
              <a:rPr lang="en-US" sz="1800" dirty="0" err="1" smtClean="0"/>
              <a:t>có</a:t>
            </a:r>
            <a:r>
              <a:rPr lang="en-US" sz="1800" dirty="0" smtClean="0"/>
              <a:t>: </a:t>
            </a:r>
            <a:r>
              <a:rPr lang="en-US" sz="1800" i="1" dirty="0" smtClean="0"/>
              <a:t>a </a:t>
            </a:r>
            <a:r>
              <a:rPr lang="en-US" sz="1800" dirty="0" smtClean="0"/>
              <a:t>= 2</a:t>
            </a:r>
            <a:r>
              <a:rPr lang="en-US" sz="1800" i="1" dirty="0" smtClean="0"/>
              <a:t>, b</a:t>
            </a:r>
            <a:r>
              <a:rPr lang="en-US" sz="1800" i="1" baseline="30000" dirty="0" smtClean="0"/>
              <a:t>'</a:t>
            </a:r>
            <a:r>
              <a:rPr lang="en-US" sz="1800" i="1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3</a:t>
            </a:r>
            <a:r>
              <a:rPr lang="en-US" sz="1800" i="1" dirty="0" smtClean="0"/>
              <a:t>, </a:t>
            </a:r>
            <a:r>
              <a:rPr lang="en-US" sz="1800" i="1" dirty="0"/>
              <a:t>c </a:t>
            </a:r>
            <a:r>
              <a:rPr lang="en-US" sz="1800" dirty="0"/>
              <a:t>= </a:t>
            </a:r>
            <a:r>
              <a:rPr lang="en-US" sz="1800" dirty="0" smtClean="0"/>
              <a:t>1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 Tiger" panose="05050102010706020507" pitchFamily="18" charset="2"/>
              </a:rPr>
              <a:t></a:t>
            </a:r>
            <a:r>
              <a:rPr lang="en-US" sz="1800" baseline="30000" dirty="0" smtClean="0">
                <a:sym typeface="Symbol Tiger" panose="05050102010706020507" pitchFamily="18" charset="2"/>
              </a:rPr>
              <a:t>'</a:t>
            </a:r>
            <a:r>
              <a:rPr lang="en-US" sz="1800" dirty="0" smtClean="0">
                <a:sym typeface="Symbol Tiger" panose="05050102010706020507" pitchFamily="18" charset="2"/>
              </a:rPr>
              <a:t> = </a:t>
            </a:r>
            <a:r>
              <a:rPr lang="en-US" sz="18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3</a:t>
            </a:r>
            <a:r>
              <a:rPr lang="en-US" sz="1800" baseline="30000" dirty="0" smtClean="0">
                <a:solidFill>
                  <a:schemeClr val="tx1"/>
                </a:solidFill>
                <a:sym typeface="Symbol Tiger" panose="05050102010706020507" pitchFamily="18" charset="2"/>
              </a:rPr>
              <a:t>2 </a:t>
            </a:r>
            <a:r>
              <a:rPr lang="en-US" sz="1800" dirty="0" smtClean="0"/>
              <a:t>– 2.1= 7 &gt; 0.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Do</a:t>
            </a:r>
            <a:r>
              <a:rPr lang="en-US" sz="1800" dirty="0" smtClean="0">
                <a:sym typeface="Symbol Tiger" panose="05050102010706020507" pitchFamily="18" charset="2"/>
              </a:rPr>
              <a:t> </a:t>
            </a:r>
            <a:r>
              <a:rPr lang="en-US" sz="1800" dirty="0" err="1" smtClean="0">
                <a:sym typeface="Symbol Tiger" panose="05050102010706020507" pitchFamily="18" charset="2"/>
              </a:rPr>
              <a:t>đó</a:t>
            </a:r>
            <a:r>
              <a:rPr lang="en-US" sz="1800" dirty="0" smtClean="0">
                <a:sym typeface="Symbol Tiger" panose="05050102010706020507" pitchFamily="18" charset="2"/>
              </a:rPr>
              <a:t>,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 </a:t>
            </a:r>
            <a:r>
              <a:rPr lang="en-US" sz="1800" dirty="0" err="1" smtClean="0"/>
              <a:t>phân</a:t>
            </a:r>
            <a:r>
              <a:rPr lang="en-US" sz="1800" dirty="0" smtClean="0"/>
              <a:t> </a:t>
            </a:r>
            <a:r>
              <a:rPr lang="en-US" sz="1800" dirty="0" err="1" smtClean="0"/>
              <a:t>biệt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029254"/>
              </p:ext>
            </p:extLst>
          </p:nvPr>
        </p:nvGraphicFramePr>
        <p:xfrm>
          <a:off x="2809318" y="3118923"/>
          <a:ext cx="2775399" cy="670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1" name="Equation" r:id="rId5" imgW="1993680" imgH="482400" progId="Equation.DSMT4">
                  <p:embed/>
                </p:oleObj>
              </mc:Choice>
              <mc:Fallback>
                <p:oleObj name="Equation" r:id="rId5" imgW="1993680" imgH="482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9318" y="3118923"/>
                        <a:ext cx="2775399" cy="670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379982" y="3911817"/>
            <a:ext cx="6836229" cy="923330"/>
            <a:chOff x="357853" y="3520296"/>
            <a:chExt cx="6836229" cy="923330"/>
          </a:xfrm>
        </p:grpSpPr>
        <p:sp>
          <p:nvSpPr>
            <p:cNvPr id="8" name="Hộp Văn bản 14">
              <a:extLst>
                <a:ext uri="{FF2B5EF4-FFF2-40B4-BE49-F238E27FC236}">
                  <a16:creationId xmlns:a16="http://schemas.microsoft.com/office/drawing/2014/main" id="{6D5124AD-7518-9E56-7DE8-336562BC937D}"/>
                </a:ext>
              </a:extLst>
            </p:cNvPr>
            <p:cNvSpPr txBox="1"/>
            <p:nvPr/>
          </p:nvSpPr>
          <p:spPr>
            <a:xfrm>
              <a:off x="357853" y="3520296"/>
              <a:ext cx="68362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smtClean="0"/>
                <a:t>b) Ta </a:t>
              </a:r>
              <a:r>
                <a:rPr lang="en-US" sz="1800" dirty="0" err="1" smtClean="0"/>
                <a:t>có</a:t>
              </a:r>
              <a:r>
                <a:rPr lang="en-US" sz="1800" dirty="0" smtClean="0"/>
                <a:t>: </a:t>
              </a:r>
              <a:r>
                <a:rPr lang="en-US" sz="1800" i="1" dirty="0" smtClean="0"/>
                <a:t>a </a:t>
              </a:r>
              <a:r>
                <a:rPr lang="en-US" sz="1800" dirty="0" smtClean="0"/>
                <a:t>= 1</a:t>
              </a:r>
              <a:r>
                <a:rPr lang="en-US" sz="1800" i="1" dirty="0" smtClean="0"/>
                <a:t>, b</a:t>
              </a:r>
              <a:r>
                <a:rPr lang="en-US" sz="1800" i="1" baseline="30000" dirty="0" smtClean="0"/>
                <a:t>'</a:t>
              </a:r>
              <a:r>
                <a:rPr lang="en-US" sz="1800" i="1" dirty="0" smtClean="0"/>
                <a:t> </a:t>
              </a:r>
              <a:r>
                <a:rPr lang="en-US" sz="1800" dirty="0"/>
                <a:t>= </a:t>
              </a:r>
              <a:r>
                <a:rPr lang="en-US" sz="1800" dirty="0" smtClean="0"/>
                <a:t>-2      </a:t>
              </a:r>
              <a:r>
                <a:rPr lang="en-US" sz="1800" i="1" dirty="0" smtClean="0"/>
                <a:t>, </a:t>
              </a:r>
              <a:r>
                <a:rPr lang="en-US" sz="1800" i="1" dirty="0"/>
                <a:t>c </a:t>
              </a:r>
              <a:r>
                <a:rPr lang="en-US" sz="1800" dirty="0"/>
                <a:t>= </a:t>
              </a:r>
              <a:r>
                <a:rPr lang="en-US" sz="1800" dirty="0" smtClean="0"/>
                <a:t>12 </a:t>
              </a:r>
              <a:r>
                <a:rPr lang="en-US" sz="1800" dirty="0" err="1" smtClean="0"/>
                <a:t>và</a:t>
              </a:r>
              <a:r>
                <a:rPr lang="en-US" sz="1800" dirty="0" smtClean="0"/>
                <a:t> </a:t>
              </a:r>
              <a:r>
                <a:rPr lang="en-US" sz="1800" dirty="0" smtClean="0">
                  <a:sym typeface="Symbol Tiger" panose="05050102010706020507" pitchFamily="18" charset="2"/>
                </a:rPr>
                <a:t></a:t>
              </a:r>
              <a:r>
                <a:rPr lang="en-US" sz="1800" baseline="30000" dirty="0" smtClean="0">
                  <a:sym typeface="Symbol Tiger" panose="05050102010706020507" pitchFamily="18" charset="2"/>
                </a:rPr>
                <a:t>'</a:t>
              </a:r>
              <a:r>
                <a:rPr lang="en-US" sz="1800" dirty="0" smtClean="0">
                  <a:sym typeface="Symbol Tiger" panose="05050102010706020507" pitchFamily="18" charset="2"/>
                </a:rPr>
                <a:t> = </a:t>
              </a:r>
              <a:r>
                <a:rPr lang="en-US" sz="1800" dirty="0" smtClean="0">
                  <a:solidFill>
                    <a:schemeClr val="tx1"/>
                  </a:solidFill>
                  <a:sym typeface="Symbol Tiger" panose="05050102010706020507" pitchFamily="18" charset="2"/>
                </a:rPr>
                <a:t>(-2     )</a:t>
              </a:r>
              <a:r>
                <a:rPr lang="en-US" sz="1800" baseline="30000" dirty="0" smtClean="0">
                  <a:solidFill>
                    <a:schemeClr val="tx1"/>
                  </a:solidFill>
                  <a:sym typeface="Symbol Tiger" panose="05050102010706020507" pitchFamily="18" charset="2"/>
                </a:rPr>
                <a:t>2 </a:t>
              </a:r>
              <a:r>
                <a:rPr lang="en-US" sz="1800" dirty="0" smtClean="0"/>
                <a:t>– 1.12 = 0.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 dirty="0" smtClean="0"/>
                <a:t>Do</a:t>
              </a:r>
              <a:r>
                <a:rPr lang="en-US" sz="1800" dirty="0" smtClean="0">
                  <a:sym typeface="Symbol Tiger" panose="05050102010706020507" pitchFamily="18" charset="2"/>
                </a:rPr>
                <a:t> </a:t>
              </a:r>
              <a:r>
                <a:rPr lang="en-US" sz="1800" dirty="0" err="1" smtClean="0">
                  <a:sym typeface="Symbol Tiger" panose="05050102010706020507" pitchFamily="18" charset="2"/>
                </a:rPr>
                <a:t>đó</a:t>
              </a:r>
              <a:r>
                <a:rPr lang="en-US" sz="1800" dirty="0" smtClean="0">
                  <a:sym typeface="Symbol Tiger" panose="05050102010706020507" pitchFamily="18" charset="2"/>
                </a:rPr>
                <a:t>, </a:t>
              </a:r>
              <a:r>
                <a:rPr lang="en-US" sz="1800" dirty="0" err="1" smtClean="0"/>
                <a:t>phương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trình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có</a:t>
              </a:r>
              <a:r>
                <a:rPr lang="en-US" sz="1800" dirty="0"/>
                <a:t> </a:t>
              </a:r>
              <a:r>
                <a:rPr lang="en-US" sz="1800" dirty="0" err="1" smtClean="0"/>
                <a:t>nghiệm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kép</a:t>
              </a:r>
              <a:r>
                <a:rPr lang="en-US" sz="1800" dirty="0" smtClean="0"/>
                <a:t>:</a:t>
              </a:r>
              <a:endParaRPr lang="en-US" sz="1800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7495437"/>
                </p:ext>
              </p:extLst>
            </p:nvPr>
          </p:nvGraphicFramePr>
          <p:xfrm>
            <a:off x="2649537" y="3584574"/>
            <a:ext cx="369560" cy="369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32" name="Equation" r:id="rId7" imgW="253800" imgH="253800" progId="Equation.DSMT4">
                    <p:embed/>
                  </p:oleObj>
                </mc:Choice>
                <mc:Fallback>
                  <p:oleObj name="Equation" r:id="rId7" imgW="2538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649537" y="3584574"/>
                          <a:ext cx="369560" cy="369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9904588"/>
                </p:ext>
              </p:extLst>
            </p:nvPr>
          </p:nvGraphicFramePr>
          <p:xfrm>
            <a:off x="4952006" y="3616836"/>
            <a:ext cx="35877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33" name="Equation" r:id="rId9" imgW="358105" imgH="365666" progId="Equation.DSMT4">
                    <p:embed/>
                  </p:oleObj>
                </mc:Choice>
                <mc:Fallback>
                  <p:oleObj name="Equation" r:id="rId9" imgW="358105" imgH="36566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952006" y="3616836"/>
                          <a:ext cx="358775" cy="365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346562"/>
              </p:ext>
            </p:extLst>
          </p:nvPr>
        </p:nvGraphicFramePr>
        <p:xfrm>
          <a:off x="5356140" y="4373482"/>
          <a:ext cx="1594764" cy="438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4" name="Equation" r:id="rId11" imgW="1015920" imgH="279360" progId="Equation.DSMT4">
                  <p:embed/>
                </p:oleObj>
              </mc:Choice>
              <mc:Fallback>
                <p:oleObj name="Equation" r:id="rId11" imgW="10159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56140" y="4373482"/>
                        <a:ext cx="1594764" cy="438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85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ysClr val="windowText" lastClr="000000"/>
                </a:solidFill>
              </a:rPr>
              <a:t>Luyện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tập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6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Xác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hệ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i="1" dirty="0" smtClean="0"/>
              <a:t>a, b</a:t>
            </a:r>
            <a:r>
              <a:rPr lang="en-US" sz="1800" i="1" baseline="30000" dirty="0" smtClean="0"/>
              <a:t>'</a:t>
            </a:r>
            <a:r>
              <a:rPr lang="en-US" sz="1800" i="1" dirty="0" smtClean="0"/>
              <a:t>, c,</a:t>
            </a:r>
            <a:r>
              <a:rPr lang="en-US" sz="1800" dirty="0"/>
              <a:t> </a:t>
            </a:r>
            <a:r>
              <a:rPr lang="en-US" sz="1800" dirty="0" err="1" smtClean="0"/>
              <a:t>rồi</a:t>
            </a:r>
            <a:r>
              <a:rPr lang="en-US" sz="1800" dirty="0" smtClean="0"/>
              <a:t> dung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 </a:t>
            </a:r>
            <a:r>
              <a:rPr lang="en-US" sz="1800" dirty="0" err="1" smtClean="0"/>
              <a:t>thu</a:t>
            </a:r>
            <a:r>
              <a:rPr lang="en-US" sz="1800" dirty="0" smtClean="0"/>
              <a:t> </a:t>
            </a:r>
            <a:r>
              <a:rPr lang="en-US" sz="1800" dirty="0" err="1" smtClean="0"/>
              <a:t>gọn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trình</a:t>
            </a:r>
            <a:r>
              <a:rPr lang="en-US" sz="1800" dirty="0" smtClean="0"/>
              <a:t> </a:t>
            </a:r>
            <a:r>
              <a:rPr lang="en-US" sz="1800" dirty="0" err="1" smtClean="0"/>
              <a:t>sau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54986" y="968031"/>
          <a:ext cx="497363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0" name="Equation" r:id="rId3" imgW="3174840" imgH="279360" progId="Equation.DSMT4">
                  <p:embed/>
                </p:oleObj>
              </mc:Choice>
              <mc:Fallback>
                <p:oleObj name="Equation" r:id="rId3" imgW="3174840" imgH="2793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4986" y="968031"/>
                        <a:ext cx="4973637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46352" y="1512990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8515" y="2199927"/>
            <a:ext cx="8261123" cy="1507981"/>
            <a:chOff x="268515" y="2199927"/>
            <a:chExt cx="8261123" cy="1507981"/>
          </a:xfrm>
        </p:grpSpPr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id="{6D5124AD-7518-9E56-7DE8-336562BC937D}"/>
                </a:ext>
              </a:extLst>
            </p:cNvPr>
            <p:cNvSpPr txBox="1"/>
            <p:nvPr/>
          </p:nvSpPr>
          <p:spPr>
            <a:xfrm>
              <a:off x="268515" y="2199927"/>
              <a:ext cx="82611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AutoNum type="alphaLcParenR"/>
              </a:pPr>
              <a:r>
                <a:rPr lang="en-US" sz="1800" dirty="0" smtClean="0"/>
                <a:t>Ta </a:t>
              </a:r>
              <a:r>
                <a:rPr lang="en-US" sz="1800" dirty="0" err="1" smtClean="0"/>
                <a:t>có</a:t>
              </a:r>
              <a:r>
                <a:rPr lang="en-US" sz="1800" dirty="0" smtClean="0"/>
                <a:t>: </a:t>
              </a:r>
              <a:r>
                <a:rPr lang="en-US" sz="1800" i="1" dirty="0" smtClean="0"/>
                <a:t>a </a:t>
              </a:r>
              <a:r>
                <a:rPr lang="en-US" sz="1800" dirty="0" smtClean="0"/>
                <a:t>= 3</a:t>
              </a:r>
              <a:r>
                <a:rPr lang="en-US" sz="1800" i="1" dirty="0"/>
                <a:t>, </a:t>
              </a:r>
              <a:r>
                <a:rPr lang="en-US" sz="1800" i="1" dirty="0" smtClean="0"/>
                <a:t>b</a:t>
              </a:r>
              <a:r>
                <a:rPr lang="en-US" sz="1800" i="1" baseline="30000" dirty="0" smtClean="0"/>
                <a:t>'</a:t>
              </a:r>
              <a:r>
                <a:rPr lang="en-US" sz="1800" i="1" dirty="0" smtClean="0"/>
                <a:t> </a:t>
              </a:r>
              <a:r>
                <a:rPr lang="en-US" sz="1800" dirty="0"/>
                <a:t>= </a:t>
              </a:r>
              <a:r>
                <a:rPr lang="en-US" sz="1800" dirty="0" smtClean="0"/>
                <a:t>4</a:t>
              </a:r>
              <a:r>
                <a:rPr lang="en-US" sz="1800" i="1" dirty="0" smtClean="0"/>
                <a:t>, </a:t>
              </a:r>
              <a:r>
                <a:rPr lang="en-US" sz="1800" i="1" dirty="0"/>
                <a:t>c </a:t>
              </a:r>
              <a:r>
                <a:rPr lang="en-US" sz="1800" dirty="0"/>
                <a:t>= </a:t>
              </a:r>
              <a:r>
                <a:rPr lang="en-US" sz="1800" dirty="0" smtClean="0"/>
                <a:t>-3, </a:t>
              </a:r>
              <a:r>
                <a:rPr lang="en-US" sz="1800" dirty="0" smtClean="0">
                  <a:sym typeface="Symbol Tiger" panose="05050102010706020507" pitchFamily="18" charset="2"/>
                </a:rPr>
                <a:t></a:t>
              </a:r>
              <a:r>
                <a:rPr lang="en-US" sz="1800" baseline="30000" dirty="0" smtClean="0">
                  <a:sym typeface="Symbol Tiger" panose="05050102010706020507" pitchFamily="18" charset="2"/>
                </a:rPr>
                <a:t>'</a:t>
              </a:r>
              <a:r>
                <a:rPr lang="en-US" sz="1800" dirty="0" smtClean="0">
                  <a:sym typeface="Symbol Tiger" panose="05050102010706020507" pitchFamily="18" charset="2"/>
                </a:rPr>
                <a:t> = </a:t>
              </a:r>
              <a:r>
                <a:rPr lang="en-US" sz="1800" dirty="0">
                  <a:solidFill>
                    <a:schemeClr val="tx1"/>
                  </a:solidFill>
                  <a:sym typeface="Symbol Tiger" panose="05050102010706020507" pitchFamily="18" charset="2"/>
                </a:rPr>
                <a:t>4</a:t>
              </a:r>
              <a:r>
                <a:rPr lang="en-US" sz="1800" baseline="30000" dirty="0" smtClean="0">
                  <a:solidFill>
                    <a:schemeClr val="tx1"/>
                  </a:solidFill>
                  <a:sym typeface="Symbol Tiger" panose="05050102010706020507" pitchFamily="18" charset="2"/>
                </a:rPr>
                <a:t>2 </a:t>
              </a:r>
              <a:r>
                <a:rPr lang="en-US" sz="1800" dirty="0" smtClean="0"/>
                <a:t>– 3.(-3) = 25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 dirty="0" smtClean="0"/>
                <a:t>Do</a:t>
              </a:r>
              <a:r>
                <a:rPr lang="en-US" sz="1800" dirty="0" smtClean="0">
                  <a:sym typeface="Symbol Tiger" panose="05050102010706020507" pitchFamily="18" charset="2"/>
                </a:rPr>
                <a:t> ' &gt; 0, </a:t>
              </a:r>
              <a:r>
                <a:rPr lang="en-US" sz="1800" dirty="0" err="1" smtClean="0"/>
                <a:t>áp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dụng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công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thức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nghiệm</a:t>
              </a:r>
              <a:r>
                <a:rPr lang="en-US" sz="1800" dirty="0" smtClean="0"/>
                <a:t>, </a:t>
              </a:r>
              <a:r>
                <a:rPr lang="en-US" sz="1800" dirty="0" err="1" smtClean="0"/>
                <a:t>phương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trình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có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hai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nghiệm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phân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biệt</a:t>
              </a:r>
              <a:r>
                <a:rPr lang="en-US" sz="1800" dirty="0" smtClean="0"/>
                <a:t>:</a:t>
              </a:r>
              <a:endParaRPr lang="en-US" sz="1800" dirty="0"/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3160583"/>
                </p:ext>
              </p:extLst>
            </p:nvPr>
          </p:nvGraphicFramePr>
          <p:xfrm>
            <a:off x="2534444" y="3002975"/>
            <a:ext cx="1660999" cy="704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1" name="Equation" r:id="rId5" imgW="1079280" imgH="457200" progId="Equation.DSMT4">
                    <p:embed/>
                  </p:oleObj>
                </mc:Choice>
                <mc:Fallback>
                  <p:oleObj name="Equation" r:id="rId5" imgW="1079280" imgH="45720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34444" y="3002975"/>
                          <a:ext cx="1660999" cy="7049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420915" y="3581062"/>
            <a:ext cx="8108723" cy="1370351"/>
            <a:chOff x="420915" y="3581062"/>
            <a:chExt cx="8108723" cy="1370351"/>
          </a:xfrm>
        </p:grpSpPr>
        <p:sp>
          <p:nvSpPr>
            <p:cNvPr id="8" name="Hộp Văn bản 14">
              <a:extLst>
                <a:ext uri="{FF2B5EF4-FFF2-40B4-BE49-F238E27FC236}">
                  <a16:creationId xmlns:a16="http://schemas.microsoft.com/office/drawing/2014/main" id="{6D5124AD-7518-9E56-7DE8-336562BC937D}"/>
                </a:ext>
              </a:extLst>
            </p:cNvPr>
            <p:cNvSpPr txBox="1"/>
            <p:nvPr/>
          </p:nvSpPr>
          <p:spPr>
            <a:xfrm>
              <a:off x="420915" y="3581062"/>
              <a:ext cx="81087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smtClean="0"/>
                <a:t>b)    Ta </a:t>
              </a:r>
              <a:r>
                <a:rPr lang="en-US" sz="1800" dirty="0" err="1" smtClean="0"/>
                <a:t>có</a:t>
              </a:r>
              <a:r>
                <a:rPr lang="en-US" sz="1800" dirty="0" smtClean="0"/>
                <a:t>: </a:t>
              </a:r>
              <a:r>
                <a:rPr lang="en-US" sz="1800" i="1" dirty="0" smtClean="0"/>
                <a:t>a </a:t>
              </a:r>
              <a:r>
                <a:rPr lang="en-US" sz="1800" dirty="0" smtClean="0"/>
                <a:t>= 1</a:t>
              </a:r>
              <a:r>
                <a:rPr lang="en-US" sz="1800" i="1" dirty="0" smtClean="0"/>
                <a:t>, b</a:t>
              </a:r>
              <a:r>
                <a:rPr lang="en-US" sz="1800" i="1" baseline="30000" dirty="0" smtClean="0"/>
                <a:t>'</a:t>
              </a:r>
              <a:r>
                <a:rPr lang="en-US" sz="1800" i="1" dirty="0" smtClean="0"/>
                <a:t> </a:t>
              </a:r>
              <a:r>
                <a:rPr lang="en-US" sz="1800" dirty="0" smtClean="0"/>
                <a:t>=         </a:t>
              </a:r>
              <a:r>
                <a:rPr lang="en-US" sz="1800" i="1" dirty="0" smtClean="0"/>
                <a:t>, </a:t>
              </a:r>
              <a:r>
                <a:rPr lang="en-US" sz="1800" i="1" dirty="0"/>
                <a:t>c </a:t>
              </a:r>
              <a:r>
                <a:rPr lang="en-US" sz="1800" dirty="0"/>
                <a:t>= 2</a:t>
              </a:r>
              <a:r>
                <a:rPr lang="en-US" sz="1800" dirty="0" smtClean="0"/>
                <a:t>, </a:t>
              </a:r>
              <a:r>
                <a:rPr lang="en-US" sz="1800" dirty="0" smtClean="0">
                  <a:sym typeface="Symbol Tiger" panose="05050102010706020507" pitchFamily="18" charset="2"/>
                </a:rPr>
                <a:t></a:t>
              </a:r>
              <a:r>
                <a:rPr lang="en-US" sz="1800" baseline="30000" dirty="0" smtClean="0">
                  <a:sym typeface="Symbol Tiger" panose="05050102010706020507" pitchFamily="18" charset="2"/>
                </a:rPr>
                <a:t>'</a:t>
              </a:r>
              <a:r>
                <a:rPr lang="en-US" sz="1800" dirty="0" smtClean="0">
                  <a:sym typeface="Symbol Tiger" panose="05050102010706020507" pitchFamily="18" charset="2"/>
                </a:rPr>
                <a:t> = </a:t>
              </a:r>
              <a:r>
                <a:rPr lang="en-US" sz="1800" dirty="0" smtClean="0">
                  <a:solidFill>
                    <a:schemeClr val="tx1"/>
                  </a:solidFill>
                  <a:sym typeface="Symbol Tiger" panose="05050102010706020507" pitchFamily="18" charset="2"/>
                </a:rPr>
                <a:t>(       )</a:t>
              </a:r>
              <a:r>
                <a:rPr lang="en-US" sz="1800" baseline="30000" dirty="0" smtClean="0">
                  <a:solidFill>
                    <a:schemeClr val="tx1"/>
                  </a:solidFill>
                  <a:sym typeface="Symbol Tiger" panose="05050102010706020507" pitchFamily="18" charset="2"/>
                </a:rPr>
                <a:t>2 </a:t>
              </a:r>
              <a:r>
                <a:rPr lang="en-US" sz="1800" dirty="0" smtClean="0"/>
                <a:t>– 1.2 =16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 dirty="0" smtClean="0"/>
                <a:t>Do</a:t>
              </a:r>
              <a:r>
                <a:rPr lang="en-US" sz="1800" dirty="0" smtClean="0">
                  <a:sym typeface="Symbol Tiger" panose="05050102010706020507" pitchFamily="18" charset="2"/>
                </a:rPr>
                <a:t> ' &gt; 0, </a:t>
              </a:r>
              <a:r>
                <a:rPr lang="en-US" sz="1800" dirty="0" err="1" smtClean="0"/>
                <a:t>áp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dụng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công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thức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nghiệm</a:t>
              </a:r>
              <a:r>
                <a:rPr lang="en-US" sz="1800" dirty="0" smtClean="0"/>
                <a:t>, </a:t>
              </a:r>
              <a:r>
                <a:rPr lang="en-US" sz="1800" dirty="0" err="1" smtClean="0"/>
                <a:t>phương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trình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có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hai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nghiệm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phân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biệt</a:t>
              </a:r>
              <a:r>
                <a:rPr lang="en-US" sz="1800" dirty="0" smtClean="0"/>
                <a:t>:</a:t>
              </a:r>
              <a:endParaRPr lang="en-US" sz="1800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7597002"/>
                </p:ext>
              </p:extLst>
            </p:nvPr>
          </p:nvGraphicFramePr>
          <p:xfrm>
            <a:off x="1906588" y="4521200"/>
            <a:ext cx="3224212" cy="43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2" name="Equation" r:id="rId7" imgW="2095200" imgH="279360" progId="Equation.DSMT4">
                    <p:embed/>
                  </p:oleObj>
                </mc:Choice>
                <mc:Fallback>
                  <p:oleObj name="Equation" r:id="rId7" imgW="2095200" imgH="27936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906588" y="4521200"/>
                          <a:ext cx="3224212" cy="430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7366852"/>
                </p:ext>
              </p:extLst>
            </p:nvPr>
          </p:nvGraphicFramePr>
          <p:xfrm>
            <a:off x="2693987" y="3660593"/>
            <a:ext cx="477838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3" name="Equation" r:id="rId9" imgW="355320" imgH="253800" progId="Equation.DSMT4">
                    <p:embed/>
                  </p:oleObj>
                </mc:Choice>
                <mc:Fallback>
                  <p:oleObj name="Equation" r:id="rId9" imgW="3553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693987" y="3660593"/>
                          <a:ext cx="477838" cy="341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3731174"/>
                </p:ext>
              </p:extLst>
            </p:nvPr>
          </p:nvGraphicFramePr>
          <p:xfrm>
            <a:off x="4579060" y="3671493"/>
            <a:ext cx="450140" cy="321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4" name="Equation" r:id="rId11" imgW="355320" imgH="253800" progId="Equation.DSMT4">
                    <p:embed/>
                  </p:oleObj>
                </mc:Choice>
                <mc:Fallback>
                  <p:oleObj name="Equation" r:id="rId11" imgW="3553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579060" y="3671493"/>
                          <a:ext cx="450140" cy="3215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199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34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2567363" y="554"/>
            <a:ext cx="679900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 smtClean="0"/>
              <a:t>Giải</a:t>
            </a:r>
            <a:r>
              <a:rPr lang="en-US" sz="2200" dirty="0" smtClean="0"/>
              <a:t> </a:t>
            </a:r>
            <a:r>
              <a:rPr lang="en-US" sz="2200" dirty="0" err="1" smtClean="0"/>
              <a:t>bài</a:t>
            </a:r>
            <a:r>
              <a:rPr lang="en-US" sz="2200" dirty="0" smtClean="0"/>
              <a:t> </a:t>
            </a:r>
            <a:r>
              <a:rPr lang="en-US" sz="2200" dirty="0" err="1" smtClean="0"/>
              <a:t>toán</a:t>
            </a:r>
            <a:r>
              <a:rPr lang="en-US" sz="2200" dirty="0" smtClean="0"/>
              <a:t> </a:t>
            </a:r>
            <a:r>
              <a:rPr lang="en-US" sz="2200" dirty="0" err="1" smtClean="0"/>
              <a:t>trong</a:t>
            </a:r>
            <a:r>
              <a:rPr lang="en-US" sz="2200" dirty="0" smtClean="0"/>
              <a:t> </a:t>
            </a:r>
            <a:r>
              <a:rPr lang="en-US" sz="2200" i="1" dirty="0" err="1" smtClean="0"/>
              <a:t>tình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huống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mở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đầu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6197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75319" y="604827"/>
            <a:ext cx="4342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ea typeface="Times New Roman" panose="02020603050405020304" pitchFamily="18" charset="0"/>
              </a:rPr>
              <a:t>Gọi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i="1" dirty="0">
                <a:ea typeface="Times New Roman" panose="02020603050405020304" pitchFamily="18" charset="0"/>
              </a:rPr>
              <a:t>x</a:t>
            </a:r>
            <a:r>
              <a:rPr lang="en-US" sz="1600" dirty="0">
                <a:ea typeface="Times New Roman" panose="02020603050405020304" pitchFamily="18" charset="0"/>
              </a:rPr>
              <a:t> (m) </a:t>
            </a:r>
            <a:r>
              <a:rPr lang="en-US" sz="1600" dirty="0" err="1">
                <a:ea typeface="Times New Roman" panose="02020603050405020304" pitchFamily="18" charset="0"/>
              </a:rPr>
              <a:t>là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bề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rộng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của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mặt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đường</a:t>
            </a:r>
            <a:r>
              <a:rPr lang="en-US" sz="1600" dirty="0">
                <a:ea typeface="Times New Roman" panose="02020603050405020304" pitchFamily="18" charset="0"/>
              </a:rPr>
              <a:t> (0&lt;</a:t>
            </a:r>
            <a:r>
              <a:rPr lang="en-US" sz="1600" i="1" dirty="0">
                <a:ea typeface="Times New Roman" panose="02020603050405020304" pitchFamily="18" charset="0"/>
              </a:rPr>
              <a:t>x</a:t>
            </a:r>
            <a:r>
              <a:rPr lang="en-US" sz="1600" dirty="0">
                <a:ea typeface="Times New Roman" panose="02020603050405020304" pitchFamily="18" charset="0"/>
              </a:rPr>
              <a:t>&lt;8).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736758" y="899602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dirty="0" err="1">
                <a:ea typeface="Times New Roman" panose="02020603050405020304" pitchFamily="18" charset="0"/>
              </a:rPr>
              <a:t>Chiều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dài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của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bể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bơi</a:t>
            </a:r>
            <a:r>
              <a:rPr lang="en-US" sz="1600" dirty="0">
                <a:ea typeface="Times New Roman" panose="02020603050405020304" pitchFamily="18" charset="0"/>
              </a:rPr>
              <a:t>: 28 - 2</a:t>
            </a:r>
            <a:r>
              <a:rPr lang="en-US" sz="1600" i="1" dirty="0">
                <a:ea typeface="Times New Roman" panose="02020603050405020304" pitchFamily="18" charset="0"/>
              </a:rPr>
              <a:t>x </a:t>
            </a:r>
            <a:r>
              <a:rPr lang="en-US" sz="1600" dirty="0">
                <a:ea typeface="Times New Roman" panose="02020603050405020304" pitchFamily="18" charset="0"/>
              </a:rPr>
              <a:t>(m)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600" dirty="0" err="1">
                <a:ea typeface="Times New Roman" panose="02020603050405020304" pitchFamily="18" charset="0"/>
              </a:rPr>
              <a:t>Chiều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rộng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của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bể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bơi</a:t>
            </a:r>
            <a:r>
              <a:rPr lang="en-US" sz="1600" dirty="0">
                <a:ea typeface="Times New Roman" panose="02020603050405020304" pitchFamily="18" charset="0"/>
              </a:rPr>
              <a:t>: 16 - 2</a:t>
            </a:r>
            <a:r>
              <a:rPr lang="en-US" sz="1600" i="1" dirty="0">
                <a:ea typeface="Times New Roman" panose="02020603050405020304" pitchFamily="18" charset="0"/>
              </a:rPr>
              <a:t>x </a:t>
            </a:r>
            <a:r>
              <a:rPr lang="en-US" sz="1600" dirty="0">
                <a:ea typeface="Times New Roman" panose="02020603050405020304" pitchFamily="18" charset="0"/>
              </a:rPr>
              <a:t>(m)</a:t>
            </a:r>
          </a:p>
        </p:txBody>
      </p:sp>
      <p:sp>
        <p:nvSpPr>
          <p:cNvPr id="12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2579928" y="1572288"/>
            <a:ext cx="670822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diện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tích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bể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bơi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288 m</a:t>
            </a:r>
            <a:r>
              <a:rPr lang="en-US" sz="1600" baseline="30000" dirty="0" smtClean="0"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phương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Do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            (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tmđk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          (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tmđk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).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Vậy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bề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rộng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600" dirty="0" smtClean="0">
                <a:latin typeface="+mn-lt"/>
                <a:ea typeface="Times New Roman" panose="02020603050405020304" pitchFamily="18" charset="0"/>
              </a:rPr>
              <a:t> 2 m.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778879"/>
              </p:ext>
            </p:extLst>
          </p:nvPr>
        </p:nvGraphicFramePr>
        <p:xfrm>
          <a:off x="3067708" y="1991353"/>
          <a:ext cx="2497520" cy="1977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7" name="Equation" r:id="rId11" imgW="2197080" imgH="1739880" progId="Equation.DSMT4">
                  <p:embed/>
                </p:oleObj>
              </mc:Choice>
              <mc:Fallback>
                <p:oleObj name="Equation" r:id="rId11" imgW="2197080" imgH="1739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67708" y="1991353"/>
                        <a:ext cx="2497520" cy="1977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725955"/>
              </p:ext>
            </p:extLst>
          </p:nvPr>
        </p:nvGraphicFramePr>
        <p:xfrm>
          <a:off x="3258118" y="3946706"/>
          <a:ext cx="730011" cy="305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8" name="Equation" r:id="rId13" imgW="545760" imgH="228600" progId="Equation.DSMT4">
                  <p:embed/>
                </p:oleObj>
              </mc:Choice>
              <mc:Fallback>
                <p:oleObj name="Equation" r:id="rId13" imgW="545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58118" y="3946706"/>
                        <a:ext cx="730011" cy="305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3951747" y="3605528"/>
            <a:ext cx="789228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hoặc</a:t>
            </a:r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524469"/>
              </p:ext>
            </p:extLst>
          </p:nvPr>
        </p:nvGraphicFramePr>
        <p:xfrm>
          <a:off x="6258857" y="3956622"/>
          <a:ext cx="512432" cy="247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9" name="Equation" r:id="rId15" imgW="393480" imgH="190440" progId="Equation.DSMT4">
                  <p:embed/>
                </p:oleObj>
              </mc:Choice>
              <mc:Fallback>
                <p:oleObj name="Equation" r:id="rId15" imgW="393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58857" y="3956622"/>
                        <a:ext cx="512432" cy="247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36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24598" y="907144"/>
            <a:ext cx="6011516" cy="1971165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224706" y="3359717"/>
              <a:ext cx="12644695" cy="14384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tabLst>
                  <a:tab pos="180023" algn="l"/>
                  <a:tab pos="360045" algn="l"/>
                </a:tabLst>
                <a:defRPr/>
              </a:pPr>
              <a:r>
                <a:rPr lang="nl-NL" sz="24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4. TÌM NGHIỆM CỈA </a:t>
              </a:r>
              <a:r>
                <a:rPr lang="nl-NL" sz="2400" b="1" kern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PHƯƠNG TRÌNH BẬC HAI BẰNG MÁY TÍNH CẦM TAY</a:t>
              </a:r>
              <a:endPara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119" y="3452061"/>
            <a:ext cx="3371662" cy="1692442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" y="3105150"/>
            <a:ext cx="586660" cy="52266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8244301" y="2713950"/>
            <a:ext cx="1091931" cy="27993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8216986" y="194680"/>
            <a:ext cx="592064" cy="8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450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9387" y="877277"/>
            <a:ext cx="2430883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MTCT,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nghiệm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945" y="3837970"/>
            <a:ext cx="1358984" cy="125767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  <p:sp>
        <p:nvSpPr>
          <p:cNvPr id="7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259881" y="10175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8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096108"/>
              </p:ext>
            </p:extLst>
          </p:nvPr>
        </p:nvGraphicFramePr>
        <p:xfrm>
          <a:off x="70945" y="2478183"/>
          <a:ext cx="2369325" cy="135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3" name="Equation" r:id="rId8" imgW="1460160" imgH="838080" progId="Equation.DSMT4">
                  <p:embed/>
                </p:oleObj>
              </mc:Choice>
              <mc:Fallback>
                <p:oleObj name="Equation" r:id="rId8" imgW="1460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945" y="2478183"/>
                        <a:ext cx="2369325" cy="135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448686" y="92829"/>
            <a:ext cx="1321494" cy="619132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279103"/>
              </p:ext>
            </p:extLst>
          </p:nvPr>
        </p:nvGraphicFramePr>
        <p:xfrm>
          <a:off x="3432175" y="869950"/>
          <a:ext cx="2722563" cy="344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Equation" r:id="rId10" imgW="1244520" imgH="1879560" progId="Equation.DSMT4">
                  <p:embed/>
                </p:oleObj>
              </mc:Choice>
              <mc:Fallback>
                <p:oleObj name="Equation" r:id="rId10" imgW="124452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32175" y="869950"/>
                        <a:ext cx="2722563" cy="3440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105308" y="4305752"/>
            <a:ext cx="5881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Sử</a:t>
            </a:r>
            <a:r>
              <a:rPr lang="en-US" sz="1800" dirty="0" smtClean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smtClean="0"/>
              <a:t>MTCT,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 smtClean="0"/>
              <a:t>vô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2955535" y="1214072"/>
            <a:ext cx="5881037" cy="1299157"/>
            <a:chOff x="2955535" y="1214072"/>
            <a:chExt cx="5881037" cy="1299157"/>
          </a:xfrm>
        </p:grpSpPr>
        <p:sp>
          <p:nvSpPr>
            <p:cNvPr id="13" name="Rectangle 12"/>
            <p:cNvSpPr/>
            <p:nvPr/>
          </p:nvSpPr>
          <p:spPr>
            <a:xfrm>
              <a:off x="2955535" y="1214072"/>
              <a:ext cx="588103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 smtClean="0"/>
                <a:t>Sử</a:t>
              </a:r>
              <a:r>
                <a:rPr lang="en-US" sz="1800" dirty="0" smtClean="0"/>
                <a:t> </a:t>
              </a:r>
              <a:r>
                <a:rPr lang="en-US" sz="1800" dirty="0" err="1"/>
                <a:t>dụng</a:t>
              </a:r>
              <a:r>
                <a:rPr lang="en-US" sz="1800" dirty="0"/>
                <a:t> </a:t>
              </a:r>
              <a:r>
                <a:rPr lang="en-US" sz="1800" dirty="0" smtClean="0"/>
                <a:t>MTCT, </a:t>
              </a:r>
              <a:r>
                <a:rPr lang="en-US" sz="1800" dirty="0" err="1"/>
                <a:t>phương</a:t>
              </a:r>
              <a:r>
                <a:rPr lang="en-US" sz="1800" dirty="0"/>
                <a:t> </a:t>
              </a:r>
              <a:r>
                <a:rPr lang="en-US" sz="1800" dirty="0" err="1"/>
                <a:t>trình</a:t>
              </a:r>
              <a:r>
                <a:rPr lang="en-US" sz="1800" dirty="0"/>
                <a:t> </a:t>
              </a:r>
              <a:r>
                <a:rPr lang="en-US" sz="1800" dirty="0" err="1"/>
                <a:t>có</a:t>
              </a:r>
              <a:r>
                <a:rPr lang="en-US" sz="1800" dirty="0"/>
                <a:t> </a:t>
              </a:r>
              <a:r>
                <a:rPr lang="en-US" sz="1800" dirty="0" err="1"/>
                <a:t>hai</a:t>
              </a:r>
              <a:r>
                <a:rPr lang="en-US" sz="1800" dirty="0"/>
                <a:t> </a:t>
              </a:r>
              <a:r>
                <a:rPr lang="en-US" sz="1800" dirty="0" err="1"/>
                <a:t>nghiệm</a:t>
              </a:r>
              <a:r>
                <a:rPr lang="en-US" sz="1800" dirty="0"/>
                <a:t> </a:t>
              </a:r>
              <a:r>
                <a:rPr lang="en-US" sz="1800" dirty="0" err="1"/>
                <a:t>phân</a:t>
              </a:r>
              <a:r>
                <a:rPr lang="en-US" sz="1800" dirty="0"/>
                <a:t> </a:t>
              </a:r>
              <a:r>
                <a:rPr lang="en-US" sz="1800" dirty="0" err="1"/>
                <a:t>biệt</a:t>
              </a:r>
              <a:r>
                <a:rPr lang="en-US" sz="1800" dirty="0"/>
                <a:t>:</a:t>
              </a: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5200252"/>
                </p:ext>
              </p:extLst>
            </p:nvPr>
          </p:nvGraphicFramePr>
          <p:xfrm>
            <a:off x="3601193" y="1771091"/>
            <a:ext cx="3032621" cy="742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85" name="Equation" r:id="rId12" imgW="1968480" imgH="482400" progId="Equation.DSMT4">
                    <p:embed/>
                  </p:oleObj>
                </mc:Choice>
                <mc:Fallback>
                  <p:oleObj name="Equation" r:id="rId12" imgW="1968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601193" y="1771091"/>
                          <a:ext cx="3032621" cy="742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2955536" y="2843146"/>
            <a:ext cx="5881037" cy="1072845"/>
            <a:chOff x="2955536" y="2843146"/>
            <a:chExt cx="5881037" cy="1072845"/>
          </a:xfrm>
        </p:grpSpPr>
        <p:sp>
          <p:nvSpPr>
            <p:cNvPr id="12" name="Rectangle 11"/>
            <p:cNvSpPr/>
            <p:nvPr/>
          </p:nvSpPr>
          <p:spPr>
            <a:xfrm>
              <a:off x="2955536" y="2843146"/>
              <a:ext cx="588103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 smtClean="0"/>
                <a:t>Sử</a:t>
              </a:r>
              <a:r>
                <a:rPr lang="en-US" sz="1800" dirty="0" smtClean="0"/>
                <a:t> </a:t>
              </a:r>
              <a:r>
                <a:rPr lang="en-US" sz="1800" dirty="0" err="1"/>
                <a:t>dụng</a:t>
              </a:r>
              <a:r>
                <a:rPr lang="en-US" sz="1800" dirty="0"/>
                <a:t> </a:t>
              </a:r>
              <a:r>
                <a:rPr lang="en-US" sz="1800" dirty="0" smtClean="0"/>
                <a:t>MTCT, </a:t>
              </a:r>
              <a:r>
                <a:rPr lang="en-US" sz="1800" dirty="0" err="1"/>
                <a:t>phương</a:t>
              </a:r>
              <a:r>
                <a:rPr lang="en-US" sz="1800" dirty="0"/>
                <a:t> </a:t>
              </a:r>
              <a:r>
                <a:rPr lang="en-US" sz="1800" dirty="0" err="1"/>
                <a:t>trình</a:t>
              </a:r>
              <a:r>
                <a:rPr lang="en-US" sz="1800" dirty="0"/>
                <a:t> </a:t>
              </a:r>
              <a:r>
                <a:rPr lang="en-US" sz="1800" dirty="0" err="1" smtClean="0"/>
                <a:t>có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nghiệm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kép</a:t>
              </a:r>
              <a:r>
                <a:rPr lang="en-US" sz="1800" dirty="0" smtClean="0"/>
                <a:t>:</a:t>
              </a:r>
              <a:endParaRPr lang="en-US" sz="1800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4767605"/>
                </p:ext>
              </p:extLst>
            </p:nvPr>
          </p:nvGraphicFramePr>
          <p:xfrm>
            <a:off x="3819581" y="3195871"/>
            <a:ext cx="1320220" cy="720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86" name="Equation" r:id="rId14" imgW="838080" imgH="457200" progId="Equation.DSMT4">
                    <p:embed/>
                  </p:oleObj>
                </mc:Choice>
                <mc:Fallback>
                  <p:oleObj name="Equation" r:id="rId14" imgW="83808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819581" y="3195871"/>
                          <a:ext cx="1320220" cy="7201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9387" y="877277"/>
            <a:ext cx="2430883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MTCT,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nghiệm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45" y="3837970"/>
            <a:ext cx="1358984" cy="1257678"/>
          </a:xfrm>
          <a:prstGeom prst="rect">
            <a:avLst/>
          </a:prstGeom>
        </p:spPr>
      </p:pic>
      <p:sp>
        <p:nvSpPr>
          <p:cNvPr id="7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0" y="101758"/>
            <a:ext cx="2596737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ysClr val="windowText" lastClr="000000"/>
                </a:solidFill>
              </a:rPr>
              <a:t>Luyện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</a:rPr>
              <a:t>tập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7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293173"/>
              </p:ext>
            </p:extLst>
          </p:nvPr>
        </p:nvGraphicFramePr>
        <p:xfrm>
          <a:off x="60785" y="2513229"/>
          <a:ext cx="2415675" cy="125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6" name="Equation" r:id="rId5" imgW="1663560" imgH="863280" progId="Equation.DSMT4">
                  <p:embed/>
                </p:oleObj>
              </mc:Choice>
              <mc:Fallback>
                <p:oleObj name="Equation" r:id="rId5" imgW="1663560" imgH="8632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85" y="2513229"/>
                        <a:ext cx="2415675" cy="1254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448686" y="92829"/>
            <a:ext cx="1321494" cy="619132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127062"/>
              </p:ext>
            </p:extLst>
          </p:nvPr>
        </p:nvGraphicFramePr>
        <p:xfrm>
          <a:off x="3157504" y="751764"/>
          <a:ext cx="3222625" cy="2990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7" name="Equation" r:id="rId7" imgW="1473120" imgH="1650960" progId="Equation.DSMT4">
                  <p:embed/>
                </p:oleObj>
              </mc:Choice>
              <mc:Fallback>
                <p:oleObj name="Equation" r:id="rId7" imgW="1473120" imgH="16509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57504" y="751764"/>
                        <a:ext cx="3222625" cy="2990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955536" y="2737149"/>
            <a:ext cx="5881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Sử</a:t>
            </a:r>
            <a:r>
              <a:rPr lang="en-US" sz="1800" dirty="0" smtClean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smtClean="0"/>
              <a:t>MTCT,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 smtClean="0"/>
              <a:t>vô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026480" y="1194674"/>
            <a:ext cx="5881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Sử</a:t>
            </a:r>
            <a:r>
              <a:rPr lang="en-US" sz="1800" dirty="0" smtClean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smtClean="0"/>
              <a:t>MTCT,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 </a:t>
            </a:r>
            <a:r>
              <a:rPr lang="en-US" sz="1800" dirty="0" err="1" smtClean="0"/>
              <a:t>kép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2955534" y="3700830"/>
            <a:ext cx="5881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Sử</a:t>
            </a:r>
            <a:r>
              <a:rPr lang="en-US" sz="1800" dirty="0" smtClean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smtClean="0"/>
              <a:t>MTCT,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nghiệm</a:t>
            </a:r>
            <a:r>
              <a:rPr lang="en-US" sz="1800" dirty="0" smtClean="0"/>
              <a:t> </a:t>
            </a:r>
            <a:r>
              <a:rPr lang="en-US" sz="1800" dirty="0" err="1" smtClean="0"/>
              <a:t>phân</a:t>
            </a:r>
            <a:r>
              <a:rPr lang="en-US" sz="1800" dirty="0" smtClean="0"/>
              <a:t> </a:t>
            </a:r>
            <a:r>
              <a:rPr lang="en-US" sz="1800" dirty="0" err="1" smtClean="0"/>
              <a:t>biệt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924123"/>
              </p:ext>
            </p:extLst>
          </p:nvPr>
        </p:nvGraphicFramePr>
        <p:xfrm>
          <a:off x="3214688" y="4168775"/>
          <a:ext cx="34448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Equation" r:id="rId9" imgW="2234880" imgH="495000" progId="Equation.DSMT4">
                  <p:embed/>
                </p:oleObj>
              </mc:Choice>
              <mc:Fallback>
                <p:oleObj name="Equation" r:id="rId9" imgW="2234880" imgH="4950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14688" y="4168775"/>
                        <a:ext cx="3444875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174323"/>
              </p:ext>
            </p:extLst>
          </p:nvPr>
        </p:nvGraphicFramePr>
        <p:xfrm>
          <a:off x="3529013" y="1711325"/>
          <a:ext cx="183991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Equation" r:id="rId11" imgW="1168200" imgH="495000" progId="Equation.DSMT4">
                  <p:embed/>
                </p:oleObj>
              </mc:Choice>
              <mc:Fallback>
                <p:oleObj name="Equation" r:id="rId11" imgW="1168200" imgH="4950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29013" y="1711325"/>
                        <a:ext cx="1839912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95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71184" y="574733"/>
            <a:ext cx="6882216" cy="1564800"/>
          </a:xfrm>
        </p:spPr>
        <p:txBody>
          <a:bodyPr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Đưa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phương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sau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về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dạng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da-DK" sz="20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ax</a:t>
            </a:r>
            <a:r>
              <a:rPr lang="da-DK" sz="2000" baseline="3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da-DK" sz="20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bx 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da-DK" sz="20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da-DK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 và xác định các hệ số  </a:t>
            </a:r>
            <a:r>
              <a:rPr lang="da-DK" sz="20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 b, c </a:t>
            </a:r>
            <a:r>
              <a: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của phương trình đó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9675" y="84551"/>
            <a:ext cx="3054300" cy="550500"/>
          </a:xfrm>
        </p:spPr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6.8 sgkTr16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8488"/>
              </p:ext>
            </p:extLst>
          </p:nvPr>
        </p:nvGraphicFramePr>
        <p:xfrm>
          <a:off x="2554851" y="1451200"/>
          <a:ext cx="2715851" cy="95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6" name="Equation" r:id="rId3" imgW="1688760" imgH="596880" progId="Equation.DSMT4">
                  <p:embed/>
                </p:oleObj>
              </mc:Choice>
              <mc:Fallback>
                <p:oleObj name="Equation" r:id="rId3" imgW="168876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4851" y="1451200"/>
                        <a:ext cx="2715851" cy="95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522114" y="2317830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072116"/>
              </p:ext>
            </p:extLst>
          </p:nvPr>
        </p:nvGraphicFramePr>
        <p:xfrm>
          <a:off x="823913" y="3117117"/>
          <a:ext cx="2606675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7" name="Equation" r:id="rId5" imgW="1650960" imgH="545760" progId="Equation.DSMT4">
                  <p:embed/>
                </p:oleObj>
              </mc:Choice>
              <mc:Fallback>
                <p:oleObj name="Equation" r:id="rId5" imgW="1650960" imgH="5457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3913" y="3117117"/>
                        <a:ext cx="2606675" cy="86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88613" y="4064145"/>
            <a:ext cx="3926075" cy="707886"/>
            <a:chOff x="591813" y="4453611"/>
            <a:chExt cx="3926075" cy="707886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601907"/>
                </p:ext>
              </p:extLst>
            </p:nvPr>
          </p:nvGraphicFramePr>
          <p:xfrm>
            <a:off x="1126442" y="4456135"/>
            <a:ext cx="1718048" cy="3514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28" name="Equation" r:id="rId7" imgW="1117440" imgH="228600" progId="Equation.DSMT4">
                    <p:embed/>
                  </p:oleObj>
                </mc:Choice>
                <mc:Fallback>
                  <p:oleObj name="Equation" r:id="rId7" imgW="11174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126442" y="4456135"/>
                          <a:ext cx="1718048" cy="3514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591813" y="4453611"/>
              <a:ext cx="392607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2000" dirty="0" smtClean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PT                           có các </a:t>
              </a:r>
              <a:r>
                <a:rPr lang="da-DK" sz="20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 số </a:t>
              </a:r>
              <a:endPara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r>
                <a:rPr lang="da-DK" sz="2000" i="1" dirty="0" smtClean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= 2, b = 3, c = -1</a:t>
              </a:r>
              <a:endParaRPr lang="en-US" sz="2000" dirty="0"/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590257"/>
              </p:ext>
            </p:extLst>
          </p:nvPr>
        </p:nvGraphicFramePr>
        <p:xfrm>
          <a:off x="5270702" y="3048756"/>
          <a:ext cx="1815898" cy="948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9" name="Equation" r:id="rId9" imgW="1143000" imgH="596880" progId="Equation.DSMT4">
                  <p:embed/>
                </p:oleObj>
              </mc:Choice>
              <mc:Fallback>
                <p:oleObj name="Equation" r:id="rId9" imgW="11430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70702" y="3048756"/>
                        <a:ext cx="1815898" cy="948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849317" y="3997446"/>
            <a:ext cx="3714478" cy="707886"/>
            <a:chOff x="591813" y="4453611"/>
            <a:chExt cx="3714478" cy="707886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9612988"/>
                </p:ext>
              </p:extLst>
            </p:nvPr>
          </p:nvGraphicFramePr>
          <p:xfrm>
            <a:off x="1138403" y="4456665"/>
            <a:ext cx="1387475" cy="350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30" name="Equation" r:id="rId11" imgW="901440" imgH="228600" progId="Equation.DSMT4">
                    <p:embed/>
                  </p:oleObj>
                </mc:Choice>
                <mc:Fallback>
                  <p:oleObj name="Equation" r:id="rId11" imgW="901440" imgH="22860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38403" y="4456665"/>
                          <a:ext cx="1387475" cy="3508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591813" y="4453611"/>
              <a:ext cx="37144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2000" dirty="0" smtClean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PT                       có các </a:t>
              </a:r>
              <a:r>
                <a:rPr lang="da-DK" sz="20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 số </a:t>
              </a:r>
              <a:endParaRPr lang="da-DK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r>
                <a:rPr lang="da-DK" sz="2000" i="1" dirty="0" smtClean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= 3, b = 4, c = 0</a:t>
              </a:r>
              <a:endParaRPr lang="en-US" sz="2000" dirty="0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4528668" y="2834976"/>
            <a:ext cx="0" cy="20970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2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79402" y="197146"/>
            <a:ext cx="59666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6.9 SGK/Tr16.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30426"/>
              </p:ext>
            </p:extLst>
          </p:nvPr>
        </p:nvGraphicFramePr>
        <p:xfrm>
          <a:off x="2782670" y="658811"/>
          <a:ext cx="1440674" cy="959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7" name="Equation" r:id="rId3" imgW="1117600" imgH="749300" progId="Equation.DSMT4">
                  <p:embed/>
                </p:oleObj>
              </mc:Choice>
              <mc:Fallback>
                <p:oleObj name="Equation" r:id="rId3" imgW="1117600" imgH="749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670" y="658811"/>
                        <a:ext cx="1440674" cy="9590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883950" y="1675400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446917"/>
              </p:ext>
            </p:extLst>
          </p:nvPr>
        </p:nvGraphicFramePr>
        <p:xfrm>
          <a:off x="947292" y="2265475"/>
          <a:ext cx="1535261" cy="1291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8" name="Equation" r:id="rId5" imgW="1155700" imgH="977900" progId="Equation.DSMT4">
                  <p:embed/>
                </p:oleObj>
              </mc:Choice>
              <mc:Fallback>
                <p:oleObj name="Equation" r:id="rId5" imgW="1155700" imgH="9779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292" y="2265475"/>
                        <a:ext cx="1535261" cy="1291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712324"/>
              </p:ext>
            </p:extLst>
          </p:nvPr>
        </p:nvGraphicFramePr>
        <p:xfrm>
          <a:off x="1024830" y="3556777"/>
          <a:ext cx="605692" cy="302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9" name="Equation" r:id="rId7" imgW="457200" imgH="228600" progId="Equation.DSMT4">
                  <p:embed/>
                </p:oleObj>
              </mc:Choice>
              <mc:Fallback>
                <p:oleObj name="Equation" r:id="rId7" imgW="457200" imgH="2286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830" y="3556777"/>
                        <a:ext cx="605692" cy="3028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21238"/>
              </p:ext>
            </p:extLst>
          </p:nvPr>
        </p:nvGraphicFramePr>
        <p:xfrm>
          <a:off x="2418834" y="3412829"/>
          <a:ext cx="727671" cy="60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0" name="Equation" r:id="rId9" imgW="545863" imgH="457002" progId="Equation.DSMT4">
                  <p:embed/>
                </p:oleObj>
              </mc:Choice>
              <mc:Fallback>
                <p:oleObj name="Equation" r:id="rId9" imgW="545863" imgH="457002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834" y="3412829"/>
                        <a:ext cx="727671" cy="605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638860"/>
              </p:ext>
            </p:extLst>
          </p:nvPr>
        </p:nvGraphicFramePr>
        <p:xfrm>
          <a:off x="1189148" y="4422941"/>
          <a:ext cx="525774" cy="252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1" name="Equation" r:id="rId11" imgW="393529" imgH="190417" progId="Equation.DSMT4">
                  <p:embed/>
                </p:oleObj>
              </mc:Choice>
              <mc:Fallback>
                <p:oleObj name="Equation" r:id="rId11" imgW="393529" imgH="190417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148" y="4422941"/>
                        <a:ext cx="525774" cy="2523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142673"/>
              </p:ext>
            </p:extLst>
          </p:nvPr>
        </p:nvGraphicFramePr>
        <p:xfrm>
          <a:off x="2320519" y="4264494"/>
          <a:ext cx="727671" cy="60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2" name="Equation" r:id="rId13" imgW="545863" imgH="457002" progId="Equation.DSMT4">
                  <p:embed/>
                </p:oleObj>
              </mc:Choice>
              <mc:Fallback>
                <p:oleObj name="Equation" r:id="rId13" imgW="545863" imgH="457002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519" y="4264494"/>
                        <a:ext cx="727671" cy="605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947292" y="1808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947292" y="324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1630522" y="3498456"/>
            <a:ext cx="9143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520630" y="3914053"/>
            <a:ext cx="9143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1714922" y="4348415"/>
            <a:ext cx="9143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056641"/>
              </p:ext>
            </p:extLst>
          </p:nvPr>
        </p:nvGraphicFramePr>
        <p:xfrm>
          <a:off x="4713503" y="2132600"/>
          <a:ext cx="1442724" cy="35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3" name="Equation" r:id="rId14" imgW="1091726" imgH="266584" progId="Equation.DSMT4">
                  <p:embed/>
                </p:oleObj>
              </mc:Choice>
              <mc:Fallback>
                <p:oleObj name="Equation" r:id="rId14" imgW="1091726" imgH="266584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503" y="2132600"/>
                        <a:ext cx="1442724" cy="3533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760113"/>
              </p:ext>
            </p:extLst>
          </p:nvPr>
        </p:nvGraphicFramePr>
        <p:xfrm>
          <a:off x="4686515" y="2549300"/>
          <a:ext cx="1211384" cy="374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4" name="Equation" r:id="rId16" imgW="914400" imgH="279400" progId="Equation.DSMT4">
                  <p:embed/>
                </p:oleObj>
              </mc:Choice>
              <mc:Fallback>
                <p:oleObj name="Equation" r:id="rId16" imgW="914400" imgH="2794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515" y="2549300"/>
                        <a:ext cx="1211384" cy="3743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953639"/>
              </p:ext>
            </p:extLst>
          </p:nvPr>
        </p:nvGraphicFramePr>
        <p:xfrm>
          <a:off x="6589716" y="2543446"/>
          <a:ext cx="1341776" cy="374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5" name="Equation" r:id="rId18" imgW="1016000" imgH="279400" progId="Equation.DSMT4">
                  <p:embed/>
                </p:oleObj>
              </mc:Choice>
              <mc:Fallback>
                <p:oleObj name="Equation" r:id="rId18" imgW="1016000" imgH="2794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716" y="2543446"/>
                        <a:ext cx="1341776" cy="3743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39268"/>
              </p:ext>
            </p:extLst>
          </p:nvPr>
        </p:nvGraphicFramePr>
        <p:xfrm>
          <a:off x="4686515" y="3106695"/>
          <a:ext cx="1139878" cy="656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6" name="Equation" r:id="rId20" imgW="863225" imgH="495085" progId="Equation.DSMT4">
                  <p:embed/>
                </p:oleObj>
              </mc:Choice>
              <mc:Fallback>
                <p:oleObj name="Equation" r:id="rId20" imgW="863225" imgH="495085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515" y="3106695"/>
                        <a:ext cx="1139878" cy="656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332312"/>
              </p:ext>
            </p:extLst>
          </p:nvPr>
        </p:nvGraphicFramePr>
        <p:xfrm>
          <a:off x="6611721" y="3086856"/>
          <a:ext cx="1282889" cy="656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7" name="Equation" r:id="rId22" imgW="964781" imgH="495085" progId="Equation.DSMT4">
                  <p:embed/>
                </p:oleObj>
              </mc:Choice>
              <mc:Fallback>
                <p:oleObj name="Equation" r:id="rId22" imgW="964781" imgH="495085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1721" y="3086856"/>
                        <a:ext cx="1282889" cy="656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675406"/>
              </p:ext>
            </p:extLst>
          </p:nvPr>
        </p:nvGraphicFramePr>
        <p:xfrm>
          <a:off x="4855998" y="4260043"/>
          <a:ext cx="1139878" cy="656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8" name="Equation" r:id="rId24" imgW="863225" imgH="495085" progId="Equation.DSMT4">
                  <p:embed/>
                </p:oleObj>
              </mc:Choice>
              <mc:Fallback>
                <p:oleObj name="Equation" r:id="rId24" imgW="863225" imgH="495085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5998" y="4260043"/>
                        <a:ext cx="1139878" cy="656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185220"/>
              </p:ext>
            </p:extLst>
          </p:nvPr>
        </p:nvGraphicFramePr>
        <p:xfrm>
          <a:off x="6546995" y="4210905"/>
          <a:ext cx="1282889" cy="656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9" name="Equation" r:id="rId25" imgW="964781" imgH="495085" progId="Equation.DSMT4">
                  <p:embed/>
                </p:oleObj>
              </mc:Choice>
              <mc:Fallback>
                <p:oleObj name="Equation" r:id="rId25" imgW="964781" imgH="495085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6995" y="4210905"/>
                        <a:ext cx="1282889" cy="656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2"/>
          <p:cNvSpPr>
            <a:spLocks noChangeArrowheads="1"/>
          </p:cNvSpPr>
          <p:nvPr/>
        </p:nvSpPr>
        <p:spPr bwMode="auto">
          <a:xfrm>
            <a:off x="4713503" y="1675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>
            <a:off x="4713503" y="2399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4"/>
          <p:cNvSpPr>
            <a:spLocks noChangeArrowheads="1"/>
          </p:cNvSpPr>
          <p:nvPr/>
        </p:nvSpPr>
        <p:spPr bwMode="auto">
          <a:xfrm>
            <a:off x="5924887" y="2526174"/>
            <a:ext cx="9143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4573278" y="3522747"/>
            <a:ext cx="9189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6"/>
          <p:cNvSpPr>
            <a:spLocks noChangeArrowheads="1"/>
          </p:cNvSpPr>
          <p:nvPr/>
        </p:nvSpPr>
        <p:spPr bwMode="auto">
          <a:xfrm>
            <a:off x="5939630" y="3228596"/>
            <a:ext cx="9143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7"/>
          <p:cNvSpPr>
            <a:spLocks noChangeArrowheads="1"/>
          </p:cNvSpPr>
          <p:nvPr/>
        </p:nvSpPr>
        <p:spPr bwMode="auto">
          <a:xfrm>
            <a:off x="4477175" y="3897411"/>
            <a:ext cx="31902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5995876" y="4383641"/>
            <a:ext cx="9087017" cy="36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9"/>
          <p:cNvSpPr>
            <a:spLocks noChangeArrowheads="1"/>
          </p:cNvSpPr>
          <p:nvPr/>
        </p:nvSpPr>
        <p:spPr bwMode="auto">
          <a:xfrm>
            <a:off x="4713503" y="631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4477175" y="2224358"/>
            <a:ext cx="1" cy="28065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42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19: PHƯƠNG TRÌNH BẬC HAI MỘT ẨN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1140486" y="148254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36093" y="98957"/>
            <a:ext cx="76322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6.11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SGK/Tr17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518607"/>
              </p:ext>
            </p:extLst>
          </p:nvPr>
        </p:nvGraphicFramePr>
        <p:xfrm>
          <a:off x="4346838" y="585290"/>
          <a:ext cx="2235306" cy="1272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name="Equation" r:id="rId3" imgW="1536700" imgH="876300" progId="Equation.DSMT4">
                  <p:embed/>
                </p:oleObj>
              </mc:Choice>
              <mc:Fallback>
                <p:oleObj name="Equation" r:id="rId3" imgW="1536700" imgH="876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838" y="585290"/>
                        <a:ext cx="2235306" cy="12720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72" y="2161041"/>
            <a:ext cx="8019823" cy="1045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73" y="3104780"/>
            <a:ext cx="8026821" cy="10593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72" y="4014809"/>
            <a:ext cx="7694516" cy="12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146387" y="1138057"/>
            <a:ext cx="1255177" cy="410187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7254" y="0"/>
            <a:ext cx="7494668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6.15 </a:t>
            </a:r>
            <a:r>
              <a:rPr lang="en-US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SGK/Tr17</a:t>
            </a:r>
            <a:r>
              <a:rPr lang="en-US" sz="23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m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280 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3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456" y="1542057"/>
            <a:ext cx="8867010" cy="573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59" y="2037669"/>
            <a:ext cx="8867007" cy="520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56" y="2399679"/>
            <a:ext cx="8867010" cy="573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456" y="2767614"/>
            <a:ext cx="8867010" cy="573318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368129"/>
              </p:ext>
            </p:extLst>
          </p:nvPr>
        </p:nvGraphicFramePr>
        <p:xfrm>
          <a:off x="2138243" y="3142025"/>
          <a:ext cx="3918932" cy="39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Equation" r:id="rId7" imgW="2626626" imgH="266543" progId="Equation.DSMT4">
                  <p:embed/>
                </p:oleObj>
              </mc:Choice>
              <mc:Fallback>
                <p:oleObj name="Equation" r:id="rId7" imgW="2626626" imgH="26654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38243" y="3142025"/>
                        <a:ext cx="3918932" cy="39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29" y="3549885"/>
            <a:ext cx="8867011" cy="9942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328" y="4416206"/>
            <a:ext cx="8534753" cy="5014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6857" y="4765487"/>
            <a:ext cx="8534753" cy="5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7" action="ppaction://hlinksldjump" tooltip="Nhấn Enter">
              <a:snd r:embed="rId8" name="push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32" y="4891088"/>
            <a:ext cx="635794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371600" y="171451"/>
            <a:ext cx="64008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350" b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370411" y="228600"/>
            <a:ext cx="6375797" cy="142875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2021681" y="2992753"/>
            <a:ext cx="531495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AI NHANH NHẤT</a:t>
            </a:r>
            <a:endParaRPr lang="en-US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021681" y="1968723"/>
            <a:ext cx="52006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Trò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chơi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139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291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randomBar dir="vert"/>
      </p:transition>
    </mc:Choice>
    <mc:Fallback xmlns="">
      <p:transition spd="med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3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2187689" y="843957"/>
            <a:ext cx="642590" cy="17317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314678" y="2575740"/>
            <a:ext cx="634623" cy="174132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91252" y="891233"/>
            <a:ext cx="3342510" cy="340978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  <a:p>
            <a:pPr algn="ctr">
              <a:lnSpc>
                <a:spcPct val="150000"/>
              </a:lnSpc>
            </a:pP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2188242" y="2575738"/>
            <a:ext cx="642037" cy="1737992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314678" y="843586"/>
            <a:ext cx="634623" cy="173215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830279" y="1664239"/>
            <a:ext cx="110615" cy="1822997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207716" y="1664239"/>
            <a:ext cx="106963" cy="1822997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89803" y="2429382"/>
            <a:ext cx="286472" cy="28647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65197" y="2428592"/>
            <a:ext cx="286472" cy="28647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181896" y="500505"/>
            <a:ext cx="4767406" cy="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181896" y="4301017"/>
            <a:ext cx="4767406" cy="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064508" y="4207768"/>
            <a:ext cx="286472" cy="28647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89202" y="4207768"/>
            <a:ext cx="286472" cy="28647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35932" y="473034"/>
            <a:ext cx="286472" cy="28647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60642" y="573049"/>
            <a:ext cx="286472" cy="28647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166900" y="3990847"/>
            <a:ext cx="257175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0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0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5" grpId="0" animBg="1"/>
          <p:bldP spid="8" grpId="0" animBg="1"/>
          <p:bldP spid="9" grpId="0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2657" y="2343151"/>
            <a:ext cx="2758260" cy="5458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1700" y="3086100"/>
            <a:ext cx="2749217" cy="562874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22294" y="3809467"/>
            <a:ext cx="2698622" cy="564125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1700" y="4514850"/>
            <a:ext cx="2749217" cy="5574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28850" y="3099040"/>
            <a:ext cx="269206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4x – 10 = 0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653450" y="-416214"/>
            <a:ext cx="9678837" cy="26860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00175" y="531188"/>
            <a:ext cx="63792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u="sng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7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1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rong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2343150"/>
            <a:ext cx="542925" cy="54292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72050" y="4514850"/>
            <a:ext cx="400050" cy="400050"/>
          </a:xfrm>
          <a:prstGeom prst="rect">
            <a:avLst/>
          </a:prstGeom>
        </p:spPr>
      </p:pic>
      <p:sp>
        <p:nvSpPr>
          <p:cNvPr id="39" name="5-Point Star 38">
            <a:hlinkClick r:id="rId12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000" y="2343150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000" y="4457700"/>
            <a:ext cx="514350" cy="51435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000" y="3771900"/>
            <a:ext cx="514350" cy="51435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000" y="3028950"/>
            <a:ext cx="514350" cy="5143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54416" y="2444300"/>
            <a:ext cx="269206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3x</a:t>
            </a:r>
            <a:r>
              <a:rPr lang="en-US" sz="2400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- 5x+ 2 = 0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22293" y="3815157"/>
            <a:ext cx="269206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5x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+ 1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06119" y="4481966"/>
            <a:ext cx="269206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endParaRPr lang="en-US" sz="18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buClr>
                <a:schemeClr val="bg1"/>
              </a:buClr>
              <a:defRPr/>
            </a:pPr>
            <a:endParaRPr lang="en-US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049307"/>
              </p:ext>
            </p:extLst>
          </p:nvPr>
        </p:nvGraphicFramePr>
        <p:xfrm>
          <a:off x="2357354" y="4481966"/>
          <a:ext cx="1400341" cy="683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Equation" r:id="rId14" imgW="749160" imgH="482400" progId="Equation.DSMT4">
                  <p:embed/>
                </p:oleObj>
              </mc:Choice>
              <mc:Fallback>
                <p:oleObj name="Equation" r:id="rId14" imgW="7491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357354" y="4481966"/>
                        <a:ext cx="1400341" cy="683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83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15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-29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- 11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14900" y="4400550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00565" y="-328613"/>
            <a:ext cx="9070676" cy="25146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5881" y="494906"/>
            <a:ext cx="6665119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0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2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700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+ 5 = 0, </a:t>
            </a:r>
          </a:p>
          <a:p>
            <a:pPr algn="ctr"/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 Tiger" panose="05050102010706020507" pitchFamily="18" charset="2"/>
              </a:rPr>
              <a:t>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5-Point Star 39">
            <a:hlinkClick r:id="rId11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3028950"/>
            <a:ext cx="514350" cy="51435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3771900"/>
            <a:ext cx="514350" cy="514350"/>
          </a:xfrm>
          <a:prstGeom prst="rect">
            <a:avLst/>
          </a:prstGeom>
        </p:spPr>
      </p:pic>
      <p:pic>
        <p:nvPicPr>
          <p:cNvPr id="43" name="Picture 42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2286000"/>
            <a:ext cx="514350" cy="514350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4457700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8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84107" y="-171450"/>
            <a:ext cx="9277709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2085" y="561454"/>
            <a:ext cx="5538158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300" u="sng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sp>
        <p:nvSpPr>
          <p:cNvPr id="32" name="5-Point Star 31">
            <a:hlinkClick r:id="rId11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3028950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2343150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4457700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3714750"/>
            <a:ext cx="514350" cy="5143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503591" y="2445740"/>
            <a:ext cx="22288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2x</a:t>
            </a:r>
            <a:r>
              <a:rPr lang="en-US" sz="2400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5x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01973" y="3082600"/>
            <a:ext cx="22288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-x</a:t>
            </a:r>
            <a:r>
              <a:rPr lang="en-US" sz="2400" baseline="300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+ 5x - 12 = 0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14600" y="3825549"/>
            <a:ext cx="22288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4x</a:t>
            </a:r>
            <a:r>
              <a:rPr lang="en-US" sz="2400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4x + 1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89033" y="4514850"/>
            <a:ext cx="22288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x - 2 =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6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8290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38862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42950" y="0"/>
            <a:ext cx="9786938" cy="240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793068"/>
            <a:ext cx="702945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0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4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b', </a:t>
            </a:r>
            <a:r>
              <a:rPr lang="en-US" sz="32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</a:t>
            </a:r>
            <a:r>
              <a:rPr lang="en-US" sz="3200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- 4x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 = 0, </a:t>
            </a: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86362" y="3717705"/>
            <a:ext cx="542925" cy="542925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43512" y="2499799"/>
            <a:ext cx="400050" cy="40005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14938" y="3136218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14938" y="4514850"/>
            <a:ext cx="400050" cy="392415"/>
          </a:xfrm>
          <a:prstGeom prst="rect">
            <a:avLst/>
          </a:prstGeom>
        </p:spPr>
      </p:pic>
      <p:sp>
        <p:nvSpPr>
          <p:cNvPr id="37" name="5-Point Star 36"/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3086100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2343150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3829050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4457700"/>
            <a:ext cx="514350" cy="51435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228850" y="2438184"/>
            <a:ext cx="287178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28850" y="3097530"/>
            <a:ext cx="287178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b' =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5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86000" y="4499807"/>
            <a:ext cx="281463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b' =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5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28850" y="3834846"/>
            <a:ext cx="287178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b' = 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 = 5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6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1391" y="3172972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8542" y="2450449"/>
            <a:ext cx="24574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1,2 + 0,8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8542" y="3074041"/>
            <a:ext cx="290426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 =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-3;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 = 4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3383" y="3829020"/>
            <a:ext cx="290965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 = -1; x =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- 4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27789"/>
            <a:ext cx="291989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 = -1; x = 4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642" y="4049620"/>
            <a:ext cx="394028" cy="344081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32791" y="2810835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4673" y="-605973"/>
            <a:ext cx="9180662" cy="306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8448" y="415258"/>
            <a:ext cx="6169914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0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5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- 3x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77340" y="436434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44037" y="251460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67107" y="3086100"/>
            <a:ext cx="400050" cy="43474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67107" y="3821415"/>
            <a:ext cx="400050" cy="400050"/>
          </a:xfrm>
          <a:prstGeom prst="rect">
            <a:avLst/>
          </a:prstGeom>
        </p:spPr>
      </p:pic>
      <p:sp>
        <p:nvSpPr>
          <p:cNvPr id="37" name="5-Point Star 36">
            <a:hlinkClick r:id="rId12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000" y="3028950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000" y="2343150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000" y="3771900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000" y="4457700"/>
            <a:ext cx="514350" cy="5143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343151" y="2445740"/>
            <a:ext cx="290965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 = 1; x = 4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327385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5735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5735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5735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5735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714500" y="4514850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450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1450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450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269104"/>
            <a:ext cx="24003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 Tiger" panose="05050102010706020507" pitchFamily="18" charset="2"/>
              </a:rPr>
              <a:t> &gt; 0</a:t>
            </a:r>
            <a:endParaRPr lang="en-US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14900" y="4400550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00025" y="-228600"/>
            <a:ext cx="8886825" cy="25146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414463" y="581322"/>
            <a:ext cx="60150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u="sng" dirty="0"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sz="2700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5-Point Star 31">
            <a:hlinkClick r:id="rId11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2971800"/>
            <a:ext cx="514350" cy="514350"/>
          </a:xfrm>
          <a:prstGeom prst="rect">
            <a:avLst/>
          </a:prstGeom>
        </p:spPr>
      </p:pic>
      <p:pic>
        <p:nvPicPr>
          <p:cNvPr id="45" name="Picture 44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2286000"/>
            <a:ext cx="514350" cy="514350"/>
          </a:xfrm>
          <a:prstGeom prst="rect">
            <a:avLst/>
          </a:prstGeom>
        </p:spPr>
      </p:pic>
      <p:pic>
        <p:nvPicPr>
          <p:cNvPr id="46" name="Picture 45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3771900"/>
            <a:ext cx="514350" cy="514350"/>
          </a:xfrm>
          <a:prstGeom prst="rect">
            <a:avLst/>
          </a:prstGeom>
        </p:spPr>
      </p:pic>
      <p:pic>
        <p:nvPicPr>
          <p:cNvPr id="47" name="Picture 46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4457700"/>
            <a:ext cx="514350" cy="5143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400301" y="3096717"/>
            <a:ext cx="245205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 Tiger" panose="05050102010706020507" pitchFamily="18" charset="2"/>
              </a:rPr>
              <a:t> = 0</a:t>
            </a:r>
            <a:endParaRPr lang="en-US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345846" y="3833229"/>
                <a:ext cx="2452058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 Tiger" panose="05050102010706020507" pitchFamily="18" charset="2"/>
                  </a:rPr>
                  <a:t>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endParaRPr lang="en-US" sz="1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3833229"/>
                <a:ext cx="2452058" cy="461665"/>
              </a:xfrm>
              <a:prstGeom prst="rect">
                <a:avLst/>
              </a:prstGeom>
              <a:blipFill>
                <a:blip r:embed="rId13"/>
                <a:stretch>
                  <a:fillRect l="-398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377429" y="4509467"/>
                <a:ext cx="2452058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 Tiger" panose="05050102010706020507" pitchFamily="18" charset="2"/>
                  </a:rPr>
                  <a:t>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 Tiger" panose="05050102010706020507" pitchFamily="18" charset="2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 Tiger" panose="05050102010706020507" pitchFamily="18" charset="2"/>
                      </a:rPr>
                      <m:t>0</m:t>
                    </m:r>
                  </m:oMath>
                </a14:m>
                <a:endParaRPr lang="en-US" sz="1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429" y="4509467"/>
                <a:ext cx="2452058" cy="461665"/>
              </a:xfrm>
              <a:prstGeom prst="rect">
                <a:avLst/>
              </a:prstGeom>
              <a:blipFill>
                <a:blip r:embed="rId14"/>
                <a:stretch>
                  <a:fillRect l="-3980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6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2250004" y="-106386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655500" y="998778"/>
            <a:ext cx="8016786" cy="5805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1. </a:t>
            </a:r>
            <a:r>
              <a:rPr lang="en-US" sz="2400" dirty="0" err="1" smtClean="0">
                <a:solidFill>
                  <a:schemeClr val="tx1"/>
                </a:solidFill>
              </a:rPr>
              <a:t>Định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nghĩa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phương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bậc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ẩn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44285" y="1943297"/>
            <a:ext cx="8128001" cy="6547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2. </a:t>
            </a:r>
            <a:r>
              <a:rPr lang="en-US" sz="2400" dirty="0" err="1" smtClean="0">
                <a:solidFill>
                  <a:schemeClr val="tx1"/>
                </a:solidFill>
              </a:rPr>
              <a:t>Cách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giải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phương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bậc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ẩn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biệt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544284" y="3004968"/>
            <a:ext cx="8077201" cy="6065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3. </a:t>
            </a:r>
            <a:r>
              <a:rPr lang="en-US" sz="2400" dirty="0" err="1" smtClean="0">
                <a:solidFill>
                  <a:schemeClr val="tx1"/>
                </a:solidFill>
              </a:rPr>
              <a:t>Công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nghiệm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phương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bậc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400321" y="3956665"/>
            <a:ext cx="8527143" cy="623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</a:rPr>
              <a:t>4</a:t>
            </a:r>
            <a:r>
              <a:rPr lang="en-US" sz="2300" dirty="0" smtClean="0">
                <a:solidFill>
                  <a:schemeClr val="tx1"/>
                </a:solidFill>
              </a:rPr>
              <a:t>. </a:t>
            </a:r>
            <a:r>
              <a:rPr lang="en-US" sz="2300" dirty="0" err="1" smtClean="0">
                <a:solidFill>
                  <a:schemeClr val="tx1"/>
                </a:solidFill>
              </a:rPr>
              <a:t>Tìm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nghiệm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của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phương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trình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bậc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hai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bằng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máy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tính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cầm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tay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24598" y="907144"/>
            <a:ext cx="5252763" cy="1719181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224707" y="3359717"/>
              <a:ext cx="12644696" cy="1649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tabLst>
                  <a:tab pos="180023" algn="l"/>
                  <a:tab pos="360045" algn="l"/>
                </a:tabLst>
                <a:defRPr/>
              </a:pPr>
              <a:r>
                <a:rPr lang="nl-NL" sz="24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nl-NL" sz="2400" b="1" kern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ĐỊNH NGHĨA PHƯƠNG TRÌNH BẬC HAI MỘT ẨN</a:t>
              </a:r>
              <a:endPara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119" y="3452061"/>
            <a:ext cx="3371662" cy="1692442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" y="3105150"/>
            <a:ext cx="586660" cy="52266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8244301" y="2713950"/>
            <a:ext cx="1091931" cy="27993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8216986" y="194680"/>
            <a:ext cx="592064" cy="8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4388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93057" y="1271401"/>
            <a:ext cx="1016000" cy="660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693057" y="492875"/>
            <a:ext cx="5482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effectLst/>
                <a:latin typeface="+mj-lt"/>
                <a:ea typeface="Times New Roman" panose="02020603050405020304" pitchFamily="18" charset="0"/>
              </a:rPr>
              <a:t>Xét</a:t>
            </a:r>
            <a:r>
              <a:rPr lang="en-US" sz="24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4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+mj-lt"/>
                <a:ea typeface="Times New Roman" panose="02020603050405020304" pitchFamily="18" charset="0"/>
              </a:rPr>
              <a:t>toán</a:t>
            </a:r>
            <a:r>
              <a:rPr lang="en-US" sz="24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4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+mj-lt"/>
                <a:ea typeface="Times New Roman" panose="02020603050405020304" pitchFamily="18" charset="0"/>
              </a:rPr>
              <a:t>tình</a:t>
            </a:r>
            <a:r>
              <a:rPr lang="en-US" sz="24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+mj-lt"/>
                <a:ea typeface="Times New Roman" panose="02020603050405020304" pitchFamily="18" charset="0"/>
              </a:rPr>
              <a:t>huống</a:t>
            </a:r>
            <a:r>
              <a:rPr lang="en-US" sz="24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+mj-lt"/>
                <a:ea typeface="Times New Roman" panose="02020603050405020304" pitchFamily="18" charset="0"/>
              </a:rPr>
              <a:t>mở</a:t>
            </a:r>
            <a:r>
              <a:rPr lang="en-US" sz="24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+mj-lt"/>
                <a:ea typeface="Times New Roman" panose="02020603050405020304" pitchFamily="18" charset="0"/>
              </a:rPr>
              <a:t>đầu</a:t>
            </a:r>
            <a:r>
              <a:rPr lang="en-US" sz="2400" dirty="0" smtClean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1926673" y="1139206"/>
            <a:ext cx="6426298" cy="10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Gọi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i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(m)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bề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rộng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(0&lt;</a:t>
            </a:r>
            <a:r>
              <a:rPr lang="en-US" sz="2300" i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&lt;8).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chiều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chiều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rộng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bơi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i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</a:t>
            </a:r>
            <a:r>
              <a:rPr lang="en-US" sz="23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3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822" y="2300346"/>
            <a:ext cx="3447143" cy="2253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3057" y="2547257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/>
              <a:t>Trả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lời</a:t>
            </a:r>
            <a:r>
              <a:rPr lang="en-US" sz="2400" b="1" u="sng" dirty="0" smtClean="0"/>
              <a:t>:</a:t>
            </a:r>
            <a:endParaRPr lang="en-US" sz="2400" b="1" u="sng" dirty="0"/>
          </a:p>
        </p:txBody>
      </p:sp>
      <p:sp>
        <p:nvSpPr>
          <p:cNvPr id="18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640350" y="2955952"/>
            <a:ext cx="548286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dirty="0" err="1" smtClean="0">
                <a:effectLst/>
                <a:latin typeface="+mj-lt"/>
                <a:ea typeface="Times New Roman" panose="02020603050405020304" pitchFamily="18" charset="0"/>
              </a:rPr>
              <a:t>Chiều</a:t>
            </a:r>
            <a:r>
              <a:rPr lang="en-US" sz="23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3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3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effectLst/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23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effectLst/>
                <a:latin typeface="+mj-lt"/>
                <a:ea typeface="Times New Roman" panose="02020603050405020304" pitchFamily="18" charset="0"/>
              </a:rPr>
              <a:t>bơi</a:t>
            </a:r>
            <a:r>
              <a:rPr lang="en-US" sz="2300" dirty="0" smtClean="0">
                <a:effectLst/>
                <a:latin typeface="+mj-lt"/>
                <a:ea typeface="Times New Roman" panose="02020603050405020304" pitchFamily="18" charset="0"/>
              </a:rPr>
              <a:t>: 28 - 2</a:t>
            </a:r>
            <a:r>
              <a:rPr lang="en-US" sz="2300" i="1" dirty="0" smtClean="0">
                <a:effectLst/>
                <a:latin typeface="+mj-lt"/>
                <a:ea typeface="Times New Roman" panose="02020603050405020304" pitchFamily="18" charset="0"/>
              </a:rPr>
              <a:t>x </a:t>
            </a:r>
            <a:r>
              <a:rPr lang="en-US" sz="2300" dirty="0" smtClean="0">
                <a:effectLst/>
                <a:latin typeface="+mj-lt"/>
                <a:ea typeface="Times New Roman" panose="02020603050405020304" pitchFamily="18" charset="0"/>
              </a:rPr>
              <a:t>(m)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300" dirty="0" err="1">
                <a:ea typeface="Times New Roman" panose="02020603050405020304" pitchFamily="18" charset="0"/>
              </a:rPr>
              <a:t>Chiều</a:t>
            </a:r>
            <a:r>
              <a:rPr lang="en-US" sz="2300" dirty="0">
                <a:ea typeface="Times New Roman" panose="02020603050405020304" pitchFamily="18" charset="0"/>
              </a:rPr>
              <a:t> </a:t>
            </a:r>
            <a:r>
              <a:rPr lang="en-US" sz="2300" dirty="0" err="1" smtClean="0">
                <a:ea typeface="Times New Roman" panose="02020603050405020304" pitchFamily="18" charset="0"/>
              </a:rPr>
              <a:t>rộng</a:t>
            </a:r>
            <a:r>
              <a:rPr lang="en-US" sz="2300" dirty="0" smtClean="0"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ea typeface="Times New Roman" panose="02020603050405020304" pitchFamily="18" charset="0"/>
              </a:rPr>
              <a:t>của</a:t>
            </a:r>
            <a:r>
              <a:rPr lang="en-US" sz="2300" dirty="0"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ea typeface="Times New Roman" panose="02020603050405020304" pitchFamily="18" charset="0"/>
              </a:rPr>
              <a:t>bể</a:t>
            </a:r>
            <a:r>
              <a:rPr lang="en-US" sz="2300" dirty="0"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ea typeface="Times New Roman" panose="02020603050405020304" pitchFamily="18" charset="0"/>
              </a:rPr>
              <a:t>bơi</a:t>
            </a:r>
            <a:r>
              <a:rPr lang="en-US" sz="2300" dirty="0">
                <a:ea typeface="Times New Roman" panose="02020603050405020304" pitchFamily="18" charset="0"/>
              </a:rPr>
              <a:t>: </a:t>
            </a:r>
            <a:r>
              <a:rPr lang="en-US" sz="2300" dirty="0" smtClean="0">
                <a:ea typeface="Times New Roman" panose="02020603050405020304" pitchFamily="18" charset="0"/>
              </a:rPr>
              <a:t>16 </a:t>
            </a:r>
            <a:r>
              <a:rPr lang="en-US" sz="2300" dirty="0">
                <a:ea typeface="Times New Roman" panose="02020603050405020304" pitchFamily="18" charset="0"/>
              </a:rPr>
              <a:t>- 2</a:t>
            </a:r>
            <a:r>
              <a:rPr lang="en-US" sz="2300" i="1" dirty="0">
                <a:ea typeface="Times New Roman" panose="02020603050405020304" pitchFamily="18" charset="0"/>
              </a:rPr>
              <a:t>x </a:t>
            </a:r>
            <a:r>
              <a:rPr lang="en-US" sz="2300" dirty="0">
                <a:ea typeface="Times New Roman" panose="02020603050405020304" pitchFamily="18" charset="0"/>
              </a:rPr>
              <a:t>(m</a:t>
            </a:r>
            <a:r>
              <a:rPr lang="en-US" sz="2300" dirty="0" smtClean="0">
                <a:ea typeface="Times New Roman" panose="02020603050405020304" pitchFamily="18" charset="0"/>
              </a:rPr>
              <a:t>)</a:t>
            </a:r>
            <a:endParaRPr lang="en-US" sz="2300" dirty="0"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23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2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861907" y="908540"/>
            <a:ext cx="1016000" cy="660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2184060" y="713930"/>
            <a:ext cx="64262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Dựa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HĐ1,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ính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3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1019047" y="2354403"/>
            <a:ext cx="642629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u="sng" dirty="0" err="1" smtClean="0">
                <a:latin typeface="+mj-lt"/>
                <a:ea typeface="Times New Roman" panose="02020603050405020304" pitchFamily="18" charset="0"/>
              </a:rPr>
              <a:t>Trả</a:t>
            </a:r>
            <a:r>
              <a:rPr lang="en-US" sz="2400" b="1" u="sng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+mj-lt"/>
                <a:ea typeface="Times New Roman" panose="02020603050405020304" pitchFamily="18" charset="0"/>
              </a:rPr>
              <a:t>lời</a:t>
            </a:r>
            <a:r>
              <a:rPr lang="en-US" sz="2400" b="1" u="sng" dirty="0" smtClean="0">
                <a:latin typeface="+mj-lt"/>
                <a:ea typeface="Times New Roman" panose="02020603050405020304" pitchFamily="18" charset="0"/>
              </a:rPr>
              <a:t>: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endParaRPr lang="en-US" sz="2400" dirty="0" smtClean="0">
              <a:latin typeface="+mj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bơi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: (28-2</a:t>
            </a:r>
            <a:r>
              <a:rPr lang="en-US" sz="2400" i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r>
              <a:rPr lang="en-US" sz="2400" dirty="0" smtClean="0">
                <a:ea typeface="Times New Roman" panose="02020603050405020304" pitchFamily="18" charset="0"/>
              </a:rPr>
              <a:t>(16-2</a:t>
            </a:r>
            <a:r>
              <a:rPr lang="en-US" sz="2400" i="1" dirty="0" smtClean="0">
                <a:ea typeface="Times New Roman" panose="02020603050405020304" pitchFamily="18" charset="0"/>
              </a:rPr>
              <a:t>x</a:t>
            </a:r>
            <a:r>
              <a:rPr lang="en-US" sz="2400" dirty="0" smtClean="0">
                <a:ea typeface="Times New Roman" panose="02020603050405020304" pitchFamily="18" charset="0"/>
              </a:rPr>
              <a:t>)    (m</a:t>
            </a:r>
            <a:r>
              <a:rPr lang="en-US" sz="2400" baseline="30000" dirty="0" smtClean="0">
                <a:ea typeface="Times New Roman" panose="02020603050405020304" pitchFamily="18" charset="0"/>
              </a:rPr>
              <a:t>2</a:t>
            </a:r>
            <a:r>
              <a:rPr lang="en-US" sz="2400" dirty="0" smtClean="0">
                <a:ea typeface="Times New Roman" panose="02020603050405020304" pitchFamily="18" charset="0"/>
              </a:rPr>
              <a:t>) </a:t>
            </a:r>
            <a:endParaRPr lang="en-US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773853" y="731946"/>
            <a:ext cx="1016000" cy="660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2116326" y="629820"/>
            <a:ext cx="64262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HĐ2,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902208" y="1577162"/>
            <a:ext cx="6426298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u="sng" dirty="0" err="1" smtClean="0">
                <a:latin typeface="+mj-lt"/>
                <a:ea typeface="Times New Roman" panose="02020603050405020304" pitchFamily="18" charset="0"/>
              </a:rPr>
              <a:t>Trả</a:t>
            </a:r>
            <a:r>
              <a:rPr lang="en-US" sz="2400" b="1" u="sng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+mj-lt"/>
                <a:ea typeface="Times New Roman" panose="02020603050405020304" pitchFamily="18" charset="0"/>
              </a:rPr>
              <a:t>lời</a:t>
            </a:r>
            <a:r>
              <a:rPr lang="en-US" sz="2400" b="1" u="sng" dirty="0" smtClean="0">
                <a:latin typeface="+mj-lt"/>
                <a:ea typeface="Times New Roman" panose="02020603050405020304" pitchFamily="18" charset="0"/>
              </a:rPr>
              <a:t>: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endParaRPr lang="en-US" sz="2400" dirty="0" smtClean="0">
              <a:latin typeface="+mj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bơi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288 m</a:t>
            </a:r>
            <a:r>
              <a:rPr lang="en-US" sz="2400" baseline="30000" dirty="0" smtClean="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: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+mj-lt"/>
                <a:ea typeface="Times New Roman" panose="02020603050405020304" pitchFamily="18" charset="0"/>
              </a:rPr>
              <a:t>(28-2</a:t>
            </a:r>
            <a:r>
              <a:rPr lang="en-US" sz="2400" i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r>
              <a:rPr lang="en-US" sz="2400" dirty="0" smtClean="0">
                <a:ea typeface="Times New Roman" panose="02020603050405020304" pitchFamily="18" charset="0"/>
              </a:rPr>
              <a:t>(16-2</a:t>
            </a:r>
            <a:r>
              <a:rPr lang="en-US" sz="2400" i="1" dirty="0" smtClean="0">
                <a:ea typeface="Times New Roman" panose="02020603050405020304" pitchFamily="18" charset="0"/>
              </a:rPr>
              <a:t>x</a:t>
            </a:r>
            <a:r>
              <a:rPr lang="en-US" sz="2400" dirty="0" smtClean="0">
                <a:ea typeface="Times New Roman" panose="02020603050405020304" pitchFamily="18" charset="0"/>
              </a:rPr>
              <a:t>) = 288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ea typeface="Times New Roman" panose="02020603050405020304" pitchFamily="18" charset="0"/>
              </a:rPr>
              <a:t>         hay     4x</a:t>
            </a:r>
            <a:r>
              <a:rPr lang="en-US" sz="2400" baseline="30000" dirty="0" smtClean="0">
                <a:ea typeface="Times New Roman" panose="02020603050405020304" pitchFamily="18" charset="0"/>
              </a:rPr>
              <a:t>2</a:t>
            </a:r>
            <a:r>
              <a:rPr lang="en-US" sz="2400" dirty="0" smtClean="0">
                <a:ea typeface="Times New Roman" panose="02020603050405020304" pitchFamily="18" charset="0"/>
              </a:rPr>
              <a:t> – 88x +160 = 0   </a:t>
            </a:r>
            <a:endParaRPr lang="en-US" sz="2400" dirty="0"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10813</TotalTime>
  <Words>2456</Words>
  <Application>Microsoft Office PowerPoint</Application>
  <PresentationFormat>On-screen Show (16:9)</PresentationFormat>
  <Paragraphs>310</Paragraphs>
  <Slides>51</Slides>
  <Notes>20</Notes>
  <HiddenSlides>0</HiddenSlides>
  <MMClips>5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9" baseType="lpstr">
      <vt:lpstr>Tahoma</vt:lpstr>
      <vt:lpstr>Calibri</vt:lpstr>
      <vt:lpstr>Cambria Math</vt:lpstr>
      <vt:lpstr>Arial</vt:lpstr>
      <vt:lpstr>Quicksand Light</vt:lpstr>
      <vt:lpstr>Cambria</vt:lpstr>
      <vt:lpstr>Symbol Tiger</vt:lpstr>
      <vt:lpstr>Open Sans</vt:lpstr>
      <vt:lpstr>Montserrat Light</vt:lpstr>
      <vt:lpstr>Bodoni</vt:lpstr>
      <vt:lpstr>Montserrat</vt:lpstr>
      <vt:lpstr>Oswald</vt:lpstr>
      <vt:lpstr>Arvo</vt:lpstr>
      <vt:lpstr>Times New Roman</vt:lpstr>
      <vt:lpstr>Oswald Regular</vt:lpstr>
      <vt:lpstr>Wingdings</vt:lpstr>
      <vt:lpstr>Colour Creative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lời:  Phương trình trên là một phương trình bậc hai khi và chỉ khi  m ≠ 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 đôi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6.8 sgkTr16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LENOVO</cp:lastModifiedBy>
  <cp:revision>73</cp:revision>
  <dcterms:modified xsi:type="dcterms:W3CDTF">2024-06-30T15:21:35Z</dcterms:modified>
</cp:coreProperties>
</file>