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414" r:id="rId3"/>
    <p:sldId id="415" r:id="rId4"/>
    <p:sldId id="416" r:id="rId5"/>
    <p:sldId id="417" r:id="rId6"/>
    <p:sldId id="418" r:id="rId7"/>
    <p:sldId id="419" r:id="rId8"/>
    <p:sldId id="420" r:id="rId9"/>
    <p:sldId id="259" r:id="rId10"/>
    <p:sldId id="384" r:id="rId11"/>
    <p:sldId id="306" r:id="rId12"/>
    <p:sldId id="258" r:id="rId13"/>
    <p:sldId id="388" r:id="rId14"/>
    <p:sldId id="390" r:id="rId15"/>
    <p:sldId id="422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10" r:id="rId31"/>
    <p:sldId id="326" r:id="rId32"/>
  </p:sldIdLst>
  <p:sldSz cx="18288000" cy="10287000"/>
  <p:notesSz cx="6858000" cy="9144000"/>
  <p:embeddedFontLst>
    <p:embeddedFont>
      <p:font typeface=".VnTime" pitchFamily="34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ambria Math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35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1.wmf"/><Relationship Id="rId1" Type="http://schemas.openxmlformats.org/officeDocument/2006/relationships/image" Target="../media/image78.wmf"/><Relationship Id="rId6" Type="http://schemas.openxmlformats.org/officeDocument/2006/relationships/image" Target="../media/image82.wmf"/><Relationship Id="rId11" Type="http://schemas.openxmlformats.org/officeDocument/2006/relationships/image" Target="../media/image87.wmf"/><Relationship Id="rId5" Type="http://schemas.openxmlformats.org/officeDocument/2006/relationships/image" Target="../media/image81.wmf"/><Relationship Id="rId10" Type="http://schemas.openxmlformats.org/officeDocument/2006/relationships/image" Target="../media/image86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3.wmf"/><Relationship Id="rId7" Type="http://schemas.openxmlformats.org/officeDocument/2006/relationships/image" Target="../media/image38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58.wmf"/><Relationship Id="rId4" Type="http://schemas.openxmlformats.org/officeDocument/2006/relationships/image" Target="../media/image34.wmf"/><Relationship Id="rId9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07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23-F2A2-4231-80F8-4EDAD8D623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23-F2A2-4231-80F8-4EDAD8D623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A1030-A5E2-4B45-AF3F-45D8C136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53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1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24.bin"/><Relationship Id="rId3" Type="http://schemas.openxmlformats.org/officeDocument/2006/relationships/image" Target="../media/image55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51.png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4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26.bin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34.bin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7.wmf"/><Relationship Id="rId22" Type="http://schemas.openxmlformats.org/officeDocument/2006/relationships/image" Target="../media/image5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wmf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69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44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8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6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oleObject" Target="../embeddings/oleObject45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70.wmf"/><Relationship Id="rId9" Type="http://schemas.openxmlformats.org/officeDocument/2006/relationships/image" Target="../media/image7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77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1.bin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76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5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61.bin"/><Relationship Id="rId3" Type="http://schemas.openxmlformats.org/officeDocument/2006/relationships/oleObject" Target="../embeddings/oleObject54.bin"/><Relationship Id="rId21" Type="http://schemas.openxmlformats.org/officeDocument/2006/relationships/image" Target="../media/image85.wmf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83.wmf"/><Relationship Id="rId25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60.bin"/><Relationship Id="rId20" Type="http://schemas.openxmlformats.org/officeDocument/2006/relationships/oleObject" Target="../embeddings/oleObject62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wmf"/><Relationship Id="rId11" Type="http://schemas.openxmlformats.org/officeDocument/2006/relationships/image" Target="../media/image80.wmf"/><Relationship Id="rId24" Type="http://schemas.openxmlformats.org/officeDocument/2006/relationships/oleObject" Target="../embeddings/oleObject64.bin"/><Relationship Id="rId5" Type="http://schemas.openxmlformats.org/officeDocument/2006/relationships/oleObject" Target="../embeddings/oleObject55.bin"/><Relationship Id="rId15" Type="http://schemas.openxmlformats.org/officeDocument/2006/relationships/image" Target="../media/image82.wmf"/><Relationship Id="rId23" Type="http://schemas.openxmlformats.org/officeDocument/2006/relationships/image" Target="../media/image86.wmf"/><Relationship Id="rId10" Type="http://schemas.openxmlformats.org/officeDocument/2006/relationships/oleObject" Target="../embeddings/oleObject57.bin"/><Relationship Id="rId19" Type="http://schemas.openxmlformats.org/officeDocument/2006/relationships/image" Target="../media/image84.wmf"/><Relationship Id="rId4" Type="http://schemas.openxmlformats.org/officeDocument/2006/relationships/image" Target="../media/image78.wmf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59.bin"/><Relationship Id="rId22" Type="http://schemas.openxmlformats.org/officeDocument/2006/relationships/oleObject" Target="../embeddings/oleObject6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gif"/><Relationship Id="rId7" Type="http://schemas.openxmlformats.org/officeDocument/2006/relationships/image" Target="../media/image6.gif"/><Relationship Id="rId12" Type="http://schemas.openxmlformats.org/officeDocument/2006/relationships/slide" Target="slide3.xml"/><Relationship Id="rId17" Type="http://schemas.openxmlformats.org/officeDocument/2006/relationships/image" Target="../media/image12.png"/><Relationship Id="rId2" Type="http://schemas.openxmlformats.org/officeDocument/2006/relationships/audio" Target="../media/media1.wma"/><Relationship Id="rId16" Type="http://schemas.openxmlformats.org/officeDocument/2006/relationships/slide" Target="slide5.xml"/><Relationship Id="rId20" Type="http://schemas.openxmlformats.org/officeDocument/2006/relationships/image" Target="../media/image14.png"/><Relationship Id="rId1" Type="http://schemas.microsoft.com/office/2007/relationships/media" Target="../media/media1.wma"/><Relationship Id="rId6" Type="http://schemas.openxmlformats.org/officeDocument/2006/relationships/slide" Target="slide13.xml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1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9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9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8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8.wmf"/><Relationship Id="rId1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1.gi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9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11" Type="http://schemas.openxmlformats.org/officeDocument/2006/relationships/image" Target="../media/image24.emf"/><Relationship Id="rId5" Type="http://schemas.openxmlformats.org/officeDocument/2006/relationships/slide" Target="slide2.xml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6.bin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36.wmf"/><Relationship Id="rId26" Type="http://schemas.openxmlformats.org/officeDocument/2006/relationships/image" Target="../media/image23.png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17.bin"/><Relationship Id="rId25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39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0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NGUYỄN </a:t>
            </a:r>
            <a:r>
              <a:rPr lang="vi-VN" sz="7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THỊ HIỀN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43200" y="3676124"/>
            <a:ext cx="1203382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ĐỊNH LÍ VI</a:t>
            </a:r>
            <a:r>
              <a:rPr lang="en-US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È</a:t>
            </a:r>
            <a:r>
              <a:rPr lang="vi-VN" sz="4500" b="1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TE </a:t>
            </a:r>
            <a:endParaRPr lang="en-US" sz="4500" b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8534" y="5069668"/>
            <a:ext cx="14238321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ÁP DỤNG ĐỊNH </a:t>
            </a:r>
            <a:r>
              <a:rPr lang="vi-VN" sz="45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LÍ </a:t>
            </a:r>
            <a:r>
              <a:rPr lang="vi-VN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</a:t>
            </a:r>
            <a:r>
              <a:rPr lang="en-US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È</a:t>
            </a:r>
            <a:r>
              <a:rPr lang="vi-VN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TE</a:t>
            </a:r>
            <a:r>
              <a:rPr lang="vi-VN" sz="45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 TÍNH NHẨM NGHIỆM</a:t>
            </a:r>
            <a:endParaRPr lang="en-US" sz="45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899505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43000" y="3717508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43000" y="5069668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43000" y="6699678"/>
            <a:ext cx="1236936" cy="1155973"/>
            <a:chOff x="2315060" y="3149849"/>
            <a:chExt cx="1236936" cy="1155973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8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651760" y="6768426"/>
            <a:ext cx="1496174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TÌM HAI SỐ KHI BIẾT TỔNG VÀ TÍCH CỦA CHÚNG</a:t>
            </a:r>
            <a:endParaRPr lang="en-US" sz="45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650761" y="3390900"/>
              <a:ext cx="5747086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vi-VN" sz="5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 LÍ </a:t>
              </a:r>
              <a:r>
                <a:rPr lang="en-US" sz="5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VIÈ</a:t>
              </a:r>
              <a:r>
                <a:rPr lang="vi-VN" sz="5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0" y="495300"/>
            <a:ext cx="898759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vi-VN" sz="40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Khám phá định lí 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vi-VN" alt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endParaRPr sz="4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19200" y="1584044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b="1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Xét </a:t>
            </a:r>
            <a:r>
              <a:rPr lang="en-US" sz="4000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ax</a:t>
            </a:r>
            <a:r>
              <a:rPr lang="en-US" sz="4000" baseline="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bx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c = 0</a:t>
            </a:r>
            <a:r>
              <a:rPr lang="en-US" sz="4000" dirty="0">
                <a:latin typeface="+mj-lt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4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a≠0</a:t>
            </a:r>
            <a:r>
              <a:rPr lang="en-US" sz="4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vi-VN" sz="4000" i="1" dirty="0" smtClean="0">
                <a:latin typeface="+mj-lt"/>
                <a:ea typeface="Calibri" pitchFamily="34" charset="0"/>
                <a:cs typeface="Times New Roman" panose="02020603050405020304" pitchFamily="18" charset="0"/>
              </a:rPr>
              <a:t>. Giả sử  </a:t>
            </a:r>
            <a:r>
              <a:rPr lang="en-US" sz="4000" dirty="0">
                <a:latin typeface="+mj-lt"/>
                <a:ea typeface="Calibri" pitchFamily="34" charset="0"/>
                <a:cs typeface="Times New Roman" pitchFamily="18" charset="0"/>
              </a:rPr>
              <a:t> </a:t>
            </a:r>
            <a:r>
              <a:rPr lang="vi-VN" sz="4000" b="1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907552" y="3848100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582257"/>
              </p:ext>
            </p:extLst>
          </p:nvPr>
        </p:nvGraphicFramePr>
        <p:xfrm>
          <a:off x="11658600" y="1809431"/>
          <a:ext cx="3037080" cy="721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Equation" r:id="rId7" imgW="1117440" imgH="253800" progId="Equation.DSMT4">
                  <p:embed/>
                </p:oleObj>
              </mc:Choice>
              <mc:Fallback>
                <p:oleObj name="Equation" r:id="rId7" imgW="1117440" imgH="253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8600" y="1809431"/>
                        <a:ext cx="3037080" cy="721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23210" y="2594476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Nhắc lại công thức tính hai nghiệm            của phương trình trên  </a:t>
            </a:r>
            <a:endParaRPr lang="en-US" sz="4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961227"/>
              </p:ext>
            </p:extLst>
          </p:nvPr>
        </p:nvGraphicFramePr>
        <p:xfrm>
          <a:off x="9785768" y="2796755"/>
          <a:ext cx="1154865" cy="773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" name="Equation" r:id="rId9" imgW="355320" imgH="228600" progId="Equation.DSMT4">
                  <p:embed/>
                </p:oleObj>
              </mc:Choice>
              <mc:Fallback>
                <p:oleObj name="Equation" r:id="rId9" imgW="35532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5768" y="2796755"/>
                        <a:ext cx="1154865" cy="773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7"/>
          <p:cNvSpPr txBox="1">
            <a:spLocks noChangeArrowheads="1"/>
          </p:cNvSpPr>
          <p:nvPr/>
        </p:nvSpPr>
        <p:spPr bwMode="auto">
          <a:xfrm>
            <a:off x="2971800" y="3940433"/>
            <a:ext cx="101955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Nếu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phương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trình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có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nghiệm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849244"/>
              </p:ext>
            </p:extLst>
          </p:nvPr>
        </p:nvGraphicFramePr>
        <p:xfrm>
          <a:off x="4133056" y="4137177"/>
          <a:ext cx="1200944" cy="523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Equation" r:id="rId11" imgW="393359" imgH="177646" progId="Equation.DSMT4">
                  <p:embed/>
                </p:oleObj>
              </mc:Choice>
              <mc:Fallback>
                <p:oleObj name="Equation" r:id="rId11" imgW="393359" imgH="17764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056" y="4137177"/>
                        <a:ext cx="1200944" cy="523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885896"/>
              </p:ext>
            </p:extLst>
          </p:nvPr>
        </p:nvGraphicFramePr>
        <p:xfrm>
          <a:off x="3505200" y="5524499"/>
          <a:ext cx="3200400" cy="1398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" name="Equation" r:id="rId13" imgW="901309" imgH="431613" progId="Equation.DSMT4">
                  <p:embed/>
                </p:oleObj>
              </mc:Choice>
              <mc:Fallback>
                <p:oleObj name="Equation" r:id="rId13" imgW="901309" imgH="431613" progId="Equation.DSMT4">
                  <p:embed/>
                  <p:pic>
                    <p:nvPicPr>
                      <p:cNvPr id="0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524499"/>
                        <a:ext cx="3200400" cy="1398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283336"/>
              </p:ext>
            </p:extLst>
          </p:nvPr>
        </p:nvGraphicFramePr>
        <p:xfrm>
          <a:off x="7772400" y="5448300"/>
          <a:ext cx="3227421" cy="151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Equation" r:id="rId15" imgW="863225" imgH="431613" progId="Equation.DSMT4">
                  <p:embed/>
                </p:oleObj>
              </mc:Choice>
              <mc:Fallback>
                <p:oleObj name="Equation" r:id="rId15" imgW="863225" imgH="431613" progId="Equation.DSMT4">
                  <p:embed/>
                  <p:pic>
                    <p:nvPicPr>
                      <p:cNvPr id="0" name="Object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5448300"/>
                        <a:ext cx="3227421" cy="1510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Google Shape;304;p14"/>
          <p:cNvSpPr/>
          <p:nvPr/>
        </p:nvSpPr>
        <p:spPr>
          <a:xfrm>
            <a:off x="700727" y="2687660"/>
            <a:ext cx="1664541" cy="82929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HĐ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658807"/>
              </p:ext>
            </p:extLst>
          </p:nvPr>
        </p:nvGraphicFramePr>
        <p:xfrm>
          <a:off x="751114" y="3429000"/>
          <a:ext cx="240744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" name="Equation" r:id="rId3" imgW="558720" imgH="228600" progId="Equation.DSMT4">
                  <p:embed/>
                </p:oleObj>
              </mc:Choice>
              <mc:Fallback>
                <p:oleObj name="Equation" r:id="rId3" imgW="558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114" y="3429000"/>
                        <a:ext cx="240744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998708"/>
              </p:ext>
            </p:extLst>
          </p:nvPr>
        </p:nvGraphicFramePr>
        <p:xfrm>
          <a:off x="747713" y="6021503"/>
          <a:ext cx="2174082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" name="Equation" r:id="rId5" imgW="482400" imgH="228600" progId="Equation.DSMT4">
                  <p:embed/>
                </p:oleObj>
              </mc:Choice>
              <mc:Fallback>
                <p:oleObj name="Equation" r:id="rId5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6021503"/>
                        <a:ext cx="2174082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767049"/>
              </p:ext>
            </p:extLst>
          </p:nvPr>
        </p:nvGraphicFramePr>
        <p:xfrm>
          <a:off x="3352800" y="2993581"/>
          <a:ext cx="6553200" cy="1692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" name="Equation" r:id="rId7" imgW="1257120" imgH="431640" progId="Equation.DSMT4">
                  <p:embed/>
                </p:oleObj>
              </mc:Choice>
              <mc:Fallback>
                <p:oleObj name="Equation" r:id="rId7" imgW="12571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993581"/>
                        <a:ext cx="6553200" cy="1692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906595"/>
              </p:ext>
            </p:extLst>
          </p:nvPr>
        </p:nvGraphicFramePr>
        <p:xfrm>
          <a:off x="3150408" y="5535632"/>
          <a:ext cx="4936917" cy="190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" name="Equation" r:id="rId9" imgW="1180800" imgH="431640" progId="Equation.DSMT4">
                  <p:embed/>
                </p:oleObj>
              </mc:Choice>
              <mc:Fallback>
                <p:oleObj name="Equation" r:id="rId9" imgW="1180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408" y="5535632"/>
                        <a:ext cx="4936917" cy="190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131226"/>
              </p:ext>
            </p:extLst>
          </p:nvPr>
        </p:nvGraphicFramePr>
        <p:xfrm>
          <a:off x="10024759" y="2990525"/>
          <a:ext cx="4565633" cy="1771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" name="Equation" r:id="rId11" imgW="761760" imgH="393480" progId="Equation.DSMT4">
                  <p:embed/>
                </p:oleObj>
              </mc:Choice>
              <mc:Fallback>
                <p:oleObj name="Equation" r:id="rId11" imgW="761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4759" y="2990525"/>
                        <a:ext cx="4565633" cy="1771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887835"/>
              </p:ext>
            </p:extLst>
          </p:nvPr>
        </p:nvGraphicFramePr>
        <p:xfrm>
          <a:off x="8275220" y="5115133"/>
          <a:ext cx="4461101" cy="229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" name="Equation" r:id="rId13" imgW="1066680" imgH="520560" progId="Equation.DSMT4">
                  <p:embed/>
                </p:oleObj>
              </mc:Choice>
              <mc:Fallback>
                <p:oleObj name="Equation" r:id="rId13" imgW="106668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220" y="5115133"/>
                        <a:ext cx="4461101" cy="22960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875681"/>
              </p:ext>
            </p:extLst>
          </p:nvPr>
        </p:nvGraphicFramePr>
        <p:xfrm>
          <a:off x="12844553" y="5407765"/>
          <a:ext cx="5160419" cy="213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" name="Equation" r:id="rId15" imgW="1066680" imgH="419040" progId="Equation.DSMT4">
                  <p:embed/>
                </p:oleObj>
              </mc:Choice>
              <mc:Fallback>
                <p:oleObj name="Equation" r:id="rId15" imgW="1066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4553" y="5407765"/>
                        <a:ext cx="5160419" cy="213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974397"/>
              </p:ext>
            </p:extLst>
          </p:nvPr>
        </p:nvGraphicFramePr>
        <p:xfrm>
          <a:off x="12980368" y="7630418"/>
          <a:ext cx="3200402" cy="1975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" name="Equation" r:id="rId17" imgW="672840" imgH="393480" progId="Equation.DSMT4">
                  <p:embed/>
                </p:oleObj>
              </mc:Choice>
              <mc:Fallback>
                <p:oleObj name="Equation" r:id="rId17" imgW="672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0368" y="7630418"/>
                        <a:ext cx="3200402" cy="1975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2000" y="647700"/>
            <a:ext cx="13178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Từ kết quả của HĐ1, hãy tính                và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41836"/>
              </p:ext>
            </p:extLst>
          </p:nvPr>
        </p:nvGraphicFramePr>
        <p:xfrm>
          <a:off x="9220200" y="731486"/>
          <a:ext cx="1600200" cy="93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7" name="Equation" r:id="rId19" imgW="419040" imgH="228600" progId="Equation.DSMT4">
                  <p:embed/>
                </p:oleObj>
              </mc:Choice>
              <mc:Fallback>
                <p:oleObj name="Equation" r:id="rId19" imgW="4190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0200" y="731486"/>
                        <a:ext cx="1600200" cy="937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819449"/>
              </p:ext>
            </p:extLst>
          </p:nvPr>
        </p:nvGraphicFramePr>
        <p:xfrm>
          <a:off x="12020550" y="763816"/>
          <a:ext cx="1238250" cy="889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" name="Equation" r:id="rId21" imgW="342720" imgH="228600" progId="Equation.DSMT4">
                  <p:embed/>
                </p:oleObj>
              </mc:Choice>
              <mc:Fallback>
                <p:oleObj name="Equation" r:id="rId21" imgW="34272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20550" y="763816"/>
                        <a:ext cx="1238250" cy="889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2000" y="1943100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533400" y="740884"/>
            <a:ext cx="1664541" cy="82929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HĐ</a:t>
            </a:r>
            <a:r>
              <a:rPr lang="vi-VN" sz="3600" b="1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2" name="Text Box 72"/>
          <p:cNvSpPr txBox="1">
            <a:spLocks noChangeArrowheads="1"/>
          </p:cNvSpPr>
          <p:nvPr/>
        </p:nvSpPr>
        <p:spPr bwMode="auto">
          <a:xfrm>
            <a:off x="185057" y="6258581"/>
            <a:ext cx="18135600" cy="16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76" tIns="91437" rIns="182876" bIns="9143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5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4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ý:</a:t>
            </a:r>
            <a:r>
              <a:rPr lang="en-US" altLang="en-US" sz="5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vi-VN" altLang="en-US" sz="44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ax</a:t>
            </a:r>
            <a:r>
              <a:rPr lang="en-US" altLang="en-US" sz="4200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200" b="1" i="1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 + c = 0 (a ≠ 0)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 ≥ 0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hoặc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’ ≥ 0.</a:t>
            </a: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507223"/>
              </p:ext>
            </p:extLst>
          </p:nvPr>
        </p:nvGraphicFramePr>
        <p:xfrm>
          <a:off x="4267200" y="3412671"/>
          <a:ext cx="3406038" cy="2424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3" imgW="1002960" imgH="952200" progId="Equation.DSMT4">
                  <p:embed/>
                </p:oleObj>
              </mc:Choice>
              <mc:Fallback>
                <p:oleObj name="Equation" r:id="rId3" imgW="100296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412671"/>
                        <a:ext cx="3406038" cy="2424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284513" y="2630700"/>
            <a:ext cx="15682511" cy="784830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altLang="en-US" sz="4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, x</a:t>
            </a:r>
            <a:r>
              <a:rPr lang="en-US" altLang="en-US" sz="4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vi-VN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ax</a:t>
            </a:r>
            <a:r>
              <a:rPr lang="en-US" altLang="en-US" sz="4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+ c = 0 (a ≠ 0)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4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0" y="-600460"/>
            <a:ext cx="3237257" cy="3231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4514" y="1015120"/>
            <a:ext cx="1211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000" b="1" dirty="0" smtClean="0">
                <a:latin typeface="Times New Roman" pitchFamily="18" charset="0"/>
                <a:cs typeface="Times New Roman" pitchFamily="18" charset="0"/>
              </a:rPr>
              <a:t>Từ kết quả của HĐ2, ta có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ịnh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vi-VN" altLang="en-US" sz="4000" b="1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000" b="1" dirty="0" smtClean="0">
                <a:latin typeface="Times New Roman" pitchFamily="18" charset="0"/>
                <a:cs typeface="Times New Roman" pitchFamily="18" charset="0"/>
              </a:rPr>
              <a:t>e như sau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="" xmlns:a16="http://schemas.microsoft.com/office/drawing/2014/main" id="{57F83F42-9A4A-1550-E3DE-2719E9659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02771" y="6632582"/>
            <a:ext cx="914400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6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4433" y="495300"/>
            <a:ext cx="16459200" cy="8777288"/>
          </a:xfrm>
        </p:spPr>
        <p:txBody>
          <a:bodyPr/>
          <a:lstStyle/>
          <a:p>
            <a:pPr marL="0" indent="0">
              <a:buNone/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+ 11x +7=0				b) 4x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-12x +9 =0</a:t>
            </a: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Giải: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Ta có:                                         </a:t>
            </a: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nên phương trình có hai nghiệm phân biệt x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te, ta có: </a:t>
            </a:r>
            <a:endParaRPr lang="en-US" sz="4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466241"/>
              </p:ext>
            </p:extLst>
          </p:nvPr>
        </p:nvGraphicFramePr>
        <p:xfrm>
          <a:off x="12268203" y="523196"/>
          <a:ext cx="6413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Equation" r:id="rId3" imgW="177480" imgH="203040" progId="Equation.DSMT4">
                  <p:embed/>
                </p:oleObj>
              </mc:Choice>
              <mc:Fallback>
                <p:oleObj name="Equation" r:id="rId3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68203" y="523196"/>
                        <a:ext cx="64135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606110"/>
              </p:ext>
            </p:extLst>
          </p:nvPr>
        </p:nvGraphicFramePr>
        <p:xfrm>
          <a:off x="3026227" y="3902527"/>
          <a:ext cx="4800600" cy="820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Equation" r:id="rId5" imgW="1434960" imgH="228600" progId="Equation.DSMT4">
                  <p:embed/>
                </p:oleObj>
              </mc:Choice>
              <mc:Fallback>
                <p:oleObj name="Equation" r:id="rId5" imgW="1434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227" y="3902527"/>
                        <a:ext cx="4800600" cy="8209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7010"/>
              </p:ext>
            </p:extLst>
          </p:nvPr>
        </p:nvGraphicFramePr>
        <p:xfrm>
          <a:off x="3962400" y="5295900"/>
          <a:ext cx="3192462" cy="1608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Equation" r:id="rId7" imgW="838080" imgH="393480" progId="Equation.DSMT4">
                  <p:embed/>
                </p:oleObj>
              </mc:Choice>
              <mc:Fallback>
                <p:oleObj name="Equation" r:id="rId7" imgW="838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295900"/>
                        <a:ext cx="3192462" cy="1608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505788"/>
              </p:ext>
            </p:extLst>
          </p:nvPr>
        </p:nvGraphicFramePr>
        <p:xfrm>
          <a:off x="9829800" y="5219700"/>
          <a:ext cx="2343150" cy="162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Equation" r:id="rId9" imgW="609480" imgH="393480" progId="Equation.DSMT4">
                  <p:embed/>
                </p:oleObj>
              </mc:Choice>
              <mc:Fallback>
                <p:oleObj name="Equation" r:id="rId9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5219700"/>
                        <a:ext cx="2343150" cy="1629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4400" y="7197179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b) Ta có:  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9400"/>
              </p:ext>
            </p:extLst>
          </p:nvPr>
        </p:nvGraphicFramePr>
        <p:xfrm>
          <a:off x="3162980" y="7217228"/>
          <a:ext cx="3357563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11" imgW="1002960" imgH="228600" progId="Equation.DSMT4">
                  <p:embed/>
                </p:oleObj>
              </mc:Choice>
              <mc:Fallback>
                <p:oleObj name="Equation" r:id="rId11" imgW="1002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980" y="7217228"/>
                        <a:ext cx="3357563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11776" y="8030917"/>
            <a:ext cx="16351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nên phương trình có hai nghiệm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trùng nhau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, ta có: </a:t>
            </a:r>
            <a:endParaRPr lang="en-US" sz="4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238856"/>
              </p:ext>
            </p:extLst>
          </p:nvPr>
        </p:nvGraphicFramePr>
        <p:xfrm>
          <a:off x="3821113" y="8640763"/>
          <a:ext cx="36274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Equation" r:id="rId13" imgW="952200" imgH="393480" progId="Equation.DSMT4">
                  <p:embed/>
                </p:oleObj>
              </mc:Choice>
              <mc:Fallback>
                <p:oleObj name="Equation" r:id="rId13" imgW="952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3" y="8640763"/>
                        <a:ext cx="36274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218019"/>
              </p:ext>
            </p:extLst>
          </p:nvPr>
        </p:nvGraphicFramePr>
        <p:xfrm>
          <a:off x="9906000" y="8656637"/>
          <a:ext cx="234315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Equation" r:id="rId15" imgW="609480" imgH="393480" progId="Equation.DSMT4">
                  <p:embed/>
                </p:oleObj>
              </mc:Choice>
              <mc:Fallback>
                <p:oleObj name="Equation" r:id="rId15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0" y="8656637"/>
                        <a:ext cx="2343150" cy="163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04;p14"/>
          <p:cNvSpPr/>
          <p:nvPr/>
        </p:nvSpPr>
        <p:spPr>
          <a:xfrm>
            <a:off x="957943" y="244932"/>
            <a:ext cx="2057400" cy="914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347084"/>
              </p:ext>
            </p:extLst>
          </p:nvPr>
        </p:nvGraphicFramePr>
        <p:xfrm>
          <a:off x="14157325" y="344488"/>
          <a:ext cx="825500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Equation" r:id="rId17" imgW="228600" imgH="228600" progId="Equation.DSMT4">
                  <p:embed/>
                </p:oleObj>
              </mc:Choice>
              <mc:Fallback>
                <p:oleObj name="Equation" r:id="rId17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7325" y="344488"/>
                        <a:ext cx="825500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7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11x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+3=0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25x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-20x +4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marL="0" indent="0">
              <a:buNone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620346"/>
              </p:ext>
            </p:extLst>
          </p:nvPr>
        </p:nvGraphicFramePr>
        <p:xfrm>
          <a:off x="13563600" y="489659"/>
          <a:ext cx="4572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3" imgW="139680" imgH="164880" progId="Equation.DSMT4">
                  <p:embed/>
                </p:oleObj>
              </mc:Choice>
              <mc:Fallback>
                <p:oleObj name="Equation" r:id="rId3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63600" y="489659"/>
                        <a:ext cx="4572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38123"/>
              </p:ext>
            </p:extLst>
          </p:nvPr>
        </p:nvGraphicFramePr>
        <p:xfrm>
          <a:off x="12787196" y="2324100"/>
          <a:ext cx="3165819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5" imgW="1041120" imgH="241200" progId="Equation.DSMT4">
                  <p:embed/>
                </p:oleObj>
              </mc:Choice>
              <mc:Fallback>
                <p:oleObj name="Equation" r:id="rId5" imgW="1041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7196" y="2324100"/>
                        <a:ext cx="3165819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34400" y="7581900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đôi vào phiếu học tập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27" y="8151240"/>
            <a:ext cx="2108546" cy="2108546"/>
          </a:xfrm>
          <a:prstGeom prst="rect">
            <a:avLst/>
          </a:prstGeom>
        </p:spPr>
      </p:pic>
      <p:sp>
        <p:nvSpPr>
          <p:cNvPr id="8" name="Google Shape;304;p14"/>
          <p:cNvSpPr/>
          <p:nvPr/>
        </p:nvSpPr>
        <p:spPr>
          <a:xfrm>
            <a:off x="729348" y="13607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501659"/>
              </p:ext>
            </p:extLst>
          </p:nvPr>
        </p:nvGraphicFramePr>
        <p:xfrm>
          <a:off x="15297150" y="452438"/>
          <a:ext cx="58102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8" imgW="177480" imgH="190440" progId="Equation.DSMT4">
                  <p:embed/>
                </p:oleObj>
              </mc:Choice>
              <mc:Fallback>
                <p:oleObj name="Equation" r:id="rId8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7150" y="452438"/>
                        <a:ext cx="581025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3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074" y="1599484"/>
            <a:ext cx="17496926" cy="2215985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     để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kiểm tra điều kiện có nghiệm, rồi tìm tổng và tích các nghiệm của phương trình bậc hai sau:</a:t>
            </a:r>
          </a:p>
        </p:txBody>
      </p:sp>
      <p:graphicFrame>
        <p:nvGraphicFramePr>
          <p:cNvPr id="6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710717"/>
              </p:ext>
            </p:extLst>
          </p:nvPr>
        </p:nvGraphicFramePr>
        <p:xfrm>
          <a:off x="791073" y="3390073"/>
          <a:ext cx="17386084" cy="4826971"/>
        </p:xfrm>
        <a:graphic>
          <a:graphicData uri="http://schemas.openxmlformats.org/drawingml/2006/table">
            <a:tbl>
              <a:tblPr/>
              <a:tblGrid>
                <a:gridCol w="5631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81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310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419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50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 </a:t>
                      </a: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2x</a:t>
                      </a:r>
                      <a:r>
                        <a:rPr lang="vi-VN" sz="48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 - 11x +3=0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1A0BD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474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b) 25x</a:t>
                      </a:r>
                      <a:r>
                        <a:rPr lang="vi-VN" sz="48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 -20x +4 =0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1A0BD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526467"/>
              </p:ext>
            </p:extLst>
          </p:nvPr>
        </p:nvGraphicFramePr>
        <p:xfrm>
          <a:off x="6764112" y="3867149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Equation" r:id="rId3" imgW="583920" imgH="190440" progId="Equation.DSMT4">
                  <p:embed/>
                </p:oleObj>
              </mc:Choice>
              <mc:Fallback>
                <p:oleObj name="Equation" r:id="rId3" imgW="583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4112" y="3867149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46695"/>
              </p:ext>
            </p:extLst>
          </p:nvPr>
        </p:nvGraphicFramePr>
        <p:xfrm>
          <a:off x="6795410" y="5173438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5" imgW="583920" imgH="190440" progId="Equation.DSMT4">
                  <p:embed/>
                </p:oleObj>
              </mc:Choice>
              <mc:Fallback>
                <p:oleObj name="Equation" r:id="rId5" imgW="583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5410" y="5173438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42960"/>
              </p:ext>
            </p:extLst>
          </p:nvPr>
        </p:nvGraphicFramePr>
        <p:xfrm>
          <a:off x="6795410" y="6871607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Equation" r:id="rId6" imgW="583920" imgH="190440" progId="Equation.DSMT4">
                  <p:embed/>
                </p:oleObj>
              </mc:Choice>
              <mc:Fallback>
                <p:oleObj name="Equation" r:id="rId6" imgW="583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5410" y="6871607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29200" y="208532"/>
            <a:ext cx="8534400" cy="87716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PHIẾU HỌC TẬP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981582"/>
              </p:ext>
            </p:extLst>
          </p:nvPr>
        </p:nvGraphicFramePr>
        <p:xfrm>
          <a:off x="10842171" y="1741631"/>
          <a:ext cx="5826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Equation" r:id="rId7" imgW="177480" imgH="203040" progId="Equation.DSMT4">
                  <p:embed/>
                </p:oleObj>
              </mc:Choice>
              <mc:Fallback>
                <p:oleObj name="Equation" r:id="rId7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171" y="1741631"/>
                        <a:ext cx="5826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113082"/>
              </p:ext>
            </p:extLst>
          </p:nvPr>
        </p:nvGraphicFramePr>
        <p:xfrm>
          <a:off x="1420813" y="6743700"/>
          <a:ext cx="32035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Equation" r:id="rId9" imgW="1054080" imgH="241200" progId="Equation.DSMT4">
                  <p:embed/>
                </p:oleObj>
              </mc:Choice>
              <mc:Fallback>
                <p:oleObj name="Equation" r:id="rId9" imgW="1054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6743700"/>
                        <a:ext cx="320357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470" y="-381310"/>
            <a:ext cx="2108546" cy="2108546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78493"/>
              </p:ext>
            </p:extLst>
          </p:nvPr>
        </p:nvGraphicFramePr>
        <p:xfrm>
          <a:off x="12865100" y="1682750"/>
          <a:ext cx="7493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Equation" r:id="rId12" imgW="228600" imgH="228600" progId="Equation.DSMT4">
                  <p:embed/>
                </p:oleObj>
              </mc:Choice>
              <mc:Fallback>
                <p:oleObj name="Equation" r:id="rId12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5100" y="1682750"/>
                        <a:ext cx="7493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8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hãy tính biệt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11x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+3=0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25x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-20x +4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marL="0" indent="0">
              <a:buNone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095186"/>
              </p:ext>
            </p:extLst>
          </p:nvPr>
        </p:nvGraphicFramePr>
        <p:xfrm>
          <a:off x="13579924" y="465310"/>
          <a:ext cx="4572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Equation" r:id="rId3" imgW="139680" imgH="164880" progId="Equation.DSMT4">
                  <p:embed/>
                </p:oleObj>
              </mc:Choice>
              <mc:Fallback>
                <p:oleObj name="Equation" r:id="rId3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9924" y="465310"/>
                        <a:ext cx="4572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479860"/>
              </p:ext>
            </p:extLst>
          </p:nvPr>
        </p:nvGraphicFramePr>
        <p:xfrm>
          <a:off x="12787196" y="2324100"/>
          <a:ext cx="3165819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Equation" r:id="rId5" imgW="1041120" imgH="241200" progId="Equation.DSMT4">
                  <p:embed/>
                </p:oleObj>
              </mc:Choice>
              <mc:Fallback>
                <p:oleObj name="Equation" r:id="rId5" imgW="1041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7196" y="2324100"/>
                        <a:ext cx="3165819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454" y="7262617"/>
            <a:ext cx="2108546" cy="2108546"/>
          </a:xfrm>
          <a:prstGeom prst="rect">
            <a:avLst/>
          </a:prstGeom>
        </p:spPr>
      </p:pic>
      <p:sp>
        <p:nvSpPr>
          <p:cNvPr id="8" name="Google Shape;304;p14"/>
          <p:cNvSpPr/>
          <p:nvPr/>
        </p:nvSpPr>
        <p:spPr>
          <a:xfrm>
            <a:off x="729348" y="13607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9348" y="3404406"/>
            <a:ext cx="85670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Giải: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Ta có:                                        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nên phương trình có hai nghiệm phân biệt 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te, ta có: </a:t>
            </a:r>
            <a:endParaRPr lang="en-US" sz="4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70005"/>
              </p:ext>
            </p:extLst>
          </p:nvPr>
        </p:nvGraphicFramePr>
        <p:xfrm>
          <a:off x="2974975" y="3888154"/>
          <a:ext cx="548005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Equation" r:id="rId8" imgW="1638000" imgH="228600" progId="Equation.DSMT4">
                  <p:embed/>
                </p:oleObj>
              </mc:Choice>
              <mc:Fallback>
                <p:oleObj name="Equation" r:id="rId8" imgW="1638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4975" y="3888154"/>
                        <a:ext cx="548005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642136"/>
              </p:ext>
            </p:extLst>
          </p:nvPr>
        </p:nvGraphicFramePr>
        <p:xfrm>
          <a:off x="1142999" y="6055775"/>
          <a:ext cx="2606675" cy="14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Equation" r:id="rId10" imgW="736560" imgH="393480" progId="Equation.DSMT4">
                  <p:embed/>
                </p:oleObj>
              </mc:Choice>
              <mc:Fallback>
                <p:oleObj name="Equation" r:id="rId10" imgW="736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9" y="6055775"/>
                        <a:ext cx="2606675" cy="149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004569"/>
              </p:ext>
            </p:extLst>
          </p:nvPr>
        </p:nvGraphicFramePr>
        <p:xfrm>
          <a:off x="4876800" y="6011972"/>
          <a:ext cx="2133600" cy="1484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Equation" r:id="rId12" imgW="609480" imgH="393480" progId="Equation.DSMT4">
                  <p:embed/>
                </p:oleObj>
              </mc:Choice>
              <mc:Fallback>
                <p:oleObj name="Equation" r:id="rId12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6011972"/>
                        <a:ext cx="2133600" cy="1484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9144000" y="3233057"/>
            <a:ext cx="0" cy="4864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176657" y="3524149"/>
            <a:ext cx="8567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có:                                        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nên phương trình có hai nghiệm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te, ta có: </a:t>
            </a:r>
            <a:endParaRPr lang="en-US" sz="40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64950"/>
              </p:ext>
            </p:extLst>
          </p:nvPr>
        </p:nvGraphicFramePr>
        <p:xfrm>
          <a:off x="11464925" y="3429000"/>
          <a:ext cx="48006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3" name="Equation" r:id="rId14" imgW="1434960" imgH="228600" progId="Equation.DSMT4">
                  <p:embed/>
                </p:oleObj>
              </mc:Choice>
              <mc:Fallback>
                <p:oleObj name="Equation" r:id="rId14" imgW="1434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64925" y="3429000"/>
                        <a:ext cx="48006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013005"/>
              </p:ext>
            </p:extLst>
          </p:nvPr>
        </p:nvGraphicFramePr>
        <p:xfrm>
          <a:off x="9296400" y="5592015"/>
          <a:ext cx="3313112" cy="1376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" name="Equation" r:id="rId16" imgW="1015920" imgH="393480" progId="Equation.DSMT4">
                  <p:embed/>
                </p:oleObj>
              </mc:Choice>
              <mc:Fallback>
                <p:oleObj name="Equation" r:id="rId16" imgW="1015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400" y="5592015"/>
                        <a:ext cx="3313112" cy="1376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261545"/>
              </p:ext>
            </p:extLst>
          </p:nvPr>
        </p:nvGraphicFramePr>
        <p:xfrm>
          <a:off x="13965239" y="5491163"/>
          <a:ext cx="2417762" cy="149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Equation" r:id="rId18" imgW="685800" imgH="393480" progId="Equation.DSMT4">
                  <p:embed/>
                </p:oleObj>
              </mc:Choice>
              <mc:Fallback>
                <p:oleObj name="Equation" r:id="rId18" imgW="68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5239" y="5491163"/>
                        <a:ext cx="2417762" cy="1496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515205"/>
              </p:ext>
            </p:extLst>
          </p:nvPr>
        </p:nvGraphicFramePr>
        <p:xfrm>
          <a:off x="762005" y="7734927"/>
          <a:ext cx="74898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name="Equation" r:id="rId20" imgW="2463480" imgH="304560" progId="Equation.DSMT4">
                  <p:embed/>
                </p:oleObj>
              </mc:Choice>
              <mc:Fallback>
                <p:oleObj name="Equation" r:id="rId20" imgW="2463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5" y="7734927"/>
                        <a:ext cx="7489825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09604" y="7871558"/>
            <a:ext cx="15163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a.c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&lt;0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nên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phương trình có hai nghiệm phân biệt 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te, ta có: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+x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=0; </a:t>
            </a:r>
            <a:endParaRPr lang="en-US" sz="4000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99261"/>
              </p:ext>
            </p:extLst>
          </p:nvPr>
        </p:nvGraphicFramePr>
        <p:xfrm>
          <a:off x="5399314" y="8932863"/>
          <a:ext cx="3733800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Equation" r:id="rId22" imgW="1244520" imgH="419040" progId="Equation.DSMT4">
                  <p:embed/>
                </p:oleObj>
              </mc:Choice>
              <mc:Fallback>
                <p:oleObj name="Equation" r:id="rId22" imgW="12445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314" y="8932863"/>
                        <a:ext cx="3733800" cy="135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87208"/>
              </p:ext>
            </p:extLst>
          </p:nvPr>
        </p:nvGraphicFramePr>
        <p:xfrm>
          <a:off x="15525636" y="386868"/>
          <a:ext cx="58261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Equation" r:id="rId24" imgW="177480" imgH="190440" progId="Equation.DSMT4">
                  <p:embed/>
                </p:oleObj>
              </mc:Choice>
              <mc:Fallback>
                <p:oleObj name="Equation" r:id="rId24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5636" y="386868"/>
                        <a:ext cx="582612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99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2040" y="-9270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49">
            <a:hlinkClick r:id="rId6" action="ppaction://hlinksldjump"/>
            <a:extLst>
              <a:ext uri="{FF2B5EF4-FFF2-40B4-BE49-F238E27FC236}">
                <a16:creationId xmlns="" xmlns:a16="http://schemas.microsoft.com/office/drawing/2014/main" id="{1DC691EF-DAFF-D941-E0FA-36340A388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32" y="7140302"/>
            <a:ext cx="1445312" cy="2644790"/>
          </a:xfrm>
          <a:prstGeom prst="rect">
            <a:avLst/>
          </a:prstGeom>
        </p:spPr>
      </p:pic>
      <p:pic>
        <p:nvPicPr>
          <p:cNvPr id="15" name="Picture 158">
            <a:hlinkClick r:id="rId8" action="ppaction://hlinksldjump"/>
            <a:extLst>
              <a:ext uri="{FF2B5EF4-FFF2-40B4-BE49-F238E27FC236}">
                <a16:creationId xmlns="" xmlns:a16="http://schemas.microsoft.com/office/drawing/2014/main" id="{C4232468-EF10-5142-68A3-977255E66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48" y="8778240"/>
            <a:ext cx="1328424" cy="1497330"/>
          </a:xfrm>
          <a:prstGeom prst="rect">
            <a:avLst/>
          </a:prstGeom>
        </p:spPr>
      </p:pic>
      <p:pic>
        <p:nvPicPr>
          <p:cNvPr id="16" name="vuidehoc">
            <a:hlinkClick r:id="" action="ppaction://media"/>
            <a:extLst>
              <a:ext uri="{FF2B5EF4-FFF2-40B4-BE49-F238E27FC236}">
                <a16:creationId xmlns="" xmlns:a16="http://schemas.microsoft.com/office/drawing/2014/main" id="{23142673-CDEB-4C2B-8741-EC9FB429F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1710" y="-1007324"/>
            <a:ext cx="685800" cy="914400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="" xmlns:a16="http://schemas.microsoft.com/office/drawing/2014/main" id="{D3B8E410-A9A7-5BD9-BF82-C1F969470BA7}"/>
              </a:ext>
            </a:extLst>
          </p:cNvPr>
          <p:cNvSpPr/>
          <p:nvPr/>
        </p:nvSpPr>
        <p:spPr>
          <a:xfrm>
            <a:off x="6067865" y="9552617"/>
            <a:ext cx="2789696" cy="464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s://tse3.mm.bing.net/th?id=OIP.S_iJgXI59TFuBypUdIkOPwHaLI&amp;pid=Api&amp;P=0&amp;h=2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392" y="2104283"/>
            <a:ext cx="5516879" cy="647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au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C9A1969A-A1BB-9CD1-65AF-47AC4A845F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92" y="1281726"/>
            <a:ext cx="3143144" cy="3977985"/>
          </a:xfrm>
          <a:prstGeom prst="rect">
            <a:avLst/>
          </a:prstGeom>
        </p:spPr>
      </p:pic>
      <p:pic>
        <p:nvPicPr>
          <p:cNvPr id="27" name="mau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B2544CC2-4B3A-E4D9-339B-6B5F4D6D2B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83" y="1821149"/>
            <a:ext cx="3233399" cy="3959715"/>
          </a:xfrm>
          <a:prstGeom prst="rect">
            <a:avLst/>
          </a:prstGeom>
        </p:spPr>
      </p:pic>
      <p:pic>
        <p:nvPicPr>
          <p:cNvPr id="28" name="mau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D5F2F6B8-B51C-3403-6E6B-2D01BD9C44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45" y="4698443"/>
            <a:ext cx="2969787" cy="3959715"/>
          </a:xfrm>
          <a:prstGeom prst="rect">
            <a:avLst/>
          </a:prstGeom>
        </p:spPr>
      </p:pic>
      <p:pic>
        <p:nvPicPr>
          <p:cNvPr id="29" name="mau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B36FF7E-2755-0029-9742-E411A09E8E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67" y="4698443"/>
            <a:ext cx="3255803" cy="3977985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40" y="678320"/>
            <a:ext cx="6482759" cy="865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46">
            <a:extLst>
              <a:ext uri="{FF2B5EF4-FFF2-40B4-BE49-F238E27FC236}">
                <a16:creationId xmlns="" xmlns:a16="http://schemas.microsoft.com/office/drawing/2014/main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19" y="2219816"/>
            <a:ext cx="1193745" cy="1591661"/>
          </a:xfrm>
          <a:prstGeom prst="rect">
            <a:avLst/>
          </a:prstGeom>
        </p:spPr>
      </p:pic>
      <p:pic>
        <p:nvPicPr>
          <p:cNvPr id="32" name="Picture 146">
            <a:extLst>
              <a:ext uri="{FF2B5EF4-FFF2-40B4-BE49-F238E27FC236}">
                <a16:creationId xmlns="" xmlns:a16="http://schemas.microsoft.com/office/drawing/2014/main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96" y="2234041"/>
            <a:ext cx="1193745" cy="1591661"/>
          </a:xfrm>
          <a:prstGeom prst="rect">
            <a:avLst/>
          </a:prstGeom>
        </p:spPr>
      </p:pic>
      <p:pic>
        <p:nvPicPr>
          <p:cNvPr id="33" name="Picture 146">
            <a:extLst>
              <a:ext uri="{FF2B5EF4-FFF2-40B4-BE49-F238E27FC236}">
                <a16:creationId xmlns="" xmlns:a16="http://schemas.microsoft.com/office/drawing/2014/main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41" y="2602103"/>
            <a:ext cx="1193745" cy="15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5111552" y="3127278"/>
            <a:ext cx="10476792" cy="2664909"/>
          </a:xfrm>
          <a:prstGeom prst="wedgeRoundRectCallout">
            <a:avLst>
              <a:gd name="adj1" fmla="val -26881"/>
              <a:gd name="adj2" fmla="val 7494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a-DK" sz="4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Dotum" panose="020B0600000101010101" pitchFamily="34" charset="-127"/>
                <a:cs typeface="Times New Roman" pitchFamily="18" charset="0"/>
              </a:rPr>
              <a:t>Không cần giải, tớ biết ngay tổng và tích hai nghiệm của phương trình                             đều bằng </a:t>
            </a: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Dotum" panose="020B0600000101010101" pitchFamily="34" charset="-127"/>
                <a:cs typeface="Times New Roman" pitchFamily="18" charset="0"/>
              </a:rPr>
              <a:t>1</a:t>
            </a:r>
            <a:endParaRPr lang="en-US" sz="4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9" y="246958"/>
            <a:ext cx="3526116" cy="2487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6200" y="1234232"/>
            <a:ext cx="5671154" cy="9233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76644" y="4101003"/>
            <a:ext cx="3559300" cy="830991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altLang="en-US" sz="4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4368" y="6892323"/>
            <a:ext cx="6912768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75" y="3212427"/>
            <a:ext cx="2841102" cy="260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444060"/>
              </p:ext>
            </p:extLst>
          </p:nvPr>
        </p:nvGraphicFramePr>
        <p:xfrm>
          <a:off x="3534965" y="8205404"/>
          <a:ext cx="522605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6" imgW="1562040" imgH="228600" progId="Equation.DSMT4">
                  <p:embed/>
                </p:oleObj>
              </mc:Choice>
              <mc:Fallback>
                <p:oleObj name="Equation" r:id="rId6" imgW="1562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4965" y="8205404"/>
                        <a:ext cx="522605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1941" y="8252817"/>
            <a:ext cx="12279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930388" y="3390900"/>
              <a:ext cx="1318784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2</a:t>
              </a:r>
              <a:r>
                <a:rPr lang="nl-NL" sz="4000" b="1" dirty="0" smtClean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. </a:t>
              </a:r>
              <a:r>
                <a:rPr lang="vi-VN" sz="4000" b="1" dirty="0" smtClean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ÁP DỤNG ĐỊNH LÍ VI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È</a:t>
              </a:r>
              <a:r>
                <a:rPr lang="vi-VN" sz="4000" b="1" dirty="0" smtClean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TE ĐỂ TÍNH NHẨM NGHIỆM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17" y="6353805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6290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95300"/>
            <a:ext cx="1455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HĐ3. Cho phương trình 2x</a:t>
            </a:r>
            <a:r>
              <a:rPr lang="vi-VN" sz="4000" baseline="30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-7x +5 =0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Xác định các hệ số a,b,c rồi tính a+ b+ c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Chứng tỏ x</a:t>
            </a:r>
            <a:r>
              <a:rPr lang="vi-VN" sz="4000" baseline="-25000" dirty="0" smtClean="0">
                <a:latin typeface="+mj-lt"/>
              </a:rPr>
              <a:t>1</a:t>
            </a:r>
            <a:r>
              <a:rPr lang="vi-VN" sz="4000" dirty="0" smtClean="0">
                <a:latin typeface="+mj-lt"/>
              </a:rPr>
              <a:t>=1 là một nghiệm của phương trình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Dùng định lí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vi-VN" sz="4000" dirty="0" smtClean="0">
                <a:latin typeface="+mj-lt"/>
              </a:rPr>
              <a:t>để tìm nghiệm còn lại x</a:t>
            </a:r>
            <a:r>
              <a:rPr lang="vi-VN" sz="4000" baseline="-25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của phương trình.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1743" y="4610100"/>
            <a:ext cx="1455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HĐ4. Cho phương trình 3x</a:t>
            </a:r>
            <a:r>
              <a:rPr lang="vi-VN" sz="4000" baseline="30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+ 5x +2  =0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Xác định các hệ số a,b,c rồi tính a- b+ c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Chứng tỏ x</a:t>
            </a:r>
            <a:r>
              <a:rPr lang="vi-VN" sz="4000" baseline="-25000" dirty="0" smtClean="0">
                <a:latin typeface="+mj-lt"/>
              </a:rPr>
              <a:t>1</a:t>
            </a:r>
            <a:r>
              <a:rPr lang="vi-VN" sz="4000" dirty="0" smtClean="0">
                <a:latin typeface="+mj-lt"/>
              </a:rPr>
              <a:t>= - 1 là một nghiệm của phương trình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Dùng định lí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vi-VN" sz="4000" dirty="0" smtClean="0">
                <a:latin typeface="+mj-lt"/>
              </a:rPr>
              <a:t> để tìm nghiệm còn lại x</a:t>
            </a:r>
            <a:r>
              <a:rPr lang="vi-VN" sz="4000" baseline="-25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của phương trình.</a:t>
            </a:r>
            <a:endParaRPr lang="en-US" sz="4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7962900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>
                <a:solidFill>
                  <a:srgbClr val="FF0000"/>
                </a:solidFill>
                <a:latin typeface="+mj-lt"/>
              </a:rPr>
              <a:t>( HĐ nhóm 4 : HĐ Khăn trải bàn  )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8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F7D8321-937F-FAB2-A438-7D3ABA2DAF43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DDAD41ED-5CB1-4039-3A81-653E594823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0"/>
              <a:ext cx="12192000" cy="6858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101D1B73-AA01-0728-97E3-F8E99B3604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0"/>
              <a:ext cx="12120880" cy="67868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BF7BD5D-A502-C744-BE49-4CA0346A2453}"/>
                </a:ext>
              </a:extLst>
            </p:cNvPr>
            <p:cNvSpPr txBox="1"/>
            <p:nvPr/>
          </p:nvSpPr>
          <p:spPr>
            <a:xfrm rot="16200000" flipH="1">
              <a:off x="7520860" y="2980287"/>
              <a:ext cx="400332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ea typeface="#9Slide03 Roboto Bold" panose="02000000000000000000" pitchFamily="2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D150589-0272-F051-594B-0360F72F3399}"/>
                </a:ext>
              </a:extLst>
            </p:cNvPr>
            <p:cNvSpPr txBox="1"/>
            <p:nvPr/>
          </p:nvSpPr>
          <p:spPr>
            <a:xfrm flipV="1">
              <a:off x="5640641" y="1106768"/>
              <a:ext cx="357236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531">
                <a:defRPr/>
              </a:pPr>
              <a:endParaRPr lang="en-US" sz="6000" b="1" dirty="0">
                <a:solidFill>
                  <a:prstClr val="black"/>
                </a:solidFill>
                <a:latin typeface="#9Slide03 Arima Madurai Black" panose="00000A00000000000000" pitchFamily="2" charset="0"/>
                <a:ea typeface="#9Slide03 Roboto Bold" panose="02000000000000000000" pitchFamily="2" charset="0"/>
                <a:cs typeface="#9Slide03 Arima Madurai Black" panose="00000A00000000000000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07308773-240B-B13A-7779-506FC9627300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170250"/>
              <a:ext cx="0" cy="4534577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D1C0FD1D-90EA-4054-0319-4E699ADCC071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1779336"/>
              <a:ext cx="0" cy="348927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59757DF-2E74-C990-8D34-319EE7B4491A}"/>
                </a:ext>
              </a:extLst>
            </p:cNvPr>
            <p:cNvCxnSpPr>
              <a:cxnSpLocks/>
            </p:cNvCxnSpPr>
            <p:nvPr/>
          </p:nvCxnSpPr>
          <p:spPr>
            <a:xfrm>
              <a:off x="934064" y="805543"/>
              <a:ext cx="0" cy="512987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9EACDA66-089B-4CF4-5BC3-7D71ABB33D01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5" y="304800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1056826B-7DE0-CFB6-5A7C-4F9E0C8F15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56026" y="420755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419E6155-2150-42BA-986C-E5513166686A}"/>
                </a:ext>
              </a:extLst>
            </p:cNvPr>
            <p:cNvCxnSpPr>
              <a:cxnSpLocks/>
            </p:cNvCxnSpPr>
            <p:nvPr/>
          </p:nvCxnSpPr>
          <p:spPr>
            <a:xfrm>
              <a:off x="11262851" y="1106579"/>
              <a:ext cx="0" cy="485148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A7CC149-BC37-F58D-F1DF-86FBF45E9C8F}"/>
                </a:ext>
              </a:extLst>
            </p:cNvPr>
            <p:cNvCxnSpPr>
              <a:cxnSpLocks/>
            </p:cNvCxnSpPr>
            <p:nvPr/>
          </p:nvCxnSpPr>
          <p:spPr>
            <a:xfrm>
              <a:off x="9805843" y="1954049"/>
              <a:ext cx="0" cy="3361305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AF038CB9-A336-15EA-8850-A0C89F35053E}"/>
                </a:ext>
              </a:extLst>
            </p:cNvPr>
            <p:cNvCxnSpPr>
              <a:cxnSpLocks/>
            </p:cNvCxnSpPr>
            <p:nvPr/>
          </p:nvCxnSpPr>
          <p:spPr>
            <a:xfrm>
              <a:off x="10555854" y="1466136"/>
              <a:ext cx="0" cy="431417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C8A2DC39-8E71-9FC3-8B7B-2A73B9DC1E55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67177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C2FE1265-F154-D95D-BAF5-8D4466E8B8F4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645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BF9A90CF-35F8-AA50-7A21-F26218E0E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934" y="1106579"/>
              <a:ext cx="6721352" cy="6367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FB1497B7-05C8-79F8-457D-B7DD820E5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6886" y="5733862"/>
              <a:ext cx="7439982" cy="7316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C449ACF0-C1DA-EFC7-429E-4AF2E5E5183D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645117"/>
              <a:ext cx="8488049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̀nh chữ nhật 44">
            <a:extLst>
              <a:ext uri="{FF2B5EF4-FFF2-40B4-BE49-F238E27FC236}">
                <a16:creationId xmlns="" xmlns:a16="http://schemas.microsoft.com/office/drawing/2014/main" id="{39D14832-657C-470E-06BC-E49479185E23}"/>
              </a:ext>
            </a:extLst>
          </p:cNvPr>
          <p:cNvSpPr/>
          <p:nvPr/>
        </p:nvSpPr>
        <p:spPr>
          <a:xfrm>
            <a:off x="5789461" y="3178616"/>
            <a:ext cx="6806672" cy="38798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1068241" y="4657745"/>
            <a:ext cx="4402781" cy="87716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a+b+c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2619568" y="4387666"/>
            <a:ext cx="4204280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ea typeface="#9Slide03 Roboto Bold" panose="02000000000000000000" pitchFamily="2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374083" y="1562791"/>
            <a:ext cx="8575896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rằng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=1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TextBox 119">
            <a:extLst>
              <a:ext uri="{FF2B5EF4-FFF2-40B4-BE49-F238E27FC236}">
                <a16:creationId xmlns="" xmlns:a16="http://schemas.microsoft.com/office/drawing/2014/main" id="{EFF2F600-0875-4168-813D-1022E5896E5D}"/>
              </a:ext>
            </a:extLst>
          </p:cNvPr>
          <p:cNvSpPr txBox="1"/>
          <p:nvPr/>
        </p:nvSpPr>
        <p:spPr>
          <a:xfrm>
            <a:off x="6267164" y="3297905"/>
            <a:ext cx="3884951" cy="784827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="" xmlns:a16="http://schemas.microsoft.com/office/drawing/2014/main" id="{E8AB6287-A712-959C-D214-FC8DA2C3E769}"/>
              </a:ext>
            </a:extLst>
          </p:cNvPr>
          <p:cNvSpPr txBox="1"/>
          <p:nvPr/>
        </p:nvSpPr>
        <p:spPr>
          <a:xfrm>
            <a:off x="4976629" y="7100296"/>
            <a:ext cx="8487854" cy="1508103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defTabSz="1371531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1.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2x</a:t>
            </a:r>
            <a:r>
              <a:rPr lang="en-US" altLang="en-US" sz="40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</a:t>
            </a:r>
          </a:p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="" xmlns:a16="http://schemas.microsoft.com/office/drawing/2014/main" id="{7DDC45E3-E406-50C5-87FB-B1C3999D1AF9}"/>
              </a:ext>
            </a:extLst>
          </p:cNvPr>
          <p:cNvSpPr txBox="1"/>
          <p:nvPr/>
        </p:nvSpPr>
        <p:spPr>
          <a:xfrm>
            <a:off x="3811403" y="7871780"/>
            <a:ext cx="9168492" cy="1061831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defTabSz="1371531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Chevron 4">
            <a:extLst>
              <a:ext uri="{FF2B5EF4-FFF2-40B4-BE49-F238E27FC236}">
                <a16:creationId xmlns="" xmlns:a16="http://schemas.microsoft.com/office/drawing/2014/main" id="{001A6B98-2E44-8C66-35E7-78A6A0EE98A5}"/>
              </a:ext>
            </a:extLst>
          </p:cNvPr>
          <p:cNvSpPr/>
          <p:nvPr/>
        </p:nvSpPr>
        <p:spPr>
          <a:xfrm rot="10800000">
            <a:off x="9363053" y="6763024"/>
            <a:ext cx="446984" cy="54961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hevron 4">
            <a:extLst>
              <a:ext uri="{FF2B5EF4-FFF2-40B4-BE49-F238E27FC236}">
                <a16:creationId xmlns="" xmlns:a16="http://schemas.microsoft.com/office/drawing/2014/main" id="{53C0A61A-442B-77A9-0BFD-3884CFF32170}"/>
              </a:ext>
            </a:extLst>
          </p:cNvPr>
          <p:cNvSpPr/>
          <p:nvPr/>
        </p:nvSpPr>
        <p:spPr>
          <a:xfrm rot="5400000">
            <a:off x="12382184" y="4520606"/>
            <a:ext cx="435527" cy="581664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Chevron 4">
            <a:extLst>
              <a:ext uri="{FF2B5EF4-FFF2-40B4-BE49-F238E27FC236}">
                <a16:creationId xmlns="" xmlns:a16="http://schemas.microsoft.com/office/drawing/2014/main" id="{83706AC6-5BA0-1306-0151-F2271E489706}"/>
              </a:ext>
            </a:extLst>
          </p:cNvPr>
          <p:cNvSpPr/>
          <p:nvPr/>
        </p:nvSpPr>
        <p:spPr>
          <a:xfrm rot="21404484">
            <a:off x="9036851" y="2948015"/>
            <a:ext cx="457458" cy="50479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Chevron 4">
            <a:extLst>
              <a:ext uri="{FF2B5EF4-FFF2-40B4-BE49-F238E27FC236}">
                <a16:creationId xmlns="" xmlns:a16="http://schemas.microsoft.com/office/drawing/2014/main" id="{FB1390A3-4D5F-9746-4B4D-58B2879623DC}"/>
              </a:ext>
            </a:extLst>
          </p:cNvPr>
          <p:cNvSpPr/>
          <p:nvPr/>
        </p:nvSpPr>
        <p:spPr>
          <a:xfrm rot="16200000">
            <a:off x="5571485" y="4993703"/>
            <a:ext cx="419393" cy="505475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1EEA099-C61B-3466-7BA9-7FA34C93A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855" y="-6029946"/>
            <a:ext cx="963126" cy="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57" tIns="68579" rIns="137157" bIns="6857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90S</a:t>
            </a:r>
          </a:p>
        </p:txBody>
      </p:sp>
      <p:sp>
        <p:nvSpPr>
          <p:cNvPr id="33" name="TextBox 119">
            <a:extLst>
              <a:ext uri="{FF2B5EF4-FFF2-40B4-BE49-F238E27FC236}">
                <a16:creationId xmlns="" xmlns:a16="http://schemas.microsoft.com/office/drawing/2014/main" id="{EFF2F600-0875-4168-813D-1022E5896E5D}"/>
              </a:ext>
            </a:extLst>
          </p:cNvPr>
          <p:cNvSpPr txBox="1"/>
          <p:nvPr/>
        </p:nvSpPr>
        <p:spPr>
          <a:xfrm>
            <a:off x="5867015" y="4113415"/>
            <a:ext cx="6797130" cy="2846931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531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6866" y="4978262"/>
            <a:ext cx="277057" cy="415496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FB1497B7-05C8-79F8-457D-B7DD820E51D3}"/>
              </a:ext>
            </a:extLst>
          </p:cNvPr>
          <p:cNvCxnSpPr>
            <a:cxnSpLocks/>
          </p:cNvCxnSpPr>
          <p:nvPr/>
        </p:nvCxnSpPr>
        <p:spPr>
          <a:xfrm flipV="1">
            <a:off x="2762527" y="9331676"/>
            <a:ext cx="12766844" cy="109751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50405" y="8033360"/>
            <a:ext cx="8145728" cy="738657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a,b,c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F7D8321-937F-FAB2-A438-7D3ABA2DAF43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DDAD41ED-5CB1-4039-3A81-653E594823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0"/>
              <a:ext cx="12192000" cy="6858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101D1B73-AA01-0728-97E3-F8E99B3604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0"/>
              <a:ext cx="12120880" cy="67868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BF7BD5D-A502-C744-BE49-4CA0346A2453}"/>
                </a:ext>
              </a:extLst>
            </p:cNvPr>
            <p:cNvSpPr txBox="1"/>
            <p:nvPr/>
          </p:nvSpPr>
          <p:spPr>
            <a:xfrm rot="16200000" flipH="1">
              <a:off x="7520860" y="2980287"/>
              <a:ext cx="400332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ea typeface="#9Slide03 Roboto Bold" panose="02000000000000000000" pitchFamily="2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D150589-0272-F051-594B-0360F72F3399}"/>
                </a:ext>
              </a:extLst>
            </p:cNvPr>
            <p:cNvSpPr txBox="1"/>
            <p:nvPr/>
          </p:nvSpPr>
          <p:spPr>
            <a:xfrm flipV="1">
              <a:off x="5640641" y="1106768"/>
              <a:ext cx="357236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531">
                <a:defRPr/>
              </a:pPr>
              <a:endParaRPr lang="en-US" sz="6000" b="1" dirty="0">
                <a:solidFill>
                  <a:prstClr val="black"/>
                </a:solidFill>
                <a:latin typeface="#9Slide03 Arima Madurai Black" panose="00000A00000000000000" pitchFamily="2" charset="0"/>
                <a:ea typeface="#9Slide03 Roboto Bold" panose="02000000000000000000" pitchFamily="2" charset="0"/>
                <a:cs typeface="#9Slide03 Arima Madurai Black" panose="00000A00000000000000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07308773-240B-B13A-7779-506FC9627300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170250"/>
              <a:ext cx="0" cy="4534577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D1C0FD1D-90EA-4054-0319-4E699ADCC071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1779336"/>
              <a:ext cx="0" cy="348927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59757DF-2E74-C990-8D34-319EE7B4491A}"/>
                </a:ext>
              </a:extLst>
            </p:cNvPr>
            <p:cNvCxnSpPr>
              <a:cxnSpLocks/>
            </p:cNvCxnSpPr>
            <p:nvPr/>
          </p:nvCxnSpPr>
          <p:spPr>
            <a:xfrm>
              <a:off x="934064" y="805543"/>
              <a:ext cx="0" cy="512987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9EACDA66-089B-4CF4-5BC3-7D71ABB33D01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5" y="304800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1056826B-7DE0-CFB6-5A7C-4F9E0C8F15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56026" y="420755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419E6155-2150-42BA-986C-E5513166686A}"/>
                </a:ext>
              </a:extLst>
            </p:cNvPr>
            <p:cNvCxnSpPr>
              <a:cxnSpLocks/>
            </p:cNvCxnSpPr>
            <p:nvPr/>
          </p:nvCxnSpPr>
          <p:spPr>
            <a:xfrm>
              <a:off x="11262851" y="1106579"/>
              <a:ext cx="0" cy="485148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A7CC149-BC37-F58D-F1DF-86FBF45E9C8F}"/>
                </a:ext>
              </a:extLst>
            </p:cNvPr>
            <p:cNvCxnSpPr>
              <a:cxnSpLocks/>
            </p:cNvCxnSpPr>
            <p:nvPr/>
          </p:nvCxnSpPr>
          <p:spPr>
            <a:xfrm>
              <a:off x="9805843" y="1954049"/>
              <a:ext cx="0" cy="3361305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AF038CB9-A336-15EA-8850-A0C89F35053E}"/>
                </a:ext>
              </a:extLst>
            </p:cNvPr>
            <p:cNvCxnSpPr>
              <a:cxnSpLocks/>
            </p:cNvCxnSpPr>
            <p:nvPr/>
          </p:nvCxnSpPr>
          <p:spPr>
            <a:xfrm>
              <a:off x="10555854" y="1466136"/>
              <a:ext cx="0" cy="431417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C8A2DC39-8E71-9FC3-8B7B-2A73B9DC1E55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67177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C2FE1265-F154-D95D-BAF5-8D4466E8B8F4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645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BF9A90CF-35F8-AA50-7A21-F26218E0E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934" y="1106579"/>
              <a:ext cx="6721352" cy="6367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FB1497B7-05C8-79F8-457D-B7DD820E5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6886" y="5733862"/>
              <a:ext cx="7439982" cy="7316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C449ACF0-C1DA-EFC7-429E-4AF2E5E5183D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645117"/>
              <a:ext cx="8488049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̀nh chữ nhật 44">
            <a:extLst>
              <a:ext uri="{FF2B5EF4-FFF2-40B4-BE49-F238E27FC236}">
                <a16:creationId xmlns="" xmlns:a16="http://schemas.microsoft.com/office/drawing/2014/main" id="{39D14832-657C-470E-06BC-E49479185E23}"/>
              </a:ext>
            </a:extLst>
          </p:cNvPr>
          <p:cNvSpPr/>
          <p:nvPr/>
        </p:nvSpPr>
        <p:spPr>
          <a:xfrm>
            <a:off x="5789461" y="3178616"/>
            <a:ext cx="6806672" cy="38798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1068241" y="4657745"/>
            <a:ext cx="4402781" cy="87716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b+c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2619568" y="4387666"/>
            <a:ext cx="4204280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Viète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ea typeface="#9Slide03 Roboto Bold" panose="02000000000000000000" pitchFamily="2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374083" y="1562791"/>
            <a:ext cx="8575896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rằng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=</a:t>
            </a:r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TextBox 119">
            <a:extLst>
              <a:ext uri="{FF2B5EF4-FFF2-40B4-BE49-F238E27FC236}">
                <a16:creationId xmlns="" xmlns:a16="http://schemas.microsoft.com/office/drawing/2014/main" id="{EFF2F600-0875-4168-813D-1022E5896E5D}"/>
              </a:ext>
            </a:extLst>
          </p:cNvPr>
          <p:cNvSpPr txBox="1"/>
          <p:nvPr/>
        </p:nvSpPr>
        <p:spPr>
          <a:xfrm>
            <a:off x="6267164" y="3297905"/>
            <a:ext cx="3884951" cy="784827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="" xmlns:a16="http://schemas.microsoft.com/office/drawing/2014/main" id="{E8AB6287-A712-959C-D214-FC8DA2C3E769}"/>
              </a:ext>
            </a:extLst>
          </p:cNvPr>
          <p:cNvSpPr txBox="1"/>
          <p:nvPr/>
        </p:nvSpPr>
        <p:spPr>
          <a:xfrm>
            <a:off x="4976629" y="7100295"/>
            <a:ext cx="9153029" cy="1615824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1.</a:t>
            </a: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4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3x</a:t>
            </a:r>
            <a:r>
              <a:rPr lang="en-US" altLang="en-US" sz="4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vi-VN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=0.</a:t>
            </a:r>
          </a:p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="" xmlns:a16="http://schemas.microsoft.com/office/drawing/2014/main" id="{7DDC45E3-E406-50C5-87FB-B1C3999D1AF9}"/>
              </a:ext>
            </a:extLst>
          </p:cNvPr>
          <p:cNvSpPr txBox="1"/>
          <p:nvPr/>
        </p:nvSpPr>
        <p:spPr>
          <a:xfrm>
            <a:off x="3811403" y="7871780"/>
            <a:ext cx="9168492" cy="1061831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defTabSz="1371531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Chevron 4">
            <a:extLst>
              <a:ext uri="{FF2B5EF4-FFF2-40B4-BE49-F238E27FC236}">
                <a16:creationId xmlns="" xmlns:a16="http://schemas.microsoft.com/office/drawing/2014/main" id="{001A6B98-2E44-8C66-35E7-78A6A0EE98A5}"/>
              </a:ext>
            </a:extLst>
          </p:cNvPr>
          <p:cNvSpPr/>
          <p:nvPr/>
        </p:nvSpPr>
        <p:spPr>
          <a:xfrm rot="10800000">
            <a:off x="9363053" y="6763024"/>
            <a:ext cx="446984" cy="54961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hevron 4">
            <a:extLst>
              <a:ext uri="{FF2B5EF4-FFF2-40B4-BE49-F238E27FC236}">
                <a16:creationId xmlns="" xmlns:a16="http://schemas.microsoft.com/office/drawing/2014/main" id="{53C0A61A-442B-77A9-0BFD-3884CFF32170}"/>
              </a:ext>
            </a:extLst>
          </p:cNvPr>
          <p:cNvSpPr/>
          <p:nvPr/>
        </p:nvSpPr>
        <p:spPr>
          <a:xfrm rot="5400000">
            <a:off x="12382184" y="4520606"/>
            <a:ext cx="435527" cy="581664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Chevron 4">
            <a:extLst>
              <a:ext uri="{FF2B5EF4-FFF2-40B4-BE49-F238E27FC236}">
                <a16:creationId xmlns="" xmlns:a16="http://schemas.microsoft.com/office/drawing/2014/main" id="{83706AC6-5BA0-1306-0151-F2271E489706}"/>
              </a:ext>
            </a:extLst>
          </p:cNvPr>
          <p:cNvSpPr/>
          <p:nvPr/>
        </p:nvSpPr>
        <p:spPr>
          <a:xfrm rot="21404484">
            <a:off x="9036851" y="2948015"/>
            <a:ext cx="457458" cy="50479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Chevron 4">
            <a:extLst>
              <a:ext uri="{FF2B5EF4-FFF2-40B4-BE49-F238E27FC236}">
                <a16:creationId xmlns="" xmlns:a16="http://schemas.microsoft.com/office/drawing/2014/main" id="{FB1390A3-4D5F-9746-4B4D-58B2879623DC}"/>
              </a:ext>
            </a:extLst>
          </p:cNvPr>
          <p:cNvSpPr/>
          <p:nvPr/>
        </p:nvSpPr>
        <p:spPr>
          <a:xfrm rot="16200000">
            <a:off x="5571485" y="4993703"/>
            <a:ext cx="419393" cy="505475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1EEA099-C61B-3466-7BA9-7FA34C93A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855" y="-6029946"/>
            <a:ext cx="963126" cy="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57" tIns="68579" rIns="137157" bIns="6857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90S</a:t>
            </a:r>
          </a:p>
        </p:txBody>
      </p:sp>
      <p:sp>
        <p:nvSpPr>
          <p:cNvPr id="33" name="TextBox 119">
            <a:extLst>
              <a:ext uri="{FF2B5EF4-FFF2-40B4-BE49-F238E27FC236}">
                <a16:creationId xmlns="" xmlns:a16="http://schemas.microsoft.com/office/drawing/2014/main" id="{EFF2F600-0875-4168-813D-1022E5896E5D}"/>
              </a:ext>
            </a:extLst>
          </p:cNvPr>
          <p:cNvSpPr txBox="1"/>
          <p:nvPr/>
        </p:nvSpPr>
        <p:spPr>
          <a:xfrm>
            <a:off x="5867015" y="4113415"/>
            <a:ext cx="6797130" cy="383181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531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6866" y="4978262"/>
            <a:ext cx="277057" cy="415496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FB1497B7-05C8-79F8-457D-B7DD820E51D3}"/>
              </a:ext>
            </a:extLst>
          </p:cNvPr>
          <p:cNvCxnSpPr>
            <a:cxnSpLocks/>
          </p:cNvCxnSpPr>
          <p:nvPr/>
        </p:nvCxnSpPr>
        <p:spPr>
          <a:xfrm flipV="1">
            <a:off x="2762527" y="9331676"/>
            <a:ext cx="12766844" cy="109751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50405" y="8033360"/>
            <a:ext cx="9369108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a,b,c</a:t>
            </a:r>
            <a:endParaRPr lang="en-US" sz="4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77652" y="2552700"/>
            <a:ext cx="15095210" cy="687880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ax</a:t>
            </a:r>
            <a:r>
              <a:rPr lang="en-US" altLang="en-US" sz="53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+ c = 0 (a ≠ 0)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+) </a:t>
            </a:r>
            <a:r>
              <a:rPr lang="en-US" altLang="en-US" sz="5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a+b+c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=0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53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+)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- b+ c=0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53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=-1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53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144466"/>
              </p:ext>
            </p:extLst>
          </p:nvPr>
        </p:nvGraphicFramePr>
        <p:xfrm>
          <a:off x="6985969" y="4914900"/>
          <a:ext cx="2243138" cy="1497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3" imgW="444307" imgH="393529" progId="Equation.DSMT4">
                  <p:embed/>
                </p:oleObj>
              </mc:Choice>
              <mc:Fallback>
                <p:oleObj name="Equation" r:id="rId3" imgW="44430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969" y="4914900"/>
                        <a:ext cx="2243138" cy="1497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647613"/>
              </p:ext>
            </p:extLst>
          </p:nvPr>
        </p:nvGraphicFramePr>
        <p:xfrm>
          <a:off x="6996169" y="7723413"/>
          <a:ext cx="2755107" cy="1497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5" imgW="545760" imgH="393480" progId="Equation.DSMT4">
                  <p:embed/>
                </p:oleObj>
              </mc:Choice>
              <mc:Fallback>
                <p:oleObj name="Equation" r:id="rId5" imgW="545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6169" y="7723413"/>
                        <a:ext cx="2755107" cy="14978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652" y="105812"/>
            <a:ext cx="2685274" cy="2680217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172200" y="111550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KẾT LUẬN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>
            <a:spLocks noGrp="1"/>
          </p:cNvSpPr>
          <p:nvPr>
            <p:ph/>
          </p:nvPr>
        </p:nvSpPr>
        <p:spPr>
          <a:xfrm>
            <a:off x="914400" y="411959"/>
            <a:ext cx="2133600" cy="107394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2" y="598557"/>
            <a:ext cx="12605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Bằng cách nhẩm nghiệm, hãy giải các phương trình sau:</a:t>
            </a:r>
          </a:p>
          <a:p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a) 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-6x +5 =0				b) 5x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+14x +9 =0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304;p14"/>
          <p:cNvSpPr txBox="1">
            <a:spLocks/>
          </p:cNvSpPr>
          <p:nvPr/>
        </p:nvSpPr>
        <p:spPr>
          <a:xfrm>
            <a:off x="685800" y="2537549"/>
            <a:ext cx="21336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vi-VN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Giải: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000500"/>
            <a:ext cx="162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a) Ta có: a+b+c = 1+ (-6) +5 =0 nên phương trình có hai nghiệm x</a:t>
            </a:r>
            <a:r>
              <a:rPr lang="vi-VN" sz="3600" baseline="-25000" dirty="0" smtClean="0">
                <a:latin typeface="+mj-lt"/>
              </a:rPr>
              <a:t>1</a:t>
            </a:r>
            <a:r>
              <a:rPr lang="vi-VN" sz="3600" dirty="0" smtClean="0">
                <a:latin typeface="+mj-lt"/>
              </a:rPr>
              <a:t>= 1; x</a:t>
            </a:r>
            <a:r>
              <a:rPr lang="vi-VN" sz="3600" baseline="-25000" dirty="0" smtClean="0">
                <a:latin typeface="+mj-lt"/>
              </a:rPr>
              <a:t>2</a:t>
            </a:r>
            <a:r>
              <a:rPr lang="vi-VN" sz="3600" dirty="0" smtClean="0">
                <a:latin typeface="+mj-lt"/>
              </a:rPr>
              <a:t> =5</a:t>
            </a:r>
            <a:endParaRPr lang="en-US" sz="3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5067300"/>
            <a:ext cx="162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) Ta có: a- b+c = 5 -14 + 9=0 nên phương trình có hai nghiệm x</a:t>
            </a:r>
            <a:r>
              <a:rPr lang="vi-VN" sz="3600" baseline="-25000" dirty="0" smtClean="0">
                <a:latin typeface="+mj-lt"/>
              </a:rPr>
              <a:t>1</a:t>
            </a:r>
            <a:r>
              <a:rPr lang="vi-VN" sz="3600" dirty="0" smtClean="0">
                <a:latin typeface="+mj-lt"/>
              </a:rPr>
              <a:t>= -1; 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4175"/>
              </p:ext>
            </p:extLst>
          </p:nvPr>
        </p:nvGraphicFramePr>
        <p:xfrm>
          <a:off x="14097000" y="4807395"/>
          <a:ext cx="1769584" cy="1166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Equation" r:id="rId3" imgW="520560" imgH="393480" progId="Equation.DSMT4">
                  <p:embed/>
                </p:oleObj>
              </mc:Choice>
              <mc:Fallback>
                <p:oleObj name="Equation" r:id="rId3" imgW="52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0" y="4807395"/>
                        <a:ext cx="1769584" cy="1166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84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 txBox="1">
            <a:spLocks/>
          </p:cNvSpPr>
          <p:nvPr/>
        </p:nvSpPr>
        <p:spPr>
          <a:xfrm>
            <a:off x="1219200" y="450059"/>
            <a:ext cx="21336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40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647700"/>
            <a:ext cx="1135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Giải phương trình x</a:t>
            </a:r>
            <a:r>
              <a:rPr lang="vi-VN" sz="3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– 7x + 12= 0, biết phương trình có một nghiệm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304;p14"/>
          <p:cNvSpPr txBox="1">
            <a:spLocks/>
          </p:cNvSpPr>
          <p:nvPr/>
        </p:nvSpPr>
        <p:spPr>
          <a:xfrm>
            <a:off x="838200" y="2393159"/>
            <a:ext cx="21336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vi-VN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Giải: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1914" y="2930128"/>
            <a:ext cx="12888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Gọi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là nghiệm còn lại của phương trình. Theo định lí Vi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te, ta có 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.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= 12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Do đó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Vậy phương trình có hai nghiệm: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 3;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= 4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368292"/>
              </p:ext>
            </p:extLst>
          </p:nvPr>
        </p:nvGraphicFramePr>
        <p:xfrm>
          <a:off x="5181600" y="4533900"/>
          <a:ext cx="4114800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Equation" r:id="rId3" imgW="1028520" imgH="431640" progId="Equation.DSMT4">
                  <p:embed/>
                </p:oleObj>
              </mc:Choice>
              <mc:Fallback>
                <p:oleObj name="Equation" r:id="rId3" imgW="10285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533900"/>
                        <a:ext cx="4114800" cy="164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13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 txBox="1">
            <a:spLocks/>
          </p:cNvSpPr>
          <p:nvPr/>
        </p:nvSpPr>
        <p:spPr>
          <a:xfrm>
            <a:off x="1219200" y="450059"/>
            <a:ext cx="41148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vi-VN" sz="40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987029"/>
            <a:ext cx="1173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Tính nhẩm nghiệm của các phương trình sau: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095500"/>
            <a:ext cx="1363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3x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– 11x +8 =0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4x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+15x +11=0 </a:t>
            </a: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                        biết phương trình  có một nghiệm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267683"/>
              </p:ext>
            </p:extLst>
          </p:nvPr>
        </p:nvGraphicFramePr>
        <p:xfrm>
          <a:off x="1512888" y="3900745"/>
          <a:ext cx="38211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Equation" r:id="rId3" imgW="1257120" imgH="241200" progId="Equation.DSMT4">
                  <p:embed/>
                </p:oleObj>
              </mc:Choice>
              <mc:Fallback>
                <p:oleObj name="Equation" r:id="rId3" imgW="1257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3900745"/>
                        <a:ext cx="382111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621156"/>
              </p:ext>
            </p:extLst>
          </p:nvPr>
        </p:nvGraphicFramePr>
        <p:xfrm>
          <a:off x="12344400" y="3862645"/>
          <a:ext cx="18145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Equation" r:id="rId5" imgW="596880" imgH="241200" progId="Equation.DSMT4">
                  <p:embed/>
                </p:oleObj>
              </mc:Choice>
              <mc:Fallback>
                <p:oleObj name="Equation" r:id="rId5" imgW="596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4400" y="3862645"/>
                        <a:ext cx="18145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44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2794192" y="2857500"/>
            <a:ext cx="6593162" cy="4114800"/>
          </a:xfrm>
          <a:prstGeom prst="wedgeRoundRectCallout">
            <a:avLst>
              <a:gd name="adj1" fmla="val -70139"/>
              <a:gd name="adj2" fmla="val -1923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 tìm một phương trình bậc hai mà tổng và tích các nghiệm của phương trình là hai số đối nhau </a:t>
            </a:r>
            <a:endParaRPr lang="en-US" sz="4200" u="sng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9" y="246958"/>
            <a:ext cx="3526116" cy="2487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6200" y="1234232"/>
            <a:ext cx="5671154" cy="9233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 thách nhỏ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7365952"/>
            <a:ext cx="12758057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vi-VN" sz="4200" dirty="0" smtClean="0">
                <a:latin typeface="Times New Roman" pitchFamily="18" charset="0"/>
                <a:cs typeface="Times New Roman" pitchFamily="18" charset="0"/>
              </a:rPr>
              <a:t>Em có đồng ý với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00" dirty="0" smtClean="0">
                <a:latin typeface="Times New Roman" pitchFamily="18" charset="0"/>
                <a:cs typeface="Times New Roman" pitchFamily="18" charset="0"/>
              </a:rPr>
              <a:t>Tròn không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4200" dirty="0" smtClean="0">
                <a:latin typeface="Times New Roman" pitchFamily="18" charset="0"/>
                <a:cs typeface="Times New Roman" pitchFamily="18" charset="0"/>
              </a:rPr>
              <a:t> Vì sao?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4533900"/>
            <a:ext cx="2841102" cy="260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0319657" y="3516086"/>
            <a:ext cx="4572000" cy="3429000"/>
          </a:xfrm>
          <a:prstGeom prst="wedgeRoundRectCallout">
            <a:avLst>
              <a:gd name="adj1" fmla="val 74825"/>
              <a:gd name="adj2" fmla="val -65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Tớ tìm ra rồi! Đó là phương trình x</a:t>
            </a:r>
            <a:r>
              <a:rPr lang="vi-VN" sz="4200" baseline="30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2</a:t>
            </a: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+x+1 =0</a:t>
            </a:r>
            <a:endParaRPr lang="en-US" sz="4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243194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1940" y="8572500"/>
            <a:ext cx="13722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594362"/>
              </p:ext>
            </p:extLst>
          </p:nvPr>
        </p:nvGraphicFramePr>
        <p:xfrm>
          <a:off x="3648075" y="8496300"/>
          <a:ext cx="488632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Equation" r:id="rId7" imgW="1460160" imgH="228600" progId="Equation.DSMT4">
                  <p:embed/>
                </p:oleObj>
              </mc:Choice>
              <mc:Fallback>
                <p:oleObj name="Equation" r:id="rId7" imgW="1460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8496300"/>
                        <a:ext cx="4886325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0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8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614364" y="141368"/>
            <a:ext cx="14599755" cy="334191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Câu 1: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ax</a:t>
            </a:r>
            <a:r>
              <a:rPr lang="en-US" sz="4800" i="1" baseline="30000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+bx+c=0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800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(a≠0)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(*)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Gh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é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ở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cột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ở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cột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ú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Google Shape;105;p3" descr="100+ những hình ảnh icon buồn - hinhanhsieudep.net"/>
          <p:cNvSpPr/>
          <p:nvPr/>
        </p:nvSpPr>
        <p:spPr>
          <a:xfrm>
            <a:off x="233363" y="-216694"/>
            <a:ext cx="457200" cy="45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47393" y="5237006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996" y="104391"/>
            <a:ext cx="1845807" cy="152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79359"/>
              </p:ext>
            </p:extLst>
          </p:nvPr>
        </p:nvGraphicFramePr>
        <p:xfrm>
          <a:off x="1013292" y="3401346"/>
          <a:ext cx="13645683" cy="5871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5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00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a)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b)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3.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4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c)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 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05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vi-VN" sz="4200" dirty="0">
                          <a:effectLst/>
                        </a:rPr>
                        <a:t> 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005973"/>
              </p:ext>
            </p:extLst>
          </p:nvPr>
        </p:nvGraphicFramePr>
        <p:xfrm>
          <a:off x="11658600" y="8572502"/>
          <a:ext cx="270272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5" name="Equation" r:id="rId7" imgW="787320" imgH="228600" progId="Equation.DSMT4">
                  <p:embed/>
                </p:oleObj>
              </mc:Choice>
              <mc:Fallback>
                <p:oleObj name="Equation" r:id="rId7" imgW="787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8600" y="8572502"/>
                        <a:ext cx="2702720" cy="809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5516"/>
              </p:ext>
            </p:extLst>
          </p:nvPr>
        </p:nvGraphicFramePr>
        <p:xfrm>
          <a:off x="11887200" y="7581900"/>
          <a:ext cx="18146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6" name="Equation" r:id="rId9" imgW="393480" imgH="177480" progId="Equation.DSMT4">
                  <p:embed/>
                </p:oleObj>
              </mc:Choice>
              <mc:Fallback>
                <p:oleObj name="Equation" r:id="rId9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87200" y="7581900"/>
                        <a:ext cx="1814600" cy="804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184523"/>
              </p:ext>
            </p:extLst>
          </p:nvPr>
        </p:nvGraphicFramePr>
        <p:xfrm>
          <a:off x="11963400" y="6282512"/>
          <a:ext cx="1317380" cy="62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" name="Equation" r:id="rId11" imgW="393480" imgH="177480" progId="Equation.DSMT4">
                  <p:embed/>
                </p:oleObj>
              </mc:Choice>
              <mc:Fallback>
                <p:oleObj name="Equation" r:id="rId11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3400" y="6282512"/>
                        <a:ext cx="1317380" cy="6215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378776"/>
              </p:ext>
            </p:extLst>
          </p:nvPr>
        </p:nvGraphicFramePr>
        <p:xfrm>
          <a:off x="11887200" y="5022179"/>
          <a:ext cx="1656075" cy="864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" name="Equation" r:id="rId13" imgW="431640" imgH="215640" progId="Equation.DSMT4">
                  <p:embed/>
                </p:oleObj>
              </mc:Choice>
              <mc:Fallback>
                <p:oleObj name="Equation" r:id="rId13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87200" y="5022179"/>
                        <a:ext cx="1656075" cy="864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186470"/>
              </p:ext>
            </p:extLst>
          </p:nvPr>
        </p:nvGraphicFramePr>
        <p:xfrm>
          <a:off x="11842595" y="3646726"/>
          <a:ext cx="1638936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9" name="Equation" r:id="rId15" imgW="431640" imgH="215640" progId="Equation.DSMT4">
                  <p:embed/>
                </p:oleObj>
              </mc:Choice>
              <mc:Fallback>
                <p:oleObj name="Equation" r:id="rId15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2595" y="3646726"/>
                        <a:ext cx="1638936" cy="852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331494" y="5728514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Google Shape;114;p4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827829" y="8599716"/>
            <a:ext cx="2460171" cy="1687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114800" y="9514117"/>
            <a:ext cx="6379029" cy="87716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1b, 2d, 3a, 4c</a:t>
            </a:r>
          </a:p>
        </p:txBody>
      </p:sp>
    </p:spTree>
    <p:extLst>
      <p:ext uri="{BB962C8B-B14F-4D97-AF65-F5344CB8AC3E}">
        <p14:creationId xmlns:p14="http://schemas.microsoft.com/office/powerpoint/2010/main" val="42485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vi-VN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6.23; 6.24; 6.26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vi-VN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vi-VN" sz="3800" b="1" i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Đọc trươc mục 3. «Tìm hai số khi biết tổng và tích của chúng»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0986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30403" y="8082314"/>
            <a:ext cx="3600450" cy="22023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Google Shape;115;p4"/>
              <p:cNvSpPr/>
              <p:nvPr/>
            </p:nvSpPr>
            <p:spPr>
              <a:xfrm>
                <a:off x="49197" y="909205"/>
                <a:ext cx="17087850" cy="3341915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lt1">
                  <a:alpha val="69803"/>
                </a:schemeClr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r>
                  <a:rPr lang="en-US" sz="5400" b="1" dirty="0" err="1">
                    <a:solidFill>
                      <a:srgbClr val="0000FF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Câu</a:t>
                </a:r>
                <a:r>
                  <a:rPr lang="en-US" sz="5400" b="1" dirty="0">
                    <a:solidFill>
                      <a:srgbClr val="0000FF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 2.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400" i="1">
                        <a:latin typeface="Cambria Math"/>
                      </a:rPr>
                      <m:t>−5</m:t>
                    </m:r>
                    <m:r>
                      <m:rPr>
                        <m:sty m:val="p"/>
                      </m:rPr>
                      <a:rPr lang="en-US" sz="5400">
                        <a:latin typeface="Cambria Math"/>
                      </a:rPr>
                      <m:t>x</m:t>
                    </m:r>
                    <m:r>
                      <a:rPr lang="en-US" sz="5400" i="1">
                        <a:latin typeface="Cambria Math"/>
                      </a:rPr>
                      <m:t>+6=0</m:t>
                    </m:r>
                  </m:oMath>
                </a14:m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15" name="Google Shape;115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8" y="606136"/>
                <a:ext cx="11391900" cy="222794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Google Shape;116;p4"/>
          <p:cNvSpPr/>
          <p:nvPr/>
        </p:nvSpPr>
        <p:spPr>
          <a:xfrm>
            <a:off x="6769025" y="4327916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A. 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6681719" y="5891360"/>
            <a:ext cx="6659861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B.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6769025" y="7379648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C. 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630403" y="3678686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358" y="104390"/>
            <a:ext cx="2511446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18;p4"/>
          <p:cNvSpPr/>
          <p:nvPr/>
        </p:nvSpPr>
        <p:spPr>
          <a:xfrm>
            <a:off x="6769025" y="8847839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D.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437964"/>
              </p:ext>
            </p:extLst>
          </p:nvPr>
        </p:nvGraphicFramePr>
        <p:xfrm>
          <a:off x="7983560" y="4618644"/>
          <a:ext cx="3198791" cy="91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2" name="Equation" r:id="rId10" imgW="580498" imgH="209349" progId="Equation.DSMT4">
                  <p:embed/>
                </p:oleObj>
              </mc:Choice>
              <mc:Fallback>
                <p:oleObj name="Equation" r:id="rId10" imgW="580498" imgH="20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83560" y="4618644"/>
                        <a:ext cx="3198791" cy="91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575678"/>
              </p:ext>
            </p:extLst>
          </p:nvPr>
        </p:nvGraphicFramePr>
        <p:xfrm>
          <a:off x="7918719" y="6008576"/>
          <a:ext cx="4806681" cy="1130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Equation" r:id="rId12" imgW="1094458" imgH="256830" progId="Equation.DSMT4">
                  <p:embed/>
                </p:oleObj>
              </mc:Choice>
              <mc:Fallback>
                <p:oleObj name="Equation" r:id="rId12" imgW="1094458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18719" y="6008576"/>
                        <a:ext cx="4806681" cy="1130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877826"/>
              </p:ext>
            </p:extLst>
          </p:nvPr>
        </p:nvGraphicFramePr>
        <p:xfrm>
          <a:off x="7970474" y="7485138"/>
          <a:ext cx="4107227" cy="1167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" name="Equation" r:id="rId14" imgW="904195" imgH="256830" progId="Equation.DSMT4">
                  <p:embed/>
                </p:oleObj>
              </mc:Choice>
              <mc:Fallback>
                <p:oleObj name="Equation" r:id="rId14" imgW="904195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70474" y="7485138"/>
                        <a:ext cx="4107227" cy="1167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35151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032796"/>
              </p:ext>
            </p:extLst>
          </p:nvPr>
        </p:nvGraphicFramePr>
        <p:xfrm>
          <a:off x="7939088" y="9135419"/>
          <a:ext cx="3414713" cy="100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" name="Equation" r:id="rId16" imgW="634449" imgH="215713" progId="Equation.DSMT4">
                  <p:embed/>
                </p:oleObj>
              </mc:Choice>
              <mc:Fallback>
                <p:oleObj name="Equation" r:id="rId16" imgW="634449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9088" y="9135419"/>
                        <a:ext cx="3414713" cy="1002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6879773" y="4327916"/>
            <a:ext cx="914400" cy="1295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2" y="2"/>
            <a:ext cx="15982949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4800" b="1" u="sng" dirty="0" err="1">
                <a:solidFill>
                  <a:srgbClr val="3333FF"/>
                </a:solidFill>
                <a:latin typeface="Times New Roman" pitchFamily="18" charset="0"/>
              </a:rPr>
              <a:t>Câu</a:t>
            </a:r>
            <a:r>
              <a:rPr lang="en-US" sz="4800" b="1" u="sng" dirty="0">
                <a:solidFill>
                  <a:srgbClr val="3333FF"/>
                </a:solidFill>
                <a:latin typeface="Times New Roman" pitchFamily="18" charset="0"/>
              </a:rPr>
              <a:t> 3.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Điền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dấu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x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vào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ô 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thích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hợp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tương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ứng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để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xác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định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nghiệm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của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mỗi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phương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trình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sau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2347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098900"/>
              </p:ext>
            </p:extLst>
          </p:nvPr>
        </p:nvGraphicFramePr>
        <p:xfrm>
          <a:off x="85721" y="1535692"/>
          <a:ext cx="17749377" cy="7236620"/>
        </p:xfrm>
        <a:graphic>
          <a:graphicData uri="http://schemas.openxmlformats.org/drawingml/2006/table">
            <a:tbl>
              <a:tblPr/>
              <a:tblGrid>
                <a:gridCol w="6519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38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113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591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6554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Phương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trình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Vô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kép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2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biệt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thích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 + 6x + 1 = 0 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3x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- 2x + 5 = 0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8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 +  4x + 4= 0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2003x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-15x -2018 = 0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14177495" y="3711461"/>
            <a:ext cx="365760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 6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-  4.2.1 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= 28 &gt; 0</a:t>
            </a:r>
            <a:endParaRPr lang="en-US" sz="3000" b="1" dirty="0">
              <a:solidFill>
                <a:srgbClr val="800000"/>
              </a:solidFill>
            </a:endParaRPr>
          </a:p>
        </p:txBody>
      </p:sp>
      <p:sp>
        <p:nvSpPr>
          <p:cNvPr id="16437" name="Text Box 53"/>
          <p:cNvSpPr txBox="1">
            <a:spLocks noChangeArrowheads="1"/>
          </p:cNvSpPr>
          <p:nvPr/>
        </p:nvSpPr>
        <p:spPr bwMode="auto">
          <a:xfrm>
            <a:off x="14117675" y="6172209"/>
            <a:ext cx="38142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 4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-  4.1.4   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 = 0</a:t>
            </a:r>
          </a:p>
        </p:txBody>
      </p:sp>
      <p:sp>
        <p:nvSpPr>
          <p:cNvPr id="16438" name="Text Box 54"/>
          <p:cNvSpPr txBox="1">
            <a:spLocks noChangeArrowheads="1"/>
          </p:cNvSpPr>
          <p:nvPr/>
        </p:nvSpPr>
        <p:spPr bwMode="auto">
          <a:xfrm>
            <a:off x="14253695" y="4854461"/>
            <a:ext cx="3505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=(-2)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- 4.3.5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 = -56 &lt; 0</a:t>
            </a:r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14101110" y="7530233"/>
            <a:ext cx="32004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a </a:t>
            </a:r>
            <a:r>
              <a:rPr lang="en-US" b="1" dirty="0" err="1">
                <a:solidFill>
                  <a:srgbClr val="99000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 c</a:t>
            </a:r>
          </a:p>
          <a:p>
            <a:pPr algn="ctr" eaLnBrk="1" hangingPunct="1"/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00"/>
                </a:solidFill>
                <a:latin typeface="Times New Roman" pitchFamily="18" charset="0"/>
              </a:rPr>
              <a:t>trái</a:t>
            </a:r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00"/>
                </a:solidFill>
                <a:latin typeface="Times New Roman" pitchFamily="18" charset="0"/>
              </a:rPr>
              <a:t>dấu</a:t>
            </a:r>
            <a:endParaRPr lang="en-US" b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12188817" y="3726763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9614451" y="6397460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2188817" y="7966258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7010400" y="5029208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pic>
        <p:nvPicPr>
          <p:cNvPr id="13" name="Google Shape;114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0762" y="8617299"/>
            <a:ext cx="2884334" cy="151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36932" y="3492194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36932" y="4854461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7052" y="738497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7052" y="5975200"/>
            <a:ext cx="1537014" cy="1537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4467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6" grpId="0"/>
      <p:bldP spid="16437" grpId="0"/>
      <p:bldP spid="16438" grpId="0"/>
      <p:bldP spid="16439" grpId="0"/>
      <p:bldP spid="16440" grpId="0"/>
      <p:bldP spid="16441" grpId="0"/>
      <p:bldP spid="16442" grpId="0"/>
      <p:bldP spid="164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DA545D-C805-3009-FAA2-0FFC2581E15E}"/>
              </a:ext>
            </a:extLst>
          </p:cNvPr>
          <p:cNvSpPr txBox="1"/>
          <p:nvPr/>
        </p:nvSpPr>
        <p:spPr>
          <a:xfrm>
            <a:off x="308486" y="0"/>
            <a:ext cx="17304600" cy="138499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</a:t>
            </a:r>
            <a:r>
              <a:rPr lang="en-US" sz="5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54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5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ax</a:t>
            </a:r>
            <a:r>
              <a:rPr lang="en-US" sz="5400" baseline="30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 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bx + c = 0    </a:t>
            </a:r>
            <a:r>
              <a:rPr lang="en-US" sz="5400" i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(a≠0)</a:t>
            </a:r>
            <a:r>
              <a:rPr lang="en-US" sz="5400" dirty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584737"/>
              </p:ext>
            </p:extLst>
          </p:nvPr>
        </p:nvGraphicFramePr>
        <p:xfrm>
          <a:off x="9766354" y="1189381"/>
          <a:ext cx="3601328" cy="1574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5" name="Equation" r:id="rId3" imgW="901309" imgH="431613" progId="Equation.DSMT4">
                  <p:embed/>
                </p:oleObj>
              </mc:Choice>
              <mc:Fallback>
                <p:oleObj name="Equation" r:id="rId3" imgW="901309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6354" y="1189381"/>
                        <a:ext cx="3601328" cy="1574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536919"/>
              </p:ext>
            </p:extLst>
          </p:nvPr>
        </p:nvGraphicFramePr>
        <p:xfrm>
          <a:off x="13692594" y="1129322"/>
          <a:ext cx="3439164" cy="160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6" name="Equation" r:id="rId5" imgW="863225" imgH="431613" progId="Equation.DSMT4">
                  <p:embed/>
                </p:oleObj>
              </mc:Choice>
              <mc:Fallback>
                <p:oleObj name="Equation" r:id="rId5" imgW="863225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92594" y="1129322"/>
                        <a:ext cx="3439164" cy="160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626213" y="1686245"/>
            <a:ext cx="1529330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Nếu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</a:t>
            </a:r>
            <a:r>
              <a:rPr lang="vi-VN" altLang="en-US" sz="4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phương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trình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có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nghiệm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782697" y="3307051"/>
            <a:ext cx="1487556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283566"/>
              </p:ext>
            </p:extLst>
          </p:nvPr>
        </p:nvGraphicFramePr>
        <p:xfrm>
          <a:off x="814388" y="4425030"/>
          <a:ext cx="240744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7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4425030"/>
                        <a:ext cx="240744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581576"/>
              </p:ext>
            </p:extLst>
          </p:nvPr>
        </p:nvGraphicFramePr>
        <p:xfrm>
          <a:off x="747713" y="6718175"/>
          <a:ext cx="2174082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8" name="Equation" r:id="rId9" imgW="482400" imgH="228600" progId="Equation.DSMT4">
                  <p:embed/>
                </p:oleObj>
              </mc:Choice>
              <mc:Fallback>
                <p:oleObj name="Equation" r:id="rId9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6718175"/>
                        <a:ext cx="2174082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021060"/>
              </p:ext>
            </p:extLst>
          </p:nvPr>
        </p:nvGraphicFramePr>
        <p:xfrm>
          <a:off x="3368963" y="3745631"/>
          <a:ext cx="7433582" cy="192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9" name="Equation" r:id="rId11" imgW="1257120" imgH="431640" progId="Equation.DSMT4">
                  <p:embed/>
                </p:oleObj>
              </mc:Choice>
              <mc:Fallback>
                <p:oleObj name="Equation" r:id="rId11" imgW="12571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963" y="3745631"/>
                        <a:ext cx="7433582" cy="1920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047236"/>
              </p:ext>
            </p:extLst>
          </p:nvPr>
        </p:nvGraphicFramePr>
        <p:xfrm>
          <a:off x="3237492" y="6319388"/>
          <a:ext cx="4936917" cy="190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0" name="Equation" r:id="rId13" imgW="1180800" imgH="431640" progId="Equation.DSMT4">
                  <p:embed/>
                </p:oleObj>
              </mc:Choice>
              <mc:Fallback>
                <p:oleObj name="Equation" r:id="rId13" imgW="1180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492" y="6319388"/>
                        <a:ext cx="4936917" cy="190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769664"/>
              </p:ext>
            </p:extLst>
          </p:nvPr>
        </p:nvGraphicFramePr>
        <p:xfrm>
          <a:off x="1828800" y="1757236"/>
          <a:ext cx="1316832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1" name="Equation" r:id="rId15" imgW="393480" imgH="177480" progId="Equation.DSMT4">
                  <p:embed/>
                </p:oleObj>
              </mc:Choice>
              <mc:Fallback>
                <p:oleObj name="Equation" r:id="rId15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7236"/>
                        <a:ext cx="1316832" cy="621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618181"/>
              </p:ext>
            </p:extLst>
          </p:nvPr>
        </p:nvGraphicFramePr>
        <p:xfrm>
          <a:off x="11026225" y="3926677"/>
          <a:ext cx="4767263" cy="1850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2" name="Equation" r:id="rId17" imgW="761760" imgH="393480" progId="Equation.DSMT4">
                  <p:embed/>
                </p:oleObj>
              </mc:Choice>
              <mc:Fallback>
                <p:oleObj name="Equation" r:id="rId17" imgW="761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6225" y="3926677"/>
                        <a:ext cx="4767263" cy="1850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73609"/>
              </p:ext>
            </p:extLst>
          </p:nvPr>
        </p:nvGraphicFramePr>
        <p:xfrm>
          <a:off x="8318762" y="5964202"/>
          <a:ext cx="4461101" cy="229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" name="Equation" r:id="rId19" imgW="1066680" imgH="520560" progId="Equation.DSMT4">
                  <p:embed/>
                </p:oleObj>
              </mc:Choice>
              <mc:Fallback>
                <p:oleObj name="Equation" r:id="rId19" imgW="106668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762" y="5964202"/>
                        <a:ext cx="4461101" cy="22960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981601"/>
              </p:ext>
            </p:extLst>
          </p:nvPr>
        </p:nvGraphicFramePr>
        <p:xfrm>
          <a:off x="12844553" y="6213292"/>
          <a:ext cx="5160419" cy="213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" name="Equation" r:id="rId21" imgW="1066680" imgH="419040" progId="Equation.DSMT4">
                  <p:embed/>
                </p:oleObj>
              </mc:Choice>
              <mc:Fallback>
                <p:oleObj name="Equation" r:id="rId21" imgW="1066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4553" y="6213292"/>
                        <a:ext cx="5160419" cy="213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799344"/>
              </p:ext>
            </p:extLst>
          </p:nvPr>
        </p:nvGraphicFramePr>
        <p:xfrm>
          <a:off x="12915055" y="8152922"/>
          <a:ext cx="3200402" cy="1975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" name="Equation" r:id="rId23" imgW="672840" imgH="393480" progId="Equation.DSMT4">
                  <p:embed/>
                </p:oleObj>
              </mc:Choice>
              <mc:Fallback>
                <p:oleObj name="Equation" r:id="rId23" imgW="672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15055" y="8152922"/>
                        <a:ext cx="3200402" cy="1975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Google Shape;114;p4">
            <a:hlinkClick r:id="rId25" action="ppaction://hlinksldjump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938876" y="8237096"/>
            <a:ext cx="3600450" cy="220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4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0457" y="762001"/>
            <a:ext cx="9165773" cy="789446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Francois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Viète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1540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1603.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F.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Viète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tse4.mm.bing.net/th?id=OIP.kxdodaYWIb1TYZkN2LZoZwAAAA&amp;pid=Api&amp;P=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4" y="762001"/>
            <a:ext cx="5887353" cy="82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16154"/>
            <a:ext cx="1619688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10287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vi-VN" sz="4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6: HÀM SỐ</a:t>
            </a:r>
          </a:p>
          <a:p>
            <a:pPr lvl="0"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lt1"/>
                </a:solidFill>
                <a:latin typeface="Arial"/>
                <a:ea typeface="Calibri"/>
                <a:cs typeface="Arial"/>
                <a:sym typeface="Arial"/>
              </a:rPr>
              <a:t>PHƯƠNG TRÌNH BẬC HAI MỘT ẨN</a:t>
            </a:r>
            <a:endParaRPr sz="4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vi-VN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20: ĐỊNH LÍ VI</a:t>
            </a:r>
            <a:r>
              <a:rPr lang="en-US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lang="vi-VN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TE VÀ ỨNG DỤNG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1440</Words>
  <Application>Microsoft Office PowerPoint</Application>
  <PresentationFormat>Custom</PresentationFormat>
  <Paragraphs>187</Paragraphs>
  <Slides>31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.VnTime</vt:lpstr>
      <vt:lpstr>Dotum</vt:lpstr>
      <vt:lpstr>#9Slide03 Roboto Bold</vt:lpstr>
      <vt:lpstr>Times New Roman</vt:lpstr>
      <vt:lpstr>#9Slide03 Arima Madurai Black</vt:lpstr>
      <vt:lpstr>Calibri</vt:lpstr>
      <vt:lpstr>Symbol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hien</cp:lastModifiedBy>
  <cp:revision>73</cp:revision>
  <dcterms:created xsi:type="dcterms:W3CDTF">2006-08-16T00:00:00Z</dcterms:created>
  <dcterms:modified xsi:type="dcterms:W3CDTF">2024-06-30T14:45:23Z</dcterms:modified>
  <dc:identifier>DAFWAZhnXwQ</dc:identifier>
</cp:coreProperties>
</file>