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453" r:id="rId2"/>
    <p:sldId id="432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259" r:id="rId11"/>
    <p:sldId id="393" r:id="rId12"/>
    <p:sldId id="384" r:id="rId13"/>
    <p:sldId id="444" r:id="rId14"/>
    <p:sldId id="275" r:id="rId15"/>
    <p:sldId id="435" r:id="rId16"/>
    <p:sldId id="462" r:id="rId17"/>
    <p:sldId id="430" r:id="rId18"/>
    <p:sldId id="431" r:id="rId19"/>
    <p:sldId id="265" r:id="rId20"/>
    <p:sldId id="326" r:id="rId21"/>
  </p:sldIdLst>
  <p:sldSz cx="18288000" cy="10287000"/>
  <p:notesSz cx="6858000" cy="9144000"/>
  <p:embeddedFontLst>
    <p:embeddedFont>
      <p:font typeface=".VnTimeH" panose="020B7200000000000000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SimSun" panose="02010600030101010101" pitchFamily="2" charset="-122"/>
      <p:regular r:id="rId32"/>
    </p:embeddedFont>
    <p:embeddedFont>
      <p:font typeface=".VnTime" panose="020B7200000000000000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28/6/2024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79828-8FE2-46EC-BCAB-3F74672E61B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371080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21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image" Target="../media/image10.pn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7.wmf"/><Relationship Id="rId3" Type="http://schemas.openxmlformats.org/officeDocument/2006/relationships/image" Target="../media/image21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jp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wmf"/><Relationship Id="rId5" Type="http://schemas.openxmlformats.org/officeDocument/2006/relationships/image" Target="../media/image73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72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3.wmf"/><Relationship Id="rId18" Type="http://schemas.openxmlformats.org/officeDocument/2006/relationships/image" Target="../media/image36.jpg"/><Relationship Id="rId3" Type="http://schemas.openxmlformats.org/officeDocument/2006/relationships/image" Target="../media/image21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2.wmf"/><Relationship Id="rId5" Type="http://schemas.openxmlformats.org/officeDocument/2006/relationships/image" Target="../media/image82.png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81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Teacher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17907000" cy="10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485901"/>
            <a:ext cx="1728788" cy="15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1" y="1257301"/>
            <a:ext cx="1728788" cy="15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286000" y="1028700"/>
            <a:ext cx="1371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CHÀO MỪNG CÁC EM ĐẾN VỚI BÀI HỌC HÔM NAY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91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00" y="1197770"/>
            <a:ext cx="14935200" cy="2971800"/>
          </a:xfrm>
          <a:prstGeom prst="rect">
            <a:avLst/>
          </a:prstGeom>
        </p:spPr>
      </p:pic>
      <p:sp>
        <p:nvSpPr>
          <p:cNvPr id="21" name="Google Shape;133;p3"/>
          <p:cNvSpPr/>
          <p:nvPr/>
        </p:nvSpPr>
        <p:spPr>
          <a:xfrm>
            <a:off x="2438400" y="1819116"/>
            <a:ext cx="13229447" cy="158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27. GÓC 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 </a:t>
            </a:r>
            <a:r>
              <a:rPr lang="en-US" sz="8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TIẾP(</a:t>
            </a:r>
            <a:r>
              <a:rPr lang="en-US" sz="8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tt</a:t>
            </a:r>
            <a:r>
              <a:rPr lang="en-US" sz="8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8000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790916"/>
            <a:ext cx="3339640" cy="4895236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4666613" y="210037"/>
            <a:ext cx="3478543" cy="1917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667" b="3669"/>
          <a:stretch/>
        </p:blipFill>
        <p:spPr>
          <a:xfrm>
            <a:off x="4724400" y="4790916"/>
            <a:ext cx="6096000" cy="4698025"/>
          </a:xfrm>
          <a:prstGeom prst="rect">
            <a:avLst/>
          </a:prstGeom>
        </p:spPr>
      </p:pic>
      <p:pic>
        <p:nvPicPr>
          <p:cNvPr id="10" name="Picture 2" descr="Truyện ngụ ngôn Aesop: Một câu chuyện về làm việc nhóm - Phần mềm Quản lý  Doanh nghiệp &amp;amp; Cộng tác trực tuyến thời gian thực mọi lúc, mọi nơ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5317" r="17310" b="5558"/>
          <a:stretch/>
        </p:blipFill>
        <p:spPr bwMode="auto">
          <a:xfrm>
            <a:off x="10972800" y="4725548"/>
            <a:ext cx="6411666" cy="47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1181100"/>
            <a:ext cx="2994729" cy="738664"/>
          </a:xfrm>
          <a:prstGeom prst="rect">
            <a:avLst/>
          </a:prstGeom>
          <a:solidFill>
            <a:srgbClr val="72D5A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1200" y="2552700"/>
            <a:ext cx="14098472" cy="1323439"/>
          </a:xfrm>
          <a:prstGeom prst="rect">
            <a:avLst/>
          </a:prstGeom>
          <a:solidFill>
            <a:srgbClr val="FF858E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- Giải thích mối liên hệ giữa số đo góc nội tiếp với số đo góc ở tâm chắn cùng một cung.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9343" y="4509075"/>
            <a:ext cx="14083232" cy="1323439"/>
          </a:xfrm>
          <a:prstGeom prst="rect">
            <a:avLst/>
          </a:prstGeom>
          <a:solidFill>
            <a:srgbClr val="FF858E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Vận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dụng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giải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một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liên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quan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số </a:t>
            </a:r>
            <a:r>
              <a:rPr lang="vi-VN" sz="4000" dirty="0">
                <a:solidFill>
                  <a:schemeClr val="tx1"/>
                </a:solidFill>
                <a:latin typeface="+mj-lt"/>
              </a:rPr>
              <a:t>đo góc nội tiếp với số đo góc ở tâm chắn cùng một cung</a:t>
            </a:r>
            <a:r>
              <a:rPr lang="vi-VN" sz="40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72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832001">
            <a:off x="14663310" y="-1632802"/>
            <a:ext cx="6083278" cy="42202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38950" y="3532159"/>
            <a:ext cx="12639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LUYỆN TẬP</a:t>
            </a:r>
            <a:endParaRPr lang="en-US" sz="4800" b="1" dirty="0"/>
          </a:p>
        </p:txBody>
      </p:sp>
      <p:sp>
        <p:nvSpPr>
          <p:cNvPr id="15" name="Rectangle 14"/>
          <p:cNvSpPr/>
          <p:nvPr/>
        </p:nvSpPr>
        <p:spPr>
          <a:xfrm>
            <a:off x="3438950" y="6051359"/>
            <a:ext cx="3482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VẬN DỤNG</a:t>
            </a:r>
            <a:endParaRPr lang="en-US" sz="4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29200" y="766792"/>
            <a:ext cx="8203627" cy="1447800"/>
            <a:chOff x="5341755" y="254955"/>
            <a:chExt cx="82036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341755" y="254955"/>
              <a:ext cx="82036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0" y="342900"/>
              <a:ext cx="7634439" cy="11037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BÀI HỌC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47" y="7505700"/>
            <a:ext cx="3087506" cy="2593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"/>
            <a:ext cx="1066800" cy="114517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751705" y="3369670"/>
            <a:ext cx="1236936" cy="1155973"/>
            <a:chOff x="2315060" y="3149849"/>
            <a:chExt cx="1236936" cy="1155973"/>
          </a:xfrm>
        </p:grpSpPr>
        <p:pic>
          <p:nvPicPr>
            <p:cNvPr id="25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6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51705" y="5888872"/>
            <a:ext cx="1236936" cy="1155973"/>
            <a:chOff x="2315060" y="3149849"/>
            <a:chExt cx="1236936" cy="1155973"/>
          </a:xfrm>
        </p:grpSpPr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29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0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0"/>
            <a:ext cx="1843405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n 4">
            <a:extLst/>
          </p:cNvPr>
          <p:cNvSpPr/>
          <p:nvPr/>
        </p:nvSpPr>
        <p:spPr>
          <a:xfrm>
            <a:off x="762000" y="1790700"/>
            <a:ext cx="7045323" cy="643890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600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pPr algn="ctr" defTabSz="1371600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7807323" y="2324100"/>
            <a:ext cx="758507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0" b="1" dirty="0">
                <a:solidFill>
                  <a:srgbClr val="FF0000"/>
                </a:solidFill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37037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15"/>
          <p:cNvSpPr/>
          <p:nvPr/>
        </p:nvSpPr>
        <p:spPr>
          <a:xfrm>
            <a:off x="228600" y="1058791"/>
            <a:ext cx="2327542" cy="10828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3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800" b="1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3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:</a:t>
            </a:r>
            <a:endParaRPr sz="38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8" name="Google Shape;305;p14"/>
          <p:cNvGrpSpPr/>
          <p:nvPr/>
        </p:nvGrpSpPr>
        <p:grpSpPr>
          <a:xfrm flipH="1">
            <a:off x="3107495" y="3957241"/>
            <a:ext cx="1699513" cy="1188276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8703">
            <a:off x="16729032" y="-717169"/>
            <a:ext cx="2085013" cy="177409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20977" y="1133127"/>
            <a:ext cx="135659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endParaRPr lang="en-US" sz="3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B65C653-BF85-2D21-C659-5F92A0504273}"/>
              </a:ext>
            </a:extLst>
          </p:cNvPr>
          <p:cNvSpPr txBox="1"/>
          <p:nvPr/>
        </p:nvSpPr>
        <p:spPr>
          <a:xfrm>
            <a:off x="5120300" y="4639351"/>
            <a:ext cx="8745542" cy="199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3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3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kumimoji="0" lang="en-US" sz="3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9089" y="6975743"/>
            <a:ext cx="1026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Truyện ngụ ngôn Aesop: Một câu chuyện về làm việc nhóm - Phần mềm Quản lý  Doanh nghiệp &amp;amp; Cộng tác trực tuyến thời gian thực mọi lúc, mọi nơ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5317" r="17310" b="5558"/>
          <a:stretch/>
        </p:blipFill>
        <p:spPr bwMode="auto">
          <a:xfrm>
            <a:off x="476808" y="5616802"/>
            <a:ext cx="4028409" cy="22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322;p15"/>
          <p:cNvSpPr/>
          <p:nvPr/>
        </p:nvSpPr>
        <p:spPr>
          <a:xfrm>
            <a:off x="2629423" y="246850"/>
            <a:ext cx="4886226" cy="108284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4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nhóm</a:t>
            </a:r>
            <a:endParaRPr sz="48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80"/>
          <p:cNvSpPr>
            <a:spLocks noChangeArrowheads="1"/>
          </p:cNvSpPr>
          <p:nvPr/>
        </p:nvSpPr>
        <p:spPr bwMode="auto">
          <a:xfrm>
            <a:off x="191554" y="-6440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56845"/>
              </p:ext>
            </p:extLst>
          </p:nvPr>
        </p:nvGraphicFramePr>
        <p:xfrm>
          <a:off x="11454648" y="2336967"/>
          <a:ext cx="2547787" cy="44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3" name="Equation" r:id="rId6" imgW="1040948" imgH="177723" progId="Equation.DSMT4">
                  <p:embed/>
                </p:oleObj>
              </mc:Choice>
              <mc:Fallback>
                <p:oleObj name="Equation" r:id="rId6" imgW="1040948" imgH="177723" progId="Equation.DSMT4">
                  <p:embed/>
                  <p:pic>
                    <p:nvPicPr>
                      <p:cNvPr id="0" name="Object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4648" y="2336967"/>
                        <a:ext cx="2547787" cy="445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81"/>
          <p:cNvSpPr>
            <a:spLocks noChangeArrowheads="1"/>
          </p:cNvSpPr>
          <p:nvPr/>
        </p:nvSpPr>
        <p:spPr bwMode="auto">
          <a:xfrm>
            <a:off x="191554" y="118157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79293"/>
              </p:ext>
            </p:extLst>
          </p:nvPr>
        </p:nvGraphicFramePr>
        <p:xfrm>
          <a:off x="5206954" y="4932494"/>
          <a:ext cx="1539875" cy="50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" name="Equation" r:id="rId8" imgW="431425" imgH="177646" progId="Equation.DSMT4">
                  <p:embed/>
                </p:oleObj>
              </mc:Choice>
              <mc:Fallback>
                <p:oleObj name="Equation" r:id="rId8" imgW="431425" imgH="177646" progId="Equation.DSMT4">
                  <p:embed/>
                  <p:pic>
                    <p:nvPicPr>
                      <p:cNvPr id="0" name="Object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954" y="4932494"/>
                        <a:ext cx="1539875" cy="500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595531"/>
              </p:ext>
            </p:extLst>
          </p:nvPr>
        </p:nvGraphicFramePr>
        <p:xfrm>
          <a:off x="7399408" y="4924256"/>
          <a:ext cx="1632304" cy="48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" name="Equation" r:id="rId10" imgW="444114" imgH="164957" progId="Equation.DSMT4">
                  <p:embed/>
                </p:oleObj>
              </mc:Choice>
              <mc:Fallback>
                <p:oleObj name="Equation" r:id="rId10" imgW="444114" imgH="164957" progId="Equation.DSMT4">
                  <p:embed/>
                  <p:pic>
                    <p:nvPicPr>
                      <p:cNvPr id="0" name="Object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408" y="4924256"/>
                        <a:ext cx="1632304" cy="489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185"/>
              </p:ext>
            </p:extLst>
          </p:nvPr>
        </p:nvGraphicFramePr>
        <p:xfrm>
          <a:off x="5299089" y="5572320"/>
          <a:ext cx="2040159" cy="63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" name="Equation" r:id="rId12" imgW="812447" imgH="228501" progId="Equation.DSMT4">
                  <p:embed/>
                </p:oleObj>
              </mc:Choice>
              <mc:Fallback>
                <p:oleObj name="Equation" r:id="rId12" imgW="812447" imgH="228501" progId="Equation.DSMT4">
                  <p:embed/>
                  <p:pic>
                    <p:nvPicPr>
                      <p:cNvPr id="0" name="Object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89" y="5572320"/>
                        <a:ext cx="2040159" cy="6336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474009"/>
              </p:ext>
            </p:extLst>
          </p:nvPr>
        </p:nvGraphicFramePr>
        <p:xfrm>
          <a:off x="5299090" y="6304304"/>
          <a:ext cx="1947542" cy="660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" name="Equation" r:id="rId14" imgW="838200" imgH="228600" progId="Equation.DSMT4">
                  <p:embed/>
                </p:oleObj>
              </mc:Choice>
              <mc:Fallback>
                <p:oleObj name="Equation" r:id="rId14" imgW="838200" imgH="228600" progId="Equation.DSMT4">
                  <p:embed/>
                  <p:pic>
                    <p:nvPicPr>
                      <p:cNvPr id="0" name="Object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90" y="6304304"/>
                        <a:ext cx="1947542" cy="660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56452"/>
              </p:ext>
            </p:extLst>
          </p:nvPr>
        </p:nvGraphicFramePr>
        <p:xfrm>
          <a:off x="13969922" y="6365208"/>
          <a:ext cx="904242" cy="667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" name="Equation" r:id="rId16" imgW="253890" imgH="228501" progId="Equation.DSMT4">
                  <p:embed/>
                </p:oleObj>
              </mc:Choice>
              <mc:Fallback>
                <p:oleObj name="Equation" r:id="rId16" imgW="253890" imgH="228501" progId="Equation.DSMT4">
                  <p:embed/>
                  <p:pic>
                    <p:nvPicPr>
                      <p:cNvPr id="0" name="Object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9922" y="6365208"/>
                        <a:ext cx="904242" cy="667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941211"/>
              </p:ext>
            </p:extLst>
          </p:nvPr>
        </p:nvGraphicFramePr>
        <p:xfrm>
          <a:off x="6453954" y="7061533"/>
          <a:ext cx="3002326" cy="57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" name="Equation" r:id="rId18" imgW="1040948" imgH="177723" progId="Equation.DSMT4">
                  <p:embed/>
                </p:oleObj>
              </mc:Choice>
              <mc:Fallback>
                <p:oleObj name="Equation" r:id="rId18" imgW="1040948" imgH="177723" progId="Equation.DSMT4">
                  <p:embed/>
                  <p:pic>
                    <p:nvPicPr>
                      <p:cNvPr id="0" name="Object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954" y="7061533"/>
                        <a:ext cx="3002326" cy="571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90"/>
          <p:cNvSpPr>
            <a:spLocks noChangeArrowheads="1"/>
          </p:cNvSpPr>
          <p:nvPr/>
        </p:nvSpPr>
        <p:spPr bwMode="auto">
          <a:xfrm>
            <a:off x="5458776" y="31856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25" name="Rectangle 291"/>
          <p:cNvSpPr>
            <a:spLocks noChangeArrowheads="1"/>
          </p:cNvSpPr>
          <p:nvPr/>
        </p:nvSpPr>
        <p:spPr bwMode="auto">
          <a:xfrm>
            <a:off x="6573138" y="4830579"/>
            <a:ext cx="928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92"/>
          <p:cNvSpPr>
            <a:spLocks noChangeArrowheads="1"/>
          </p:cNvSpPr>
          <p:nvPr/>
        </p:nvSpPr>
        <p:spPr bwMode="auto">
          <a:xfrm>
            <a:off x="8804688" y="4799983"/>
            <a:ext cx="9925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93"/>
          <p:cNvSpPr>
            <a:spLocks noChangeArrowheads="1"/>
          </p:cNvSpPr>
          <p:nvPr/>
        </p:nvSpPr>
        <p:spPr bwMode="auto">
          <a:xfrm>
            <a:off x="7246631" y="5625925"/>
            <a:ext cx="33650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góc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đỉnh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94"/>
          <p:cNvSpPr>
            <a:spLocks noChangeArrowheads="1"/>
          </p:cNvSpPr>
          <p:nvPr/>
        </p:nvSpPr>
        <p:spPr bwMode="auto">
          <a:xfrm>
            <a:off x="7141770" y="6365208"/>
            <a:ext cx="7083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góc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cùng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chắn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cung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5"/>
          <p:cNvSpPr>
            <a:spLocks noChangeArrowheads="1"/>
          </p:cNvSpPr>
          <p:nvPr/>
        </p:nvSpPr>
        <p:spPr bwMode="auto">
          <a:xfrm>
            <a:off x="14672818" y="6390583"/>
            <a:ext cx="22621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vi-V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vi-VN" alt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)).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6"/>
          <p:cNvSpPr>
            <a:spLocks noChangeArrowheads="1"/>
          </p:cNvSpPr>
          <p:nvPr/>
        </p:nvSpPr>
        <p:spPr bwMode="auto">
          <a:xfrm>
            <a:off x="9300978" y="6975012"/>
            <a:ext cx="14974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g.g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146" y="3025306"/>
            <a:ext cx="3146364" cy="32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405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n 4">
            <a:extLst/>
          </p:cNvPr>
          <p:cNvSpPr/>
          <p:nvPr/>
        </p:nvSpPr>
        <p:spPr>
          <a:xfrm>
            <a:off x="1225551" y="1558927"/>
            <a:ext cx="8645526" cy="667067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600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pPr algn="ctr" defTabSz="1371600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9871077" y="4133851"/>
            <a:ext cx="758507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0" b="1">
                <a:solidFill>
                  <a:srgbClr val="FF0000"/>
                </a:solidFill>
                <a:cs typeface="Calibri" panose="020F050202020403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355240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15"/>
          <p:cNvSpPr/>
          <p:nvPr/>
        </p:nvSpPr>
        <p:spPr>
          <a:xfrm>
            <a:off x="1031775" y="1619321"/>
            <a:ext cx="1837285" cy="10828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BT 9.1:</a:t>
            </a:r>
            <a:endParaRPr sz="38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7995" y="1837577"/>
            <a:ext cx="1418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76782" y="787763"/>
            <a:ext cx="7862888" cy="707886"/>
          </a:xfrm>
          <a:prstGeom prst="rect">
            <a:avLst/>
          </a:prstGeom>
          <a:solidFill>
            <a:srgbClr val="72D5A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NHIỆM VỤ SAU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68"/>
          <p:cNvSpPr>
            <a:spLocks noChangeArrowheads="1"/>
          </p:cNvSpPr>
          <p:nvPr/>
        </p:nvSpPr>
        <p:spPr bwMode="auto">
          <a:xfrm>
            <a:off x="457200" y="3133580"/>
            <a:ext cx="102130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73"/>
          <p:cNvSpPr>
            <a:spLocks noChangeArrowheads="1"/>
          </p:cNvSpPr>
          <p:nvPr/>
        </p:nvSpPr>
        <p:spPr bwMode="auto">
          <a:xfrm>
            <a:off x="7363442" y="743577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68"/>
              <p:cNvSpPr>
                <a:spLocks noChangeArrowheads="1"/>
              </p:cNvSpPr>
              <p:nvPr/>
            </p:nvSpPr>
            <p:spPr bwMode="auto">
              <a:xfrm>
                <a:off x="457200" y="4263571"/>
                <a:ext cx="1714277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altLang="en-US" sz="3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6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ố đ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ử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ố đ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ở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ắ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ù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cung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263571"/>
                <a:ext cx="17142770" cy="1015663"/>
              </a:xfrm>
              <a:prstGeom prst="rect">
                <a:avLst/>
              </a:prstGeom>
              <a:blipFill>
                <a:blip r:embed="rId2"/>
                <a:stretch>
                  <a:fillRect l="-1067" t="-83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68"/>
              <p:cNvSpPr>
                <a:spLocks noChangeArrowheads="1"/>
              </p:cNvSpPr>
              <p:nvPr/>
            </p:nvSpPr>
            <p:spPr bwMode="auto">
              <a:xfrm>
                <a:off x="435429" y="5421074"/>
                <a:ext cx="1684147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en-US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fr-FR" alt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altLang="en-US" sz="3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ắ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cung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ỏ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ố đ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ố đ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ở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ắ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ù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cung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429" y="5421074"/>
                <a:ext cx="16841470" cy="1015663"/>
              </a:xfrm>
              <a:prstGeom prst="rect">
                <a:avLst/>
              </a:prstGeom>
              <a:blipFill>
                <a:blip r:embed="rId3"/>
                <a:stretch>
                  <a:fillRect l="-1086" t="-89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168"/>
              <p:cNvSpPr>
                <a:spLocks noChangeArrowheads="1"/>
              </p:cNvSpPr>
              <p:nvPr/>
            </p:nvSpPr>
            <p:spPr bwMode="auto">
              <a:xfrm>
                <a:off x="435429" y="6595385"/>
                <a:ext cx="1135278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en-US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0" lang="fr-FR" alt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alt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kumimoji="0" lang="en-US" altLang="en-US" sz="3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nhau thì </a:t>
                </a:r>
                <a:r>
                  <a:rPr kumimoji="0" lang="en-US" altLang="en-US" sz="3600" b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ắ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cung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nhau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kumimoji="0" lang="en-US" altLang="en-US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429" y="6595385"/>
                <a:ext cx="11352788" cy="646331"/>
              </a:xfrm>
              <a:prstGeom prst="rect">
                <a:avLst/>
              </a:prstGeom>
              <a:blipFill>
                <a:blip r:embed="rId4"/>
                <a:stretch>
                  <a:fillRect l="-1610"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9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15"/>
          <p:cNvSpPr/>
          <p:nvPr/>
        </p:nvSpPr>
        <p:spPr>
          <a:xfrm>
            <a:off x="1031775" y="1619321"/>
            <a:ext cx="1837285" cy="10828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BT 9.2:</a:t>
            </a:r>
            <a:endParaRPr sz="38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8" name="Google Shape;305;p14"/>
          <p:cNvGrpSpPr/>
          <p:nvPr/>
        </p:nvGrpSpPr>
        <p:grpSpPr>
          <a:xfrm flipH="1">
            <a:off x="6224814" y="4104167"/>
            <a:ext cx="1699513" cy="1188276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177995" y="1837577"/>
            <a:ext cx="1418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9.7.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76782" y="787763"/>
            <a:ext cx="7862888" cy="707886"/>
          </a:xfrm>
          <a:prstGeom prst="rect">
            <a:avLst/>
          </a:prstGeom>
          <a:solidFill>
            <a:srgbClr val="72D5A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NHIỆM VỤ SAU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55515" y="2627457"/>
                <a:ext cx="3256798" cy="664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𝐴𝑂𝐵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15" y="2627457"/>
                <a:ext cx="3256798" cy="664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837565" y="2600017"/>
                <a:ext cx="3256798" cy="664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𝐵𝑂𝐶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565" y="2600017"/>
                <a:ext cx="3256798" cy="664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66994"/>
              </p:ext>
            </p:extLst>
          </p:nvPr>
        </p:nvGraphicFramePr>
        <p:xfrm>
          <a:off x="7182466" y="5980393"/>
          <a:ext cx="2799734" cy="74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2" name="Equation" r:id="rId6" imgW="1295400" imgH="393700" progId="Equation.DSMT4">
                  <p:embed/>
                </p:oleObj>
              </mc:Choice>
              <mc:Fallback>
                <p:oleObj name="Equation" r:id="rId6" imgW="1295400" imgH="393700" progId="Equation.DSMT4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466" y="5980393"/>
                        <a:ext cx="2799734" cy="745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29964"/>
              </p:ext>
            </p:extLst>
          </p:nvPr>
        </p:nvGraphicFramePr>
        <p:xfrm>
          <a:off x="16567546" y="6090481"/>
          <a:ext cx="653654" cy="47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3" name="Equation" r:id="rId8" imgW="253890" imgH="228501" progId="Equation.DSMT4">
                  <p:embed/>
                </p:oleObj>
              </mc:Choice>
              <mc:Fallback>
                <p:oleObj name="Equation" r:id="rId8" imgW="253890" imgH="228501" progId="Equation.DSMT4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546" y="6090481"/>
                        <a:ext cx="653654" cy="47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74915"/>
              </p:ext>
            </p:extLst>
          </p:nvPr>
        </p:nvGraphicFramePr>
        <p:xfrm>
          <a:off x="7182466" y="6687280"/>
          <a:ext cx="2875934" cy="748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4" name="Equation" r:id="rId10" imgW="1282700" imgH="393700" progId="Equation.DSMT4">
                  <p:embed/>
                </p:oleObj>
              </mc:Choice>
              <mc:Fallback>
                <p:oleObj name="Equation" r:id="rId10" imgW="1282700" imgH="393700" progId="Equation.DSMT4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466" y="6687280"/>
                        <a:ext cx="2875934" cy="748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937572"/>
              </p:ext>
            </p:extLst>
          </p:nvPr>
        </p:nvGraphicFramePr>
        <p:xfrm>
          <a:off x="16585995" y="6725644"/>
          <a:ext cx="430830" cy="54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5" name="Equation" r:id="rId12" imgW="253780" imgH="215713" progId="Equation.DSMT4">
                  <p:embed/>
                </p:oleObj>
              </mc:Choice>
              <mc:Fallback>
                <p:oleObj name="Equation" r:id="rId12" imgW="253780" imgH="215713" progId="Equation.DSMT4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5995" y="6725644"/>
                        <a:ext cx="430830" cy="544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5287"/>
              </p:ext>
            </p:extLst>
          </p:nvPr>
        </p:nvGraphicFramePr>
        <p:xfrm>
          <a:off x="14040466" y="7618908"/>
          <a:ext cx="3180734" cy="50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6" name="Equation" r:id="rId14" imgW="2032000" imgH="228600" progId="Equation.DSMT4">
                  <p:embed/>
                </p:oleObj>
              </mc:Choice>
              <mc:Fallback>
                <p:oleObj name="Equation" r:id="rId14" imgW="2032000" imgH="228600" progId="Equation.DSMT4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0466" y="7618908"/>
                        <a:ext cx="3180734" cy="505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8"/>
          <p:cNvSpPr>
            <a:spLocks noChangeArrowheads="1"/>
          </p:cNvSpPr>
          <p:nvPr/>
        </p:nvSpPr>
        <p:spPr bwMode="auto">
          <a:xfrm>
            <a:off x="7182467" y="5520733"/>
            <a:ext cx="45079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fr-FR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69"/>
          <p:cNvSpPr>
            <a:spLocks noChangeArrowheads="1"/>
          </p:cNvSpPr>
          <p:nvPr/>
        </p:nvSpPr>
        <p:spPr bwMode="auto">
          <a:xfrm>
            <a:off x="9982200" y="6103004"/>
            <a:ext cx="6768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71"/>
          <p:cNvSpPr>
            <a:spLocks noChangeArrowheads="1"/>
          </p:cNvSpPr>
          <p:nvPr/>
        </p:nvSpPr>
        <p:spPr bwMode="auto">
          <a:xfrm>
            <a:off x="9982199" y="6809890"/>
            <a:ext cx="6768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2"/>
          <p:cNvSpPr>
            <a:spLocks noChangeArrowheads="1"/>
          </p:cNvSpPr>
          <p:nvPr/>
        </p:nvSpPr>
        <p:spPr bwMode="auto">
          <a:xfrm>
            <a:off x="6934200" y="7680996"/>
            <a:ext cx="7261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t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kumimoji="0" lang="fr-FR" alt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fr-FR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73"/>
          <p:cNvSpPr>
            <a:spLocks noChangeArrowheads="1"/>
          </p:cNvSpPr>
          <p:nvPr/>
        </p:nvSpPr>
        <p:spPr bwMode="auto">
          <a:xfrm>
            <a:off x="7363442" y="743577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17221200" y="60904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16825" y="6747058"/>
            <a:ext cx="348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6" y="3297283"/>
            <a:ext cx="4825276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4" grpId="0"/>
      <p:bldP spid="25" grpId="0"/>
      <p:bldP spid="30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2;p15"/>
          <p:cNvSpPr/>
          <p:nvPr/>
        </p:nvSpPr>
        <p:spPr>
          <a:xfrm>
            <a:off x="704030" y="1247231"/>
            <a:ext cx="1837285" cy="108284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BT 9.3:</a:t>
            </a:r>
            <a:endParaRPr sz="3800" b="1" dirty="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8" name="Google Shape;305;p14"/>
          <p:cNvGrpSpPr/>
          <p:nvPr/>
        </p:nvGrpSpPr>
        <p:grpSpPr>
          <a:xfrm flipH="1">
            <a:off x="4419600" y="2771155"/>
            <a:ext cx="2226673" cy="1311943"/>
            <a:chOff x="7890477" y="787864"/>
            <a:chExt cx="2022200" cy="1289304"/>
          </a:xfrm>
        </p:grpSpPr>
        <p:pic>
          <p:nvPicPr>
            <p:cNvPr id="19" name="Google Shape;30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40697" y="1280162"/>
            <a:ext cx="14187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(0)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AC, BD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AXB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49594" y="432844"/>
            <a:ext cx="7862888" cy="707886"/>
          </a:xfrm>
          <a:prstGeom prst="rect">
            <a:avLst/>
          </a:prstGeom>
          <a:solidFill>
            <a:srgbClr val="72D5A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NHIỆM VỤ SAU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55661" y="1858800"/>
                <a:ext cx="3256798" cy="664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𝐴𝐷𝐵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661" y="1858800"/>
                <a:ext cx="3256798" cy="664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816290" y="1837151"/>
                <a:ext cx="3256798" cy="664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𝐷𝐵𝐶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90" y="1837151"/>
                <a:ext cx="3256798" cy="664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690199"/>
              </p:ext>
            </p:extLst>
          </p:nvPr>
        </p:nvGraphicFramePr>
        <p:xfrm>
          <a:off x="15215512" y="4246886"/>
          <a:ext cx="798644" cy="60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" name="Equation" r:id="rId6" imgW="279400" imgH="228600" progId="Equation.DSMT4">
                  <p:embed/>
                </p:oleObj>
              </mc:Choice>
              <mc:Fallback>
                <p:oleObj name="Equation" r:id="rId6" imgW="279400" imgH="228600" progId="Equation.DSMT4">
                  <p:embed/>
                  <p:pic>
                    <p:nvPicPr>
                      <p:cNvPr id="0" name="Object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5512" y="4246886"/>
                        <a:ext cx="798644" cy="606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653187"/>
              </p:ext>
            </p:extLst>
          </p:nvPr>
        </p:nvGraphicFramePr>
        <p:xfrm>
          <a:off x="6617904" y="4894260"/>
          <a:ext cx="2236569" cy="50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3" name="Equation" r:id="rId8" imgW="1206500" imgH="228600" progId="Equation.DSMT4">
                  <p:embed/>
                </p:oleObj>
              </mc:Choice>
              <mc:Fallback>
                <p:oleObj name="Equation" r:id="rId8" imgW="1206500" imgH="228600" progId="Equation.DSMT4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904" y="4894260"/>
                        <a:ext cx="2236569" cy="500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59105"/>
              </p:ext>
            </p:extLst>
          </p:nvPr>
        </p:nvGraphicFramePr>
        <p:xfrm>
          <a:off x="9441599" y="5515609"/>
          <a:ext cx="1182888" cy="42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4" name="Equation" r:id="rId10" imgW="444114" imgH="164957" progId="Equation.DSMT4">
                  <p:embed/>
                </p:oleObj>
              </mc:Choice>
              <mc:Fallback>
                <p:oleObj name="Equation" r:id="rId10" imgW="444114" imgH="164957" progId="Equation.DSMT4">
                  <p:embed/>
                  <p:pic>
                    <p:nvPicPr>
                      <p:cNvPr id="0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1599" y="5515609"/>
                        <a:ext cx="1182888" cy="422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54041"/>
              </p:ext>
            </p:extLst>
          </p:nvPr>
        </p:nvGraphicFramePr>
        <p:xfrm>
          <a:off x="13572136" y="5565551"/>
          <a:ext cx="721858" cy="377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5" name="Equation" r:id="rId12" imgW="342603" imgH="164957" progId="Equation.DSMT4">
                  <p:embed/>
                </p:oleObj>
              </mc:Choice>
              <mc:Fallback>
                <p:oleObj name="Equation" r:id="rId12" imgW="342603" imgH="164957" progId="Equation.DSMT4">
                  <p:embed/>
                  <p:pic>
                    <p:nvPicPr>
                      <p:cNvPr id="0" name="Object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136" y="5565551"/>
                        <a:ext cx="721858" cy="3772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611568"/>
              </p:ext>
            </p:extLst>
          </p:nvPr>
        </p:nvGraphicFramePr>
        <p:xfrm>
          <a:off x="16605981" y="5633223"/>
          <a:ext cx="759980" cy="34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6" name="Equation" r:id="rId14" imgW="355292" imgH="164957" progId="Equation.DSMT4">
                  <p:embed/>
                </p:oleObj>
              </mc:Choice>
              <mc:Fallback>
                <p:oleObj name="Equation" r:id="rId14" imgW="355292" imgH="164957" progId="Equation.DSMT4">
                  <p:embed/>
                  <p:pic>
                    <p:nvPicPr>
                      <p:cNvPr id="0" name="Object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981" y="5633223"/>
                        <a:ext cx="759980" cy="347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86053"/>
              </p:ext>
            </p:extLst>
          </p:nvPr>
        </p:nvGraphicFramePr>
        <p:xfrm>
          <a:off x="6792113" y="6098147"/>
          <a:ext cx="7537684" cy="519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7" name="Equation" r:id="rId16" imgW="2501900" imgH="228600" progId="Equation.DSMT4">
                  <p:embed/>
                </p:oleObj>
              </mc:Choice>
              <mc:Fallback>
                <p:oleObj name="Equation" r:id="rId16" imgW="2501900" imgH="228600" progId="Equation.DSMT4">
                  <p:embed/>
                  <p:pic>
                    <p:nvPicPr>
                      <p:cNvPr id="0" name="Object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113" y="6098147"/>
                        <a:ext cx="7537684" cy="519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77"/>
          <p:cNvSpPr>
            <a:spLocks noChangeArrowheads="1"/>
          </p:cNvSpPr>
          <p:nvPr/>
        </p:nvSpPr>
        <p:spPr bwMode="auto">
          <a:xfrm>
            <a:off x="5851272" y="4290185"/>
            <a:ext cx="95686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fr-FR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DBC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78"/>
          <p:cNvSpPr>
            <a:spLocks noChangeArrowheads="1"/>
          </p:cNvSpPr>
          <p:nvPr/>
        </p:nvSpPr>
        <p:spPr bwMode="auto">
          <a:xfrm flipH="1">
            <a:off x="5736404" y="4845530"/>
            <a:ext cx="93602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79"/>
          <p:cNvSpPr>
            <a:spLocks noChangeArrowheads="1"/>
          </p:cNvSpPr>
          <p:nvPr/>
        </p:nvSpPr>
        <p:spPr bwMode="auto">
          <a:xfrm>
            <a:off x="5894178" y="4930795"/>
            <a:ext cx="36840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80"/>
          <p:cNvSpPr>
            <a:spLocks noChangeArrowheads="1"/>
          </p:cNvSpPr>
          <p:nvPr/>
        </p:nvSpPr>
        <p:spPr bwMode="auto">
          <a:xfrm>
            <a:off x="10481696" y="5434302"/>
            <a:ext cx="32287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180</a:t>
            </a:r>
            <a:r>
              <a:rPr kumimoji="0" lang="fr-FR" alt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81"/>
          <p:cNvSpPr>
            <a:spLocks noChangeArrowheads="1"/>
          </p:cNvSpPr>
          <p:nvPr/>
        </p:nvSpPr>
        <p:spPr bwMode="auto">
          <a:xfrm>
            <a:off x="14176469" y="5461768"/>
            <a:ext cx="2624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82"/>
          <p:cNvSpPr>
            <a:spLocks noChangeArrowheads="1"/>
          </p:cNvSpPr>
          <p:nvPr/>
        </p:nvSpPr>
        <p:spPr bwMode="auto">
          <a:xfrm>
            <a:off x="5851272" y="6059617"/>
            <a:ext cx="9829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fr-FR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83"/>
          <p:cNvSpPr>
            <a:spLocks noChangeArrowheads="1"/>
          </p:cNvSpPr>
          <p:nvPr/>
        </p:nvSpPr>
        <p:spPr bwMode="auto">
          <a:xfrm>
            <a:off x="15419917" y="6791447"/>
            <a:ext cx="287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" y="2779751"/>
            <a:ext cx="4192289" cy="38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26721">
            <a:off x="15116757" y="8176419"/>
            <a:ext cx="5407326" cy="5292421"/>
          </a:xfrm>
          <a:prstGeom prst="rect">
            <a:avLst/>
          </a:prstGeom>
        </p:spPr>
      </p:pic>
      <p:grpSp>
        <p:nvGrpSpPr>
          <p:cNvPr id="15" name="Google Shape;1097;p63"/>
          <p:cNvGrpSpPr/>
          <p:nvPr/>
        </p:nvGrpSpPr>
        <p:grpSpPr>
          <a:xfrm>
            <a:off x="1593691" y="3632204"/>
            <a:ext cx="4906025" cy="4554790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081990" y="3687672"/>
              <a:ext cx="4258638" cy="1762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nhớ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kiến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trọng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tâm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 </a:t>
              </a:r>
              <a:endParaRPr sz="3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6721811" y="3457249"/>
            <a:ext cx="5292503" cy="4554790"/>
            <a:chOff x="7068268" y="2846364"/>
            <a:chExt cx="4797758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7068268" y="2846364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7226776" y="3752655"/>
              <a:ext cx="4632565" cy="1463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SGK </a:t>
              </a:r>
              <a:r>
                <a:rPr lang="en-US" sz="36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trang</a:t>
              </a:r>
              <a:r>
                <a:rPr lang="en-US" sz="36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70,71.</a:t>
              </a:r>
              <a:endParaRPr sz="36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3" name="Google Shape;1105;p63"/>
          <p:cNvGrpSpPr/>
          <p:nvPr/>
        </p:nvGrpSpPr>
        <p:grpSpPr>
          <a:xfrm>
            <a:off x="12351320" y="3484309"/>
            <a:ext cx="5469100" cy="4554790"/>
            <a:chOff x="12263298" y="3009914"/>
            <a:chExt cx="4957847" cy="4565119"/>
          </a:xfrm>
        </p:grpSpPr>
        <p:sp>
          <p:nvSpPr>
            <p:cNvPr id="24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08;p63"/>
            <p:cNvSpPr txBox="1"/>
            <p:nvPr/>
          </p:nvSpPr>
          <p:spPr>
            <a:xfrm>
              <a:off x="12269577" y="4216428"/>
              <a:ext cx="4951568" cy="305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Chuẩn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bị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: </a:t>
              </a:r>
              <a:r>
                <a:rPr lang="en-US" sz="3200" b="1" i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en-US" sz="3200" b="1" i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3200" b="1" i="1" dirty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b="1" i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28: ĐƯỜNG TRÒN NGOẠI TIẾP VÀ ĐƯỜNG TRÒN NỘI TIẾP CỦA MỘT TAM GIÁC”.</a:t>
              </a:r>
              <a:endParaRPr sz="3200" b="1" i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1025690"/>
            <a:ext cx="9220200" cy="14478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6"/>
              <a:ext cx="8539951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5800" y="201996"/>
            <a:ext cx="1894621" cy="1960798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8361947"/>
            <a:ext cx="4383276" cy="41148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513390" y="708335"/>
            <a:ext cx="3026780" cy="276193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43405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n 4">
            <a:extLst/>
          </p:cNvPr>
          <p:cNvSpPr/>
          <p:nvPr/>
        </p:nvSpPr>
        <p:spPr>
          <a:xfrm>
            <a:off x="1225550" y="1790699"/>
            <a:ext cx="6775450" cy="643890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 defTabSz="1371600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  <a:p>
            <a:pPr algn="ctr" defTabSz="1371600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8686800" y="4229100"/>
            <a:ext cx="758507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0" b="1" dirty="0">
                <a:solidFill>
                  <a:srgbClr val="FF0000"/>
                </a:solidFill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957122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6294" y="1257300"/>
            <a:ext cx="15087600" cy="6202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138"/>
            <a:ext cx="6096000" cy="588071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14876702" y="565688"/>
            <a:ext cx="1734898" cy="179549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16200" y="7725314"/>
            <a:ext cx="4582210" cy="2285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4994" y="2122049"/>
            <a:ext cx="13030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  <p:extLst>
      <p:ext uri="{BB962C8B-B14F-4D97-AF65-F5344CB8AC3E}">
        <p14:creationId xmlns:p14="http://schemas.microsoft.com/office/powerpoint/2010/main" val="152135663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49B053-4D17-410C-7007-390F9FC7D465}"/>
              </a:ext>
            </a:extLst>
          </p:cNvPr>
          <p:cNvGrpSpPr/>
          <p:nvPr/>
        </p:nvGrpSpPr>
        <p:grpSpPr>
          <a:xfrm>
            <a:off x="123141" y="0"/>
            <a:ext cx="18288000" cy="10290642"/>
            <a:chOff x="0" y="0"/>
            <a:chExt cx="12192000" cy="6860428"/>
          </a:xfrm>
        </p:grpSpPr>
        <p:pic>
          <p:nvPicPr>
            <p:cNvPr id="2052" name="Picture 4" descr="Cập nhật 60+ về hình nền powerpoint chu de xay dung mới nhất -  cdgdbentre.edu.vn">
              <a:extLst>
                <a:ext uri="{FF2B5EF4-FFF2-40B4-BE49-F238E27FC236}">
                  <a16:creationId xmlns="" xmlns:a16="http://schemas.microsoft.com/office/drawing/2014/main" id="{9B9426A6-A93B-AC80-971E-AEA7B34B4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60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4FDA91B-BCBD-6FF8-65C3-5497DC61A056}"/>
                </a:ext>
              </a:extLst>
            </p:cNvPr>
            <p:cNvSpPr/>
            <p:nvPr/>
          </p:nvSpPr>
          <p:spPr>
            <a:xfrm>
              <a:off x="11379200" y="6573520"/>
              <a:ext cx="701040" cy="284480"/>
            </a:xfrm>
            <a:prstGeom prst="rect">
              <a:avLst/>
            </a:prstGeom>
            <a:solidFill>
              <a:srgbClr val="B0F0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79B7BB27-3F47-D62F-1AEC-FF4ED9B75480}"/>
              </a:ext>
            </a:extLst>
          </p:cNvPr>
          <p:cNvSpPr/>
          <p:nvPr/>
        </p:nvSpPr>
        <p:spPr>
          <a:xfrm>
            <a:off x="633854" y="2"/>
            <a:ext cx="14411729" cy="1632203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8D7335-1627-79A7-42B6-70D1C4FF591F}"/>
              </a:ext>
            </a:extLst>
          </p:cNvPr>
          <p:cNvSpPr txBox="1"/>
          <p:nvPr/>
        </p:nvSpPr>
        <p:spPr>
          <a:xfrm>
            <a:off x="3589012" y="331155"/>
            <a:ext cx="10983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THỬ 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HIỂU BIẾT</a:t>
            </a:r>
          </a:p>
        </p:txBody>
      </p:sp>
      <p:pic>
        <p:nvPicPr>
          <p:cNvPr id="11276" name="Picture 12" descr="Khung viền PowerPoint đẹp">
            <a:extLst>
              <a:ext uri="{FF2B5EF4-FFF2-40B4-BE49-F238E27FC236}">
                <a16:creationId xmlns="" xmlns:a16="http://schemas.microsoft.com/office/drawing/2014/main" id="{130513BB-C82B-3A30-20D6-D96D02AF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7795" y="-3408429"/>
            <a:ext cx="7653528" cy="180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BE0F9E-6A63-0861-B907-3D64DD365CC0}"/>
              </a:ext>
            </a:extLst>
          </p:cNvPr>
          <p:cNvSpPr txBox="1"/>
          <p:nvPr/>
        </p:nvSpPr>
        <p:spPr>
          <a:xfrm>
            <a:off x="1286355" y="2561729"/>
            <a:ext cx="15392301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4744701" y="207170"/>
            <a:ext cx="635795" cy="86868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rgbClr val="9999FF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6767513" y="6250783"/>
            <a:ext cx="7977188" cy="650081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D                    </a:t>
            </a:r>
            <a:r>
              <a:rPr lang="en-US" altLang="en-US" sz="3000" b="1" dirty="0" err="1">
                <a:solidFill>
                  <a:schemeClr val="bg1"/>
                </a:solidFill>
              </a:rPr>
              <a:t>Cả</a:t>
            </a:r>
            <a:r>
              <a:rPr lang="en-US" altLang="en-US" sz="3000" b="1" dirty="0">
                <a:solidFill>
                  <a:schemeClr val="bg1"/>
                </a:solidFill>
              </a:rPr>
              <a:t> A, B, C </a:t>
            </a:r>
            <a:r>
              <a:rPr lang="en-US" altLang="en-US" sz="3000" b="1" dirty="0" err="1">
                <a:solidFill>
                  <a:schemeClr val="bg1"/>
                </a:solidFill>
              </a:rPr>
              <a:t>sai</a:t>
            </a:r>
            <a:r>
              <a:rPr lang="en-US" altLang="en-US" sz="3000" b="1" dirty="0">
                <a:solidFill>
                  <a:schemeClr val="bg1"/>
                </a:solidFill>
              </a:rPr>
              <a:t>	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662238" y="8884445"/>
            <a:ext cx="1695450" cy="6858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686300" y="2109788"/>
            <a:ext cx="10058400" cy="6858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A</a:t>
            </a:r>
            <a:r>
              <a:rPr lang="en-US" altLang="en-US" sz="3000" b="1" dirty="0">
                <a:solidFill>
                  <a:srgbClr val="0000CC"/>
                </a:solidFill>
              </a:rPr>
              <a:t>		         	    </a:t>
            </a:r>
            <a:r>
              <a:rPr lang="en-US" altLang="en-US" sz="3600" b="1" dirty="0" err="1">
                <a:solidFill>
                  <a:schemeClr val="bg1"/>
                </a:solidFill>
              </a:rPr>
              <a:t>Góc</a:t>
            </a:r>
            <a:r>
              <a:rPr lang="en-US" altLang="en-US" sz="3600" b="1" dirty="0">
                <a:solidFill>
                  <a:schemeClr val="bg1"/>
                </a:solidFill>
              </a:rPr>
              <a:t> ở </a:t>
            </a:r>
            <a:r>
              <a:rPr lang="en-US" altLang="en-US" sz="3600" b="1" dirty="0" err="1">
                <a:solidFill>
                  <a:schemeClr val="bg1"/>
                </a:solidFill>
              </a:rPr>
              <a:t>tâm</a:t>
            </a:r>
            <a:endParaRPr lang="en-US" altLang="en-US" sz="360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372100" y="3452813"/>
            <a:ext cx="9372600" cy="6858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B                              </a:t>
            </a:r>
            <a:r>
              <a:rPr lang="en-US" altLang="en-US" sz="3000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3600" b="1" dirty="0" err="1">
                <a:solidFill>
                  <a:schemeClr val="bg1"/>
                </a:solidFill>
              </a:rPr>
              <a:t>Góc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nội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</a:rPr>
              <a:t>   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943600" y="4848225"/>
            <a:ext cx="8801100" cy="735807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C		  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3600" b="1" dirty="0" err="1">
                <a:solidFill>
                  <a:schemeClr val="bg1"/>
                </a:solidFill>
              </a:rPr>
              <a:t>Góc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vuông</a:t>
            </a:r>
            <a:endParaRPr lang="en-US" altLang="en-US" sz="30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857500" y="192882"/>
            <a:ext cx="11887200" cy="1397793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30000"/>
              </a:spcBef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.VnTime" panose="020B7200000000000000" pitchFamily="34" charset="0"/>
              </a:rPr>
              <a:t>G</a:t>
            </a:r>
            <a:r>
              <a:rPr lang="en-US" altLang="en-US" sz="3600" dirty="0" err="1">
                <a:solidFill>
                  <a:schemeClr val="bg1"/>
                </a:solidFill>
              </a:rPr>
              <a:t>óc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có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đỉnh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nằm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trùng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với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tâm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đường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tròn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gọi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là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góc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endParaRPr lang="en-US" altLang="en-US" sz="360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628901" y="6696075"/>
            <a:ext cx="12113420" cy="2286000"/>
          </a:xfrm>
          <a:prstGeom prst="leftArrow">
            <a:avLst>
              <a:gd name="adj1" fmla="val 32704"/>
              <a:gd name="adj2" fmla="val 23551"/>
            </a:avLst>
          </a:prstGeom>
          <a:gradFill rotWithShape="1">
            <a:gsLst>
              <a:gs pos="0">
                <a:srgbClr val="00FFFF"/>
              </a:gs>
              <a:gs pos="100000">
                <a:srgbClr val="FF66CC">
                  <a:alpha val="7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ĐÁP ÁN ĐÚNG</a:t>
            </a:r>
            <a:r>
              <a:rPr lang="en-US" altLang="en-US" sz="2700" dirty="0"/>
              <a:t> </a:t>
            </a:r>
            <a:r>
              <a:rPr lang="en-US" altLang="en-US" sz="2700" b="1" dirty="0">
                <a:latin typeface=".VnTimeH" panose="020B7200000000000000" pitchFamily="34" charset="0"/>
              </a:rPr>
              <a:t>		</a:t>
            </a:r>
            <a:r>
              <a:rPr lang="en-US" altLang="en-US" sz="4200" b="1" dirty="0">
                <a:solidFill>
                  <a:srgbClr val="FF33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6394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601575" y="8815388"/>
            <a:ext cx="1514475" cy="6477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 err="1" smtClean="0"/>
              <a:t>Câu</a:t>
            </a:r>
            <a:r>
              <a:rPr lang="en-US" altLang="en-US" sz="2700" dirty="0" smtClean="0"/>
              <a:t> 1</a:t>
            </a: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591614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4744701" y="207170"/>
            <a:ext cx="635795" cy="86868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rgbClr val="9999FF"/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984207" y="6250783"/>
            <a:ext cx="7760493" cy="650081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D               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3600" b="1" dirty="0">
                <a:solidFill>
                  <a:schemeClr val="bg1"/>
                </a:solidFill>
              </a:rPr>
              <a:t>80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endParaRPr lang="en-US" altLang="en-US" sz="36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988470" y="8970170"/>
            <a:ext cx="1478756" cy="6858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3300"/>
                </a:solidFill>
              </a:rPr>
              <a:t>ĐÁP ÁN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686300" y="2047875"/>
            <a:ext cx="10058400" cy="6858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A		              </a:t>
            </a:r>
            <a:r>
              <a:rPr lang="en-US" altLang="en-US" sz="3600" b="1" dirty="0">
                <a:solidFill>
                  <a:schemeClr val="bg1"/>
                </a:solidFill>
              </a:rPr>
              <a:t>20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endParaRPr lang="en-US" altLang="en-US" sz="360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72100" y="3390900"/>
            <a:ext cx="9372600" cy="6858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B                              </a:t>
            </a:r>
            <a:r>
              <a:rPr lang="en-US" altLang="en-US" sz="3000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3600" b="1" dirty="0">
                <a:solidFill>
                  <a:schemeClr val="bg1"/>
                </a:solidFill>
              </a:rPr>
              <a:t>40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     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119813" y="4755358"/>
            <a:ext cx="8624888" cy="735806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C		 </a:t>
            </a:r>
            <a:r>
              <a:rPr lang="en-US" altLang="en-US" sz="3600" b="1" dirty="0">
                <a:solidFill>
                  <a:schemeClr val="bg1"/>
                </a:solidFill>
              </a:rPr>
              <a:t>60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	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200400" y="223838"/>
            <a:ext cx="11544300" cy="1262063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</a:rPr>
              <a:t>Trong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tròn</a:t>
            </a:r>
            <a:r>
              <a:rPr lang="en-US" altLang="en-US" sz="3600" b="1" dirty="0">
                <a:solidFill>
                  <a:schemeClr val="bg1"/>
                </a:solidFill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</a:rPr>
              <a:t>nếu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số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đo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góc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nội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40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thì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số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đo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cung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bị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chắn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bao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nhiêu</a:t>
            </a:r>
            <a:r>
              <a:rPr lang="en-US" altLang="en-US" sz="3600" b="1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743201" y="6788945"/>
            <a:ext cx="11999120" cy="2286000"/>
          </a:xfrm>
          <a:prstGeom prst="leftArrow">
            <a:avLst>
              <a:gd name="adj1" fmla="val 29167"/>
              <a:gd name="adj2" fmla="val 24374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ĐÁP ÁN ĐÚNG</a:t>
            </a:r>
            <a:r>
              <a:rPr lang="en-US" altLang="en-US" sz="2700" dirty="0"/>
              <a:t> </a:t>
            </a:r>
            <a:r>
              <a:rPr lang="en-US" altLang="en-US" sz="2700" b="1" dirty="0">
                <a:latin typeface=".VnTimeH" panose="020B7200000000000000" pitchFamily="34" charset="0"/>
              </a:rPr>
              <a:t>		</a:t>
            </a:r>
            <a:r>
              <a:rPr lang="en-US" altLang="en-US" sz="4200" b="1" dirty="0">
                <a:solidFill>
                  <a:srgbClr val="FF33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17418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601575" y="8924925"/>
            <a:ext cx="1514475" cy="6477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 err="1" smtClean="0"/>
              <a:t>Câu</a:t>
            </a:r>
            <a:r>
              <a:rPr lang="en-US" altLang="en-US" sz="2700" dirty="0" smtClean="0"/>
              <a:t> 2</a:t>
            </a:r>
            <a:endParaRPr lang="en-US" altLang="en-US" sz="2700" dirty="0"/>
          </a:p>
        </p:txBody>
      </p:sp>
      <p:sp>
        <p:nvSpPr>
          <p:cNvPr id="17419" name="Rectangle 34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700"/>
          </a:p>
        </p:txBody>
      </p:sp>
    </p:spTree>
    <p:extLst>
      <p:ext uri="{BB962C8B-B14F-4D97-AF65-F5344CB8AC3E}">
        <p14:creationId xmlns:p14="http://schemas.microsoft.com/office/powerpoint/2010/main" val="3521721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14744701" y="207170"/>
            <a:ext cx="635795" cy="86868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rgbClr val="9999FF"/>
              </a:solidFill>
            </a:endParaRP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6984207" y="6250783"/>
            <a:ext cx="7760493" cy="650081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D               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</a:rPr>
              <a:t>1</a:t>
            </a:r>
            <a:r>
              <a:rPr lang="en-US" altLang="en-US" sz="3600" b="1" dirty="0">
                <a:solidFill>
                  <a:schemeClr val="bg1"/>
                </a:solidFill>
              </a:rPr>
              <a:t>80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endParaRPr lang="en-US" altLang="en-US" sz="36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988470" y="8841582"/>
            <a:ext cx="1478756" cy="6858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3300"/>
                </a:solidFill>
              </a:rPr>
              <a:t>ĐÁP ÁN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686300" y="2047875"/>
            <a:ext cx="10058400" cy="6858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A		               </a:t>
            </a:r>
            <a:r>
              <a:rPr lang="en-US" altLang="en-US" sz="3600" b="1" dirty="0">
                <a:solidFill>
                  <a:schemeClr val="bg1"/>
                </a:solidFill>
              </a:rPr>
              <a:t>45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endParaRPr lang="en-US" altLang="en-US" sz="360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5372100" y="3390900"/>
            <a:ext cx="9372600" cy="6858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B                              </a:t>
            </a:r>
            <a:r>
              <a:rPr lang="en-US" altLang="en-US" sz="3000" dirty="0">
                <a:solidFill>
                  <a:schemeClr val="bg1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3600" b="1" dirty="0">
                <a:solidFill>
                  <a:schemeClr val="bg1"/>
                </a:solidFill>
              </a:rPr>
              <a:t>60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      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6119813" y="4755358"/>
            <a:ext cx="8624888" cy="735806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C		  </a:t>
            </a:r>
            <a:r>
              <a:rPr lang="en-US" altLang="en-US" sz="3600" b="1" dirty="0">
                <a:solidFill>
                  <a:schemeClr val="bg1"/>
                </a:solidFill>
              </a:rPr>
              <a:t>90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	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3200400" y="223838"/>
            <a:ext cx="11544300" cy="1262063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</a:rPr>
              <a:t>Góc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nội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chắn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nửa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tròn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số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đo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</a:rPr>
              <a:t>bằng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bao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nhiêu</a:t>
            </a:r>
            <a:r>
              <a:rPr lang="en-US" altLang="en-US" sz="3600" b="1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2743201" y="6788945"/>
            <a:ext cx="11999120" cy="2286000"/>
          </a:xfrm>
          <a:prstGeom prst="leftArrow">
            <a:avLst>
              <a:gd name="adj1" fmla="val 29167"/>
              <a:gd name="adj2" fmla="val 22600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ĐÁP ÁN ĐÚNG</a:t>
            </a:r>
            <a:r>
              <a:rPr lang="en-US" altLang="en-US" sz="2700" dirty="0"/>
              <a:t> </a:t>
            </a:r>
            <a:r>
              <a:rPr lang="en-US" altLang="en-US" sz="2700" b="1" dirty="0">
                <a:latin typeface=".VnTimeH" panose="020B7200000000000000" pitchFamily="34" charset="0"/>
              </a:rPr>
              <a:t>		</a:t>
            </a:r>
            <a:r>
              <a:rPr lang="en-US" altLang="en-US" sz="4200" b="1" dirty="0">
                <a:solidFill>
                  <a:srgbClr val="FF33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844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601575" y="8924925"/>
            <a:ext cx="1514475" cy="6477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 err="1" smtClean="0"/>
              <a:t>Câu</a:t>
            </a:r>
            <a:r>
              <a:rPr lang="en-US" altLang="en-US" sz="2700" dirty="0" smtClean="0"/>
              <a:t> 3.</a:t>
            </a:r>
            <a:endParaRPr lang="en-US" altLang="en-US" sz="2700" dirty="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700"/>
          </a:p>
        </p:txBody>
      </p:sp>
    </p:spTree>
    <p:extLst>
      <p:ext uri="{BB962C8B-B14F-4D97-AF65-F5344CB8AC3E}">
        <p14:creationId xmlns:p14="http://schemas.microsoft.com/office/powerpoint/2010/main" val="64187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8"/>
                  </p:tgtEl>
                </p:cond>
              </p:nextCondLst>
            </p:seq>
          </p:childTnLst>
        </p:cTn>
      </p:par>
    </p:tnLst>
    <p:bldLst>
      <p:bldP spid="98306" grpId="0" animBg="1"/>
      <p:bldP spid="98307" grpId="0" animBg="1"/>
      <p:bldP spid="98309" grpId="0" animBg="1"/>
      <p:bldP spid="98310" grpId="0" animBg="1"/>
      <p:bldP spid="98311" grpId="0" animBg="1"/>
      <p:bldP spid="98312" grpId="0" animBg="1"/>
      <p:bldP spid="98313" grpId="0" animBg="1"/>
      <p:bldP spid="983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14744701" y="207170"/>
            <a:ext cx="635795" cy="86868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700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686301" y="4362450"/>
            <a:ext cx="1478756" cy="6858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dirty="0" smtClean="0">
                <a:solidFill>
                  <a:srgbClr val="FF3300"/>
                </a:solidFill>
                <a:cs typeface="Arial" panose="020B0604020202020204" pitchFamily="34" charset="0"/>
              </a:rPr>
              <a:t>A. Đ</a:t>
            </a:r>
            <a:endParaRPr lang="en-US" altLang="en-US" sz="27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283870" y="1795463"/>
            <a:ext cx="10460831" cy="1512095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hai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góc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cùng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chắn</a:t>
            </a:r>
            <a:endParaRPr lang="en-US" altLang="en-US" sz="3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cung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Arial" panose="020B0604020202020204" pitchFamily="34" charset="0"/>
              </a:rPr>
              <a:t>nhau</a:t>
            </a:r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en-US" sz="3000" b="1" dirty="0">
                <a:solidFill>
                  <a:schemeClr val="bg1"/>
                </a:solidFill>
                <a:cs typeface="Arial" panose="020B0604020202020204" pitchFamily="34" charset="0"/>
              </a:rPr>
              <a:t>		</a:t>
            </a:r>
            <a:endParaRPr lang="en-US" altLang="en-US" sz="3600" dirty="0">
              <a:solidFill>
                <a:schemeClr val="bg1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3200400" y="223838"/>
            <a:ext cx="11544300" cy="1262063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alt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Khẳng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định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sau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cs typeface="Arial" panose="020B0604020202020204" pitchFamily="34" charset="0"/>
              </a:rPr>
              <a:t>sai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3429001" y="5600700"/>
            <a:ext cx="11999120" cy="2286000"/>
          </a:xfrm>
          <a:prstGeom prst="leftArrow">
            <a:avLst>
              <a:gd name="adj1" fmla="val 29167"/>
              <a:gd name="adj2" fmla="val 34264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0" b="1">
                <a:solidFill>
                  <a:srgbClr val="FF0000"/>
                </a:solidFill>
                <a:cs typeface="Arial" panose="020B0604020202020204" pitchFamily="34" charset="0"/>
              </a:rPr>
              <a:t>BẠN ĐÃ CHỌN </a:t>
            </a:r>
            <a:r>
              <a:rPr lang="en-US" altLang="en-US" sz="2700" b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Sai        </a:t>
            </a:r>
            <a:r>
              <a:rPr lang="en-US" altLang="en-US" sz="2700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>
                <a:latin typeface=".VnTimeH" panose="020B7200000000000000" pitchFamily="34" charset="0"/>
                <a:cs typeface="Arial" panose="020B0604020202020204" pitchFamily="34" charset="0"/>
              </a:rPr>
              <a:t>		</a:t>
            </a:r>
            <a:endParaRPr lang="en-US" altLang="en-US" sz="4200" b="1">
              <a:solidFill>
                <a:srgbClr val="FF33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601575" y="9032082"/>
            <a:ext cx="1514475" cy="6477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dirty="0" err="1" smtClean="0">
                <a:cs typeface="Arial" panose="020B0604020202020204" pitchFamily="34" charset="0"/>
              </a:rPr>
              <a:t>Câu</a:t>
            </a:r>
            <a:r>
              <a:rPr lang="en-US" altLang="en-US" sz="2700" dirty="0" smtClean="0">
                <a:cs typeface="Arial" panose="020B0604020202020204" pitchFamily="34" charset="0"/>
              </a:rPr>
              <a:t> 4.</a:t>
            </a:r>
            <a:endParaRPr lang="en-US" altLang="en-US" sz="2700" dirty="0">
              <a:cs typeface="Arial" panose="020B0604020202020204" pitchFamily="34" charset="0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700"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058401" y="4411436"/>
            <a:ext cx="1478756" cy="6858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dirty="0" smtClean="0">
                <a:solidFill>
                  <a:srgbClr val="FF3300"/>
                </a:solidFill>
                <a:cs typeface="Arial" panose="020B0604020202020204" pitchFamily="34" charset="0"/>
              </a:rPr>
              <a:t>B. S</a:t>
            </a:r>
            <a:endParaRPr lang="en-US" altLang="en-US" sz="27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086101" y="7200900"/>
            <a:ext cx="11999120" cy="2286000"/>
          </a:xfrm>
          <a:prstGeom prst="leftArrow">
            <a:avLst>
              <a:gd name="adj1" fmla="val 29167"/>
              <a:gd name="adj2" fmla="val 34264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0" b="1" dirty="0">
                <a:solidFill>
                  <a:srgbClr val="FF0000"/>
                </a:solidFill>
                <a:cs typeface="Arial" panose="020B0604020202020204" pitchFamily="34" charset="0"/>
              </a:rPr>
              <a:t>ĐÁP ÁN ĐÚNG                             </a:t>
            </a:r>
            <a:r>
              <a:rPr lang="en-US" altLang="en-US" sz="2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A. Đ       </a:t>
            </a:r>
            <a:r>
              <a:rPr lang="en-US" altLang="en-US" sz="2700" dirty="0" smtClean="0">
                <a:cs typeface="Arial" panose="020B0604020202020204" pitchFamily="34" charset="0"/>
              </a:rPr>
              <a:t> </a:t>
            </a:r>
            <a:r>
              <a:rPr lang="en-US" altLang="en-US" sz="2700" b="1" dirty="0">
                <a:latin typeface=".VnTimeH" panose="020B7200000000000000" pitchFamily="34" charset="0"/>
                <a:cs typeface="Arial" panose="020B0604020202020204" pitchFamily="34" charset="0"/>
              </a:rPr>
              <a:t>		</a:t>
            </a:r>
            <a:endParaRPr lang="en-US" altLang="en-US" sz="4200" b="1" dirty="0">
              <a:solidFill>
                <a:srgbClr val="FF33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0354" grpId="0" animBg="1"/>
      <p:bldP spid="100361" grpId="0" animBg="1"/>
      <p:bldP spid="100361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14744701" y="207170"/>
            <a:ext cx="635795" cy="86868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rgbClr val="9999FF"/>
              </a:solidFill>
            </a:endParaRPr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auto">
          <a:xfrm>
            <a:off x="6984207" y="6250783"/>
            <a:ext cx="7760493" cy="650081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D               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3600" b="1" dirty="0">
                <a:solidFill>
                  <a:schemeClr val="bg1"/>
                </a:solidFill>
              </a:rPr>
              <a:t>25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988470" y="8948738"/>
            <a:ext cx="1478756" cy="6858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3300"/>
                </a:solidFill>
              </a:rPr>
              <a:t>ĐÁP ÁN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686300" y="2047875"/>
            <a:ext cx="10058400" cy="6858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A		             100 </a:t>
            </a:r>
            <a:r>
              <a:rPr lang="en-US" altLang="en-US" sz="3000" b="1" dirty="0" err="1">
                <a:solidFill>
                  <a:schemeClr val="bg1"/>
                </a:solidFill>
              </a:rPr>
              <a:t>độ</a:t>
            </a:r>
            <a:endParaRPr lang="en-US" altLang="en-US" sz="36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5372100" y="3390900"/>
            <a:ext cx="9372600" cy="6858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B                              </a:t>
            </a:r>
            <a:r>
              <a:rPr lang="en-US" altLang="en-US" sz="3000" b="1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3000" b="1" dirty="0">
                <a:solidFill>
                  <a:schemeClr val="bg1"/>
                </a:solidFill>
              </a:rPr>
              <a:t>75 </a:t>
            </a:r>
            <a:r>
              <a:rPr lang="en-US" altLang="en-US" sz="3000" b="1" dirty="0" err="1">
                <a:solidFill>
                  <a:schemeClr val="bg1"/>
                </a:solidFill>
              </a:rPr>
              <a:t>độ</a:t>
            </a: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</a:rPr>
              <a:t>      </a:t>
            </a: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6119813" y="4755358"/>
            <a:ext cx="8624888" cy="735806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C		 50 </a:t>
            </a:r>
            <a:r>
              <a:rPr lang="en-US" altLang="en-US" sz="3000" b="1" dirty="0" err="1">
                <a:solidFill>
                  <a:schemeClr val="bg1"/>
                </a:solidFill>
              </a:rPr>
              <a:t>độ</a:t>
            </a: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</a:rPr>
              <a:t>	</a:t>
            </a: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2555082" y="223838"/>
            <a:ext cx="12189618" cy="1262063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</a:rPr>
              <a:t>Trong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tròn</a:t>
            </a:r>
            <a:r>
              <a:rPr lang="en-US" altLang="en-US" sz="3600" b="1" dirty="0">
                <a:solidFill>
                  <a:schemeClr val="bg1"/>
                </a:solidFill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</a:rPr>
              <a:t>nếu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số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đo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cung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bị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chắn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bằng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50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độ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thì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số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đo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góc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nội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chắn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cung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đó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bao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nhiêu</a:t>
            </a:r>
            <a:r>
              <a:rPr lang="en-US" altLang="en-U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3095626" y="6788945"/>
            <a:ext cx="11646695" cy="2286000"/>
          </a:xfrm>
          <a:prstGeom prst="leftArrow">
            <a:avLst>
              <a:gd name="adj1" fmla="val 25620"/>
              <a:gd name="adj2" fmla="val 27078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ĐÁP ÁN ĐÚNG</a:t>
            </a:r>
            <a:r>
              <a:rPr lang="en-US" altLang="en-US" sz="2700" dirty="0"/>
              <a:t> </a:t>
            </a:r>
            <a:r>
              <a:rPr lang="en-US" altLang="en-US" sz="2700" b="1" dirty="0">
                <a:latin typeface=".VnTimeH" panose="020B7200000000000000" pitchFamily="34" charset="0"/>
              </a:rPr>
              <a:t>		</a:t>
            </a:r>
            <a:r>
              <a:rPr lang="en-US" altLang="en-US" sz="4200" b="1" dirty="0">
                <a:solidFill>
                  <a:srgbClr val="FF33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2049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601575" y="8924925"/>
            <a:ext cx="1514475" cy="6477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 err="1" smtClean="0"/>
              <a:t>Câu</a:t>
            </a:r>
            <a:r>
              <a:rPr lang="en-US" altLang="en-US" sz="2700" dirty="0" smtClean="0"/>
              <a:t> 5.</a:t>
            </a:r>
            <a:endParaRPr lang="en-US" altLang="en-US" sz="2700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700"/>
          </a:p>
        </p:txBody>
      </p:sp>
    </p:spTree>
    <p:extLst>
      <p:ext uri="{BB962C8B-B14F-4D97-AF65-F5344CB8AC3E}">
        <p14:creationId xmlns:p14="http://schemas.microsoft.com/office/powerpoint/2010/main" val="2900361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</p:childTnLst>
        </p:cTn>
      </p:par>
    </p:tnLst>
    <p:bldLst>
      <p:bldP spid="99330" grpId="0" animBg="1"/>
      <p:bldP spid="99331" grpId="0" animBg="1"/>
      <p:bldP spid="99333" grpId="0" animBg="1"/>
      <p:bldP spid="99334" grpId="0" animBg="1"/>
      <p:bldP spid="99335" grpId="0" animBg="1"/>
      <p:bldP spid="99336" grpId="0" animBg="1"/>
      <p:bldP spid="99337" grpId="0" animBg="1"/>
      <p:bldP spid="993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14744701" y="207170"/>
            <a:ext cx="635795" cy="86868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rgbClr val="9999FF"/>
              </a:solidFill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988470" y="8948738"/>
            <a:ext cx="1478756" cy="6858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3300"/>
                </a:solidFill>
              </a:rPr>
              <a:t>ĐÁP ÁN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283870" y="1795463"/>
            <a:ext cx="10460831" cy="1512095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3000" b="1" dirty="0" err="1">
                <a:solidFill>
                  <a:schemeClr val="bg1"/>
                </a:solidFill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tròn</a:t>
            </a:r>
            <a:r>
              <a:rPr lang="en-US" altLang="en-US" sz="3000" b="1" dirty="0">
                <a:solidFill>
                  <a:schemeClr val="bg1"/>
                </a:solidFill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góc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nội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tiếp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cùng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chắn</a:t>
            </a:r>
            <a:endParaRPr lang="en-US" altLang="en-US" sz="3000" b="1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      </a:t>
            </a:r>
            <a:r>
              <a:rPr lang="en-US" altLang="en-US" sz="3000" b="1" dirty="0" err="1">
                <a:solidFill>
                  <a:schemeClr val="bg1"/>
                </a:solidFill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cung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nhau</a:t>
            </a:r>
            <a:r>
              <a:rPr lang="en-US" altLang="en-US" sz="3000" b="1" dirty="0">
                <a:solidFill>
                  <a:schemeClr val="bg1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		</a:t>
            </a:r>
            <a:endParaRPr lang="en-US" altLang="en-US" sz="3600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4283870" y="3631408"/>
            <a:ext cx="10460831" cy="1640681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lphaLcPeriod" startAt="2"/>
            </a:pPr>
            <a:r>
              <a:rPr lang="en-US" altLang="en-US" sz="3000" b="1" dirty="0" err="1">
                <a:solidFill>
                  <a:schemeClr val="bg1"/>
                </a:solidFill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tròn</a:t>
            </a:r>
            <a:r>
              <a:rPr lang="en-US" altLang="en-US" sz="3000" b="1" dirty="0">
                <a:solidFill>
                  <a:schemeClr val="bg1"/>
                </a:solidFill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góc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nội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tiếp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nhau</a:t>
            </a:r>
            <a:endParaRPr lang="en-US" altLang="en-US" sz="3000" b="1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chắn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</a:rPr>
              <a:t>cung</a:t>
            </a:r>
            <a:r>
              <a:rPr lang="en-US" altLang="en-US" sz="3000" b="1" dirty="0">
                <a:solidFill>
                  <a:schemeClr val="bg1"/>
                </a:solidFill>
              </a:rPr>
              <a:t>.    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</a:rPr>
              <a:t>           </a:t>
            </a:r>
            <a:r>
              <a:rPr lang="en-US" altLang="en-US" sz="30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3200400" y="223838"/>
            <a:ext cx="11544300" cy="1262063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Khẳng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định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sau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đây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đúng</a:t>
            </a:r>
            <a:r>
              <a:rPr lang="en-US" altLang="en-US" sz="3600" b="1" dirty="0">
                <a:solidFill>
                  <a:schemeClr val="bg1"/>
                </a:solidFill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</a:rPr>
              <a:t>sai</a:t>
            </a:r>
            <a:r>
              <a:rPr lang="en-US" altLang="en-U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2743201" y="6788945"/>
            <a:ext cx="11999120" cy="2286000"/>
          </a:xfrm>
          <a:prstGeom prst="leftArrow">
            <a:avLst>
              <a:gd name="adj1" fmla="val 29167"/>
              <a:gd name="adj2" fmla="val 34264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</a:rPr>
              <a:t>ĐÁP ÁN ĐÚNG                             a. </a:t>
            </a:r>
            <a:r>
              <a:rPr lang="en-US" altLang="en-US" sz="2700" b="1" dirty="0" err="1">
                <a:solidFill>
                  <a:srgbClr val="FF0000"/>
                </a:solidFill>
              </a:rPr>
              <a:t>Đúng</a:t>
            </a:r>
            <a:r>
              <a:rPr lang="en-US" altLang="en-US" sz="2700" b="1" dirty="0">
                <a:solidFill>
                  <a:srgbClr val="FF0000"/>
                </a:solidFill>
              </a:rPr>
              <a:t>        b. Sai</a:t>
            </a:r>
            <a:r>
              <a:rPr lang="en-US" altLang="en-US" sz="2700" dirty="0"/>
              <a:t> </a:t>
            </a:r>
            <a:r>
              <a:rPr lang="en-US" altLang="en-US" sz="2700" b="1" dirty="0">
                <a:latin typeface=".VnTimeH" panose="020B7200000000000000" pitchFamily="34" charset="0"/>
              </a:rPr>
              <a:t>		</a:t>
            </a:r>
            <a:endParaRPr lang="en-US" altLang="en-US" sz="4200" b="1" dirty="0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  <p:sp>
        <p:nvSpPr>
          <p:cNvPr id="2151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601575" y="9032082"/>
            <a:ext cx="1514475" cy="6477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 err="1" smtClean="0"/>
              <a:t>Câu</a:t>
            </a:r>
            <a:r>
              <a:rPr lang="en-US" altLang="en-US" sz="2700" dirty="0" smtClean="0"/>
              <a:t> 6.</a:t>
            </a:r>
            <a:endParaRPr lang="en-US" altLang="en-US" sz="2700" dirty="0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700"/>
          </a:p>
        </p:txBody>
      </p:sp>
    </p:spTree>
    <p:extLst>
      <p:ext uri="{BB962C8B-B14F-4D97-AF65-F5344CB8AC3E}">
        <p14:creationId xmlns:p14="http://schemas.microsoft.com/office/powerpoint/2010/main" val="1038237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6"/>
                  </p:tgtEl>
                </p:cond>
              </p:nextCondLst>
            </p:seq>
          </p:childTnLst>
        </p:cTn>
      </p:par>
    </p:tnLst>
    <p:bldLst>
      <p:bldP spid="100354" grpId="0" animBg="1"/>
      <p:bldP spid="100357" grpId="0" animBg="1"/>
      <p:bldP spid="100358" grpId="0" animBg="1"/>
      <p:bldP spid="100360" grpId="0" animBg="1"/>
      <p:bldP spid="100361" grpId="0" animBg="1"/>
      <p:bldP spid="10036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735</Words>
  <Application>Microsoft Office PowerPoint</Application>
  <PresentationFormat>Custom</PresentationFormat>
  <Paragraphs>129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.VnTimeH</vt:lpstr>
      <vt:lpstr>Calibri</vt:lpstr>
      <vt:lpstr>Times New Roman</vt:lpstr>
      <vt:lpstr>Arial</vt:lpstr>
      <vt:lpstr>Cambria Math</vt:lpstr>
      <vt:lpstr>SimSun</vt:lpstr>
      <vt:lpstr>.VnTime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Tien</cp:lastModifiedBy>
  <cp:revision>262</cp:revision>
  <dcterms:created xsi:type="dcterms:W3CDTF">2006-08-16T00:00:00Z</dcterms:created>
  <dcterms:modified xsi:type="dcterms:W3CDTF">2024-06-28T09:35:42Z</dcterms:modified>
  <dc:identifier>DAFWAZhnXwQ</dc:identifier>
</cp:coreProperties>
</file>