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wmf" ContentType="image/x-wmf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media/audio2.wav" ContentType="audio/x-wav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396" r:id="rId2"/>
    <p:sldId id="256" r:id="rId3"/>
    <p:sldId id="432" r:id="rId4"/>
    <p:sldId id="385" r:id="rId5"/>
    <p:sldId id="257" r:id="rId6"/>
    <p:sldId id="259" r:id="rId7"/>
    <p:sldId id="384" r:id="rId8"/>
    <p:sldId id="393" r:id="rId9"/>
    <p:sldId id="433" r:id="rId10"/>
    <p:sldId id="306" r:id="rId11"/>
    <p:sldId id="258" r:id="rId12"/>
    <p:sldId id="387" r:id="rId13"/>
    <p:sldId id="388" r:id="rId14"/>
    <p:sldId id="389" r:id="rId15"/>
    <p:sldId id="390" r:id="rId16"/>
    <p:sldId id="268" r:id="rId17"/>
    <p:sldId id="270" r:id="rId18"/>
    <p:sldId id="275" r:id="rId19"/>
    <p:sldId id="391" r:id="rId20"/>
    <p:sldId id="392" r:id="rId21"/>
    <p:sldId id="434" r:id="rId22"/>
    <p:sldId id="386" r:id="rId23"/>
    <p:sldId id="422" r:id="rId24"/>
    <p:sldId id="413" r:id="rId25"/>
    <p:sldId id="416" r:id="rId26"/>
    <p:sldId id="417" r:id="rId27"/>
    <p:sldId id="418" r:id="rId28"/>
    <p:sldId id="414" r:id="rId29"/>
    <p:sldId id="423" r:id="rId30"/>
    <p:sldId id="435" r:id="rId31"/>
    <p:sldId id="429" r:id="rId32"/>
    <p:sldId id="430" r:id="rId33"/>
    <p:sldId id="265" r:id="rId34"/>
    <p:sldId id="326" r:id="rId35"/>
  </p:sldIdLst>
  <p:sldSz cx="18288000" cy="10287000"/>
  <p:notesSz cx="6858000" cy="9144000"/>
  <p:embeddedFontLst>
    <p:embeddedFont>
      <p:font typeface="Segoe UI" panose="020B0502040204020203" pitchFamily="34" charset="0"/>
      <p:regular r:id="rId37"/>
      <p:bold r:id="rId38"/>
      <p:italic r:id="rId39"/>
      <p:boldItalic r:id="rId40"/>
    </p:embeddedFont>
    <p:embeddedFont>
      <p:font typeface="VNI-Times" pitchFamily="2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.VnTime" panose="020B7200000000000000" pitchFamily="34" charset="0"/>
      <p:regular r:id="rId49"/>
      <p:bold r:id="rId50"/>
      <p:italic r:id="rId51"/>
      <p:boldItalic r:id="rId52"/>
    </p:embeddedFont>
    <p:embeddedFont>
      <p:font typeface="Cambria Math" panose="02040503050406030204" pitchFamily="18" charset="0"/>
      <p:regular r:id="rId53"/>
    </p:embeddedFont>
    <p:embeddedFont>
      <p:font typeface="SimSun" panose="02010600030101010101" pitchFamily="2" charset="-122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90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4" Type="http://schemas.openxmlformats.org/officeDocument/2006/relationships/image" Target="../media/image4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4" Type="http://schemas.openxmlformats.org/officeDocument/2006/relationships/image" Target="../media/image7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28/6/2024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15.png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30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svg"/><Relationship Id="rId11" Type="http://schemas.openxmlformats.org/officeDocument/2006/relationships/image" Target="../media/image29.wmf"/><Relationship Id="rId5" Type="http://schemas.openxmlformats.org/officeDocument/2006/relationships/image" Target="../media/image15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31.png"/><Relationship Id="rId9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1.png"/><Relationship Id="rId7" Type="http://schemas.openxmlformats.org/officeDocument/2006/relationships/image" Target="../media/image33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0.png"/><Relationship Id="rId5" Type="http://schemas.openxmlformats.org/officeDocument/2006/relationships/image" Target="../media/image10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1.png"/><Relationship Id="rId7" Type="http://schemas.openxmlformats.org/officeDocument/2006/relationships/image" Target="../media/image33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2.png"/><Relationship Id="rId5" Type="http://schemas.openxmlformats.org/officeDocument/2006/relationships/image" Target="../media/image10.svg"/><Relationship Id="rId10" Type="http://schemas.openxmlformats.org/officeDocument/2006/relationships/image" Target="../media/image18.emf"/><Relationship Id="rId4" Type="http://schemas.openxmlformats.org/officeDocument/2006/relationships/image" Target="../media/image15.png"/><Relationship Id="rId9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15.png"/><Relationship Id="rId7" Type="http://schemas.openxmlformats.org/officeDocument/2006/relationships/image" Target="../media/image36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6.png"/><Relationship Id="rId5" Type="http://schemas.openxmlformats.org/officeDocument/2006/relationships/image" Target="../media/image10.svg"/><Relationship Id="rId10" Type="http://schemas.openxmlformats.org/officeDocument/2006/relationships/image" Target="../media/image350.png"/><Relationship Id="rId9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hyperlink" Target="Ki&#7875;m%20tra%20&#273;&#7883;nh%20l&#237;.gsp" TargetMode="External"/><Relationship Id="rId3" Type="http://schemas.openxmlformats.org/officeDocument/2006/relationships/image" Target="../media/image30.png"/><Relationship Id="rId7" Type="http://schemas.openxmlformats.org/officeDocument/2006/relationships/image" Target="../media/image33.emf"/><Relationship Id="rId12" Type="http://schemas.openxmlformats.org/officeDocument/2006/relationships/image" Target="../media/image4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sv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15.png"/><Relationship Id="rId10" Type="http://schemas.openxmlformats.org/officeDocument/2006/relationships/image" Target="../media/image39.wmf"/><Relationship Id="rId4" Type="http://schemas.openxmlformats.org/officeDocument/2006/relationships/image" Target="../media/image31.png"/><Relationship Id="rId9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image" Target="../media/image43.wmf"/><Relationship Id="rId1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6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png"/><Relationship Id="rId11" Type="http://schemas.openxmlformats.org/officeDocument/2006/relationships/image" Target="../media/image44.emf"/><Relationship Id="rId5" Type="http://schemas.openxmlformats.org/officeDocument/2006/relationships/image" Target="../media/image10.svg"/><Relationship Id="rId15" Type="http://schemas.openxmlformats.org/officeDocument/2006/relationships/image" Target="../media/image45.png"/><Relationship Id="rId10" Type="http://schemas.openxmlformats.org/officeDocument/2006/relationships/image" Target="../media/image42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4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48.wmf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1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51.png"/><Relationship Id="rId11" Type="http://schemas.openxmlformats.org/officeDocument/2006/relationships/image" Target="../media/image47.wmf"/><Relationship Id="rId5" Type="http://schemas.openxmlformats.org/officeDocument/2006/relationships/image" Target="../media/image500.png"/><Relationship Id="rId15" Type="http://schemas.openxmlformats.org/officeDocument/2006/relationships/image" Target="../media/image49.wmf"/><Relationship Id="rId10" Type="http://schemas.openxmlformats.org/officeDocument/2006/relationships/oleObject" Target="../embeddings/oleObject9.bin"/><Relationship Id="rId4" Type="http://schemas.openxmlformats.org/officeDocument/2006/relationships/image" Target="../media/image51.emf"/><Relationship Id="rId9" Type="http://schemas.openxmlformats.org/officeDocument/2006/relationships/image" Target="../media/image46.wmf"/><Relationship Id="rId14" Type="http://schemas.openxmlformats.org/officeDocument/2006/relationships/oleObject" Target="../embeddings/oleObject11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13" Type="http://schemas.openxmlformats.org/officeDocument/2006/relationships/oleObject" Target="../embeddings/oleObject13.bin"/><Relationship Id="rId3" Type="http://schemas.openxmlformats.org/officeDocument/2006/relationships/image" Target="../media/image50.png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5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40.png"/><Relationship Id="rId11" Type="http://schemas.openxmlformats.org/officeDocument/2006/relationships/image" Target="../media/image54.emf"/><Relationship Id="rId5" Type="http://schemas.openxmlformats.org/officeDocument/2006/relationships/image" Target="../media/image56.png"/><Relationship Id="rId10" Type="http://schemas.openxmlformats.org/officeDocument/2006/relationships/image" Target="../media/image52.wmf"/><Relationship Id="rId4" Type="http://schemas.openxmlformats.org/officeDocument/2006/relationships/image" Target="../media/image53.png"/><Relationship Id="rId9" Type="http://schemas.openxmlformats.org/officeDocument/2006/relationships/oleObject" Target="../embeddings/oleObject120.bin"/><Relationship Id="rId1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13" Type="http://schemas.openxmlformats.org/officeDocument/2006/relationships/image" Target="../media/image56.wmf"/><Relationship Id="rId3" Type="http://schemas.openxmlformats.org/officeDocument/2006/relationships/image" Target="../media/image50.png"/><Relationship Id="rId7" Type="http://schemas.openxmlformats.org/officeDocument/2006/relationships/oleObject" Target="../embeddings/oleObject14.bin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.png"/><Relationship Id="rId1" Type="http://schemas.openxmlformats.org/officeDocument/2006/relationships/vmlDrawing" Target="../drawings/vmlDrawing6.vml"/><Relationship Id="rId6" Type="http://schemas.openxmlformats.org/officeDocument/2006/relationships/image" Target="../media/image59.png"/><Relationship Id="rId11" Type="http://schemas.openxmlformats.org/officeDocument/2006/relationships/image" Target="../media/image55.emf"/><Relationship Id="rId5" Type="http://schemas.openxmlformats.org/officeDocument/2006/relationships/image" Target="../media/image56.png"/><Relationship Id="rId15" Type="http://schemas.openxmlformats.org/officeDocument/2006/relationships/image" Target="../media/image57.wmf"/><Relationship Id="rId10" Type="http://schemas.openxmlformats.org/officeDocument/2006/relationships/image" Target="../media/image52.wmf"/><Relationship Id="rId9" Type="http://schemas.openxmlformats.org/officeDocument/2006/relationships/oleObject" Target="../embeddings/oleObject140.bin"/><Relationship Id="rId14" Type="http://schemas.openxmlformats.org/officeDocument/2006/relationships/oleObject" Target="../embeddings/oleObject16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8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audio" Target="../media/audio2.wav"/><Relationship Id="rId7" Type="http://schemas.openxmlformats.org/officeDocument/2006/relationships/image" Target="../media/image90.png"/><Relationship Id="rId12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7.png"/><Relationship Id="rId5" Type="http://schemas.openxmlformats.org/officeDocument/2006/relationships/image" Target="../media/image61.gif"/><Relationship Id="rId10" Type="http://schemas.openxmlformats.org/officeDocument/2006/relationships/image" Target="../media/image93.png"/><Relationship Id="rId4" Type="http://schemas.openxmlformats.org/officeDocument/2006/relationships/audio" Target="../media/audio3.wav"/><Relationship Id="rId9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94.png"/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12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.png"/><Relationship Id="rId1" Type="http://schemas.openxmlformats.org/officeDocument/2006/relationships/vmlDrawing" Target="../drawings/vmlDrawing7.vml"/><Relationship Id="rId6" Type="http://schemas.openxmlformats.org/officeDocument/2006/relationships/image" Target="../media/image61.gif"/><Relationship Id="rId11" Type="http://schemas.openxmlformats.org/officeDocument/2006/relationships/image" Target="../media/image65.wmf"/><Relationship Id="rId5" Type="http://schemas.openxmlformats.org/officeDocument/2006/relationships/audio" Target="../media/audio3.wav"/><Relationship Id="rId15" Type="http://schemas.openxmlformats.org/officeDocument/2006/relationships/image" Target="../media/image100.png"/><Relationship Id="rId10" Type="http://schemas.openxmlformats.org/officeDocument/2006/relationships/oleObject" Target="../embeddings/oleObject18.bin"/><Relationship Id="rId4" Type="http://schemas.openxmlformats.org/officeDocument/2006/relationships/audio" Target="../media/audio2.wav"/><Relationship Id="rId9" Type="http://schemas.openxmlformats.org/officeDocument/2006/relationships/image" Target="../media/image64.wmf"/><Relationship Id="rId14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9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gif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13" Type="http://schemas.openxmlformats.org/officeDocument/2006/relationships/image" Target="../media/image63.png"/><Relationship Id="rId3" Type="http://schemas.openxmlformats.org/officeDocument/2006/relationships/audio" Target="../media/audio2.wav"/><Relationship Id="rId7" Type="http://schemas.openxmlformats.org/officeDocument/2006/relationships/image" Target="../media/image103.png"/><Relationship Id="rId12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107.png"/><Relationship Id="rId5" Type="http://schemas.openxmlformats.org/officeDocument/2006/relationships/image" Target="../media/image61.gif"/><Relationship Id="rId10" Type="http://schemas.openxmlformats.org/officeDocument/2006/relationships/image" Target="../media/image106.png"/><Relationship Id="rId4" Type="http://schemas.openxmlformats.org/officeDocument/2006/relationships/audio" Target="../media/audio3.wav"/><Relationship Id="rId9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111.png"/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12" Type="http://schemas.openxmlformats.org/officeDocument/2006/relationships/image" Target="../media/image110.png"/><Relationship Id="rId17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.png"/><Relationship Id="rId1" Type="http://schemas.openxmlformats.org/officeDocument/2006/relationships/vmlDrawing" Target="../drawings/vmlDrawing8.vml"/><Relationship Id="rId6" Type="http://schemas.openxmlformats.org/officeDocument/2006/relationships/image" Target="../media/image61.gif"/><Relationship Id="rId11" Type="http://schemas.openxmlformats.org/officeDocument/2006/relationships/image" Target="../media/image68.wmf"/><Relationship Id="rId5" Type="http://schemas.openxmlformats.org/officeDocument/2006/relationships/audio" Target="../media/audio2.wav"/><Relationship Id="rId15" Type="http://schemas.openxmlformats.org/officeDocument/2006/relationships/image" Target="../media/image113.png"/><Relationship Id="rId10" Type="http://schemas.openxmlformats.org/officeDocument/2006/relationships/oleObject" Target="../embeddings/oleObject20.bin"/><Relationship Id="rId4" Type="http://schemas.openxmlformats.org/officeDocument/2006/relationships/audio" Target="../media/audio3.wav"/><Relationship Id="rId9" Type="http://schemas.openxmlformats.org/officeDocument/2006/relationships/image" Target="../media/image67.wmf"/><Relationship Id="rId14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118.png"/><Relationship Id="rId5" Type="http://schemas.openxmlformats.org/officeDocument/2006/relationships/image" Target="../media/image61.gif"/><Relationship Id="rId15" Type="http://schemas.openxmlformats.org/officeDocument/2006/relationships/image" Target="../media/image70.gif"/><Relationship Id="rId10" Type="http://schemas.openxmlformats.org/officeDocument/2006/relationships/image" Target="../media/image117.png"/><Relationship Id="rId4" Type="http://schemas.openxmlformats.org/officeDocument/2006/relationships/audio" Target="../media/audio3.wav"/><Relationship Id="rId9" Type="http://schemas.openxmlformats.org/officeDocument/2006/relationships/image" Target="../media/image116.png"/><Relationship Id="rId1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70.gif"/><Relationship Id="rId3" Type="http://schemas.openxmlformats.org/officeDocument/2006/relationships/audio" Target="../media/audio2.wav"/><Relationship Id="rId7" Type="http://schemas.openxmlformats.org/officeDocument/2006/relationships/image" Target="../media/image104.png"/><Relationship Id="rId12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71.emf"/><Relationship Id="rId5" Type="http://schemas.openxmlformats.org/officeDocument/2006/relationships/image" Target="../media/image62.png"/><Relationship Id="rId10" Type="http://schemas.openxmlformats.org/officeDocument/2006/relationships/image" Target="../media/image115.png"/><Relationship Id="rId4" Type="http://schemas.openxmlformats.org/officeDocument/2006/relationships/image" Target="../media/image61.gif"/><Relationship Id="rId9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image" Target="../media/image76.jpeg"/><Relationship Id="rId7" Type="http://schemas.openxmlformats.org/officeDocument/2006/relationships/image" Target="../media/image7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75.wmf"/><Relationship Id="rId5" Type="http://schemas.openxmlformats.org/officeDocument/2006/relationships/image" Target="../media/image72.w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74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0.png"/><Relationship Id="rId13" Type="http://schemas.openxmlformats.org/officeDocument/2006/relationships/image" Target="../media/image81.emf"/><Relationship Id="rId3" Type="http://schemas.openxmlformats.org/officeDocument/2006/relationships/image" Target="../media/image50.png"/><Relationship Id="rId7" Type="http://schemas.openxmlformats.org/officeDocument/2006/relationships/image" Target="../media/image78.wmf"/><Relationship Id="rId12" Type="http://schemas.openxmlformats.org/officeDocument/2006/relationships/image" Target="../media/image80.png"/><Relationship Id="rId17" Type="http://schemas.openxmlformats.org/officeDocument/2006/relationships/image" Target="../media/image85.e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4.emf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79.wmf"/><Relationship Id="rId5" Type="http://schemas.openxmlformats.org/officeDocument/2006/relationships/image" Target="../media/image77.wmf"/><Relationship Id="rId15" Type="http://schemas.openxmlformats.org/officeDocument/2006/relationships/image" Target="../media/image83.emf"/><Relationship Id="rId10" Type="http://schemas.openxmlformats.org/officeDocument/2006/relationships/oleObject" Target="../embeddings/oleObject27.bin"/><Relationship Id="rId4" Type="http://schemas.openxmlformats.org/officeDocument/2006/relationships/oleObject" Target="../embeddings/oleObject25.bin"/><Relationship Id="rId9" Type="http://schemas.openxmlformats.org/officeDocument/2006/relationships/image" Target="../media/image1090.png"/><Relationship Id="rId14" Type="http://schemas.openxmlformats.org/officeDocument/2006/relationships/image" Target="../media/image8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87.png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7" Type="http://schemas.openxmlformats.org/officeDocument/2006/relationships/image" Target="../media/image10.svg"/><Relationship Id="rId12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emf"/><Relationship Id="rId5" Type="http://schemas.openxmlformats.org/officeDocument/2006/relationships/image" Target="../media/image8.svg"/><Relationship Id="rId10" Type="http://schemas.openxmlformats.org/officeDocument/2006/relationships/image" Target="../media/image18.emf"/><Relationship Id="rId9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9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720" y="3805191"/>
            <a:ext cx="11167224" cy="5605509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3400" y="952500"/>
            <a:ext cx="11715563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  <a:defRPr/>
            </a:pPr>
            <a:r>
              <a:rPr lang="en-US" sz="40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1. </a:t>
            </a:r>
            <a:r>
              <a:rPr lang="vi-VN" sz="40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ĐƯỜNG </a:t>
            </a:r>
            <a:r>
              <a:rPr lang="vi-VN" sz="4000" b="1" dirty="0">
                <a:latin typeface="Times New Roman" panose="02020603050405020304" pitchFamily="18" charset="0"/>
                <a:ea typeface="SimSun" panose="02010600030101010101" pitchFamily="2" charset="-122"/>
              </a:rPr>
              <a:t>TRÒN NGOẠI TIẾP </a:t>
            </a:r>
            <a:r>
              <a:rPr lang="vi-VN" sz="40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MỘT </a:t>
            </a:r>
            <a:r>
              <a:rPr lang="vi-VN" sz="4000" b="1" dirty="0">
                <a:latin typeface="Times New Roman" panose="02020603050405020304" pitchFamily="18" charset="0"/>
                <a:ea typeface="SimSun" panose="02010600030101010101" pitchFamily="2" charset="-122"/>
              </a:rPr>
              <a:t>TỨ </a:t>
            </a:r>
            <a:r>
              <a:rPr lang="vi-VN" sz="40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GIÁC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782518">
            <a:off x="16264946" y="-50871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907552" y="1255945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HĐKP 1</a:t>
            </a:r>
            <a:endParaRPr sz="40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713" y="729528"/>
            <a:ext cx="1972331" cy="142130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1E3F9C3-F031-CB98-774D-A1CEF934FE62}"/>
              </a:ext>
            </a:extLst>
          </p:cNvPr>
          <p:cNvSpPr/>
          <p:nvPr/>
        </p:nvSpPr>
        <p:spPr>
          <a:xfrm>
            <a:off x="5724074" y="7460555"/>
            <a:ext cx="175631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800" b="1" u="sng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u="sng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800" b="1" u="sng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b="1" u="sng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34440" y="2393015"/>
            <a:ext cx="9982200" cy="4093428"/>
            <a:chOff x="1219200" y="1584044"/>
            <a:chExt cx="9982200" cy="409342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3B50C682-A76A-4790-96DE-BCC283BECCC8}"/>
                </a:ext>
              </a:extLst>
            </p:cNvPr>
            <p:cNvSpPr txBox="1"/>
            <p:nvPr/>
          </p:nvSpPr>
          <p:spPr>
            <a:xfrm>
              <a:off x="1219200" y="1584044"/>
              <a:ext cx="9982200" cy="40934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kern="1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4000" kern="100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4000" kern="1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4000" kern="1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ABCD </a:t>
              </a:r>
              <a:r>
                <a:rPr lang="en-US" sz="4000" kern="100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kern="1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       (H.9.28). </a:t>
              </a:r>
              <a:r>
                <a:rPr lang="vi-VN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</a:t>
              </a:r>
              <a:endPara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vi-VN" sz="4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 </a:t>
              </a:r>
              <a:r>
                <a:rPr lang="vi-VN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 vì sao bốn đỉnh của tứ giác </a:t>
              </a:r>
              <a:r>
                <a:rPr lang="vi-VN" sz="40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ABCD</a:t>
              </a:r>
              <a:r>
                <a:rPr lang="vi-VN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vi-VN" sz="4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</a:t>
              </a:r>
              <a:r>
                <a:rPr lang="vi-VN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nằm </a:t>
              </a:r>
              <a:r>
                <a:rPr lang="vi-VN" sz="4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ê</a:t>
              </a:r>
              <a:r>
                <a:rPr lang="vi-VN" sz="4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 </a:t>
              </a:r>
              <a:r>
                <a:rPr lang="vi-VN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đường tròn có tâm là </a:t>
              </a:r>
              <a:r>
                <a:rPr lang="vi-VN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 </a:t>
              </a:r>
              <a:endPara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O </a:t>
              </a:r>
              <a:r>
                <a:rPr lang="vi-VN" sz="4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 </a:t>
              </a:r>
              <a:r>
                <a:rPr lang="vi-VN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 thẳng </a:t>
              </a:r>
              <a:r>
                <a:rPr lang="vi-VN" sz="40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BD</a:t>
              </a:r>
              <a:r>
                <a:rPr lang="vi-VN" sz="400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69197964"/>
                </p:ext>
              </p:extLst>
            </p:nvPr>
          </p:nvGraphicFramePr>
          <p:xfrm>
            <a:off x="5943600" y="1727576"/>
            <a:ext cx="2266950" cy="666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5" name="Equation" r:id="rId7" imgW="863280" imgH="253800" progId="Equation.DSMT4">
                    <p:embed/>
                  </p:oleObj>
                </mc:Choice>
                <mc:Fallback>
                  <p:oleObj name="Equation" r:id="rId7" imgW="86328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943600" y="1727576"/>
                          <a:ext cx="2266950" cy="6667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26800" y="1842008"/>
            <a:ext cx="5867399" cy="5084836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7510947"/>
              </p:ext>
            </p:extLst>
          </p:nvPr>
        </p:nvGraphicFramePr>
        <p:xfrm>
          <a:off x="6189980" y="8149506"/>
          <a:ext cx="5551806" cy="1245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6" name="Equation" r:id="rId10" imgW="1981080" imgH="444240" progId="Equation.DSMT4">
                  <p:embed/>
                </p:oleObj>
              </mc:Choice>
              <mc:Fallback>
                <p:oleObj name="Equation" r:id="rId10" imgW="19810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189980" y="8149506"/>
                        <a:ext cx="5551806" cy="12455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/>
          <a:srcRect r="1667" b="3669"/>
          <a:stretch/>
        </p:blipFill>
        <p:spPr>
          <a:xfrm>
            <a:off x="1350329" y="6515100"/>
            <a:ext cx="4210768" cy="32451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88735" y="1603556"/>
            <a:ext cx="6503265" cy="584775"/>
          </a:xfrm>
          <a:prstGeom prst="rect">
            <a:avLst/>
          </a:prstGeom>
          <a:solidFill>
            <a:srgbClr val="72D5AE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NHIỆM VỤ SAU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1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883516" y="1199193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HĐKP </a:t>
            </a:r>
            <a:r>
              <a:rPr lang="en-US" sz="4000" b="1" dirty="0" smtClean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2</a:t>
            </a:r>
            <a:endParaRPr sz="40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414" y="740861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B50C682-A76A-4790-96DE-BCC283BECCC8}"/>
              </a:ext>
            </a:extLst>
          </p:cNvPr>
          <p:cNvSpPr txBox="1"/>
          <p:nvPr/>
        </p:nvSpPr>
        <p:spPr>
          <a:xfrm>
            <a:off x="1524000" y="2846071"/>
            <a:ext cx="94488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 </a:t>
            </a:r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 các điổm 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B, </a:t>
            </a:r>
            <a:r>
              <a:rPr lang="en-US" sz="4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tứ giác lồi (H.9.29). Các 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trực của các cạnh 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AB, BC, CD</a:t>
            </a:r>
            <a:r>
              <a:rPr lang="vi-VN" sz="4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4000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</a:t>
            </a:r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hay </a:t>
            </a:r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1E3F9C3-F031-CB98-774D-A1CEF934FE62}"/>
              </a:ext>
            </a:extLst>
          </p:cNvPr>
          <p:cNvSpPr/>
          <p:nvPr/>
        </p:nvSpPr>
        <p:spPr>
          <a:xfrm>
            <a:off x="5181600" y="5897815"/>
            <a:ext cx="175631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800" b="1" u="sng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u="sng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800" b="1" u="sng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b="1" u="sng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5870507" y="7013058"/>
                <a:ext cx="7696200" cy="13399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trung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ự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lang="vi-VN" sz="4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vi-VN" sz="4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BC</m:t>
                      </m:r>
                      <m:r>
                        <m:rPr>
                          <m:nor/>
                        </m:rPr>
                        <a:rPr lang="vi-VN" sz="4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vi-VN" sz="4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CD</m:t>
                      </m:r>
                      <m:r>
                        <m:rPr>
                          <m:nor/>
                        </m:rPr>
                        <a:rPr lang="vi-VN" sz="4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vi-VN" sz="4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DA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ó đ</m:t>
                      </m:r>
                      <m:r>
                        <m:rPr>
                          <m:nor/>
                        </m:rP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ồ</m:t>
                      </m:r>
                      <m:r>
                        <m:rPr>
                          <m:nor/>
                        </m:rP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quy</m:t>
                      </m:r>
                      <m:r>
                        <m:rPr>
                          <m:nor/>
                        </m:rPr>
                        <a:rPr lang="en-US" sz="40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40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en-US" sz="40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40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O</m:t>
                      </m:r>
                      <m:r>
                        <m:rPr>
                          <m:nor/>
                        </m:rPr>
                        <a:rPr lang="en-US" sz="40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507" y="7013058"/>
                <a:ext cx="7696200" cy="133991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76490" y="1630402"/>
            <a:ext cx="4169546" cy="48098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r="1667" b="3669"/>
          <a:stretch/>
        </p:blipFill>
        <p:spPr>
          <a:xfrm>
            <a:off x="1176681" y="6102943"/>
            <a:ext cx="3776319" cy="29103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00146" y="1559564"/>
            <a:ext cx="6176344" cy="584775"/>
          </a:xfrm>
          <a:prstGeom prst="rect">
            <a:avLst/>
          </a:prstGeom>
          <a:solidFill>
            <a:srgbClr val="72D5AE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NHIỆM VỤ SAU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9067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170" y="1176365"/>
            <a:ext cx="3084689" cy="2222892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3962901" y="6427193"/>
                <a:ext cx="12573000" cy="2030941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T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ứ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gi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á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c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c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ó 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rgbClr val="FF0000"/>
                        </a:solidFill>
                        <a:latin typeface="+mj-lt"/>
                      </a:rPr>
                      <m:t>b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rgbClr val="FF0000"/>
                        </a:solidFill>
                        <a:latin typeface="+mj-lt"/>
                      </a:rPr>
                      <m:t>ố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rgbClr val="FF0000"/>
                        </a:solidFill>
                        <a:latin typeface="+mj-lt"/>
                      </a:rPr>
                      <m:t>n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rgbClr val="FF0000"/>
                        </a:solidFill>
                        <a:latin typeface="+mj-lt"/>
                      </a:rPr>
                      <m:t> đỉ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rgbClr val="FF0000"/>
                        </a:solidFill>
                        <a:latin typeface="+mj-lt"/>
                      </a:rPr>
                      <m:t>nh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rgbClr val="FF0000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n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ằ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m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tr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ê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n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m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ộ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t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đườ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ng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tr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ò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n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đượ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c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g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ọ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i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l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à 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+mj-lt"/>
                      </a:rPr>
                      <m:t>t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+mj-lt"/>
                      </a:rPr>
                      <m:t>ứ 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+mj-lt"/>
                      </a:rPr>
                      <m:t>gi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+mj-lt"/>
                      </a:rPr>
                      <m:t>á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+mj-lt"/>
                      </a:rPr>
                      <m:t>c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rgbClr val="FF0000"/>
                        </a:solidFill>
                        <a:latin typeface="+mj-lt"/>
                      </a:rPr>
                      <m:t>n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rgbClr val="FF0000"/>
                        </a:solidFill>
                        <a:latin typeface="+mj-lt"/>
                      </a:rPr>
                      <m:t>ộ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rgbClr val="FF0000"/>
                        </a:solidFill>
                        <a:latin typeface="+mj-lt"/>
                      </a:rPr>
                      <m:t>i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rgbClr val="FF0000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rgbClr val="FF0000"/>
                        </a:solidFill>
                        <a:latin typeface="+mj-lt"/>
                      </a:rPr>
                      <m:t>ti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rgbClr val="FF0000"/>
                        </a:solidFill>
                        <a:latin typeface="+mj-lt"/>
                      </a:rPr>
                      <m:t>ế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rgbClr val="FF0000"/>
                        </a:solidFill>
                        <a:latin typeface="+mj-lt"/>
                      </a:rPr>
                      <m:t>p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rgbClr val="FF0000"/>
                        </a:solidFill>
                        <a:latin typeface="+mj-lt"/>
                      </a:rPr>
                      <m:t> đườ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+mj-lt"/>
                      </a:rPr>
                      <m:t>ng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tr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ò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n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(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ho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ặ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c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đơ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n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gi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ả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n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l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à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t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ứ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gi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á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c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n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ộ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i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ti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ế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p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)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v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à đườ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ng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tr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ò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n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đượ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c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g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ọ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i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l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à đườ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+mj-lt"/>
                      </a:rPr>
                      <m:t>ng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+mj-lt"/>
                      </a:rPr>
                      <m:t>tr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+mj-lt"/>
                      </a:rPr>
                      <m:t>ò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+mj-lt"/>
                      </a:rPr>
                      <m:t>n</m:t>
                    </m:r>
                    <m:r>
                      <m:rPr>
                        <m:nor/>
                      </m:rPr>
                      <a:rPr lang="en-US" sz="4000" b="0" i="0" dirty="0" smtClean="0">
                        <a:solidFill>
                          <a:schemeClr val="tx1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en-US" sz="4000" b="0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ngo</m:t>
                    </m:r>
                    <m:r>
                      <m:rPr>
                        <m:nor/>
                      </m:rPr>
                      <a:rPr lang="en-US" sz="4000" b="0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ạ</m:t>
                    </m:r>
                    <m:r>
                      <m:rPr>
                        <m:nor/>
                      </m:rPr>
                      <a:rPr lang="en-US" sz="4000" b="0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4000" b="0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b="0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ti</m:t>
                    </m:r>
                    <m:r>
                      <m:rPr>
                        <m:nor/>
                      </m:rPr>
                      <a:rPr lang="en-US" sz="4000" b="0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ế</m:t>
                    </m:r>
                    <m:r>
                      <m:rPr>
                        <m:nor/>
                      </m:rPr>
                      <a:rPr lang="en-US" sz="4000" b="0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4000" b="0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ứ 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gi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á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4000" dirty="0" smtClean="0">
                    <a:solidFill>
                      <a:srgbClr val="690908"/>
                    </a:solidFill>
                    <a:latin typeface="+mj-lt"/>
                  </a:rPr>
                  <a:t>.</a:t>
                </a:r>
                <a:endParaRPr lang="en-US" sz="4000" dirty="0">
                  <a:solidFill>
                    <a:srgbClr val="690908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901" y="6427193"/>
                <a:ext cx="12573000" cy="2030941"/>
              </a:xfrm>
              <a:prstGeom prst="rect">
                <a:avLst/>
              </a:prstGeom>
              <a:blipFill rotWithShape="0">
                <a:blip r:embed="rId6"/>
                <a:stretch>
                  <a:fillRect b="-1194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8628" y="177889"/>
            <a:ext cx="3658108" cy="42198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r="1667" b="3669"/>
          <a:stretch/>
        </p:blipFill>
        <p:spPr>
          <a:xfrm>
            <a:off x="762000" y="6269126"/>
            <a:ext cx="2789481" cy="21497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5120" y="490859"/>
            <a:ext cx="4338603" cy="37599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621123">
            <a:off x="6995033" y="3301769"/>
            <a:ext cx="2182644" cy="8614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8433177">
            <a:off x="8665365" y="3238102"/>
            <a:ext cx="2495108" cy="8614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4292470" y="4381500"/>
                <a:ext cx="10476404" cy="1255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ứ 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ABCD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ti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ế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ò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(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O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ò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(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O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 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ngo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ti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ế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ứ 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ABCD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2470" y="4381500"/>
                <a:ext cx="10476404" cy="125560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189768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7" presetClass="emph" presetSubtype="0" fill="remove" grpId="0" nodeType="after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25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125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125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25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182581" y="703619"/>
            <a:ext cx="137035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40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4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40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4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4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4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9417" y="1780779"/>
            <a:ext cx="13851735" cy="4298009"/>
          </a:xfrm>
          <a:prstGeom prst="rect">
            <a:avLst/>
          </a:prstGeom>
        </p:spPr>
      </p:pic>
      <p:sp>
        <p:nvSpPr>
          <p:cNvPr id="17" name="Google Shape;169;p5"/>
          <p:cNvSpPr/>
          <p:nvPr/>
        </p:nvSpPr>
        <p:spPr>
          <a:xfrm>
            <a:off x="914400" y="667314"/>
            <a:ext cx="2019696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lang="en-US" sz="4000" b="1" dirty="0" smtClean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lang="en-US" sz="4000" b="1" dirty="0" smtClean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</a:t>
            </a:r>
            <a:endParaRPr sz="40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4096" y="5733565"/>
            <a:ext cx="1837146" cy="10218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00" y="5785509"/>
            <a:ext cx="1877040" cy="1044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5798" y="5804559"/>
            <a:ext cx="1925940" cy="10834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1169559" y="6803246"/>
                <a:ext cx="15411449" cy="12556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 dirty="0" smtClean="0">
                          <a:solidFill>
                            <a:srgbClr val="FF0000"/>
                          </a:solidFill>
                          <a:latin typeface="+mj-lt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600" dirty="0" smtClean="0">
                          <a:solidFill>
                            <a:srgbClr val="FF0000"/>
                          </a:solidFill>
                          <a:latin typeface="+mj-lt"/>
                        </a:rPr>
                        <m:t>ả</m:t>
                      </m:r>
                      <m:r>
                        <m:rPr>
                          <m:nor/>
                        </m:rPr>
                        <a:rPr lang="vi-VN" sz="3600" dirty="0" smtClean="0">
                          <a:solidFill>
                            <a:srgbClr val="FF0000"/>
                          </a:solidFill>
                          <a:latin typeface="+mj-lt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600" dirty="0" smtClean="0">
                          <a:solidFill>
                            <a:srgbClr val="FF0000"/>
                          </a:solidFill>
                          <a:latin typeface="+mj-lt"/>
                        </a:rPr>
                        <m:t>.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H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kh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ẽ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t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ứ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o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ộ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ti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ế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p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ộ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t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đườ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ò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solidFill>
                            <a:srgbClr val="000000"/>
                          </a:solidFill>
                          <a:latin typeface="+mj-lt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ỗ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t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ứ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ó 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000000"/>
                          </a:solidFill>
                          <a:latin typeface="+mj-lt"/>
                        </a:rPr>
                        <m:t>ba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đỉ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ằ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ê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đườ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ò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à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đ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ỉ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ò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ạ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kh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ằ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solidFill>
                            <a:srgbClr val="000000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đườ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ò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.</m:t>
                      </m:r>
                    </m:oMath>
                  </m:oMathPara>
                </a14:m>
                <a:endParaRPr lang="vi-VN" sz="3600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559" y="6803246"/>
                <a:ext cx="15411449" cy="125560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1207659" y="8240055"/>
                <a:ext cx="15411449" cy="12284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ẽ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ứ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ti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ế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ò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ì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ứ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đỉ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ằ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ò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659" y="8240055"/>
                <a:ext cx="15411449" cy="1228413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873826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7" presetClass="emph" presetSubtype="0" fill="remove" grpId="0" nodeType="after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25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125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25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25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"/>
                            </p:stCondLst>
                            <p:childTnLst>
                              <p:par>
                                <p:cTn id="20" presetID="27" presetClass="emph" presetSubtype="0" fill="remove" grpId="0" nodeType="after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1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1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780079" y="903612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HĐKP 3</a:t>
            </a:r>
            <a:endParaRPr sz="40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378" y="458911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1E3F9C3-F031-CB98-774D-A1CEF934FE62}"/>
              </a:ext>
            </a:extLst>
          </p:cNvPr>
          <p:cNvSpPr/>
          <p:nvPr/>
        </p:nvSpPr>
        <p:spPr>
          <a:xfrm>
            <a:off x="4953000" y="5433455"/>
            <a:ext cx="175631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800" b="1" u="sng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u="sng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800" b="1" u="sng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b="1" u="sng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51454" y="415476"/>
            <a:ext cx="4169546" cy="48098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r="1667" b="3669"/>
          <a:stretch/>
        </p:blipFill>
        <p:spPr>
          <a:xfrm>
            <a:off x="1024280" y="5232247"/>
            <a:ext cx="3776319" cy="291030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42836" y="2113489"/>
            <a:ext cx="9448800" cy="2862322"/>
            <a:chOff x="1542836" y="2113489"/>
            <a:chExt cx="9448800" cy="286232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3B50C682-A76A-4790-96DE-BCC283BECCC8}"/>
                </a:ext>
              </a:extLst>
            </p:cNvPr>
            <p:cNvSpPr txBox="1"/>
            <p:nvPr/>
          </p:nvSpPr>
          <p:spPr>
            <a:xfrm>
              <a:off x="1542836" y="2113489"/>
              <a:ext cx="9448800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 </a:t>
              </a:r>
              <a:r>
                <a:rPr lang="en-US" sz="4000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ABCD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HĐ2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sz="400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4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vói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62640254"/>
                </p:ext>
              </p:extLst>
            </p:nvPr>
          </p:nvGraphicFramePr>
          <p:xfrm>
            <a:off x="8921142" y="3158459"/>
            <a:ext cx="1600200" cy="7723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16" name="Equation" r:id="rId9" imgW="457200" imgH="253800" progId="Equation.DSMT4">
                    <p:embed/>
                  </p:oleObj>
                </mc:Choice>
                <mc:Fallback>
                  <p:oleObj name="Equation" r:id="rId9" imgW="45720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8921142" y="3158459"/>
                          <a:ext cx="1600200" cy="77238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5162062"/>
              </p:ext>
            </p:extLst>
          </p:nvPr>
        </p:nvGraphicFramePr>
        <p:xfrm>
          <a:off x="6016625" y="6300788"/>
          <a:ext cx="3289300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7" name="Equation" r:id="rId11" imgW="939600" imgH="253800" progId="Equation.DSMT4">
                  <p:embed/>
                </p:oleObj>
              </mc:Choice>
              <mc:Fallback>
                <p:oleObj name="Equation" r:id="rId11" imgW="9396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016625" y="6300788"/>
                        <a:ext cx="3289300" cy="773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1E3F9C3-F031-CB98-774D-A1CEF934FE62}"/>
              </a:ext>
            </a:extLst>
          </p:cNvPr>
          <p:cNvSpPr/>
          <p:nvPr/>
        </p:nvSpPr>
        <p:spPr>
          <a:xfrm>
            <a:off x="4953000" y="7435540"/>
            <a:ext cx="9783384" cy="13234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180°.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72591" y="1329394"/>
            <a:ext cx="5492345" cy="523220"/>
          </a:xfrm>
          <a:prstGeom prst="rect">
            <a:avLst/>
          </a:prstGeom>
          <a:solidFill>
            <a:srgbClr val="72D5AE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NHIỆM VỤ SAU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art 7">
            <a:hlinkClick r:id="rId13" action="ppaction://hlinkfile"/>
          </p:cNvPr>
          <p:cNvSpPr/>
          <p:nvPr/>
        </p:nvSpPr>
        <p:spPr>
          <a:xfrm>
            <a:off x="16403927" y="7397440"/>
            <a:ext cx="1371600" cy="1166079"/>
          </a:xfrm>
          <a:prstGeom prst="hear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KT  ĐL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13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966133">
            <a:off x="2222048" y="9380821"/>
            <a:ext cx="2183861" cy="559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0900" y="-21875"/>
            <a:ext cx="3237257" cy="323116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479468" y="1117559"/>
            <a:ext cx="5243936" cy="1535046"/>
            <a:chOff x="5479468" y="1117559"/>
            <a:chExt cx="5243936" cy="1535046"/>
          </a:xfrm>
        </p:grpSpPr>
        <p:sp>
          <p:nvSpPr>
            <p:cNvPr id="3" name="TextBox 2"/>
            <p:cNvSpPr txBox="1"/>
            <p:nvPr/>
          </p:nvSpPr>
          <p:spPr>
            <a:xfrm>
              <a:off x="5479468" y="1117559"/>
              <a:ext cx="52439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ABCD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(O)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17515423"/>
                </p:ext>
              </p:extLst>
            </p:nvPr>
          </p:nvGraphicFramePr>
          <p:xfrm>
            <a:off x="5479468" y="1954105"/>
            <a:ext cx="2171700" cy="698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60" name="Equation" r:id="rId7" imgW="990360" imgH="279360" progId="Equation.DSMT4">
                    <p:embed/>
                  </p:oleObj>
                </mc:Choice>
                <mc:Fallback>
                  <p:oleObj name="Equation" r:id="rId7" imgW="99036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479468" y="1954105"/>
                          <a:ext cx="2171700" cy="698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87253552"/>
                </p:ext>
              </p:extLst>
            </p:nvPr>
          </p:nvGraphicFramePr>
          <p:xfrm>
            <a:off x="8056558" y="1985855"/>
            <a:ext cx="2087563" cy="635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61" name="Equation" r:id="rId9" imgW="952200" imgH="253800" progId="Equation.DSMT4">
                    <p:embed/>
                  </p:oleObj>
                </mc:Choice>
                <mc:Fallback>
                  <p:oleObj name="Equation" r:id="rId9" imgW="95220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8056558" y="1985855"/>
                          <a:ext cx="2087563" cy="635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0018" y="851143"/>
            <a:ext cx="7272382" cy="193015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1E3F9C3-F031-CB98-774D-A1CEF934FE62}"/>
              </a:ext>
            </a:extLst>
          </p:cNvPr>
          <p:cNvSpPr/>
          <p:nvPr/>
        </p:nvSpPr>
        <p:spPr>
          <a:xfrm>
            <a:off x="3714829" y="5930288"/>
            <a:ext cx="118654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5958916"/>
              </p:ext>
            </p:extLst>
          </p:nvPr>
        </p:nvGraphicFramePr>
        <p:xfrm>
          <a:off x="4886325" y="5605463"/>
          <a:ext cx="8753475" cy="124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2" name="Equation" r:id="rId12" imgW="4089240" imgH="507960" progId="Equation.DSMT4">
                  <p:embed/>
                </p:oleObj>
              </mc:Choice>
              <mc:Fallback>
                <p:oleObj name="Equation" r:id="rId12" imgW="408924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886325" y="5605463"/>
                        <a:ext cx="8753475" cy="1241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420600" y="113947"/>
            <a:ext cx="3858282" cy="380302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333028" y="4790806"/>
            <a:ext cx="13954461" cy="748355"/>
            <a:chOff x="1258570" y="4215890"/>
            <a:chExt cx="13954461" cy="74835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1E3F9C3-F031-CB98-774D-A1CEF934FE62}"/>
                </a:ext>
              </a:extLst>
            </p:cNvPr>
            <p:cNvSpPr/>
            <p:nvPr/>
          </p:nvSpPr>
          <p:spPr>
            <a:xfrm>
              <a:off x="1258570" y="4256359"/>
              <a:ext cx="1395446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dirty="0">
                  <a:solidFill>
                    <a:srgbClr val="000000"/>
                  </a:solidFill>
                  <a:latin typeface="+mj-lt"/>
                </a:rPr>
                <a:t>Do hai </a:t>
              </a:r>
              <a:r>
                <a:rPr lang="en-US" sz="400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vi-VN" sz="4000" dirty="0" smtClean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vi-VN" sz="4000" i="1" dirty="0">
                  <a:solidFill>
                    <a:srgbClr val="000000"/>
                  </a:solidFill>
                  <a:latin typeface="+mj-lt"/>
                </a:rPr>
                <a:t>B, D</a:t>
              </a:r>
              <a:r>
                <a:rPr lang="vi-VN" sz="4000" dirty="0">
                  <a:solidFill>
                    <a:srgbClr val="000000"/>
                  </a:solidFill>
                  <a:latin typeface="+mj-lt"/>
                </a:rPr>
                <a:t> chia đường tròn (O) thành hai </a:t>
              </a:r>
              <a:r>
                <a:rPr lang="vi-VN" sz="4000" dirty="0" smtClean="0">
                  <a:solidFill>
                    <a:srgbClr val="000000"/>
                  </a:solidFill>
                  <a:latin typeface="+mj-lt"/>
                </a:rPr>
                <a:t>cung</a:t>
              </a:r>
              <a:r>
                <a:rPr lang="en-US" sz="4000" dirty="0" smtClean="0">
                  <a:solidFill>
                    <a:srgbClr val="000000"/>
                  </a:solidFill>
                  <a:latin typeface="+mj-lt"/>
                </a:rPr>
                <a:t>           </a:t>
              </a:r>
              <a:r>
                <a:rPr lang="en-US" sz="400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12268200" y="4215891"/>
                  <a:ext cx="870782" cy="74045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groupChr>
                        <m:groupChrPr>
                          <m:chr m:val="⏜"/>
                          <m:pos m:val="top"/>
                          <m:vertJc m:val="bot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𝐵𝐶𝐷</m:t>
                          </m:r>
                        </m:e>
                      </m:groupChr>
                    </m:oMath>
                  </a14:m>
                  <a:r>
                    <a:rPr lang="en-US" sz="3600" dirty="0" smtClean="0"/>
                    <a:t>  </a:t>
                  </a:r>
                  <a:endParaRPr lang="en-US" sz="3600" dirty="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68200" y="4215891"/>
                  <a:ext cx="870782" cy="740459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r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14097000" y="4215890"/>
                  <a:ext cx="870782" cy="74045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⏜"/>
                            <m:pos m:val="top"/>
                            <m:vertJc m:val="bot"/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groupCh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97000" y="4215890"/>
                  <a:ext cx="870782" cy="740459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r="-111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1E3F9C3-F031-CB98-774D-A1CEF934FE62}"/>
              </a:ext>
            </a:extLst>
          </p:cNvPr>
          <p:cNvSpPr/>
          <p:nvPr/>
        </p:nvSpPr>
        <p:spPr>
          <a:xfrm>
            <a:off x="3084528" y="3469209"/>
            <a:ext cx="298030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3800" b="1" u="sng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minh:</a:t>
            </a:r>
            <a:endParaRPr lang="en-US" b="1" u="sng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01E3F9C3-F031-CB98-774D-A1CEF934FE62}"/>
              </a:ext>
            </a:extLst>
          </p:cNvPr>
          <p:cNvSpPr/>
          <p:nvPr/>
        </p:nvSpPr>
        <p:spPr>
          <a:xfrm>
            <a:off x="3786614" y="7247276"/>
            <a:ext cx="232307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3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252504" y="7271260"/>
                <a:ext cx="3387409" cy="6614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3600" i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sz="36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504" y="7271260"/>
                <a:ext cx="3387409" cy="661400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8"/>
          <a:srcRect r="1667" b="3669"/>
          <a:stretch/>
        </p:blipFill>
        <p:spPr>
          <a:xfrm>
            <a:off x="676257" y="4831275"/>
            <a:ext cx="2517085" cy="291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32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04;p14"/>
          <p:cNvSpPr/>
          <p:nvPr/>
        </p:nvSpPr>
        <p:spPr>
          <a:xfrm>
            <a:off x="391999" y="1257300"/>
            <a:ext cx="1894408" cy="1110783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2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xmlns="" id="{1575B06D-149C-03EC-121C-32AD587ED8E4}"/>
              </a:ext>
            </a:extLst>
          </p:cNvPr>
          <p:cNvGrpSpPr/>
          <p:nvPr/>
        </p:nvGrpSpPr>
        <p:grpSpPr>
          <a:xfrm flipH="1">
            <a:off x="1907952" y="5143841"/>
            <a:ext cx="1409700" cy="1033900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xmlns="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xmlns="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675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3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E739D2-DBA6-85D7-D390-19FB14EEBCAA}"/>
              </a:ext>
            </a:extLst>
          </p:cNvPr>
          <p:cNvSpPr txBox="1"/>
          <p:nvPr/>
        </p:nvSpPr>
        <p:spPr>
          <a:xfrm>
            <a:off x="3558375" y="4925954"/>
            <a:ext cx="92233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4000" kern="1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000" kern="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4000" kern="1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kern="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(O).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9281" y="458409"/>
            <a:ext cx="4714302" cy="506695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226469" y="1075688"/>
            <a:ext cx="10132378" cy="3832396"/>
            <a:chOff x="607378" y="2181024"/>
            <a:chExt cx="11125200" cy="38323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607378" y="2181024"/>
                  <a:ext cx="11125200" cy="383239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vi-VN" sz="4000" dirty="0">
                      <a:solidFill>
                        <a:srgbClr val="000000"/>
                      </a:solidFill>
                      <a:latin typeface="+mj-lt"/>
                    </a:rPr>
                    <a:t>Cho tứ giác </a:t>
                  </a:r>
                  <a:r>
                    <a:rPr lang="vi-VN" sz="4000" i="1" dirty="0">
                      <a:solidFill>
                        <a:srgbClr val="000000"/>
                      </a:solidFill>
                      <a:latin typeface="+mj-lt"/>
                    </a:rPr>
                    <a:t>ABCD</a:t>
                  </a:r>
                  <a:r>
                    <a:rPr lang="vi-VN" sz="4000" dirty="0">
                      <a:solidFill>
                        <a:srgbClr val="000000"/>
                      </a:solidFill>
                      <a:latin typeface="+mj-lt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+mj-lt"/>
                        </a:rPr>
                        <m:t>n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+mj-lt"/>
                        </a:rPr>
                        <m:t>ộ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+mj-lt"/>
                        </a:rPr>
                        <m:t>i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+mj-lt"/>
                        </a:rPr>
                        <m:t>ti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+mj-lt"/>
                        </a:rPr>
                        <m:t>ế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+mj-lt"/>
                        </a:rPr>
                        <m:t>p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</m:oMath>
                  </a14:m>
                  <a:r>
                    <a:rPr lang="vi-VN" sz="4000" dirty="0">
                      <a:solidFill>
                        <a:srgbClr val="000000"/>
                      </a:solidFill>
                      <a:latin typeface="+mj-lt"/>
                    </a:rPr>
                    <a:t>đường tròn </a:t>
                  </a:r>
                  <a:r>
                    <a:rPr lang="vi-VN" sz="4000" dirty="0" smtClean="0">
                      <a:solidFill>
                        <a:srgbClr val="000000"/>
                      </a:solidFill>
                      <a:latin typeface="+mj-lt"/>
                    </a:rPr>
                    <a:t>(</a:t>
                  </a:r>
                  <a:r>
                    <a:rPr lang="en-US" sz="4000" dirty="0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  <a:r>
                    <a:rPr lang="vi-VN" sz="4000" dirty="0" smtClean="0">
                      <a:solidFill>
                        <a:srgbClr val="000000"/>
                      </a:solidFill>
                      <a:latin typeface="+mj-lt"/>
                    </a:rPr>
                    <a:t>) </a:t>
                  </a:r>
                  <a:r>
                    <a:rPr lang="vi-VN" sz="4000" dirty="0">
                      <a:solidFill>
                        <a:srgbClr val="000000"/>
                      </a:solidFill>
                      <a:latin typeface="+mj-lt"/>
                    </a:rPr>
                    <a:t>như Hình 9.32. Hai đường </a:t>
                  </a:r>
                  <a:r>
                    <a:rPr lang="en-US" sz="4000" kern="100" dirty="0" err="1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thẳng</a:t>
                  </a:r>
                  <a:r>
                    <a:rPr lang="en-US" sz="4000" kern="100" dirty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4000" i="1" dirty="0" smtClean="0">
                      <a:solidFill>
                        <a:srgbClr val="000000"/>
                      </a:solidFill>
                      <a:latin typeface="+mj-lt"/>
                    </a:rPr>
                    <a:t>AB</a:t>
                  </a:r>
                  <a:r>
                    <a:rPr lang="vi-VN" sz="4000" dirty="0" smtClean="0">
                      <a:solidFill>
                        <a:srgbClr val="000000"/>
                      </a:solidFill>
                      <a:latin typeface="+mj-lt"/>
                    </a:rPr>
                    <a:t> </a:t>
                  </a:r>
                  <a:r>
                    <a:rPr lang="vi-VN" sz="4000" dirty="0">
                      <a:solidFill>
                        <a:srgbClr val="000000"/>
                      </a:solidFill>
                      <a:latin typeface="+mj-lt"/>
                    </a:rPr>
                    <a:t>và </a:t>
                  </a:r>
                  <a:r>
                    <a:rPr lang="vi-VN" sz="4000" i="1" dirty="0">
                      <a:solidFill>
                        <a:srgbClr val="000000"/>
                      </a:solidFill>
                      <a:latin typeface="+mj-lt"/>
                    </a:rPr>
                    <a:t>DC</a:t>
                  </a:r>
                  <a:r>
                    <a:rPr lang="vi-VN" sz="4000" dirty="0">
                      <a:solidFill>
                        <a:srgbClr val="000000"/>
                      </a:solidFill>
                      <a:latin typeface="+mj-lt"/>
                    </a:rPr>
                    <a:t> </a:t>
                  </a:r>
                  <a:r>
                    <a:rPr lang="en-US" sz="4000" kern="100" dirty="0" err="1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cắt</a:t>
                  </a:r>
                  <a:r>
                    <a:rPr lang="en-US" sz="4000" kern="100" dirty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4000" dirty="0" smtClean="0">
                      <a:solidFill>
                        <a:srgbClr val="000000"/>
                      </a:solidFill>
                      <a:latin typeface="+mj-lt"/>
                    </a:rPr>
                    <a:t>nhau </a:t>
                  </a:r>
                  <a:r>
                    <a:rPr lang="vi-VN" sz="4000" dirty="0">
                      <a:solidFill>
                        <a:srgbClr val="000000"/>
                      </a:solidFill>
                      <a:latin typeface="+mj-lt"/>
                    </a:rPr>
                    <a:t>tại </a:t>
                  </a:r>
                  <a:r>
                    <a:rPr lang="vi-VN" sz="4000" i="1" dirty="0" smtClean="0">
                      <a:solidFill>
                        <a:srgbClr val="000000"/>
                      </a:solidFill>
                      <a:latin typeface="+mj-lt"/>
                    </a:rPr>
                    <a:t>X.</a:t>
                  </a:r>
                  <a:r>
                    <a:rPr lang="en-US" sz="4000" kern="100" dirty="0" err="1" smtClean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Biết</a:t>
                  </a:r>
                  <a:r>
                    <a:rPr lang="en-US" sz="4000" kern="100" dirty="0" smtClean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kern="100" dirty="0" err="1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rằng</a:t>
                  </a:r>
                  <a:r>
                    <a:rPr lang="en-US" sz="4000" dirty="0" smtClean="0">
                      <a:solidFill>
                        <a:srgbClr val="000000"/>
                      </a:solidFill>
                      <a:latin typeface="+mj-lt"/>
                    </a:rPr>
                    <a:t>                                             . </a:t>
                  </a:r>
                  <a:r>
                    <a:rPr lang="en-US" sz="4000" dirty="0" err="1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4000" dirty="0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4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đo</a:t>
                  </a:r>
                  <a:r>
                    <a:rPr lang="en-US" sz="4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4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4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góc</a:t>
                  </a:r>
                  <a:r>
                    <a:rPr lang="en-US" sz="4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i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BCD</a:t>
                  </a:r>
                  <a:r>
                    <a:rPr lang="en-US" sz="4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4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i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BXC.</a:t>
                  </a: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378" y="2181024"/>
                  <a:ext cx="11125200" cy="383239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106" r="-1384" b="-30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4134332" y="4268094"/>
                  <a:ext cx="2999030" cy="66499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𝐷𝐴𝐵</m:t>
                          </m:r>
                        </m:e>
                      </m:acc>
                      <m:r>
                        <a:rPr lang="en-US" sz="36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en-US" sz="3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</a:t>
                  </a:r>
                  <a:endPara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4332" y="4268094"/>
                  <a:ext cx="2999030" cy="66499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11927" b="-339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6810764" y="4268094"/>
                  <a:ext cx="2916258" cy="66499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𝐴𝐵𝐶</m:t>
                            </m:r>
                          </m:e>
                        </m:acc>
                        <m:r>
                          <a:rPr lang="en-US" sz="3600" i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0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  <m:r>
                              <a:rPr lang="en-US" sz="36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sz="36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0764" y="4268094"/>
                  <a:ext cx="2916258" cy="66499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/>
          <p:cNvGrpSpPr/>
          <p:nvPr/>
        </p:nvGrpSpPr>
        <p:grpSpPr>
          <a:xfrm>
            <a:off x="3379788" y="6954838"/>
            <a:ext cx="9933604" cy="742950"/>
            <a:chOff x="2474932" y="7018186"/>
            <a:chExt cx="8964538" cy="742950"/>
          </a:xfrm>
        </p:grpSpPr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62935225"/>
                </p:ext>
              </p:extLst>
            </p:nvPr>
          </p:nvGraphicFramePr>
          <p:xfrm>
            <a:off x="2474932" y="7018186"/>
            <a:ext cx="7480180" cy="742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88" name="Equation" r:id="rId8" imgW="3301920" imgH="304560" progId="Equation.DSMT4">
                    <p:embed/>
                  </p:oleObj>
                </mc:Choice>
                <mc:Fallback>
                  <p:oleObj name="Equation" r:id="rId8" imgW="330192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474932" y="7018186"/>
                          <a:ext cx="7480180" cy="7429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01E3F9C3-F031-CB98-774D-A1CEF934FE62}"/>
                </a:ext>
              </a:extLst>
            </p:cNvPr>
            <p:cNvSpPr/>
            <p:nvPr/>
          </p:nvSpPr>
          <p:spPr>
            <a:xfrm>
              <a:off x="9861794" y="7051107"/>
              <a:ext cx="1577676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3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ề</a:t>
              </a:r>
              <a:r>
                <a:rPr lang="en-US" sz="3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bù</a:t>
              </a:r>
              <a:r>
                <a:rPr lang="en-US" sz="3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594992" y="7962364"/>
            <a:ext cx="9027533" cy="677108"/>
            <a:chOff x="2222310" y="7882449"/>
            <a:chExt cx="9027533" cy="67710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01E3F9C3-F031-CB98-774D-A1CEF934FE62}"/>
                </a:ext>
              </a:extLst>
            </p:cNvPr>
            <p:cNvSpPr/>
            <p:nvPr/>
          </p:nvSpPr>
          <p:spPr>
            <a:xfrm>
              <a:off x="2222310" y="7882449"/>
              <a:ext cx="671979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8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</a:t>
              </a:r>
              <a:r>
                <a:rPr lang="en-US" sz="3800" b="1" dirty="0" err="1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à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20696069"/>
                </p:ext>
              </p:extLst>
            </p:nvPr>
          </p:nvGraphicFramePr>
          <p:xfrm>
            <a:off x="3206074" y="7882449"/>
            <a:ext cx="6061075" cy="650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89" name="Equation" r:id="rId10" imgW="2831760" imgH="266400" progId="Equation.DSMT4">
                    <p:embed/>
                  </p:oleObj>
                </mc:Choice>
                <mc:Fallback>
                  <p:oleObj name="Equation" r:id="rId10" imgW="2831760" imgH="266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206074" y="7882449"/>
                          <a:ext cx="6061075" cy="6508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1E3F9C3-F031-CB98-774D-A1CEF934FE62}"/>
                </a:ext>
              </a:extLst>
            </p:cNvPr>
            <p:cNvSpPr/>
            <p:nvPr/>
          </p:nvSpPr>
          <p:spPr>
            <a:xfrm>
              <a:off x="9672167" y="7882449"/>
              <a:ext cx="1577676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3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ề</a:t>
              </a:r>
              <a:r>
                <a:rPr lang="en-US" sz="3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bù</a:t>
              </a:r>
              <a:r>
                <a:rPr lang="en-US" sz="3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421680" y="8883735"/>
            <a:ext cx="9496775" cy="719456"/>
            <a:chOff x="1601396" y="8911151"/>
            <a:chExt cx="9496775" cy="71945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01E3F9C3-F031-CB98-774D-A1CEF934FE62}"/>
                </a:ext>
              </a:extLst>
            </p:cNvPr>
            <p:cNvSpPr/>
            <p:nvPr/>
          </p:nvSpPr>
          <p:spPr>
            <a:xfrm>
              <a:off x="1601396" y="8953499"/>
              <a:ext cx="1579278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 </a:t>
              </a:r>
              <a:r>
                <a:rPr lang="en-US" sz="3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07404138"/>
                </p:ext>
              </p:extLst>
            </p:nvPr>
          </p:nvGraphicFramePr>
          <p:xfrm>
            <a:off x="3216234" y="8911151"/>
            <a:ext cx="7881937" cy="650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90" name="Equation" r:id="rId12" imgW="3682800" imgH="266400" progId="Equation.DSMT4">
                    <p:embed/>
                  </p:oleObj>
                </mc:Choice>
                <mc:Fallback>
                  <p:oleObj name="Equation" r:id="rId12" imgW="3682800" imgH="266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216234" y="8911151"/>
                          <a:ext cx="7881937" cy="6508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Group 15"/>
          <p:cNvGrpSpPr/>
          <p:nvPr/>
        </p:nvGrpSpPr>
        <p:grpSpPr>
          <a:xfrm>
            <a:off x="3558375" y="6202219"/>
            <a:ext cx="9850674" cy="709813"/>
            <a:chOff x="2019531" y="6291552"/>
            <a:chExt cx="9850674" cy="70981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1E3F9C3-F031-CB98-774D-A1CEF934FE62}"/>
                </a:ext>
              </a:extLst>
            </p:cNvPr>
            <p:cNvSpPr/>
            <p:nvPr/>
          </p:nvSpPr>
          <p:spPr>
            <a:xfrm>
              <a:off x="2019531" y="6324257"/>
              <a:ext cx="1186543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800" b="1" dirty="0" err="1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3800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53896236"/>
                </p:ext>
              </p:extLst>
            </p:nvPr>
          </p:nvGraphicFramePr>
          <p:xfrm>
            <a:off x="3206074" y="6308142"/>
            <a:ext cx="6115050" cy="650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91" name="Equation" r:id="rId14" imgW="2857320" imgH="266400" progId="Equation.DSMT4">
                    <p:embed/>
                  </p:oleObj>
                </mc:Choice>
                <mc:Fallback>
                  <p:oleObj name="Equation" r:id="rId14" imgW="2857320" imgH="266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3206074" y="6308142"/>
                          <a:ext cx="6115050" cy="6508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01E3F9C3-F031-CB98-774D-A1CEF934FE62}"/>
                </a:ext>
              </a:extLst>
            </p:cNvPr>
            <p:cNvSpPr/>
            <p:nvPr/>
          </p:nvSpPr>
          <p:spPr>
            <a:xfrm>
              <a:off x="9672167" y="6291552"/>
              <a:ext cx="2198038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3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/>
          <a:srcRect r="1667" b="3669"/>
          <a:stretch/>
        </p:blipFill>
        <p:spPr>
          <a:xfrm>
            <a:off x="253329" y="6098515"/>
            <a:ext cx="2517085" cy="291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39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414058" y="1058791"/>
            <a:ext cx="214208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 err="1" smtClean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3800" b="1" dirty="0" smtClean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00" b="1" dirty="0" err="1" smtClean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3800" b="1" dirty="0" smtClean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</a:t>
            </a:r>
            <a:r>
              <a:rPr lang="en-US" sz="38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</a:t>
            </a:r>
            <a:endParaRPr sz="38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3107495" y="3957241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64578" y="2110582"/>
            <a:ext cx="1592666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3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 </a:t>
            </a:r>
            <a:r>
              <a:rPr lang="vi-VN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 rằng tứ giác </a:t>
            </a:r>
            <a:r>
              <a:rPr lang="vi-VN" sz="3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BCEF</a:t>
            </a:r>
            <a:r>
              <a:rPr lang="en-US" sz="3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</a:t>
            </a:r>
            <a:r>
              <a:rPr lang="en-US" sz="3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3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một đường tròn có tâm là trung điểm của cạnh </a:t>
            </a:r>
            <a:r>
              <a:rPr lang="vi-VN" sz="3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vi-VN" sz="38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8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3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r>
              <a:rPr lang="en-US" sz="3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 của các góc </a:t>
            </a:r>
            <a:r>
              <a:rPr lang="vi-VN" sz="3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BFE</a:t>
            </a:r>
            <a:r>
              <a:rPr lang="vi-VN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vi-VN" sz="3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CEF.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29423" y="1197533"/>
            <a:ext cx="13565926" cy="969496"/>
            <a:chOff x="2588474" y="1746835"/>
            <a:chExt cx="13565926" cy="969496"/>
          </a:xfrm>
        </p:grpSpPr>
        <p:sp>
          <p:nvSpPr>
            <p:cNvPr id="17" name="Rectangle 16"/>
            <p:cNvSpPr/>
            <p:nvPr/>
          </p:nvSpPr>
          <p:spPr>
            <a:xfrm>
              <a:off x="2588474" y="1746835"/>
              <a:ext cx="13565926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3800" kern="1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            </a:t>
              </a:r>
              <a:r>
                <a:rPr lang="en-US" sz="3800" kern="100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800" kern="1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kern="100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800" kern="1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kern="100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800" kern="1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kern="100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3800" kern="1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BE, CF. </a:t>
              </a:r>
              <a:r>
                <a:rPr lang="en-US" sz="3800" kern="100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800" kern="1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kern="100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rằng</a:t>
              </a:r>
              <a:r>
                <a:rPr lang="en-US" sz="3800" kern="1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11963400" y="1938488"/>
                  <a:ext cx="1952725" cy="66499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36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en-US" sz="3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</a:t>
                  </a:r>
                  <a:endPara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63400" y="1938488"/>
                  <a:ext cx="1952725" cy="66499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12844" r="-8125" b="-330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13877113" y="1927664"/>
                  <a:ext cx="1952725" cy="66518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en-US" sz="3600" i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0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  <m:r>
                              <a:rPr lang="en-US" sz="36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sz="36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77113" y="1927664"/>
                  <a:ext cx="1952725" cy="66518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6" name="Object 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56159112"/>
                    </p:ext>
                  </p:extLst>
                </p:nvPr>
              </p:nvGraphicFramePr>
              <p:xfrm>
                <a:off x="3525680" y="2043705"/>
                <a:ext cx="1332845" cy="503409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403" name="Equation" r:id="rId7" imgW="495000" imgH="190440" progId="Equation.DSMT4">
                        <p:embed/>
                      </p:oleObj>
                    </mc:Choice>
                    <mc:Fallback>
                      <p:oleObj name="Equation" r:id="rId7" imgW="495000" imgH="19044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525680" y="2043705"/>
                              <a:ext cx="1332845" cy="503409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6" name="Object 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56159112"/>
                    </p:ext>
                  </p:extLst>
                </p:nvPr>
              </p:nvGraphicFramePr>
              <p:xfrm>
                <a:off x="3525680" y="2043705"/>
                <a:ext cx="1332845" cy="503409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173" name="Equation" r:id="rId9" imgW="495000" imgH="190440" progId="Equation.DSMT4">
                        <p:embed/>
                      </p:oleObj>
                    </mc:Choice>
                    <mc:Fallback>
                      <p:oleObj name="Equation" r:id="rId9" imgW="495000" imgH="19044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525680" y="2043705"/>
                              <a:ext cx="1332845" cy="503409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33685" y="2782250"/>
            <a:ext cx="3838564" cy="498386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B65C653-BF85-2D21-C659-5F92A0504273}"/>
              </a:ext>
            </a:extLst>
          </p:cNvPr>
          <p:cNvSpPr txBox="1"/>
          <p:nvPr/>
        </p:nvSpPr>
        <p:spPr>
          <a:xfrm>
            <a:off x="4884544" y="3914694"/>
            <a:ext cx="7086600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38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8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8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8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BC. </a:t>
            </a:r>
            <a:endParaRPr kumimoji="0" lang="en-US" sz="3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82390" y="2794615"/>
            <a:ext cx="3741154" cy="4876399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5039615" y="4654421"/>
            <a:ext cx="8745542" cy="1846659"/>
            <a:chOff x="3406993" y="4844661"/>
            <a:chExt cx="8745542" cy="1846659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BB65C653-BF85-2D21-C659-5F92A0504273}"/>
                </a:ext>
              </a:extLst>
            </p:cNvPr>
            <p:cNvSpPr txBox="1"/>
            <p:nvPr/>
          </p:nvSpPr>
          <p:spPr>
            <a:xfrm>
              <a:off x="3406993" y="4844661"/>
              <a:ext cx="8745542" cy="18466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spcAft>
                  <a:spcPts val="800"/>
                </a:spcAft>
                <a:defRPr/>
              </a:pPr>
              <a:r>
                <a:rPr lang="en-US" sz="3800" kern="1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800" kern="1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kern="1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800" kern="1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lang="en-US" sz="3800" kern="1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3800" kern="1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800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3800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huyền</a:t>
              </a:r>
              <a:r>
                <a:rPr lang="en-US" sz="3800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kern="1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chung</a:t>
              </a:r>
              <a:r>
                <a:rPr lang="en-US" sz="3800" kern="1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BC. </a:t>
              </a:r>
              <a:endPara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4" name="Object 5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64007041"/>
                </p:ext>
              </p:extLst>
            </p:nvPr>
          </p:nvGraphicFramePr>
          <p:xfrm>
            <a:off x="4915129" y="5149069"/>
            <a:ext cx="1529449" cy="4970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04" name="Equation" r:id="rId13" imgW="1066680" imgH="228600" progId="Equation.DSMT4">
                    <p:embed/>
                  </p:oleObj>
                </mc:Choice>
                <mc:Fallback>
                  <p:oleObj name="Equation" r:id="rId13" imgW="106668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915129" y="5149069"/>
                          <a:ext cx="1529449" cy="49705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6" name="TextBox 65"/>
          <p:cNvSpPr txBox="1"/>
          <p:nvPr/>
        </p:nvSpPr>
        <p:spPr>
          <a:xfrm>
            <a:off x="4926268" y="6501080"/>
            <a:ext cx="6651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ME = MF = MB = MC.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801742" y="7605059"/>
            <a:ext cx="10269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 giác BCEF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tiếp một đường tròn 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(M, MB)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476808" y="5616802"/>
            <a:ext cx="4028409" cy="22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322;p15"/>
          <p:cNvSpPr/>
          <p:nvPr/>
        </p:nvSpPr>
        <p:spPr>
          <a:xfrm>
            <a:off x="2629423" y="246850"/>
            <a:ext cx="4886226" cy="1082842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 smtClean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4800" b="1" dirty="0" smtClean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4800" b="1" dirty="0" smtClean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nhóm</a:t>
            </a:r>
            <a:endParaRPr sz="48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5007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6" grpId="0"/>
      <p:bldP spid="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601116" y="683944"/>
            <a:ext cx="3124200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 err="1" smtClean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3800" b="1" dirty="0" smtClean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00" b="1" dirty="0" err="1" smtClean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3800" b="1" dirty="0" smtClean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</a:t>
            </a:r>
            <a:r>
              <a:rPr lang="en-US" sz="38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</a:t>
            </a:r>
            <a:endParaRPr sz="38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2438246" y="3301465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364578" y="1866541"/>
            <a:ext cx="1592666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3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r>
              <a:rPr lang="en-US" sz="3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 của các góc </a:t>
            </a:r>
            <a:r>
              <a:rPr lang="vi-VN" sz="3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BFE</a:t>
            </a:r>
            <a:r>
              <a:rPr lang="vi-VN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vi-VN" sz="3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CEF.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725316" y="808030"/>
            <a:ext cx="13565926" cy="969496"/>
            <a:chOff x="2588474" y="1746835"/>
            <a:chExt cx="13565926" cy="969496"/>
          </a:xfrm>
        </p:grpSpPr>
        <p:sp>
          <p:nvSpPr>
            <p:cNvPr id="17" name="Rectangle 16"/>
            <p:cNvSpPr/>
            <p:nvPr/>
          </p:nvSpPr>
          <p:spPr>
            <a:xfrm>
              <a:off x="2588474" y="1746835"/>
              <a:ext cx="13565926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3800" kern="1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            </a:t>
              </a:r>
              <a:r>
                <a:rPr lang="en-US" sz="3800" kern="100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800" kern="1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kern="100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800" kern="1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kern="100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800" kern="1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kern="100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3800" kern="1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BE, CF. </a:t>
              </a:r>
              <a:r>
                <a:rPr lang="en-US" sz="3800" kern="100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800" kern="1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kern="100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rằng</a:t>
              </a:r>
              <a:r>
                <a:rPr lang="en-US" sz="3800" kern="1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11963400" y="1938488"/>
                  <a:ext cx="1952725" cy="66499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36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en-US" sz="3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</a:t>
                  </a:r>
                  <a:endPara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63400" y="1938488"/>
                  <a:ext cx="1952725" cy="66499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12844" r="-8125" b="-330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13877113" y="1927664"/>
                  <a:ext cx="1952725" cy="66518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en-US" sz="3600" i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0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  <m:r>
                              <a:rPr lang="en-US" sz="36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sz="36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77113" y="1927664"/>
                  <a:ext cx="1952725" cy="66518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6" name="Object 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782934724"/>
                    </p:ext>
                  </p:extLst>
                </p:nvPr>
              </p:nvGraphicFramePr>
              <p:xfrm>
                <a:off x="3525680" y="2043705"/>
                <a:ext cx="1332845" cy="503409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6500" name="Equation" r:id="rId7" imgW="495000" imgH="190440" progId="Equation.DSMT4">
                        <p:embed/>
                      </p:oleObj>
                    </mc:Choice>
                    <mc:Fallback>
                      <p:oleObj name="Equation" r:id="rId7" imgW="495000" imgH="19044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525680" y="2043705"/>
                              <a:ext cx="1332845" cy="503409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6" name="Object 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782934724"/>
                    </p:ext>
                  </p:extLst>
                </p:nvPr>
              </p:nvGraphicFramePr>
              <p:xfrm>
                <a:off x="3525680" y="2043705"/>
                <a:ext cx="1332845" cy="503409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6158" name="Equation" r:id="rId9" imgW="495000" imgH="190440" progId="Equation.DSMT4">
                        <p:embed/>
                      </p:oleObj>
                    </mc:Choice>
                    <mc:Fallback>
                      <p:oleObj name="Equation" r:id="rId9" imgW="495000" imgH="19044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525680" y="2043705"/>
                              <a:ext cx="1332845" cy="503409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68456" y="2555979"/>
            <a:ext cx="3741154" cy="48763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2E739D2-DBA6-85D7-D390-19FB14EEBCAA}"/>
              </a:ext>
            </a:extLst>
          </p:cNvPr>
          <p:cNvSpPr txBox="1"/>
          <p:nvPr/>
        </p:nvSpPr>
        <p:spPr>
          <a:xfrm>
            <a:off x="4137759" y="3417525"/>
            <a:ext cx="100100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Do </a:t>
            </a:r>
            <a:r>
              <a:rPr lang="en-US" sz="4000" kern="1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000" kern="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BCEF </a:t>
            </a:r>
            <a:r>
              <a:rPr lang="en-US" sz="4000" kern="1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kern="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944220" y="4450968"/>
            <a:ext cx="9472562" cy="699016"/>
            <a:chOff x="2019531" y="6308333"/>
            <a:chExt cx="9472562" cy="69901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01E3F9C3-F031-CB98-774D-A1CEF934FE62}"/>
                </a:ext>
              </a:extLst>
            </p:cNvPr>
            <p:cNvSpPr/>
            <p:nvPr/>
          </p:nvSpPr>
          <p:spPr>
            <a:xfrm>
              <a:off x="2019531" y="6324257"/>
              <a:ext cx="1186543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800" b="1" dirty="0" err="1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3800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9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20793334"/>
                </p:ext>
              </p:extLst>
            </p:nvPr>
          </p:nvGraphicFramePr>
          <p:xfrm>
            <a:off x="3490196" y="6308333"/>
            <a:ext cx="5545137" cy="650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01" name="Equation" r:id="rId12" imgW="2590560" imgH="266400" progId="Equation.DSMT4">
                    <p:embed/>
                  </p:oleObj>
                </mc:Choice>
                <mc:Fallback>
                  <p:oleObj name="Equation" r:id="rId12" imgW="2590560" imgH="266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490196" y="6308333"/>
                          <a:ext cx="5545137" cy="6508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01E3F9C3-F031-CB98-774D-A1CEF934FE62}"/>
                </a:ext>
              </a:extLst>
            </p:cNvPr>
            <p:cNvSpPr/>
            <p:nvPr/>
          </p:nvSpPr>
          <p:spPr>
            <a:xfrm>
              <a:off x="9294055" y="6330241"/>
              <a:ext cx="2198038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3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103227" y="5594229"/>
            <a:ext cx="9119902" cy="677108"/>
            <a:chOff x="2382351" y="6308333"/>
            <a:chExt cx="9119902" cy="67710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01E3F9C3-F031-CB98-774D-A1CEF934FE62}"/>
                </a:ext>
              </a:extLst>
            </p:cNvPr>
            <p:cNvSpPr/>
            <p:nvPr/>
          </p:nvSpPr>
          <p:spPr>
            <a:xfrm>
              <a:off x="2382351" y="6308333"/>
              <a:ext cx="833883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800" b="1" dirty="0" err="1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800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59962647"/>
                </p:ext>
              </p:extLst>
            </p:nvPr>
          </p:nvGraphicFramePr>
          <p:xfrm>
            <a:off x="3490196" y="6308333"/>
            <a:ext cx="5545137" cy="650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02" name="Equation" r:id="rId14" imgW="2590560" imgH="266400" progId="Equation.DSMT4">
                    <p:embed/>
                  </p:oleObj>
                </mc:Choice>
                <mc:Fallback>
                  <p:oleObj name="Equation" r:id="rId14" imgW="2590560" imgH="266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3490196" y="6308333"/>
                          <a:ext cx="5545137" cy="6508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01E3F9C3-F031-CB98-774D-A1CEF934FE62}"/>
                </a:ext>
              </a:extLst>
            </p:cNvPr>
            <p:cNvSpPr/>
            <p:nvPr/>
          </p:nvSpPr>
          <p:spPr>
            <a:xfrm>
              <a:off x="9304215" y="6308333"/>
              <a:ext cx="2198038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3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228600" y="4433188"/>
            <a:ext cx="3129459" cy="22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61945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58321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852090" y="1859358"/>
            <a:ext cx="10762267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4" y="2980452"/>
            <a:ext cx="4156023" cy="704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612" y="5687273"/>
            <a:ext cx="4454526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0"/>
          <a:stretch>
            <a:fillRect/>
          </a:stretch>
        </p:blipFill>
        <p:spPr bwMode="auto">
          <a:xfrm>
            <a:off x="3244371" y="6563558"/>
            <a:ext cx="4657724" cy="344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12376244" y="6563558"/>
            <a:ext cx="5094597" cy="378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12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675951" y="1224107"/>
            <a:ext cx="2508877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 err="1" smtClean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Thử</a:t>
            </a:r>
            <a:r>
              <a:rPr lang="en-US" sz="3800" b="1" dirty="0" smtClean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00" b="1" dirty="0" err="1" smtClean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thách</a:t>
            </a:r>
            <a:r>
              <a:rPr lang="en-US" sz="3800" b="1" dirty="0" smtClean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00" b="1" dirty="0" err="1" smtClean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sz="3800" b="1" dirty="0" smtClean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1:</a:t>
            </a:r>
            <a:endParaRPr sz="38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1875220" y="5344889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200400" y="876300"/>
            <a:ext cx="144289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latin typeface="+mj-lt"/>
              </a:rPr>
              <a:t>Cho tứ giác </a:t>
            </a:r>
            <a:r>
              <a:rPr lang="vi-VN" sz="4000" i="1" dirty="0">
                <a:solidFill>
                  <a:srgbClr val="000000"/>
                </a:solidFill>
                <a:latin typeface="+mj-lt"/>
              </a:rPr>
              <a:t>ABCD,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 biết rằng các đường trung trực của ba đoạn thẳng </a:t>
            </a:r>
            <a:r>
              <a:rPr lang="vi-VN" sz="4000" i="1" dirty="0">
                <a:solidFill>
                  <a:srgbClr val="000000"/>
                </a:solidFill>
                <a:latin typeface="+mj-lt"/>
              </a:rPr>
              <a:t>AB, AC, AD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40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</a:t>
            </a:r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4000" dirty="0" smtClean="0">
                <a:solidFill>
                  <a:srgbClr val="000000"/>
                </a:solidFill>
                <a:latin typeface="+mj-lt"/>
              </a:rPr>
              <a:t>. 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Hãy giải thích vì sao </a:t>
            </a:r>
            <a:r>
              <a:rPr lang="vi-VN" sz="4000" i="1" dirty="0">
                <a:solidFill>
                  <a:srgbClr val="000000"/>
                </a:solidFill>
                <a:latin typeface="+mj-lt"/>
              </a:rPr>
              <a:t>ABCD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 là tứ giác nội tiếp.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/>
          <a:srcRect r="1667" b="3669"/>
          <a:stretch/>
        </p:blipFill>
        <p:spPr>
          <a:xfrm>
            <a:off x="1475651" y="6309427"/>
            <a:ext cx="2517085" cy="29103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2E739D2-DBA6-85D7-D390-19FB14EEBCAA}"/>
              </a:ext>
            </a:extLst>
          </p:cNvPr>
          <p:cNvSpPr txBox="1"/>
          <p:nvPr/>
        </p:nvSpPr>
        <p:spPr>
          <a:xfrm>
            <a:off x="4320852" y="5159590"/>
            <a:ext cx="100100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latin typeface="+mj-lt"/>
                <a:cs typeface="Times New Roman" panose="02020603050405020304" pitchFamily="18" charset="0"/>
              </a:rPr>
              <a:t>Gọi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+mj-lt"/>
                <a:cs typeface="Times New Roman" panose="02020603050405020304" pitchFamily="18" charset="0"/>
              </a:rPr>
              <a:t>là giao điểm của các đường trung trực các đoạn </a:t>
            </a:r>
            <a:r>
              <a:rPr lang="vi-VN" sz="4000" dirty="0" smtClean="0">
                <a:latin typeface="+mj-lt"/>
                <a:cs typeface="Times New Roman" panose="02020603050405020304" pitchFamily="18" charset="0"/>
              </a:rPr>
              <a:t>thẳng</a:t>
            </a:r>
            <a:r>
              <a:rPr lang="en-US" sz="40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000" i="1" dirty="0">
                <a:solidFill>
                  <a:srgbClr val="000000"/>
                </a:solidFill>
                <a:latin typeface="+mj-lt"/>
              </a:rPr>
              <a:t>AB, AC, AD</a:t>
            </a:r>
            <a:r>
              <a:rPr lang="vi-VN" sz="4000" dirty="0" smtClean="0">
                <a:latin typeface="+mj-lt"/>
                <a:cs typeface="Times New Roman" panose="02020603050405020304" pitchFamily="18" charset="0"/>
              </a:rPr>
              <a:t> </a:t>
            </a:r>
            <a:endParaRPr lang="en-US" sz="4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1E3F9C3-F031-CB98-774D-A1CEF934FE62}"/>
              </a:ext>
            </a:extLst>
          </p:cNvPr>
          <p:cNvSpPr/>
          <p:nvPr/>
        </p:nvSpPr>
        <p:spPr>
          <a:xfrm>
            <a:off x="4346252" y="6549278"/>
            <a:ext cx="771672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OA = OB; OA = OD; OA = OC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1E3F9C3-F031-CB98-774D-A1CEF934FE62}"/>
              </a:ext>
            </a:extLst>
          </p:cNvPr>
          <p:cNvSpPr/>
          <p:nvPr/>
        </p:nvSpPr>
        <p:spPr>
          <a:xfrm>
            <a:off x="4320852" y="8209464"/>
            <a:ext cx="768832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600" dirty="0">
                <a:solidFill>
                  <a:srgbClr val="000000"/>
                </a:solidFill>
                <a:latin typeface="+mj-lt"/>
              </a:rPr>
              <a:t>tứ </a:t>
            </a:r>
            <a:r>
              <a:rPr lang="vi-VN" sz="3600" dirty="0" smtClean="0">
                <a:solidFill>
                  <a:srgbClr val="000000"/>
                </a:solidFill>
                <a:latin typeface="+mj-lt"/>
              </a:rPr>
              <a:t>giác</a:t>
            </a:r>
            <a:r>
              <a:rPr lang="en-US" sz="36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600" i="1" dirty="0" smtClean="0">
                <a:solidFill>
                  <a:srgbClr val="000000"/>
                </a:solidFill>
                <a:latin typeface="+mj-lt"/>
              </a:rPr>
              <a:t>ABCD</a:t>
            </a:r>
            <a:r>
              <a:rPr lang="en-US" sz="3600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+mj-lt"/>
              </a:rPr>
              <a:t>nội </a:t>
            </a:r>
            <a:r>
              <a:rPr lang="vi-VN" sz="3600" dirty="0" smtClean="0">
                <a:solidFill>
                  <a:srgbClr val="000000"/>
                </a:solidFill>
                <a:latin typeface="+mj-lt"/>
              </a:rPr>
              <a:t>tiếp</a:t>
            </a:r>
            <a:r>
              <a:rPr lang="en-US" sz="36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(O; OA)</a:t>
            </a:r>
            <a:r>
              <a:rPr lang="en-US" sz="3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2736" y="5291741"/>
            <a:ext cx="4028877" cy="3591465"/>
          </a:xfrm>
          <a:prstGeom prst="rect">
            <a:avLst/>
          </a:prstGeom>
        </p:spPr>
      </p:pic>
      <p:pic>
        <p:nvPicPr>
          <p:cNvPr id="36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6533734" y="2359487"/>
            <a:ext cx="5503846" cy="25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1E3F9C3-F031-CB98-774D-A1CEF934FE62}"/>
              </a:ext>
            </a:extLst>
          </p:cNvPr>
          <p:cNvSpPr/>
          <p:nvPr/>
        </p:nvSpPr>
        <p:spPr>
          <a:xfrm>
            <a:off x="4346252" y="7426027"/>
            <a:ext cx="599433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en-US" sz="3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OA = OB = OC = OD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260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  <p:bldP spid="3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050" y="0"/>
            <a:ext cx="1843405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n 4">
            <a:extLst>
              <a:ext uri="{FF2B5EF4-FFF2-40B4-BE49-F238E27FC236}"/>
            </a:extLst>
          </p:cNvPr>
          <p:cNvSpPr/>
          <p:nvPr/>
        </p:nvSpPr>
        <p:spPr>
          <a:xfrm>
            <a:off x="762000" y="1790700"/>
            <a:ext cx="7045323" cy="6438901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  <a:p>
            <a:pPr algn="ctr" defTabSz="1371600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7807323" y="2324100"/>
            <a:ext cx="7585074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 dirty="0">
                <a:solidFill>
                  <a:srgbClr val="FF0000"/>
                </a:solidFill>
                <a:cs typeface="Calibri" panose="020F050202020403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45886435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F736E5-0F12-862C-BE1A-7BE3C7942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5400" y="723900"/>
            <a:ext cx="9144000" cy="955675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8554FAD-BB32-5CE0-0132-29B3C97D0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2095500"/>
            <a:ext cx="16535400" cy="7467600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>
            <a:normAutofit fontScale="92500" lnSpcReduction="10000"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(6 - 8 HS),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B, C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20s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20s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AutoNum type="arabicPeriod"/>
            </a:pPr>
            <a:endParaRPr lang="vi-VN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67623"/>
      </p:ext>
    </p:extLst>
  </p:cSld>
  <p:clrMapOvr>
    <a:masterClrMapping/>
  </p:clrMapOvr>
  <p:transition spd="slow" advTm="6679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4154550" y="3235863"/>
            <a:ext cx="142160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A.</a:t>
            </a:r>
            <a:r>
              <a:rPr lang="en-US" altLang="en-US" sz="4200" dirty="0">
                <a:solidFill>
                  <a:srgbClr val="0000FF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4087980" y="5036346"/>
            <a:ext cx="1143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en-US" altLang="en-US" sz="4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57"/>
          <p:cNvSpPr>
            <a:spLocks noChangeArrowheads="1"/>
          </p:cNvSpPr>
          <p:nvPr/>
        </p:nvSpPr>
        <p:spPr bwMode="auto">
          <a:xfrm>
            <a:off x="4098475" y="8120064"/>
            <a:ext cx="11031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</a:rPr>
              <a:t>D.</a:t>
            </a:r>
            <a:r>
              <a:rPr lang="en-US" altLang="en-US" sz="4200" dirty="0">
                <a:solidFill>
                  <a:srgbClr val="0000FF"/>
                </a:solidFill>
                <a:latin typeface=".VnTime" panose="020B7200000000000000" pitchFamily="34" charset="0"/>
              </a:rPr>
              <a:t>   </a:t>
            </a:r>
          </a:p>
        </p:txBody>
      </p:sp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4041441" y="6557968"/>
            <a:ext cx="82391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C.</a:t>
            </a:r>
            <a:r>
              <a:rPr lang="en-US" altLang="en-US" sz="4200" dirty="0">
                <a:solidFill>
                  <a:srgbClr val="0066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 </a:t>
            </a:r>
            <a:endParaRPr lang="en-US" altLang="en-US" sz="4200" dirty="0">
              <a:solidFill>
                <a:srgbClr val="0000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97" descr="kho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446" y="3684165"/>
            <a:ext cx="4817270" cy="348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98" descr="ĐÚNG RỒ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447" y="3587415"/>
            <a:ext cx="4914900" cy="35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987207"/>
              </p:ext>
            </p:extLst>
          </p:nvPr>
        </p:nvGraphicFramePr>
        <p:xfrm>
          <a:off x="2935515" y="585260"/>
          <a:ext cx="12380685" cy="1951609"/>
        </p:xfrm>
        <a:graphic>
          <a:graphicData uri="http://schemas.openxmlformats.org/drawingml/2006/table">
            <a:tbl>
              <a:tblPr/>
              <a:tblGrid>
                <a:gridCol w="12380685"/>
              </a:tblGrid>
              <a:tr h="1897422">
                <a:tc>
                  <a:txBody>
                    <a:bodyPr/>
                    <a:lstStyle/>
                    <a:p>
                      <a:pPr marL="30163" marR="0" lvl="0" indent="0" algn="just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200"/>
                        </a:spcAft>
                        <a:tabLst>
                          <a:tab pos="434975" algn="l"/>
                        </a:tabLst>
                      </a:pPr>
                      <a:r>
                        <a:rPr lang="nl-NL" sz="5400" b="1" dirty="0" smtClean="0">
                          <a:solidFill>
                            <a:srgbClr val="2B2B2C"/>
                          </a:solidFill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Câu 1</a:t>
                      </a:r>
                      <a:r>
                        <a:rPr lang="nl-NL" sz="5400" dirty="0" smtClean="0">
                          <a:solidFill>
                            <a:srgbClr val="2B2B2C"/>
                          </a:solidFill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: Trong một tứ giác nội tiếp, tổng số đo hai góc đối nhau bằng bao nhiêu độ?</a:t>
                      </a:r>
                    </a:p>
                  </a:txBody>
                  <a:tcPr marL="171450" marR="171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49" name="Rounded Rectangle 48"/>
          <p:cNvSpPr/>
          <p:nvPr/>
        </p:nvSpPr>
        <p:spPr>
          <a:xfrm>
            <a:off x="5230980" y="2878931"/>
            <a:ext cx="3962400" cy="13716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33CC"/>
                </a:solidFill>
              </a:rPr>
              <a:t> </a:t>
            </a:r>
            <a:endParaRPr lang="en-US" sz="4800" dirty="0"/>
          </a:p>
        </p:txBody>
      </p:sp>
      <p:sp>
        <p:nvSpPr>
          <p:cNvPr id="50" name="Rounded Rectangle 49"/>
          <p:cNvSpPr/>
          <p:nvPr/>
        </p:nvSpPr>
        <p:spPr>
          <a:xfrm>
            <a:off x="5247762" y="4655568"/>
            <a:ext cx="3945618" cy="1371600"/>
          </a:xfrm>
          <a:prstGeom prst="roundRect">
            <a:avLst/>
          </a:prstGeom>
          <a:solidFill>
            <a:schemeClr val="accent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800" dirty="0"/>
          </a:p>
        </p:txBody>
      </p:sp>
      <p:sp>
        <p:nvSpPr>
          <p:cNvPr id="51" name="Rounded Rectangle 50"/>
          <p:cNvSpPr/>
          <p:nvPr/>
        </p:nvSpPr>
        <p:spPr>
          <a:xfrm>
            <a:off x="5247763" y="6281741"/>
            <a:ext cx="3945618" cy="1371600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5257800" y="7864247"/>
            <a:ext cx="3962400" cy="1371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33CC"/>
                </a:solidFill>
              </a:rPr>
              <a:t> </a:t>
            </a:r>
            <a:endParaRPr lang="en-US"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6671281" y="5038902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281" y="5038902"/>
                <a:ext cx="1208020" cy="76944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6608170" y="3201823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170" y="3201823"/>
                <a:ext cx="1208020" cy="769441"/>
              </a:xfrm>
              <a:prstGeom prst="rect">
                <a:avLst/>
              </a:prstGeom>
              <a:blipFill rotWithShape="0">
                <a:blip r:embed="rId8"/>
                <a:stretch>
                  <a:fillRect r="-2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6616561" y="8165326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15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6561" y="8165326"/>
                <a:ext cx="1208020" cy="769441"/>
              </a:xfrm>
              <a:prstGeom prst="rect">
                <a:avLst/>
              </a:prstGeom>
              <a:blipFill rotWithShape="0">
                <a:blip r:embed="rId9"/>
                <a:stretch>
                  <a:fillRect r="-2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6608170" y="6663177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18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170" y="6663177"/>
                <a:ext cx="1208020" cy="769441"/>
              </a:xfrm>
              <a:prstGeom prst="rect">
                <a:avLst/>
              </a:prstGeom>
              <a:blipFill rotWithShape="0">
                <a:blip r:embed="rId10"/>
                <a:stretch>
                  <a:fillRect r="-2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ounded Rectangle 55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20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19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18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17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16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15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14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13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12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11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10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09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08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07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06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05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04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03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02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01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/>
              <a:t>00</a:t>
            </a:r>
          </a:p>
        </p:txBody>
      </p:sp>
      <p:pic>
        <p:nvPicPr>
          <p:cNvPr id="77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457200" y="589934"/>
            <a:ext cx="2328693" cy="218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15502107" y="589934"/>
            <a:ext cx="2328693" cy="218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0"/>
          <a:stretch>
            <a:fillRect/>
          </a:stretch>
        </p:blipFill>
        <p:spPr bwMode="auto">
          <a:xfrm>
            <a:off x="208546" y="4243496"/>
            <a:ext cx="3161436" cy="424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539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52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2875085" y="3540657"/>
            <a:ext cx="142160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A.</a:t>
            </a:r>
            <a:r>
              <a:rPr lang="en-US" altLang="en-US" sz="4200" dirty="0">
                <a:solidFill>
                  <a:srgbClr val="0000FF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2808515" y="5166972"/>
            <a:ext cx="1143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en-US" altLang="en-US" sz="4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57"/>
          <p:cNvSpPr>
            <a:spLocks noChangeArrowheads="1"/>
          </p:cNvSpPr>
          <p:nvPr/>
        </p:nvSpPr>
        <p:spPr bwMode="auto">
          <a:xfrm>
            <a:off x="2828421" y="8671488"/>
            <a:ext cx="11031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</a:rPr>
              <a:t>D.</a:t>
            </a:r>
            <a:r>
              <a:rPr lang="en-US" altLang="en-US" sz="4200" dirty="0">
                <a:solidFill>
                  <a:srgbClr val="0000FF"/>
                </a:solidFill>
                <a:latin typeface=".VnTime" panose="020B7200000000000000" pitchFamily="34" charset="0"/>
              </a:rPr>
              <a:t>   </a:t>
            </a:r>
          </a:p>
        </p:txBody>
      </p:sp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2761976" y="6862762"/>
            <a:ext cx="82391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C.</a:t>
            </a:r>
            <a:r>
              <a:rPr lang="en-US" altLang="en-US" sz="4200" dirty="0">
                <a:solidFill>
                  <a:srgbClr val="0066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 </a:t>
            </a:r>
            <a:endParaRPr lang="en-US" altLang="en-US" sz="4200" dirty="0">
              <a:solidFill>
                <a:srgbClr val="0000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97" descr="khoc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123" y="3491818"/>
            <a:ext cx="4817270" cy="348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98" descr="ĐÚNG RỒ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493" y="3491818"/>
            <a:ext cx="4914900" cy="35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56383"/>
              </p:ext>
            </p:extLst>
          </p:nvPr>
        </p:nvGraphicFramePr>
        <p:xfrm>
          <a:off x="1217334" y="654119"/>
          <a:ext cx="16156266" cy="2151626"/>
        </p:xfrm>
        <a:graphic>
          <a:graphicData uri="http://schemas.openxmlformats.org/drawingml/2006/table">
            <a:tbl>
              <a:tblPr/>
              <a:tblGrid>
                <a:gridCol w="16156266"/>
              </a:tblGrid>
              <a:tr h="2151626">
                <a:tc>
                  <a:txBody>
                    <a:bodyPr/>
                    <a:lstStyle/>
                    <a:p>
                      <a:pPr marL="30163" marR="0" lvl="0" indent="0" algn="just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vi-VN" sz="4800" b="1" dirty="0" smtClean="0">
                          <a:solidFill>
                            <a:srgbClr val="2B2B2C"/>
                          </a:solidFill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Câu 2</a:t>
                      </a:r>
                      <a:r>
                        <a:rPr lang="vi-VN" sz="4800" dirty="0" smtClean="0">
                          <a:solidFill>
                            <a:srgbClr val="2B2B2C"/>
                          </a:solidFill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4800" dirty="0" smtClean="0">
                          <a:solidFill>
                            <a:srgbClr val="2B2B2C"/>
                          </a:solidFill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vi-VN" sz="4800" dirty="0" smtClean="0">
                          <a:solidFill>
                            <a:srgbClr val="2B2B2C"/>
                          </a:solidFill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Cho tứ giác ABCD nội tiếp đường tròn, có </a:t>
                      </a:r>
                      <a:r>
                        <a:rPr lang="en-US" sz="4800" dirty="0" smtClean="0">
                          <a:solidFill>
                            <a:srgbClr val="2B2B2C"/>
                          </a:solidFill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              </a:t>
                      </a:r>
                      <a:r>
                        <a:rPr lang="vi-VN" sz="4800" dirty="0" smtClean="0">
                          <a:solidFill>
                            <a:srgbClr val="2B2B2C"/>
                          </a:solidFill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4800" dirty="0" smtClean="0">
                          <a:solidFill>
                            <a:srgbClr val="2B2B2C"/>
                          </a:solidFill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4800" dirty="0" smtClean="0">
                          <a:solidFill>
                            <a:srgbClr val="2B2B2C"/>
                          </a:solidFill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4800" dirty="0" smtClean="0">
                        <a:solidFill>
                          <a:srgbClr val="2B2B2C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vi-VN" sz="4800" dirty="0" smtClean="0">
                          <a:solidFill>
                            <a:srgbClr val="2B2B2C"/>
                          </a:solidFill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Tính </a:t>
                      </a:r>
                    </a:p>
                  </a:txBody>
                  <a:tcPr marL="171450" marR="171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45" name="Rounded Rectangle 44"/>
          <p:cNvSpPr/>
          <p:nvPr/>
        </p:nvSpPr>
        <p:spPr>
          <a:xfrm>
            <a:off x="3747471" y="3215590"/>
            <a:ext cx="3872529" cy="1329872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400" dirty="0"/>
          </a:p>
        </p:txBody>
      </p:sp>
      <p:sp>
        <p:nvSpPr>
          <p:cNvPr id="46" name="Rounded Rectangle 45"/>
          <p:cNvSpPr/>
          <p:nvPr/>
        </p:nvSpPr>
        <p:spPr>
          <a:xfrm>
            <a:off x="3747471" y="4870506"/>
            <a:ext cx="3872529" cy="1371600"/>
          </a:xfrm>
          <a:prstGeom prst="roundRect">
            <a:avLst/>
          </a:prstGeom>
          <a:solidFill>
            <a:schemeClr val="accent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400" dirty="0"/>
          </a:p>
        </p:txBody>
      </p:sp>
      <p:sp>
        <p:nvSpPr>
          <p:cNvPr id="47" name="Rounded Rectangle 46"/>
          <p:cNvSpPr/>
          <p:nvPr/>
        </p:nvSpPr>
        <p:spPr>
          <a:xfrm>
            <a:off x="3747469" y="6622764"/>
            <a:ext cx="3872531" cy="1371600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0033CC"/>
                </a:solidFill>
              </a:rPr>
              <a:t> 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802952" y="8404209"/>
            <a:ext cx="3817048" cy="1371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400" dirty="0"/>
          </a:p>
        </p:txBody>
      </p:sp>
      <p:grpSp>
        <p:nvGrpSpPr>
          <p:cNvPr id="4" name="Group 3"/>
          <p:cNvGrpSpPr/>
          <p:nvPr/>
        </p:nvGrpSpPr>
        <p:grpSpPr>
          <a:xfrm>
            <a:off x="2682826" y="709210"/>
            <a:ext cx="13838622" cy="1682212"/>
            <a:chOff x="1837186" y="795065"/>
            <a:chExt cx="13838622" cy="1682212"/>
          </a:xfrm>
        </p:grpSpPr>
        <p:graphicFrame>
          <p:nvGraphicFramePr>
            <p:cNvPr id="80" name="Object 7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0016841"/>
                </p:ext>
              </p:extLst>
            </p:nvPr>
          </p:nvGraphicFramePr>
          <p:xfrm>
            <a:off x="12946560" y="795065"/>
            <a:ext cx="2729248" cy="8528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54" name="Equation" r:id="rId8" imgW="812520" imgH="253800" progId="Equation.DSMT4">
                    <p:embed/>
                  </p:oleObj>
                </mc:Choice>
                <mc:Fallback>
                  <p:oleObj name="Equation" r:id="rId8" imgW="81252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2946560" y="795065"/>
                          <a:ext cx="2729248" cy="8528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10428371"/>
                </p:ext>
              </p:extLst>
            </p:nvPr>
          </p:nvGraphicFramePr>
          <p:xfrm>
            <a:off x="1837186" y="1563005"/>
            <a:ext cx="2377104" cy="914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55" name="Equation" r:id="rId10" imgW="660240" imgH="253800" progId="Equation.DSMT4">
                    <p:embed/>
                  </p:oleObj>
                </mc:Choice>
                <mc:Fallback>
                  <p:oleObj name="Equation" r:id="rId10" imgW="66024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837186" y="1563005"/>
                          <a:ext cx="2377104" cy="91427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/>
              <p:cNvSpPr/>
              <p:nvPr/>
            </p:nvSpPr>
            <p:spPr>
              <a:xfrm>
                <a:off x="5136600" y="5151583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" name="Rectangle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6600" y="5151583"/>
                <a:ext cx="1208020" cy="769441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5120724" y="6923843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724" y="6923843"/>
                <a:ext cx="1208020" cy="769441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/>
              <p:cNvSpPr/>
              <p:nvPr/>
            </p:nvSpPr>
            <p:spPr>
              <a:xfrm>
                <a:off x="4966941" y="3553823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18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3" name="Rectangle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6941" y="3553823"/>
                <a:ext cx="1208020" cy="769441"/>
              </a:xfrm>
              <a:prstGeom prst="rect">
                <a:avLst/>
              </a:prstGeom>
              <a:blipFill rotWithShape="0">
                <a:blip r:embed="rId14"/>
                <a:stretch>
                  <a:fillRect r="-2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/>
              <p:cNvSpPr/>
              <p:nvPr/>
            </p:nvSpPr>
            <p:spPr>
              <a:xfrm>
                <a:off x="5054363" y="8775588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4" name="Rectangle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4363" y="8775588"/>
                <a:ext cx="1208020" cy="769441"/>
              </a:xfrm>
              <a:prstGeom prst="rect">
                <a:avLst/>
              </a:prstGeom>
              <a:blipFill rotWithShape="0">
                <a:blip r:embed="rId15"/>
                <a:stretch>
                  <a:fillRect r="-2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Rounded Rectangle 84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20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19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18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17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16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15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14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13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12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11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10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09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08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07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06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05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04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03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02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01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/>
              <a:t>00</a:t>
            </a:r>
          </a:p>
        </p:txBody>
      </p:sp>
      <p:pic>
        <p:nvPicPr>
          <p:cNvPr id="106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123325" y="4859482"/>
            <a:ext cx="2328693" cy="218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15168232" y="4859482"/>
            <a:ext cx="2328693" cy="218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915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775611" y="2730318"/>
            <a:ext cx="142160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A.</a:t>
            </a:r>
            <a:r>
              <a:rPr lang="en-US" altLang="en-US" sz="4200" dirty="0">
                <a:solidFill>
                  <a:srgbClr val="0000FF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836231" y="4749242"/>
            <a:ext cx="1143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en-US" altLang="en-US" sz="4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57"/>
          <p:cNvSpPr>
            <a:spLocks noChangeArrowheads="1"/>
          </p:cNvSpPr>
          <p:nvPr/>
        </p:nvSpPr>
        <p:spPr bwMode="auto">
          <a:xfrm>
            <a:off x="836231" y="6932392"/>
            <a:ext cx="106471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</a:rPr>
              <a:t>C</a:t>
            </a:r>
            <a:r>
              <a:rPr lang="en-US" altLang="en-US" sz="42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.</a:t>
            </a:r>
            <a:r>
              <a:rPr lang="en-US" altLang="en-US" sz="42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   </a:t>
            </a:r>
            <a:endParaRPr lang="en-US" altLang="en-US" sz="42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pic>
        <p:nvPicPr>
          <p:cNvPr id="38" name="Picture 197" descr="kho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5696" y="3014439"/>
            <a:ext cx="4318203" cy="312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98" descr="ĐÚNG RỒ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5696" y="2922309"/>
            <a:ext cx="4539603" cy="3307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104189"/>
              </p:ext>
            </p:extLst>
          </p:nvPr>
        </p:nvGraphicFramePr>
        <p:xfrm>
          <a:off x="2590800" y="647700"/>
          <a:ext cx="12903655" cy="1181100"/>
        </p:xfrm>
        <a:graphic>
          <a:graphicData uri="http://schemas.openxmlformats.org/drawingml/2006/table">
            <a:tbl>
              <a:tblPr/>
              <a:tblGrid>
                <a:gridCol w="12903655"/>
              </a:tblGrid>
              <a:tr h="11811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6000" b="1" dirty="0" smtClean="0">
                          <a:solidFill>
                            <a:srgbClr val="2B2B2C"/>
                          </a:solidFill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Câu </a:t>
                      </a:r>
                      <a:r>
                        <a:rPr lang="en-US" sz="6000" b="1" dirty="0" smtClean="0">
                          <a:solidFill>
                            <a:srgbClr val="2B2B2C"/>
                          </a:solidFill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vi-VN" sz="6000" dirty="0" smtClean="0">
                          <a:solidFill>
                            <a:srgbClr val="2B2B2C"/>
                          </a:solidFill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6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6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6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0" u="sng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r>
                        <a:rPr lang="en-US" sz="60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6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6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6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6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6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50" marR="171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49" name="Rounded Rectangle 48"/>
          <p:cNvSpPr/>
          <p:nvPr/>
        </p:nvSpPr>
        <p:spPr>
          <a:xfrm>
            <a:off x="1664671" y="2262502"/>
            <a:ext cx="11416331" cy="178722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Tứ giác nội tiếp là tứ giác có bốn đỉnh cùng nằm trên một đường tròn.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690071" y="4405001"/>
            <a:ext cx="11448690" cy="1247131"/>
          </a:xfrm>
          <a:prstGeom prst="roundRect">
            <a:avLst/>
          </a:prstGeom>
          <a:solidFill>
            <a:schemeClr val="accent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ounded Rectangle 52"/>
              <p:cNvSpPr/>
              <p:nvPr/>
            </p:nvSpPr>
            <p:spPr>
              <a:xfrm>
                <a:off x="1690071" y="6391213"/>
                <a:ext cx="11509097" cy="1530053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4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3" name="Rounded 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071" y="6391213"/>
                <a:ext cx="11509097" cy="1530053"/>
              </a:xfrm>
              <a:prstGeom prst="roundRect">
                <a:avLst/>
              </a:prstGeom>
              <a:blipFill rotWithShape="0">
                <a:blip r:embed="rId7"/>
                <a:stretch>
                  <a:fillRect l="-1374" t="-3529" r="-634" b="-1529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ounded Rectangle 45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20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19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18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17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16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15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14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13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12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11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10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09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08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07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06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05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04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03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01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6027855" y="301444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/>
              <a:t>00</a:t>
            </a:r>
          </a:p>
        </p:txBody>
      </p:sp>
      <p:pic>
        <p:nvPicPr>
          <p:cNvPr id="71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83840" y="60191"/>
            <a:ext cx="2328693" cy="218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993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51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3302794" y="3245645"/>
            <a:ext cx="142160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A.</a:t>
            </a:r>
            <a:r>
              <a:rPr lang="en-US" altLang="en-US" sz="4200" dirty="0">
                <a:solidFill>
                  <a:srgbClr val="0000FF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3254974" y="4902366"/>
            <a:ext cx="1143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en-US" altLang="en-US" sz="4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57"/>
          <p:cNvSpPr>
            <a:spLocks noChangeArrowheads="1"/>
          </p:cNvSpPr>
          <p:nvPr/>
        </p:nvSpPr>
        <p:spPr bwMode="auto">
          <a:xfrm>
            <a:off x="3274881" y="8494464"/>
            <a:ext cx="11031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</a:rPr>
              <a:t>D.</a:t>
            </a:r>
            <a:r>
              <a:rPr lang="en-US" altLang="en-US" sz="4200" dirty="0">
                <a:solidFill>
                  <a:srgbClr val="0000FF"/>
                </a:solidFill>
                <a:latin typeface=".VnTime" panose="020B7200000000000000" pitchFamily="34" charset="0"/>
              </a:rPr>
              <a:t>   </a:t>
            </a:r>
          </a:p>
        </p:txBody>
      </p:sp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3241490" y="6692830"/>
            <a:ext cx="82391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C.</a:t>
            </a:r>
            <a:r>
              <a:rPr lang="en-US" altLang="en-US" sz="4200" dirty="0">
                <a:solidFill>
                  <a:srgbClr val="0066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 </a:t>
            </a:r>
            <a:endParaRPr lang="en-US" altLang="en-US" sz="4200" dirty="0">
              <a:solidFill>
                <a:srgbClr val="0000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97" descr="kho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2835" y="3495955"/>
            <a:ext cx="4817270" cy="348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98" descr="ĐÚNG RỒ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4018" y="3433996"/>
            <a:ext cx="4914900" cy="35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357438"/>
              </p:ext>
            </p:extLst>
          </p:nvPr>
        </p:nvGraphicFramePr>
        <p:xfrm>
          <a:off x="1401271" y="589402"/>
          <a:ext cx="14676930" cy="1836420"/>
        </p:xfrm>
        <a:graphic>
          <a:graphicData uri="http://schemas.openxmlformats.org/drawingml/2006/table">
            <a:tbl>
              <a:tblPr/>
              <a:tblGrid>
                <a:gridCol w="14676930"/>
              </a:tblGrid>
              <a:tr h="1312848">
                <a:tc>
                  <a:txBody>
                    <a:bodyPr/>
                    <a:lstStyle/>
                    <a:p>
                      <a:pPr marL="30163" marR="0" lvl="0" indent="0" algn="just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r>
                        <a:rPr lang="en-US" sz="5400" b="1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54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</a:t>
                      </a:r>
                      <a:r>
                        <a:rPr lang="en-US" sz="54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54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Trong</a:t>
                      </a:r>
                      <a:r>
                        <a:rPr lang="en-US" sz="5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54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hình</a:t>
                      </a:r>
                      <a:r>
                        <a:rPr lang="en-US" sz="5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2, </a:t>
                      </a:r>
                      <a:r>
                        <a:rPr lang="en-US" sz="54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góc</a:t>
                      </a:r>
                      <a:r>
                        <a:rPr lang="en-US" sz="5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QMN </a:t>
                      </a:r>
                      <a:r>
                        <a:rPr lang="en-US" sz="54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bằng</a:t>
                      </a:r>
                      <a:r>
                        <a:rPr lang="en-US" sz="5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60</a:t>
                      </a:r>
                      <a:r>
                        <a:rPr lang="en-US" sz="5400" baseline="300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r>
                        <a:rPr lang="en-US" sz="5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54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5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54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đo</a:t>
                      </a:r>
                      <a:r>
                        <a:rPr lang="en-US" sz="5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54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góc</a:t>
                      </a:r>
                      <a:r>
                        <a:rPr lang="en-US" sz="5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NPQ </a:t>
                      </a:r>
                      <a:r>
                        <a:rPr lang="en-US" sz="54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bằng</a:t>
                      </a:r>
                      <a:endParaRPr lang="en-US" sz="5400" dirty="0"/>
                    </a:p>
                  </a:txBody>
                  <a:tcPr marL="171450" marR="171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45" name="Rounded Rectangle 44"/>
          <p:cNvSpPr/>
          <p:nvPr/>
        </p:nvSpPr>
        <p:spPr>
          <a:xfrm>
            <a:off x="3977226" y="2985979"/>
            <a:ext cx="3185574" cy="13716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400" dirty="0"/>
          </a:p>
        </p:txBody>
      </p:sp>
      <p:sp>
        <p:nvSpPr>
          <p:cNvPr id="46" name="Rounded Rectangle 45"/>
          <p:cNvSpPr/>
          <p:nvPr/>
        </p:nvSpPr>
        <p:spPr>
          <a:xfrm>
            <a:off x="4013597" y="4694051"/>
            <a:ext cx="3149203" cy="1371600"/>
          </a:xfrm>
          <a:prstGeom prst="roundRect">
            <a:avLst/>
          </a:prstGeom>
          <a:solidFill>
            <a:schemeClr val="accent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099359" y="6439323"/>
            <a:ext cx="3062288" cy="1374476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147943" y="8170977"/>
            <a:ext cx="3013704" cy="134975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/>
              <p:cNvSpPr/>
              <p:nvPr/>
            </p:nvSpPr>
            <p:spPr>
              <a:xfrm>
                <a:off x="4966003" y="3260113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9" name="Rectangl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6003" y="3260113"/>
                <a:ext cx="1208020" cy="769441"/>
              </a:xfrm>
              <a:prstGeom prst="rect">
                <a:avLst/>
              </a:prstGeom>
              <a:blipFill rotWithShape="0">
                <a:blip r:embed="rId7"/>
                <a:stretch>
                  <a:fillRect r="-2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109" y="3359470"/>
            <a:ext cx="4991372" cy="548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/>
              <p:cNvSpPr/>
              <p:nvPr/>
            </p:nvSpPr>
            <p:spPr>
              <a:xfrm>
                <a:off x="5019623" y="4989217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0" name="Rectangle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9623" y="4989217"/>
                <a:ext cx="1208020" cy="769441"/>
              </a:xfrm>
              <a:prstGeom prst="rect">
                <a:avLst/>
              </a:prstGeom>
              <a:blipFill rotWithShape="0">
                <a:blip r:embed="rId9"/>
                <a:stretch>
                  <a:fillRect r="-2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/>
              <p:cNvSpPr/>
              <p:nvPr/>
            </p:nvSpPr>
            <p:spPr>
              <a:xfrm>
                <a:off x="5026493" y="6741840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115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" name="Rectangle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6493" y="6741840"/>
                <a:ext cx="1208020" cy="769441"/>
              </a:xfrm>
              <a:prstGeom prst="rect">
                <a:avLst/>
              </a:prstGeom>
              <a:blipFill rotWithShape="0">
                <a:blip r:embed="rId10"/>
                <a:stretch>
                  <a:fillRect r="-2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/>
              <p:cNvSpPr/>
              <p:nvPr/>
            </p:nvSpPr>
            <p:spPr>
              <a:xfrm>
                <a:off x="4966003" y="8464766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125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3" name="Rectangle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6003" y="8464766"/>
                <a:ext cx="1208020" cy="769441"/>
              </a:xfrm>
              <a:prstGeom prst="rect">
                <a:avLst/>
              </a:prstGeom>
              <a:blipFill rotWithShape="0">
                <a:blip r:embed="rId11"/>
                <a:stretch>
                  <a:fillRect r="-2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Rounded Rectangle 83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20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19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18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17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16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15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14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13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12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11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10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09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08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07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06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05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04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03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02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01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/>
              <a:t>00</a:t>
            </a:r>
          </a:p>
        </p:txBody>
      </p:sp>
      <p:pic>
        <p:nvPicPr>
          <p:cNvPr id="105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0" y="7877668"/>
            <a:ext cx="2328693" cy="218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15044907" y="7877668"/>
            <a:ext cx="2328693" cy="218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0"/>
          <a:stretch>
            <a:fillRect/>
          </a:stretch>
        </p:blipFill>
        <p:spPr bwMode="auto">
          <a:xfrm>
            <a:off x="-347982" y="2985979"/>
            <a:ext cx="3161436" cy="424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746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3657080" y="3235863"/>
            <a:ext cx="142160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A.</a:t>
            </a:r>
            <a:r>
              <a:rPr lang="en-US" altLang="en-US" sz="4200" dirty="0">
                <a:solidFill>
                  <a:srgbClr val="0000FF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3590510" y="4862178"/>
            <a:ext cx="1143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en-US" altLang="en-US" sz="4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57"/>
          <p:cNvSpPr>
            <a:spLocks noChangeArrowheads="1"/>
          </p:cNvSpPr>
          <p:nvPr/>
        </p:nvSpPr>
        <p:spPr bwMode="auto">
          <a:xfrm>
            <a:off x="3610416" y="8366694"/>
            <a:ext cx="11031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</a:rPr>
              <a:t>D.</a:t>
            </a:r>
            <a:r>
              <a:rPr lang="en-US" altLang="en-US" sz="4200" dirty="0">
                <a:solidFill>
                  <a:srgbClr val="0000FF"/>
                </a:solidFill>
                <a:latin typeface=".VnTime" panose="020B7200000000000000" pitchFamily="34" charset="0"/>
              </a:rPr>
              <a:t>   </a:t>
            </a:r>
          </a:p>
        </p:txBody>
      </p:sp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3543971" y="6557968"/>
            <a:ext cx="82391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C.</a:t>
            </a:r>
            <a:r>
              <a:rPr lang="en-US" altLang="en-US" sz="4200" dirty="0">
                <a:solidFill>
                  <a:srgbClr val="0066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 </a:t>
            </a:r>
            <a:endParaRPr lang="en-US" altLang="en-US" sz="4200" dirty="0">
              <a:solidFill>
                <a:srgbClr val="0000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97" descr="khoc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659" y="3645695"/>
            <a:ext cx="4817270" cy="348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98" descr="ĐÚNG RỒ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658" y="3548945"/>
            <a:ext cx="4914900" cy="35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29178"/>
              </p:ext>
            </p:extLst>
          </p:nvPr>
        </p:nvGraphicFramePr>
        <p:xfrm>
          <a:off x="1164638" y="581022"/>
          <a:ext cx="16210666" cy="1653540"/>
        </p:xfrm>
        <a:graphic>
          <a:graphicData uri="http://schemas.openxmlformats.org/drawingml/2006/table">
            <a:tbl>
              <a:tblPr/>
              <a:tblGrid>
                <a:gridCol w="16210666"/>
              </a:tblGrid>
              <a:tr h="1257299">
                <a:tc>
                  <a:txBody>
                    <a:bodyPr/>
                    <a:lstStyle/>
                    <a:p>
                      <a:pPr marL="30163" marR="0" lvl="0" indent="0" algn="just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r>
                        <a:rPr lang="en-US" sz="4800" b="1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8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</a:t>
                      </a:r>
                      <a:r>
                        <a:rPr lang="en-US" sz="48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4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 giác ABCD nội tiếp đường tròn có </a:t>
                      </a:r>
                      <a:r>
                        <a:rPr lang="en-US" sz="4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. </a:t>
                      </a:r>
                      <a:r>
                        <a:rPr lang="en-US" sz="4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endParaRPr lang="en-US" sz="4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4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4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1450" marR="171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45" name="Rounded Rectangle 44"/>
          <p:cNvSpPr/>
          <p:nvPr/>
        </p:nvSpPr>
        <p:spPr>
          <a:xfrm>
            <a:off x="4529466" y="2910796"/>
            <a:ext cx="4081133" cy="1329872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0033CC"/>
                </a:solidFill>
              </a:rPr>
              <a:t> 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529465" y="4565712"/>
            <a:ext cx="4081134" cy="1371600"/>
          </a:xfrm>
          <a:prstGeom prst="roundRect">
            <a:avLst/>
          </a:prstGeom>
          <a:solidFill>
            <a:schemeClr val="accent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0033CC"/>
                </a:solidFill>
              </a:rPr>
              <a:t> 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529464" y="6317970"/>
            <a:ext cx="4081135" cy="1371600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0033CC"/>
                </a:solidFill>
              </a:rPr>
              <a:t> 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584948" y="8099415"/>
            <a:ext cx="4025652" cy="1371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000" dirty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238498" y="723900"/>
            <a:ext cx="13611102" cy="1501547"/>
            <a:chOff x="2238498" y="723900"/>
            <a:chExt cx="13611102" cy="1501547"/>
          </a:xfrm>
        </p:grpSpPr>
        <p:graphicFrame>
          <p:nvGraphicFramePr>
            <p:cNvPr id="56" name="Object 5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26902999"/>
                </p:ext>
              </p:extLst>
            </p:nvPr>
          </p:nvGraphicFramePr>
          <p:xfrm>
            <a:off x="12641263" y="723900"/>
            <a:ext cx="3208337" cy="837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90" name="Equation" r:id="rId8" imgW="1193760" imgH="291960" progId="Equation.DSMT4">
                    <p:embed/>
                  </p:oleObj>
                </mc:Choice>
                <mc:Fallback>
                  <p:oleObj name="Equation" r:id="rId8" imgW="119376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2641263" y="723900"/>
                          <a:ext cx="3208337" cy="8379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0519595"/>
                </p:ext>
              </p:extLst>
            </p:nvPr>
          </p:nvGraphicFramePr>
          <p:xfrm>
            <a:off x="2238498" y="1476258"/>
            <a:ext cx="2135188" cy="7491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91" name="Equation" r:id="rId10" imgW="723600" imgH="253800" progId="Equation.DSMT4">
                    <p:embed/>
                  </p:oleObj>
                </mc:Choice>
                <mc:Fallback>
                  <p:oleObj name="Equation" r:id="rId10" imgW="72360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238498" y="1476258"/>
                          <a:ext cx="2135188" cy="74918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/>
              <p:cNvSpPr/>
              <p:nvPr/>
            </p:nvSpPr>
            <p:spPr>
              <a:xfrm>
                <a:off x="5966021" y="4811739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9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6021" y="4811739"/>
                <a:ext cx="1208020" cy="769441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5865643" y="3164224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5643" y="3164224"/>
                <a:ext cx="1208020" cy="769441"/>
              </a:xfrm>
              <a:prstGeom prst="rect">
                <a:avLst/>
              </a:prstGeom>
              <a:blipFill rotWithShape="0">
                <a:blip r:embed="rId13"/>
                <a:stretch>
                  <a:fillRect r="-2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5865643" y="6654440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5643" y="6654440"/>
                <a:ext cx="1208020" cy="769441"/>
              </a:xfrm>
              <a:prstGeom prst="rect">
                <a:avLst/>
              </a:prstGeom>
              <a:blipFill rotWithShape="0">
                <a:blip r:embed="rId14"/>
                <a:stretch>
                  <a:fillRect r="-2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5865643" y="8436234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14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5643" y="8436234"/>
                <a:ext cx="1208020" cy="769441"/>
              </a:xfrm>
              <a:prstGeom prst="rect">
                <a:avLst/>
              </a:prstGeom>
              <a:blipFill rotWithShape="0">
                <a:blip r:embed="rId15"/>
                <a:stretch>
                  <a:fillRect r="-2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ounded Rectangle 62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20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19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18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17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16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15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14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13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12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11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10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09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08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07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06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05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04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03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02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01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/>
              <a:t>00</a:t>
            </a:r>
          </a:p>
        </p:txBody>
      </p:sp>
      <p:pic>
        <p:nvPicPr>
          <p:cNvPr id="116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549159" y="7644731"/>
            <a:ext cx="2328693" cy="218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15392400" y="7729659"/>
            <a:ext cx="2328693" cy="218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0"/>
          <a:stretch>
            <a:fillRect/>
          </a:stretch>
        </p:blipFill>
        <p:spPr bwMode="auto">
          <a:xfrm>
            <a:off x="-86942" y="2883565"/>
            <a:ext cx="3161436" cy="424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584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2984714" y="3195210"/>
            <a:ext cx="142160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A.</a:t>
            </a:r>
            <a:r>
              <a:rPr lang="en-US" altLang="en-US" sz="4200" dirty="0">
                <a:solidFill>
                  <a:srgbClr val="0000FF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2980734" y="4835237"/>
            <a:ext cx="1143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en-US" altLang="en-US" sz="4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57"/>
          <p:cNvSpPr>
            <a:spLocks noChangeArrowheads="1"/>
          </p:cNvSpPr>
          <p:nvPr/>
        </p:nvSpPr>
        <p:spPr bwMode="auto">
          <a:xfrm>
            <a:off x="2990318" y="8150393"/>
            <a:ext cx="11031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</a:rPr>
              <a:t>D.</a:t>
            </a:r>
            <a:r>
              <a:rPr lang="en-US" altLang="en-US" sz="4200" dirty="0">
                <a:solidFill>
                  <a:srgbClr val="0000FF"/>
                </a:solidFill>
                <a:latin typeface=".VnTime" panose="020B7200000000000000" pitchFamily="34" charset="0"/>
              </a:rPr>
              <a:t>   </a:t>
            </a:r>
          </a:p>
        </p:txBody>
      </p:sp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2957825" y="6512891"/>
            <a:ext cx="82391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C.</a:t>
            </a:r>
            <a:r>
              <a:rPr lang="en-US" altLang="en-US" sz="4200" dirty="0">
                <a:solidFill>
                  <a:srgbClr val="0066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 </a:t>
            </a:r>
            <a:endParaRPr lang="en-US" altLang="en-US" sz="4200" dirty="0">
              <a:solidFill>
                <a:srgbClr val="0000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97" descr="kho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5558" y="4180132"/>
            <a:ext cx="4436807" cy="320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98" descr="ĐÚNG RỒ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5557" y="4156530"/>
            <a:ext cx="4436807" cy="323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78167924"/>
                  </p:ext>
                </p:extLst>
              </p:nvPr>
            </p:nvGraphicFramePr>
            <p:xfrm>
              <a:off x="3086242" y="804274"/>
              <a:ext cx="11831515" cy="1264158"/>
            </p:xfrm>
            <a:graphic>
              <a:graphicData uri="http://schemas.openxmlformats.org/drawingml/2006/table">
                <a:tbl>
                  <a:tblPr/>
                  <a:tblGrid>
                    <a:gridCol w="11831515"/>
                  </a:tblGrid>
                  <a:tr h="1264158">
                    <a:tc>
                      <a:txBody>
                        <a:bodyPr/>
                        <a:lstStyle/>
                        <a:p>
                          <a:pPr marL="30163" marR="0" lvl="0" indent="0" algn="just" defTabSz="914400" rtl="0" eaLnBrk="1" fontAlgn="base" latinLnBrk="0" hangingPunct="1">
                            <a:lnSpc>
                              <a:spcPts val="15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4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libri" pitchFamily="34" charset="0"/>
                          </a:endParaRPr>
                        </a:p>
                        <a:p>
                          <a:r>
                            <a:rPr lang="vi-VN" sz="4800" b="1" dirty="0" smtClean="0">
                              <a:solidFill>
                                <a:srgbClr val="2B2B2C"/>
                              </a:solidFill>
                              <a:latin typeface="Times New Roman" panose="02020603050405020304" pitchFamily="18" charset="0"/>
                              <a:ea typeface="Segoe UI" panose="020B0502040204020203" pitchFamily="34" charset="0"/>
                              <a:cs typeface="Times New Roman" panose="02020603050405020304" pitchFamily="18" charset="0"/>
                            </a:rPr>
                            <a:t>Câu </a:t>
                          </a:r>
                          <a:r>
                            <a:rPr lang="en-US" sz="4800" b="1" dirty="0" smtClean="0">
                              <a:solidFill>
                                <a:srgbClr val="2B2B2C"/>
                              </a:solidFill>
                              <a:latin typeface="Times New Roman" panose="02020603050405020304" pitchFamily="18" charset="0"/>
                              <a:ea typeface="Segoe UI" panose="020B0502040204020203" pitchFamily="34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r>
                            <a:rPr lang="vi-VN" sz="4800" b="0" dirty="0" smtClean="0">
                              <a:solidFill>
                                <a:srgbClr val="2B2B2C"/>
                              </a:solidFill>
                              <a:latin typeface="Times New Roman" panose="02020603050405020304" pitchFamily="18" charset="0"/>
                              <a:ea typeface="Segoe UI" panose="020B0502040204020203" pitchFamily="34" charset="0"/>
                              <a:cs typeface="Times New Roman" panose="02020603050405020304" pitchFamily="18" charset="0"/>
                            </a:rPr>
                            <a:t>: </a:t>
                          </a:r>
                          <a:r>
                            <a:rPr lang="en-US" sz="48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4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4800" b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đo</a:t>
                          </a:r>
                          <a:r>
                            <a:rPr lang="en-US" sz="4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4800" b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4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48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8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sz="4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4800" b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trong</a:t>
                          </a:r>
                          <a:r>
                            <a:rPr lang="en-US" sz="4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4800" b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hình</a:t>
                          </a:r>
                          <a:r>
                            <a:rPr lang="en-US" sz="4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4800" b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vẽ</a:t>
                          </a:r>
                          <a:r>
                            <a:rPr lang="en-US" sz="4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4800" b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dưới</a:t>
                          </a:r>
                          <a:r>
                            <a:rPr lang="en-US" sz="4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4800" b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đây</a:t>
                          </a:r>
                          <a:r>
                            <a:rPr lang="en-US" sz="4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4800" b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en-US" sz="4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</a:t>
                          </a:r>
                        </a:p>
                      </a:txBody>
                      <a:tcPr marL="171450" marR="171450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9EDF4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78167924"/>
                  </p:ext>
                </p:extLst>
              </p:nvPr>
            </p:nvGraphicFramePr>
            <p:xfrm>
              <a:off x="3086242" y="804274"/>
              <a:ext cx="11831515" cy="1264158"/>
            </p:xfrm>
            <a:graphic>
              <a:graphicData uri="http://schemas.openxmlformats.org/drawingml/2006/table">
                <a:tbl>
                  <a:tblPr/>
                  <a:tblGrid>
                    <a:gridCol w="11831515"/>
                  </a:tblGrid>
                  <a:tr h="126415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71450" marR="171450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7"/>
                          <a:stretch>
                            <a:fillRect l="-1648" t="-478" r="-103" b="-382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45" name="Rounded Rectangle 44"/>
          <p:cNvSpPr/>
          <p:nvPr/>
        </p:nvSpPr>
        <p:spPr>
          <a:xfrm>
            <a:off x="3875315" y="2866983"/>
            <a:ext cx="3058885" cy="13716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1"/>
                </a:solidFill>
              </a:rPr>
              <a:t> </a:t>
            </a:r>
            <a:endParaRPr lang="en-US" sz="6000" dirty="0"/>
          </a:p>
        </p:txBody>
      </p:sp>
      <p:sp>
        <p:nvSpPr>
          <p:cNvPr id="46" name="Rounded Rectangle 45"/>
          <p:cNvSpPr/>
          <p:nvPr/>
        </p:nvSpPr>
        <p:spPr>
          <a:xfrm>
            <a:off x="3902834" y="4542957"/>
            <a:ext cx="3031366" cy="1371600"/>
          </a:xfrm>
          <a:prstGeom prst="roundRect">
            <a:avLst/>
          </a:prstGeom>
          <a:solidFill>
            <a:schemeClr val="accent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1"/>
                </a:solidFill>
              </a:rPr>
              <a:t> </a:t>
            </a:r>
            <a:endParaRPr lang="en-US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931179" y="6099211"/>
            <a:ext cx="3003021" cy="1371600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1"/>
                </a:solidFill>
              </a:rPr>
              <a:t> </a:t>
            </a:r>
            <a:endParaRPr lang="en-US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875315" y="7846019"/>
            <a:ext cx="3058885" cy="1371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6476" y="2726977"/>
            <a:ext cx="5602253" cy="49551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4800747" y="3204491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747" y="3204491"/>
                <a:ext cx="1208020" cy="769441"/>
              </a:xfrm>
              <a:prstGeom prst="rect">
                <a:avLst/>
              </a:prstGeom>
              <a:blipFill rotWithShape="0">
                <a:blip r:embed="rId9"/>
                <a:stretch>
                  <a:fillRect r="-2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4828679" y="8274679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679" y="8274679"/>
                <a:ext cx="1208020" cy="769441"/>
              </a:xfrm>
              <a:prstGeom prst="rect">
                <a:avLst/>
              </a:prstGeom>
              <a:blipFill rotWithShape="0">
                <a:blip r:embed="rId10"/>
                <a:stretch>
                  <a:fillRect r="-2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4848999" y="4854765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8999" y="4854765"/>
                <a:ext cx="1208020" cy="769441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4715148" y="6420502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5148" y="6420502"/>
                <a:ext cx="1208020" cy="769441"/>
              </a:xfrm>
              <a:prstGeom prst="rect">
                <a:avLst/>
              </a:prstGeom>
              <a:blipFill rotWithShape="0">
                <a:blip r:embed="rId12"/>
                <a:stretch>
                  <a:fillRect r="-2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329055" y="444821"/>
            <a:ext cx="2328693" cy="218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15373962" y="444821"/>
            <a:ext cx="2328693" cy="218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0"/>
          <a:stretch>
            <a:fillRect/>
          </a:stretch>
        </p:blipFill>
        <p:spPr bwMode="auto">
          <a:xfrm>
            <a:off x="-36889" y="4028779"/>
            <a:ext cx="3161436" cy="424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2" descr="Digit 60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7205" y="2866492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255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6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2693194" y="3245645"/>
            <a:ext cx="142160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A.</a:t>
            </a:r>
            <a:r>
              <a:rPr lang="en-US" altLang="en-US" sz="4200" dirty="0">
                <a:solidFill>
                  <a:srgbClr val="0000FF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2645374" y="4902366"/>
            <a:ext cx="1143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en-US" altLang="en-US" sz="4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57"/>
          <p:cNvSpPr>
            <a:spLocks noChangeArrowheads="1"/>
          </p:cNvSpPr>
          <p:nvPr/>
        </p:nvSpPr>
        <p:spPr bwMode="auto">
          <a:xfrm>
            <a:off x="2665281" y="8494464"/>
            <a:ext cx="11031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</a:rPr>
              <a:t>D.</a:t>
            </a:r>
            <a:r>
              <a:rPr lang="en-US" altLang="en-US" sz="4200" dirty="0">
                <a:solidFill>
                  <a:srgbClr val="0000FF"/>
                </a:solidFill>
                <a:latin typeface=".VnTime" panose="020B7200000000000000" pitchFamily="34" charset="0"/>
              </a:rPr>
              <a:t>   </a:t>
            </a:r>
          </a:p>
        </p:txBody>
      </p:sp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2631890" y="6692830"/>
            <a:ext cx="82391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C.</a:t>
            </a:r>
            <a:r>
              <a:rPr lang="en-US" altLang="en-US" sz="4200" dirty="0">
                <a:solidFill>
                  <a:srgbClr val="0066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 </a:t>
            </a:r>
            <a:endParaRPr lang="en-US" altLang="en-US" sz="4200" dirty="0">
              <a:solidFill>
                <a:srgbClr val="0000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97" descr="kho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3950" y="4777844"/>
            <a:ext cx="4817270" cy="348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98" descr="ĐÚNG RỒ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135" y="4729469"/>
            <a:ext cx="4914900" cy="35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019315"/>
              </p:ext>
            </p:extLst>
          </p:nvPr>
        </p:nvGraphicFramePr>
        <p:xfrm>
          <a:off x="2552843" y="950509"/>
          <a:ext cx="13076730" cy="1312848"/>
        </p:xfrm>
        <a:graphic>
          <a:graphicData uri="http://schemas.openxmlformats.org/drawingml/2006/table">
            <a:tbl>
              <a:tblPr/>
              <a:tblGrid>
                <a:gridCol w="13076730"/>
              </a:tblGrid>
              <a:tr h="1312848">
                <a:tc>
                  <a:txBody>
                    <a:bodyPr/>
                    <a:lstStyle/>
                    <a:p>
                      <a:pPr marL="30163" marR="0" lvl="0" indent="0" algn="just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r>
                        <a:rPr lang="en-US" sz="5400" b="1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54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</a:t>
                      </a:r>
                      <a:r>
                        <a:rPr lang="en-US" sz="54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540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Dựa</a:t>
                      </a:r>
                      <a:r>
                        <a:rPr lang="en-US" sz="5400" baseline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lang="en-US" sz="5400" baseline="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vào</a:t>
                      </a:r>
                      <a:r>
                        <a:rPr lang="en-US" sz="5400" baseline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lang="en-US" sz="5400" baseline="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hình</a:t>
                      </a:r>
                      <a:r>
                        <a:rPr lang="en-US" sz="5400" baseline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lang="en-US" sz="5400" baseline="0" dirty="0" err="1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vẽ</a:t>
                      </a:r>
                      <a:r>
                        <a:rPr lang="en-US" sz="5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54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5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54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đo</a:t>
                      </a:r>
                      <a:r>
                        <a:rPr lang="en-US" sz="5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54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góc</a:t>
                      </a:r>
                      <a:r>
                        <a:rPr lang="en-US" sz="5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BCD </a:t>
                      </a:r>
                      <a:r>
                        <a:rPr lang="en-US" sz="54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bằng</a:t>
                      </a:r>
                      <a:endParaRPr lang="en-US" sz="5400" dirty="0"/>
                    </a:p>
                  </a:txBody>
                  <a:tcPr marL="171450" marR="171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45" name="Rounded Rectangle 44"/>
          <p:cNvSpPr/>
          <p:nvPr/>
        </p:nvSpPr>
        <p:spPr>
          <a:xfrm>
            <a:off x="3367626" y="2985979"/>
            <a:ext cx="3185574" cy="13716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400" dirty="0"/>
          </a:p>
        </p:txBody>
      </p:sp>
      <p:sp>
        <p:nvSpPr>
          <p:cNvPr id="46" name="Rounded Rectangle 45"/>
          <p:cNvSpPr/>
          <p:nvPr/>
        </p:nvSpPr>
        <p:spPr>
          <a:xfrm>
            <a:off x="3403997" y="4694051"/>
            <a:ext cx="3149203" cy="1371600"/>
          </a:xfrm>
          <a:prstGeom prst="roundRect">
            <a:avLst/>
          </a:prstGeom>
          <a:solidFill>
            <a:schemeClr val="accent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489759" y="6439323"/>
            <a:ext cx="3062288" cy="1374476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538343" y="8170977"/>
            <a:ext cx="3013704" cy="134975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78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0"/>
          <a:stretch>
            <a:fillRect/>
          </a:stretch>
        </p:blipFill>
        <p:spPr bwMode="auto">
          <a:xfrm>
            <a:off x="-328886" y="3942701"/>
            <a:ext cx="3161436" cy="424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/>
              <p:cNvSpPr/>
              <p:nvPr/>
            </p:nvSpPr>
            <p:spPr>
              <a:xfrm>
                <a:off x="4356403" y="3260113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79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9" name="Rectangl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403" y="3260113"/>
                <a:ext cx="1208020" cy="76944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/>
              <p:cNvSpPr/>
              <p:nvPr/>
            </p:nvSpPr>
            <p:spPr>
              <a:xfrm>
                <a:off x="4416893" y="4989217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9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0" name="Rectangle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6893" y="4989217"/>
                <a:ext cx="1208020" cy="769441"/>
              </a:xfrm>
              <a:prstGeom prst="rect">
                <a:avLst/>
              </a:prstGeom>
              <a:blipFill rotWithShape="0">
                <a:blip r:embed="rId8"/>
                <a:stretch>
                  <a:fillRect r="-2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/>
              <p:cNvSpPr/>
              <p:nvPr/>
            </p:nvSpPr>
            <p:spPr>
              <a:xfrm>
                <a:off x="4416893" y="6741840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90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" name="Rectangle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6893" y="6741840"/>
                <a:ext cx="1208020" cy="76944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/>
              <p:cNvSpPr/>
              <p:nvPr/>
            </p:nvSpPr>
            <p:spPr>
              <a:xfrm>
                <a:off x="4356403" y="8464766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61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3" name="Rectangle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403" y="8464766"/>
                <a:ext cx="1208020" cy="76944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6334" y="3456319"/>
            <a:ext cx="4706634" cy="5622336"/>
          </a:xfrm>
          <a:prstGeom prst="rect">
            <a:avLst/>
          </a:prstGeom>
        </p:spPr>
      </p:pic>
      <p:pic>
        <p:nvPicPr>
          <p:cNvPr id="85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138545" y="551623"/>
            <a:ext cx="2328693" cy="218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15773400" y="696994"/>
            <a:ext cx="2328693" cy="218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12" descr="Digit 60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622" y="2514533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33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43405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n 4">
            <a:extLst>
              <a:ext uri="{FF2B5EF4-FFF2-40B4-BE49-F238E27FC236}"/>
            </a:extLst>
          </p:cNvPr>
          <p:cNvSpPr/>
          <p:nvPr/>
        </p:nvSpPr>
        <p:spPr>
          <a:xfrm>
            <a:off x="1225550" y="1790699"/>
            <a:ext cx="6775450" cy="6438901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  <a:p>
            <a:pPr algn="ctr" defTabSz="1371600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292" name="TextBox 5"/>
          <p:cNvSpPr txBox="1">
            <a:spLocks noChangeArrowheads="1"/>
          </p:cNvSpPr>
          <p:nvPr/>
        </p:nvSpPr>
        <p:spPr bwMode="auto">
          <a:xfrm>
            <a:off x="8686800" y="4229100"/>
            <a:ext cx="7585074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 dirty="0">
                <a:solidFill>
                  <a:srgbClr val="FF0000"/>
                </a:solidFill>
                <a:cs typeface="Calibri" panose="020F050202020403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9571229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43405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n 4">
            <a:extLst>
              <a:ext uri="{FF2B5EF4-FFF2-40B4-BE49-F238E27FC236}"/>
            </a:extLst>
          </p:cNvPr>
          <p:cNvSpPr/>
          <p:nvPr/>
        </p:nvSpPr>
        <p:spPr>
          <a:xfrm>
            <a:off x="1225551" y="1558927"/>
            <a:ext cx="8645526" cy="6670674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  <a:p>
            <a:pPr algn="ctr" defTabSz="1371600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9871077" y="4133851"/>
            <a:ext cx="7585074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>
                <a:solidFill>
                  <a:srgbClr val="FF0000"/>
                </a:solidFill>
                <a:cs typeface="Calibri" panose="020F050202020403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73552406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103842"/>
            <a:ext cx="18288000" cy="1043702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graphicFrame>
        <p:nvGraphicFramePr>
          <p:cNvPr id="122975" name="Group 9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167414"/>
              </p:ext>
            </p:extLst>
          </p:nvPr>
        </p:nvGraphicFramePr>
        <p:xfrm>
          <a:off x="3383595" y="2482522"/>
          <a:ext cx="10580770" cy="6432805"/>
        </p:xfrm>
        <a:graphic>
          <a:graphicData uri="http://schemas.openxmlformats.org/drawingml/2006/table">
            <a:tbl>
              <a:tblPr/>
              <a:tblGrid>
                <a:gridCol w="2175871">
                  <a:extLst>
                    <a:ext uri="{9D8B030D-6E8A-4147-A177-3AD203B41FA5}"/>
                  </a:extLst>
                </a:gridCol>
                <a:gridCol w="2393560">
                  <a:extLst>
                    <a:ext uri="{9D8B030D-6E8A-4147-A177-3AD203B41FA5}"/>
                  </a:extLst>
                </a:gridCol>
                <a:gridCol w="1710353">
                  <a:extLst>
                    <a:ext uri="{9D8B030D-6E8A-4147-A177-3AD203B41FA5}"/>
                  </a:extLst>
                </a:gridCol>
                <a:gridCol w="2150493"/>
                <a:gridCol w="2150493"/>
              </a:tblGrid>
              <a:tr h="12709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kumimoji="0" lang="en-US" sz="3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endParaRPr kumimoji="0" lang="en-US" sz="3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VNI-Times" pitchFamily="2" charset="0"/>
                          <a:cs typeface="Arial" charset="0"/>
                        </a:rPr>
                        <a:t>a)</a:t>
                      </a: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VNI-Times" pitchFamily="2" charset="0"/>
                          <a:cs typeface="Arial" charset="0"/>
                        </a:rPr>
                        <a:t>b)</a:t>
                      </a: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VNI-Times" pitchFamily="2" charset="0"/>
                          <a:cs typeface="Arial" charset="0"/>
                        </a:rPr>
                        <a:t>c)</a:t>
                      </a: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VNI-Times" pitchFamily="2" charset="0"/>
                          <a:cs typeface="Arial" charset="0"/>
                        </a:rPr>
                        <a:t>d)</a:t>
                      </a: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extLst>
                  <a:ext uri="{0D108BD9-81ED-4DB2-BD59-A6C34878D82A}"/>
                </a:extLst>
              </a:tr>
              <a:tr h="1052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VNI-Times" pitchFamily="2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60</a:t>
                      </a:r>
                      <a:r>
                        <a:rPr kumimoji="0" lang="en-US" sz="4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</a:t>
                      </a:r>
                      <a:endParaRPr kumimoji="0" lang="en-US" sz="4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80</a:t>
                      </a:r>
                      <a:r>
                        <a:rPr kumimoji="0" lang="en-US" sz="4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</a:t>
                      </a:r>
                      <a:endParaRPr kumimoji="0" lang="en-US" sz="4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extLst>
                  <a:ext uri="{0D108BD9-81ED-4DB2-BD59-A6C34878D82A}"/>
                </a:extLst>
              </a:tr>
              <a:tr h="10834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VNI-Times" pitchFamily="2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80</a:t>
                      </a:r>
                      <a:r>
                        <a:rPr kumimoji="0" lang="en-US" sz="4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</a:t>
                      </a:r>
                      <a:endParaRPr kumimoji="0" lang="en-US" sz="4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70</a:t>
                      </a:r>
                      <a:r>
                        <a:rPr kumimoji="0" lang="en-US" sz="4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</a:t>
                      </a:r>
                      <a:endParaRPr kumimoji="0" lang="en-US" sz="4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extLst>
                  <a:ext uri="{0D108BD9-81ED-4DB2-BD59-A6C34878D82A}"/>
                </a:extLst>
              </a:tr>
              <a:tr h="16662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VNI-Times" pitchFamily="2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90</a:t>
                      </a:r>
                      <a:r>
                        <a:rPr kumimoji="0" lang="en-US" sz="4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</a:t>
                      </a:r>
                      <a:endParaRPr kumimoji="0" lang="en-US" sz="4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100</a:t>
                      </a:r>
                      <a:r>
                        <a:rPr kumimoji="0" lang="en-US" sz="4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</a:t>
                      </a:r>
                      <a:endParaRPr kumimoji="0" lang="en-US" sz="4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extLst>
                  <a:ext uri="{0D108BD9-81ED-4DB2-BD59-A6C34878D82A}"/>
                </a:extLst>
              </a:tr>
              <a:tr h="13596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VNI-Times" pitchFamily="2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60</a:t>
                      </a:r>
                      <a:r>
                        <a:rPr kumimoji="0" lang="en-US" sz="4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</a:t>
                      </a:r>
                      <a:endParaRPr kumimoji="0" lang="en-US" sz="4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110</a:t>
                      </a:r>
                      <a:r>
                        <a:rPr kumimoji="0" lang="en-US" sz="4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</a:t>
                      </a:r>
                      <a:endParaRPr kumimoji="0" lang="en-US" sz="4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6413" name="Text Box 67"/>
          <p:cNvSpPr txBox="1">
            <a:spLocks noChangeArrowheads="1"/>
          </p:cNvSpPr>
          <p:nvPr/>
        </p:nvSpPr>
        <p:spPr bwMode="auto">
          <a:xfrm>
            <a:off x="1259840" y="1545979"/>
            <a:ext cx="15697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 là </a:t>
            </a:r>
            <a:r>
              <a:rPr lang="vi-VN" alt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 giác nội tiếp</a:t>
            </a:r>
            <a:r>
              <a:rPr lang="vi-VN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Hãy điền vào ô trống trong bảng </a:t>
            </a:r>
            <a:r>
              <a:rPr lang="vi-VN" altLang="en-US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sau:</a:t>
            </a:r>
            <a:endParaRPr lang="vi-VN" alt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51" name="Text Box 71"/>
          <p:cNvSpPr txBox="1">
            <a:spLocks noChangeArrowheads="1"/>
          </p:cNvSpPr>
          <p:nvPr/>
        </p:nvSpPr>
        <p:spPr bwMode="auto">
          <a:xfrm>
            <a:off x="6147751" y="6324972"/>
            <a:ext cx="15120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lang="vi-VN" alt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vi-VN" altLang="en-US" sz="42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vi-VN" altLang="en-US" sz="4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52" name="Text Box 72"/>
          <p:cNvSpPr txBox="1">
            <a:spLocks noChangeArrowheads="1"/>
          </p:cNvSpPr>
          <p:nvPr/>
        </p:nvSpPr>
        <p:spPr bwMode="auto">
          <a:xfrm>
            <a:off x="6147751" y="7822071"/>
            <a:ext cx="155495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vi-VN" alt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vi-VN" altLang="en-US" sz="42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vi-VN" altLang="en-US" sz="4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53" name="Text Box 73"/>
          <p:cNvSpPr txBox="1">
            <a:spLocks noChangeArrowheads="1"/>
          </p:cNvSpPr>
          <p:nvPr/>
        </p:nvSpPr>
        <p:spPr bwMode="auto">
          <a:xfrm>
            <a:off x="8382000" y="3941431"/>
            <a:ext cx="107870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  <a:r>
              <a:rPr lang="en-US" alt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vi-VN" altLang="en-US" sz="42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vi-VN" altLang="en-US" sz="4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54" name="Text Box 74"/>
          <p:cNvSpPr txBox="1">
            <a:spLocks noChangeArrowheads="1"/>
          </p:cNvSpPr>
          <p:nvPr/>
        </p:nvSpPr>
        <p:spPr bwMode="auto">
          <a:xfrm>
            <a:off x="8352392" y="7834540"/>
            <a:ext cx="151209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10</a:t>
            </a:r>
            <a:r>
              <a:rPr lang="vi-VN" altLang="en-US" sz="42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vi-VN" altLang="en-US" sz="4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18" name="Line 90"/>
          <p:cNvSpPr>
            <a:spLocks noChangeShapeType="1"/>
          </p:cNvSpPr>
          <p:nvPr/>
        </p:nvSpPr>
        <p:spPr bwMode="auto">
          <a:xfrm flipH="1" flipV="1">
            <a:off x="3307554" y="2481221"/>
            <a:ext cx="2255045" cy="12731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graphicFrame>
        <p:nvGraphicFramePr>
          <p:cNvPr id="1642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636242"/>
              </p:ext>
            </p:extLst>
          </p:nvPr>
        </p:nvGraphicFramePr>
        <p:xfrm>
          <a:off x="3929138" y="3754341"/>
          <a:ext cx="742950" cy="969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79" name="Equation" r:id="rId4" imgW="164885" imgH="215619" progId="Equation.DSMT4">
                  <p:embed/>
                </p:oleObj>
              </mc:Choice>
              <mc:Fallback>
                <p:oleObj name="Equation" r:id="rId4" imgW="164885" imgH="21561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138" y="3754341"/>
                        <a:ext cx="742950" cy="969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2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5818998"/>
              </p:ext>
            </p:extLst>
          </p:nvPr>
        </p:nvGraphicFramePr>
        <p:xfrm>
          <a:off x="3990890" y="4819675"/>
          <a:ext cx="688181" cy="969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0" name="Equation" r:id="rId6" imgW="152268" imgH="215713" progId="Equation.DSMT4">
                  <p:embed/>
                </p:oleObj>
              </mc:Choice>
              <mc:Fallback>
                <p:oleObj name="Equation" r:id="rId6" imgW="152268" imgH="2157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0890" y="4819675"/>
                        <a:ext cx="688181" cy="969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2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553241"/>
              </p:ext>
            </p:extLst>
          </p:nvPr>
        </p:nvGraphicFramePr>
        <p:xfrm>
          <a:off x="3990890" y="6140263"/>
          <a:ext cx="688181" cy="102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1" name="Equation" r:id="rId8" imgW="152334" imgH="228501" progId="Equation.DSMT4">
                  <p:embed/>
                </p:oleObj>
              </mc:Choice>
              <mc:Fallback>
                <p:oleObj name="Equation" r:id="rId8" imgW="152334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0890" y="6140263"/>
                        <a:ext cx="688181" cy="10263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2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0038406"/>
              </p:ext>
            </p:extLst>
          </p:nvPr>
        </p:nvGraphicFramePr>
        <p:xfrm>
          <a:off x="3990890" y="7671275"/>
          <a:ext cx="745331" cy="969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2" name="Equation" r:id="rId10" imgW="164885" imgH="215619" progId="Equation.DSMT4">
                  <p:embed/>
                </p:oleObj>
              </mc:Choice>
              <mc:Fallback>
                <p:oleObj name="Equation" r:id="rId10" imgW="164885" imgH="21561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0890" y="7671275"/>
                        <a:ext cx="745331" cy="9691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itle 1"/>
          <p:cNvSpPr txBox="1">
            <a:spLocks/>
          </p:cNvSpPr>
          <p:nvPr/>
        </p:nvSpPr>
        <p:spPr>
          <a:xfrm>
            <a:off x="228600" y="288201"/>
            <a:ext cx="5091112" cy="1371602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 9.18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73"/>
          <p:cNvSpPr txBox="1">
            <a:spLocks noChangeArrowheads="1"/>
          </p:cNvSpPr>
          <p:nvPr/>
        </p:nvSpPr>
        <p:spPr bwMode="auto">
          <a:xfrm>
            <a:off x="10401336" y="3890608"/>
            <a:ext cx="107870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  <a:r>
              <a:rPr lang="en-US" alt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vi-VN" altLang="en-US" sz="42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vi-VN" altLang="en-US" sz="4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Text Box 73"/>
          <p:cNvSpPr txBox="1">
            <a:spLocks noChangeArrowheads="1"/>
          </p:cNvSpPr>
          <p:nvPr/>
        </p:nvSpPr>
        <p:spPr bwMode="auto">
          <a:xfrm>
            <a:off x="10178689" y="4966542"/>
            <a:ext cx="1524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120</a:t>
            </a:r>
            <a:r>
              <a:rPr lang="vi-VN" altLang="en-US" sz="42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vi-VN" altLang="en-US" sz="4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Text Box 73"/>
          <p:cNvSpPr txBox="1">
            <a:spLocks noChangeArrowheads="1"/>
          </p:cNvSpPr>
          <p:nvPr/>
        </p:nvSpPr>
        <p:spPr bwMode="auto">
          <a:xfrm>
            <a:off x="12420600" y="4980933"/>
            <a:ext cx="1524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  <a:r>
              <a:rPr lang="en-US" alt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vi-VN" altLang="en-US" sz="42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vi-VN" altLang="en-US" sz="4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Text Box 73"/>
          <p:cNvSpPr txBox="1">
            <a:spLocks noChangeArrowheads="1"/>
          </p:cNvSpPr>
          <p:nvPr/>
        </p:nvSpPr>
        <p:spPr bwMode="auto">
          <a:xfrm>
            <a:off x="12420600" y="6403577"/>
            <a:ext cx="1524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100</a:t>
            </a:r>
            <a:r>
              <a:rPr lang="vi-VN" altLang="en-US" sz="42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vi-VN" altLang="en-US" sz="4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19712" y="664375"/>
            <a:ext cx="7862888" cy="707886"/>
          </a:xfrm>
          <a:prstGeom prst="rect">
            <a:avLst/>
          </a:prstGeom>
          <a:solidFill>
            <a:srgbClr val="72D5AE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NHIỆM VỤ SAU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795830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2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2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1" grpId="0"/>
      <p:bldP spid="122952" grpId="0"/>
      <p:bldP spid="122953" grpId="0"/>
      <p:bldP spid="122954" grpId="0"/>
      <p:bldP spid="24" grpId="0"/>
      <p:bldP spid="26" grpId="0"/>
      <p:bldP spid="27" grpId="0"/>
      <p:bldP spid="2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852447" y="2122996"/>
            <a:ext cx="1837285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 smtClean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BT 9.19:</a:t>
            </a:r>
            <a:endParaRPr sz="38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6224814" y="4104167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2E739D2-DBA6-85D7-D390-19FB14EEBCAA}"/>
              </a:ext>
            </a:extLst>
          </p:cNvPr>
          <p:cNvSpPr txBox="1"/>
          <p:nvPr/>
        </p:nvSpPr>
        <p:spPr>
          <a:xfrm>
            <a:off x="8064474" y="4427363"/>
            <a:ext cx="91083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600" kern="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600" kern="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kern="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ABDC </a:t>
            </a:r>
            <a:r>
              <a:rPr lang="en-US" sz="3600" kern="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kern="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kern="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kern="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kern="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(O).</a:t>
            </a:r>
            <a:endParaRPr lang="en-US" sz="3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8212755" y="5368644"/>
            <a:ext cx="6816535" cy="827953"/>
            <a:chOff x="2019531" y="6177795"/>
            <a:chExt cx="4544888" cy="82795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01E3F9C3-F031-CB98-774D-A1CEF934FE62}"/>
                </a:ext>
              </a:extLst>
            </p:cNvPr>
            <p:cNvSpPr/>
            <p:nvPr/>
          </p:nvSpPr>
          <p:spPr>
            <a:xfrm>
              <a:off x="2019531" y="6324257"/>
              <a:ext cx="124322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err="1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Dễ</a:t>
              </a:r>
              <a:r>
                <a:rPr lang="en-US" sz="3600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thấy</a:t>
              </a:r>
              <a:r>
                <a:rPr lang="en-US" sz="3600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9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12182686"/>
                </p:ext>
              </p:extLst>
            </p:nvPr>
          </p:nvGraphicFramePr>
          <p:xfrm>
            <a:off x="3349885" y="6177795"/>
            <a:ext cx="3214534" cy="8279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53" name="Equation" r:id="rId4" imgW="2133360" imgH="304560" progId="Equation.DSMT4">
                    <p:embed/>
                  </p:oleObj>
                </mc:Choice>
                <mc:Fallback>
                  <p:oleObj name="Equation" r:id="rId4" imgW="21333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349885" y="6177795"/>
                          <a:ext cx="3214534" cy="8279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1" name="Group 30"/>
          <p:cNvGrpSpPr/>
          <p:nvPr/>
        </p:nvGrpSpPr>
        <p:grpSpPr>
          <a:xfrm>
            <a:off x="7724969" y="8418513"/>
            <a:ext cx="9304145" cy="1144587"/>
            <a:chOff x="2010576" y="6098231"/>
            <a:chExt cx="6191159" cy="11445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01E3F9C3-F031-CB98-774D-A1CEF934FE62}"/>
                </a:ext>
              </a:extLst>
            </p:cNvPr>
            <p:cNvSpPr/>
            <p:nvPr/>
          </p:nvSpPr>
          <p:spPr>
            <a:xfrm>
              <a:off x="2010576" y="6331865"/>
              <a:ext cx="15055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Do </a:t>
              </a:r>
              <a:r>
                <a:rPr lang="en-US" sz="3600" b="1" dirty="0" err="1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3600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06621499"/>
                </p:ext>
              </p:extLst>
            </p:nvPr>
          </p:nvGraphicFramePr>
          <p:xfrm>
            <a:off x="3026659" y="6098231"/>
            <a:ext cx="5175076" cy="1144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54" name="Equation" r:id="rId6" imgW="2311200" imgH="469800" progId="Equation.DSMT4">
                    <p:embed/>
                  </p:oleObj>
                </mc:Choice>
                <mc:Fallback>
                  <p:oleObj name="Equation" r:id="rId6" imgW="2311200" imgH="469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026659" y="6098231"/>
                          <a:ext cx="5175076" cy="11445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4"/>
          <p:cNvGrpSpPr/>
          <p:nvPr/>
        </p:nvGrpSpPr>
        <p:grpSpPr>
          <a:xfrm>
            <a:off x="3177995" y="1837577"/>
            <a:ext cx="14187533" cy="1785972"/>
            <a:chOff x="2347866" y="1115205"/>
            <a:chExt cx="14187533" cy="1785972"/>
          </a:xfrm>
        </p:grpSpPr>
        <p:sp>
          <p:nvSpPr>
            <p:cNvPr id="17" name="Rectangle 16"/>
            <p:cNvSpPr/>
            <p:nvPr/>
          </p:nvSpPr>
          <p:spPr>
            <a:xfrm>
              <a:off x="2347866" y="1115205"/>
              <a:ext cx="14187533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vi-VN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ể</a:t>
              </a:r>
              <a:r>
                <a:rPr lang="vi-VN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 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</a:t>
              </a:r>
              <a:r>
                <a:rPr lang="vi-VN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nằm 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 đường tròn (O). Qua 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</a:t>
              </a:r>
              <a:r>
                <a:rPr lang="vi-VN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ẻ</a:t>
              </a:r>
              <a:r>
                <a:rPr lang="vi-VN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 đường </a:t>
              </a:r>
              <a:r>
                <a:rPr lang="vi-VN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ẳng</a:t>
              </a:r>
              <a:r>
                <a:rPr lang="vi-VN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ần</a:t>
              </a:r>
              <a:r>
                <a:rPr lang="vi-VN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lượt cắt (O) </a:t>
              </a:r>
              <a:r>
                <a:rPr lang="vi-VN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vi-VN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 </a:t>
              </a:r>
              <a:r>
                <a:rPr lang="vi-VN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ể</a:t>
              </a:r>
              <a:r>
                <a:rPr lang="vi-VN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 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vi-VN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36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</a:t>
              </a:r>
              <a:r>
                <a:rPr lang="en-US" sz="360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60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36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sao cho </a:t>
              </a:r>
              <a:r>
                <a:rPr lang="vi-VN" sz="36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ằm</a:t>
              </a:r>
              <a:r>
                <a:rPr lang="vi-VN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 </a:t>
              </a:r>
              <a:r>
                <a:rPr lang="vi-VN" sz="36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vi-VN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nằm giữa </a:t>
              </a:r>
              <a:r>
                <a:rPr lang="vi-VN" sz="36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I</a:t>
              </a:r>
              <a:r>
                <a:rPr lang="vi-VN" sz="36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Chứng minh </a:t>
              </a:r>
              <a:r>
                <a:rPr lang="vi-VN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ằng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</a:t>
              </a:r>
              <a:r>
                <a:rPr lang="en-US" sz="360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IA . 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IB= </a:t>
              </a:r>
              <a:r>
                <a:rPr lang="en-US" sz="3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IC . 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ID</a:t>
              </a:r>
              <a:r>
                <a:rPr lang="en-US" sz="36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/>
                <p:cNvSpPr/>
                <p:nvPr/>
              </p:nvSpPr>
              <p:spPr>
                <a:xfrm>
                  <a:off x="6864361" y="2221607"/>
                  <a:ext cx="2542648" cy="66454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𝐼𝐵𝐷</m:t>
                          </m:r>
                        </m:e>
                      </m:acc>
                      <m:r>
                        <a:rPr lang="en-US" sz="3600" i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𝐶𝐴</m:t>
                          </m:r>
                        </m:e>
                      </m:acc>
                    </m:oMath>
                  </a14:m>
                  <a:r>
                    <a:rPr lang="en-US" sz="3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</a:t>
                  </a:r>
                  <a:endPara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0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4361" y="2221607"/>
                  <a:ext cx="2542648" cy="66454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11927" r="-3357" b="-339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/>
                <p:cNvSpPr/>
                <p:nvPr/>
              </p:nvSpPr>
              <p:spPr>
                <a:xfrm>
                  <a:off x="9189909" y="2236636"/>
                  <a:ext cx="2542648" cy="66454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𝐼𝐴𝐶</m:t>
                            </m:r>
                          </m:e>
                        </m:acc>
                        <m:r>
                          <a:rPr lang="en-US" sz="3600" i="0">
                            <a:latin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</m:acc>
                      </m:oMath>
                    </m:oMathPara>
                  </a14:m>
                  <a:endPara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2" name="Rectangle 4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89909" y="2236636"/>
                  <a:ext cx="2542648" cy="66454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/>
          <p:cNvGrpSpPr/>
          <p:nvPr/>
        </p:nvGrpSpPr>
        <p:grpSpPr>
          <a:xfrm>
            <a:off x="8222915" y="6385555"/>
            <a:ext cx="7648487" cy="827087"/>
            <a:chOff x="1887519" y="6201256"/>
            <a:chExt cx="4522942" cy="82708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01E3F9C3-F031-CB98-774D-A1CEF934FE62}"/>
                </a:ext>
              </a:extLst>
            </p:cNvPr>
            <p:cNvSpPr/>
            <p:nvPr/>
          </p:nvSpPr>
          <p:spPr>
            <a:xfrm>
              <a:off x="1887519" y="6324943"/>
              <a:ext cx="147514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err="1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Tương</a:t>
              </a:r>
              <a:r>
                <a:rPr lang="en-US" sz="3600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3600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3" name="Object 5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94255302"/>
                </p:ext>
              </p:extLst>
            </p:nvPr>
          </p:nvGraphicFramePr>
          <p:xfrm>
            <a:off x="3213949" y="6201256"/>
            <a:ext cx="3196512" cy="8270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55" name="Equation" r:id="rId10" imgW="2120760" imgH="304560" progId="Equation.DSMT4">
                    <p:embed/>
                  </p:oleObj>
                </mc:Choice>
                <mc:Fallback>
                  <p:oleObj name="Equation" r:id="rId10" imgW="21207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213949" y="6201256"/>
                          <a:ext cx="3196512" cy="8270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8222915" y="7526731"/>
            <a:ext cx="5929330" cy="697699"/>
            <a:chOff x="5196839" y="5712206"/>
            <a:chExt cx="5929330" cy="697699"/>
          </a:xfrm>
        </p:grpSpPr>
        <p:grpSp>
          <p:nvGrpSpPr>
            <p:cNvPr id="34" name="Group 33"/>
            <p:cNvGrpSpPr/>
            <p:nvPr/>
          </p:nvGrpSpPr>
          <p:grpSpPr>
            <a:xfrm>
              <a:off x="5196839" y="5712206"/>
              <a:ext cx="5929330" cy="697699"/>
              <a:chOff x="1849487" y="6296667"/>
              <a:chExt cx="3953348" cy="697699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01E3F9C3-F031-CB98-774D-A1CEF934FE62}"/>
                  </a:ext>
                </a:extLst>
              </p:cNvPr>
              <p:cNvSpPr/>
              <p:nvPr/>
            </p:nvSpPr>
            <p:spPr>
              <a:xfrm>
                <a:off x="1849487" y="6296667"/>
                <a:ext cx="75585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b="1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36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01E3F9C3-F031-CB98-774D-A1CEF934FE62}"/>
                  </a:ext>
                </a:extLst>
              </p:cNvPr>
              <p:cNvSpPr/>
              <p:nvPr/>
            </p:nvSpPr>
            <p:spPr>
              <a:xfrm>
                <a:off x="4706068" y="6317258"/>
                <a:ext cx="1096767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(g-g) 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73202" y="5800959"/>
              <a:ext cx="3008008" cy="556261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0013" y="4373225"/>
            <a:ext cx="5771734" cy="38851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02837" y="4991100"/>
            <a:ext cx="754563" cy="7708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61080" y="6243097"/>
            <a:ext cx="860544" cy="8205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38571" y="6896100"/>
            <a:ext cx="1073838" cy="6633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74001" y="5443359"/>
            <a:ext cx="1047623" cy="647122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5276782" y="787763"/>
            <a:ext cx="7862888" cy="707886"/>
          </a:xfrm>
          <a:prstGeom prst="rect">
            <a:avLst/>
          </a:prstGeom>
          <a:solidFill>
            <a:srgbClr val="72D5AE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NHIỆM VỤ SAU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37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567794" y="3484309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258638" cy="2133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Ghi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nhớ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kiến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thức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trọng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tâm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. </a:t>
              </a:r>
              <a:endParaRPr sz="4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019800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26180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Hoàn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tập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9.19 </a:t>
              </a:r>
              <a:r>
                <a:rPr lang="en-US" sz="44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sz="44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9.20 </a:t>
              </a:r>
              <a:r>
                <a:rPr lang="en-US" sz="44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lang="en-US" sz="44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SGK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trang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83.</a:t>
              </a:r>
              <a:endParaRPr sz="4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1751630" y="3484309"/>
            <a:ext cx="5469100" cy="4554789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269577" y="4216428"/>
              <a:ext cx="4951568" cy="3146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Chuẩn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bị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mục</a:t>
              </a:r>
              <a:r>
                <a:rPr lang="en-US" sz="44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2: </a:t>
              </a:r>
              <a:r>
                <a:rPr lang="en-US" sz="44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Đường</a:t>
              </a:r>
              <a:r>
                <a:rPr lang="en-US" sz="44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tròn</a:t>
              </a:r>
              <a:r>
                <a:rPr lang="en-US" sz="44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ngoại</a:t>
              </a:r>
              <a:r>
                <a:rPr lang="en-US" sz="44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tiếp</a:t>
              </a:r>
              <a:r>
                <a:rPr lang="en-US" sz="44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HCN </a:t>
              </a:r>
              <a:r>
                <a:rPr lang="en-US" sz="44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sz="44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hình</a:t>
              </a:r>
              <a:r>
                <a:rPr lang="en-US" sz="44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vuông</a:t>
              </a:r>
              <a:r>
                <a:rPr lang="en-US" sz="44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.</a:t>
              </a:r>
              <a:endParaRPr sz="4400" i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C6B6332-67B8-945B-60CD-EEC95CF8B508}"/>
              </a:ext>
            </a:extLst>
          </p:cNvPr>
          <p:cNvSpPr/>
          <p:nvPr/>
        </p:nvSpPr>
        <p:spPr>
          <a:xfrm>
            <a:off x="381000" y="1714500"/>
            <a:ext cx="54102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8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Tình huống bài 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2857500"/>
            <a:ext cx="18288000" cy="701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83855"/>
            <a:ext cx="2948885" cy="28678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r="1667" b="3669"/>
          <a:stretch/>
        </p:blipFill>
        <p:spPr>
          <a:xfrm>
            <a:off x="3962400" y="74634"/>
            <a:ext cx="4132705" cy="27690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1267" y="74634"/>
            <a:ext cx="3448933" cy="27432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408178" y="68580"/>
            <a:ext cx="3048000" cy="2839720"/>
            <a:chOff x="9106535" y="2755647"/>
            <a:chExt cx="2390775" cy="296227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06535" y="2755647"/>
              <a:ext cx="2390775" cy="296227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120603" y="2757268"/>
              <a:ext cx="586105" cy="190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2992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648199" y="493882"/>
            <a:ext cx="9220201" cy="1447800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0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HỎI TÌNH HUỐNG</a:t>
              </a:r>
            </a:p>
          </p:txBody>
        </p:sp>
      </p:grpSp>
      <p:pic>
        <p:nvPicPr>
          <p:cNvPr id="2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1426" y="2070830"/>
            <a:ext cx="4631089" cy="4612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8185" y="3735712"/>
            <a:ext cx="3177815" cy="10987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B50C682-A76A-4790-96DE-BCC283BECCC8}"/>
              </a:ext>
            </a:extLst>
          </p:cNvPr>
          <p:cNvSpPr txBox="1"/>
          <p:nvPr/>
        </p:nvSpPr>
        <p:spPr>
          <a:xfrm>
            <a:off x="1600201" y="7148112"/>
            <a:ext cx="113612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8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8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8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48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8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48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48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8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8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48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8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77400" y="3183280"/>
            <a:ext cx="6515100" cy="184031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3106400" y="5829300"/>
            <a:ext cx="3491191" cy="3429000"/>
            <a:chOff x="9106535" y="2755647"/>
            <a:chExt cx="2390775" cy="296227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06535" y="2755647"/>
              <a:ext cx="2390775" cy="2962275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9120603" y="2757268"/>
              <a:ext cx="586105" cy="190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28800" y="1197770"/>
            <a:ext cx="14935200" cy="2971800"/>
          </a:xfrm>
          <a:prstGeom prst="rect">
            <a:avLst/>
          </a:prstGeom>
        </p:spPr>
      </p:pic>
      <p:sp>
        <p:nvSpPr>
          <p:cNvPr id="21" name="Google Shape;133;p3"/>
          <p:cNvSpPr/>
          <p:nvPr/>
        </p:nvSpPr>
        <p:spPr>
          <a:xfrm>
            <a:off x="2438400" y="1819116"/>
            <a:ext cx="13229447" cy="1585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29. TỨ GIÁC NỘI TIẾP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790916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1667" b="3669"/>
          <a:stretch/>
        </p:blipFill>
        <p:spPr>
          <a:xfrm>
            <a:off x="4724400" y="4790916"/>
            <a:ext cx="6096000" cy="4698025"/>
          </a:xfrm>
          <a:prstGeom prst="rect">
            <a:avLst/>
          </a:prstGeom>
        </p:spPr>
      </p:pic>
      <p:pic>
        <p:nvPicPr>
          <p:cNvPr id="10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10972800" y="4725548"/>
            <a:ext cx="6411666" cy="476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38950" y="3532159"/>
            <a:ext cx="126392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ĐƯỜNG TRÒN NGOẠI TIẾP MỘT TỨ GIÁC</a:t>
            </a:r>
            <a:endParaRPr lang="en-US" sz="4800" b="1" dirty="0"/>
          </a:p>
        </p:txBody>
      </p:sp>
      <p:sp>
        <p:nvSpPr>
          <p:cNvPr id="15" name="Rectangle 14"/>
          <p:cNvSpPr/>
          <p:nvPr/>
        </p:nvSpPr>
        <p:spPr>
          <a:xfrm>
            <a:off x="3466659" y="5682029"/>
            <a:ext cx="1017611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4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ĐƯỜNG TRÒN NGOẠI TIẾP HÌNH </a:t>
            </a:r>
            <a:endParaRPr lang="en-US" sz="4800" b="1" dirty="0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vi-VN" sz="48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CHỮ NHẬT</a:t>
            </a:r>
            <a:r>
              <a:rPr lang="en-US" sz="4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8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VÀ </a:t>
            </a:r>
            <a:r>
              <a:rPr lang="vi-VN" sz="4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HÌNH VUÔNG</a:t>
            </a:r>
            <a:endParaRPr lang="en-US" sz="4800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1037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6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4447" y="7505700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751705" y="3369670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51705" y="5888872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990600" y="1181100"/>
            <a:ext cx="5029200" cy="738664"/>
          </a:xfrm>
          <a:prstGeom prst="rect">
            <a:avLst/>
          </a:prstGeom>
          <a:solidFill>
            <a:srgbClr val="72D5AE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en-US" sz="4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(</a:t>
            </a:r>
            <a:r>
              <a:rPr lang="en-US" sz="4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4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08328" y="2324103"/>
            <a:ext cx="14098472" cy="1446550"/>
            <a:chOff x="2208328" y="2324103"/>
            <a:chExt cx="14098472" cy="1446550"/>
          </a:xfrm>
        </p:grpSpPr>
        <p:sp>
          <p:nvSpPr>
            <p:cNvPr id="28" name="TextBox 27"/>
            <p:cNvSpPr txBox="1"/>
            <p:nvPr/>
          </p:nvSpPr>
          <p:spPr>
            <a:xfrm>
              <a:off x="2208328" y="2324103"/>
              <a:ext cx="14098472" cy="1446550"/>
            </a:xfrm>
            <a:prstGeom prst="rect">
              <a:avLst/>
            </a:prstGeom>
            <a:solidFill>
              <a:srgbClr val="FF858E"/>
            </a:soli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vi-VN" sz="4400" dirty="0">
                  <a:solidFill>
                    <a:schemeClr val="tx1"/>
                  </a:solidFill>
                  <a:latin typeface="+mj-lt"/>
                </a:rPr>
                <a:t>Nhận biết được tứ giác nội tiếp đường tròn và giải thích được định lí về tổng hai góc đối của tứ giác nội tiếp bằng  </a:t>
              </a:r>
              <a:r>
                <a:rPr lang="en-US" sz="44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en-US" sz="4400" dirty="0" smtClean="0">
                  <a:solidFill>
                    <a:schemeClr val="tx1"/>
                  </a:solidFill>
                  <a:latin typeface="+mj-lt"/>
                </a:rPr>
                <a:t>       </a:t>
              </a:r>
              <a:endParaRPr lang="en-US" sz="4400" dirty="0">
                <a:solidFill>
                  <a:schemeClr val="tx1"/>
                </a:solidFill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13868400" y="3085151"/>
                  <a:ext cx="1266925" cy="66518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0" smtClean="0">
                                <a:latin typeface="Cambria Math" panose="02040503050406030204" pitchFamily="18" charset="0"/>
                              </a:rPr>
                              <m:t>18</m:t>
                            </m:r>
                            <m:r>
                              <a:rPr lang="en-US" sz="36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sz="36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68400" y="3085151"/>
                  <a:ext cx="1266925" cy="665182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18723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43405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n 4">
            <a:extLst>
              <a:ext uri="{FF2B5EF4-FFF2-40B4-BE49-F238E27FC236}"/>
            </a:extLst>
          </p:cNvPr>
          <p:cNvSpPr/>
          <p:nvPr/>
        </p:nvSpPr>
        <p:spPr>
          <a:xfrm>
            <a:off x="1225550" y="1558927"/>
            <a:ext cx="7813676" cy="6670674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  <a:p>
            <a:pPr algn="ctr" defTabSz="1371600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8864601" y="3438526"/>
            <a:ext cx="8239126" cy="290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>
                <a:solidFill>
                  <a:srgbClr val="FF0000"/>
                </a:solidFill>
                <a:cs typeface="Calibri" panose="020F0502020204030204" pitchFamily="34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369952023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4581</TotalTime>
  <Words>1486</Words>
  <Application>Microsoft Office PowerPoint</Application>
  <PresentationFormat>Custom</PresentationFormat>
  <Paragraphs>340</Paragraphs>
  <Slides>34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Segoe UI</vt:lpstr>
      <vt:lpstr>VNI-Times</vt:lpstr>
      <vt:lpstr>Calibri</vt:lpstr>
      <vt:lpstr>Times New Roman</vt:lpstr>
      <vt:lpstr>Arial</vt:lpstr>
      <vt:lpstr>.VnTime</vt:lpstr>
      <vt:lpstr>Cambria Math</vt:lpstr>
      <vt:lpstr>SimSun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 và cách thức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Tien</cp:lastModifiedBy>
  <cp:revision>215</cp:revision>
  <dcterms:created xsi:type="dcterms:W3CDTF">2006-08-16T00:00:00Z</dcterms:created>
  <dcterms:modified xsi:type="dcterms:W3CDTF">2024-06-28T08:33:42Z</dcterms:modified>
  <dc:identifier>DAFWAZhnXwQ</dc:identifier>
</cp:coreProperties>
</file>