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11.svg" ContentType="image/svg+xml"/>
  <Override PartName="/ppt/media/image13.svg" ContentType="image/svg+xml"/>
  <Override PartName="/ppt/media/image16.svg" ContentType="image/svg+xml"/>
  <Override PartName="/ppt/media/image18.svg" ContentType="image/svg+xml"/>
  <Override PartName="/ppt/media/image22.svg" ContentType="image/svg+xml"/>
  <Override PartName="/ppt/media/image24.svg" ContentType="image/svg+xml"/>
  <Override PartName="/ppt/media/image26.svg" ContentType="image/svg+xml"/>
  <Override PartName="/ppt/media/image28.svg" ContentType="image/svg+xml"/>
  <Override PartName="/ppt/media/image3.svg" ContentType="image/svg+xml"/>
  <Override PartName="/ppt/media/image30.svg" ContentType="image/svg+xml"/>
  <Override PartName="/ppt/media/image33.svg" ContentType="image/svg+xml"/>
  <Override PartName="/ppt/media/image5.svg" ContentType="image/svg+xml"/>
  <Override PartName="/ppt/media/image58.svg" ContentType="image/svg+xml"/>
  <Override PartName="/ppt/media/image62.svg" ContentType="image/svg+xml"/>
  <Override PartName="/ppt/media/image7.svg" ContentType="image/svg+xml"/>
  <Override PartName="/ppt/media/image79.svg" ContentType="image/svg+xml"/>
  <Override PartName="/ppt/media/image85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3" embedTrueTypeFonts="1" saveSubsetFonts="1">
  <p:sldMasterIdLst>
    <p:sldMasterId id="2147483648" r:id="rId1"/>
    <p:sldMasterId id="2147483661" r:id="rId3"/>
  </p:sldMasterIdLst>
  <p:notesMasterIdLst>
    <p:notesMasterId r:id="rId32"/>
  </p:notesMasterIdLst>
  <p:sldIdLst>
    <p:sldId id="257" r:id="rId4"/>
    <p:sldId id="285" r:id="rId5"/>
    <p:sldId id="256" r:id="rId6"/>
    <p:sldId id="259" r:id="rId7"/>
    <p:sldId id="284" r:id="rId8"/>
    <p:sldId id="291" r:id="rId9"/>
    <p:sldId id="351" r:id="rId10"/>
    <p:sldId id="289" r:id="rId11"/>
    <p:sldId id="270" r:id="rId12"/>
    <p:sldId id="350" r:id="rId13"/>
    <p:sldId id="352" r:id="rId14"/>
    <p:sldId id="345" r:id="rId15"/>
    <p:sldId id="298" r:id="rId16"/>
    <p:sldId id="293" r:id="rId17"/>
    <p:sldId id="258" r:id="rId18"/>
    <p:sldId id="269" r:id="rId19"/>
    <p:sldId id="309" r:id="rId20"/>
    <p:sldId id="296" r:id="rId21"/>
    <p:sldId id="342" r:id="rId22"/>
    <p:sldId id="305" r:id="rId23"/>
    <p:sldId id="286" r:id="rId24"/>
    <p:sldId id="303" r:id="rId25"/>
    <p:sldId id="353" r:id="rId26"/>
    <p:sldId id="322" r:id="rId27"/>
    <p:sldId id="300" r:id="rId28"/>
    <p:sldId id="354" r:id="rId29"/>
    <p:sldId id="343" r:id="rId30"/>
    <p:sldId id="355" r:id="rId31"/>
    <p:sldId id="358" r:id="rId33"/>
    <p:sldId id="356" r:id="rId34"/>
    <p:sldId id="360" r:id="rId35"/>
    <p:sldId id="361" r:id="rId36"/>
    <p:sldId id="357" r:id="rId37"/>
    <p:sldId id="330" r:id="rId38"/>
    <p:sldId id="321" r:id="rId39"/>
    <p:sldId id="319" r:id="rId40"/>
    <p:sldId id="344" r:id="rId41"/>
    <p:sldId id="362" r:id="rId42"/>
    <p:sldId id="267" r:id="rId43"/>
    <p:sldId id="283" r:id="rId44"/>
  </p:sldIdLst>
  <p:sldSz cx="18288000" cy="10287000"/>
  <p:notesSz cx="6858000" cy="9144000"/>
  <p:embeddedFontLs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Calibri" panose="020F0502020204030204"/>
      <p:regular r:id="rId52"/>
      <p:bold r:id="rId53"/>
      <p:italic r:id="rId54"/>
      <p:boldItalic r:id="rId55"/>
    </p:embeddedFont>
    <p:embeddedFont>
      <p:font typeface="Calibri Light" panose="020F0302020204030204" charset="0"/>
      <p:regular r:id="rId56"/>
      <p:italic r:id="rId5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5281E1-522B-4D97-AF00-E2DA4D65B6B1}">
          <p14:sldIdLst>
            <p14:sldId id="257"/>
            <p14:sldId id="285"/>
            <p14:sldId id="256"/>
            <p14:sldId id="259"/>
            <p14:sldId id="284"/>
            <p14:sldId id="291"/>
            <p14:sldId id="351"/>
            <p14:sldId id="289"/>
            <p14:sldId id="270"/>
            <p14:sldId id="350"/>
            <p14:sldId id="352"/>
            <p14:sldId id="345"/>
            <p14:sldId id="298"/>
            <p14:sldId id="293"/>
            <p14:sldId id="258"/>
            <p14:sldId id="269"/>
            <p14:sldId id="309"/>
            <p14:sldId id="296"/>
            <p14:sldId id="342"/>
            <p14:sldId id="305"/>
            <p14:sldId id="286"/>
            <p14:sldId id="303"/>
            <p14:sldId id="353"/>
            <p14:sldId id="322"/>
            <p14:sldId id="300"/>
            <p14:sldId id="354"/>
            <p14:sldId id="343"/>
            <p14:sldId id="355"/>
            <p14:sldId id="358"/>
            <p14:sldId id="356"/>
            <p14:sldId id="360"/>
            <p14:sldId id="361"/>
            <p14:sldId id="357"/>
            <p14:sldId id="330"/>
            <p14:sldId id="321"/>
            <p14:sldId id="319"/>
            <p14:sldId id="344"/>
            <p14:sldId id="362"/>
            <p14:sldId id="267"/>
            <p14:sldId id="283"/>
          </p14:sldIdLst>
        </p14:section>
        <p14:section name="Untitled Section" id="{89BF1163-5CF7-42C5-AC10-D6A6AEA736F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D9DDC3"/>
    <a:srgbClr val="F8DC6E"/>
    <a:srgbClr val="F8C2D9"/>
    <a:srgbClr val="FFFF66"/>
    <a:srgbClr val="FFFF99"/>
    <a:srgbClr val="CCFF99"/>
    <a:srgbClr val="FAC8BB"/>
    <a:srgbClr val="EF9F54"/>
    <a:srgbClr val="CCD5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howGuides="1">
      <p:cViewPr varScale="1">
        <p:scale>
          <a:sx n="41" d="100"/>
          <a:sy n="41" d="100"/>
        </p:scale>
        <p:origin x="19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7" Type="http://schemas.openxmlformats.org/officeDocument/2006/relationships/font" Target="fonts/font10.fntdata"/><Relationship Id="rId56" Type="http://schemas.openxmlformats.org/officeDocument/2006/relationships/font" Target="fonts/font9.fntdata"/><Relationship Id="rId55" Type="http://schemas.openxmlformats.org/officeDocument/2006/relationships/font" Target="fonts/font8.fntdata"/><Relationship Id="rId54" Type="http://schemas.openxmlformats.org/officeDocument/2006/relationships/font" Target="fonts/font7.fntdata"/><Relationship Id="rId53" Type="http://schemas.openxmlformats.org/officeDocument/2006/relationships/font" Target="fonts/font6.fntdata"/><Relationship Id="rId52" Type="http://schemas.openxmlformats.org/officeDocument/2006/relationships/font" Target="fonts/font5.fntdata"/><Relationship Id="rId51" Type="http://schemas.openxmlformats.org/officeDocument/2006/relationships/font" Target="fonts/font4.fntdata"/><Relationship Id="rId50" Type="http://schemas.openxmlformats.org/officeDocument/2006/relationships/font" Target="fonts/font3.fntdata"/><Relationship Id="rId5" Type="http://schemas.openxmlformats.org/officeDocument/2006/relationships/slide" Target="slides/slide2.xml"/><Relationship Id="rId49" Type="http://schemas.openxmlformats.org/officeDocument/2006/relationships/font" Target="fonts/font2.fntdata"/><Relationship Id="rId48" Type="http://schemas.openxmlformats.org/officeDocument/2006/relationships/font" Target="fonts/font1.fntdata"/><Relationship Id="rId47" Type="http://schemas.openxmlformats.org/officeDocument/2006/relationships/tableStyles" Target="tableStyles.xml"/><Relationship Id="rId46" Type="http://schemas.openxmlformats.org/officeDocument/2006/relationships/viewProps" Target="viewProps.xml"/><Relationship Id="rId45" Type="http://schemas.openxmlformats.org/officeDocument/2006/relationships/presProps" Target="presProps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notesMaster" Target="notesMasters/notesMaster1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CB8E1-AB03-4AD6-88DA-9887F546E4C6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946E5-C428-4D0F-AD8E-82AA63A3643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757A3E7-939A-4CF6-9EF9-8A8C4D902BB0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svg"/><Relationship Id="rId8" Type="http://schemas.openxmlformats.org/officeDocument/2006/relationships/image" Target="../media/image8.png"/><Relationship Id="rId7" Type="http://schemas.openxmlformats.org/officeDocument/2006/relationships/image" Target="../media/image7.svg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13.svg"/><Relationship Id="rId12" Type="http://schemas.openxmlformats.org/officeDocument/2006/relationships/image" Target="../media/image12.png"/><Relationship Id="rId11" Type="http://schemas.openxmlformats.org/officeDocument/2006/relationships/image" Target="../media/image11.sv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9.png"/><Relationship Id="rId8" Type="http://schemas.openxmlformats.org/officeDocument/2006/relationships/image" Target="../media/image48.png"/><Relationship Id="rId7" Type="http://schemas.openxmlformats.org/officeDocument/2006/relationships/image" Target="../media/image47.png"/><Relationship Id="rId6" Type="http://schemas.openxmlformats.org/officeDocument/2006/relationships/image" Target="../media/image46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3.png"/><Relationship Id="rId8" Type="http://schemas.openxmlformats.org/officeDocument/2006/relationships/image" Target="../media/image52.png"/><Relationship Id="rId7" Type="http://schemas.openxmlformats.org/officeDocument/2006/relationships/image" Target="../media/image47.png"/><Relationship Id="rId6" Type="http://schemas.openxmlformats.org/officeDocument/2006/relationships/image" Target="../media/image46.png"/><Relationship Id="rId5" Type="http://schemas.openxmlformats.org/officeDocument/2006/relationships/image" Target="../media/image18.svg"/><Relationship Id="rId4" Type="http://schemas.openxmlformats.org/officeDocument/2006/relationships/image" Target="../media/image51.png"/><Relationship Id="rId3" Type="http://schemas.openxmlformats.org/officeDocument/2006/relationships/image" Target="../media/image16.svg"/><Relationship Id="rId2" Type="http://schemas.openxmlformats.org/officeDocument/2006/relationships/image" Target="../media/image50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svg"/><Relationship Id="rId8" Type="http://schemas.openxmlformats.org/officeDocument/2006/relationships/image" Target="../media/image51.png"/><Relationship Id="rId7" Type="http://schemas.openxmlformats.org/officeDocument/2006/relationships/image" Target="../media/image56.png"/><Relationship Id="rId6" Type="http://schemas.openxmlformats.org/officeDocument/2006/relationships/image" Target="../media/image55.png"/><Relationship Id="rId5" Type="http://schemas.openxmlformats.org/officeDocument/2006/relationships/image" Target="../media/image33.svg"/><Relationship Id="rId4" Type="http://schemas.openxmlformats.org/officeDocument/2006/relationships/image" Target="../media/image54.png"/><Relationship Id="rId3" Type="http://schemas.openxmlformats.org/officeDocument/2006/relationships/image" Target="../media/image16.svg"/><Relationship Id="rId2" Type="http://schemas.openxmlformats.org/officeDocument/2006/relationships/image" Target="../media/image50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3.svg"/><Relationship Id="rId7" Type="http://schemas.openxmlformats.org/officeDocument/2006/relationships/image" Target="../media/image54.png"/><Relationship Id="rId6" Type="http://schemas.openxmlformats.org/officeDocument/2006/relationships/image" Target="../media/image31.png"/><Relationship Id="rId5" Type="http://schemas.openxmlformats.org/officeDocument/2006/relationships/image" Target="../media/image18.svg"/><Relationship Id="rId4" Type="http://schemas.openxmlformats.org/officeDocument/2006/relationships/image" Target="../media/image51.png"/><Relationship Id="rId3" Type="http://schemas.openxmlformats.org/officeDocument/2006/relationships/image" Target="../media/image16.svg"/><Relationship Id="rId2" Type="http://schemas.openxmlformats.org/officeDocument/2006/relationships/image" Target="../media/image50.png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9" Type="http://schemas.microsoft.com/office/2007/relationships/hdphoto" Target="../media/image35.wdp"/><Relationship Id="rId8" Type="http://schemas.openxmlformats.org/officeDocument/2006/relationships/image" Target="../media/image34.png"/><Relationship Id="rId7" Type="http://schemas.openxmlformats.org/officeDocument/2006/relationships/image" Target="../media/image33.svg"/><Relationship Id="rId6" Type="http://schemas.openxmlformats.org/officeDocument/2006/relationships/image" Target="../media/image54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Relationship Id="rId3" Type="http://schemas.openxmlformats.org/officeDocument/2006/relationships/image" Target="../media/image16.svg"/><Relationship Id="rId2" Type="http://schemas.openxmlformats.org/officeDocument/2006/relationships/image" Target="../media/image50.pn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60.png"/><Relationship Id="rId10" Type="http://schemas.openxmlformats.org/officeDocument/2006/relationships/image" Target="../media/image59.png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9" Type="http://schemas.microsoft.com/office/2007/relationships/hdphoto" Target="../media/image35.wdp"/><Relationship Id="rId8" Type="http://schemas.openxmlformats.org/officeDocument/2006/relationships/image" Target="../media/image34.png"/><Relationship Id="rId7" Type="http://schemas.openxmlformats.org/officeDocument/2006/relationships/image" Target="../media/image16.svg"/><Relationship Id="rId6" Type="http://schemas.openxmlformats.org/officeDocument/2006/relationships/image" Target="../media/image50.png"/><Relationship Id="rId5" Type="http://schemas.openxmlformats.org/officeDocument/2006/relationships/image" Target="../media/image18.svg"/><Relationship Id="rId4" Type="http://schemas.openxmlformats.org/officeDocument/2006/relationships/image" Target="../media/image51.png"/><Relationship Id="rId3" Type="http://schemas.openxmlformats.org/officeDocument/2006/relationships/image" Target="../media/image62.svg"/><Relationship Id="rId2" Type="http://schemas.openxmlformats.org/officeDocument/2006/relationships/image" Target="../media/image61.pn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63.png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svg"/><Relationship Id="rId8" Type="http://schemas.openxmlformats.org/officeDocument/2006/relationships/image" Target="../media/image54.png"/><Relationship Id="rId7" Type="http://schemas.openxmlformats.org/officeDocument/2006/relationships/image" Target="../media/image65.png"/><Relationship Id="rId6" Type="http://schemas.openxmlformats.org/officeDocument/2006/relationships/image" Target="../media/image64.png"/><Relationship Id="rId5" Type="http://schemas.openxmlformats.org/officeDocument/2006/relationships/image" Target="../media/image18.svg"/><Relationship Id="rId4" Type="http://schemas.openxmlformats.org/officeDocument/2006/relationships/image" Target="../media/image51.png"/><Relationship Id="rId3" Type="http://schemas.openxmlformats.org/officeDocument/2006/relationships/image" Target="../media/image16.svg"/><Relationship Id="rId2" Type="http://schemas.openxmlformats.org/officeDocument/2006/relationships/image" Target="../media/image50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svg"/><Relationship Id="rId8" Type="http://schemas.openxmlformats.org/officeDocument/2006/relationships/image" Target="../media/image54.png"/><Relationship Id="rId7" Type="http://schemas.openxmlformats.org/officeDocument/2006/relationships/image" Target="../media/image59.png"/><Relationship Id="rId6" Type="http://schemas.openxmlformats.org/officeDocument/2006/relationships/image" Target="../media/image66.png"/><Relationship Id="rId5" Type="http://schemas.openxmlformats.org/officeDocument/2006/relationships/image" Target="../media/image16.svg"/><Relationship Id="rId4" Type="http://schemas.openxmlformats.org/officeDocument/2006/relationships/image" Target="../media/image50.png"/><Relationship Id="rId3" Type="http://schemas.openxmlformats.org/officeDocument/2006/relationships/image" Target="../media/image18.svg"/><Relationship Id="rId2" Type="http://schemas.openxmlformats.org/officeDocument/2006/relationships/image" Target="../media/image51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58.svg"/><Relationship Id="rId8" Type="http://schemas.openxmlformats.org/officeDocument/2006/relationships/image" Target="../media/image57.png"/><Relationship Id="rId7" Type="http://schemas.openxmlformats.org/officeDocument/2006/relationships/image" Target="../media/image16.svg"/><Relationship Id="rId6" Type="http://schemas.openxmlformats.org/officeDocument/2006/relationships/image" Target="../media/image50.png"/><Relationship Id="rId5" Type="http://schemas.openxmlformats.org/officeDocument/2006/relationships/image" Target="../media/image18.svg"/><Relationship Id="rId4" Type="http://schemas.openxmlformats.org/officeDocument/2006/relationships/image" Target="../media/image51.png"/><Relationship Id="rId3" Type="http://schemas.openxmlformats.org/officeDocument/2006/relationships/image" Target="../media/image33.svg"/><Relationship Id="rId2" Type="http://schemas.openxmlformats.org/officeDocument/2006/relationships/image" Target="../media/image54.pn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68.png"/><Relationship Id="rId10" Type="http://schemas.openxmlformats.org/officeDocument/2006/relationships/image" Target="../media/image67.png"/><Relationship Id="rId1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svg"/><Relationship Id="rId8" Type="http://schemas.openxmlformats.org/officeDocument/2006/relationships/image" Target="../media/image54.png"/><Relationship Id="rId7" Type="http://schemas.microsoft.com/office/2007/relationships/hdphoto" Target="../media/image70.wdp"/><Relationship Id="rId6" Type="http://schemas.openxmlformats.org/officeDocument/2006/relationships/image" Target="../media/image69.png"/><Relationship Id="rId5" Type="http://schemas.openxmlformats.org/officeDocument/2006/relationships/image" Target="../media/image18.svg"/><Relationship Id="rId4" Type="http://schemas.openxmlformats.org/officeDocument/2006/relationships/image" Target="../media/image51.png"/><Relationship Id="rId3" Type="http://schemas.openxmlformats.org/officeDocument/2006/relationships/image" Target="../media/image16.svg"/><Relationship Id="rId2" Type="http://schemas.openxmlformats.org/officeDocument/2006/relationships/image" Target="../media/image50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9.png"/><Relationship Id="rId7" Type="http://schemas.openxmlformats.org/officeDocument/2006/relationships/image" Target="../media/image11.svg"/><Relationship Id="rId6" Type="http://schemas.openxmlformats.org/officeDocument/2006/relationships/image" Target="../media/image10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svg"/><Relationship Id="rId8" Type="http://schemas.openxmlformats.org/officeDocument/2006/relationships/image" Target="../media/image54.png"/><Relationship Id="rId7" Type="http://schemas.openxmlformats.org/officeDocument/2006/relationships/image" Target="../media/image16.svg"/><Relationship Id="rId6" Type="http://schemas.openxmlformats.org/officeDocument/2006/relationships/image" Target="../media/image50.png"/><Relationship Id="rId5" Type="http://schemas.openxmlformats.org/officeDocument/2006/relationships/image" Target="../media/image18.svg"/><Relationship Id="rId4" Type="http://schemas.openxmlformats.org/officeDocument/2006/relationships/image" Target="../media/image51.png"/><Relationship Id="rId3" Type="http://schemas.openxmlformats.org/officeDocument/2006/relationships/image" Target="../media/image62.svg"/><Relationship Id="rId2" Type="http://schemas.openxmlformats.org/officeDocument/2006/relationships/image" Target="../media/image61.pn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72.png"/><Relationship Id="rId10" Type="http://schemas.openxmlformats.org/officeDocument/2006/relationships/image" Target="../media/image71.png"/><Relationship Id="rId1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svg"/><Relationship Id="rId8" Type="http://schemas.openxmlformats.org/officeDocument/2006/relationships/image" Target="../media/image50.png"/><Relationship Id="rId7" Type="http://schemas.openxmlformats.org/officeDocument/2006/relationships/image" Target="../media/image33.svg"/><Relationship Id="rId6" Type="http://schemas.openxmlformats.org/officeDocument/2006/relationships/image" Target="../media/image54.png"/><Relationship Id="rId5" Type="http://schemas.openxmlformats.org/officeDocument/2006/relationships/image" Target="../media/image18.svg"/><Relationship Id="rId4" Type="http://schemas.openxmlformats.org/officeDocument/2006/relationships/image" Target="../media/image51.png"/><Relationship Id="rId3" Type="http://schemas.openxmlformats.org/officeDocument/2006/relationships/image" Target="../media/image62.svg"/><Relationship Id="rId2" Type="http://schemas.openxmlformats.org/officeDocument/2006/relationships/image" Target="../media/image61.png"/><Relationship Id="rId12" Type="http://schemas.openxmlformats.org/officeDocument/2006/relationships/slideLayout" Target="../slideLayouts/slideLayout7.xml"/><Relationship Id="rId11" Type="http://schemas.microsoft.com/office/2007/relationships/hdphoto" Target="../media/image74.wdp"/><Relationship Id="rId10" Type="http://schemas.openxmlformats.org/officeDocument/2006/relationships/image" Target="../media/image73.png"/><Relationship Id="rId1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77.png"/><Relationship Id="rId8" Type="http://schemas.openxmlformats.org/officeDocument/2006/relationships/image" Target="../media/image16.svg"/><Relationship Id="rId7" Type="http://schemas.openxmlformats.org/officeDocument/2006/relationships/image" Target="../media/image50.png"/><Relationship Id="rId6" Type="http://schemas.openxmlformats.org/officeDocument/2006/relationships/image" Target="../media/image18.svg"/><Relationship Id="rId5" Type="http://schemas.openxmlformats.org/officeDocument/2006/relationships/image" Target="../media/image51.png"/><Relationship Id="rId4" Type="http://schemas.openxmlformats.org/officeDocument/2006/relationships/image" Target="../media/image62.svg"/><Relationship Id="rId3" Type="http://schemas.microsoft.com/office/2007/relationships/hdphoto" Target="../media/image76.wdp"/><Relationship Id="rId2" Type="http://schemas.openxmlformats.org/officeDocument/2006/relationships/image" Target="../media/image75.pn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79.svg"/><Relationship Id="rId10" Type="http://schemas.openxmlformats.org/officeDocument/2006/relationships/image" Target="../media/image78.png"/><Relationship Id="rId1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81.png"/><Relationship Id="rId8" Type="http://schemas.openxmlformats.org/officeDocument/2006/relationships/image" Target="../media/image80.png"/><Relationship Id="rId7" Type="http://schemas.openxmlformats.org/officeDocument/2006/relationships/image" Target="../media/image33.svg"/><Relationship Id="rId6" Type="http://schemas.openxmlformats.org/officeDocument/2006/relationships/image" Target="../media/image54.png"/><Relationship Id="rId5" Type="http://schemas.openxmlformats.org/officeDocument/2006/relationships/image" Target="../media/image18.svg"/><Relationship Id="rId4" Type="http://schemas.openxmlformats.org/officeDocument/2006/relationships/image" Target="../media/image51.png"/><Relationship Id="rId3" Type="http://schemas.openxmlformats.org/officeDocument/2006/relationships/image" Target="../media/image16.svg"/><Relationship Id="rId2" Type="http://schemas.openxmlformats.org/officeDocument/2006/relationships/image" Target="../media/image50.pn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83.png"/><Relationship Id="rId10" Type="http://schemas.openxmlformats.org/officeDocument/2006/relationships/image" Target="../media/image82.png"/><Relationship Id="rId1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85.svg"/><Relationship Id="rId8" Type="http://schemas.openxmlformats.org/officeDocument/2006/relationships/image" Target="../media/image84.png"/><Relationship Id="rId7" Type="http://schemas.openxmlformats.org/officeDocument/2006/relationships/image" Target="../media/image33.svg"/><Relationship Id="rId6" Type="http://schemas.openxmlformats.org/officeDocument/2006/relationships/image" Target="../media/image54.png"/><Relationship Id="rId5" Type="http://schemas.openxmlformats.org/officeDocument/2006/relationships/image" Target="../media/image18.svg"/><Relationship Id="rId4" Type="http://schemas.openxmlformats.org/officeDocument/2006/relationships/image" Target="../media/image51.png"/><Relationship Id="rId3" Type="http://schemas.openxmlformats.org/officeDocument/2006/relationships/image" Target="../media/image16.svg"/><Relationship Id="rId2" Type="http://schemas.openxmlformats.org/officeDocument/2006/relationships/image" Target="../media/image50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89.png"/><Relationship Id="rId8" Type="http://schemas.openxmlformats.org/officeDocument/2006/relationships/image" Target="../media/image88.png"/><Relationship Id="rId7" Type="http://schemas.openxmlformats.org/officeDocument/2006/relationships/image" Target="../media/image87.png"/><Relationship Id="rId6" Type="http://schemas.openxmlformats.org/officeDocument/2006/relationships/image" Target="../media/image86.png"/><Relationship Id="rId5" Type="http://schemas.openxmlformats.org/officeDocument/2006/relationships/image" Target="../media/image18.svg"/><Relationship Id="rId4" Type="http://schemas.openxmlformats.org/officeDocument/2006/relationships/image" Target="../media/image51.png"/><Relationship Id="rId3" Type="http://schemas.openxmlformats.org/officeDocument/2006/relationships/image" Target="../media/image16.svg"/><Relationship Id="rId2" Type="http://schemas.openxmlformats.org/officeDocument/2006/relationships/image" Target="../media/image50.pn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90.png"/><Relationship Id="rId1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4.png"/><Relationship Id="rId8" Type="http://schemas.openxmlformats.org/officeDocument/2006/relationships/image" Target="../media/image94.png"/><Relationship Id="rId7" Type="http://schemas.microsoft.com/office/2007/relationships/hdphoto" Target="../media/image93.wdp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18.svg"/><Relationship Id="rId3" Type="http://schemas.openxmlformats.org/officeDocument/2006/relationships/image" Target="../media/image51.png"/><Relationship Id="rId2" Type="http://schemas.openxmlformats.org/officeDocument/2006/relationships/image" Target="../media/image16.svg"/><Relationship Id="rId11" Type="http://schemas.openxmlformats.org/officeDocument/2006/relationships/slideLayout" Target="../slideLayouts/slideLayout12.xml"/><Relationship Id="rId10" Type="http://schemas.openxmlformats.org/officeDocument/2006/relationships/image" Target="../media/image33.svg"/><Relationship Id="rId1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95.png"/><Relationship Id="rId7" Type="http://schemas.openxmlformats.org/officeDocument/2006/relationships/image" Target="../media/image33.svg"/><Relationship Id="rId6" Type="http://schemas.openxmlformats.org/officeDocument/2006/relationships/image" Target="../media/image54.png"/><Relationship Id="rId5" Type="http://schemas.openxmlformats.org/officeDocument/2006/relationships/image" Target="../media/image18.svg"/><Relationship Id="rId4" Type="http://schemas.openxmlformats.org/officeDocument/2006/relationships/image" Target="../media/image51.png"/><Relationship Id="rId3" Type="http://schemas.openxmlformats.org/officeDocument/2006/relationships/image" Target="../media/image16.svg"/><Relationship Id="rId2" Type="http://schemas.openxmlformats.org/officeDocument/2006/relationships/image" Target="../media/image50.png"/><Relationship Id="rId1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97.png"/><Relationship Id="rId1" Type="http://schemas.openxmlformats.org/officeDocument/2006/relationships/image" Target="../media/image96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7" Type="http://schemas.openxmlformats.org/officeDocument/2006/relationships/image" Target="../media/image103.png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Relationship Id="rId3" Type="http://schemas.openxmlformats.org/officeDocument/2006/relationships/image" Target="../media/image97.png"/><Relationship Id="rId2" Type="http://schemas.microsoft.com/office/2007/relationships/hdphoto" Target="../media/image99.wdp"/><Relationship Id="rId1" Type="http://schemas.openxmlformats.org/officeDocument/2006/relationships/image" Target="../media/image98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svg"/><Relationship Id="rId8" Type="http://schemas.openxmlformats.org/officeDocument/2006/relationships/image" Target="../media/image27.png"/><Relationship Id="rId7" Type="http://schemas.openxmlformats.org/officeDocument/2006/relationships/image" Target="../media/image26.svg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104.png"/><Relationship Id="rId3" Type="http://schemas.openxmlformats.org/officeDocument/2006/relationships/image" Target="../media/image97.png"/><Relationship Id="rId2" Type="http://schemas.microsoft.com/office/2007/relationships/hdphoto" Target="../media/image99.wdp"/><Relationship Id="rId1" Type="http://schemas.openxmlformats.org/officeDocument/2006/relationships/image" Target="../media/image98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97.png"/><Relationship Id="rId2" Type="http://schemas.microsoft.com/office/2007/relationships/hdphoto" Target="../media/image99.wdp"/><Relationship Id="rId1" Type="http://schemas.openxmlformats.org/officeDocument/2006/relationships/image" Target="../media/image98.png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.xml"/><Relationship Id="rId8" Type="http://schemas.openxmlformats.org/officeDocument/2006/relationships/image" Target="../media/image109.png"/><Relationship Id="rId7" Type="http://schemas.openxmlformats.org/officeDocument/2006/relationships/image" Target="../media/image108.png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Relationship Id="rId3" Type="http://schemas.openxmlformats.org/officeDocument/2006/relationships/image" Target="../media/image97.png"/><Relationship Id="rId2" Type="http://schemas.microsoft.com/office/2007/relationships/hdphoto" Target="../media/image99.wdp"/><Relationship Id="rId1" Type="http://schemas.openxmlformats.org/officeDocument/2006/relationships/image" Target="../media/image98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97.png"/><Relationship Id="rId2" Type="http://schemas.microsoft.com/office/2007/relationships/hdphoto" Target="../media/image99.wdp"/><Relationship Id="rId1" Type="http://schemas.openxmlformats.org/officeDocument/2006/relationships/image" Target="../media/image98.png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3.svg"/><Relationship Id="rId7" Type="http://schemas.openxmlformats.org/officeDocument/2006/relationships/image" Target="../media/image54.png"/><Relationship Id="rId6" Type="http://schemas.openxmlformats.org/officeDocument/2006/relationships/image" Target="../media/image31.png"/><Relationship Id="rId5" Type="http://schemas.openxmlformats.org/officeDocument/2006/relationships/image" Target="../media/image18.svg"/><Relationship Id="rId4" Type="http://schemas.openxmlformats.org/officeDocument/2006/relationships/image" Target="../media/image51.png"/><Relationship Id="rId3" Type="http://schemas.openxmlformats.org/officeDocument/2006/relationships/image" Target="../media/image16.svg"/><Relationship Id="rId2" Type="http://schemas.openxmlformats.org/officeDocument/2006/relationships/image" Target="../media/image50.png"/><Relationship Id="rId1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1.png"/><Relationship Id="rId8" Type="http://schemas.openxmlformats.org/officeDocument/2006/relationships/image" Target="../media/image110.png"/><Relationship Id="rId7" Type="http://schemas.openxmlformats.org/officeDocument/2006/relationships/image" Target="../media/image33.svg"/><Relationship Id="rId6" Type="http://schemas.openxmlformats.org/officeDocument/2006/relationships/image" Target="../media/image54.png"/><Relationship Id="rId5" Type="http://schemas.openxmlformats.org/officeDocument/2006/relationships/image" Target="../media/image18.svg"/><Relationship Id="rId4" Type="http://schemas.openxmlformats.org/officeDocument/2006/relationships/image" Target="../media/image51.png"/><Relationship Id="rId3" Type="http://schemas.openxmlformats.org/officeDocument/2006/relationships/image" Target="../media/image16.svg"/><Relationship Id="rId2" Type="http://schemas.openxmlformats.org/officeDocument/2006/relationships/image" Target="../media/image50.pn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112.png"/><Relationship Id="rId1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3.svg"/><Relationship Id="rId7" Type="http://schemas.openxmlformats.org/officeDocument/2006/relationships/image" Target="../media/image54.png"/><Relationship Id="rId6" Type="http://schemas.openxmlformats.org/officeDocument/2006/relationships/image" Target="../media/image113.png"/><Relationship Id="rId5" Type="http://schemas.openxmlformats.org/officeDocument/2006/relationships/image" Target="../media/image18.svg"/><Relationship Id="rId4" Type="http://schemas.openxmlformats.org/officeDocument/2006/relationships/image" Target="../media/image51.png"/><Relationship Id="rId3" Type="http://schemas.openxmlformats.org/officeDocument/2006/relationships/image" Target="../media/image16.svg"/><Relationship Id="rId2" Type="http://schemas.openxmlformats.org/officeDocument/2006/relationships/image" Target="../media/image50.png"/><Relationship Id="rId1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5.png"/><Relationship Id="rId8" Type="http://schemas.openxmlformats.org/officeDocument/2006/relationships/image" Target="../media/image114.png"/><Relationship Id="rId7" Type="http://schemas.openxmlformats.org/officeDocument/2006/relationships/image" Target="../media/image33.svg"/><Relationship Id="rId6" Type="http://schemas.openxmlformats.org/officeDocument/2006/relationships/image" Target="../media/image54.png"/><Relationship Id="rId5" Type="http://schemas.openxmlformats.org/officeDocument/2006/relationships/image" Target="../media/image18.svg"/><Relationship Id="rId4" Type="http://schemas.openxmlformats.org/officeDocument/2006/relationships/image" Target="../media/image51.png"/><Relationship Id="rId3" Type="http://schemas.openxmlformats.org/officeDocument/2006/relationships/image" Target="../media/image16.svg"/><Relationship Id="rId2" Type="http://schemas.openxmlformats.org/officeDocument/2006/relationships/image" Target="../media/image50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16.png"/><Relationship Id="rId7" Type="http://schemas.openxmlformats.org/officeDocument/2006/relationships/image" Target="../media/image33.svg"/><Relationship Id="rId6" Type="http://schemas.openxmlformats.org/officeDocument/2006/relationships/image" Target="../media/image54.png"/><Relationship Id="rId5" Type="http://schemas.openxmlformats.org/officeDocument/2006/relationships/image" Target="../media/image18.svg"/><Relationship Id="rId4" Type="http://schemas.openxmlformats.org/officeDocument/2006/relationships/image" Target="../media/image51.png"/><Relationship Id="rId3" Type="http://schemas.openxmlformats.org/officeDocument/2006/relationships/image" Target="../media/image16.svg"/><Relationship Id="rId2" Type="http://schemas.openxmlformats.org/officeDocument/2006/relationships/image" Target="../media/image50.png"/><Relationship Id="rId1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4.svg"/><Relationship Id="rId7" Type="http://schemas.openxmlformats.org/officeDocument/2006/relationships/image" Target="../media/image120.png"/><Relationship Id="rId6" Type="http://schemas.openxmlformats.org/officeDocument/2006/relationships/image" Target="../media/image28.svg"/><Relationship Id="rId5" Type="http://schemas.openxmlformats.org/officeDocument/2006/relationships/image" Target="../media/image119.png"/><Relationship Id="rId4" Type="http://schemas.openxmlformats.org/officeDocument/2006/relationships/image" Target="../media/image26.svg"/><Relationship Id="rId3" Type="http://schemas.openxmlformats.org/officeDocument/2006/relationships/image" Target="../media/image118.png"/><Relationship Id="rId2" Type="http://schemas.openxmlformats.org/officeDocument/2006/relationships/image" Target="../media/image30.svg"/><Relationship Id="rId1" Type="http://schemas.openxmlformats.org/officeDocument/2006/relationships/image" Target="../media/image1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4.svg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28.svg"/><Relationship Id="rId3" Type="http://schemas.openxmlformats.org/officeDocument/2006/relationships/image" Target="../media/image27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svg"/><Relationship Id="rId8" Type="http://schemas.openxmlformats.org/officeDocument/2006/relationships/image" Target="../media/image124.png"/><Relationship Id="rId7" Type="http://schemas.openxmlformats.org/officeDocument/2006/relationships/image" Target="../media/image7.svg"/><Relationship Id="rId6" Type="http://schemas.openxmlformats.org/officeDocument/2006/relationships/image" Target="../media/image123.png"/><Relationship Id="rId5" Type="http://schemas.openxmlformats.org/officeDocument/2006/relationships/image" Target="../media/image5.svg"/><Relationship Id="rId4" Type="http://schemas.openxmlformats.org/officeDocument/2006/relationships/image" Target="../media/image122.png"/><Relationship Id="rId3" Type="http://schemas.openxmlformats.org/officeDocument/2006/relationships/image" Target="../media/image3.svg"/><Relationship Id="rId2" Type="http://schemas.openxmlformats.org/officeDocument/2006/relationships/image" Target="../media/image121.png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13.svg"/><Relationship Id="rId12" Type="http://schemas.openxmlformats.org/officeDocument/2006/relationships/image" Target="../media/image126.png"/><Relationship Id="rId11" Type="http://schemas.openxmlformats.org/officeDocument/2006/relationships/image" Target="../media/image11.svg"/><Relationship Id="rId10" Type="http://schemas.openxmlformats.org/officeDocument/2006/relationships/image" Target="../media/image125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3.svg"/><Relationship Id="rId7" Type="http://schemas.openxmlformats.org/officeDocument/2006/relationships/image" Target="../media/image32.png"/><Relationship Id="rId6" Type="http://schemas.openxmlformats.org/officeDocument/2006/relationships/image" Target="../media/image3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18.svg"/><Relationship Id="rId7" Type="http://schemas.openxmlformats.org/officeDocument/2006/relationships/image" Target="../media/image17.png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microsoft.com/office/2007/relationships/hdphoto" Target="../media/image35.wdp"/><Relationship Id="rId3" Type="http://schemas.openxmlformats.org/officeDocument/2006/relationships/image" Target="../media/image34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png"/><Relationship Id="rId8" Type="http://schemas.openxmlformats.org/officeDocument/2006/relationships/image" Target="../media/image18.svg"/><Relationship Id="rId7" Type="http://schemas.openxmlformats.org/officeDocument/2006/relationships/image" Target="../media/image17.png"/><Relationship Id="rId6" Type="http://schemas.openxmlformats.org/officeDocument/2006/relationships/image" Target="../media/image38.png"/><Relationship Id="rId5" Type="http://schemas.openxmlformats.org/officeDocument/2006/relationships/image" Target="../media/image36.png"/><Relationship Id="rId4" Type="http://schemas.microsoft.com/office/2007/relationships/hdphoto" Target="../media/image35.wdp"/><Relationship Id="rId3" Type="http://schemas.openxmlformats.org/officeDocument/2006/relationships/image" Target="../media/image34.png"/><Relationship Id="rId2" Type="http://schemas.openxmlformats.org/officeDocument/2006/relationships/image" Target="../media/image16.svg"/><Relationship Id="rId11" Type="http://schemas.openxmlformats.org/officeDocument/2006/relationships/slideLayout" Target="../slideLayouts/slideLayout12.xml"/><Relationship Id="rId10" Type="http://schemas.openxmlformats.org/officeDocument/2006/relationships/image" Target="../media/image33.sv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9" Type="http://schemas.microsoft.com/office/2007/relationships/hdphoto" Target="../media/image40.wdp"/><Relationship Id="rId8" Type="http://schemas.openxmlformats.org/officeDocument/2006/relationships/image" Target="../media/image39.png"/><Relationship Id="rId7" Type="http://schemas.microsoft.com/office/2007/relationships/hdphoto" Target="../media/image35.wdp"/><Relationship Id="rId6" Type="http://schemas.openxmlformats.org/officeDocument/2006/relationships/image" Target="../media/image34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42.png"/><Relationship Id="rId10" Type="http://schemas.openxmlformats.org/officeDocument/2006/relationships/image" Target="../media/image41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png"/><Relationship Id="rId8" Type="http://schemas.openxmlformats.org/officeDocument/2006/relationships/image" Target="../media/image43.png"/><Relationship Id="rId7" Type="http://schemas.openxmlformats.org/officeDocument/2006/relationships/image" Target="../media/image16.svg"/><Relationship Id="rId6" Type="http://schemas.openxmlformats.org/officeDocument/2006/relationships/image" Target="../media/image15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4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133600" y="1253171"/>
            <a:ext cx="13749766" cy="8386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759923" y="636828"/>
            <a:ext cx="768154" cy="18343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89419">
            <a:off x="16203808" y="6526974"/>
            <a:ext cx="2110984" cy="190252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833489">
            <a:off x="199199" y="1236830"/>
            <a:ext cx="1965132" cy="18988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28700" y="7478236"/>
            <a:ext cx="2445044" cy="19835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619047" y="1706336"/>
            <a:ext cx="2129994" cy="163743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225822" y="4233245"/>
            <a:ext cx="13487120" cy="2815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 smtClean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 NGÀY HÔM NAY!</a:t>
            </a:r>
            <a:endParaRPr lang="en-US" sz="6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blinds dir="vert"/>
      </p:transition>
    </mc:Choice>
    <mc:Fallback>
      <p:transition spd="med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1" y="419100"/>
            <a:ext cx="17068799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736783">
            <a:off x="16071570" y="225879"/>
            <a:ext cx="1893568" cy="12615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859400">
            <a:off x="497897" y="8094291"/>
            <a:ext cx="1406893" cy="212361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019800" y="224811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7" name="Flowchart: Terminator 16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26502" y="987956"/>
              <a:ext cx="4974440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</a:t>
              </a:r>
              <a:r>
                <a:rPr lang="en-US" sz="40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– </a:t>
              </a:r>
              <a:r>
                <a:rPr lang="en-US" sz="40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tr60)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198876" y="1449023"/>
            <a:ext cx="14815603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tam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ABC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 = 2cm; BC= 4 cm; AC = 5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cm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(H9.3)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1844923" y="4570501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877" y="4933776"/>
            <a:ext cx="5786118" cy="32541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15400" y="5927700"/>
            <a:ext cx="9144000" cy="20415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 = 2 cm; BC = </a:t>
            </a:r>
            <a:r>
              <a:rPr lang="en-US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4cm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2614659" y="9203878"/>
                <a:ext cx="13920741" cy="21042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ABC,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nhỏ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659" y="9203878"/>
                <a:ext cx="13920741" cy="2104294"/>
              </a:xfrm>
              <a:prstGeom prst="rect">
                <a:avLst/>
              </a:prstGeom>
              <a:blipFill rotWithShape="1">
                <a:blip r:embed="rId7"/>
                <a:stretch>
                  <a:fillRect l="-3" t="-9" b="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13944600" y="6953622"/>
                <a:ext cx="2865464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 &gt; AB.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4600" y="6953622"/>
                <a:ext cx="2865464" cy="1015663"/>
              </a:xfrm>
              <a:prstGeom prst="rect">
                <a:avLst/>
              </a:prstGeom>
              <a:blipFill rotWithShape="1">
                <a:blip r:embed="rId8"/>
                <a:stretch>
                  <a:fillRect t="-37" r="12" b="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198876" y="2442508"/>
            <a:ext cx="143365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ABC.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ABC,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8881271" y="8224711"/>
                <a:ext cx="6757299" cy="7287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1, ta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&gt;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1271" y="8224711"/>
                <a:ext cx="6757299" cy="728789"/>
              </a:xfrm>
              <a:prstGeom prst="rect">
                <a:avLst/>
              </a:prstGeom>
              <a:blipFill rotWithShape="1">
                <a:blip r:embed="rId9"/>
                <a:stretch>
                  <a:fillRect l="-2" t="-26" r="6" b="-17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 p14:dur="700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9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1" y="419100"/>
            <a:ext cx="17068799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736783">
            <a:off x="16071570" y="225879"/>
            <a:ext cx="1893568" cy="12615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859400">
            <a:off x="497897" y="8094291"/>
            <a:ext cx="1406893" cy="212361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019800" y="224811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7" name="Flowchart: Terminator 16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26502" y="987956"/>
              <a:ext cx="4974440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– 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tr60)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198876" y="1449023"/>
            <a:ext cx="14815603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ABC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AB = 2cm; BC= 4 cm; AC = 5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cm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(H9.3)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1844923" y="4570501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882" y="4784973"/>
            <a:ext cx="5786118" cy="32541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63000" y="5927700"/>
            <a:ext cx="2362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Ta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2614659" y="9203878"/>
                <a:ext cx="13920741" cy="21042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defRPr/>
                </a:pP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nhỏ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659" y="9203878"/>
                <a:ext cx="13920741" cy="2104294"/>
              </a:xfrm>
              <a:prstGeom prst="rect">
                <a:avLst/>
              </a:prstGeom>
              <a:blipFill rotWithShape="1">
                <a:blip r:embed="rId7"/>
                <a:stretch>
                  <a:fillRect l="-3" t="-9" b="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0852359" y="5924471"/>
            <a:ext cx="34329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 &gt; BC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&gt;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98876" y="2442508"/>
            <a:ext cx="143365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so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ABC.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ABC,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9394988" y="7200900"/>
                <a:ext cx="7692812" cy="7287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lí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1, 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&gt;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&gt;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4988" y="7200900"/>
                <a:ext cx="7692812" cy="728789"/>
              </a:xfrm>
              <a:prstGeom prst="rect">
                <a:avLst/>
              </a:prstGeom>
              <a:blipFill rotWithShape="1">
                <a:blip r:embed="rId8"/>
                <a:stretch>
                  <a:fillRect l="-2" r="8" b="-20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184233" y="8267700"/>
                <a:ext cx="13122567" cy="10470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ABC,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nhỏ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233" y="8267700"/>
                <a:ext cx="13122567" cy="1047018"/>
              </a:xfrm>
              <a:prstGeom prst="rect">
                <a:avLst/>
              </a:prstGeom>
              <a:blipFill rotWithShape="1">
                <a:blip r:embed="rId9"/>
                <a:stretch>
                  <a:fillRect l="-3" b="-249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 p14:dur="700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2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-1752600" y="190500"/>
            <a:ext cx="21564600" cy="99441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736783">
            <a:off x="16396689" y="210722"/>
            <a:ext cx="1582603" cy="1054409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92607">
            <a:off x="17097948" y="9096893"/>
            <a:ext cx="1281917" cy="138961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974491" y="185980"/>
            <a:ext cx="5988909" cy="110389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5000" b="1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 1</a:t>
            </a:r>
            <a:endParaRPr lang="en-US" sz="5000" b="1" dirty="0">
              <a:ln w="0"/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" y="1400127"/>
            <a:ext cx="16916400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MNP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MN= 3 cm, NP= 5 cm, MP= 7 cm.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MNP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85" y="4627894"/>
            <a:ext cx="4917447" cy="5027192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10997318" y="3944406"/>
            <a:ext cx="1752600" cy="1077220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5486400" y="5143500"/>
                <a:ext cx="12252507" cy="48087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MN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NP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MP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Sắp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xếp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bé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MN &lt; NP &lt; MP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&lt; 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&lt;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5143500"/>
                <a:ext cx="12252507" cy="4808752"/>
              </a:xfrm>
              <a:prstGeom prst="rect">
                <a:avLst/>
              </a:prstGeom>
              <a:blipFill rotWithShape="1">
                <a:blip r:embed="rId7"/>
                <a:stretch>
                  <a:fillRect r="1" b="-474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5864266">
            <a:off x="-185727" y="4261036"/>
            <a:ext cx="956535" cy="14438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 p14:dur="700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71800" y="3162300"/>
            <a:ext cx="125730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5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Cạnh đối diện với góc lớn hơn trong một tam giác</a:t>
            </a:r>
            <a:endParaRPr lang="vi-VN" sz="6500" b="1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6743700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362200" y="1104900"/>
            <a:ext cx="2204336" cy="1952445"/>
            <a:chOff x="3355952" y="3102142"/>
            <a:chExt cx="1406383" cy="1285465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355952" y="3102142"/>
              <a:ext cx="1406383" cy="1285465"/>
              <a:chOff x="14167" y="0"/>
              <a:chExt cx="6321663" cy="6350000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14167" y="0"/>
                <a:ext cx="6321663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27818" y="3635071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70"/>
                </a:lnSpc>
              </a:pPr>
              <a:r>
                <a:rPr lang="en-US" sz="6000" b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6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blinds dir="vert"/>
      </p:transition>
    </mc:Choice>
    <mc:Fallback>
      <p:transition spd="med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571500"/>
            <a:ext cx="17373599" cy="907536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736783">
            <a:off x="16436543" y="275684"/>
            <a:ext cx="1861626" cy="1383149"/>
          </a:xfrm>
          <a:prstGeom prst="rect">
            <a:avLst/>
          </a:prstGeom>
        </p:spPr>
      </p:pic>
      <p:pic>
        <p:nvPicPr>
          <p:cNvPr id="25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280" y="210950"/>
            <a:ext cx="1635014" cy="1664137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85137">
            <a:off x="584855" y="8742567"/>
            <a:ext cx="1094746" cy="132338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209800" y="800100"/>
            <a:ext cx="10559301" cy="1005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lvl="0" indent="-6858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45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sánh hai cạnh theo góc đối diện</a:t>
            </a:r>
            <a:endParaRPr lang="en-US" sz="45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aintBrush/>
                    </a14:imgEffect>
                    <a14:imgEffect>
                      <a14:brightnessContrast bright="20000" contrast="-40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046841"/>
            <a:ext cx="1072337" cy="100077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76364" y="2159896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nl-NL" sz="4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</a:t>
            </a:r>
            <a:r>
              <a:rPr lang="nl-NL" sz="4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nl-NL" sz="4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44048" y="2022942"/>
            <a:ext cx="133771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đoán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xem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(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tức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AB)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Oval Callout 19"/>
          <p:cNvSpPr/>
          <p:nvPr/>
        </p:nvSpPr>
        <p:spPr>
          <a:xfrm>
            <a:off x="8267699" y="42291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2769101" y="6972300"/>
            <a:ext cx="4540631" cy="2502447"/>
          </a:xfrm>
          <a:prstGeom prst="wedgeEllipseCallout">
            <a:avLst>
              <a:gd name="adj1" fmla="val 50853"/>
              <a:gd name="adj2" fmla="val 39230"/>
            </a:avLst>
          </a:prstGeom>
          <a:solidFill>
            <a:srgbClr val="FFCC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294" y="4561202"/>
            <a:ext cx="4714510" cy="424137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7146230" y="5388875"/>
                <a:ext cx="8627170" cy="2104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80°; 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45°. </a:t>
                </a:r>
                <a:endPara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230" y="5388875"/>
                <a:ext cx="8627170" cy="2104294"/>
              </a:xfrm>
              <a:prstGeom prst="rect">
                <a:avLst/>
              </a:prstGeom>
              <a:blipFill rotWithShape="1">
                <a:blip r:embed="rId11"/>
                <a:stretch>
                  <a:fillRect l="-7" t="-13" r="-449" b="-463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7191632" y="7556837"/>
            <a:ext cx="38759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Suy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 &gt; AB.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r"/>
      </p:transition>
    </mc:Choice>
    <mc:Fallback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5" grpId="0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60230" y="35044"/>
            <a:ext cx="1860063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59007">
            <a:off x="16428856" y="8389551"/>
            <a:ext cx="1196198" cy="18055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1295400" y="8462156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aintBrush/>
                    </a14:imgEffect>
                    <a14:imgEffect>
                      <a14:brightnessContrast bright="20000" contrast="-40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04900"/>
            <a:ext cx="1072337" cy="10007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95364" y="1217955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nl-NL" sz="4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</a:t>
            </a:r>
            <a:r>
              <a:rPr lang="nl-NL" sz="4500" b="1" noProof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nl-NL" sz="4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1400" y="1104900"/>
            <a:ext cx="10058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hãy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AC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en-US" sz="4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kiểm</a:t>
            </a:r>
            <a:r>
              <a:rPr lang="en-US" sz="4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dự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đoán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mình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HĐ 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3290737"/>
            <a:ext cx="308143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1573080" y="4113748"/>
                <a:ext cx="15313034" cy="3909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thiết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AB = AC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  <a:endParaRPr lang="en-US" sz="4000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AB &gt; AC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  <a:endParaRPr lang="en-US" sz="40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điều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080" y="4113748"/>
                <a:ext cx="15313034" cy="3909532"/>
              </a:xfrm>
              <a:prstGeom prst="rect">
                <a:avLst/>
              </a:prstGeom>
              <a:blipFill rotWithShape="1">
                <a:blip r:embed="rId10"/>
                <a:stretch>
                  <a:fillRect l="-1" t="-6" r="1" b="-628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3733800" y="8356707"/>
            <a:ext cx="10206192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3, AC &gt; AB.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8" grpId="0"/>
      <p:bldP spid="9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723900"/>
            <a:ext cx="16403317" cy="8915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736783">
            <a:off x="15564333" y="480334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50317">
            <a:off x="16017526" y="8006334"/>
            <a:ext cx="1490734" cy="22501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86600" y="1384636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70346" y="2594908"/>
            <a:ext cx="1638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lí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2: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Trong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 tam giác, cạnh đối diện với góc lớn hơn là cạnh lớn hơn.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218" y="5143500"/>
            <a:ext cx="7474482" cy="37196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/>
            </p:nvGraphicFramePr>
            <p:xfrm>
              <a:off x="10287000" y="5767768"/>
              <a:ext cx="5609469" cy="204273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294883"/>
                    <a:gridCol w="4314586"/>
                  </a:tblGrid>
                  <a:tr h="2393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l-GR" sz="4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𝛥</m:t>
                              </m:r>
                              <m:r>
                                <a:rPr lang="en-US" sz="4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𝐴𝐵𝐶</m:t>
                              </m:r>
                            </m:oMath>
                          </a14:m>
                          <a:r>
                            <a:rPr lang="en-US" sz="40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trlPr>
                                    <a:rPr lang="en-US" sz="4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US" sz="4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&gt;</m:t>
                              </m:r>
                              <m:acc>
                                <m:accPr>
                                  <m:ctrlPr>
                                    <a:rPr lang="en-US" sz="4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𝐶</m:t>
                                  </m:r>
                                </m:e>
                              </m:acc>
                            </m:oMath>
                          </a14:m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393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AC &gt; AB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/>
            </p:nvGraphicFramePr>
            <p:xfrm>
              <a:off x="10287000" y="5767768"/>
              <a:ext cx="5609469" cy="204273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294883"/>
                    <a:gridCol w="4314586"/>
                  </a:tblGrid>
                  <a:tr h="111887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</a:blipFill>
                      </a:tcPr>
                    </a:tc>
                  </a:tr>
                  <a:tr h="2393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AC &gt; AB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4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785137">
            <a:off x="441750" y="8073307"/>
            <a:ext cx="1457193" cy="15796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-1752600" y="190500"/>
            <a:ext cx="21564600" cy="99441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50317">
            <a:off x="17823228" y="8162503"/>
            <a:ext cx="1196198" cy="1805582"/>
          </a:xfrm>
          <a:prstGeom prst="rect">
            <a:avLst/>
          </a:prstGeom>
        </p:spPr>
      </p:pic>
      <p:pic>
        <p:nvPicPr>
          <p:cNvPr id="1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36783">
            <a:off x="16254580" y="-212474"/>
            <a:ext cx="1791728" cy="119373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096000" y="250174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7" name="Flowchart: Terminator 16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26502" y="987956"/>
              <a:ext cx="4974440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2</a:t>
              </a:r>
              <a:r>
                <a:rPr lang="en-US" sz="4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– </a:t>
              </a:r>
              <a:r>
                <a:rPr lang="en-US" sz="4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tr61)</a:t>
              </a:r>
              <a:endPara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457200" y="1375708"/>
            <a:ext cx="17068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tam giác ABC trên Hình 9.4, em hãy sắp xếp ba cạnh AB, BC và CA theo thứ tự độ dài từ lớn đến bé.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1315700" y="29337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6172200" y="4100906"/>
                <a:ext cx="11734800" cy="5757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 tam giác  ABC có</a:t>
                </a:r>
                <a:r>
                  <a:rPr lang="nl-NL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80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45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</m:t>
                    </m:r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</m:t>
                    </m:r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180</m:t>
                    </m:r>
                  </m:oMath>
                </a14:m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(ĐL tổng ba góc trong một tam giác)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180</m:t>
                    </m:r>
                  </m:oMath>
                </a14:m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-  (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</m:t>
                    </m:r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 = 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180</m:t>
                    </m:r>
                  </m:oMath>
                </a14:m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-  (80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baseline="-25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+ 45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= 55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 </m:t>
                    </m:r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định lí 2 ta được : AC &gt; BC &gt; AB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4100906"/>
                <a:ext cx="11734800" cy="5757730"/>
              </a:xfrm>
              <a:prstGeom prst="rect">
                <a:avLst/>
              </a:prstGeom>
              <a:blipFill rotWithShape="1">
                <a:blip r:embed="rId6"/>
                <a:stretch>
                  <a:fillRect t="-1413" b="-172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82844"/>
            <a:ext cx="5043061" cy="4536948"/>
          </a:xfrm>
          <a:prstGeom prst="rect">
            <a:avLst/>
          </a:prstGeom>
        </p:spPr>
      </p:pic>
      <p:pic>
        <p:nvPicPr>
          <p:cNvPr id="24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785137">
            <a:off x="586459" y="8762751"/>
            <a:ext cx="1177972" cy="1276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 p14:dur="700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571500"/>
            <a:ext cx="17373599" cy="907536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85137">
            <a:off x="197272" y="8038465"/>
            <a:ext cx="1631199" cy="17682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50317">
            <a:off x="16087294" y="7867798"/>
            <a:ext cx="1490734" cy="2250165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36783">
            <a:off x="16471109" y="132207"/>
            <a:ext cx="1861626" cy="1240308"/>
          </a:xfrm>
          <a:prstGeom prst="rect">
            <a:avLst/>
          </a:prstGeom>
        </p:spPr>
      </p:pic>
      <p:pic>
        <p:nvPicPr>
          <p:cNvPr id="25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8280" y="58550"/>
            <a:ext cx="1635014" cy="166413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974491" y="620405"/>
            <a:ext cx="5988909" cy="124649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5000" b="1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 2</a:t>
            </a:r>
            <a:endParaRPr lang="en-US" sz="5000" b="1" dirty="0">
              <a:ln w="0"/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762000" y="1866900"/>
                <a:ext cx="16739870" cy="1963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MNP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47</a:t>
                </a:r>
                <a:r>
                  <a:rPr lang="en-US" sz="4000" baseline="30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53</a:t>
                </a:r>
                <a:r>
                  <a:rPr lang="en-US" sz="4000" baseline="30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bé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866900"/>
                <a:ext cx="16739870" cy="1963936"/>
              </a:xfrm>
              <a:prstGeom prst="rect">
                <a:avLst/>
              </a:prstGeom>
              <a:blipFill rotWithShape="1">
                <a:blip r:embed="rId10"/>
                <a:stretch>
                  <a:fillRect t="-4139" b="2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Callout 12"/>
          <p:cNvSpPr/>
          <p:nvPr/>
        </p:nvSpPr>
        <p:spPr>
          <a:xfrm>
            <a:off x="8267699" y="4111357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2787743" y="5318643"/>
                <a:ext cx="14052457" cy="41682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MNP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47°,  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 53°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: 180</a:t>
                </a:r>
                <a:r>
                  <a:rPr lang="en-US" sz="4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 (53</a:t>
                </a:r>
                <a:r>
                  <a:rPr lang="en-US" sz="4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+ 47</a:t>
                </a:r>
                <a:r>
                  <a:rPr lang="en-US" sz="4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= 180</a:t>
                </a:r>
                <a:r>
                  <a:rPr lang="en-US" sz="4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-100</a:t>
                </a:r>
                <a:r>
                  <a:rPr lang="en-US" sz="4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80</a:t>
                </a:r>
                <a:r>
                  <a:rPr lang="en-US" sz="4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MNP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&lt; 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NP &lt; PM &lt; MN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743" y="5318643"/>
                <a:ext cx="14052457" cy="4168257"/>
              </a:xfrm>
              <a:prstGeom prst="rect">
                <a:avLst/>
              </a:prstGeom>
              <a:blipFill rotWithShape="1">
                <a:blip r:embed="rId11"/>
                <a:stretch>
                  <a:fillRect l="-1" t="-12" b="-368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r"/>
      </p:transition>
    </mc:Choice>
    <mc:Fallback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0" y="419100"/>
            <a:ext cx="16916400" cy="94488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736783">
            <a:off x="15546182" y="322634"/>
            <a:ext cx="2105142" cy="14025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864266">
            <a:off x="464572" y="2262829"/>
            <a:ext cx="956535" cy="14438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36137" y="927437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 LUẬN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21930" y="2184507"/>
            <a:ext cx="8824980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tam giác ABC có góc A là góc tù. 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96" y="3619500"/>
            <a:ext cx="11562007" cy="48730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90108" y="8813907"/>
            <a:ext cx="8627683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em, bạn nào nói đúng? Vì sao?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785137">
            <a:off x="665556" y="7908581"/>
            <a:ext cx="1833147" cy="19871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 p14:dur="700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6477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62800" y="1240706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35510" y="7831047"/>
            <a:ext cx="2738979" cy="2221997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2496800" y="6616398"/>
            <a:ext cx="1864630" cy="287050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05000" y="2487148"/>
            <a:ext cx="148348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ea typeface="Times New Roman" panose="02020603050405020304" pitchFamily="18" charset="0"/>
                <a:cs typeface="Arial" panose="020B0604020202020204" pitchFamily="34" charset="0"/>
              </a:rPr>
              <a:t>Trong trận bóng đá, trái bóng đang ở vị trí D, ba cầu thủ đứng thẳng hàng tại vị trí A, B, C trên sân với số áo lần lượt là 4, 2, 3 như hình 9.1. Theo em, cầu thủ nào gần trái bóng nhất, cầu thủ nào xa trái bóng nhất? Tại sao? (Biết rằng góc ACD là góc tù).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330" y="250825"/>
            <a:ext cx="16868140" cy="9464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" y="-38100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50317">
            <a:off x="17558000" y="4202609"/>
            <a:ext cx="1196198" cy="18055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785137">
            <a:off x="-166714" y="8403174"/>
            <a:ext cx="1576125" cy="1708537"/>
          </a:xfrm>
          <a:prstGeom prst="rect">
            <a:avLst/>
          </a:prstGeom>
        </p:spPr>
      </p:pic>
      <p:sp>
        <p:nvSpPr>
          <p:cNvPr id="19" name="Oval Callout 18"/>
          <p:cNvSpPr/>
          <p:nvPr/>
        </p:nvSpPr>
        <p:spPr>
          <a:xfrm>
            <a:off x="8001000" y="10287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742728" y="1943100"/>
                <a:ext cx="16995854" cy="5182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 Tròn nói đúng. </a:t>
                </a:r>
                <a:endParaRPr lang="nl-NL" sz="40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 </a:t>
                </a: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nhỏ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 90° &lt; 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&lt;  180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°.</a:t>
                </a:r>
                <a:endPara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728" y="1943100"/>
                <a:ext cx="16995854" cy="5182060"/>
              </a:xfrm>
              <a:prstGeom prst="rect">
                <a:avLst/>
              </a:prstGeom>
              <a:blipFill rotWithShape="1">
                <a:blip r:embed="rId10"/>
                <a:stretch>
                  <a:fillRect l="-2" r="3" b="-126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1828800" y="7335982"/>
            <a:ext cx="14988540" cy="2454289"/>
            <a:chOff x="1828800" y="7335982"/>
            <a:chExt cx="14988540" cy="2454289"/>
          </a:xfrm>
        </p:grpSpPr>
        <p:grpSp>
          <p:nvGrpSpPr>
            <p:cNvPr id="13" name="Group 12"/>
            <p:cNvGrpSpPr/>
            <p:nvPr/>
          </p:nvGrpSpPr>
          <p:grpSpPr>
            <a:xfrm>
              <a:off x="1828800" y="7335982"/>
              <a:ext cx="14988540" cy="2150918"/>
              <a:chOff x="1828800" y="7335982"/>
              <a:chExt cx="14988540" cy="2150918"/>
            </a:xfrm>
          </p:grpSpPr>
          <p:sp>
            <p:nvSpPr>
              <p:cNvPr id="12" name="Rectangular Callout 11"/>
              <p:cNvSpPr/>
              <p:nvPr/>
            </p:nvSpPr>
            <p:spPr>
              <a:xfrm>
                <a:off x="1828800" y="7335982"/>
                <a:ext cx="14988540" cy="2150918"/>
              </a:xfrm>
              <a:prstGeom prst="wedgeRectCallou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47388" y="7444962"/>
                <a:ext cx="14564212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5087600" y="8877300"/>
              <a:ext cx="1143000" cy="91297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/>
      </p:transition>
    </mc:Choice>
    <mc:Fallback>
      <p:transition spd="med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6800" y="876300"/>
            <a:ext cx="16230600" cy="85516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50317">
            <a:off x="15877558" y="7204377"/>
            <a:ext cx="1218411" cy="183911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85137">
            <a:off x="1541805" y="7305695"/>
            <a:ext cx="1563258" cy="16945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736783">
            <a:off x="15730327" y="880075"/>
            <a:ext cx="2397119" cy="15970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15150" y="1765637"/>
            <a:ext cx="4457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XÉT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90470" y="2931656"/>
            <a:ext cx="14416330" cy="3888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 giác vuông, góc vuông là góc lớn nhất nên cạnh đối diện với góc vuông (tức cạnh huyền) là cạnh lớn </a:t>
            </a: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nhất.</a:t>
            </a:r>
            <a:endParaRPr lang="nl-NL" sz="4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 trong tam giác tù, cạnh đối diện với góc tù là cạnh lớn nhất.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9" y="5981700"/>
            <a:ext cx="4566369" cy="31644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wipe dir="d"/>
      </p:transition>
    </mc:Choice>
    <mc:Fallback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" y="35044"/>
            <a:ext cx="18288000" cy="102519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375970">
            <a:off x="17465327" y="8749420"/>
            <a:ext cx="788582" cy="119031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11445" y="991608"/>
            <a:ext cx="5988909" cy="110389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5000" b="1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 DỤNG</a:t>
            </a:r>
            <a:endParaRPr lang="en-US" sz="5000" b="1" dirty="0">
              <a:ln w="0"/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273751"/>
            <a:ext cx="16611600" cy="4811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hãy trả lời câu hỏi trong tình huống mở đầu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trận bóng đá, trái bóng đang ở vị trí D, ba cầu thủ đứng thẳng hàng tại vị trí A, B, C trên sân với số áo lần lượt là 4, 2, 3 như hình 9.1. Theo em, cầu thủ nào gần trái bóng nhất, cầu thủ nào xa trái bóng nhất? Tại sao? (Biết rằng góc ACD là góc tù).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6362700"/>
            <a:ext cx="5571352" cy="3472230"/>
          </a:xfrm>
          <a:prstGeom prst="rect">
            <a:avLst/>
          </a:prstGeom>
        </p:spPr>
      </p:pic>
      <p:pic>
        <p:nvPicPr>
          <p:cNvPr id="12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286000" y="7438676"/>
            <a:ext cx="1902417" cy="24949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0" y="-171450"/>
            <a:ext cx="17068799" cy="1125855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736783">
            <a:off x="16243804" y="145482"/>
            <a:ext cx="1676726" cy="111711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72829">
            <a:off x="16887443" y="8963682"/>
            <a:ext cx="895244" cy="1351312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85137">
            <a:off x="263207" y="221449"/>
            <a:ext cx="1220059" cy="1322558"/>
          </a:xfrm>
          <a:prstGeom prst="rect">
            <a:avLst/>
          </a:prstGeom>
        </p:spPr>
      </p:pic>
      <p:sp>
        <p:nvSpPr>
          <p:cNvPr id="19" name="Oval Callout 18"/>
          <p:cNvSpPr/>
          <p:nvPr/>
        </p:nvSpPr>
        <p:spPr>
          <a:xfrm>
            <a:off x="8267699" y="399741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990601" y="1562100"/>
                <a:ext cx="16459199" cy="8495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Coi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thủ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mang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4, 2, 4,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A,  B, C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 </a:t>
                </a:r>
                <a:endParaRPr lang="en-US" sz="40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BCD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BCD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ABD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(1)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(2)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AD &gt; BD &gt; CD. </a:t>
                </a:r>
                <a:endParaRPr lang="en-US" sz="4000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thủ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áo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3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thủ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áo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4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1" y="1562100"/>
                <a:ext cx="16459199" cy="8495211"/>
              </a:xfrm>
              <a:prstGeom prst="rect">
                <a:avLst/>
              </a:prstGeom>
              <a:blipFill rotWithShape="1">
                <a:blip r:embed="rId8"/>
                <a:stretch>
                  <a:fillRect b="-137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429000" y="2476500"/>
                <a:ext cx="13792200" cy="1046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A, B, C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B ở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 (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476500"/>
                <a:ext cx="13792200" cy="1046633"/>
              </a:xfrm>
              <a:prstGeom prst="rect">
                <a:avLst/>
              </a:prstGeom>
              <a:blipFill rotWithShape="1">
                <a:blip r:embed="rId9"/>
                <a:stretch>
                  <a:fillRect b="-253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0697706" y="4337586"/>
                <a:ext cx="3549370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BD &gt; CD (1)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7706" y="4337586"/>
                <a:ext cx="3549370" cy="1015663"/>
              </a:xfrm>
              <a:prstGeom prst="rect">
                <a:avLst/>
              </a:prstGeom>
              <a:blipFill rotWithShape="1">
                <a:blip r:embed="rId10"/>
                <a:stretch>
                  <a:fillRect l="-14" t="-53" r="-3626" b="2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10733018" y="6197777"/>
                <a:ext cx="3520516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AD &gt; BD (2)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3018" y="6197777"/>
                <a:ext cx="3520516" cy="1015663"/>
              </a:xfrm>
              <a:prstGeom prst="rect">
                <a:avLst/>
              </a:prstGeom>
              <a:blipFill rotWithShape="1">
                <a:blip r:embed="rId11"/>
                <a:stretch>
                  <a:fillRect l="-7" t="-17" r="-3688" b="4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split orient="vert"/>
      </p:transition>
    </mc:Choice>
    <mc:Fallback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/>
      <p:bldP spid="5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50317">
            <a:off x="15851943" y="7856944"/>
            <a:ext cx="1490734" cy="22501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17096" y="1182577"/>
            <a:ext cx="6154712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65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</a:t>
            </a:r>
            <a:endParaRPr lang="en-US" sz="650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sp>
        <p:nvSpPr>
          <p:cNvPr id="17" name="Pentagon 16"/>
          <p:cNvSpPr/>
          <p:nvPr/>
        </p:nvSpPr>
        <p:spPr>
          <a:xfrm>
            <a:off x="762000" y="518159"/>
            <a:ext cx="2672080" cy="1447800"/>
          </a:xfrm>
          <a:prstGeom prst="homePlate">
            <a:avLst/>
          </a:prstGeom>
          <a:solidFill>
            <a:srgbClr val="EF9F5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791200" y="2965821"/>
            <a:ext cx="6858000" cy="2819400"/>
            <a:chOff x="5791200" y="4054003"/>
            <a:chExt cx="6858000" cy="2819400"/>
          </a:xfrm>
        </p:grpSpPr>
        <p:sp>
          <p:nvSpPr>
            <p:cNvPr id="5" name="Rectangular Callout 4"/>
            <p:cNvSpPr/>
            <p:nvPr/>
          </p:nvSpPr>
          <p:spPr>
            <a:xfrm>
              <a:off x="5791200" y="4054003"/>
              <a:ext cx="6858000" cy="2819400"/>
            </a:xfrm>
            <a:prstGeom prst="wedgeRectCallout">
              <a:avLst>
                <a:gd name="adj1" fmla="val -56991"/>
                <a:gd name="adj2" fmla="val 43810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64715" y="4435003"/>
              <a:ext cx="6110968" cy="19389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40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THẢO LUẬN NHÓM </a:t>
              </a:r>
              <a:r>
                <a:rPr lang="nl-NL" sz="40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ĐÔI </a:t>
              </a:r>
              <a:endParaRPr lang="nl-NL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000" b="1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hoàn</a:t>
              </a:r>
              <a:r>
                <a:rPr lang="en-US" sz="40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thành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các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4000" b="1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bài</a:t>
              </a:r>
              <a:r>
                <a:rPr lang="en-US" sz="40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4000" b="1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tập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086600" y="5918894"/>
            <a:ext cx="4267200" cy="37391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blinds dir="vert"/>
      </p:transition>
    </mc:Choice>
    <mc:Fallback>
      <p:transition spd="med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1" y="419100"/>
            <a:ext cx="17068799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736783">
            <a:off x="15958928" y="246687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859400">
            <a:off x="623464" y="8051239"/>
            <a:ext cx="1490734" cy="22501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77423" y="8566651"/>
            <a:ext cx="4330928" cy="141296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617577" y="2224352"/>
                <a:ext cx="11506200" cy="27796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=105</a:t>
                </a:r>
                <a:r>
                  <a:rPr lang="en-US" sz="4000" baseline="30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=35</a:t>
                </a:r>
                <a:r>
                  <a:rPr lang="en-US" sz="4000" baseline="30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577" y="2224352"/>
                <a:ext cx="11506200" cy="2779607"/>
              </a:xfrm>
              <a:prstGeom prst="rect">
                <a:avLst/>
              </a:prstGeom>
              <a:blipFill rotWithShape="1">
                <a:blip r:embed="rId7"/>
                <a:stretch>
                  <a:fillRect l="-2" t="-2945" r="2" b="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7124" y="1917398"/>
            <a:ext cx="3715518" cy="3652329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8513525" y="531511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2667000" y="6667500"/>
                <a:ext cx="9144000" cy="29250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Xét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105</m:t>
                    </m:r>
                    <m:r>
                      <a:rPr lang="en-US" sz="4000" i="1" baseline="30000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𝑜</m:t>
                    </m:r>
                    <m:r>
                      <a:rPr lang="en-US" sz="40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⇒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a:rPr lang="en-US" sz="4000" i="1" baseline="30000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𝑜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&lt;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000" i="1" baseline="30000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𝑜</m:t>
                    </m:r>
                    <m:r>
                      <a:rPr lang="en-US" sz="4000" b="0" i="0" baseline="30000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Vậy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6667500"/>
                <a:ext cx="9144000" cy="2925032"/>
              </a:xfrm>
              <a:prstGeom prst="rect">
                <a:avLst/>
              </a:prstGeom>
              <a:blipFill rotWithShape="1">
                <a:blip r:embed="rId9"/>
                <a:stretch>
                  <a:fillRect t="-2779" b="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9017655" y="7606507"/>
                <a:ext cx="3438955" cy="924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⇒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là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655" y="7606507"/>
                <a:ext cx="3438955" cy="924356"/>
              </a:xfrm>
              <a:prstGeom prst="rect">
                <a:avLst/>
              </a:prstGeom>
              <a:blipFill rotWithShape="1">
                <a:blip r:embed="rId10"/>
                <a:stretch>
                  <a:fillRect l="-1" t="-52" r="-5563" b="-1590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6418025" y="718859"/>
            <a:ext cx="5943600" cy="1136203"/>
            <a:chOff x="5638800" y="495300"/>
            <a:chExt cx="5943600" cy="1136203"/>
          </a:xfrm>
        </p:grpSpPr>
        <p:grpSp>
          <p:nvGrpSpPr>
            <p:cNvPr id="25" name="Group 6"/>
            <p:cNvGrpSpPr/>
            <p:nvPr/>
          </p:nvGrpSpPr>
          <p:grpSpPr>
            <a:xfrm>
              <a:off x="5638800" y="495300"/>
              <a:ext cx="5943600" cy="1136203"/>
              <a:chOff x="0" y="0"/>
              <a:chExt cx="7267641" cy="2387260"/>
            </a:xfrm>
          </p:grpSpPr>
          <p:sp>
            <p:nvSpPr>
              <p:cNvPr id="27" name="Freeform 7"/>
              <p:cNvSpPr/>
              <p:nvPr/>
            </p:nvSpPr>
            <p:spPr>
              <a:xfrm>
                <a:off x="0" y="0"/>
                <a:ext cx="7267641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</p:sp>
        </p:grpSp>
        <p:sp>
          <p:nvSpPr>
            <p:cNvPr id="26" name="TextBox 25"/>
            <p:cNvSpPr txBox="1"/>
            <p:nvPr/>
          </p:nvSpPr>
          <p:spPr>
            <a:xfrm>
              <a:off x="6018846" y="696697"/>
              <a:ext cx="5563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9.1: (SGK – tr.62)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 animBg="1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8686800" y="3514073"/>
            <a:ext cx="2781300" cy="10198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1736783">
            <a:off x="16331329" y="234556"/>
            <a:ext cx="1869688" cy="1245679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412671">
            <a:off x="16318300" y="8317658"/>
            <a:ext cx="1196198" cy="180558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369573" y="181003"/>
            <a:ext cx="5943600" cy="1136203"/>
            <a:chOff x="5638800" y="495300"/>
            <a:chExt cx="5943600" cy="1136203"/>
          </a:xfrm>
        </p:grpSpPr>
        <p:grpSp>
          <p:nvGrpSpPr>
            <p:cNvPr id="15" name="Group 6"/>
            <p:cNvGrpSpPr/>
            <p:nvPr/>
          </p:nvGrpSpPr>
          <p:grpSpPr>
            <a:xfrm>
              <a:off x="5638800" y="495300"/>
              <a:ext cx="5943600" cy="1136203"/>
              <a:chOff x="0" y="0"/>
              <a:chExt cx="7267641" cy="2387260"/>
            </a:xfrm>
          </p:grpSpPr>
          <p:sp>
            <p:nvSpPr>
              <p:cNvPr id="17" name="Freeform 7"/>
              <p:cNvSpPr/>
              <p:nvPr/>
            </p:nvSpPr>
            <p:spPr>
              <a:xfrm>
                <a:off x="0" y="0"/>
                <a:ext cx="7267641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</p:sp>
        </p:grpSp>
        <p:sp>
          <p:nvSpPr>
            <p:cNvPr id="16" name="TextBox 15"/>
            <p:cNvSpPr txBox="1"/>
            <p:nvPr/>
          </p:nvSpPr>
          <p:spPr>
            <a:xfrm>
              <a:off x="6018846" y="696697"/>
              <a:ext cx="5563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9.2: (SGK – tr.62)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295400" y="1485900"/>
                <a:ext cx="15621000" cy="2995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9.6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D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C.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Hỏi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kết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luận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kết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luận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đúng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?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 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 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b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 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&gt; 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 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&lt;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485900"/>
                <a:ext cx="15621000" cy="2995885"/>
              </a:xfrm>
              <a:prstGeom prst="rect">
                <a:avLst/>
              </a:prstGeom>
              <a:blipFill rotWithShape="1">
                <a:blip r:embed="rId5"/>
                <a:stretch>
                  <a:fillRect b="-21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3018"/>
          <a:stretch>
            <a:fillRect/>
          </a:stretch>
        </p:blipFill>
        <p:spPr bwMode="auto">
          <a:xfrm>
            <a:off x="13438322" y="3724416"/>
            <a:ext cx="3810000" cy="3724048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371600" y="5950704"/>
                <a:ext cx="15849600" cy="41247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AC = AD + 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DC.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AC = AD + BC. </a:t>
                </a:r>
                <a:endPara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lý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950704"/>
                <a:ext cx="15849600" cy="4124784"/>
              </a:xfrm>
              <a:prstGeom prst="rect">
                <a:avLst/>
              </a:prstGeom>
              <a:blipFill rotWithShape="1">
                <a:blip r:embed="rId8"/>
                <a:stretch>
                  <a:fillRect t="-3" b="1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Callout 19"/>
          <p:cNvSpPr/>
          <p:nvPr/>
        </p:nvSpPr>
        <p:spPr>
          <a:xfrm>
            <a:off x="5661287" y="4620466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30833" y="6149598"/>
            <a:ext cx="33634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DC = BC.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705600" y="6963390"/>
            <a:ext cx="66259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 &gt; BC hay BC &lt; AC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179779">
            <a:off x="465774" y="317877"/>
            <a:ext cx="995408" cy="1079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/>
      <p:bldP spid="20" grpId="0" animBg="1"/>
      <p:bldP spid="5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1" y="419100"/>
            <a:ext cx="17068799" cy="97536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736783">
            <a:off x="16100004" y="202063"/>
            <a:ext cx="1594416" cy="9751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860515">
            <a:off x="-88514" y="2973967"/>
            <a:ext cx="1091428" cy="1647439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572432">
            <a:off x="16618837" y="4340984"/>
            <a:ext cx="1405065" cy="152310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172200" y="197297"/>
            <a:ext cx="5943600" cy="1136203"/>
            <a:chOff x="5638800" y="495300"/>
            <a:chExt cx="5943600" cy="1136203"/>
          </a:xfrm>
        </p:grpSpPr>
        <p:grpSp>
          <p:nvGrpSpPr>
            <p:cNvPr id="14" name="Group 6"/>
            <p:cNvGrpSpPr/>
            <p:nvPr/>
          </p:nvGrpSpPr>
          <p:grpSpPr>
            <a:xfrm>
              <a:off x="5638800" y="495300"/>
              <a:ext cx="5943600" cy="1136203"/>
              <a:chOff x="0" y="0"/>
              <a:chExt cx="7267641" cy="2387260"/>
            </a:xfrm>
          </p:grpSpPr>
          <p:sp>
            <p:nvSpPr>
              <p:cNvPr id="17" name="Freeform 7"/>
              <p:cNvSpPr/>
              <p:nvPr/>
            </p:nvSpPr>
            <p:spPr>
              <a:xfrm>
                <a:off x="0" y="0"/>
                <a:ext cx="7267641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</p:sp>
        </p:grpSp>
        <p:sp>
          <p:nvSpPr>
            <p:cNvPr id="15" name="TextBox 14"/>
            <p:cNvSpPr txBox="1"/>
            <p:nvPr/>
          </p:nvSpPr>
          <p:spPr>
            <a:xfrm>
              <a:off x="6018846" y="696697"/>
              <a:ext cx="5563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9.3: (SGK – tr.62)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762000" y="1333500"/>
            <a:ext cx="167471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góc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96°,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hỏi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lớn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nhất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bên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hay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đáy</a:t>
            </a:r>
            <a:r>
              <a:rPr lang="en-US" sz="4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? </a:t>
            </a:r>
            <a:r>
              <a:rPr lang="en-US" sz="4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Vì</a:t>
            </a:r>
            <a:r>
              <a:rPr lang="en-US" sz="4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8457723" y="33147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1161903" y="4229100"/>
                <a:ext cx="15925800" cy="5757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96°.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Giả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sử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 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90° &lt; 96°&lt;180°.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 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chỉ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i="1" dirty="0" smtClean="0">
                  <a:solidFill>
                    <a:srgbClr val="333333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lý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đáy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903" y="4229100"/>
                <a:ext cx="15925800" cy="5757730"/>
              </a:xfrm>
              <a:prstGeom prst="rect">
                <a:avLst/>
              </a:prstGeom>
              <a:blipFill rotWithShape="1">
                <a:blip r:embed="rId8"/>
                <a:stretch>
                  <a:fillRect l="-3" r="3" b="-384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3332716" y="1071344"/>
            <a:ext cx="1064526" cy="1064526"/>
            <a:chOff x="8625386" y="109182"/>
            <a:chExt cx="709684" cy="709684"/>
          </a:xfrm>
        </p:grpSpPr>
        <p:sp>
          <p:nvSpPr>
            <p:cNvPr id="8" name="Oval 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252117" y="1071344"/>
            <a:ext cx="1064526" cy="1064526"/>
            <a:chOff x="11169555" y="109182"/>
            <a:chExt cx="709684" cy="709684"/>
          </a:xfrm>
        </p:grpSpPr>
        <p:sp>
          <p:nvSpPr>
            <p:cNvPr id="10" name="Oval 9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362200" y="1790700"/>
            <a:ext cx="13678967" cy="3000422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-1" fmla="*/ 3475 w 20057"/>
              <a:gd name="connsiteY0-2" fmla="*/ 0 h 21600"/>
              <a:gd name="connsiteX1-3" fmla="*/ 18125 w 20057"/>
              <a:gd name="connsiteY1-4" fmla="*/ 0 h 21600"/>
              <a:gd name="connsiteX2-5" fmla="*/ 20057 w 20057"/>
              <a:gd name="connsiteY2-6" fmla="*/ 10055 h 21600"/>
              <a:gd name="connsiteX3-7" fmla="*/ 18125 w 20057"/>
              <a:gd name="connsiteY3-8" fmla="*/ 21600 h 21600"/>
              <a:gd name="connsiteX4-9" fmla="*/ 3475 w 20057"/>
              <a:gd name="connsiteY4-10" fmla="*/ 21600 h 21600"/>
              <a:gd name="connsiteX5-11" fmla="*/ 0 w 20057"/>
              <a:gd name="connsiteY5-12" fmla="*/ 10800 h 21600"/>
              <a:gd name="connsiteX6-13" fmla="*/ 3475 w 20057"/>
              <a:gd name="connsiteY6-14" fmla="*/ 0 h 21600"/>
              <a:gd name="connsiteX0-15" fmla="*/ 1847 w 18429"/>
              <a:gd name="connsiteY0-16" fmla="*/ 0 h 21600"/>
              <a:gd name="connsiteX1-17" fmla="*/ 16497 w 18429"/>
              <a:gd name="connsiteY1-18" fmla="*/ 0 h 21600"/>
              <a:gd name="connsiteX2-19" fmla="*/ 18429 w 18429"/>
              <a:gd name="connsiteY2-20" fmla="*/ 10055 h 21600"/>
              <a:gd name="connsiteX3-21" fmla="*/ 16497 w 18429"/>
              <a:gd name="connsiteY3-22" fmla="*/ 21600 h 21600"/>
              <a:gd name="connsiteX4-23" fmla="*/ 1847 w 18429"/>
              <a:gd name="connsiteY4-24" fmla="*/ 21600 h 21600"/>
              <a:gd name="connsiteX5-25" fmla="*/ 1 w 18429"/>
              <a:gd name="connsiteY5-26" fmla="*/ 11545 h 21600"/>
              <a:gd name="connsiteX6-27" fmla="*/ 1847 w 18429"/>
              <a:gd name="connsiteY6-28" fmla="*/ 0 h 21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1494154" y="5676899"/>
            <a:ext cx="6469316" cy="166445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-1" fmla="*/ 3475 w 20057"/>
              <a:gd name="connsiteY0-2" fmla="*/ 0 h 21600"/>
              <a:gd name="connsiteX1-3" fmla="*/ 18125 w 20057"/>
              <a:gd name="connsiteY1-4" fmla="*/ 0 h 21600"/>
              <a:gd name="connsiteX2-5" fmla="*/ 20057 w 20057"/>
              <a:gd name="connsiteY2-6" fmla="*/ 10055 h 21600"/>
              <a:gd name="connsiteX3-7" fmla="*/ 18125 w 20057"/>
              <a:gd name="connsiteY3-8" fmla="*/ 21600 h 21600"/>
              <a:gd name="connsiteX4-9" fmla="*/ 3475 w 20057"/>
              <a:gd name="connsiteY4-10" fmla="*/ 21600 h 21600"/>
              <a:gd name="connsiteX5-11" fmla="*/ 0 w 20057"/>
              <a:gd name="connsiteY5-12" fmla="*/ 10800 h 21600"/>
              <a:gd name="connsiteX6-13" fmla="*/ 3475 w 20057"/>
              <a:gd name="connsiteY6-14" fmla="*/ 0 h 21600"/>
              <a:gd name="connsiteX0-15" fmla="*/ 1847 w 18429"/>
              <a:gd name="connsiteY0-16" fmla="*/ 0 h 21600"/>
              <a:gd name="connsiteX1-17" fmla="*/ 16497 w 18429"/>
              <a:gd name="connsiteY1-18" fmla="*/ 0 h 21600"/>
              <a:gd name="connsiteX2-19" fmla="*/ 18429 w 18429"/>
              <a:gd name="connsiteY2-20" fmla="*/ 10055 h 21600"/>
              <a:gd name="connsiteX3-21" fmla="*/ 16497 w 18429"/>
              <a:gd name="connsiteY3-22" fmla="*/ 21600 h 21600"/>
              <a:gd name="connsiteX4-23" fmla="*/ 1847 w 18429"/>
              <a:gd name="connsiteY4-24" fmla="*/ 21600 h 21600"/>
              <a:gd name="connsiteX5-25" fmla="*/ 1 w 18429"/>
              <a:gd name="connsiteY5-26" fmla="*/ 11545 h 21600"/>
              <a:gd name="connsiteX6-27" fmla="*/ 1847 w 18429"/>
              <a:gd name="connsiteY6-28" fmla="*/ 0 h 21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10634741" y="7917034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-1" fmla="*/ 3475 w 20057"/>
              <a:gd name="connsiteY0-2" fmla="*/ 0 h 21600"/>
              <a:gd name="connsiteX1-3" fmla="*/ 18125 w 20057"/>
              <a:gd name="connsiteY1-4" fmla="*/ 0 h 21600"/>
              <a:gd name="connsiteX2-5" fmla="*/ 20057 w 20057"/>
              <a:gd name="connsiteY2-6" fmla="*/ 10055 h 21600"/>
              <a:gd name="connsiteX3-7" fmla="*/ 18125 w 20057"/>
              <a:gd name="connsiteY3-8" fmla="*/ 21600 h 21600"/>
              <a:gd name="connsiteX4-9" fmla="*/ 3475 w 20057"/>
              <a:gd name="connsiteY4-10" fmla="*/ 21600 h 21600"/>
              <a:gd name="connsiteX5-11" fmla="*/ 0 w 20057"/>
              <a:gd name="connsiteY5-12" fmla="*/ 10800 h 21600"/>
              <a:gd name="connsiteX6-13" fmla="*/ 3475 w 20057"/>
              <a:gd name="connsiteY6-14" fmla="*/ 0 h 21600"/>
              <a:gd name="connsiteX0-15" fmla="*/ 1847 w 18429"/>
              <a:gd name="connsiteY0-16" fmla="*/ 0 h 21600"/>
              <a:gd name="connsiteX1-17" fmla="*/ 16497 w 18429"/>
              <a:gd name="connsiteY1-18" fmla="*/ 0 h 21600"/>
              <a:gd name="connsiteX2-19" fmla="*/ 18429 w 18429"/>
              <a:gd name="connsiteY2-20" fmla="*/ 10055 h 21600"/>
              <a:gd name="connsiteX3-21" fmla="*/ 16497 w 18429"/>
              <a:gd name="connsiteY3-22" fmla="*/ 21600 h 21600"/>
              <a:gd name="connsiteX4-23" fmla="*/ 1847 w 18429"/>
              <a:gd name="connsiteY4-24" fmla="*/ 21600 h 21600"/>
              <a:gd name="connsiteX5-25" fmla="*/ 1 w 18429"/>
              <a:gd name="connsiteY5-26" fmla="*/ 11545 h 21600"/>
              <a:gd name="connsiteX6-27" fmla="*/ 1847 w 18429"/>
              <a:gd name="connsiteY6-28" fmla="*/ 0 h 21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0634741" y="5738214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-1" fmla="*/ 3475 w 20057"/>
              <a:gd name="connsiteY0-2" fmla="*/ 0 h 21600"/>
              <a:gd name="connsiteX1-3" fmla="*/ 18125 w 20057"/>
              <a:gd name="connsiteY1-4" fmla="*/ 0 h 21600"/>
              <a:gd name="connsiteX2-5" fmla="*/ 20057 w 20057"/>
              <a:gd name="connsiteY2-6" fmla="*/ 10055 h 21600"/>
              <a:gd name="connsiteX3-7" fmla="*/ 18125 w 20057"/>
              <a:gd name="connsiteY3-8" fmla="*/ 21600 h 21600"/>
              <a:gd name="connsiteX4-9" fmla="*/ 3475 w 20057"/>
              <a:gd name="connsiteY4-10" fmla="*/ 21600 h 21600"/>
              <a:gd name="connsiteX5-11" fmla="*/ 0 w 20057"/>
              <a:gd name="connsiteY5-12" fmla="*/ 10800 h 21600"/>
              <a:gd name="connsiteX6-13" fmla="*/ 3475 w 20057"/>
              <a:gd name="connsiteY6-14" fmla="*/ 0 h 21600"/>
              <a:gd name="connsiteX0-15" fmla="*/ 1847 w 18429"/>
              <a:gd name="connsiteY0-16" fmla="*/ 0 h 21600"/>
              <a:gd name="connsiteX1-17" fmla="*/ 16497 w 18429"/>
              <a:gd name="connsiteY1-18" fmla="*/ 0 h 21600"/>
              <a:gd name="connsiteX2-19" fmla="*/ 18429 w 18429"/>
              <a:gd name="connsiteY2-20" fmla="*/ 10055 h 21600"/>
              <a:gd name="connsiteX3-21" fmla="*/ 16497 w 18429"/>
              <a:gd name="connsiteY3-22" fmla="*/ 21600 h 21600"/>
              <a:gd name="connsiteX4-23" fmla="*/ 1847 w 18429"/>
              <a:gd name="connsiteY4-24" fmla="*/ 21600 h 21600"/>
              <a:gd name="connsiteX5-25" fmla="*/ 1 w 18429"/>
              <a:gd name="connsiteY5-26" fmla="*/ 11545 h 21600"/>
              <a:gd name="connsiteX6-27" fmla="*/ 1847 w 18429"/>
              <a:gd name="connsiteY6-28" fmla="*/ 0 h 21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494154" y="7820830"/>
            <a:ext cx="6469316" cy="166445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-1" fmla="*/ 3475 w 20057"/>
              <a:gd name="connsiteY0-2" fmla="*/ 0 h 21600"/>
              <a:gd name="connsiteX1-3" fmla="*/ 18125 w 20057"/>
              <a:gd name="connsiteY1-4" fmla="*/ 0 h 21600"/>
              <a:gd name="connsiteX2-5" fmla="*/ 20057 w 20057"/>
              <a:gd name="connsiteY2-6" fmla="*/ 10055 h 21600"/>
              <a:gd name="connsiteX3-7" fmla="*/ 18125 w 20057"/>
              <a:gd name="connsiteY3-8" fmla="*/ 21600 h 21600"/>
              <a:gd name="connsiteX4-9" fmla="*/ 3475 w 20057"/>
              <a:gd name="connsiteY4-10" fmla="*/ 21600 h 21600"/>
              <a:gd name="connsiteX5-11" fmla="*/ 0 w 20057"/>
              <a:gd name="connsiteY5-12" fmla="*/ 10800 h 21600"/>
              <a:gd name="connsiteX6-13" fmla="*/ 3475 w 20057"/>
              <a:gd name="connsiteY6-14" fmla="*/ 0 h 21600"/>
              <a:gd name="connsiteX0-15" fmla="*/ 1847 w 18429"/>
              <a:gd name="connsiteY0-16" fmla="*/ 0 h 21600"/>
              <a:gd name="connsiteX1-17" fmla="*/ 16497 w 18429"/>
              <a:gd name="connsiteY1-18" fmla="*/ 0 h 21600"/>
              <a:gd name="connsiteX2-19" fmla="*/ 18429 w 18429"/>
              <a:gd name="connsiteY2-20" fmla="*/ 10055 h 21600"/>
              <a:gd name="connsiteX3-21" fmla="*/ 16497 w 18429"/>
              <a:gd name="connsiteY3-22" fmla="*/ 21600 h 21600"/>
              <a:gd name="connsiteX4-23" fmla="*/ 1847 w 18429"/>
              <a:gd name="connsiteY4-24" fmla="*/ 21600 h 21600"/>
              <a:gd name="connsiteX5-25" fmla="*/ 1 w 18429"/>
              <a:gd name="connsiteY5-26" fmla="*/ 11545 h 21600"/>
              <a:gd name="connsiteX6-27" fmla="*/ 1847 w 18429"/>
              <a:gd name="connsiteY6-28" fmla="*/ 0 h 21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45633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482076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162827" y="42755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225316" y="2242142"/>
            <a:ext cx="11512623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1. Cho </a:t>
            </a:r>
            <a:r>
              <a:rPr lang="el-GR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MNP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MN &lt; MP &lt; NP.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khẳng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015302" y="5994507"/>
                <a:ext cx="3316805" cy="919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302" y="5994507"/>
                <a:ext cx="3316805" cy="919804"/>
              </a:xfrm>
              <a:prstGeom prst="rect">
                <a:avLst/>
              </a:prstGeom>
              <a:blipFill rotWithShape="1">
                <a:blip r:embed="rId4"/>
                <a:stretch>
                  <a:fillRect l="-10" t="-12" r="16" b="-1576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2311144" y="5981700"/>
                <a:ext cx="3316805" cy="919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1144" y="5981700"/>
                <a:ext cx="3316805" cy="919804"/>
              </a:xfrm>
              <a:prstGeom prst="rect">
                <a:avLst/>
              </a:prstGeom>
              <a:blipFill rotWithShape="1">
                <a:blip r:embed="rId5"/>
                <a:stretch>
                  <a:fillRect l="-12" r="18" b="-1577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2935438" y="8115300"/>
                <a:ext cx="3345659" cy="919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438" y="8115300"/>
                <a:ext cx="3345659" cy="919804"/>
              </a:xfrm>
              <a:prstGeom prst="rect">
                <a:avLst/>
              </a:prstGeom>
              <a:blipFill rotWithShape="1">
                <a:blip r:embed="rId6"/>
                <a:stretch>
                  <a:fillRect l="-14" r="9" b="-1577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2272544" y="8204307"/>
                <a:ext cx="3345659" cy="919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2544" y="8204307"/>
                <a:ext cx="3345659" cy="919804"/>
              </a:xfrm>
              <a:prstGeom prst="rect">
                <a:avLst/>
              </a:prstGeom>
              <a:blipFill rotWithShape="1">
                <a:blip r:embed="rId7"/>
                <a:stretch>
                  <a:fillRect l="-16" t="-12" r="11" b="-1576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16263866" y="472545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47800" y="894794"/>
            <a:ext cx="15310402" cy="889690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52708" y="7722387"/>
            <a:ext cx="1515849" cy="238716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18941" b="23301"/>
          <a:stretch>
            <a:fillRect/>
          </a:stretch>
        </p:blipFill>
        <p:spPr>
          <a:xfrm rot="181335">
            <a:off x="15177789" y="230319"/>
            <a:ext cx="2404625" cy="22553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5386986" y="7767212"/>
            <a:ext cx="1930447" cy="20785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905000" y="2447479"/>
            <a:ext cx="140970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300" b="1" kern="0" dirty="0">
                <a:solidFill>
                  <a:srgbClr val="FF0000"/>
                </a:solidFill>
              </a:rPr>
              <a:t>CHƯƠNG IX. QUAN HỆ GIỮA CÁC YẾU TỐ TRONG MỘT TAM GIÁC</a:t>
            </a:r>
            <a:endParaRPr lang="en-US" sz="630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81200" y="5753100"/>
            <a:ext cx="140208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5800" b="1" kern="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31: QUAN HỆ GIỮA GÓC VÀ CẠNH ĐỐI DIỆN </a:t>
            </a:r>
            <a:r>
              <a:rPr lang="en-US" sz="5800" b="1" kern="0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</a:t>
            </a:r>
            <a:r>
              <a:rPr lang="en-US" sz="5800" b="1" kern="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 TAM GIÁC</a:t>
            </a:r>
            <a:endParaRPr lang="en-US" sz="5800" b="1" kern="0" dirty="0">
              <a:solidFill>
                <a:srgbClr val="00B05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14:warp dir="in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362200" y="1990678"/>
            <a:ext cx="13678967" cy="3000422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-1" fmla="*/ 3475 w 20057"/>
              <a:gd name="connsiteY0-2" fmla="*/ 0 h 21600"/>
              <a:gd name="connsiteX1-3" fmla="*/ 18125 w 20057"/>
              <a:gd name="connsiteY1-4" fmla="*/ 0 h 21600"/>
              <a:gd name="connsiteX2-5" fmla="*/ 20057 w 20057"/>
              <a:gd name="connsiteY2-6" fmla="*/ 10055 h 21600"/>
              <a:gd name="connsiteX3-7" fmla="*/ 18125 w 20057"/>
              <a:gd name="connsiteY3-8" fmla="*/ 21600 h 21600"/>
              <a:gd name="connsiteX4-9" fmla="*/ 3475 w 20057"/>
              <a:gd name="connsiteY4-10" fmla="*/ 21600 h 21600"/>
              <a:gd name="connsiteX5-11" fmla="*/ 0 w 20057"/>
              <a:gd name="connsiteY5-12" fmla="*/ 10800 h 21600"/>
              <a:gd name="connsiteX6-13" fmla="*/ 3475 w 20057"/>
              <a:gd name="connsiteY6-14" fmla="*/ 0 h 21600"/>
              <a:gd name="connsiteX0-15" fmla="*/ 1847 w 18429"/>
              <a:gd name="connsiteY0-16" fmla="*/ 0 h 21600"/>
              <a:gd name="connsiteX1-17" fmla="*/ 16497 w 18429"/>
              <a:gd name="connsiteY1-18" fmla="*/ 0 h 21600"/>
              <a:gd name="connsiteX2-19" fmla="*/ 18429 w 18429"/>
              <a:gd name="connsiteY2-20" fmla="*/ 10055 h 21600"/>
              <a:gd name="connsiteX3-21" fmla="*/ 16497 w 18429"/>
              <a:gd name="connsiteY3-22" fmla="*/ 21600 h 21600"/>
              <a:gd name="connsiteX4-23" fmla="*/ 1847 w 18429"/>
              <a:gd name="connsiteY4-24" fmla="*/ 21600 h 21600"/>
              <a:gd name="connsiteX5-25" fmla="*/ 1 w 18429"/>
              <a:gd name="connsiteY5-26" fmla="*/ 11545 h 21600"/>
              <a:gd name="connsiteX6-27" fmla="*/ 1847 w 18429"/>
              <a:gd name="connsiteY6-28" fmla="*/ 0 h 21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10628098" y="6349245"/>
            <a:ext cx="6470299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-1" fmla="*/ 3475 w 20057"/>
              <a:gd name="connsiteY0-2" fmla="*/ 0 h 21600"/>
              <a:gd name="connsiteX1-3" fmla="*/ 18125 w 20057"/>
              <a:gd name="connsiteY1-4" fmla="*/ 0 h 21600"/>
              <a:gd name="connsiteX2-5" fmla="*/ 20057 w 20057"/>
              <a:gd name="connsiteY2-6" fmla="*/ 10055 h 21600"/>
              <a:gd name="connsiteX3-7" fmla="*/ 18125 w 20057"/>
              <a:gd name="connsiteY3-8" fmla="*/ 21600 h 21600"/>
              <a:gd name="connsiteX4-9" fmla="*/ 3475 w 20057"/>
              <a:gd name="connsiteY4-10" fmla="*/ 21600 h 21600"/>
              <a:gd name="connsiteX5-11" fmla="*/ 0 w 20057"/>
              <a:gd name="connsiteY5-12" fmla="*/ 10800 h 21600"/>
              <a:gd name="connsiteX6-13" fmla="*/ 3475 w 20057"/>
              <a:gd name="connsiteY6-14" fmla="*/ 0 h 21600"/>
              <a:gd name="connsiteX0-15" fmla="*/ 1847 w 18429"/>
              <a:gd name="connsiteY0-16" fmla="*/ 0 h 21600"/>
              <a:gd name="connsiteX1-17" fmla="*/ 16497 w 18429"/>
              <a:gd name="connsiteY1-18" fmla="*/ 0 h 21600"/>
              <a:gd name="connsiteX2-19" fmla="*/ 18429 w 18429"/>
              <a:gd name="connsiteY2-20" fmla="*/ 10055 h 21600"/>
              <a:gd name="connsiteX3-21" fmla="*/ 16497 w 18429"/>
              <a:gd name="connsiteY3-22" fmla="*/ 21600 h 21600"/>
              <a:gd name="connsiteX4-23" fmla="*/ 1847 w 18429"/>
              <a:gd name="connsiteY4-24" fmla="*/ 21600 h 21600"/>
              <a:gd name="connsiteX5-25" fmla="*/ 1 w 18429"/>
              <a:gd name="connsiteY5-26" fmla="*/ 11545 h 21600"/>
              <a:gd name="connsiteX6-27" fmla="*/ 1847 w 18429"/>
              <a:gd name="connsiteY6-28" fmla="*/ 0 h 21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10634741" y="8422373"/>
            <a:ext cx="6469316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-1" fmla="*/ 3475 w 20057"/>
              <a:gd name="connsiteY0-2" fmla="*/ 0 h 21600"/>
              <a:gd name="connsiteX1-3" fmla="*/ 18125 w 20057"/>
              <a:gd name="connsiteY1-4" fmla="*/ 0 h 21600"/>
              <a:gd name="connsiteX2-5" fmla="*/ 20057 w 20057"/>
              <a:gd name="connsiteY2-6" fmla="*/ 10055 h 21600"/>
              <a:gd name="connsiteX3-7" fmla="*/ 18125 w 20057"/>
              <a:gd name="connsiteY3-8" fmla="*/ 21600 h 21600"/>
              <a:gd name="connsiteX4-9" fmla="*/ 3475 w 20057"/>
              <a:gd name="connsiteY4-10" fmla="*/ 21600 h 21600"/>
              <a:gd name="connsiteX5-11" fmla="*/ 0 w 20057"/>
              <a:gd name="connsiteY5-12" fmla="*/ 10800 h 21600"/>
              <a:gd name="connsiteX6-13" fmla="*/ 3475 w 20057"/>
              <a:gd name="connsiteY6-14" fmla="*/ 0 h 21600"/>
              <a:gd name="connsiteX0-15" fmla="*/ 1847 w 18429"/>
              <a:gd name="connsiteY0-16" fmla="*/ 0 h 21600"/>
              <a:gd name="connsiteX1-17" fmla="*/ 16497 w 18429"/>
              <a:gd name="connsiteY1-18" fmla="*/ 0 h 21600"/>
              <a:gd name="connsiteX2-19" fmla="*/ 18429 w 18429"/>
              <a:gd name="connsiteY2-20" fmla="*/ 10055 h 21600"/>
              <a:gd name="connsiteX3-21" fmla="*/ 16497 w 18429"/>
              <a:gd name="connsiteY3-22" fmla="*/ 21600 h 21600"/>
              <a:gd name="connsiteX4-23" fmla="*/ 1847 w 18429"/>
              <a:gd name="connsiteY4-24" fmla="*/ 21600 h 21600"/>
              <a:gd name="connsiteX5-25" fmla="*/ 1 w 18429"/>
              <a:gd name="connsiteY5-26" fmla="*/ 11545 h 21600"/>
              <a:gd name="connsiteX6-27" fmla="*/ 1847 w 18429"/>
              <a:gd name="connsiteY6-28" fmla="*/ 0 h 21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882467" y="8349987"/>
            <a:ext cx="6472514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-1" fmla="*/ 3475 w 20057"/>
              <a:gd name="connsiteY0-2" fmla="*/ 0 h 21600"/>
              <a:gd name="connsiteX1-3" fmla="*/ 18125 w 20057"/>
              <a:gd name="connsiteY1-4" fmla="*/ 0 h 21600"/>
              <a:gd name="connsiteX2-5" fmla="*/ 20057 w 20057"/>
              <a:gd name="connsiteY2-6" fmla="*/ 10055 h 21600"/>
              <a:gd name="connsiteX3-7" fmla="*/ 18125 w 20057"/>
              <a:gd name="connsiteY3-8" fmla="*/ 21600 h 21600"/>
              <a:gd name="connsiteX4-9" fmla="*/ 3475 w 20057"/>
              <a:gd name="connsiteY4-10" fmla="*/ 21600 h 21600"/>
              <a:gd name="connsiteX5-11" fmla="*/ 0 w 20057"/>
              <a:gd name="connsiteY5-12" fmla="*/ 10800 h 21600"/>
              <a:gd name="connsiteX6-13" fmla="*/ 3475 w 20057"/>
              <a:gd name="connsiteY6-14" fmla="*/ 0 h 21600"/>
              <a:gd name="connsiteX0-15" fmla="*/ 1847 w 18429"/>
              <a:gd name="connsiteY0-16" fmla="*/ 0 h 21600"/>
              <a:gd name="connsiteX1-17" fmla="*/ 16497 w 18429"/>
              <a:gd name="connsiteY1-18" fmla="*/ 0 h 21600"/>
              <a:gd name="connsiteX2-19" fmla="*/ 18429 w 18429"/>
              <a:gd name="connsiteY2-20" fmla="*/ 10055 h 21600"/>
              <a:gd name="connsiteX3-21" fmla="*/ 16497 w 18429"/>
              <a:gd name="connsiteY3-22" fmla="*/ 21600 h 21600"/>
              <a:gd name="connsiteX4-23" fmla="*/ 1847 w 18429"/>
              <a:gd name="connsiteY4-24" fmla="*/ 21600 h 21600"/>
              <a:gd name="connsiteX5-25" fmla="*/ 1 w 18429"/>
              <a:gd name="connsiteY5-26" fmla="*/ 11545 h 21600"/>
              <a:gd name="connsiteX6-27" fmla="*/ 1847 w 18429"/>
              <a:gd name="connsiteY6-28" fmla="*/ 0 h 21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885665" y="6393034"/>
            <a:ext cx="6469316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-1" fmla="*/ 3475 w 20057"/>
              <a:gd name="connsiteY0-2" fmla="*/ 0 h 21600"/>
              <a:gd name="connsiteX1-3" fmla="*/ 18125 w 20057"/>
              <a:gd name="connsiteY1-4" fmla="*/ 0 h 21600"/>
              <a:gd name="connsiteX2-5" fmla="*/ 20057 w 20057"/>
              <a:gd name="connsiteY2-6" fmla="*/ 10055 h 21600"/>
              <a:gd name="connsiteX3-7" fmla="*/ 18125 w 20057"/>
              <a:gd name="connsiteY3-8" fmla="*/ 21600 h 21600"/>
              <a:gd name="connsiteX4-9" fmla="*/ 3475 w 20057"/>
              <a:gd name="connsiteY4-10" fmla="*/ 21600 h 21600"/>
              <a:gd name="connsiteX5-11" fmla="*/ 0 w 20057"/>
              <a:gd name="connsiteY5-12" fmla="*/ 10800 h 21600"/>
              <a:gd name="connsiteX6-13" fmla="*/ 3475 w 20057"/>
              <a:gd name="connsiteY6-14" fmla="*/ 0 h 21600"/>
              <a:gd name="connsiteX0-15" fmla="*/ 1847 w 18429"/>
              <a:gd name="connsiteY0-16" fmla="*/ 0 h 21600"/>
              <a:gd name="connsiteX1-17" fmla="*/ 16497 w 18429"/>
              <a:gd name="connsiteY1-18" fmla="*/ 0 h 21600"/>
              <a:gd name="connsiteX2-19" fmla="*/ 18429 w 18429"/>
              <a:gd name="connsiteY2-20" fmla="*/ 10055 h 21600"/>
              <a:gd name="connsiteX3-21" fmla="*/ 16497 w 18429"/>
              <a:gd name="connsiteY3-22" fmla="*/ 21600 h 21600"/>
              <a:gd name="connsiteX4-23" fmla="*/ 1847 w 18429"/>
              <a:gd name="connsiteY4-24" fmla="*/ 21600 h 21600"/>
              <a:gd name="connsiteX5-25" fmla="*/ 1 w 18429"/>
              <a:gd name="connsiteY5-26" fmla="*/ 11545 h 21600"/>
              <a:gd name="connsiteX6-27" fmla="*/ 1847 w 18429"/>
              <a:gd name="connsiteY6-28" fmla="*/ 0 h 21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45633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482076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162827" y="42755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181557" y="2415000"/>
                <a:ext cx="11906043" cy="1966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</a:pPr>
                <a:r>
                  <a:rPr lang="en-US" sz="4000" b="1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Câu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2. 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Cho tam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ABC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</m:acc>
                    <m:r>
                      <a:rPr lang="en-US" sz="40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𝟗𝟓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𝒐</m:t>
                        </m:r>
                      </m:sup>
                    </m:sSup>
                    <m:r>
                      <a:rPr lang="en-US" sz="40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 </m:t>
                    </m:r>
                    <m:acc>
                      <m:accPr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</m:acc>
                    <m:r>
                      <a:rPr lang="en-US" sz="40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𝟒𝟎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Em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hãy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chọn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trả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lời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đúng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nhất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:</a:t>
                </a:r>
                <a:endParaRPr lang="en-US" sz="36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557" y="2415000"/>
                <a:ext cx="11906043" cy="1966500"/>
              </a:xfrm>
              <a:prstGeom prst="rect">
                <a:avLst/>
              </a:prstGeom>
              <a:blipFill rotWithShape="1">
                <a:blip r:embed="rId4"/>
                <a:stretch>
                  <a:fillRect l="-2" t="-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885002" y="6438900"/>
            <a:ext cx="4174091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BC  &lt; AB &lt; AC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94375" y="6451707"/>
            <a:ext cx="4031425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AC &lt; AB &lt; BC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3921" y="8432907"/>
            <a:ext cx="4060279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AC &lt; BC &lt; AB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773889" y="8509107"/>
            <a:ext cx="4060279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AB &lt; BC &lt; AC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6263866" y="472545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5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1905000" y="1714500"/>
            <a:ext cx="14601093" cy="2667000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-1" fmla="*/ 3475 w 20057"/>
              <a:gd name="connsiteY0-2" fmla="*/ 0 h 21600"/>
              <a:gd name="connsiteX1-3" fmla="*/ 18125 w 20057"/>
              <a:gd name="connsiteY1-4" fmla="*/ 0 h 21600"/>
              <a:gd name="connsiteX2-5" fmla="*/ 20057 w 20057"/>
              <a:gd name="connsiteY2-6" fmla="*/ 10055 h 21600"/>
              <a:gd name="connsiteX3-7" fmla="*/ 18125 w 20057"/>
              <a:gd name="connsiteY3-8" fmla="*/ 21600 h 21600"/>
              <a:gd name="connsiteX4-9" fmla="*/ 3475 w 20057"/>
              <a:gd name="connsiteY4-10" fmla="*/ 21600 h 21600"/>
              <a:gd name="connsiteX5-11" fmla="*/ 0 w 20057"/>
              <a:gd name="connsiteY5-12" fmla="*/ 10800 h 21600"/>
              <a:gd name="connsiteX6-13" fmla="*/ 3475 w 20057"/>
              <a:gd name="connsiteY6-14" fmla="*/ 0 h 21600"/>
              <a:gd name="connsiteX0-15" fmla="*/ 1847 w 18429"/>
              <a:gd name="connsiteY0-16" fmla="*/ 0 h 21600"/>
              <a:gd name="connsiteX1-17" fmla="*/ 16497 w 18429"/>
              <a:gd name="connsiteY1-18" fmla="*/ 0 h 21600"/>
              <a:gd name="connsiteX2-19" fmla="*/ 18429 w 18429"/>
              <a:gd name="connsiteY2-20" fmla="*/ 10055 h 21600"/>
              <a:gd name="connsiteX3-21" fmla="*/ 16497 w 18429"/>
              <a:gd name="connsiteY3-22" fmla="*/ 21600 h 21600"/>
              <a:gd name="connsiteX4-23" fmla="*/ 1847 w 18429"/>
              <a:gd name="connsiteY4-24" fmla="*/ 21600 h 21600"/>
              <a:gd name="connsiteX5-25" fmla="*/ 1 w 18429"/>
              <a:gd name="connsiteY5-26" fmla="*/ 11545 h 21600"/>
              <a:gd name="connsiteX6-27" fmla="*/ 1847 w 18429"/>
              <a:gd name="connsiteY6-28" fmla="*/ 0 h 21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1981203" y="4686300"/>
            <a:ext cx="8853833" cy="124069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-1" fmla="*/ 3475 w 20057"/>
              <a:gd name="connsiteY0-2" fmla="*/ 0 h 21600"/>
              <a:gd name="connsiteX1-3" fmla="*/ 18125 w 20057"/>
              <a:gd name="connsiteY1-4" fmla="*/ 0 h 21600"/>
              <a:gd name="connsiteX2-5" fmla="*/ 20057 w 20057"/>
              <a:gd name="connsiteY2-6" fmla="*/ 10055 h 21600"/>
              <a:gd name="connsiteX3-7" fmla="*/ 18125 w 20057"/>
              <a:gd name="connsiteY3-8" fmla="*/ 21600 h 21600"/>
              <a:gd name="connsiteX4-9" fmla="*/ 3475 w 20057"/>
              <a:gd name="connsiteY4-10" fmla="*/ 21600 h 21600"/>
              <a:gd name="connsiteX5-11" fmla="*/ 0 w 20057"/>
              <a:gd name="connsiteY5-12" fmla="*/ 10800 h 21600"/>
              <a:gd name="connsiteX6-13" fmla="*/ 3475 w 20057"/>
              <a:gd name="connsiteY6-14" fmla="*/ 0 h 21600"/>
              <a:gd name="connsiteX0-15" fmla="*/ 1847 w 18429"/>
              <a:gd name="connsiteY0-16" fmla="*/ 0 h 21600"/>
              <a:gd name="connsiteX1-17" fmla="*/ 16497 w 18429"/>
              <a:gd name="connsiteY1-18" fmla="*/ 0 h 21600"/>
              <a:gd name="connsiteX2-19" fmla="*/ 18429 w 18429"/>
              <a:gd name="connsiteY2-20" fmla="*/ 10055 h 21600"/>
              <a:gd name="connsiteX3-21" fmla="*/ 16497 w 18429"/>
              <a:gd name="connsiteY3-22" fmla="*/ 21600 h 21600"/>
              <a:gd name="connsiteX4-23" fmla="*/ 1847 w 18429"/>
              <a:gd name="connsiteY4-24" fmla="*/ 21600 h 21600"/>
              <a:gd name="connsiteX5-25" fmla="*/ 1 w 18429"/>
              <a:gd name="connsiteY5-26" fmla="*/ 11545 h 21600"/>
              <a:gd name="connsiteX6-27" fmla="*/ 1847 w 18429"/>
              <a:gd name="connsiteY6-28" fmla="*/ 0 h 21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2005823" y="8824485"/>
            <a:ext cx="8930035" cy="118594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-1" fmla="*/ 3475 w 20057"/>
              <a:gd name="connsiteY0-2" fmla="*/ 0 h 21600"/>
              <a:gd name="connsiteX1-3" fmla="*/ 18125 w 20057"/>
              <a:gd name="connsiteY1-4" fmla="*/ 0 h 21600"/>
              <a:gd name="connsiteX2-5" fmla="*/ 20057 w 20057"/>
              <a:gd name="connsiteY2-6" fmla="*/ 10055 h 21600"/>
              <a:gd name="connsiteX3-7" fmla="*/ 18125 w 20057"/>
              <a:gd name="connsiteY3-8" fmla="*/ 21600 h 21600"/>
              <a:gd name="connsiteX4-9" fmla="*/ 3475 w 20057"/>
              <a:gd name="connsiteY4-10" fmla="*/ 21600 h 21600"/>
              <a:gd name="connsiteX5-11" fmla="*/ 0 w 20057"/>
              <a:gd name="connsiteY5-12" fmla="*/ 10800 h 21600"/>
              <a:gd name="connsiteX6-13" fmla="*/ 3475 w 20057"/>
              <a:gd name="connsiteY6-14" fmla="*/ 0 h 21600"/>
              <a:gd name="connsiteX0-15" fmla="*/ 1847 w 18429"/>
              <a:gd name="connsiteY0-16" fmla="*/ 0 h 21600"/>
              <a:gd name="connsiteX1-17" fmla="*/ 16497 w 18429"/>
              <a:gd name="connsiteY1-18" fmla="*/ 0 h 21600"/>
              <a:gd name="connsiteX2-19" fmla="*/ 18429 w 18429"/>
              <a:gd name="connsiteY2-20" fmla="*/ 10055 h 21600"/>
              <a:gd name="connsiteX3-21" fmla="*/ 16497 w 18429"/>
              <a:gd name="connsiteY3-22" fmla="*/ 21600 h 21600"/>
              <a:gd name="connsiteX4-23" fmla="*/ 1847 w 18429"/>
              <a:gd name="connsiteY4-24" fmla="*/ 21600 h 21600"/>
              <a:gd name="connsiteX5-25" fmla="*/ 1 w 18429"/>
              <a:gd name="connsiteY5-26" fmla="*/ 11545 h 21600"/>
              <a:gd name="connsiteX6-27" fmla="*/ 1847 w 18429"/>
              <a:gd name="connsiteY6-28" fmla="*/ 0 h 21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981202" y="6023978"/>
            <a:ext cx="8853833" cy="119426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-1" fmla="*/ 3475 w 20057"/>
              <a:gd name="connsiteY0-2" fmla="*/ 0 h 21600"/>
              <a:gd name="connsiteX1-3" fmla="*/ 18125 w 20057"/>
              <a:gd name="connsiteY1-4" fmla="*/ 0 h 21600"/>
              <a:gd name="connsiteX2-5" fmla="*/ 20057 w 20057"/>
              <a:gd name="connsiteY2-6" fmla="*/ 10055 h 21600"/>
              <a:gd name="connsiteX3-7" fmla="*/ 18125 w 20057"/>
              <a:gd name="connsiteY3-8" fmla="*/ 21600 h 21600"/>
              <a:gd name="connsiteX4-9" fmla="*/ 3475 w 20057"/>
              <a:gd name="connsiteY4-10" fmla="*/ 21600 h 21600"/>
              <a:gd name="connsiteX5-11" fmla="*/ 0 w 20057"/>
              <a:gd name="connsiteY5-12" fmla="*/ 10800 h 21600"/>
              <a:gd name="connsiteX6-13" fmla="*/ 3475 w 20057"/>
              <a:gd name="connsiteY6-14" fmla="*/ 0 h 21600"/>
              <a:gd name="connsiteX0-15" fmla="*/ 1847 w 18429"/>
              <a:gd name="connsiteY0-16" fmla="*/ 0 h 21600"/>
              <a:gd name="connsiteX1-17" fmla="*/ 16497 w 18429"/>
              <a:gd name="connsiteY1-18" fmla="*/ 0 h 21600"/>
              <a:gd name="connsiteX2-19" fmla="*/ 18429 w 18429"/>
              <a:gd name="connsiteY2-20" fmla="*/ 10055 h 21600"/>
              <a:gd name="connsiteX3-21" fmla="*/ 16497 w 18429"/>
              <a:gd name="connsiteY3-22" fmla="*/ 21600 h 21600"/>
              <a:gd name="connsiteX4-23" fmla="*/ 1847 w 18429"/>
              <a:gd name="connsiteY4-24" fmla="*/ 21600 h 21600"/>
              <a:gd name="connsiteX5-25" fmla="*/ 1 w 18429"/>
              <a:gd name="connsiteY5-26" fmla="*/ 11545 h 21600"/>
              <a:gd name="connsiteX6-27" fmla="*/ 1847 w 18429"/>
              <a:gd name="connsiteY6-28" fmla="*/ 0 h 21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2005824" y="7409074"/>
            <a:ext cx="8930035" cy="116342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-1" fmla="*/ 3475 w 20057"/>
              <a:gd name="connsiteY0-2" fmla="*/ 0 h 21600"/>
              <a:gd name="connsiteX1-3" fmla="*/ 18125 w 20057"/>
              <a:gd name="connsiteY1-4" fmla="*/ 0 h 21600"/>
              <a:gd name="connsiteX2-5" fmla="*/ 20057 w 20057"/>
              <a:gd name="connsiteY2-6" fmla="*/ 10055 h 21600"/>
              <a:gd name="connsiteX3-7" fmla="*/ 18125 w 20057"/>
              <a:gd name="connsiteY3-8" fmla="*/ 21600 h 21600"/>
              <a:gd name="connsiteX4-9" fmla="*/ 3475 w 20057"/>
              <a:gd name="connsiteY4-10" fmla="*/ 21600 h 21600"/>
              <a:gd name="connsiteX5-11" fmla="*/ 0 w 20057"/>
              <a:gd name="connsiteY5-12" fmla="*/ 10800 h 21600"/>
              <a:gd name="connsiteX6-13" fmla="*/ 3475 w 20057"/>
              <a:gd name="connsiteY6-14" fmla="*/ 0 h 21600"/>
              <a:gd name="connsiteX0-15" fmla="*/ 1847 w 18429"/>
              <a:gd name="connsiteY0-16" fmla="*/ 0 h 21600"/>
              <a:gd name="connsiteX1-17" fmla="*/ 16497 w 18429"/>
              <a:gd name="connsiteY1-18" fmla="*/ 0 h 21600"/>
              <a:gd name="connsiteX2-19" fmla="*/ 18429 w 18429"/>
              <a:gd name="connsiteY2-20" fmla="*/ 10055 h 21600"/>
              <a:gd name="connsiteX3-21" fmla="*/ 16497 w 18429"/>
              <a:gd name="connsiteY3-22" fmla="*/ 21600 h 21600"/>
              <a:gd name="connsiteX4-23" fmla="*/ 1847 w 18429"/>
              <a:gd name="connsiteY4-24" fmla="*/ 21600 h 21600"/>
              <a:gd name="connsiteX5-25" fmla="*/ 1 w 18429"/>
              <a:gd name="connsiteY5-26" fmla="*/ 11545 h 21600"/>
              <a:gd name="connsiteX6-27" fmla="*/ 1847 w 18429"/>
              <a:gd name="connsiteY6-28" fmla="*/ 0 h 21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34290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59940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352431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735416" y="22606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286000" y="2089742"/>
            <a:ext cx="139368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b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3. Chọn câu trả lời đúng nhất. Ba cạnh của tam giác có độ dài là 6cm; 7cm; 8cm. Góc lớn nhất là góc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24808" y="4765866"/>
            <a:ext cx="8050602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6cm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24808" y="6117826"/>
            <a:ext cx="8050602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7cm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24808" y="7444998"/>
            <a:ext cx="8079456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8cm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40306" y="8875152"/>
            <a:ext cx="7515199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Ba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6263866" y="342900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362200" y="1990678"/>
            <a:ext cx="13678967" cy="3000422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-1" fmla="*/ 3475 w 20057"/>
              <a:gd name="connsiteY0-2" fmla="*/ 0 h 21600"/>
              <a:gd name="connsiteX1-3" fmla="*/ 18125 w 20057"/>
              <a:gd name="connsiteY1-4" fmla="*/ 0 h 21600"/>
              <a:gd name="connsiteX2-5" fmla="*/ 20057 w 20057"/>
              <a:gd name="connsiteY2-6" fmla="*/ 10055 h 21600"/>
              <a:gd name="connsiteX3-7" fmla="*/ 18125 w 20057"/>
              <a:gd name="connsiteY3-8" fmla="*/ 21600 h 21600"/>
              <a:gd name="connsiteX4-9" fmla="*/ 3475 w 20057"/>
              <a:gd name="connsiteY4-10" fmla="*/ 21600 h 21600"/>
              <a:gd name="connsiteX5-11" fmla="*/ 0 w 20057"/>
              <a:gd name="connsiteY5-12" fmla="*/ 10800 h 21600"/>
              <a:gd name="connsiteX6-13" fmla="*/ 3475 w 20057"/>
              <a:gd name="connsiteY6-14" fmla="*/ 0 h 21600"/>
              <a:gd name="connsiteX0-15" fmla="*/ 1847 w 18429"/>
              <a:gd name="connsiteY0-16" fmla="*/ 0 h 21600"/>
              <a:gd name="connsiteX1-17" fmla="*/ 16497 w 18429"/>
              <a:gd name="connsiteY1-18" fmla="*/ 0 h 21600"/>
              <a:gd name="connsiteX2-19" fmla="*/ 18429 w 18429"/>
              <a:gd name="connsiteY2-20" fmla="*/ 10055 h 21600"/>
              <a:gd name="connsiteX3-21" fmla="*/ 16497 w 18429"/>
              <a:gd name="connsiteY3-22" fmla="*/ 21600 h 21600"/>
              <a:gd name="connsiteX4-23" fmla="*/ 1847 w 18429"/>
              <a:gd name="connsiteY4-24" fmla="*/ 21600 h 21600"/>
              <a:gd name="connsiteX5-25" fmla="*/ 1 w 18429"/>
              <a:gd name="connsiteY5-26" fmla="*/ 11545 h 21600"/>
              <a:gd name="connsiteX6-27" fmla="*/ 1847 w 18429"/>
              <a:gd name="connsiteY6-28" fmla="*/ 0 h 21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10628098" y="6349245"/>
            <a:ext cx="6470299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-1" fmla="*/ 3475 w 20057"/>
              <a:gd name="connsiteY0-2" fmla="*/ 0 h 21600"/>
              <a:gd name="connsiteX1-3" fmla="*/ 18125 w 20057"/>
              <a:gd name="connsiteY1-4" fmla="*/ 0 h 21600"/>
              <a:gd name="connsiteX2-5" fmla="*/ 20057 w 20057"/>
              <a:gd name="connsiteY2-6" fmla="*/ 10055 h 21600"/>
              <a:gd name="connsiteX3-7" fmla="*/ 18125 w 20057"/>
              <a:gd name="connsiteY3-8" fmla="*/ 21600 h 21600"/>
              <a:gd name="connsiteX4-9" fmla="*/ 3475 w 20057"/>
              <a:gd name="connsiteY4-10" fmla="*/ 21600 h 21600"/>
              <a:gd name="connsiteX5-11" fmla="*/ 0 w 20057"/>
              <a:gd name="connsiteY5-12" fmla="*/ 10800 h 21600"/>
              <a:gd name="connsiteX6-13" fmla="*/ 3475 w 20057"/>
              <a:gd name="connsiteY6-14" fmla="*/ 0 h 21600"/>
              <a:gd name="connsiteX0-15" fmla="*/ 1847 w 18429"/>
              <a:gd name="connsiteY0-16" fmla="*/ 0 h 21600"/>
              <a:gd name="connsiteX1-17" fmla="*/ 16497 w 18429"/>
              <a:gd name="connsiteY1-18" fmla="*/ 0 h 21600"/>
              <a:gd name="connsiteX2-19" fmla="*/ 18429 w 18429"/>
              <a:gd name="connsiteY2-20" fmla="*/ 10055 h 21600"/>
              <a:gd name="connsiteX3-21" fmla="*/ 16497 w 18429"/>
              <a:gd name="connsiteY3-22" fmla="*/ 21600 h 21600"/>
              <a:gd name="connsiteX4-23" fmla="*/ 1847 w 18429"/>
              <a:gd name="connsiteY4-24" fmla="*/ 21600 h 21600"/>
              <a:gd name="connsiteX5-25" fmla="*/ 1 w 18429"/>
              <a:gd name="connsiteY5-26" fmla="*/ 11545 h 21600"/>
              <a:gd name="connsiteX6-27" fmla="*/ 1847 w 18429"/>
              <a:gd name="connsiteY6-28" fmla="*/ 0 h 21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10634741" y="8422373"/>
            <a:ext cx="6469316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-1" fmla="*/ 3475 w 20057"/>
              <a:gd name="connsiteY0-2" fmla="*/ 0 h 21600"/>
              <a:gd name="connsiteX1-3" fmla="*/ 18125 w 20057"/>
              <a:gd name="connsiteY1-4" fmla="*/ 0 h 21600"/>
              <a:gd name="connsiteX2-5" fmla="*/ 20057 w 20057"/>
              <a:gd name="connsiteY2-6" fmla="*/ 10055 h 21600"/>
              <a:gd name="connsiteX3-7" fmla="*/ 18125 w 20057"/>
              <a:gd name="connsiteY3-8" fmla="*/ 21600 h 21600"/>
              <a:gd name="connsiteX4-9" fmla="*/ 3475 w 20057"/>
              <a:gd name="connsiteY4-10" fmla="*/ 21600 h 21600"/>
              <a:gd name="connsiteX5-11" fmla="*/ 0 w 20057"/>
              <a:gd name="connsiteY5-12" fmla="*/ 10800 h 21600"/>
              <a:gd name="connsiteX6-13" fmla="*/ 3475 w 20057"/>
              <a:gd name="connsiteY6-14" fmla="*/ 0 h 21600"/>
              <a:gd name="connsiteX0-15" fmla="*/ 1847 w 18429"/>
              <a:gd name="connsiteY0-16" fmla="*/ 0 h 21600"/>
              <a:gd name="connsiteX1-17" fmla="*/ 16497 w 18429"/>
              <a:gd name="connsiteY1-18" fmla="*/ 0 h 21600"/>
              <a:gd name="connsiteX2-19" fmla="*/ 18429 w 18429"/>
              <a:gd name="connsiteY2-20" fmla="*/ 10055 h 21600"/>
              <a:gd name="connsiteX3-21" fmla="*/ 16497 w 18429"/>
              <a:gd name="connsiteY3-22" fmla="*/ 21600 h 21600"/>
              <a:gd name="connsiteX4-23" fmla="*/ 1847 w 18429"/>
              <a:gd name="connsiteY4-24" fmla="*/ 21600 h 21600"/>
              <a:gd name="connsiteX5-25" fmla="*/ 1 w 18429"/>
              <a:gd name="connsiteY5-26" fmla="*/ 11545 h 21600"/>
              <a:gd name="connsiteX6-27" fmla="*/ 1847 w 18429"/>
              <a:gd name="connsiteY6-28" fmla="*/ 0 h 21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882467" y="8349987"/>
            <a:ext cx="6472514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-1" fmla="*/ 3475 w 20057"/>
              <a:gd name="connsiteY0-2" fmla="*/ 0 h 21600"/>
              <a:gd name="connsiteX1-3" fmla="*/ 18125 w 20057"/>
              <a:gd name="connsiteY1-4" fmla="*/ 0 h 21600"/>
              <a:gd name="connsiteX2-5" fmla="*/ 20057 w 20057"/>
              <a:gd name="connsiteY2-6" fmla="*/ 10055 h 21600"/>
              <a:gd name="connsiteX3-7" fmla="*/ 18125 w 20057"/>
              <a:gd name="connsiteY3-8" fmla="*/ 21600 h 21600"/>
              <a:gd name="connsiteX4-9" fmla="*/ 3475 w 20057"/>
              <a:gd name="connsiteY4-10" fmla="*/ 21600 h 21600"/>
              <a:gd name="connsiteX5-11" fmla="*/ 0 w 20057"/>
              <a:gd name="connsiteY5-12" fmla="*/ 10800 h 21600"/>
              <a:gd name="connsiteX6-13" fmla="*/ 3475 w 20057"/>
              <a:gd name="connsiteY6-14" fmla="*/ 0 h 21600"/>
              <a:gd name="connsiteX0-15" fmla="*/ 1847 w 18429"/>
              <a:gd name="connsiteY0-16" fmla="*/ 0 h 21600"/>
              <a:gd name="connsiteX1-17" fmla="*/ 16497 w 18429"/>
              <a:gd name="connsiteY1-18" fmla="*/ 0 h 21600"/>
              <a:gd name="connsiteX2-19" fmla="*/ 18429 w 18429"/>
              <a:gd name="connsiteY2-20" fmla="*/ 10055 h 21600"/>
              <a:gd name="connsiteX3-21" fmla="*/ 16497 w 18429"/>
              <a:gd name="connsiteY3-22" fmla="*/ 21600 h 21600"/>
              <a:gd name="connsiteX4-23" fmla="*/ 1847 w 18429"/>
              <a:gd name="connsiteY4-24" fmla="*/ 21600 h 21600"/>
              <a:gd name="connsiteX5-25" fmla="*/ 1 w 18429"/>
              <a:gd name="connsiteY5-26" fmla="*/ 11545 h 21600"/>
              <a:gd name="connsiteX6-27" fmla="*/ 1847 w 18429"/>
              <a:gd name="connsiteY6-28" fmla="*/ 0 h 21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885665" y="6393034"/>
            <a:ext cx="6469316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-1" fmla="*/ 3475 w 20057"/>
              <a:gd name="connsiteY0-2" fmla="*/ 0 h 21600"/>
              <a:gd name="connsiteX1-3" fmla="*/ 18125 w 20057"/>
              <a:gd name="connsiteY1-4" fmla="*/ 0 h 21600"/>
              <a:gd name="connsiteX2-5" fmla="*/ 20057 w 20057"/>
              <a:gd name="connsiteY2-6" fmla="*/ 10055 h 21600"/>
              <a:gd name="connsiteX3-7" fmla="*/ 18125 w 20057"/>
              <a:gd name="connsiteY3-8" fmla="*/ 21600 h 21600"/>
              <a:gd name="connsiteX4-9" fmla="*/ 3475 w 20057"/>
              <a:gd name="connsiteY4-10" fmla="*/ 21600 h 21600"/>
              <a:gd name="connsiteX5-11" fmla="*/ 0 w 20057"/>
              <a:gd name="connsiteY5-12" fmla="*/ 10800 h 21600"/>
              <a:gd name="connsiteX6-13" fmla="*/ 3475 w 20057"/>
              <a:gd name="connsiteY6-14" fmla="*/ 0 h 21600"/>
              <a:gd name="connsiteX0-15" fmla="*/ 1847 w 18429"/>
              <a:gd name="connsiteY0-16" fmla="*/ 0 h 21600"/>
              <a:gd name="connsiteX1-17" fmla="*/ 16497 w 18429"/>
              <a:gd name="connsiteY1-18" fmla="*/ 0 h 21600"/>
              <a:gd name="connsiteX2-19" fmla="*/ 18429 w 18429"/>
              <a:gd name="connsiteY2-20" fmla="*/ 10055 h 21600"/>
              <a:gd name="connsiteX3-21" fmla="*/ 16497 w 18429"/>
              <a:gd name="connsiteY3-22" fmla="*/ 21600 h 21600"/>
              <a:gd name="connsiteX4-23" fmla="*/ 1847 w 18429"/>
              <a:gd name="connsiteY4-24" fmla="*/ 21600 h 21600"/>
              <a:gd name="connsiteX5-25" fmla="*/ 1 w 18429"/>
              <a:gd name="connsiteY5-26" fmla="*/ 11545 h 21600"/>
              <a:gd name="connsiteX6-27" fmla="*/ 1847 w 18429"/>
              <a:gd name="connsiteY6-28" fmla="*/ 0 h 21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45633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482076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162827" y="42755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708859" y="2415000"/>
                <a:ext cx="13064541" cy="1969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b="1" dirty="0" err="1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4000" b="1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4. Cho ΔABC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𝑨𝑩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𝑨𝑪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𝟏𝟎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𝑨𝑪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So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40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859" y="2415000"/>
                <a:ext cx="13064541" cy="1969963"/>
              </a:xfrm>
              <a:prstGeom prst="rect">
                <a:avLst/>
              </a:prstGeom>
              <a:blipFill rotWithShape="1">
                <a:blip r:embed="rId4"/>
                <a:stretch>
                  <a:fillRect l="-4" t="-5" b="-88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934199" y="6516390"/>
                <a:ext cx="2075696" cy="924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199" y="6516390"/>
                <a:ext cx="2075696" cy="924612"/>
              </a:xfrm>
              <a:prstGeom prst="rect">
                <a:avLst/>
              </a:prstGeom>
              <a:blipFill rotWithShape="1">
                <a:blip r:embed="rId5"/>
                <a:stretch>
                  <a:fillRect l="-18" t="-2" r="12" b="-1606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2800906" y="6451707"/>
                <a:ext cx="2218364" cy="924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&gt;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0906" y="6451707"/>
                <a:ext cx="2218364" cy="924612"/>
              </a:xfrm>
              <a:prstGeom prst="rect">
                <a:avLst/>
              </a:prstGeom>
              <a:blipFill rotWithShape="1">
                <a:blip r:embed="rId6"/>
                <a:stretch>
                  <a:fillRect l="-26" t="-12" r="11" b="-1605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851785" y="8432907"/>
                <a:ext cx="2104550" cy="924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785" y="8432907"/>
                <a:ext cx="2104550" cy="924612"/>
              </a:xfrm>
              <a:prstGeom prst="rect">
                <a:avLst/>
              </a:prstGeom>
              <a:blipFill rotWithShape="1">
                <a:blip r:embed="rId7"/>
                <a:stretch>
                  <a:fillRect l="-24" t="-12" r="2" b="-1605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2709274" y="8509107"/>
                <a:ext cx="2189510" cy="924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9274" y="8509107"/>
                <a:ext cx="2189510" cy="924612"/>
              </a:xfrm>
              <a:prstGeom prst="rect">
                <a:avLst/>
              </a:prstGeom>
              <a:blipFill rotWithShape="1">
                <a:blip r:embed="rId8"/>
                <a:stretch>
                  <a:fillRect l="-18" t="-12" r="19" b="-1605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16263866" y="472545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5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1828800" y="1838278"/>
            <a:ext cx="14608230" cy="3000422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-1" fmla="*/ 3475 w 20057"/>
              <a:gd name="connsiteY0-2" fmla="*/ 0 h 21600"/>
              <a:gd name="connsiteX1-3" fmla="*/ 18125 w 20057"/>
              <a:gd name="connsiteY1-4" fmla="*/ 0 h 21600"/>
              <a:gd name="connsiteX2-5" fmla="*/ 20057 w 20057"/>
              <a:gd name="connsiteY2-6" fmla="*/ 10055 h 21600"/>
              <a:gd name="connsiteX3-7" fmla="*/ 18125 w 20057"/>
              <a:gd name="connsiteY3-8" fmla="*/ 21600 h 21600"/>
              <a:gd name="connsiteX4-9" fmla="*/ 3475 w 20057"/>
              <a:gd name="connsiteY4-10" fmla="*/ 21600 h 21600"/>
              <a:gd name="connsiteX5-11" fmla="*/ 0 w 20057"/>
              <a:gd name="connsiteY5-12" fmla="*/ 10800 h 21600"/>
              <a:gd name="connsiteX6-13" fmla="*/ 3475 w 20057"/>
              <a:gd name="connsiteY6-14" fmla="*/ 0 h 21600"/>
              <a:gd name="connsiteX0-15" fmla="*/ 1847 w 18429"/>
              <a:gd name="connsiteY0-16" fmla="*/ 0 h 21600"/>
              <a:gd name="connsiteX1-17" fmla="*/ 16497 w 18429"/>
              <a:gd name="connsiteY1-18" fmla="*/ 0 h 21600"/>
              <a:gd name="connsiteX2-19" fmla="*/ 18429 w 18429"/>
              <a:gd name="connsiteY2-20" fmla="*/ 10055 h 21600"/>
              <a:gd name="connsiteX3-21" fmla="*/ 16497 w 18429"/>
              <a:gd name="connsiteY3-22" fmla="*/ 21600 h 21600"/>
              <a:gd name="connsiteX4-23" fmla="*/ 1847 w 18429"/>
              <a:gd name="connsiteY4-24" fmla="*/ 21600 h 21600"/>
              <a:gd name="connsiteX5-25" fmla="*/ 1 w 18429"/>
              <a:gd name="connsiteY5-26" fmla="*/ 11545 h 21600"/>
              <a:gd name="connsiteX6-27" fmla="*/ 1847 w 18429"/>
              <a:gd name="connsiteY6-28" fmla="*/ 0 h 21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1494154" y="5676899"/>
            <a:ext cx="6469316" cy="166445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-1" fmla="*/ 3475 w 20057"/>
              <a:gd name="connsiteY0-2" fmla="*/ 0 h 21600"/>
              <a:gd name="connsiteX1-3" fmla="*/ 18125 w 20057"/>
              <a:gd name="connsiteY1-4" fmla="*/ 0 h 21600"/>
              <a:gd name="connsiteX2-5" fmla="*/ 20057 w 20057"/>
              <a:gd name="connsiteY2-6" fmla="*/ 10055 h 21600"/>
              <a:gd name="connsiteX3-7" fmla="*/ 18125 w 20057"/>
              <a:gd name="connsiteY3-8" fmla="*/ 21600 h 21600"/>
              <a:gd name="connsiteX4-9" fmla="*/ 3475 w 20057"/>
              <a:gd name="connsiteY4-10" fmla="*/ 21600 h 21600"/>
              <a:gd name="connsiteX5-11" fmla="*/ 0 w 20057"/>
              <a:gd name="connsiteY5-12" fmla="*/ 10800 h 21600"/>
              <a:gd name="connsiteX6-13" fmla="*/ 3475 w 20057"/>
              <a:gd name="connsiteY6-14" fmla="*/ 0 h 21600"/>
              <a:gd name="connsiteX0-15" fmla="*/ 1847 w 18429"/>
              <a:gd name="connsiteY0-16" fmla="*/ 0 h 21600"/>
              <a:gd name="connsiteX1-17" fmla="*/ 16497 w 18429"/>
              <a:gd name="connsiteY1-18" fmla="*/ 0 h 21600"/>
              <a:gd name="connsiteX2-19" fmla="*/ 18429 w 18429"/>
              <a:gd name="connsiteY2-20" fmla="*/ 10055 h 21600"/>
              <a:gd name="connsiteX3-21" fmla="*/ 16497 w 18429"/>
              <a:gd name="connsiteY3-22" fmla="*/ 21600 h 21600"/>
              <a:gd name="connsiteX4-23" fmla="*/ 1847 w 18429"/>
              <a:gd name="connsiteY4-24" fmla="*/ 21600 h 21600"/>
              <a:gd name="connsiteX5-25" fmla="*/ 1 w 18429"/>
              <a:gd name="connsiteY5-26" fmla="*/ 11545 h 21600"/>
              <a:gd name="connsiteX6-27" fmla="*/ 1847 w 18429"/>
              <a:gd name="connsiteY6-28" fmla="*/ 0 h 21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1494154" y="7904720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-1" fmla="*/ 3475 w 20057"/>
              <a:gd name="connsiteY0-2" fmla="*/ 0 h 21600"/>
              <a:gd name="connsiteX1-3" fmla="*/ 18125 w 20057"/>
              <a:gd name="connsiteY1-4" fmla="*/ 0 h 21600"/>
              <a:gd name="connsiteX2-5" fmla="*/ 20057 w 20057"/>
              <a:gd name="connsiteY2-6" fmla="*/ 10055 h 21600"/>
              <a:gd name="connsiteX3-7" fmla="*/ 18125 w 20057"/>
              <a:gd name="connsiteY3-8" fmla="*/ 21600 h 21600"/>
              <a:gd name="connsiteX4-9" fmla="*/ 3475 w 20057"/>
              <a:gd name="connsiteY4-10" fmla="*/ 21600 h 21600"/>
              <a:gd name="connsiteX5-11" fmla="*/ 0 w 20057"/>
              <a:gd name="connsiteY5-12" fmla="*/ 10800 h 21600"/>
              <a:gd name="connsiteX6-13" fmla="*/ 3475 w 20057"/>
              <a:gd name="connsiteY6-14" fmla="*/ 0 h 21600"/>
              <a:gd name="connsiteX0-15" fmla="*/ 1847 w 18429"/>
              <a:gd name="connsiteY0-16" fmla="*/ 0 h 21600"/>
              <a:gd name="connsiteX1-17" fmla="*/ 16497 w 18429"/>
              <a:gd name="connsiteY1-18" fmla="*/ 0 h 21600"/>
              <a:gd name="connsiteX2-19" fmla="*/ 18429 w 18429"/>
              <a:gd name="connsiteY2-20" fmla="*/ 10055 h 21600"/>
              <a:gd name="connsiteX3-21" fmla="*/ 16497 w 18429"/>
              <a:gd name="connsiteY3-22" fmla="*/ 21600 h 21600"/>
              <a:gd name="connsiteX4-23" fmla="*/ 1847 w 18429"/>
              <a:gd name="connsiteY4-24" fmla="*/ 21600 h 21600"/>
              <a:gd name="connsiteX5-25" fmla="*/ 1 w 18429"/>
              <a:gd name="connsiteY5-26" fmla="*/ 11545 h 21600"/>
              <a:gd name="connsiteX6-27" fmla="*/ 1847 w 18429"/>
              <a:gd name="connsiteY6-28" fmla="*/ 0 h 21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0529668" y="7842374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-1" fmla="*/ 3475 w 20057"/>
              <a:gd name="connsiteY0-2" fmla="*/ 0 h 21600"/>
              <a:gd name="connsiteX1-3" fmla="*/ 18125 w 20057"/>
              <a:gd name="connsiteY1-4" fmla="*/ 0 h 21600"/>
              <a:gd name="connsiteX2-5" fmla="*/ 20057 w 20057"/>
              <a:gd name="connsiteY2-6" fmla="*/ 10055 h 21600"/>
              <a:gd name="connsiteX3-7" fmla="*/ 18125 w 20057"/>
              <a:gd name="connsiteY3-8" fmla="*/ 21600 h 21600"/>
              <a:gd name="connsiteX4-9" fmla="*/ 3475 w 20057"/>
              <a:gd name="connsiteY4-10" fmla="*/ 21600 h 21600"/>
              <a:gd name="connsiteX5-11" fmla="*/ 0 w 20057"/>
              <a:gd name="connsiteY5-12" fmla="*/ 10800 h 21600"/>
              <a:gd name="connsiteX6-13" fmla="*/ 3475 w 20057"/>
              <a:gd name="connsiteY6-14" fmla="*/ 0 h 21600"/>
              <a:gd name="connsiteX0-15" fmla="*/ 1847 w 18429"/>
              <a:gd name="connsiteY0-16" fmla="*/ 0 h 21600"/>
              <a:gd name="connsiteX1-17" fmla="*/ 16497 w 18429"/>
              <a:gd name="connsiteY1-18" fmla="*/ 0 h 21600"/>
              <a:gd name="connsiteX2-19" fmla="*/ 18429 w 18429"/>
              <a:gd name="connsiteY2-20" fmla="*/ 10055 h 21600"/>
              <a:gd name="connsiteX3-21" fmla="*/ 16497 w 18429"/>
              <a:gd name="connsiteY3-22" fmla="*/ 21600 h 21600"/>
              <a:gd name="connsiteX4-23" fmla="*/ 1847 w 18429"/>
              <a:gd name="connsiteY4-24" fmla="*/ 21600 h 21600"/>
              <a:gd name="connsiteX5-25" fmla="*/ 1 w 18429"/>
              <a:gd name="connsiteY5-26" fmla="*/ 11545 h 21600"/>
              <a:gd name="connsiteX6-27" fmla="*/ 1847 w 18429"/>
              <a:gd name="connsiteY6-28" fmla="*/ 0 h 21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0529668" y="5676900"/>
            <a:ext cx="6469316" cy="166445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-1" fmla="*/ 3475 w 20057"/>
              <a:gd name="connsiteY0-2" fmla="*/ 0 h 21600"/>
              <a:gd name="connsiteX1-3" fmla="*/ 18125 w 20057"/>
              <a:gd name="connsiteY1-4" fmla="*/ 0 h 21600"/>
              <a:gd name="connsiteX2-5" fmla="*/ 20057 w 20057"/>
              <a:gd name="connsiteY2-6" fmla="*/ 10055 h 21600"/>
              <a:gd name="connsiteX3-7" fmla="*/ 18125 w 20057"/>
              <a:gd name="connsiteY3-8" fmla="*/ 21600 h 21600"/>
              <a:gd name="connsiteX4-9" fmla="*/ 3475 w 20057"/>
              <a:gd name="connsiteY4-10" fmla="*/ 21600 h 21600"/>
              <a:gd name="connsiteX5-11" fmla="*/ 0 w 20057"/>
              <a:gd name="connsiteY5-12" fmla="*/ 10800 h 21600"/>
              <a:gd name="connsiteX6-13" fmla="*/ 3475 w 20057"/>
              <a:gd name="connsiteY6-14" fmla="*/ 0 h 21600"/>
              <a:gd name="connsiteX0-15" fmla="*/ 1847 w 18429"/>
              <a:gd name="connsiteY0-16" fmla="*/ 0 h 21600"/>
              <a:gd name="connsiteX1-17" fmla="*/ 16497 w 18429"/>
              <a:gd name="connsiteY1-18" fmla="*/ 0 h 21600"/>
              <a:gd name="connsiteX2-19" fmla="*/ 18429 w 18429"/>
              <a:gd name="connsiteY2-20" fmla="*/ 10055 h 21600"/>
              <a:gd name="connsiteX3-21" fmla="*/ 16497 w 18429"/>
              <a:gd name="connsiteY3-22" fmla="*/ 21600 h 21600"/>
              <a:gd name="connsiteX4-23" fmla="*/ 1847 w 18429"/>
              <a:gd name="connsiteY4-24" fmla="*/ 21600 h 21600"/>
              <a:gd name="connsiteX5-25" fmla="*/ 1 w 18429"/>
              <a:gd name="connsiteY5-26" fmla="*/ 11545 h 21600"/>
              <a:gd name="connsiteX6-27" fmla="*/ 1847 w 18429"/>
              <a:gd name="connsiteY6-28" fmla="*/ 0 h 21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45633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482076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162827" y="42755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286000" y="1900178"/>
            <a:ext cx="137767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000" b="1" dirty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Câu 5. Cho tam giác ABC vuông tại A. Trên hai cạnh góc vuông AB</a:t>
            </a:r>
            <a:r>
              <a:rPr lang="vi-VN" sz="4000" b="1" dirty="0" smtClean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4000" b="1" dirty="0" smtClean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smtClean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AC </a:t>
            </a:r>
            <a:r>
              <a:rPr lang="vi-VN" sz="4000" b="1" dirty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lấy lần lượt hai điểm M và N. So sánh </a:t>
            </a:r>
            <a:r>
              <a:rPr lang="en-US" sz="4000" b="1" dirty="0" smtClean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vi-VN" sz="4000" b="1" dirty="0" smtClean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MN </a:t>
            </a:r>
            <a:r>
              <a:rPr lang="vi-VN" sz="4000" b="1" dirty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và BC.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85006" y="5994507"/>
            <a:ext cx="2906565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MN &gt; BC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1040" y="5976217"/>
            <a:ext cx="3049233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MN  &lt; BC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56152" y="8195473"/>
            <a:ext cx="2935419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MN = BC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972995" y="7658100"/>
            <a:ext cx="57148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đủ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6263866" y="472545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2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89688" y="3550756"/>
            <a:ext cx="6154712" cy="1407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6500" b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 DỤNG</a:t>
            </a:r>
            <a:endParaRPr lang="en-US" sz="6500" b="1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6819901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sp>
        <p:nvSpPr>
          <p:cNvPr id="12" name="Pentagon 11"/>
          <p:cNvSpPr/>
          <p:nvPr/>
        </p:nvSpPr>
        <p:spPr>
          <a:xfrm>
            <a:off x="762000" y="518159"/>
            <a:ext cx="2672080" cy="1447800"/>
          </a:xfrm>
          <a:prstGeom prst="homePlate">
            <a:avLst/>
          </a:prstGeom>
          <a:solidFill>
            <a:srgbClr val="EF9F5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blinds dir="vert"/>
      </p:transition>
    </mc:Choice>
    <mc:Fallback>
      <p:transition spd="med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16161" y="952499"/>
            <a:ext cx="17068799" cy="8382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736783">
            <a:off x="16001885" y="475287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641178">
            <a:off x="782571" y="7526651"/>
            <a:ext cx="1178057" cy="1778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884310">
            <a:off x="589393" y="533699"/>
            <a:ext cx="1281917" cy="138961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172200" y="425897"/>
            <a:ext cx="5943600" cy="1136203"/>
            <a:chOff x="5638800" y="495300"/>
            <a:chExt cx="5943600" cy="1136203"/>
          </a:xfrm>
        </p:grpSpPr>
        <p:grpSp>
          <p:nvGrpSpPr>
            <p:cNvPr id="14" name="Group 6"/>
            <p:cNvGrpSpPr/>
            <p:nvPr/>
          </p:nvGrpSpPr>
          <p:grpSpPr>
            <a:xfrm>
              <a:off x="5638800" y="495300"/>
              <a:ext cx="5943600" cy="1136203"/>
              <a:chOff x="0" y="0"/>
              <a:chExt cx="7267641" cy="2387260"/>
            </a:xfrm>
          </p:grpSpPr>
          <p:sp>
            <p:nvSpPr>
              <p:cNvPr id="17" name="Freeform 7"/>
              <p:cNvSpPr/>
              <p:nvPr/>
            </p:nvSpPr>
            <p:spPr>
              <a:xfrm>
                <a:off x="0" y="0"/>
                <a:ext cx="7267641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</p:sp>
        </p:grpSp>
        <p:sp>
          <p:nvSpPr>
            <p:cNvPr id="16" name="TextBox 15"/>
            <p:cNvSpPr txBox="1"/>
            <p:nvPr/>
          </p:nvSpPr>
          <p:spPr>
            <a:xfrm>
              <a:off x="6018846" y="696697"/>
              <a:ext cx="5563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9.4: (SGK – tr.62)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371600" y="2019300"/>
                <a:ext cx="15803367" cy="38166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Mai,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Việt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con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AD, BD, CD (H.9.7).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A,B,C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B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C, 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019300"/>
                <a:ext cx="15803367" cy="3816622"/>
              </a:xfrm>
              <a:prstGeom prst="rect">
                <a:avLst/>
              </a:prstGeom>
              <a:blipFill rotWithShape="1">
                <a:blip r:embed="rId8"/>
                <a:stretch>
                  <a:fillRect r="1" b="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5488194"/>
            <a:ext cx="5987451" cy="3646901"/>
          </a:xfrm>
          <a:prstGeom prst="rect">
            <a:avLst/>
          </a:prstGeom>
        </p:spPr>
      </p:pic>
      <p:pic>
        <p:nvPicPr>
          <p:cNvPr id="20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6532311"/>
            <a:ext cx="2971799" cy="22045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1" y="419100"/>
            <a:ext cx="17068799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736783">
            <a:off x="15958928" y="246687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859400">
            <a:off x="623464" y="8051239"/>
            <a:ext cx="1490734" cy="2250165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8382000" y="8001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905000" y="1812427"/>
                <a:ext cx="16002000" cy="76744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en-US" sz="4000" dirty="0" smtClean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ACD.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Theo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lý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AD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ACD.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Mai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thuộc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AC.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 smtClean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BCD.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Theo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lý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BD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CD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Việt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sẽ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gần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812427"/>
                <a:ext cx="16002000" cy="7674473"/>
              </a:xfrm>
              <a:prstGeom prst="rect">
                <a:avLst/>
              </a:prstGeom>
              <a:blipFill rotWithShape="1">
                <a:blip r:embed="rId6"/>
                <a:stretch>
                  <a:fillRect t="-2" b="-165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884310">
            <a:off x="16318827" y="8550880"/>
            <a:ext cx="1281917" cy="13896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 p14:dur="700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-1752600" y="190500"/>
            <a:ext cx="21564600" cy="99441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736783">
            <a:off x="15974942" y="216817"/>
            <a:ext cx="2105142" cy="14025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864266">
            <a:off x="134440" y="259324"/>
            <a:ext cx="956535" cy="1443826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92607">
            <a:off x="17270050" y="8621556"/>
            <a:ext cx="1281917" cy="138961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172200" y="425897"/>
            <a:ext cx="5943600" cy="1136203"/>
            <a:chOff x="5638800" y="495300"/>
            <a:chExt cx="5943600" cy="1136203"/>
          </a:xfrm>
        </p:grpSpPr>
        <p:grpSp>
          <p:nvGrpSpPr>
            <p:cNvPr id="22" name="Group 6"/>
            <p:cNvGrpSpPr/>
            <p:nvPr/>
          </p:nvGrpSpPr>
          <p:grpSpPr>
            <a:xfrm>
              <a:off x="5638800" y="495300"/>
              <a:ext cx="5943600" cy="1136203"/>
              <a:chOff x="0" y="0"/>
              <a:chExt cx="7267641" cy="2387260"/>
            </a:xfrm>
          </p:grpSpPr>
          <p:sp>
            <p:nvSpPr>
              <p:cNvPr id="24" name="Freeform 7"/>
              <p:cNvSpPr/>
              <p:nvPr/>
            </p:nvSpPr>
            <p:spPr>
              <a:xfrm>
                <a:off x="0" y="0"/>
                <a:ext cx="7267641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</p:sp>
        </p:grpSp>
        <p:sp>
          <p:nvSpPr>
            <p:cNvPr id="23" name="TextBox 22"/>
            <p:cNvSpPr txBox="1"/>
            <p:nvPr/>
          </p:nvSpPr>
          <p:spPr>
            <a:xfrm>
              <a:off x="6018846" y="696697"/>
              <a:ext cx="5563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9.5: (SGK – tr.62)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609600" y="1790700"/>
                <a:ext cx="17221200" cy="28936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A,B,C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AC= 500m.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Đặt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loa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truyền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nghe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thấy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tiếng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loa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nghe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rõ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tiếng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loa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500m?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790700"/>
                <a:ext cx="17221200" cy="2893677"/>
              </a:xfrm>
              <a:prstGeom prst="rect">
                <a:avLst/>
              </a:prstGeom>
              <a:blipFill rotWithShape="1">
                <a:blip r:embed="rId8"/>
                <a:stretch>
                  <a:fillRect b="-24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Callout 24"/>
          <p:cNvSpPr/>
          <p:nvPr/>
        </p:nvSpPr>
        <p:spPr>
          <a:xfrm>
            <a:off x="8153400" y="494746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609600" y="6292340"/>
                <a:ext cx="17068800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đặt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loa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truyền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O. O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thuộc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</a:t>
                </a:r>
                <a:endParaRPr lang="en-US" sz="4000" i="1" dirty="0" smtClean="0">
                  <a:solidFill>
                    <a:srgbClr val="333333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 smtClean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chính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đặt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loa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6292340"/>
                <a:ext cx="17068800" cy="2862322"/>
              </a:xfrm>
              <a:prstGeom prst="rect">
                <a:avLst/>
              </a:prstGeom>
              <a:blipFill rotWithShape="1">
                <a:blip r:embed="rId9"/>
                <a:stretch>
                  <a:fillRect t="-4" b="1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 p14:dur="700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04800" y="495300"/>
            <a:ext cx="17678400" cy="9144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736783">
            <a:off x="15974942" y="216817"/>
            <a:ext cx="2105142" cy="14025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864266">
            <a:off x="820240" y="7915808"/>
            <a:ext cx="956535" cy="1443826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92607">
            <a:off x="17270050" y="8621556"/>
            <a:ext cx="1281917" cy="138961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790700" y="2137904"/>
                <a:ext cx="14897100" cy="6586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𝑂𝐴𝐶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OAC.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lý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2, 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chính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dài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OAC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0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OC &gt; AC. </a:t>
                </a:r>
                <a:endPara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AC= 500m =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bán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kính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nghe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rõ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tiếng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loa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đặt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O.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0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OC &gt;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bán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kính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nghe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rõ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tiếng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loa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sẽ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nghe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thấy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tiếng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loa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700" y="2137904"/>
                <a:ext cx="14897100" cy="6586996"/>
              </a:xfrm>
              <a:prstGeom prst="rect">
                <a:avLst/>
              </a:prstGeom>
              <a:blipFill rotWithShape="1">
                <a:blip r:embed="rId8"/>
                <a:stretch>
                  <a:fillRect t="-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Callout 13"/>
          <p:cNvSpPr/>
          <p:nvPr/>
        </p:nvSpPr>
        <p:spPr>
          <a:xfrm>
            <a:off x="8439150" y="824726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 p14:dur="700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D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562200">
            <a:off x="886593" y="1043452"/>
            <a:ext cx="1824152" cy="224166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176305" y="1171575"/>
            <a:ext cx="13935391" cy="992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00"/>
              </a:lnSpc>
            </a:pPr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8941" b="23301"/>
          <a:stretch>
            <a:fillRect/>
          </a:stretch>
        </p:blipFill>
        <p:spPr>
          <a:xfrm rot="181335">
            <a:off x="15393100" y="540234"/>
            <a:ext cx="2404625" cy="225538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37809" y="3309783"/>
            <a:ext cx="5411428" cy="5024436"/>
            <a:chOff x="924909" y="3568797"/>
            <a:chExt cx="5411428" cy="4241703"/>
          </a:xfrm>
        </p:grpSpPr>
        <p:grpSp>
          <p:nvGrpSpPr>
            <p:cNvPr id="15" name="Group 3"/>
            <p:cNvGrpSpPr/>
            <p:nvPr/>
          </p:nvGrpSpPr>
          <p:grpSpPr>
            <a:xfrm>
              <a:off x="924909" y="3568797"/>
              <a:ext cx="5411428" cy="4241703"/>
              <a:chOff x="0" y="0"/>
              <a:chExt cx="3183193" cy="3101958"/>
            </a:xfrm>
          </p:grpSpPr>
          <p:sp>
            <p:nvSpPr>
              <p:cNvPr id="17" name="Freeform 4"/>
              <p:cNvSpPr/>
              <p:nvPr/>
            </p:nvSpPr>
            <p:spPr>
              <a:xfrm>
                <a:off x="10160" y="16510"/>
                <a:ext cx="3160333" cy="3074018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18" name="Freeform 5"/>
              <p:cNvSpPr/>
              <p:nvPr/>
            </p:nvSpPr>
            <p:spPr>
              <a:xfrm>
                <a:off x="-3810" y="0"/>
                <a:ext cx="3189543" cy="3100688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6" name="Rectangle 15"/>
            <p:cNvSpPr/>
            <p:nvPr/>
          </p:nvSpPr>
          <p:spPr>
            <a:xfrm>
              <a:off x="1118771" y="4786715"/>
              <a:ext cx="4796230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 panose="020B0604020202020204"/>
                <a:buNone/>
              </a:pPr>
              <a:r>
                <a:rPr lang="pt-BR" sz="4000" kern="0" smtClean="0"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  <a:sym typeface="Arial" panose="020B0604020202020204"/>
                </a:rPr>
                <a:t>* Ghi </a:t>
              </a:r>
              <a:r>
                <a:rPr lang="pt-BR" sz="4000" kern="0"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  <a:sym typeface="Arial" panose="020B0604020202020204"/>
                </a:rPr>
                <a:t>nhớ </a:t>
              </a:r>
              <a:endParaRPr lang="pt-BR" sz="4000" kern="0" smtClean="0"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 panose="020B0604020202020204"/>
                <a:buNone/>
              </a:pPr>
              <a:r>
                <a:rPr lang="pt-BR" sz="4000" kern="0" smtClean="0"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  <a:sym typeface="Arial" panose="020B0604020202020204"/>
                </a:rPr>
                <a:t>kiến </a:t>
              </a:r>
              <a:r>
                <a:rPr lang="pt-BR" sz="4000" kern="0"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  <a:sym typeface="Arial" panose="020B0604020202020204"/>
                </a:rPr>
                <a:t>thức trong bài. </a:t>
              </a:r>
              <a:endParaRPr lang="pt-BR" sz="4000" kern="0"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527710" y="3332358"/>
            <a:ext cx="5422223" cy="5001862"/>
            <a:chOff x="6840639" y="3553166"/>
            <a:chExt cx="5422223" cy="5001862"/>
          </a:xfrm>
        </p:grpSpPr>
        <p:grpSp>
          <p:nvGrpSpPr>
            <p:cNvPr id="20" name="Group 3"/>
            <p:cNvGrpSpPr/>
            <p:nvPr/>
          </p:nvGrpSpPr>
          <p:grpSpPr>
            <a:xfrm>
              <a:off x="6840639" y="3553166"/>
              <a:ext cx="5422223" cy="5001862"/>
              <a:chOff x="-3810" y="-1"/>
              <a:chExt cx="3189543" cy="3657863"/>
            </a:xfrm>
          </p:grpSpPr>
          <p:sp>
            <p:nvSpPr>
              <p:cNvPr id="22" name="Freeform 4"/>
              <p:cNvSpPr/>
              <p:nvPr/>
            </p:nvSpPr>
            <p:spPr>
              <a:xfrm>
                <a:off x="10160" y="16510"/>
                <a:ext cx="3160333" cy="364135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23" name="Freeform 5"/>
              <p:cNvSpPr/>
              <p:nvPr/>
            </p:nvSpPr>
            <p:spPr>
              <a:xfrm>
                <a:off x="-3810" y="-1"/>
                <a:ext cx="3189543" cy="365786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1" name="Rectangle 20"/>
            <p:cNvSpPr/>
            <p:nvPr/>
          </p:nvSpPr>
          <p:spPr>
            <a:xfrm>
              <a:off x="7376245" y="4962947"/>
              <a:ext cx="4360209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 panose="020B0604020202020204"/>
                <a:buNone/>
              </a:pPr>
              <a:r>
                <a:rPr lang="pt-BR" sz="4000" kern="0"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  <a:sym typeface="Arial" panose="020B0604020202020204"/>
                </a:rPr>
                <a:t>* Hoàn thành các bài tập trong SBT. </a:t>
              </a:r>
              <a:endParaRPr lang="pt-BR" sz="4000" kern="0"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2433287" y="3306055"/>
            <a:ext cx="5422223" cy="5013607"/>
            <a:chOff x="12644694" y="3479846"/>
            <a:chExt cx="5422223" cy="4709752"/>
          </a:xfrm>
        </p:grpSpPr>
        <p:grpSp>
          <p:nvGrpSpPr>
            <p:cNvPr id="25" name="Group 3"/>
            <p:cNvGrpSpPr/>
            <p:nvPr/>
          </p:nvGrpSpPr>
          <p:grpSpPr>
            <a:xfrm>
              <a:off x="12644694" y="3479846"/>
              <a:ext cx="5422223" cy="4709752"/>
              <a:chOff x="-3810" y="0"/>
              <a:chExt cx="3189543" cy="3444242"/>
            </a:xfrm>
          </p:grpSpPr>
          <p:sp>
            <p:nvSpPr>
              <p:cNvPr id="27" name="Freeform 4"/>
              <p:cNvSpPr/>
              <p:nvPr/>
            </p:nvSpPr>
            <p:spPr>
              <a:xfrm>
                <a:off x="10160" y="16510"/>
                <a:ext cx="3160333" cy="342773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28" name="Freeform 5"/>
              <p:cNvSpPr/>
              <p:nvPr/>
            </p:nvSpPr>
            <p:spPr>
              <a:xfrm>
                <a:off x="-3810" y="0"/>
                <a:ext cx="3189543" cy="344424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6" name="Rectangle 25"/>
            <p:cNvSpPr/>
            <p:nvPr/>
          </p:nvSpPr>
          <p:spPr>
            <a:xfrm>
              <a:off x="12756290" y="3989040"/>
              <a:ext cx="5196871" cy="3556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 panose="020B0604020202020204"/>
                <a:buNone/>
              </a:pPr>
              <a:r>
                <a:rPr lang="pt-BR" sz="4000" kern="0" dirty="0" smtClean="0"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  <a:sym typeface="Arial" panose="020B0604020202020204"/>
                </a:rPr>
                <a:t>* </a:t>
              </a:r>
              <a:r>
                <a:rPr lang="vi-VN" sz="4000" kern="0" dirty="0" smtClean="0"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  <a:sym typeface="Arial" panose="020B0604020202020204"/>
                </a:rPr>
                <a:t>Chuẩn </a:t>
              </a:r>
              <a:r>
                <a:rPr lang="vi-VN" sz="4000" kern="0" dirty="0"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  <a:sym typeface="Arial" panose="020B0604020202020204"/>
                </a:rPr>
                <a:t>bị trước </a:t>
              </a:r>
              <a:endParaRPr lang="en-US" sz="4000" kern="0" dirty="0" smtClean="0"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 panose="020B0604020202020204"/>
                <a:buNone/>
              </a:pPr>
              <a:r>
                <a:rPr lang="vi-VN" sz="4000" b="1" kern="0" dirty="0"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  <a:sym typeface="Arial" panose="020B0604020202020204"/>
                </a:rPr>
                <a:t>“ Bài 32. Quan hệ giữa đường vuông góc và đường xiên”</a:t>
              </a:r>
              <a:endParaRPr lang="pt-BR" sz="4000" b="1" kern="0" dirty="0"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pic>
        <p:nvPicPr>
          <p:cNvPr id="29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1194222">
            <a:off x="16012971" y="8124881"/>
            <a:ext cx="1930447" cy="2078544"/>
          </a:xfrm>
          <a:prstGeom prst="rect">
            <a:avLst/>
          </a:prstGeom>
        </p:spPr>
      </p:pic>
      <p:pic>
        <p:nvPicPr>
          <p:cNvPr id="3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0184" y="7419880"/>
            <a:ext cx="1796427" cy="28290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wipe dir="d"/>
      </p:transition>
    </mc:Choice>
    <mc:Fallback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D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562200">
            <a:off x="15943712" y="625412"/>
            <a:ext cx="1824152" cy="22416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45858" y="688374"/>
            <a:ext cx="1930447" cy="207854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558427" y="839698"/>
            <a:ext cx="13935391" cy="992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00"/>
              </a:lnSpc>
            </a:pPr>
            <a:r>
              <a:rPr lang="en-US" sz="6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 </a:t>
            </a:r>
            <a:endParaRPr lang="en-US" sz="6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953500" y="5775669"/>
            <a:ext cx="2734552" cy="4209702"/>
          </a:xfrm>
          <a:prstGeom prst="rect">
            <a:avLst/>
          </a:prstGeom>
        </p:spPr>
      </p:pic>
      <p:pic>
        <p:nvPicPr>
          <p:cNvPr id="14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62000" y="7194451"/>
            <a:ext cx="1796427" cy="28290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573361" y="3015011"/>
            <a:ext cx="1317192" cy="1296009"/>
            <a:chOff x="3352800" y="3102142"/>
            <a:chExt cx="1412687" cy="1285465"/>
          </a:xfrm>
        </p:grpSpPr>
        <p:grpSp>
          <p:nvGrpSpPr>
            <p:cNvPr id="11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</p:grpSpPr>
          <p:sp>
            <p:nvSpPr>
              <p:cNvPr id="13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2" name="TextBox 15"/>
            <p:cNvSpPr txBox="1"/>
            <p:nvPr/>
          </p:nvSpPr>
          <p:spPr>
            <a:xfrm>
              <a:off x="3534358" y="3579348"/>
              <a:ext cx="1043391" cy="453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70"/>
                </a:lnSpc>
              </a:pPr>
              <a:r>
                <a:rPr lang="en-US" sz="50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en-US" sz="5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5399506" y="2797244"/>
            <a:ext cx="9553994" cy="2041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 dirty="0">
                <a:ea typeface="Calibri" panose="020F0502020204030204" pitchFamily="34" charset="0"/>
                <a:cs typeface="Arial" panose="020B0604020202020204" pitchFamily="34" charset="0"/>
              </a:rPr>
              <a:t>Góc đối diện với cạnh lớn hơn trong một tam giác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99506" y="5829300"/>
            <a:ext cx="9553994" cy="2041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 dirty="0">
                <a:ea typeface="Calibri" panose="020F0502020204030204" pitchFamily="34" charset="0"/>
                <a:cs typeface="Arial" panose="020B0604020202020204" pitchFamily="34" charset="0"/>
              </a:rPr>
              <a:t>Cạnh đối diện với góc lớn hơn trong một tam giác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570422" y="6094477"/>
            <a:ext cx="1317192" cy="1296009"/>
            <a:chOff x="3352800" y="3102142"/>
            <a:chExt cx="1412687" cy="1285465"/>
          </a:xfrm>
        </p:grpSpPr>
        <p:grpSp>
          <p:nvGrpSpPr>
            <p:cNvPr id="28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</p:grpSpPr>
          <p:sp>
            <p:nvSpPr>
              <p:cNvPr id="30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29" name="TextBox 15"/>
            <p:cNvSpPr txBox="1"/>
            <p:nvPr/>
          </p:nvSpPr>
          <p:spPr>
            <a:xfrm>
              <a:off x="3534358" y="3579348"/>
              <a:ext cx="1043391" cy="564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70"/>
                </a:lnSpc>
              </a:pPr>
              <a:r>
                <a:rPr lang="en-US" sz="5000" b="1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5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14:doors dir="ver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133600" y="1253171"/>
            <a:ext cx="13749766" cy="8386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759923" y="636828"/>
            <a:ext cx="768154" cy="18343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89419">
            <a:off x="16203808" y="6526974"/>
            <a:ext cx="2110984" cy="190252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833489">
            <a:off x="199199" y="1236830"/>
            <a:ext cx="1965132" cy="18988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28700" y="7478236"/>
            <a:ext cx="2445044" cy="19835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619047" y="1706336"/>
            <a:ext cx="2129994" cy="163743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225822" y="4233245"/>
            <a:ext cx="13487120" cy="3000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 smtClean="0"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  <a:endParaRPr lang="en-US" sz="6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blinds dir="vert"/>
      </p:transition>
    </mc:Choice>
    <mc:Fallback>
      <p:transition spd="med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4600" y="3314700"/>
            <a:ext cx="137922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6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vi-VN" sz="6500" b="1" dirty="0">
                <a:ea typeface="Calibri" panose="020F0502020204030204" pitchFamily="34" charset="0"/>
                <a:cs typeface="Arial" panose="020B0604020202020204" pitchFamily="34" charset="0"/>
              </a:rPr>
              <a:t>Góc đối diện với cạnh lớn hơn trong một tam giác</a:t>
            </a:r>
            <a:endParaRPr lang="vi-VN" sz="6500" b="1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77" y="6819901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086309" y="1114605"/>
            <a:ext cx="2214217" cy="1952445"/>
            <a:chOff x="3352800" y="3102142"/>
            <a:chExt cx="1412687" cy="1285465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37541" y="3622931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70"/>
                </a:lnSpc>
              </a:pPr>
              <a:r>
                <a:rPr lang="en-US" sz="6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en-US"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blinds dir="vert"/>
      </p:transition>
    </mc:Choice>
    <mc:Fallback>
      <p:transition spd="med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1736783">
            <a:off x="16331329" y="234556"/>
            <a:ext cx="1869688" cy="12456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  <a14:imgEffect>
                      <a14:brightnessContrast bright="20000" contrast="-40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36" y="306045"/>
            <a:ext cx="1072337" cy="10007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419100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HĐ </a:t>
            </a:r>
            <a:r>
              <a:rPr lang="nl-NL" sz="45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nl-NL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1230615"/>
            <a:ext cx="14782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ê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60° (H.9.2.a).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60°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30°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endParaRPr lang="en-US" sz="4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475" y="5556290"/>
            <a:ext cx="3362125" cy="424753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96000" y="6195035"/>
            <a:ext cx="115062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 các cạnh theo thứ tự từ bé đến lớn là</a:t>
            </a: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nl-NL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 &lt; AC &lt; BC</a:t>
            </a:r>
            <a:r>
              <a:rPr lang="nl-NL" sz="4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10134600" y="5073303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6096000" y="8115300"/>
                <a:ext cx="11049000" cy="1847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 algn="just">
                  <a:lnSpc>
                    <a:spcPct val="150000"/>
                  </a:lnSpc>
                  <a:buFontTx/>
                  <a:buChar char="-"/>
                  <a:defRPr/>
                </a:pPr>
                <a:r>
                  <a:rPr lang="nl-NL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 </a:t>
                </a:r>
                <a:r>
                  <a:rPr lang="nl-NL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 các góc theo thứ tự từ bé đến lớn là</a:t>
                </a:r>
                <a:r>
                  <a:rPr lang="nl-NL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ctr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&lt;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8115300"/>
                <a:ext cx="11049000" cy="1847942"/>
              </a:xfrm>
              <a:prstGeom prst="rect">
                <a:avLst/>
              </a:prstGeom>
              <a:blipFill rotWithShape="1">
                <a:blip r:embed="rId6"/>
                <a:stretch>
                  <a:fillRect b="-755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8124649">
            <a:off x="484493" y="8072285"/>
            <a:ext cx="1196198" cy="1805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1736783">
            <a:off x="16331329" y="234556"/>
            <a:ext cx="1869688" cy="12456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  <a14:imgEffect>
                      <a14:brightnessContrast bright="20000" contrast="-40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36" y="306045"/>
            <a:ext cx="1072337" cy="10007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419100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nl-NL" sz="4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</a:t>
            </a:r>
            <a:r>
              <a:rPr kumimoji="0" lang="nl-NL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nl-NL" sz="4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1230615"/>
            <a:ext cx="14782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ê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60° (H.9.2.a).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60°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30°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475" y="5556290"/>
            <a:ext cx="3362125" cy="424753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6781800" y="6819900"/>
                <a:ext cx="11506200" cy="1981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Tx/>
                  <a:buChar char="-"/>
                </a:pPr>
                <a:r>
                  <a:rPr lang="en-US" sz="4000" dirty="0" err="1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BC.</a:t>
                </a:r>
                <a:endParaRPr lang="en-US" sz="4000" dirty="0" smtClean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Tx/>
                  <a:buChar char="-"/>
                </a:pP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bé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6819900"/>
                <a:ext cx="11506200" cy="1981889"/>
              </a:xfrm>
              <a:prstGeom prst="rect">
                <a:avLst/>
              </a:prstGeom>
              <a:blipFill rotWithShape="1">
                <a:blip r:embed="rId6"/>
                <a:stretch>
                  <a:fillRect b="-1105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Callout 12"/>
          <p:cNvSpPr/>
          <p:nvPr/>
        </p:nvSpPr>
        <p:spPr>
          <a:xfrm>
            <a:off x="10134600" y="5333488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8124649">
            <a:off x="484493" y="8072285"/>
            <a:ext cx="1196198" cy="1805582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364837">
            <a:off x="16700752" y="8679016"/>
            <a:ext cx="1130840" cy="12258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1" y="419100"/>
            <a:ext cx="17068799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736783">
            <a:off x="16071570" y="225879"/>
            <a:ext cx="1893568" cy="12615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859400">
            <a:off x="472990" y="8141727"/>
            <a:ext cx="1406893" cy="2123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Brush/>
                    </a14:imgEffect>
                    <a14:imgEffect>
                      <a14:brightnessContrast bright="20000" contrast="-40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36" y="713730"/>
            <a:ext cx="1072337" cy="100077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362200" y="826785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HĐ 2: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3877" y="1790700"/>
            <a:ext cx="156949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Em hãy vẽ một tam giác ABC có </a:t>
            </a:r>
            <a:r>
              <a:rPr lang="vi-VN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AB</a:t>
            </a:r>
            <a:r>
              <a:rPr lang="en-US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=</a:t>
            </a:r>
            <a:r>
              <a:rPr lang="en-US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cm, </a:t>
            </a:r>
            <a:r>
              <a:rPr lang="vi-VN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AC</a:t>
            </a:r>
            <a:r>
              <a:rPr lang="en-US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=</a:t>
            </a:r>
            <a:r>
              <a:rPr lang="en-US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5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cm. Quan sát hình vừa vẽ và dự đoán xem trong hai góc B và C, góc nào lớn hơn.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8153400" y="40005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p:pic>
        <p:nvPicPr>
          <p:cNvPr id="17" name="Picture 16" descr="https://tech12h.com/sites/default/files/styles/inbody400/public/tai_xuong_73.png?itok=6vxDh1KX"/>
          <p:cNvPicPr/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297" r="10623"/>
          <a:stretch>
            <a:fillRect/>
          </a:stretch>
        </p:blipFill>
        <p:spPr bwMode="auto">
          <a:xfrm>
            <a:off x="2419786" y="5529099"/>
            <a:ext cx="7047627" cy="385237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10961402" y="5912540"/>
                <a:ext cx="2057400" cy="9243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</m:acc>
                  </m:oMath>
                </a14:m>
                <a:endParaRPr lang="en-US" sz="40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1402" y="5912540"/>
                <a:ext cx="2057400" cy="924356"/>
              </a:xfrm>
              <a:prstGeom prst="rect">
                <a:avLst/>
              </a:prstGeom>
              <a:blipFill rotWithShape="1">
                <a:blip r:embed="rId10"/>
                <a:stretch>
                  <a:fillRect l="-619" t="-1380" r="-616" b="-16091"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5"/>
          <p:cNvPicPr>
            <a:picLocks noChangeAspect="1"/>
          </p:cNvPicPr>
          <p:nvPr/>
        </p:nvPicPr>
        <p:blipFill rotWithShape="1">
          <a:blip r:embed="rId11"/>
          <a:srcRect l="71258" t="36429"/>
          <a:stretch>
            <a:fillRect/>
          </a:stretch>
        </p:blipFill>
        <p:spPr>
          <a:xfrm>
            <a:off x="14630400" y="6667500"/>
            <a:ext cx="2002767" cy="2866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 p14:dur="700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342900"/>
            <a:ext cx="17373599" cy="96012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85137">
            <a:off x="15543442" y="7640630"/>
            <a:ext cx="2129849" cy="23087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50317">
            <a:off x="542493" y="110149"/>
            <a:ext cx="1490734" cy="22501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43800" y="688057"/>
            <a:ext cx="4648200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en-US" sz="60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 LUẬN</a:t>
            </a:r>
            <a:endParaRPr lang="en-US" sz="60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96072">
            <a:off x="16314932" y="246523"/>
            <a:ext cx="1861626" cy="124030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87860" y="2141339"/>
            <a:ext cx="18017862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000" b="1" dirty="0">
                <a:ea typeface="Times New Roman" panose="02020603050405020304" pitchFamily="18" charset="0"/>
                <a:cs typeface="Arial" panose="020B0604020202020204" pitchFamily="34" charset="0"/>
              </a:rPr>
              <a:t>Định lí 1. </a:t>
            </a:r>
            <a:endParaRPr lang="en-US" sz="4000" b="1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4000" b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      </a:t>
            </a:r>
            <a:r>
              <a:rPr lang="vi-VN" sz="4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Trong </a:t>
            </a:r>
            <a:r>
              <a:rPr lang="vi-VN" sz="4000" dirty="0">
                <a:ea typeface="Times New Roman" panose="02020603050405020304" pitchFamily="18" charset="0"/>
                <a:cs typeface="Arial" panose="020B0604020202020204" pitchFamily="34" charset="0"/>
              </a:rPr>
              <a:t>một tam giác, góc đối diện với cạnh lớn hơn là góc lớn hơn.</a:t>
            </a:r>
            <a:endParaRPr lang="en-US" sz="40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8">
            <a:biLevel thresh="75000"/>
          </a:blip>
          <a:stretch>
            <a:fillRect/>
          </a:stretch>
        </p:blipFill>
        <p:spPr>
          <a:xfrm>
            <a:off x="2667000" y="4668147"/>
            <a:ext cx="5438522" cy="38281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/>
            </p:nvGraphicFramePr>
            <p:xfrm>
              <a:off x="8610600" y="5130481"/>
              <a:ext cx="7620000" cy="204273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889912"/>
                    <a:gridCol w="4730088"/>
                  </a:tblGrid>
                  <a:tr h="4394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l-GR" sz="4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𝛥</m:t>
                              </m:r>
                              <m:r>
                                <a:rPr lang="en-US" sz="4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𝐴𝐵𝐶</m:t>
                              </m:r>
                            </m:oMath>
                          </a14:m>
                          <a:r>
                            <a:rPr lang="en-US" sz="40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, AC </a:t>
                          </a:r>
                          <a:r>
                            <a:rPr lang="en-US" sz="4000" kern="1200" dirty="0" smtClea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&gt; AB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394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trlPr>
                                      <a:rPr lang="en-US" sz="4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𝐵</m:t>
                                    </m:r>
                                  </m:e>
                                </m:acc>
                                <m:r>
                                  <a:rPr lang="en-US" sz="40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&gt;</m:t>
                                </m:r>
                                <m:acc>
                                  <m:accPr>
                                    <m:ctrlPr>
                                      <a:rPr lang="en-US" sz="4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𝐶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/>
            </p:nvGraphicFramePr>
            <p:xfrm>
              <a:off x="8610600" y="5130481"/>
              <a:ext cx="7620000" cy="204273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889912"/>
                    <a:gridCol w="4730088"/>
                  </a:tblGrid>
                  <a:tr h="1005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</a:blipFill>
                      </a:tcPr>
                    </a:tc>
                  </a:tr>
                  <a:tr h="10464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>
                          <a:blip r:embed="rId9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7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148" y="8108190"/>
            <a:ext cx="1664259" cy="18197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8909</Words>
  <Application>WPS Presentation</Application>
  <PresentationFormat>Custom</PresentationFormat>
  <Paragraphs>407</Paragraphs>
  <Slides>40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40</vt:i4>
      </vt:variant>
    </vt:vector>
  </HeadingPairs>
  <TitlesOfParts>
    <vt:vector size="53" baseType="lpstr">
      <vt:lpstr>Arial</vt:lpstr>
      <vt:lpstr>SimSun</vt:lpstr>
      <vt:lpstr>Wingdings</vt:lpstr>
      <vt:lpstr>Times New Roman</vt:lpstr>
      <vt:lpstr>Calibri</vt:lpstr>
      <vt:lpstr>Cambria Math</vt:lpstr>
      <vt:lpstr>Calibri</vt:lpstr>
      <vt:lpstr>Microsoft YaHei</vt:lpstr>
      <vt:lpstr>Arial Unicode MS</vt:lpstr>
      <vt:lpstr>Arial</vt:lpstr>
      <vt:lpstr>Calibri Light</vt:lpstr>
      <vt:lpstr>Office Theme</vt:lpstr>
      <vt:lpstr>2_Office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Brown Illustration UI Computer Class Syllabus Education Presentation</dc:title>
  <dc:creator/>
  <cp:lastModifiedBy>Huyền Trịnh</cp:lastModifiedBy>
  <cp:revision>178</cp:revision>
  <dcterms:created xsi:type="dcterms:W3CDTF">2006-08-16T00:00:00Z</dcterms:created>
  <dcterms:modified xsi:type="dcterms:W3CDTF">2026-01-22T01:46:29Z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81853859436D4C0F9A33308DDF517316_12</vt:lpwstr>
  </property>
  <property fmtid="{D5CDD505-2E9C-101B-9397-08002B2CF9AE}" pid="3" name="KSOProductBuildVer">
    <vt:lpwstr>1033-12.2.0.23196</vt:lpwstr>
  </property>
</Properties>
</file>