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390" r:id="rId2"/>
    <p:sldId id="392" r:id="rId3"/>
    <p:sldId id="391" r:id="rId4"/>
    <p:sldId id="394" r:id="rId5"/>
    <p:sldId id="393" r:id="rId6"/>
    <p:sldId id="395" r:id="rId7"/>
    <p:sldId id="269" r:id="rId8"/>
    <p:sldId id="293" r:id="rId9"/>
    <p:sldId id="294" r:id="rId10"/>
    <p:sldId id="401" r:id="rId11"/>
    <p:sldId id="398" r:id="rId12"/>
    <p:sldId id="412" r:id="rId13"/>
    <p:sldId id="402" r:id="rId14"/>
    <p:sldId id="295" r:id="rId15"/>
    <p:sldId id="403" r:id="rId16"/>
    <p:sldId id="404" r:id="rId17"/>
    <p:sldId id="405" r:id="rId18"/>
    <p:sldId id="408" r:id="rId19"/>
    <p:sldId id="409" r:id="rId20"/>
    <p:sldId id="410" r:id="rId21"/>
    <p:sldId id="383" r:id="rId22"/>
    <p:sldId id="384" r:id="rId23"/>
    <p:sldId id="388" r:id="rId24"/>
    <p:sldId id="411" r:id="rId25"/>
    <p:sldId id="389" r:id="rId26"/>
  </p:sldIdLst>
  <p:sldSz cx="18288000" cy="10287000"/>
  <p:notesSz cx="6858000" cy="9144000"/>
  <p:embeddedFontLst>
    <p:embeddedFont>
      <p:font typeface="#9Slide07 IcielNabila" panose="020B0604020202020204" charset="0"/>
      <p:regular r:id="rId28"/>
    </p:embeddedFont>
    <p:embeddedFont>
      <p:font typeface="#9Slide07 SVNDessert Menu Scrip" panose="020B0604020202020204" charset="0"/>
      <p:regular r:id="rId29"/>
    </p:embeddedFont>
    <p:embeddedFont>
      <p:font typeface="#9Slide07 SVNGuerrilla" panose="00000500000000000000" charset="0"/>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364" autoAdjust="0"/>
  </p:normalViewPr>
  <p:slideViewPr>
    <p:cSldViewPr>
      <p:cViewPr varScale="1">
        <p:scale>
          <a:sx n="40" d="100"/>
          <a:sy n="40" d="100"/>
        </p:scale>
        <p:origin x="8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F69A2-2390-4466-8CDF-352B10295916}"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7D012-51E8-4302-B715-5134CD6A47C7}" type="slidenum">
              <a:rPr lang="en-US" smtClean="0"/>
              <a:t>‹#›</a:t>
            </a:fld>
            <a:endParaRPr lang="en-US"/>
          </a:p>
        </p:txBody>
      </p:sp>
    </p:spTree>
    <p:extLst>
      <p:ext uri="{BB962C8B-B14F-4D97-AF65-F5344CB8AC3E}">
        <p14:creationId xmlns:p14="http://schemas.microsoft.com/office/powerpoint/2010/main" val="15331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GV yêu cầu HS đọc phần </a:t>
            </a:r>
            <a:r>
              <a:rPr lang="vi-VN" sz="1200" i="1" kern="1200" dirty="0">
                <a:solidFill>
                  <a:schemeClr val="tx1"/>
                </a:solidFill>
                <a:effectLst/>
                <a:latin typeface="+mn-lt"/>
                <a:ea typeface="+mn-ea"/>
                <a:cs typeface="+mn-cs"/>
              </a:rPr>
              <a:t>Giới thiệu bài học</a:t>
            </a:r>
            <a:r>
              <a:rPr lang="vi-VN" sz="1200" kern="1200" dirty="0">
                <a:solidFill>
                  <a:schemeClr val="tx1"/>
                </a:solidFill>
                <a:effectLst/>
                <a:latin typeface="+mn-lt"/>
                <a:ea typeface="+mn-ea"/>
                <a:cs typeface="+mn-cs"/>
              </a:rPr>
              <a:t>, nêu chủ đề của bài và thể loại chính được học trong bài.</a:t>
            </a:r>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1</a:t>
            </a:fld>
            <a:endParaRPr lang="en-US"/>
          </a:p>
        </p:txBody>
      </p:sp>
    </p:spTree>
    <p:extLst>
      <p:ext uri="{BB962C8B-B14F-4D97-AF65-F5344CB8AC3E}">
        <p14:creationId xmlns:p14="http://schemas.microsoft.com/office/powerpoint/2010/main" val="3019814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spcAft>
                <a:spcPts val="6500"/>
              </a:spcAft>
              <a:buClr>
                <a:srgbClr val="231F20"/>
              </a:buClr>
              <a:buSzPts val="1200"/>
              <a:buFont typeface="Symbol" panose="05050102010706020507" pitchFamily="18" charset="2"/>
              <a:buChar char="-"/>
              <a:tabLst>
                <a:tab pos="146050" algn="l"/>
              </a:tabLst>
            </a:pP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GV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baseline="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aseline="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baseline="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aseline="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baseline="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aseline="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183EB4-F8EF-42A4-B2D5-5BA00E308574}" type="slidenum">
              <a:rPr lang="en-US" smtClean="0"/>
              <a:t>12</a:t>
            </a:fld>
            <a:endParaRPr lang="en-US"/>
          </a:p>
        </p:txBody>
      </p:sp>
    </p:spTree>
    <p:extLst>
      <p:ext uri="{BB962C8B-B14F-4D97-AF65-F5344CB8AC3E}">
        <p14:creationId xmlns:p14="http://schemas.microsoft.com/office/powerpoint/2010/main" val="174352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13</a:t>
            </a:fld>
            <a:endParaRPr lang="en-US"/>
          </a:p>
        </p:txBody>
      </p:sp>
    </p:spTree>
    <p:extLst>
      <p:ext uri="{BB962C8B-B14F-4D97-AF65-F5344CB8AC3E}">
        <p14:creationId xmlns:p14="http://schemas.microsoft.com/office/powerpoint/2010/main" val="77386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yêu</a:t>
            </a:r>
            <a:r>
              <a:rPr lang="en-US" dirty="0"/>
              <a:t> </a:t>
            </a:r>
            <a:r>
              <a:rPr lang="en-US" dirty="0" err="1"/>
              <a:t>cầu</a:t>
            </a:r>
            <a:r>
              <a:rPr lang="en-US" dirty="0"/>
              <a:t> HS</a:t>
            </a:r>
            <a:r>
              <a:rPr lang="vi-VN" baseline="0" dirty="0"/>
              <a:t> </a:t>
            </a:r>
            <a:r>
              <a:rPr lang="vi-VN" sz="1200" kern="1200" dirty="0">
                <a:solidFill>
                  <a:schemeClr val="tx1"/>
                </a:solidFill>
                <a:effectLst/>
                <a:latin typeface="+mn-lt"/>
                <a:ea typeface="+mn-ea"/>
                <a:cs typeface="+mn-cs"/>
              </a:rPr>
              <a:t>trao đổi cặp đôi: Dựa vào nhiệm vụ 2 trong phiếu học tập số 1 (đã chuẩn bị ở nhà) để vẽ sơ đồ cốt truyện kịch. </a:t>
            </a:r>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14</a:t>
            </a:fld>
            <a:endParaRPr lang="en-US"/>
          </a:p>
        </p:txBody>
      </p:sp>
    </p:spTree>
    <p:extLst>
      <p:ext uri="{BB962C8B-B14F-4D97-AF65-F5344CB8AC3E}">
        <p14:creationId xmlns:p14="http://schemas.microsoft.com/office/powerpoint/2010/main" val="1652480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GV </a:t>
            </a:r>
            <a:r>
              <a:rPr lang="en-US" sz="1200" u="none" strike="noStrike" kern="1200" dirty="0" err="1">
                <a:solidFill>
                  <a:schemeClr val="tx1"/>
                </a:solidFill>
                <a:effectLst/>
                <a:latin typeface="+mn-lt"/>
                <a:ea typeface="+mn-ea"/>
                <a:cs typeface="+mn-cs"/>
              </a:rPr>
              <a:t>hỏi</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Đoạn</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trích</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trong</a:t>
            </a:r>
            <a:r>
              <a:rPr lang="en-US" sz="1200" u="none" strike="noStrike" kern="1200" dirty="0">
                <a:solidFill>
                  <a:schemeClr val="tx1"/>
                </a:solidFill>
                <a:effectLst/>
                <a:latin typeface="+mn-lt"/>
                <a:ea typeface="+mn-ea"/>
                <a:cs typeface="+mn-cs"/>
              </a:rPr>
              <a:t> SGK </a:t>
            </a:r>
            <a:r>
              <a:rPr lang="en-US" sz="1200" u="none" strike="noStrike" kern="1200" dirty="0" err="1">
                <a:solidFill>
                  <a:schemeClr val="tx1"/>
                </a:solidFill>
                <a:effectLst/>
                <a:latin typeface="+mn-lt"/>
                <a:ea typeface="+mn-ea"/>
                <a:cs typeface="+mn-cs"/>
              </a:rPr>
              <a:t>diễn</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tả</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sự</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việc</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nào</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trong</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toàn</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bộ</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cốt</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truyện</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kịch</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Nêu</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tình</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thế</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của</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hai</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nhân</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vật</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được</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thể</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hiện</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trong</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đoạn</a:t>
            </a:r>
            <a:r>
              <a:rPr 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trích</a:t>
            </a:r>
            <a:r>
              <a:rPr lang="en-US" sz="1200" u="none" strike="noStrike"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(GV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thêm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hỏi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gặp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nhau</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địa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nhắc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nhau</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BE7D012-51E8-4302-B715-5134CD6A47C7}" type="slidenum">
              <a:rPr lang="en-US" smtClean="0"/>
              <a:t>15</a:t>
            </a:fld>
            <a:endParaRPr lang="en-US"/>
          </a:p>
        </p:txBody>
      </p:sp>
    </p:spTree>
    <p:extLst>
      <p:ext uri="{BB962C8B-B14F-4D97-AF65-F5344CB8AC3E}">
        <p14:creationId xmlns:p14="http://schemas.microsoft.com/office/powerpoint/2010/main" val="2290207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GV hỏi: Tình thế của hai nhân vật có cản trở tình yêu của họ không? </a:t>
            </a:r>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16</a:t>
            </a:fld>
            <a:endParaRPr lang="en-US"/>
          </a:p>
        </p:txBody>
      </p:sp>
    </p:spTree>
    <p:extLst>
      <p:ext uri="{BB962C8B-B14F-4D97-AF65-F5344CB8AC3E}">
        <p14:creationId xmlns:p14="http://schemas.microsoft.com/office/powerpoint/2010/main" val="3895230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GV hỏi:</a:t>
            </a:r>
            <a:r>
              <a:rPr lang="vi-VN" sz="1200" kern="1200" baseline="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Theo em, tình yêu của họ sẽ dẫn đến những xung đột gì? Xung đột đó dẫn đến kết cục như thế nào?</a:t>
            </a:r>
          </a:p>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a:t>H</a:t>
            </a:r>
            <a:r>
              <a:rPr lang="en-US" sz="1200" dirty="0" err="1"/>
              <a:t>oàn</a:t>
            </a:r>
            <a:r>
              <a:rPr lang="en-US" sz="1200" dirty="0"/>
              <a:t> </a:t>
            </a:r>
            <a:r>
              <a:rPr lang="en-US" sz="1200" dirty="0" err="1"/>
              <a:t>cảnh</a:t>
            </a:r>
            <a:r>
              <a:rPr lang="en-US" sz="1200" dirty="0"/>
              <a:t> </a:t>
            </a:r>
            <a:r>
              <a:rPr lang="en-US" sz="1200" dirty="0" err="1"/>
              <a:t>gặp</a:t>
            </a:r>
            <a:r>
              <a:rPr lang="en-US" sz="1200" dirty="0"/>
              <a:t> </a:t>
            </a:r>
            <a:r>
              <a:rPr lang="en-US" sz="1200" dirty="0" err="1"/>
              <a:t>gỡ</a:t>
            </a:r>
            <a:r>
              <a:rPr lang="en-US" sz="1200" dirty="0"/>
              <a:t>, </a:t>
            </a:r>
            <a:r>
              <a:rPr lang="en-US" sz="1200" dirty="0" err="1"/>
              <a:t>những</a:t>
            </a:r>
            <a:r>
              <a:rPr lang="en-US" sz="1200" dirty="0"/>
              <a:t> </a:t>
            </a:r>
            <a:r>
              <a:rPr lang="en-US" sz="1200" dirty="0" err="1"/>
              <a:t>mong</a:t>
            </a:r>
            <a:r>
              <a:rPr lang="en-US" sz="1200" dirty="0"/>
              <a:t> </a:t>
            </a:r>
            <a:r>
              <a:rPr lang="en-US" sz="1200" dirty="0" err="1"/>
              <a:t>muốn</a:t>
            </a:r>
            <a:r>
              <a:rPr lang="en-US" sz="1200" dirty="0"/>
              <a:t>, </a:t>
            </a:r>
            <a:r>
              <a:rPr lang="en-US" sz="1200" dirty="0" err="1"/>
              <a:t>những</a:t>
            </a:r>
            <a:r>
              <a:rPr lang="en-US" sz="1200" dirty="0"/>
              <a:t> </a:t>
            </a:r>
            <a:r>
              <a:rPr lang="en-US" sz="1200" dirty="0" err="1"/>
              <a:t>mối</a:t>
            </a:r>
            <a:r>
              <a:rPr lang="en-US" sz="1200" dirty="0"/>
              <a:t> lo </a:t>
            </a:r>
            <a:r>
              <a:rPr lang="en-US" sz="1200" dirty="0" err="1"/>
              <a:t>sợ</a:t>
            </a:r>
            <a:r>
              <a:rPr lang="en-US" sz="1200" dirty="0"/>
              <a:t> </a:t>
            </a:r>
            <a:r>
              <a:rPr lang="en-US" sz="1200" dirty="0" err="1"/>
              <a:t>của</a:t>
            </a:r>
            <a:r>
              <a:rPr lang="en-US" sz="1200" dirty="0"/>
              <a:t> </a:t>
            </a:r>
            <a:r>
              <a:rPr lang="en-US" sz="1200" dirty="0" err="1"/>
              <a:t>nhân</a:t>
            </a:r>
            <a:r>
              <a:rPr lang="en-US" sz="1200" dirty="0"/>
              <a:t> </a:t>
            </a:r>
            <a:r>
              <a:rPr lang="en-US" sz="1200" dirty="0" err="1"/>
              <a:t>vật</a:t>
            </a:r>
            <a:r>
              <a:rPr lang="en-US" sz="1200" dirty="0"/>
              <a:t> </a:t>
            </a:r>
            <a:r>
              <a:rPr lang="en-US" sz="1200" dirty="0" err="1"/>
              <a:t>khi</a:t>
            </a:r>
            <a:r>
              <a:rPr lang="en-US" sz="1200" dirty="0"/>
              <a:t> </a:t>
            </a:r>
            <a:r>
              <a:rPr lang="en-US" sz="1200" dirty="0" err="1"/>
              <a:t>bày</a:t>
            </a:r>
            <a:r>
              <a:rPr lang="en-US" sz="1200" dirty="0"/>
              <a:t> </a:t>
            </a:r>
            <a:r>
              <a:rPr lang="en-US" sz="1200" dirty="0" err="1"/>
              <a:t>tỏ</a:t>
            </a:r>
            <a:r>
              <a:rPr lang="en-US" sz="1200" dirty="0"/>
              <a:t> </a:t>
            </a:r>
            <a:r>
              <a:rPr lang="en-US" sz="1200" dirty="0" err="1"/>
              <a:t>tình</a:t>
            </a:r>
            <a:r>
              <a:rPr lang="en-US" sz="1200" dirty="0"/>
              <a:t> </a:t>
            </a:r>
            <a:r>
              <a:rPr lang="en-US" sz="1200" dirty="0" err="1"/>
              <a:t>yêu</a:t>
            </a:r>
            <a:r>
              <a:rPr lang="en-US" sz="1200" dirty="0"/>
              <a:t> </a:t>
            </a:r>
            <a:r>
              <a:rPr lang="en-US" sz="1200" dirty="0" err="1"/>
              <a:t>đã</a:t>
            </a:r>
            <a:r>
              <a:rPr lang="en-US" sz="1200" dirty="0"/>
              <a:t> </a:t>
            </a:r>
            <a:r>
              <a:rPr lang="en-US" sz="1200" dirty="0" err="1"/>
              <a:t>mách</a:t>
            </a:r>
            <a:r>
              <a:rPr lang="en-US" sz="1200" dirty="0"/>
              <a:t> </a:t>
            </a:r>
            <a:r>
              <a:rPr lang="en-US" sz="1200" dirty="0" err="1"/>
              <a:t>bảo</a:t>
            </a:r>
            <a:r>
              <a:rPr lang="en-US" sz="1200" dirty="0"/>
              <a:t> </a:t>
            </a:r>
            <a:r>
              <a:rPr lang="en-US" sz="1200" dirty="0" err="1"/>
              <a:t>xung</a:t>
            </a:r>
            <a:r>
              <a:rPr lang="en-US" sz="1200" dirty="0"/>
              <a:t> </a:t>
            </a:r>
            <a:r>
              <a:rPr lang="en-US" sz="1200" dirty="0" err="1"/>
              <a:t>đột</a:t>
            </a:r>
            <a:r>
              <a:rPr lang="en-US" sz="1200" dirty="0"/>
              <a:t> </a:t>
            </a:r>
            <a:r>
              <a:rPr lang="en-US" sz="1200" dirty="0" err="1"/>
              <a:t>sẽ</a:t>
            </a:r>
            <a:r>
              <a:rPr lang="en-US" sz="1200" dirty="0"/>
              <a:t> </a:t>
            </a:r>
            <a:r>
              <a:rPr lang="en-US" sz="1200" dirty="0" err="1"/>
              <a:t>tiến</a:t>
            </a:r>
            <a:r>
              <a:rPr lang="en-US" sz="1200" dirty="0"/>
              <a:t> </a:t>
            </a:r>
            <a:r>
              <a:rPr lang="en-US" sz="1200" dirty="0" err="1"/>
              <a:t>triển</a:t>
            </a:r>
            <a:r>
              <a:rPr lang="en-US" sz="1200" dirty="0"/>
              <a:t> </a:t>
            </a:r>
            <a:r>
              <a:rPr lang="en-US" sz="1200" dirty="0" err="1"/>
              <a:t>đến</a:t>
            </a:r>
            <a:r>
              <a:rPr lang="en-US" sz="1200" dirty="0"/>
              <a:t> </a:t>
            </a:r>
            <a:r>
              <a:rPr lang="en-US" sz="1200" dirty="0" err="1"/>
              <a:t>mức</a:t>
            </a:r>
            <a:r>
              <a:rPr lang="en-US" sz="1200" dirty="0"/>
              <a:t> </a:t>
            </a:r>
            <a:r>
              <a:rPr lang="en-US" sz="1200" dirty="0" err="1"/>
              <a:t>khốc</a:t>
            </a:r>
            <a:r>
              <a:rPr lang="en-US" sz="1200" dirty="0"/>
              <a:t> </a:t>
            </a:r>
            <a:r>
              <a:rPr lang="en-US" sz="1200" dirty="0" err="1"/>
              <a:t>liệt</a:t>
            </a:r>
            <a:r>
              <a:rPr lang="en-US" sz="1200" dirty="0"/>
              <a:t>. </a:t>
            </a:r>
            <a:r>
              <a:rPr lang="en-US" sz="1200" dirty="0" err="1"/>
              <a:t>Sự</a:t>
            </a:r>
            <a:r>
              <a:rPr lang="en-US" sz="1200" dirty="0"/>
              <a:t> </a:t>
            </a:r>
            <a:r>
              <a:rPr lang="en-US" sz="1200" dirty="0" err="1"/>
              <a:t>kiện</a:t>
            </a:r>
            <a:r>
              <a:rPr lang="en-US" sz="1200" dirty="0"/>
              <a:t> </a:t>
            </a:r>
            <a:r>
              <a:rPr lang="en-US" sz="1200" dirty="0" err="1"/>
              <a:t>Rô</a:t>
            </a:r>
            <a:r>
              <a:rPr lang="en-US" sz="1200" dirty="0"/>
              <a:t>-</a:t>
            </a:r>
            <a:r>
              <a:rPr lang="en-US" sz="1200" dirty="0" err="1"/>
              <a:t>mê</a:t>
            </a:r>
            <a:r>
              <a:rPr lang="en-US" sz="1200" dirty="0"/>
              <a:t>-ô </a:t>
            </a:r>
            <a:r>
              <a:rPr lang="en-US" sz="1200" dirty="0" err="1"/>
              <a:t>gặp</a:t>
            </a:r>
            <a:r>
              <a:rPr lang="en-US" sz="1200" dirty="0"/>
              <a:t> </a:t>
            </a:r>
            <a:r>
              <a:rPr lang="en-US" sz="1200" dirty="0" err="1"/>
              <a:t>Giu</a:t>
            </a:r>
            <a:r>
              <a:rPr lang="en-US" sz="1200" dirty="0"/>
              <a:t>-li-</a:t>
            </a:r>
            <a:r>
              <a:rPr lang="en-US" sz="1200" dirty="0" err="1"/>
              <a:t>ét</a:t>
            </a:r>
            <a:r>
              <a:rPr lang="en-US" sz="1200" dirty="0"/>
              <a:t> </a:t>
            </a:r>
            <a:r>
              <a:rPr lang="en-US" sz="1200" dirty="0" err="1"/>
              <a:t>trong</a:t>
            </a:r>
            <a:r>
              <a:rPr lang="en-US" sz="1200" dirty="0"/>
              <a:t> </a:t>
            </a:r>
            <a:r>
              <a:rPr lang="en-US" sz="1200" dirty="0" err="1"/>
              <a:t>vườn</a:t>
            </a:r>
            <a:r>
              <a:rPr lang="en-US" sz="1200" dirty="0"/>
              <a:t> </a:t>
            </a:r>
            <a:r>
              <a:rPr lang="en-US" sz="1200" dirty="0" err="1"/>
              <a:t>nhà</a:t>
            </a:r>
            <a:r>
              <a:rPr lang="en-US" sz="1200" dirty="0"/>
              <a:t> Ca-</a:t>
            </a:r>
            <a:r>
              <a:rPr lang="en-US" sz="1200" dirty="0" err="1"/>
              <a:t>piu</a:t>
            </a:r>
            <a:r>
              <a:rPr lang="en-US" sz="1200" dirty="0"/>
              <a:t>-</a:t>
            </a:r>
            <a:r>
              <a:rPr lang="en-US" sz="1200" dirty="0" err="1"/>
              <a:t>lét</a:t>
            </a:r>
            <a:r>
              <a:rPr lang="en-US" sz="1200" dirty="0"/>
              <a:t>, </a:t>
            </a:r>
            <a:r>
              <a:rPr lang="en-US" sz="1200" dirty="0" err="1"/>
              <a:t>hai</a:t>
            </a:r>
            <a:r>
              <a:rPr lang="en-US" sz="1200" dirty="0"/>
              <a:t> </a:t>
            </a:r>
            <a:r>
              <a:rPr lang="en-US" sz="1200" dirty="0" err="1"/>
              <a:t>người</a:t>
            </a:r>
            <a:r>
              <a:rPr lang="en-US" sz="1200" dirty="0"/>
              <a:t> </a:t>
            </a:r>
            <a:r>
              <a:rPr lang="en-US" sz="1200" dirty="0" err="1"/>
              <a:t>bày</a:t>
            </a:r>
            <a:r>
              <a:rPr lang="en-US" sz="1200" dirty="0"/>
              <a:t> </a:t>
            </a:r>
            <a:r>
              <a:rPr lang="en-US" sz="1200" dirty="0" err="1"/>
              <a:t>tỏ</a:t>
            </a:r>
            <a:r>
              <a:rPr lang="en-US" sz="1200" dirty="0"/>
              <a:t> </a:t>
            </a:r>
            <a:r>
              <a:rPr lang="en-US" sz="1200" dirty="0" err="1"/>
              <a:t>tình</a:t>
            </a:r>
            <a:r>
              <a:rPr lang="en-US" sz="1200" dirty="0"/>
              <a:t> </a:t>
            </a:r>
            <a:r>
              <a:rPr lang="en-US" sz="1200" dirty="0" err="1"/>
              <a:t>yêu</a:t>
            </a:r>
            <a:r>
              <a:rPr lang="en-US" sz="1200" dirty="0"/>
              <a:t> </a:t>
            </a:r>
            <a:r>
              <a:rPr lang="en-US" sz="1200" dirty="0" err="1"/>
              <a:t>mặc</a:t>
            </a:r>
            <a:r>
              <a:rPr lang="en-US" sz="1200" dirty="0"/>
              <a:t> </a:t>
            </a:r>
            <a:r>
              <a:rPr lang="en-US" sz="1200" dirty="0" err="1"/>
              <a:t>dù</a:t>
            </a:r>
            <a:r>
              <a:rPr lang="en-US" sz="1200" dirty="0"/>
              <a:t> </a:t>
            </a:r>
            <a:r>
              <a:rPr lang="en-US" sz="1200" dirty="0" err="1"/>
              <a:t>biết</a:t>
            </a:r>
            <a:r>
              <a:rPr lang="en-US" sz="1200" dirty="0"/>
              <a:t> </a:t>
            </a:r>
            <a:r>
              <a:rPr lang="en-US" sz="1200" dirty="0" err="1"/>
              <a:t>hai</a:t>
            </a:r>
            <a:r>
              <a:rPr lang="en-US" sz="1200" dirty="0"/>
              <a:t> </a:t>
            </a:r>
            <a:r>
              <a:rPr lang="en-US" sz="1200" dirty="0" err="1"/>
              <a:t>gia</a:t>
            </a:r>
            <a:r>
              <a:rPr lang="en-US" sz="1200" dirty="0"/>
              <a:t> </a:t>
            </a:r>
            <a:r>
              <a:rPr lang="en-US" sz="1200" dirty="0" err="1"/>
              <a:t>đình</a:t>
            </a:r>
            <a:r>
              <a:rPr lang="en-US" sz="1200" dirty="0"/>
              <a:t> </a:t>
            </a:r>
            <a:r>
              <a:rPr lang="en-US" sz="1200" dirty="0" err="1"/>
              <a:t>có</a:t>
            </a:r>
            <a:r>
              <a:rPr lang="en-US" sz="1200" dirty="0"/>
              <a:t> </a:t>
            </a:r>
            <a:r>
              <a:rPr lang="en-US" sz="1200" dirty="0" err="1"/>
              <a:t>mối</a:t>
            </a:r>
            <a:r>
              <a:rPr lang="en-US" sz="1200" dirty="0"/>
              <a:t> </a:t>
            </a:r>
            <a:r>
              <a:rPr lang="en-US" sz="1200" dirty="0" err="1"/>
              <a:t>thâm</a:t>
            </a:r>
            <a:r>
              <a:rPr lang="en-US" sz="1200" dirty="0"/>
              <a:t> </a:t>
            </a:r>
            <a:r>
              <a:rPr lang="en-US" sz="1200" dirty="0" err="1"/>
              <a:t>thù</a:t>
            </a:r>
            <a:r>
              <a:rPr lang="en-US" sz="1200" dirty="0"/>
              <a:t> </a:t>
            </a:r>
            <a:r>
              <a:rPr lang="en-US" sz="1200" dirty="0" err="1"/>
              <a:t>sẽ</a:t>
            </a:r>
            <a:r>
              <a:rPr lang="en-US" sz="1200" dirty="0"/>
              <a:t> </a:t>
            </a:r>
            <a:r>
              <a:rPr lang="en-US" sz="1200" dirty="0" err="1"/>
              <a:t>dẫn</a:t>
            </a:r>
            <a:r>
              <a:rPr lang="en-US" sz="1200" dirty="0"/>
              <a:t> </a:t>
            </a:r>
            <a:r>
              <a:rPr lang="en-US" sz="1200" dirty="0" err="1"/>
              <a:t>đến</a:t>
            </a:r>
            <a:r>
              <a:rPr lang="en-US" sz="1200" dirty="0"/>
              <a:t> </a:t>
            </a:r>
            <a:r>
              <a:rPr lang="en-US" sz="1200" dirty="0" err="1"/>
              <a:t>những</a:t>
            </a:r>
            <a:r>
              <a:rPr lang="en-US" sz="1200" dirty="0"/>
              <a:t> </a:t>
            </a:r>
            <a:r>
              <a:rPr lang="en-US" sz="1200" dirty="0" err="1"/>
              <a:t>sự</a:t>
            </a:r>
            <a:r>
              <a:rPr lang="en-US" sz="1200" dirty="0"/>
              <a:t> </a:t>
            </a:r>
            <a:r>
              <a:rPr lang="en-US" sz="1200" dirty="0" err="1"/>
              <a:t>kiện</a:t>
            </a:r>
            <a:r>
              <a:rPr lang="en-US" sz="1200" dirty="0"/>
              <a:t> </a:t>
            </a:r>
            <a:r>
              <a:rPr lang="en-US" sz="1200" dirty="0" err="1"/>
              <a:t>khác</a:t>
            </a:r>
            <a:r>
              <a:rPr lang="en-US" sz="1200" dirty="0"/>
              <a:t> </a:t>
            </a:r>
            <a:r>
              <a:rPr lang="en-US" sz="1200" dirty="0" err="1"/>
              <a:t>như</a:t>
            </a:r>
            <a:r>
              <a:rPr lang="en-US" sz="1200" dirty="0"/>
              <a:t>: </a:t>
            </a:r>
            <a:r>
              <a:rPr lang="en-US" sz="1200" dirty="0" err="1"/>
              <a:t>bí</a:t>
            </a:r>
            <a:r>
              <a:rPr lang="en-US" sz="1200" dirty="0"/>
              <a:t> </a:t>
            </a:r>
            <a:r>
              <a:rPr lang="en-US" sz="1200" dirty="0" err="1"/>
              <a:t>mật</a:t>
            </a:r>
            <a:r>
              <a:rPr lang="en-US" sz="1200" dirty="0"/>
              <a:t> </a:t>
            </a:r>
            <a:r>
              <a:rPr lang="en-US" sz="1200" dirty="0" err="1"/>
              <a:t>làm</a:t>
            </a:r>
            <a:r>
              <a:rPr lang="en-US" sz="1200" dirty="0"/>
              <a:t> </a:t>
            </a:r>
            <a:r>
              <a:rPr lang="en-US" sz="1200" dirty="0" err="1"/>
              <a:t>lễ</a:t>
            </a:r>
            <a:r>
              <a:rPr lang="en-US" sz="1200" dirty="0"/>
              <a:t> </a:t>
            </a:r>
            <a:r>
              <a:rPr lang="en-US" sz="1200" dirty="0" err="1"/>
              <a:t>thành</a:t>
            </a:r>
            <a:r>
              <a:rPr lang="en-US" sz="1200" dirty="0"/>
              <a:t> </a:t>
            </a:r>
            <a:r>
              <a:rPr lang="en-US" sz="1200" dirty="0" err="1"/>
              <a:t>hôn</a:t>
            </a:r>
            <a:r>
              <a:rPr lang="en-US" sz="1200" dirty="0"/>
              <a:t>, </a:t>
            </a:r>
            <a:r>
              <a:rPr lang="en-US" sz="1200" dirty="0" err="1"/>
              <a:t>Giu</a:t>
            </a:r>
            <a:r>
              <a:rPr lang="en-US" sz="1200" dirty="0"/>
              <a:t>-li-</a:t>
            </a:r>
            <a:r>
              <a:rPr lang="en-US" sz="1200" dirty="0" err="1"/>
              <a:t>ét</a:t>
            </a:r>
            <a:r>
              <a:rPr lang="en-US" sz="1200" dirty="0"/>
              <a:t> </a:t>
            </a:r>
            <a:r>
              <a:rPr lang="en-US" sz="1200" dirty="0" err="1"/>
              <a:t>chấp</a:t>
            </a:r>
            <a:r>
              <a:rPr lang="en-US" sz="1200" dirty="0"/>
              <a:t> </a:t>
            </a:r>
            <a:r>
              <a:rPr lang="en-US" sz="1200" dirty="0" err="1"/>
              <a:t>nhận</a:t>
            </a:r>
            <a:r>
              <a:rPr lang="en-US" sz="1200" dirty="0"/>
              <a:t> </a:t>
            </a:r>
            <a:r>
              <a:rPr lang="en-US" sz="1200" dirty="0" err="1"/>
              <a:t>uống</a:t>
            </a:r>
            <a:r>
              <a:rPr lang="en-US" sz="1200" dirty="0"/>
              <a:t> </a:t>
            </a:r>
            <a:r>
              <a:rPr lang="en-US" sz="1200" dirty="0" err="1"/>
              <a:t>thuốc</a:t>
            </a:r>
            <a:r>
              <a:rPr lang="en-US" sz="1200" dirty="0"/>
              <a:t> </a:t>
            </a:r>
            <a:r>
              <a:rPr lang="en-US" sz="1200" dirty="0" err="1"/>
              <a:t>ngủ</a:t>
            </a:r>
            <a:r>
              <a:rPr lang="en-US" sz="1200" dirty="0"/>
              <a:t> </a:t>
            </a:r>
            <a:r>
              <a:rPr lang="en-US" sz="1200" dirty="0" err="1"/>
              <a:t>giả</a:t>
            </a:r>
            <a:r>
              <a:rPr lang="en-US" sz="1200" dirty="0"/>
              <a:t> </a:t>
            </a:r>
            <a:r>
              <a:rPr lang="en-US" sz="1200" dirty="0" err="1"/>
              <a:t>chết</a:t>
            </a:r>
            <a:r>
              <a:rPr lang="en-US" sz="1200" dirty="0"/>
              <a:t> </a:t>
            </a:r>
            <a:r>
              <a:rPr lang="en-US" sz="1200" dirty="0" err="1"/>
              <a:t>để</a:t>
            </a:r>
            <a:r>
              <a:rPr lang="en-US" sz="1200" dirty="0"/>
              <a:t> </a:t>
            </a:r>
            <a:r>
              <a:rPr lang="en-US" sz="1200" dirty="0" err="1"/>
              <a:t>cưỡng</a:t>
            </a:r>
            <a:r>
              <a:rPr lang="en-US" sz="1200" dirty="0"/>
              <a:t> </a:t>
            </a:r>
            <a:r>
              <a:rPr lang="en-US" sz="1200" dirty="0" err="1"/>
              <a:t>lại</a:t>
            </a:r>
            <a:r>
              <a:rPr lang="en-US" sz="1200" dirty="0"/>
              <a:t> </a:t>
            </a:r>
            <a:r>
              <a:rPr lang="en-US" sz="1200" dirty="0" err="1"/>
              <a:t>sự</a:t>
            </a:r>
            <a:r>
              <a:rPr lang="en-US" sz="1200" dirty="0"/>
              <a:t> </a:t>
            </a:r>
            <a:r>
              <a:rPr lang="en-US" sz="1200" dirty="0" err="1"/>
              <a:t>sắp</a:t>
            </a:r>
            <a:r>
              <a:rPr lang="en-US" sz="1200" dirty="0"/>
              <a:t> </a:t>
            </a:r>
            <a:r>
              <a:rPr lang="en-US" sz="1200" dirty="0" err="1"/>
              <a:t>đặt</a:t>
            </a:r>
            <a:r>
              <a:rPr lang="en-US" sz="1200" dirty="0"/>
              <a:t> </a:t>
            </a:r>
            <a:r>
              <a:rPr lang="en-US" sz="1200" dirty="0" err="1"/>
              <a:t>hôn</a:t>
            </a:r>
            <a:r>
              <a:rPr lang="en-US" sz="1200" dirty="0"/>
              <a:t> </a:t>
            </a:r>
            <a:r>
              <a:rPr lang="en-US" sz="1200" dirty="0" err="1"/>
              <a:t>nhân</a:t>
            </a:r>
            <a:r>
              <a:rPr lang="en-US" sz="1200" dirty="0"/>
              <a:t> </a:t>
            </a:r>
            <a:r>
              <a:rPr lang="en-US" sz="1200" dirty="0" err="1"/>
              <a:t>của</a:t>
            </a:r>
            <a:r>
              <a:rPr lang="en-US" sz="1200" dirty="0"/>
              <a:t> </a:t>
            </a:r>
            <a:r>
              <a:rPr lang="en-US" sz="1200" dirty="0" err="1"/>
              <a:t>gia</a:t>
            </a:r>
            <a:r>
              <a:rPr lang="en-US" sz="1200" dirty="0"/>
              <a:t> </a:t>
            </a:r>
            <a:r>
              <a:rPr lang="en-US" sz="1200" dirty="0" err="1"/>
              <a:t>đình</a:t>
            </a:r>
            <a:r>
              <a:rPr lang="en-US" sz="1200" dirty="0"/>
              <a:t> </a:t>
            </a:r>
            <a:r>
              <a:rPr lang="en-US" sz="1200" dirty="0" err="1"/>
              <a:t>và</a:t>
            </a:r>
            <a:r>
              <a:rPr lang="en-US" sz="1200" dirty="0"/>
              <a:t> </a:t>
            </a:r>
            <a:r>
              <a:rPr lang="en-US" sz="1200" dirty="0" err="1"/>
              <a:t>chờ</a:t>
            </a:r>
            <a:r>
              <a:rPr lang="en-US" sz="1200" dirty="0"/>
              <a:t> </a:t>
            </a:r>
            <a:r>
              <a:rPr lang="en-US" sz="1200" dirty="0" err="1"/>
              <a:t>đợi</a:t>
            </a:r>
            <a:r>
              <a:rPr lang="en-US" sz="1200" dirty="0"/>
              <a:t> </a:t>
            </a:r>
            <a:r>
              <a:rPr lang="en-US" sz="1200" dirty="0" err="1"/>
              <a:t>Rô</a:t>
            </a:r>
            <a:r>
              <a:rPr lang="en-US" sz="1200" dirty="0"/>
              <a:t>-</a:t>
            </a:r>
            <a:r>
              <a:rPr lang="en-US" sz="1200" dirty="0" err="1"/>
              <a:t>mê</a:t>
            </a:r>
            <a:r>
              <a:rPr lang="en-US" sz="1200" dirty="0"/>
              <a:t>-ô </a:t>
            </a:r>
            <a:r>
              <a:rPr lang="en-US" sz="1200" dirty="0" err="1"/>
              <a:t>trở</a:t>
            </a:r>
            <a:r>
              <a:rPr lang="en-US" sz="1200" dirty="0"/>
              <a:t> </a:t>
            </a:r>
            <a:r>
              <a:rPr lang="en-US" sz="1200" dirty="0" err="1"/>
              <a:t>về</a:t>
            </a:r>
            <a:r>
              <a:rPr lang="en-US" sz="1200" dirty="0"/>
              <a:t>, </a:t>
            </a:r>
            <a:r>
              <a:rPr lang="en-US" sz="1200" dirty="0" err="1"/>
              <a:t>Rô</a:t>
            </a:r>
            <a:r>
              <a:rPr lang="en-US" sz="1200" dirty="0"/>
              <a:t>-</a:t>
            </a:r>
            <a:r>
              <a:rPr lang="en-US" sz="1200" dirty="0" err="1"/>
              <a:t>mê</a:t>
            </a:r>
            <a:r>
              <a:rPr lang="en-US" sz="1200" dirty="0"/>
              <a:t>-ô </a:t>
            </a:r>
            <a:r>
              <a:rPr lang="en-US" sz="1200" dirty="0" err="1"/>
              <a:t>bí</a:t>
            </a:r>
            <a:r>
              <a:rPr lang="en-US" sz="1200" dirty="0"/>
              <a:t> </a:t>
            </a:r>
            <a:r>
              <a:rPr lang="en-US" sz="1200" dirty="0" err="1"/>
              <a:t>mật</a:t>
            </a:r>
            <a:r>
              <a:rPr lang="en-US" sz="1200" dirty="0"/>
              <a:t> </a:t>
            </a:r>
            <a:r>
              <a:rPr lang="en-US" sz="1200" dirty="0" err="1"/>
              <a:t>trở</a:t>
            </a:r>
            <a:r>
              <a:rPr lang="en-US" sz="1200" dirty="0"/>
              <a:t> </a:t>
            </a:r>
            <a:r>
              <a:rPr lang="en-US" sz="1200" dirty="0" err="1"/>
              <a:t>về</a:t>
            </a:r>
            <a:r>
              <a:rPr lang="en-US" sz="1200" dirty="0"/>
              <a:t>, </a:t>
            </a:r>
            <a:r>
              <a:rPr lang="en-US" sz="1200" dirty="0" err="1"/>
              <a:t>tưởng</a:t>
            </a:r>
            <a:r>
              <a:rPr lang="en-US" sz="1200" dirty="0"/>
              <a:t> </a:t>
            </a:r>
            <a:r>
              <a:rPr lang="en-US" sz="1200" dirty="0" err="1"/>
              <a:t>Giu</a:t>
            </a:r>
            <a:r>
              <a:rPr lang="en-US" sz="1200" dirty="0"/>
              <a:t>-li-</a:t>
            </a:r>
            <a:r>
              <a:rPr lang="en-US" sz="1200" dirty="0" err="1"/>
              <a:t>ét</a:t>
            </a:r>
            <a:r>
              <a:rPr lang="en-US" sz="1200" dirty="0"/>
              <a:t> </a:t>
            </a:r>
            <a:r>
              <a:rPr lang="en-US" sz="1200" dirty="0" err="1"/>
              <a:t>chết</a:t>
            </a:r>
            <a:r>
              <a:rPr lang="en-US" sz="1200" dirty="0"/>
              <a:t> </a:t>
            </a:r>
            <a:r>
              <a:rPr lang="en-US" sz="1200" dirty="0" err="1"/>
              <a:t>thật</a:t>
            </a:r>
            <a:r>
              <a:rPr lang="en-US" sz="1200" dirty="0"/>
              <a:t> </a:t>
            </a:r>
            <a:r>
              <a:rPr lang="en-US" sz="1200" dirty="0" err="1"/>
              <a:t>nên</a:t>
            </a:r>
            <a:r>
              <a:rPr lang="en-US" sz="1200" dirty="0"/>
              <a:t> </a:t>
            </a:r>
            <a:r>
              <a:rPr lang="en-US" sz="1200" dirty="0" err="1"/>
              <a:t>tự</a:t>
            </a:r>
            <a:r>
              <a:rPr lang="en-US" sz="1200" dirty="0"/>
              <a:t> </a:t>
            </a:r>
            <a:r>
              <a:rPr lang="en-US" sz="1200" dirty="0" err="1"/>
              <a:t>sát</a:t>
            </a:r>
            <a:r>
              <a:rPr lang="en-US" sz="1200" dirty="0"/>
              <a:t>, </a:t>
            </a:r>
            <a:r>
              <a:rPr lang="en-US" sz="1200" dirty="0" err="1"/>
              <a:t>Giu</a:t>
            </a:r>
            <a:r>
              <a:rPr lang="en-US" sz="1200" dirty="0"/>
              <a:t>-li-</a:t>
            </a:r>
            <a:r>
              <a:rPr lang="en-US" sz="1200" dirty="0" err="1"/>
              <a:t>ét</a:t>
            </a:r>
            <a:r>
              <a:rPr lang="en-US" sz="1200" dirty="0"/>
              <a:t> </a:t>
            </a:r>
            <a:r>
              <a:rPr lang="en-US" sz="1200" dirty="0" err="1"/>
              <a:t>tự</a:t>
            </a:r>
            <a:r>
              <a:rPr lang="en-US" sz="1200" dirty="0"/>
              <a:t> </a:t>
            </a:r>
            <a:r>
              <a:rPr lang="en-US" sz="1200" dirty="0" err="1"/>
              <a:t>sát</a:t>
            </a:r>
            <a:r>
              <a:rPr lang="en-US" sz="1200" dirty="0"/>
              <a:t> </a:t>
            </a:r>
            <a:r>
              <a:rPr lang="en-US" sz="1200" dirty="0" err="1"/>
              <a:t>khi</a:t>
            </a:r>
            <a:r>
              <a:rPr lang="en-US" sz="1200" dirty="0"/>
              <a:t> </a:t>
            </a:r>
            <a:r>
              <a:rPr lang="en-US" sz="1200" dirty="0" err="1"/>
              <a:t>thấy</a:t>
            </a:r>
            <a:r>
              <a:rPr lang="en-US" sz="1200" dirty="0"/>
              <a:t> </a:t>
            </a:r>
            <a:r>
              <a:rPr lang="en-US" sz="1200" dirty="0" err="1"/>
              <a:t>Rô</a:t>
            </a:r>
            <a:r>
              <a:rPr lang="en-US" sz="1200" dirty="0"/>
              <a:t>-</a:t>
            </a:r>
            <a:r>
              <a:rPr lang="en-US" sz="1200" dirty="0" err="1"/>
              <a:t>mê</a:t>
            </a:r>
            <a:r>
              <a:rPr lang="en-US" sz="1200" dirty="0"/>
              <a:t>-ô </a:t>
            </a:r>
            <a:r>
              <a:rPr lang="en-US" sz="1200" dirty="0" err="1"/>
              <a:t>chết</a:t>
            </a:r>
            <a:r>
              <a:rPr lang="en-US" sz="1200" dirty="0"/>
              <a:t>.</a:t>
            </a:r>
            <a:endParaRPr lang="vi-VN" sz="1200" dirty="0"/>
          </a:p>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GV hỏi: Cái chết của hai nhân vật đã tác động như thế nào đến hai dòng họ Ca-piu-lét và Môn-ta-ghiu</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17</a:t>
            </a:fld>
            <a:endParaRPr lang="en-US"/>
          </a:p>
        </p:txBody>
      </p:sp>
    </p:spTree>
    <p:extLst>
      <p:ext uri="{BB962C8B-B14F-4D97-AF65-F5344CB8AC3E}">
        <p14:creationId xmlns:p14="http://schemas.microsoft.com/office/powerpoint/2010/main" val="2224552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yêu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cầu</a:t>
            </a:r>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đọc</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vai</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hỏi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độc</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thoại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Rô</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mê</a:t>
            </a:r>
            <a:r>
              <a:rPr lang="en-US" sz="1200" kern="1200" dirty="0">
                <a:solidFill>
                  <a:schemeClr val="tx1"/>
                </a:solidFill>
                <a:effectLst/>
                <a:latin typeface="+mn-lt"/>
                <a:ea typeface="+mn-ea"/>
                <a:cs typeface="+mn-cs"/>
              </a:rPr>
              <a:t>-ô ở </a:t>
            </a:r>
            <a:r>
              <a:rPr lang="en-US" sz="1200" kern="1200" dirty="0" err="1">
                <a:solidFill>
                  <a:schemeClr val="tx1"/>
                </a:solidFill>
                <a:effectLst/>
                <a:latin typeface="+mn-lt"/>
                <a:ea typeface="+mn-ea"/>
                <a:cs typeface="+mn-cs"/>
              </a:rPr>
              <a:t>đầu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nói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a:t>
            </a:r>
            <a:r>
              <a:rPr lang="en-US" sz="1200" kern="1200" dirty="0">
                <a:solidFill>
                  <a:schemeClr val="tx1"/>
                </a:solidFill>
                <a:effectLst/>
                <a:latin typeface="+mn-lt"/>
                <a:ea typeface="+mn-ea"/>
                <a:cs typeface="+mn-cs"/>
              </a:rPr>
              <a:t> ý? (GV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hỏi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thoại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18</a:t>
            </a:fld>
            <a:endParaRPr lang="en-US"/>
          </a:p>
        </p:txBody>
      </p:sp>
    </p:spTree>
    <p:extLst>
      <p:ext uri="{BB962C8B-B14F-4D97-AF65-F5344CB8AC3E}">
        <p14:creationId xmlns:p14="http://schemas.microsoft.com/office/powerpoint/2010/main" val="783841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hỏi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độc</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thoại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thoại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Rô</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mê</a:t>
            </a:r>
            <a:r>
              <a:rPr lang="en-US" sz="1200" kern="1200" dirty="0">
                <a:solidFill>
                  <a:schemeClr val="tx1"/>
                </a:solidFill>
                <a:effectLst/>
                <a:latin typeface="+mn-lt"/>
                <a:ea typeface="+mn-ea"/>
                <a:cs typeface="+mn-cs"/>
              </a:rPr>
              <a:t>-ô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Giu</a:t>
            </a:r>
            <a:r>
              <a:rPr lang="en-US" sz="1200" kern="1200" dirty="0">
                <a:solidFill>
                  <a:schemeClr val="tx1"/>
                </a:solidFill>
                <a:effectLst/>
                <a:latin typeface="+mn-lt"/>
                <a:ea typeface="+mn-ea"/>
                <a:cs typeface="+mn-cs"/>
              </a:rPr>
              <a:t>-li-</a:t>
            </a:r>
            <a:r>
              <a:rPr lang="en-US" sz="1200" kern="1200" dirty="0" err="1">
                <a:solidFill>
                  <a:schemeClr val="tx1"/>
                </a:solidFill>
                <a:effectLst/>
                <a:latin typeface="+mn-lt"/>
                <a:ea typeface="+mn-ea"/>
                <a:cs typeface="+mn-cs"/>
              </a:rPr>
              <a:t>ét</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trạng</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GV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Hồi</a:t>
            </a:r>
            <a:r>
              <a:rPr lang="en-US" sz="1200" kern="1200" dirty="0">
                <a:solidFill>
                  <a:schemeClr val="tx1"/>
                </a:solidFill>
                <a:effectLst/>
                <a:latin typeface="+mn-lt"/>
                <a:ea typeface="+mn-ea"/>
                <a:cs typeface="+mn-cs"/>
              </a:rPr>
              <a:t> Ba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Rô</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mê</a:t>
            </a:r>
            <a:r>
              <a:rPr lang="en-US" sz="1200" kern="1200" dirty="0">
                <a:solidFill>
                  <a:schemeClr val="tx1"/>
                </a:solidFill>
                <a:effectLst/>
                <a:latin typeface="+mn-lt"/>
                <a:ea typeface="+mn-ea"/>
                <a:cs typeface="+mn-cs"/>
              </a:rPr>
              <a:t>-ô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biệt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Giu</a:t>
            </a:r>
            <a:r>
              <a:rPr lang="en-US" sz="1200" kern="1200" dirty="0">
                <a:solidFill>
                  <a:schemeClr val="tx1"/>
                </a:solidFill>
                <a:effectLst/>
                <a:latin typeface="+mn-lt"/>
                <a:ea typeface="+mn-ea"/>
                <a:cs typeface="+mn-cs"/>
              </a:rPr>
              <a:t>-li-</a:t>
            </a:r>
            <a:r>
              <a:rPr lang="en-US" sz="1200" kern="1200" dirty="0" err="1">
                <a:solidFill>
                  <a:schemeClr val="tx1"/>
                </a:solidFill>
                <a:effectLst/>
                <a:latin typeface="+mn-lt"/>
                <a:ea typeface="+mn-ea"/>
                <a:cs typeface="+mn-cs"/>
              </a:rPr>
              <a:t>ét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biệt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thoại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nỗi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đớn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yêu</a:t>
            </a:r>
            <a:r>
              <a:rPr lang="en-US" sz="1200" kern="1200" dirty="0">
                <a:solidFill>
                  <a:schemeClr val="tx1"/>
                </a:solidFill>
                <a:effectLst/>
                <a:latin typeface="+mn-lt"/>
                <a:ea typeface="+mn-ea"/>
                <a:cs typeface="+mn-cs"/>
              </a:rPr>
              <a:t> say </a:t>
            </a:r>
            <a:r>
              <a:rPr lang="en-US" sz="1200" kern="1200" dirty="0" err="1">
                <a:solidFill>
                  <a:schemeClr val="tx1"/>
                </a:solidFill>
                <a:effectLst/>
                <a:latin typeface="+mn-lt"/>
                <a:ea typeface="+mn-ea"/>
                <a:cs typeface="+mn-cs"/>
              </a:rPr>
              <a:t>đắm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đớn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biệt</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19</a:t>
            </a:fld>
            <a:endParaRPr lang="en-US"/>
          </a:p>
        </p:txBody>
      </p:sp>
    </p:spTree>
    <p:extLst>
      <p:ext uri="{BB962C8B-B14F-4D97-AF65-F5344CB8AC3E}">
        <p14:creationId xmlns:p14="http://schemas.microsoft.com/office/powerpoint/2010/main" val="439798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20</a:t>
            </a:fld>
            <a:endParaRPr lang="en-US"/>
          </a:p>
        </p:txBody>
      </p:sp>
    </p:spTree>
    <p:extLst>
      <p:ext uri="{BB962C8B-B14F-4D97-AF65-F5344CB8AC3E}">
        <p14:creationId xmlns:p14="http://schemas.microsoft.com/office/powerpoint/2010/main" val="970730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7D012-51E8-4302-B715-5134CD6A47C7}" type="slidenum">
              <a:rPr lang="en-US" smtClean="0"/>
              <a:t>21</a:t>
            </a:fld>
            <a:endParaRPr lang="en-US"/>
          </a:p>
        </p:txBody>
      </p:sp>
    </p:spTree>
    <p:extLst>
      <p:ext uri="{BB962C8B-B14F-4D97-AF65-F5344CB8AC3E}">
        <p14:creationId xmlns:p14="http://schemas.microsoft.com/office/powerpoint/2010/main" val="206310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GV yêu cầu HS đọc phần </a:t>
            </a:r>
            <a:r>
              <a:rPr lang="vi-VN" sz="1200" i="1" kern="1200" dirty="0">
                <a:solidFill>
                  <a:schemeClr val="tx1"/>
                </a:solidFill>
                <a:effectLst/>
                <a:latin typeface="+mn-lt"/>
                <a:ea typeface="+mn-ea"/>
                <a:cs typeface="+mn-cs"/>
              </a:rPr>
              <a:t>Giới thiệu bài học</a:t>
            </a:r>
            <a:r>
              <a:rPr lang="vi-VN" sz="1200" kern="1200" dirty="0">
                <a:solidFill>
                  <a:schemeClr val="tx1"/>
                </a:solidFill>
                <a:effectLst/>
                <a:latin typeface="+mn-lt"/>
                <a:ea typeface="+mn-ea"/>
                <a:cs typeface="+mn-cs"/>
              </a:rPr>
              <a:t>, nêu chủ đề của bài và thể loại chính được học trong bài.</a:t>
            </a:r>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2</a:t>
            </a:fld>
            <a:endParaRPr lang="en-US"/>
          </a:p>
        </p:txBody>
      </p:sp>
    </p:spTree>
    <p:extLst>
      <p:ext uri="{BB962C8B-B14F-4D97-AF65-F5344CB8AC3E}">
        <p14:creationId xmlns:p14="http://schemas.microsoft.com/office/powerpoint/2010/main" val="239325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22</a:t>
            </a:fld>
            <a:endParaRPr lang="en-US"/>
          </a:p>
        </p:txBody>
      </p:sp>
    </p:spTree>
    <p:extLst>
      <p:ext uri="{BB962C8B-B14F-4D97-AF65-F5344CB8AC3E}">
        <p14:creationId xmlns:p14="http://schemas.microsoft.com/office/powerpoint/2010/main" val="311294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HĐ</a:t>
            </a:r>
            <a:r>
              <a:rPr lang="vi-VN" sz="1200" kern="1200" baseline="0" dirty="0">
                <a:solidFill>
                  <a:schemeClr val="tx1"/>
                </a:solidFill>
                <a:effectLst/>
                <a:latin typeface="+mn-lt"/>
                <a:ea typeface="+mn-ea"/>
                <a:cs typeface="+mn-cs"/>
              </a:rPr>
              <a:t> 1: KHỞI ĐỘNG</a:t>
            </a:r>
          </a:p>
          <a:p>
            <a:r>
              <a:rPr lang="vi-VN"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GV </a:t>
            </a:r>
            <a:r>
              <a:rPr lang="en-US" sz="1200" kern="1200" dirty="0" err="1">
                <a:solidFill>
                  <a:schemeClr val="tx1"/>
                </a:solidFill>
                <a:effectLst/>
                <a:latin typeface="+mn-lt"/>
                <a:ea typeface="+mn-ea"/>
                <a:cs typeface="+mn-cs"/>
              </a:rPr>
              <a:t>yêu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cầu</a:t>
            </a:r>
            <a:r>
              <a:rPr lang="en-US" sz="1200" kern="1200" dirty="0">
                <a:solidFill>
                  <a:schemeClr val="tx1"/>
                </a:solidFill>
                <a:effectLst/>
                <a:latin typeface="+mn-lt"/>
                <a:ea typeface="+mn-ea"/>
                <a:cs typeface="+mn-cs"/>
              </a:rPr>
              <a:t> HS:</a:t>
            </a:r>
          </a:p>
          <a:p>
            <a:r>
              <a:rPr lang="vi-VN" sz="1200" kern="1200" dirty="0">
                <a:solidFill>
                  <a:schemeClr val="tx1"/>
                </a:solidFill>
                <a:effectLst/>
                <a:latin typeface="+mn-lt"/>
                <a:ea typeface="+mn-ea"/>
                <a:cs typeface="+mn-cs"/>
              </a:rPr>
              <a:t>Chia sẻ suy nghĩ về một tác phẩm (văn học, nghệ thuật) viết về đề tài tình yêu.</a:t>
            </a:r>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3</a:t>
            </a:fld>
            <a:endParaRPr lang="en-US"/>
          </a:p>
        </p:txBody>
      </p:sp>
    </p:spTree>
    <p:extLst>
      <p:ext uri="{BB962C8B-B14F-4D97-AF65-F5344CB8AC3E}">
        <p14:creationId xmlns:p14="http://schemas.microsoft.com/office/powerpoint/2010/main" val="378957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GV </a:t>
            </a:r>
            <a:r>
              <a:rPr lang="vi-VN" sz="1200" kern="1200" dirty="0">
                <a:solidFill>
                  <a:schemeClr val="tx1"/>
                </a:solidFill>
                <a:effectLst/>
                <a:latin typeface="+mn-lt"/>
                <a:ea typeface="+mn-ea"/>
                <a:cs typeface="+mn-cs"/>
              </a:rPr>
              <a:t>gợi</a:t>
            </a:r>
            <a:r>
              <a:rPr lang="vi-VN" sz="1200" kern="1200" baseline="0" dirty="0">
                <a:solidFill>
                  <a:schemeClr val="tx1"/>
                </a:solidFill>
                <a:effectLst/>
                <a:latin typeface="+mn-lt"/>
                <a:ea typeface="+mn-ea"/>
                <a:cs typeface="+mn-cs"/>
              </a:rPr>
              <a:t> ý: </a:t>
            </a:r>
            <a:r>
              <a:rPr lang="vi-VN" sz="1200" kern="1200" dirty="0">
                <a:solidFill>
                  <a:schemeClr val="tx1"/>
                </a:solidFill>
                <a:effectLst/>
                <a:latin typeface="+mn-lt"/>
                <a:ea typeface="+mn-ea"/>
                <a:cs typeface="+mn-cs"/>
              </a:rPr>
              <a:t>HS trình bày ngắn gọn suy nghĩ của mình về một tác phẩm văn học hoặc một bức tranh, một bản nhạc, một bộ phim,... có đề tài tình yêu nam nữ.</a:t>
            </a:r>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4</a:t>
            </a:fld>
            <a:endParaRPr lang="en-US"/>
          </a:p>
        </p:txBody>
      </p:sp>
    </p:spTree>
    <p:extLst>
      <p:ext uri="{BB962C8B-B14F-4D97-AF65-F5344CB8AC3E}">
        <p14:creationId xmlns:p14="http://schemas.microsoft.com/office/powerpoint/2010/main" val="67908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GV </a:t>
            </a:r>
            <a:r>
              <a:rPr lang="vi-VN" sz="1200" kern="1200" dirty="0">
                <a:solidFill>
                  <a:schemeClr val="tx1"/>
                </a:solidFill>
                <a:effectLst/>
                <a:latin typeface="+mn-lt"/>
                <a:ea typeface="+mn-ea"/>
                <a:cs typeface="+mn-cs"/>
              </a:rPr>
              <a:t>gợi</a:t>
            </a:r>
            <a:r>
              <a:rPr lang="vi-VN" sz="1200" kern="1200" baseline="0" dirty="0">
                <a:solidFill>
                  <a:schemeClr val="tx1"/>
                </a:solidFill>
                <a:effectLst/>
                <a:latin typeface="+mn-lt"/>
                <a:ea typeface="+mn-ea"/>
                <a:cs typeface="+mn-cs"/>
              </a:rPr>
              <a:t> ý: tác phẩm của tác giả Nguyễn Nhật Ánh được chuyển thể thành phim năm 2023?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https://www.bachhoaxanh.com/kinh-nghiem-hay/11-cuon-sach-hay-lang-man-ve-tinh-yeu-cho-nen-bo-lo-1515805</a:t>
            </a:r>
          </a:p>
          <a:p>
            <a:endParaRPr lang="vi-VN"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5</a:t>
            </a:fld>
            <a:endParaRPr lang="en-US"/>
          </a:p>
        </p:txBody>
      </p:sp>
    </p:spTree>
    <p:extLst>
      <p:ext uri="{BB962C8B-B14F-4D97-AF65-F5344CB8AC3E}">
        <p14:creationId xmlns:p14="http://schemas.microsoft.com/office/powerpoint/2010/main" val="3676417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HĐ</a:t>
            </a:r>
            <a:r>
              <a:rPr lang="vi-VN" baseline="0" dirty="0"/>
              <a:t> 2: HÌNH THÀNH KIẾN THỨC</a:t>
            </a:r>
            <a:endParaRPr lang="en-US" dirty="0"/>
          </a:p>
          <a:p>
            <a:endParaRPr lang="en-US" dirty="0"/>
          </a:p>
        </p:txBody>
      </p:sp>
      <p:sp>
        <p:nvSpPr>
          <p:cNvPr id="4" name="Slide Number Placeholder 3"/>
          <p:cNvSpPr>
            <a:spLocks noGrp="1"/>
          </p:cNvSpPr>
          <p:nvPr>
            <p:ph type="sldNum" sz="quarter" idx="5"/>
          </p:nvPr>
        </p:nvSpPr>
        <p:spPr/>
        <p:txBody>
          <a:bodyPr/>
          <a:lstStyle/>
          <a:p>
            <a:fld id="{9BE7D012-51E8-4302-B715-5134CD6A47C7}" type="slidenum">
              <a:rPr lang="en-US" smtClean="0"/>
              <a:t>7</a:t>
            </a:fld>
            <a:endParaRPr lang="en-US"/>
          </a:p>
        </p:txBody>
      </p:sp>
    </p:spTree>
    <p:extLst>
      <p:ext uri="{BB962C8B-B14F-4D97-AF65-F5344CB8AC3E}">
        <p14:creationId xmlns:p14="http://schemas.microsoft.com/office/powerpoint/2010/main" val="3547326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8</a:t>
            </a:fld>
            <a:endParaRPr lang="en-US"/>
          </a:p>
        </p:txBody>
      </p:sp>
    </p:spTree>
    <p:extLst>
      <p:ext uri="{BB962C8B-B14F-4D97-AF65-F5344CB8AC3E}">
        <p14:creationId xmlns:p14="http://schemas.microsoft.com/office/powerpoint/2010/main" val="3731858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vi-VN" sz="1200" kern="1200" dirty="0">
                <a:solidFill>
                  <a:schemeClr val="tx1"/>
                </a:solidFill>
                <a:effectLst/>
                <a:latin typeface="+mn-lt"/>
                <a:ea typeface="+mn-ea"/>
                <a:cs typeface="+mn-cs"/>
              </a:rPr>
              <a:t>GV yêu cầu HS trao đổi cặp đôi về nhiệm vụ 1 trong phiếu học tập số 1 (đã thực hiện ở nhà).</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vi-VN" sz="1200" kern="1200" dirty="0">
                <a:solidFill>
                  <a:schemeClr val="tx1"/>
                </a:solidFill>
                <a:effectLst/>
                <a:latin typeface="+mn-lt"/>
                <a:ea typeface="+mn-ea"/>
                <a:cs typeface="+mn-cs"/>
              </a:rPr>
              <a:t>HS trao đổi cặp đôi và trình bày kết quả thảo luận</a:t>
            </a:r>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9</a:t>
            </a:fld>
            <a:endParaRPr lang="en-US"/>
          </a:p>
        </p:txBody>
      </p:sp>
    </p:spTree>
    <p:extLst>
      <p:ext uri="{BB962C8B-B14F-4D97-AF65-F5344CB8AC3E}">
        <p14:creationId xmlns:p14="http://schemas.microsoft.com/office/powerpoint/2010/main" val="338230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spcAft>
                <a:spcPts val="6500"/>
              </a:spcAft>
              <a:buClr>
                <a:srgbClr val="231F20"/>
              </a:buClr>
              <a:buSzPts val="1200"/>
              <a:buFont typeface="Symbol" panose="05050102010706020507" pitchFamily="18" charset="2"/>
              <a:buChar char="-"/>
              <a:tabLst>
                <a:tab pos="146050" algn="l"/>
              </a:tabLst>
            </a:pP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GV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Uy</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-li-am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Sếch-xpia</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183EB4-F8EF-42A4-B2D5-5BA00E308574}" type="slidenum">
              <a:rPr lang="en-US" smtClean="0"/>
              <a:t>11</a:t>
            </a:fld>
            <a:endParaRPr lang="en-US"/>
          </a:p>
        </p:txBody>
      </p:sp>
    </p:spTree>
    <p:extLst>
      <p:ext uri="{BB962C8B-B14F-4D97-AF65-F5344CB8AC3E}">
        <p14:creationId xmlns:p14="http://schemas.microsoft.com/office/powerpoint/2010/main" val="889955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96143-99F3-FE48-BE6D-27B9D670FE8A}"/>
              </a:ext>
            </a:extLst>
          </p:cNvPr>
          <p:cNvSpPr txBox="1"/>
          <p:nvPr/>
        </p:nvSpPr>
        <p:spPr>
          <a:xfrm>
            <a:off x="457200" y="904540"/>
            <a:ext cx="17297400" cy="1446550"/>
          </a:xfrm>
          <a:prstGeom prst="rect">
            <a:avLst/>
          </a:prstGeom>
          <a:noFill/>
        </p:spPr>
        <p:txBody>
          <a:bodyPr wrap="square" rtlCol="0">
            <a:spAutoFit/>
          </a:bodyPr>
          <a:lstStyle/>
          <a:p>
            <a:pPr algn="ctr"/>
            <a:r>
              <a:rPr lang="en-US" sz="8800" dirty="0" err="1">
                <a:latin typeface="#9Slide07 IcielNabila" pitchFamily="2" charset="0"/>
                <a:cs typeface="Times New Roman" panose="02020603050405020304" pitchFamily="18" charset="0"/>
              </a:rPr>
              <a:t>Bài</a:t>
            </a:r>
            <a:r>
              <a:rPr lang="en-US" sz="8800" dirty="0">
                <a:latin typeface="#9Slide07 IcielNabila" pitchFamily="2" charset="0"/>
                <a:cs typeface="Times New Roman" panose="02020603050405020304" pitchFamily="18" charset="0"/>
              </a:rPr>
              <a:t> 5: </a:t>
            </a:r>
            <a:r>
              <a:rPr lang="en-US" sz="8800" dirty="0" err="1">
                <a:latin typeface="#9Slide07 IcielNabila" pitchFamily="2" charset="0"/>
                <a:cs typeface="Times New Roman" panose="02020603050405020304" pitchFamily="18" charset="0"/>
              </a:rPr>
              <a:t>Đối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diện</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với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nỗi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đau</a:t>
            </a:r>
            <a:endParaRPr lang="en-US" sz="8800" dirty="0">
              <a:latin typeface="#9Slide07 IcielNabila" pitchFamily="2" charset="0"/>
              <a:cs typeface="Times New Roman" panose="02020603050405020304" pitchFamily="18" charset="0"/>
            </a:endParaRPr>
          </a:p>
        </p:txBody>
      </p:sp>
      <p:pic>
        <p:nvPicPr>
          <p:cNvPr id="1026" name="Picture 2" descr="Trưởng thành là học cách đối diện với những nỗi đ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2705100"/>
            <a:ext cx="7162800" cy="7162800"/>
          </a:xfrm>
          <a:prstGeom prst="rect">
            <a:avLst/>
          </a:prstGeom>
          <a:noFill/>
          <a:extLst>
            <a:ext uri="{909E8E84-426E-40DD-AFC4-6F175D3DCCD1}">
              <a14:hiddenFill xmlns:a14="http://schemas.microsoft.com/office/drawing/2010/main">
                <a:solidFill>
                  <a:srgbClr val="FFFFFF"/>
                </a:solidFill>
              </a14:hiddenFill>
            </a:ext>
          </a:extLst>
        </p:spPr>
      </p:pic>
      <p:sp>
        <p:nvSpPr>
          <p:cNvPr id="5" name="Pentagon 4"/>
          <p:cNvSpPr/>
          <p:nvPr/>
        </p:nvSpPr>
        <p:spPr>
          <a:xfrm rot="10800000">
            <a:off x="165100" y="2705099"/>
            <a:ext cx="10426700" cy="7162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71600" y="4095095"/>
            <a:ext cx="8610600" cy="4985980"/>
          </a:xfrm>
          <a:prstGeom prst="rect">
            <a:avLst/>
          </a:prstGeom>
          <a:noFill/>
        </p:spPr>
        <p:txBody>
          <a:bodyPr wrap="square" rtlCol="0">
            <a:spAutoFit/>
          </a:bodyPr>
          <a:lstStyle/>
          <a:p>
            <a:pPr algn="just"/>
            <a:r>
              <a:rPr lang="vi-VN" sz="5400" i="1" dirty="0">
                <a:latin typeface="+mj-lt"/>
              </a:rPr>
              <a:t>      “Nỗi đau là một phần của cuộc sống, chúng ta có thể học cách sống với nó và hướng tới hạnh phúc”</a:t>
            </a:r>
          </a:p>
          <a:p>
            <a:pPr algn="just"/>
            <a:r>
              <a:rPr lang="vi-VN" sz="5400" i="1" dirty="0">
                <a:latin typeface="+mj-lt"/>
              </a:rPr>
              <a:t>        </a:t>
            </a:r>
            <a:r>
              <a:rPr lang="vi-VN" sz="4800" dirty="0">
                <a:latin typeface="+mj-lt"/>
              </a:rPr>
              <a:t>Ca-ren xan-man-xon </a:t>
            </a:r>
          </a:p>
          <a:p>
            <a:pPr algn="ctr"/>
            <a:r>
              <a:rPr lang="vi-VN" sz="4800" dirty="0">
                <a:latin typeface="+mj-lt"/>
              </a:rPr>
              <a:t>                 (Karen Salmansohn)</a:t>
            </a:r>
          </a:p>
        </p:txBody>
      </p:sp>
    </p:spTree>
    <p:extLst>
      <p:ext uri="{BB962C8B-B14F-4D97-AF65-F5344CB8AC3E}">
        <p14:creationId xmlns:p14="http://schemas.microsoft.com/office/powerpoint/2010/main" val="12612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wipe(down)">
                                      <p:cBhvr>
                                        <p:cTn id="39" dur="580">
                                          <p:stCondLst>
                                            <p:cond delay="0"/>
                                          </p:stCondLst>
                                        </p:cTn>
                                        <p:tgtEl>
                                          <p:spTgt spid="1026"/>
                                        </p:tgtEl>
                                      </p:cBhvr>
                                    </p:animEffect>
                                    <p:anim calcmode="lin" valueType="num">
                                      <p:cBhvr>
                                        <p:cTn id="4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5" dur="26">
                                          <p:stCondLst>
                                            <p:cond delay="650"/>
                                          </p:stCondLst>
                                        </p:cTn>
                                        <p:tgtEl>
                                          <p:spTgt spid="1026"/>
                                        </p:tgtEl>
                                      </p:cBhvr>
                                      <p:to x="100000" y="60000"/>
                                    </p:animScale>
                                    <p:animScale>
                                      <p:cBhvr>
                                        <p:cTn id="46" dur="166" decel="50000">
                                          <p:stCondLst>
                                            <p:cond delay="676"/>
                                          </p:stCondLst>
                                        </p:cTn>
                                        <p:tgtEl>
                                          <p:spTgt spid="1026"/>
                                        </p:tgtEl>
                                      </p:cBhvr>
                                      <p:to x="100000" y="100000"/>
                                    </p:animScale>
                                    <p:animScale>
                                      <p:cBhvr>
                                        <p:cTn id="47" dur="26">
                                          <p:stCondLst>
                                            <p:cond delay="1312"/>
                                          </p:stCondLst>
                                        </p:cTn>
                                        <p:tgtEl>
                                          <p:spTgt spid="1026"/>
                                        </p:tgtEl>
                                      </p:cBhvr>
                                      <p:to x="100000" y="80000"/>
                                    </p:animScale>
                                    <p:animScale>
                                      <p:cBhvr>
                                        <p:cTn id="48" dur="166" decel="50000">
                                          <p:stCondLst>
                                            <p:cond delay="1338"/>
                                          </p:stCondLst>
                                        </p:cTn>
                                        <p:tgtEl>
                                          <p:spTgt spid="1026"/>
                                        </p:tgtEl>
                                      </p:cBhvr>
                                      <p:to x="100000" y="100000"/>
                                    </p:animScale>
                                    <p:animScale>
                                      <p:cBhvr>
                                        <p:cTn id="49" dur="26">
                                          <p:stCondLst>
                                            <p:cond delay="1642"/>
                                          </p:stCondLst>
                                        </p:cTn>
                                        <p:tgtEl>
                                          <p:spTgt spid="1026"/>
                                        </p:tgtEl>
                                      </p:cBhvr>
                                      <p:to x="100000" y="90000"/>
                                    </p:animScale>
                                    <p:animScale>
                                      <p:cBhvr>
                                        <p:cTn id="50" dur="166" decel="50000">
                                          <p:stCondLst>
                                            <p:cond delay="1668"/>
                                          </p:stCondLst>
                                        </p:cTn>
                                        <p:tgtEl>
                                          <p:spTgt spid="1026"/>
                                        </p:tgtEl>
                                      </p:cBhvr>
                                      <p:to x="100000" y="100000"/>
                                    </p:animScale>
                                    <p:animScale>
                                      <p:cBhvr>
                                        <p:cTn id="51" dur="26">
                                          <p:stCondLst>
                                            <p:cond delay="1808"/>
                                          </p:stCondLst>
                                        </p:cTn>
                                        <p:tgtEl>
                                          <p:spTgt spid="1026"/>
                                        </p:tgtEl>
                                      </p:cBhvr>
                                      <p:to x="100000" y="95000"/>
                                    </p:animScale>
                                    <p:animScale>
                                      <p:cBhvr>
                                        <p:cTn id="52"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4078"/>
            <a:ext cx="18059400" cy="10291022"/>
          </a:xfrm>
          <a:prstGeom prst="rect">
            <a:avLst/>
          </a:prstGeom>
          <a:solidFill>
            <a:schemeClr val="bg1"/>
          </a:solidFill>
        </p:spPr>
        <p:txBody>
          <a:bodyPr wrap="square">
            <a:spAutoFit/>
          </a:bodyPr>
          <a:lstStyle/>
          <a:p>
            <a:pPr algn="ctr">
              <a:lnSpc>
                <a:spcPct val="115000"/>
              </a:lnSpc>
              <a:spcAft>
                <a:spcPts val="400"/>
              </a:spcAft>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200150" lvl="1" indent="-742950">
              <a:lnSpc>
                <a:spcPct val="115000"/>
              </a:lnSpc>
              <a:spcAft>
                <a:spcPts val="270"/>
              </a:spcAft>
              <a:buAutoNum type="arabicPeriod"/>
            </a:pPr>
            <a:r>
              <a:rPr lang="vi-VN"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Điền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vi-VN"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15000"/>
              </a:lnSpc>
              <a:spcAft>
                <a:spcPts val="1500"/>
              </a:spcAft>
              <a:buClr>
                <a:srgbClr val="231F20"/>
              </a:buClr>
              <a:buSzPts val="1200"/>
              <a:tabLst>
                <a:tab pos="322580" algn="l"/>
                <a:tab pos="5213985" algn="l"/>
              </a:tabLst>
            </a:pPr>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1"/>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nảy</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do</a:t>
            </a:r>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mâu thuẫn giữa cái thiện với cái ác, cái cao cả với cái thấp hèn, cái mới với cái cũ, cái tiến bộ với cái phản tiến bộ, giữa các mặt khác nhau của tính cách, giữa mong muốn chủ quan và điều kiện khách quan, giữa các giá trị khác nhau của đời sống,...</a:t>
            </a:r>
            <a:endParaRPr lang="en-US" sz="3600" dirty="0">
              <a:latin typeface="Times New Roman" panose="02020603050405020304" pitchFamily="18" charset="0"/>
              <a:cs typeface="Times New Roman" panose="02020603050405020304" pitchFamily="18" charset="0"/>
            </a:endParaRPr>
          </a:p>
          <a:p>
            <a:pPr lvl="1"/>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tưởng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vọng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a:t>
            </a:r>
          </a:p>
          <a:p>
            <a:pPr lvl="1"/>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chuốt</a:t>
            </a:r>
            <a:r>
              <a:rPr lang="en-US" sz="3600" dirty="0">
                <a:latin typeface="Times New Roman" panose="02020603050405020304" pitchFamily="18" charset="0"/>
                <a:cs typeface="Times New Roman" panose="02020603050405020304" pitchFamily="18" charset="0"/>
              </a:rPr>
              <a:t>...</a:t>
            </a:r>
          </a:p>
          <a:p>
            <a:pPr lvl="1"/>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huyền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vĩnh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sống</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a:t>
            </a:r>
          </a:p>
          <a:p>
            <a:pPr lvl="1">
              <a:lnSpc>
                <a:spcPct val="115000"/>
              </a:lnSpc>
              <a:spcAft>
                <a:spcPts val="990"/>
              </a:spcAft>
              <a:tabLst>
                <a:tab pos="5213985" algn="l"/>
              </a:tabLst>
            </a:pP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biểu thị chuỗi hành động tuân theo quy tắc nhân quả, dẫn tới kết cục bi thảm của nhân vật chính.</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14518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33513-9847-4E77-9056-7C34AB234B5E}"/>
              </a:ext>
            </a:extLst>
          </p:cNvPr>
          <p:cNvSpPr>
            <a:spLocks noGrp="1"/>
          </p:cNvSpPr>
          <p:nvPr>
            <p:ph type="title"/>
          </p:nvPr>
        </p:nvSpPr>
        <p:spPr>
          <a:xfrm>
            <a:off x="990600" y="342900"/>
            <a:ext cx="16840200" cy="1350768"/>
          </a:xfrm>
        </p:spPr>
        <p:txBody>
          <a:bodyPr>
            <a:normAutofit/>
          </a:bodyPr>
          <a:lstStyle/>
          <a:p>
            <a:pPr algn="l"/>
            <a:r>
              <a:rPr lang="vi-VN" sz="5600" b="1" dirty="0">
                <a:latin typeface="Times New Roman" panose="02020603050405020304" pitchFamily="18" charset="0"/>
                <a:cs typeface="Times New Roman" panose="02020603050405020304" pitchFamily="18" charset="0"/>
              </a:rPr>
              <a:t>2</a:t>
            </a:r>
            <a:r>
              <a:rPr lang="en-US" sz="5600" b="1" dirty="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Tác</a:t>
            </a:r>
            <a:r>
              <a:rPr lang="en-US" sz="5600" b="1" dirty="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giả</a:t>
            </a:r>
            <a:r>
              <a:rPr lang="en-US" sz="5600" b="1" dirty="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Uy</a:t>
            </a:r>
            <a:r>
              <a:rPr lang="en-US" sz="5600" b="1" dirty="0">
                <a:latin typeface="Times New Roman" panose="02020603050405020304" pitchFamily="18" charset="0"/>
                <a:cs typeface="Times New Roman" panose="02020603050405020304" pitchFamily="18" charset="0"/>
              </a:rPr>
              <a:t>-li-am </a:t>
            </a:r>
            <a:r>
              <a:rPr lang="en-US" sz="5600" b="1" dirty="0" err="1">
                <a:latin typeface="Times New Roman" panose="02020603050405020304" pitchFamily="18" charset="0"/>
                <a:cs typeface="Times New Roman" panose="02020603050405020304" pitchFamily="18" charset="0"/>
              </a:rPr>
              <a:t>Sếch-xpia</a:t>
            </a:r>
            <a:r>
              <a:rPr lang="vi-VN" sz="5600" b="1" dirty="0">
                <a:latin typeface="Times New Roman" panose="02020603050405020304" pitchFamily="18" charset="0"/>
                <a:cs typeface="Times New Roman" panose="02020603050405020304" pitchFamily="18" charset="0"/>
              </a:rPr>
              <a:t> (</a:t>
            </a:r>
            <a:r>
              <a:rPr lang="en-US" sz="5600" b="1" dirty="0">
                <a:latin typeface="Times New Roman" panose="02020603050405020304" pitchFamily="18" charset="0"/>
                <a:cs typeface="Times New Roman" panose="02020603050405020304" pitchFamily="18" charset="0"/>
              </a:rPr>
              <a:t>William Shakespeare</a:t>
            </a:r>
            <a:r>
              <a:rPr lang="vi-VN" sz="5600" b="1" dirty="0">
                <a:latin typeface="Times New Roman" panose="02020603050405020304" pitchFamily="18" charset="0"/>
                <a:cs typeface="Times New Roman" panose="02020603050405020304" pitchFamily="18" charset="0"/>
              </a:rPr>
              <a:t>)</a:t>
            </a:r>
            <a:endParaRPr lang="en-US" sz="56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762000" y="2933701"/>
            <a:ext cx="7239000" cy="518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8305800" y="3086100"/>
            <a:ext cx="9753600" cy="4708981"/>
          </a:xfrm>
          <a:prstGeom prst="rect">
            <a:avLst/>
          </a:prstGeom>
          <a:noFill/>
        </p:spPr>
        <p:txBody>
          <a:bodyPr wrap="square" rtlCol="0">
            <a:spAutoFit/>
          </a:bodyPr>
          <a:lstStyle/>
          <a:p>
            <a:pPr marL="571500" lvl="0" indent="-571500">
              <a:buFont typeface="Courier New" panose="02070309020205020404" pitchFamily="49" charset="0"/>
              <a:buChar char="o"/>
            </a:pPr>
            <a:r>
              <a:rPr lang="en-US" sz="5000" dirty="0" err="1">
                <a:latin typeface="Times New Roman" panose="02020603050405020304" pitchFamily="18" charset="0"/>
                <a:cs typeface="Times New Roman" panose="02020603050405020304" pitchFamily="18" charset="0"/>
              </a:rPr>
              <a:t>Uy</a:t>
            </a:r>
            <a:r>
              <a:rPr lang="en-US" sz="5000" dirty="0">
                <a:latin typeface="Times New Roman" panose="02020603050405020304" pitchFamily="18" charset="0"/>
                <a:cs typeface="Times New Roman" panose="02020603050405020304" pitchFamily="18" charset="0"/>
              </a:rPr>
              <a:t>-li-am </a:t>
            </a:r>
            <a:r>
              <a:rPr lang="en-US" sz="5000" dirty="0" err="1">
                <a:latin typeface="Times New Roman" panose="02020603050405020304" pitchFamily="18" charset="0"/>
                <a:cs typeface="Times New Roman" panose="02020603050405020304" pitchFamily="18" charset="0"/>
              </a:rPr>
              <a:t>Sếch-xpia</a:t>
            </a:r>
            <a:r>
              <a:rPr lang="en-US" sz="5000" dirty="0">
                <a:latin typeface="Times New Roman" panose="02020603050405020304" pitchFamily="18" charset="0"/>
                <a:cs typeface="Times New Roman" panose="02020603050405020304" pitchFamily="18" charset="0"/>
              </a:rPr>
              <a:t> (1564 - 1616) </a:t>
            </a:r>
            <a:r>
              <a:rPr lang="en-US" sz="5000" dirty="0" err="1">
                <a:latin typeface="Times New Roman" panose="02020603050405020304" pitchFamily="18" charset="0"/>
                <a:cs typeface="Times New Roman" panose="02020603050405020304" pitchFamily="18" charset="0"/>
              </a:rPr>
              <a:t>là</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nhà</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viết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kịch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kiệt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xuất</a:t>
            </a:r>
            <a:r>
              <a:rPr lang="en-US" sz="5000" dirty="0">
                <a:latin typeface="Times New Roman" panose="02020603050405020304" pitchFamily="18" charset="0"/>
                <a:cs typeface="Times New Roman" panose="02020603050405020304" pitchFamily="18" charset="0"/>
              </a:rPr>
              <a:t> ở </a:t>
            </a:r>
            <a:r>
              <a:rPr lang="en-US" sz="5000" dirty="0" err="1">
                <a:latin typeface="Times New Roman" panose="02020603050405020304" pitchFamily="18" charset="0"/>
                <a:cs typeface="Times New Roman" panose="02020603050405020304" pitchFamily="18" charset="0"/>
              </a:rPr>
              <a:t>Anh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thời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Phục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hưng</a:t>
            </a:r>
            <a:r>
              <a:rPr lang="en-US" sz="5000" dirty="0">
                <a:latin typeface="Times New Roman" panose="02020603050405020304" pitchFamily="18" charset="0"/>
                <a:cs typeface="Times New Roman" panose="02020603050405020304" pitchFamily="18" charset="0"/>
              </a:rPr>
              <a:t>.</a:t>
            </a:r>
          </a:p>
          <a:p>
            <a:pPr marL="571500" lvl="0" indent="-571500">
              <a:buFont typeface="Courier New" panose="02070309020205020404" pitchFamily="49" charset="0"/>
              <a:buChar char="o"/>
            </a:pPr>
            <a:r>
              <a:rPr lang="en-US" sz="5000" dirty="0" err="1">
                <a:latin typeface="Times New Roman" panose="02020603050405020304" pitchFamily="18" charset="0"/>
                <a:cs typeface="Times New Roman" panose="02020603050405020304" pitchFamily="18" charset="0"/>
              </a:rPr>
              <a:t>Sáng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tác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của</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ông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thấm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đẫm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tình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yêu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lòng</a:t>
            </a:r>
            <a:r>
              <a:rPr lang="en-US" sz="5000" dirty="0">
                <a:latin typeface="Times New Roman" panose="02020603050405020304" pitchFamily="18" charset="0"/>
                <a:cs typeface="Times New Roman" panose="02020603050405020304" pitchFamily="18" charset="0"/>
              </a:rPr>
              <a:t> tin </a:t>
            </a:r>
            <a:r>
              <a:rPr lang="en-US" sz="5000" dirty="0" err="1">
                <a:latin typeface="Times New Roman" panose="02020603050405020304" pitchFamily="18" charset="0"/>
                <a:cs typeface="Times New Roman" panose="02020603050405020304" pitchFamily="18" charset="0"/>
              </a:rPr>
              <a:t>đối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với</a:t>
            </a:r>
            <a:r>
              <a:rPr lang="en-US" sz="5000" dirty="0">
                <a:latin typeface="Times New Roman" panose="02020603050405020304" pitchFamily="18" charset="0"/>
                <a:cs typeface="Times New Roman" panose="02020603050405020304" pitchFamily="18" charset="0"/>
              </a:rPr>
              <a:t> con </a:t>
            </a:r>
            <a:r>
              <a:rPr lang="en-US" sz="5000" dirty="0" err="1">
                <a:latin typeface="Times New Roman" panose="02020603050405020304" pitchFamily="18" charset="0"/>
                <a:cs typeface="Times New Roman" panose="02020603050405020304" pitchFamily="18" charset="0"/>
              </a:rPr>
              <a:t>người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chủ</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nghĩa</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nhân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văn</a:t>
            </a:r>
            <a:r>
              <a:rPr lang="en-US" sz="5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136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33513-9847-4E77-9056-7C34AB234B5E}"/>
              </a:ext>
            </a:extLst>
          </p:cNvPr>
          <p:cNvSpPr>
            <a:spLocks noGrp="1"/>
          </p:cNvSpPr>
          <p:nvPr>
            <p:ph type="title"/>
          </p:nvPr>
        </p:nvSpPr>
        <p:spPr>
          <a:xfrm>
            <a:off x="990600" y="342900"/>
            <a:ext cx="16840200" cy="1350768"/>
          </a:xfrm>
        </p:spPr>
        <p:txBody>
          <a:bodyPr>
            <a:normAutofit/>
          </a:bodyPr>
          <a:lstStyle/>
          <a:p>
            <a:pPr algn="l"/>
            <a:r>
              <a:rPr lang="en-US" sz="5600" b="1" dirty="0">
                <a:latin typeface="Times New Roman" panose="02020603050405020304" pitchFamily="18" charset="0"/>
                <a:cs typeface="Times New Roman" panose="02020603050405020304" pitchFamily="18" charset="0"/>
              </a:rPr>
              <a:t>3. </a:t>
            </a:r>
            <a:r>
              <a:rPr lang="en-US" sz="5600" b="1" dirty="0" err="1">
                <a:latin typeface="Times New Roman" panose="02020603050405020304" pitchFamily="18" charset="0"/>
                <a:cs typeface="Times New Roman" panose="02020603050405020304" pitchFamily="18" charset="0"/>
              </a:rPr>
              <a:t>Văn</a:t>
            </a:r>
            <a:r>
              <a:rPr lang="en-US" sz="5600" b="1" dirty="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bản</a:t>
            </a:r>
            <a:r>
              <a:rPr lang="en-US" sz="5600" b="1" dirty="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Rô</a:t>
            </a:r>
            <a:r>
              <a:rPr lang="en-US" sz="5600" b="1" dirty="0">
                <a:latin typeface="Times New Roman" panose="02020603050405020304" pitchFamily="18" charset="0"/>
                <a:cs typeface="Times New Roman" panose="02020603050405020304" pitchFamily="18" charset="0"/>
              </a:rPr>
              <a:t>-</a:t>
            </a:r>
            <a:r>
              <a:rPr lang="en-US" sz="5600" b="1" dirty="0" err="1">
                <a:latin typeface="Times New Roman" panose="02020603050405020304" pitchFamily="18" charset="0"/>
                <a:cs typeface="Times New Roman" panose="02020603050405020304" pitchFamily="18" charset="0"/>
              </a:rPr>
              <a:t>mê</a:t>
            </a:r>
            <a:r>
              <a:rPr lang="en-US" sz="5600" b="1" dirty="0">
                <a:latin typeface="Times New Roman" panose="02020603050405020304" pitchFamily="18" charset="0"/>
                <a:cs typeface="Times New Roman" panose="02020603050405020304" pitchFamily="18" charset="0"/>
              </a:rPr>
              <a:t>-ô </a:t>
            </a:r>
            <a:r>
              <a:rPr lang="en-US" sz="5600" b="1" dirty="0" err="1">
                <a:latin typeface="Times New Roman" panose="02020603050405020304" pitchFamily="18" charset="0"/>
                <a:cs typeface="Times New Roman" panose="02020603050405020304" pitchFamily="18" charset="0"/>
              </a:rPr>
              <a:t>và</a:t>
            </a:r>
            <a:r>
              <a:rPr lang="en-US" sz="5600" b="1" dirty="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giu</a:t>
            </a:r>
            <a:r>
              <a:rPr lang="en-US" sz="5600" b="1" dirty="0">
                <a:latin typeface="Times New Roman" panose="02020603050405020304" pitchFamily="18" charset="0"/>
                <a:cs typeface="Times New Roman" panose="02020603050405020304" pitchFamily="18" charset="0"/>
              </a:rPr>
              <a:t>-li-</a:t>
            </a:r>
            <a:r>
              <a:rPr lang="en-US" sz="5600" b="1" dirty="0" err="1">
                <a:latin typeface="Times New Roman" panose="02020603050405020304" pitchFamily="18" charset="0"/>
                <a:cs typeface="Times New Roman" panose="02020603050405020304" pitchFamily="18" charset="0"/>
              </a:rPr>
              <a:t>ét</a:t>
            </a:r>
            <a:r>
              <a:rPr lang="en-US" sz="56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7315200" y="1714500"/>
            <a:ext cx="10744200" cy="7786747"/>
          </a:xfrm>
          <a:prstGeom prst="rect">
            <a:avLst/>
          </a:prstGeom>
          <a:noFill/>
        </p:spPr>
        <p:txBody>
          <a:bodyPr wrap="square" rtlCol="0">
            <a:spAutoFit/>
          </a:bodyPr>
          <a:lstStyle/>
          <a:p>
            <a:pPr marL="571500" lvl="0" indent="-571500">
              <a:buFont typeface="Courier New" panose="02070309020205020404" pitchFamily="49" charset="0"/>
              <a:buChar char="o"/>
            </a:pPr>
            <a:r>
              <a:rPr lang="en-US" sz="5000" dirty="0" err="1">
                <a:latin typeface="Times New Roman" panose="02020603050405020304" pitchFamily="18" charset="0"/>
                <a:cs typeface="Times New Roman" panose="02020603050405020304" pitchFamily="18" charset="0"/>
              </a:rPr>
              <a:t>Thể</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loại</a:t>
            </a:r>
            <a:r>
              <a:rPr lang="en-US" sz="5000" dirty="0">
                <a:latin typeface="Times New Roman" panose="02020603050405020304" pitchFamily="18" charset="0"/>
                <a:cs typeface="Times New Roman" panose="02020603050405020304" pitchFamily="18" charset="0"/>
              </a:rPr>
              <a:t>: bi </a:t>
            </a:r>
            <a:r>
              <a:rPr lang="en-US" sz="5000" dirty="0" err="1">
                <a:latin typeface="Times New Roman" panose="02020603050405020304" pitchFamily="18" charset="0"/>
                <a:cs typeface="Times New Roman" panose="02020603050405020304" pitchFamily="18" charset="0"/>
              </a:rPr>
              <a:t>kịch</a:t>
            </a:r>
            <a:r>
              <a:rPr lang="en-US" sz="5000" dirty="0">
                <a:latin typeface="Times New Roman" panose="02020603050405020304" pitchFamily="18" charset="0"/>
                <a:cs typeface="Times New Roman" panose="02020603050405020304" pitchFamily="18" charset="0"/>
              </a:rPr>
              <a:t>.</a:t>
            </a:r>
          </a:p>
          <a:p>
            <a:pPr marL="571500" lvl="0" indent="-571500">
              <a:buFont typeface="Courier New" panose="02070309020205020404" pitchFamily="49" charset="0"/>
              <a:buChar char="o"/>
            </a:pPr>
            <a:r>
              <a:rPr lang="en-US" sz="5000" dirty="0" err="1">
                <a:latin typeface="Times New Roman" panose="02020603050405020304" pitchFamily="18" charset="0"/>
                <a:cs typeface="Times New Roman" panose="02020603050405020304" pitchFamily="18" charset="0"/>
              </a:rPr>
              <a:t>Phương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thức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biểu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đạt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Tự</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sự</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miêu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tả</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biểu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cảm</a:t>
            </a:r>
            <a:r>
              <a:rPr lang="en-US" sz="5000" dirty="0">
                <a:latin typeface="Times New Roman" panose="02020603050405020304" pitchFamily="18" charset="0"/>
                <a:cs typeface="Times New Roman" panose="02020603050405020304" pitchFamily="18" charset="0"/>
              </a:rPr>
              <a:t>.</a:t>
            </a:r>
          </a:p>
          <a:p>
            <a:pPr marL="571500" lvl="0" indent="-571500">
              <a:buFont typeface="Courier New" panose="02070309020205020404" pitchFamily="49" charset="0"/>
              <a:buChar char="o"/>
            </a:pPr>
            <a:r>
              <a:rPr lang="en-US" sz="5000" dirty="0" err="1">
                <a:latin typeface="Times New Roman" panose="02020603050405020304" pitchFamily="18" charset="0"/>
                <a:cs typeface="Times New Roman" panose="02020603050405020304" pitchFamily="18" charset="0"/>
              </a:rPr>
              <a:t>Tóm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tắt</a:t>
            </a:r>
            <a:r>
              <a:rPr lang="en-US" sz="5000" dirty="0">
                <a:latin typeface="Times New Roman" panose="02020603050405020304" pitchFamily="18" charset="0"/>
                <a:cs typeface="Times New Roman" panose="02020603050405020304" pitchFamily="18" charset="0"/>
              </a:rPr>
              <a:t>: SGK tr.118</a:t>
            </a:r>
          </a:p>
          <a:p>
            <a:pPr marL="571500" lvl="0" indent="-571500">
              <a:buFont typeface="Courier New" panose="02070309020205020404" pitchFamily="49" charset="0"/>
              <a:buChar char="o"/>
            </a:pPr>
            <a:r>
              <a:rPr lang="en-US" sz="5000" dirty="0" err="1">
                <a:latin typeface="Times New Roman" panose="02020603050405020304" pitchFamily="18" charset="0"/>
                <a:cs typeface="Times New Roman" panose="02020603050405020304" pitchFamily="18" charset="0"/>
              </a:rPr>
              <a:t>Bố</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cục</a:t>
            </a:r>
            <a:r>
              <a:rPr lang="en-US" sz="5000" dirty="0">
                <a:latin typeface="Times New Roman" panose="02020603050405020304" pitchFamily="18" charset="0"/>
                <a:cs typeface="Times New Roman" panose="02020603050405020304" pitchFamily="18" charset="0"/>
              </a:rPr>
              <a:t>: 2 </a:t>
            </a:r>
            <a:r>
              <a:rPr lang="en-US" sz="5000" dirty="0" err="1">
                <a:latin typeface="Times New Roman" panose="02020603050405020304" pitchFamily="18" charset="0"/>
                <a:cs typeface="Times New Roman" panose="02020603050405020304" pitchFamily="18" charset="0"/>
              </a:rPr>
              <a:t>phần</a:t>
            </a:r>
            <a:endParaRPr lang="en-US" sz="5000" dirty="0">
              <a:latin typeface="Times New Roman" panose="02020603050405020304" pitchFamily="18" charset="0"/>
              <a:cs typeface="Times New Roman" panose="02020603050405020304" pitchFamily="18" charset="0"/>
            </a:endParaRPr>
          </a:p>
          <a:p>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Phần</a:t>
            </a:r>
            <a:r>
              <a:rPr lang="en-US" sz="5000" dirty="0">
                <a:latin typeface="Times New Roman" panose="02020603050405020304" pitchFamily="18" charset="0"/>
                <a:cs typeface="Times New Roman" panose="02020603050405020304" pitchFamily="18" charset="0"/>
              </a:rPr>
              <a:t> 1 (6 </a:t>
            </a:r>
            <a:r>
              <a:rPr lang="en-US" sz="5000" dirty="0" err="1">
                <a:latin typeface="Times New Roman" panose="02020603050405020304" pitchFamily="18" charset="0"/>
                <a:cs typeface="Times New Roman" panose="02020603050405020304" pitchFamily="18" charset="0"/>
              </a:rPr>
              <a:t>lời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thoại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đầu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sự</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độc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thoại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bộc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lộ</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tình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yêu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thầm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kín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của</a:t>
            </a:r>
            <a:r>
              <a:rPr lang="en-US" sz="5000" dirty="0">
                <a:latin typeface="Times New Roman" panose="02020603050405020304" pitchFamily="18" charset="0"/>
                <a:cs typeface="Times New Roman" panose="02020603050405020304" pitchFamily="18" charset="0"/>
              </a:rPr>
              <a:t> Romeo </a:t>
            </a:r>
            <a:r>
              <a:rPr lang="en-US" sz="5000" dirty="0" err="1">
                <a:latin typeface="Times New Roman" panose="02020603050405020304" pitchFamily="18" charset="0"/>
                <a:cs typeface="Times New Roman" panose="02020603050405020304" pitchFamily="18" charset="0"/>
              </a:rPr>
              <a:t>và</a:t>
            </a:r>
            <a:r>
              <a:rPr lang="en-US" sz="5000" dirty="0">
                <a:latin typeface="Times New Roman" panose="02020603050405020304" pitchFamily="18" charset="0"/>
                <a:cs typeface="Times New Roman" panose="02020603050405020304" pitchFamily="18" charset="0"/>
              </a:rPr>
              <a:t> Juliet</a:t>
            </a:r>
          </a:p>
          <a:p>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Phần</a:t>
            </a:r>
            <a:r>
              <a:rPr lang="en-US" sz="5000" dirty="0">
                <a:latin typeface="Times New Roman" panose="02020603050405020304" pitchFamily="18" charset="0"/>
                <a:cs typeface="Times New Roman" panose="02020603050405020304" pitchFamily="18" charset="0"/>
              </a:rPr>
              <a:t> 2 (</a:t>
            </a:r>
            <a:r>
              <a:rPr lang="en-US" sz="5000" dirty="0" err="1">
                <a:latin typeface="Times New Roman" panose="02020603050405020304" pitchFamily="18" charset="0"/>
                <a:cs typeface="Times New Roman" panose="02020603050405020304" pitchFamily="18" charset="0"/>
              </a:rPr>
              <a:t>còn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lại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cuộc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đối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thoại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của</a:t>
            </a:r>
            <a:r>
              <a:rPr lang="en-US" sz="5000" dirty="0">
                <a:latin typeface="Times New Roman" panose="02020603050405020304" pitchFamily="18" charset="0"/>
                <a:cs typeface="Times New Roman" panose="02020603050405020304" pitchFamily="18" charset="0"/>
              </a:rPr>
              <a:t> Romeo </a:t>
            </a:r>
            <a:r>
              <a:rPr lang="en-US" sz="5000" dirty="0" err="1">
                <a:latin typeface="Times New Roman" panose="02020603050405020304" pitchFamily="18" charset="0"/>
                <a:cs typeface="Times New Roman" panose="02020603050405020304" pitchFamily="18" charset="0"/>
              </a:rPr>
              <a:t>và</a:t>
            </a:r>
            <a:r>
              <a:rPr lang="en-US" sz="5000" dirty="0">
                <a:latin typeface="Times New Roman" panose="02020603050405020304" pitchFamily="18" charset="0"/>
                <a:cs typeface="Times New Roman" panose="02020603050405020304" pitchFamily="18" charset="0"/>
              </a:rPr>
              <a:t> Juliet</a:t>
            </a:r>
          </a:p>
        </p:txBody>
      </p:sp>
      <p:pic>
        <p:nvPicPr>
          <p:cNvPr id="6" name="Picture 5"/>
          <p:cNvPicPr>
            <a:picLocks noChangeAspect="1"/>
          </p:cNvPicPr>
          <p:nvPr/>
        </p:nvPicPr>
        <p:blipFill rotWithShape="1">
          <a:blip r:embed="rId3"/>
          <a:srcRect l="35555" t="7378" r="26222" b="8623"/>
          <a:stretch/>
        </p:blipFill>
        <p:spPr>
          <a:xfrm rot="21098862">
            <a:off x="1846042" y="2472914"/>
            <a:ext cx="4572000" cy="5817011"/>
          </a:xfrm>
          <a:prstGeom prst="rect">
            <a:avLst/>
          </a:prstGeom>
        </p:spPr>
      </p:pic>
    </p:spTree>
    <p:extLst>
      <p:ext uri="{BB962C8B-B14F-4D97-AF65-F5344CB8AC3E}">
        <p14:creationId xmlns:p14="http://schemas.microsoft.com/office/powerpoint/2010/main" val="314476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873624-BFC8-0556-BE64-0C4FF583DA71}"/>
              </a:ext>
            </a:extLst>
          </p:cNvPr>
          <p:cNvSpPr txBox="1"/>
          <p:nvPr/>
        </p:nvSpPr>
        <p:spPr>
          <a:xfrm>
            <a:off x="0" y="3848100"/>
            <a:ext cx="11963400" cy="15081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vi-VN"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vi-VN"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KHÁM PHÁ VĂN BẢN</a:t>
            </a:r>
            <a:endParaRPr lang="en-US" sz="92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srcRect l="35555" t="7378" r="26222" b="8623"/>
          <a:stretch/>
        </p:blipFill>
        <p:spPr>
          <a:xfrm>
            <a:off x="12496800" y="1028700"/>
            <a:ext cx="5029200" cy="7924800"/>
          </a:xfrm>
          <a:prstGeom prst="rect">
            <a:avLst/>
          </a:prstGeom>
        </p:spPr>
      </p:pic>
    </p:spTree>
    <p:extLst>
      <p:ext uri="{BB962C8B-B14F-4D97-AF65-F5344CB8AC3E}">
        <p14:creationId xmlns:p14="http://schemas.microsoft.com/office/powerpoint/2010/main" val="317385568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33513-9847-4E77-9056-7C34AB234B5E}"/>
              </a:ext>
            </a:extLst>
          </p:cNvPr>
          <p:cNvSpPr>
            <a:spLocks noGrp="1"/>
          </p:cNvSpPr>
          <p:nvPr>
            <p:ph type="title"/>
          </p:nvPr>
        </p:nvSpPr>
        <p:spPr>
          <a:xfrm>
            <a:off x="1440000" y="548268"/>
            <a:ext cx="15408000" cy="1145400"/>
          </a:xfrm>
        </p:spPr>
        <p:txBody>
          <a:bodyPr>
            <a:normAutofit/>
          </a:bodyPr>
          <a:lstStyle/>
          <a:p>
            <a:r>
              <a:rPr lang="en-US" sz="6000" b="1" dirty="0">
                <a:latin typeface="Times New Roman" panose="02020603050405020304" pitchFamily="18" charset="0"/>
                <a:cs typeface="Times New Roman" panose="02020603050405020304" pitchFamily="18" charset="0"/>
              </a:rPr>
              <a:t>1. </a:t>
            </a:r>
            <a:r>
              <a:rPr lang="vi-VN" sz="6000" b="1" dirty="0">
                <a:latin typeface="Times New Roman" panose="02020603050405020304" pitchFamily="18" charset="0"/>
                <a:cs typeface="Times New Roman" panose="02020603050405020304" pitchFamily="18" charset="0"/>
              </a:rPr>
              <a:t>Cốt truyện và xung đột kịch</a:t>
            </a:r>
            <a:endParaRPr lang="en-US" sz="6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C218B29-F657-DD04-4D50-D70EBB87A7C9}"/>
              </a:ext>
            </a:extLst>
          </p:cNvPr>
          <p:cNvSpPr txBox="1"/>
          <p:nvPr/>
        </p:nvSpPr>
        <p:spPr>
          <a:xfrm>
            <a:off x="533400" y="2394883"/>
            <a:ext cx="17145000" cy="7092017"/>
          </a:xfrm>
          <a:prstGeom prst="rect">
            <a:avLst/>
          </a:prstGeom>
          <a:noFill/>
        </p:spPr>
        <p:txBody>
          <a:bodyPr wrap="square" rtlCol="0">
            <a:spAutoFit/>
          </a:bodyPr>
          <a:lstStyle/>
          <a:p>
            <a:pPr lvl="0"/>
            <a:r>
              <a:rPr lang="en-US" sz="4400" dirty="0" err="1">
                <a:latin typeface="Times New Roman" panose="02020603050405020304" pitchFamily="18" charset="0"/>
                <a:cs typeface="Times New Roman" panose="02020603050405020304" pitchFamily="18" charset="0"/>
              </a:rPr>
              <a:t>Sơ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đồ</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tắt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SGK (tr. 11</a:t>
            </a:r>
            <a:r>
              <a:rPr lang="vi-VN" sz="4400" dirty="0">
                <a:latin typeface="Times New Roman" panose="02020603050405020304" pitchFamily="18" charset="0"/>
                <a:cs typeface="Times New Roman" panose="02020603050405020304" pitchFamily="18" charset="0"/>
              </a:rPr>
              <a:t>9</a:t>
            </a:r>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vi-VN"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Hai </a:t>
            </a:r>
            <a:r>
              <a:rPr lang="en-US" sz="4400" dirty="0" err="1">
                <a:latin typeface="Times New Roman" panose="02020603050405020304" pitchFamily="18" charset="0"/>
                <a:cs typeface="Times New Roman" panose="02020603050405020304" pitchFamily="18" charset="0"/>
              </a:rPr>
              <a:t>dòng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Môn</a:t>
            </a:r>
            <a:r>
              <a:rPr lang="en-US" sz="4400" dirty="0">
                <a:latin typeface="Times New Roman" panose="02020603050405020304" pitchFamily="18" charset="0"/>
                <a:cs typeface="Times New Roman" panose="02020603050405020304" pitchFamily="18" charset="0"/>
              </a:rPr>
              <a:t>-ta-</a:t>
            </a:r>
            <a:r>
              <a:rPr lang="en-US" sz="4400" dirty="0" err="1">
                <a:latin typeface="Times New Roman" panose="02020603050405020304" pitchFamily="18" charset="0"/>
                <a:cs typeface="Times New Roman" panose="02020603050405020304" pitchFamily="18" charset="0"/>
              </a:rPr>
              <a:t>ghiu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Ca-</a:t>
            </a:r>
            <a:r>
              <a:rPr lang="en-US" sz="4400" dirty="0" err="1">
                <a:latin typeface="Times New Roman" panose="02020603050405020304" pitchFamily="18" charset="0"/>
                <a:cs typeface="Times New Roman" panose="02020603050405020304" pitchFamily="18" charset="0"/>
              </a:rPr>
              <a:t>piu</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lét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thù</a:t>
            </a:r>
            <a:r>
              <a:rPr lang="en-US" sz="4400" dirty="0">
                <a:latin typeface="Times New Roman" panose="02020603050405020304" pitchFamily="18" charset="0"/>
                <a:cs typeface="Times New Roman" panose="02020603050405020304" pitchFamily="18" charset="0"/>
              </a:rPr>
              <a:t>.	</a:t>
            </a:r>
            <a:endParaRPr lang="vi-VN" sz="44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è"/>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Ca-</a:t>
            </a:r>
            <a:r>
              <a:rPr lang="en-US" sz="4400" dirty="0" err="1">
                <a:latin typeface="Times New Roman" panose="02020603050405020304" pitchFamily="18" charset="0"/>
                <a:cs typeface="Times New Roman" panose="02020603050405020304" pitchFamily="18" charset="0"/>
              </a:rPr>
              <a:t>piu</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lét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a:t>
            </a:r>
            <a:r>
              <a:rPr lang="vi-VN"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đêm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hội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trang</a:t>
            </a:r>
            <a:r>
              <a:rPr lang="en-US" sz="4400" dirty="0">
                <a:latin typeface="Times New Roman" panose="02020603050405020304" pitchFamily="18" charset="0"/>
                <a:cs typeface="Times New Roman" panose="02020603050405020304" pitchFamily="18" charset="0"/>
              </a:rPr>
              <a:t>. </a:t>
            </a:r>
          </a:p>
          <a:p>
            <a:pPr marL="571500" indent="-571500">
              <a:buFont typeface="Wingdings" panose="05000000000000000000" pitchFamily="2" charset="2"/>
              <a:buChar char="è"/>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Rô</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mê</a:t>
            </a:r>
            <a:r>
              <a:rPr lang="en-US" sz="4400" dirty="0">
                <a:latin typeface="Times New Roman" panose="02020603050405020304" pitchFamily="18" charset="0"/>
                <a:cs typeface="Times New Roman" panose="02020603050405020304" pitchFamily="18" charset="0"/>
              </a:rPr>
              <a:t>-ô </a:t>
            </a:r>
            <a:r>
              <a:rPr lang="en-US" sz="4400" dirty="0" err="1">
                <a:latin typeface="Times New Roman" panose="02020603050405020304" pitchFamily="18" charset="0"/>
                <a:cs typeface="Times New Roman" panose="02020603050405020304" pitchFamily="18" charset="0"/>
              </a:rPr>
              <a:t>gặp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Giu</a:t>
            </a:r>
            <a:r>
              <a:rPr lang="en-US" sz="4400" dirty="0">
                <a:latin typeface="Times New Roman" panose="02020603050405020304" pitchFamily="18" charset="0"/>
                <a:cs typeface="Times New Roman" panose="02020603050405020304" pitchFamily="18" charset="0"/>
              </a:rPr>
              <a:t>-li-</a:t>
            </a:r>
            <a:r>
              <a:rPr lang="en-US" sz="4400" dirty="0" err="1">
                <a:latin typeface="Times New Roman" panose="02020603050405020304" pitchFamily="18" charset="0"/>
                <a:cs typeface="Times New Roman" panose="02020603050405020304" pitchFamily="18" charset="0"/>
              </a:rPr>
              <a:t>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tỏ</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vi-VN"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gái</a:t>
            </a:r>
            <a:r>
              <a:rPr lang="vi-VN"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phép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cưới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mật</a:t>
            </a:r>
            <a:r>
              <a:rPr lang="en-US" sz="4400" dirty="0">
                <a:latin typeface="Times New Roman" panose="02020603050405020304" pitchFamily="18" charset="0"/>
                <a:cs typeface="Times New Roman" panose="02020603050405020304" pitchFamily="18" charset="0"/>
              </a:rPr>
              <a:t>.	</a:t>
            </a:r>
            <a:endParaRPr lang="vi-VN"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vi-VN"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Rô</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mê</a:t>
            </a:r>
            <a:r>
              <a:rPr lang="en-US" sz="4400" dirty="0">
                <a:latin typeface="Times New Roman" panose="02020603050405020304" pitchFamily="18" charset="0"/>
                <a:cs typeface="Times New Roman" panose="02020603050405020304" pitchFamily="18" charset="0"/>
              </a:rPr>
              <a:t>-ô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vi-VN"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xứ</a:t>
            </a:r>
            <a:r>
              <a:rPr lang="vi-VN"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vi-VN"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Giu</a:t>
            </a:r>
            <a:r>
              <a:rPr lang="en-US" sz="4400" dirty="0">
                <a:latin typeface="Times New Roman" panose="02020603050405020304" pitchFamily="18" charset="0"/>
                <a:cs typeface="Times New Roman" panose="02020603050405020304" pitchFamily="18" charset="0"/>
              </a:rPr>
              <a:t>-li-</a:t>
            </a:r>
            <a:r>
              <a:rPr lang="en-US" sz="4400" dirty="0" err="1">
                <a:latin typeface="Times New Roman" panose="02020603050405020304" pitchFamily="18" charset="0"/>
                <a:cs typeface="Times New Roman" panose="02020603050405020304" pitchFamily="18" charset="0"/>
              </a:rPr>
              <a:t>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ép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lấy</a:t>
            </a:r>
            <a:r>
              <a:rPr lang="en-US" sz="4400" dirty="0">
                <a:latin typeface="Times New Roman" panose="02020603050405020304" pitchFamily="18" charset="0"/>
                <a:cs typeface="Times New Roman" panose="02020603050405020304" pitchFamily="18" charset="0"/>
              </a:rPr>
              <a:t> Pa-</a:t>
            </a:r>
            <a:r>
              <a:rPr lang="en-US" sz="4400" dirty="0" err="1">
                <a:latin typeface="Times New Roman" panose="02020603050405020304" pitchFamily="18" charset="0"/>
                <a:cs typeface="Times New Roman" panose="02020603050405020304" pitchFamily="18" charset="0"/>
              </a:rPr>
              <a:t>rít</a:t>
            </a: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vi-VN" sz="4400" dirty="0">
                <a:latin typeface="Times New Roman" panose="02020603050405020304" pitchFamily="18" charset="0"/>
                <a:cs typeface="Times New Roman" panose="02020603050405020304" pitchFamily="18" charset="0"/>
              </a:rPr>
              <a:t>Giu-li-ét uống thuốc ngủ giả chết. </a:t>
            </a:r>
          </a:p>
          <a:p>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vi-VN" sz="4400" dirty="0">
                <a:latin typeface="Times New Roman" panose="02020603050405020304" pitchFamily="18" charset="0"/>
                <a:cs typeface="Times New Roman" panose="02020603050405020304" pitchFamily="18" charset="0"/>
              </a:rPr>
              <a:t> Rô-mê-ô bí mật trở về tưởng Giu-li-ét đã chết bèn uống thuốc độc chết. </a:t>
            </a:r>
          </a:p>
          <a:p>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vi-VN" sz="4400" dirty="0">
                <a:latin typeface="Times New Roman" panose="02020603050405020304" pitchFamily="18" charset="0"/>
                <a:cs typeface="Times New Roman" panose="02020603050405020304" pitchFamily="18" charset="0"/>
              </a:rPr>
              <a:t> Giu-li-ét tỉnh dậy thấy Rô-mê-ô đã chết nên cũng tự sát. </a:t>
            </a:r>
          </a:p>
          <a:p>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vi-VN" sz="4400" dirty="0">
                <a:latin typeface="Times New Roman" panose="02020603050405020304" pitchFamily="18" charset="0"/>
                <a:cs typeface="Times New Roman" panose="02020603050405020304" pitchFamily="18" charset="0"/>
              </a:rPr>
              <a:t> Hai dòng họ xoá hận thù.</a:t>
            </a:r>
            <a:endParaRPr lang="en-US" sz="4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09600" y="1630859"/>
            <a:ext cx="16992600" cy="769441"/>
          </a:xfrm>
          <a:prstGeom prst="rect">
            <a:avLst/>
          </a:prstGeom>
          <a:noFill/>
        </p:spPr>
        <p:txBody>
          <a:bodyPr wrap="square" rtlCol="0">
            <a:spAutoFit/>
          </a:bodyPr>
          <a:lstStyle/>
          <a:p>
            <a:r>
              <a:rPr lang="vi-VN" sz="4400" b="1" dirty="0">
                <a:latin typeface="Times New Roman" panose="02020603050405020304" pitchFamily="18" charset="0"/>
                <a:cs typeface="Times New Roman" panose="02020603050405020304" pitchFamily="18" charset="0"/>
              </a:rPr>
              <a:t>a. Cốt truyện:</a:t>
            </a:r>
            <a:endParaRPr lang="en-US" sz="44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rot="425240">
            <a:off x="15378930" y="246527"/>
            <a:ext cx="2638331" cy="3451999"/>
          </a:xfrm>
          <a:prstGeom prst="rect">
            <a:avLst/>
          </a:prstGeom>
        </p:spPr>
      </p:pic>
    </p:spTree>
    <p:extLst>
      <p:ext uri="{BB962C8B-B14F-4D97-AF65-F5344CB8AC3E}">
        <p14:creationId xmlns:p14="http://schemas.microsoft.com/office/powerpoint/2010/main" val="284341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363200" cy="1143000"/>
          </a:xfrm>
        </p:spPr>
        <p:txBody>
          <a:bodyPr/>
          <a:lstStyle/>
          <a:p>
            <a:r>
              <a:rPr lang="vi-VN" b="1" dirty="0"/>
              <a:t>- Sự việc chính trong đoạn trích:</a:t>
            </a:r>
            <a:endParaRPr lang="en-US" b="1" dirty="0"/>
          </a:p>
        </p:txBody>
      </p:sp>
      <p:sp>
        <p:nvSpPr>
          <p:cNvPr id="3" name="Rectangle 2"/>
          <p:cNvSpPr/>
          <p:nvPr/>
        </p:nvSpPr>
        <p:spPr>
          <a:xfrm>
            <a:off x="457200" y="2247900"/>
            <a:ext cx="10134600" cy="6592574"/>
          </a:xfrm>
          <a:prstGeom prst="rect">
            <a:avLst/>
          </a:prstGeom>
        </p:spPr>
        <p:txBody>
          <a:bodyPr wrap="square">
            <a:spAutoFit/>
          </a:bodyPr>
          <a:lstStyle/>
          <a:p>
            <a:pPr lvl="0" algn="just">
              <a:lnSpc>
                <a:spcPct val="120000"/>
              </a:lnSpc>
              <a:spcAft>
                <a:spcPts val="8500"/>
              </a:spcAft>
              <a:buClr>
                <a:srgbClr val="231F20"/>
              </a:buClr>
              <a:buSzPts val="1200"/>
              <a:tabLst>
                <a:tab pos="167640" algn="l"/>
              </a:tabLst>
            </a:pPr>
            <a:r>
              <a:rPr lang="vi-VN"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-ô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ét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thắt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nút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thắt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nút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nút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1049000" y="3086100"/>
            <a:ext cx="6858000" cy="5257800"/>
          </a:xfrm>
          <a:prstGeom prst="rect">
            <a:avLst/>
          </a:prstGeom>
          <a:ln>
            <a:noFill/>
          </a:ln>
          <a:effectLst>
            <a:softEdge rad="112500"/>
          </a:effectLst>
        </p:spPr>
      </p:pic>
    </p:spTree>
    <p:extLst>
      <p:ext uri="{BB962C8B-B14F-4D97-AF65-F5344CB8AC3E}">
        <p14:creationId xmlns:p14="http://schemas.microsoft.com/office/powerpoint/2010/main" val="403030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85900"/>
            <a:ext cx="8229600" cy="1143000"/>
          </a:xfrm>
        </p:spPr>
        <p:txBody>
          <a:bodyPr>
            <a:normAutofit fontScale="90000"/>
          </a:bodyPr>
          <a:lstStyle/>
          <a:p>
            <a:r>
              <a:rPr lang="vi-VN" sz="5400" b="1" dirty="0"/>
              <a:t>- Tình thế của hai nhân vật:</a:t>
            </a:r>
            <a:endParaRPr lang="en-US" sz="5400" b="1" dirty="0"/>
          </a:p>
        </p:txBody>
      </p:sp>
      <p:sp>
        <p:nvSpPr>
          <p:cNvPr id="3" name="Rectangle 2"/>
          <p:cNvSpPr/>
          <p:nvPr/>
        </p:nvSpPr>
        <p:spPr>
          <a:xfrm>
            <a:off x="8360261" y="1473981"/>
            <a:ext cx="9394339" cy="1002519"/>
          </a:xfrm>
          <a:prstGeom prst="rect">
            <a:avLst/>
          </a:prstGeom>
        </p:spPr>
        <p:txBody>
          <a:bodyPr wrap="square">
            <a:spAutoFit/>
          </a:bodyPr>
          <a:lstStyle/>
          <a:p>
            <a:pPr lvl="0" algn="just">
              <a:lnSpc>
                <a:spcPct val="120000"/>
              </a:lnSpc>
              <a:spcAft>
                <a:spcPts val="0"/>
              </a:spcAft>
              <a:buClr>
                <a:srgbClr val="231F20"/>
              </a:buClr>
              <a:buSzPts val="1200"/>
              <a:tabLst>
                <a:tab pos="121920" algn="l"/>
              </a:tabLst>
            </a:pP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éo</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le</a:t>
            </a:r>
            <a:endParaRPr lang="en-US" sz="54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1049000" y="3086100"/>
            <a:ext cx="6858000" cy="5257800"/>
          </a:xfrm>
          <a:prstGeom prst="rect">
            <a:avLst/>
          </a:prstGeom>
          <a:ln>
            <a:noFill/>
          </a:ln>
          <a:effectLst>
            <a:softEdge rad="112500"/>
          </a:effectLst>
        </p:spPr>
      </p:pic>
      <p:sp>
        <p:nvSpPr>
          <p:cNvPr id="5" name="Rectangle 4"/>
          <p:cNvSpPr/>
          <p:nvPr/>
        </p:nvSpPr>
        <p:spPr>
          <a:xfrm>
            <a:off x="457200" y="2933700"/>
            <a:ext cx="9982200" cy="5988499"/>
          </a:xfrm>
          <a:prstGeom prst="rect">
            <a:avLst/>
          </a:prstGeom>
        </p:spPr>
        <p:txBody>
          <a:bodyPr wrap="square">
            <a:spAutoFit/>
          </a:bodyPr>
          <a:lstStyle/>
          <a:p>
            <a:pPr algn="just">
              <a:lnSpc>
                <a:spcPct val="120000"/>
              </a:lnSpc>
              <a:spcAft>
                <a:spcPts val="0"/>
              </a:spcAft>
            </a:pPr>
            <a:r>
              <a:rPr lang="en-US" sz="5400" dirty="0">
                <a:solidFill>
                  <a:srgbClr val="231F20"/>
                </a:solidFill>
                <a:latin typeface="Times New Roman" panose="02020603050405020304" pitchFamily="18" charset="0"/>
                <a:ea typeface="Times New Roman" panose="02020603050405020304" pitchFamily="18" charset="0"/>
              </a:rPr>
              <a:t>+ </a:t>
            </a:r>
            <a:r>
              <a:rPr lang="vi-VN" sz="5400" dirty="0">
                <a:solidFill>
                  <a:srgbClr val="231F20"/>
                </a:solidFill>
                <a:latin typeface="Times New Roman" panose="02020603050405020304" pitchFamily="18" charset="0"/>
                <a:ea typeface="Times New Roman" panose="02020603050405020304" pitchFamily="18" charset="0"/>
              </a:rPr>
              <a:t>Hai dòng họ có mối thâm thù nhưng hai người vẫn có tình cảm với nhau.</a:t>
            </a:r>
            <a:endParaRPr lang="en-US" sz="5400" dirty="0">
              <a:solidFill>
                <a:srgbClr val="231F20"/>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en-US" sz="5400" dirty="0">
                <a:solidFill>
                  <a:srgbClr val="231F20"/>
                </a:solidFill>
                <a:latin typeface="Times New Roman" panose="02020603050405020304" pitchFamily="18" charset="0"/>
                <a:ea typeface="Times New Roman" panose="02020603050405020304" pitchFamily="18" charset="0"/>
              </a:rPr>
              <a:t>+ Hai </a:t>
            </a:r>
            <a:r>
              <a:rPr lang="en-US" sz="5400" dirty="0" err="1">
                <a:solidFill>
                  <a:srgbClr val="231F20"/>
                </a:solidFill>
                <a:latin typeface="Times New Roman" panose="02020603050405020304" pitchFamily="18" charset="0"/>
                <a:ea typeface="Times New Roman" panose="02020603050405020304" pitchFamily="18" charset="0"/>
              </a:rPr>
              <a:t>nhân</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vật</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đã</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bất</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chấp</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mối</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thù</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dòng</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họ</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để</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gặp</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nhau</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và</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bày</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tỏ</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tình</a:t>
            </a:r>
            <a:r>
              <a:rPr lang="en-US" sz="5400" dirty="0">
                <a:solidFill>
                  <a:srgbClr val="231F20"/>
                </a:solidFill>
                <a:latin typeface="Times New Roman" panose="02020603050405020304" pitchFamily="18" charset="0"/>
                <a:ea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rPr>
              <a:t>yêu</a:t>
            </a:r>
            <a:r>
              <a:rPr lang="en-US" sz="5400" dirty="0">
                <a:solidFill>
                  <a:srgbClr val="231F20"/>
                </a:solidFill>
                <a:latin typeface="Times New Roman" panose="02020603050405020304" pitchFamily="18" charset="0"/>
                <a:ea typeface="Times New Roman" panose="02020603050405020304" pitchFamily="18" charset="0"/>
              </a:rPr>
              <a:t>.</a:t>
            </a:r>
            <a:endParaRPr lang="en-US" sz="5400" dirty="0">
              <a:solidFill>
                <a:srgbClr val="231F2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897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300"/>
            <a:ext cx="5791200" cy="1143000"/>
          </a:xfrm>
        </p:spPr>
        <p:txBody>
          <a:bodyPr/>
          <a:lstStyle/>
          <a:p>
            <a:r>
              <a:rPr lang="vi-VN" b="1" dirty="0"/>
              <a:t>b. Xung đột kịch: </a:t>
            </a:r>
            <a:endParaRPr lang="en-US" b="1" dirty="0"/>
          </a:p>
        </p:txBody>
      </p:sp>
      <p:sp>
        <p:nvSpPr>
          <p:cNvPr id="4" name="Rectangle 3"/>
          <p:cNvSpPr/>
          <p:nvPr/>
        </p:nvSpPr>
        <p:spPr>
          <a:xfrm>
            <a:off x="152400" y="1790700"/>
            <a:ext cx="11260581" cy="769441"/>
          </a:xfrm>
          <a:prstGeom prst="rect">
            <a:avLst/>
          </a:prstGeom>
        </p:spPr>
        <p:txBody>
          <a:bodyPr wrap="square">
            <a:spAutoFit/>
          </a:bodyPr>
          <a:lstStyle/>
          <a:p>
            <a:r>
              <a:rPr lang="vi-VN" sz="4400" dirty="0">
                <a:latin typeface="Times New Roman" panose="02020603050405020304" pitchFamily="18" charset="0"/>
                <a:cs typeface="Times New Roman" panose="02020603050405020304" pitchFamily="18" charset="0"/>
              </a:rPr>
              <a:t>=&gt; Kết cục: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Rô-mê-ô và Giu-li-ét</a:t>
            </a:r>
            <a:endParaRPr lang="en-US" sz="4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2400" y="1097459"/>
            <a:ext cx="13873182" cy="769441"/>
          </a:xfrm>
          <a:prstGeom prst="rect">
            <a:avLst/>
          </a:prstGeom>
          <a:noFill/>
        </p:spPr>
        <p:txBody>
          <a:bodyPr wrap="square" rtlCol="0">
            <a:spAutoFit/>
          </a:bodyPr>
          <a:lstStyle/>
          <a:p>
            <a:r>
              <a:rPr lang="vi-VN" sz="4400" dirty="0">
                <a:latin typeface="+mj-lt"/>
              </a:rPr>
              <a:t>- Tình yêu &gt;&lt; Hoàn cảnh</a:t>
            </a:r>
            <a:endParaRPr lang="en-US" sz="4400" dirty="0">
              <a:latin typeface="+mj-lt"/>
            </a:endParaRPr>
          </a:p>
        </p:txBody>
      </p:sp>
      <p:pic>
        <p:nvPicPr>
          <p:cNvPr id="7" name="Picture 2" descr="Cái kết bi thảm của tình yêu romeo và juliet đã hoá giải thù hậ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01830">
            <a:off x="11489179" y="3614529"/>
            <a:ext cx="6223592" cy="563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0668000" y="1714500"/>
            <a:ext cx="7772400" cy="904863"/>
          </a:xfrm>
          <a:prstGeom prst="rect">
            <a:avLst/>
          </a:prstGeom>
        </p:spPr>
        <p:txBody>
          <a:bodyPr wrap="square">
            <a:spAutoFit/>
          </a:bodyPr>
          <a:lstStyle/>
          <a:p>
            <a:pPr lvl="0" algn="just">
              <a:lnSpc>
                <a:spcPct val="120000"/>
              </a:lnSpc>
              <a:spcAft>
                <a:spcPts val="0"/>
              </a:spcAft>
              <a:buClr>
                <a:srgbClr val="231F20"/>
              </a:buClr>
              <a:buSzPts val="1200"/>
              <a:tabLst>
                <a:tab pos="133985" algn="l"/>
              </a:tabLst>
            </a:pPr>
            <a:r>
              <a:rPr lang="vi-VN"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-&gt; Hai dòng họ hóa giải hận thù.</a:t>
            </a:r>
          </a:p>
        </p:txBody>
      </p:sp>
      <p:sp>
        <p:nvSpPr>
          <p:cNvPr id="9" name="Rectangle 8"/>
          <p:cNvSpPr/>
          <p:nvPr/>
        </p:nvSpPr>
        <p:spPr>
          <a:xfrm>
            <a:off x="228599" y="2552700"/>
            <a:ext cx="11184381" cy="2123658"/>
          </a:xfrm>
          <a:prstGeom prst="rect">
            <a:avLst/>
          </a:prstGeom>
        </p:spPr>
        <p:txBody>
          <a:bodyPr wrap="square">
            <a:spAutoFit/>
          </a:bodyPr>
          <a:lstStyle/>
          <a:p>
            <a:pPr marL="571500" indent="-571500">
              <a:buFontTx/>
              <a:buChar char="-"/>
            </a:pPr>
            <a:r>
              <a:rPr lang="vi-VN" sz="4400" dirty="0">
                <a:solidFill>
                  <a:srgbClr val="000000"/>
                </a:solidFill>
                <a:latin typeface="+mj-lt"/>
                <a:ea typeface="Courier New" panose="02070309020205020404" pitchFamily="49" charset="0"/>
              </a:rPr>
              <a:t>Xung đột khác: </a:t>
            </a:r>
          </a:p>
          <a:p>
            <a:r>
              <a:rPr lang="vi-VN" sz="4400" dirty="0">
                <a:solidFill>
                  <a:srgbClr val="000000"/>
                </a:solidFill>
                <a:latin typeface="+mj-lt"/>
                <a:ea typeface="Courier New" panose="02070309020205020404" pitchFamily="49" charset="0"/>
              </a:rPr>
              <a:t>+ dòng họ Môn-ta-ghiu &gt;&lt; họ Ca-piu-lét; </a:t>
            </a:r>
          </a:p>
          <a:p>
            <a:r>
              <a:rPr lang="vi-VN" sz="4400" dirty="0">
                <a:solidFill>
                  <a:srgbClr val="000000"/>
                </a:solidFill>
                <a:latin typeface="+mj-lt"/>
                <a:ea typeface="Courier New" panose="02070309020205020404" pitchFamily="49" charset="0"/>
              </a:rPr>
              <a:t>+ lễ giáo phong kiến &gt;&lt; quyền tự do yêu đương.</a:t>
            </a:r>
            <a:endParaRPr lang="en-US" sz="4400" dirty="0">
              <a:latin typeface="+mj-lt"/>
            </a:endParaRPr>
          </a:p>
        </p:txBody>
      </p:sp>
    </p:spTree>
    <p:extLst>
      <p:ext uri="{BB962C8B-B14F-4D97-AF65-F5344CB8AC3E}">
        <p14:creationId xmlns:p14="http://schemas.microsoft.com/office/powerpoint/2010/main" val="112621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33513-9847-4E77-9056-7C34AB234B5E}"/>
              </a:ext>
            </a:extLst>
          </p:cNvPr>
          <p:cNvSpPr>
            <a:spLocks noGrp="1"/>
          </p:cNvSpPr>
          <p:nvPr>
            <p:ph type="title"/>
          </p:nvPr>
        </p:nvSpPr>
        <p:spPr>
          <a:xfrm>
            <a:off x="-152400" y="1026300"/>
            <a:ext cx="14401800" cy="1145400"/>
          </a:xfrm>
        </p:spPr>
        <p:txBody>
          <a:bodyPr>
            <a:normAutofit/>
          </a:bodyPr>
          <a:lstStyle/>
          <a:p>
            <a:r>
              <a:rPr lang="en-US" sz="6000" b="1" dirty="0">
                <a:latin typeface="Times New Roman" panose="02020603050405020304" pitchFamily="18" charset="0"/>
                <a:cs typeface="Times New Roman" panose="02020603050405020304" pitchFamily="18" charset="0"/>
              </a:rPr>
              <a:t>2. </a:t>
            </a:r>
            <a:r>
              <a:rPr lang="en-US" sz="6000" b="1" dirty="0" err="1">
                <a:latin typeface="Times New Roman" panose="02020603050405020304" pitchFamily="18" charset="0"/>
                <a:cs typeface="Times New Roman" panose="02020603050405020304" pitchFamily="18" charset="0"/>
              </a:rPr>
              <a:t>Lời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thoại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và</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tâm</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trạng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của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nhân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vật</a:t>
            </a:r>
            <a:endParaRPr lang="en-US" sz="6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C218B29-F657-DD04-4D50-D70EBB87A7C9}"/>
              </a:ext>
            </a:extLst>
          </p:cNvPr>
          <p:cNvSpPr txBox="1"/>
          <p:nvPr/>
        </p:nvSpPr>
        <p:spPr>
          <a:xfrm>
            <a:off x="304800" y="2705100"/>
            <a:ext cx="17145000" cy="5509200"/>
          </a:xfrm>
          <a:prstGeom prst="rect">
            <a:avLst/>
          </a:prstGeom>
          <a:noFill/>
        </p:spPr>
        <p:txBody>
          <a:bodyPr wrap="square" rtlCol="0">
            <a:spAutoFit/>
          </a:bodyPr>
          <a:lstStyle/>
          <a:p>
            <a:pPr marL="571500" lvl="0" indent="-571500">
              <a:buFontTx/>
              <a:buChar char="-"/>
            </a:pP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thoại</a:t>
            </a:r>
            <a:r>
              <a:rPr lang="en-US" sz="4400" dirty="0">
                <a:latin typeface="Times New Roman" panose="02020603050405020304" pitchFamily="18" charset="0"/>
                <a:cs typeface="Times New Roman" panose="02020603050405020304" pitchFamily="18" charset="0"/>
              </a:rPr>
              <a:t>.</a:t>
            </a:r>
          </a:p>
          <a:p>
            <a:pPr marL="571500" lvl="0" indent="-571500">
              <a:buFontTx/>
              <a:buChar char="-"/>
            </a:pP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Rô</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mê</a:t>
            </a:r>
            <a:r>
              <a:rPr lang="en-US" sz="4400" dirty="0">
                <a:latin typeface="Times New Roman" panose="02020603050405020304" pitchFamily="18" charset="0"/>
                <a:cs typeface="Times New Roman" panose="02020603050405020304" pitchFamily="18" charset="0"/>
              </a:rPr>
              <a:t>-ô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nhìn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Giu</a:t>
            </a:r>
            <a:r>
              <a:rPr lang="en-US" sz="4400" dirty="0">
                <a:latin typeface="Times New Roman" panose="02020603050405020304" pitchFamily="18" charset="0"/>
                <a:cs typeface="Times New Roman" panose="02020603050405020304" pitchFamily="18" charset="0"/>
              </a:rPr>
              <a:t>-li-</a:t>
            </a:r>
            <a:r>
              <a:rPr lang="en-US" sz="4400" dirty="0" err="1">
                <a:latin typeface="Times New Roman" panose="02020603050405020304" pitchFamily="18" charset="0"/>
                <a:cs typeface="Times New Roman" panose="02020603050405020304" pitchFamily="18" charset="0"/>
              </a:rPr>
              <a:t>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xuất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cửa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giúp</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diễm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Giu</a:t>
            </a:r>
            <a:r>
              <a:rPr lang="en-US" sz="4400" dirty="0">
                <a:latin typeface="Times New Roman" panose="02020603050405020304" pitchFamily="18" charset="0"/>
                <a:cs typeface="Times New Roman" panose="02020603050405020304" pitchFamily="18" charset="0"/>
              </a:rPr>
              <a:t>-li-</a:t>
            </a:r>
            <a:r>
              <a:rPr lang="en-US" sz="4400" dirty="0" err="1">
                <a:latin typeface="Times New Roman" panose="02020603050405020304" pitchFamily="18" charset="0"/>
                <a:cs typeface="Times New Roman" panose="02020603050405020304" pitchFamily="18" charset="0"/>
              </a:rPr>
              <a:t>ét</a:t>
            </a:r>
            <a:r>
              <a:rPr lang="en-US" sz="4400" dirty="0">
                <a:latin typeface="Times New Roman" panose="02020603050405020304" pitchFamily="18" charset="0"/>
                <a:cs typeface="Times New Roman" panose="02020603050405020304" pitchFamily="18" charset="0"/>
              </a:rPr>
              <a:t>. </a:t>
            </a:r>
          </a:p>
          <a:p>
            <a:pPr marL="571500" lvl="0" indent="-571500">
              <a:buFontTx/>
              <a:buChar char="-"/>
            </a:pP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nhiều</a:t>
            </a:r>
            <a:r>
              <a:rPr lang="en-US" sz="4400" dirty="0">
                <a:latin typeface="Times New Roman" panose="02020603050405020304" pitchFamily="18" charset="0"/>
                <a:cs typeface="Times New Roman" panose="02020603050405020304" pitchFamily="18" charset="0"/>
              </a:rPr>
              <a:t> so </a:t>
            </a:r>
            <a:r>
              <a:rPr lang="en-US" sz="4400" dirty="0" err="1">
                <a:latin typeface="Times New Roman" panose="02020603050405020304" pitchFamily="18" charset="0"/>
                <a:cs typeface="Times New Roman" panose="02020603050405020304" pitchFamily="18" charset="0"/>
              </a:rPr>
              <a:t>sánh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ví</a:t>
            </a:r>
            <a:r>
              <a:rPr lang="en-US" sz="4400" dirty="0">
                <a:latin typeface="Times New Roman" panose="02020603050405020304" pitchFamily="18" charset="0"/>
                <a:cs typeface="Times New Roman" panose="02020603050405020304" pitchFamily="18" charset="0"/>
              </a:rPr>
              <a:t> von...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bi </a:t>
            </a:r>
            <a:r>
              <a:rPr lang="en-US" sz="4400" dirty="0" err="1">
                <a:latin typeface="Times New Roman" panose="02020603050405020304" pitchFamily="18" charset="0"/>
                <a:cs typeface="Times New Roman" panose="02020603050405020304" pitchFamily="18" charset="0"/>
              </a:rPr>
              <a:t>kịch</a:t>
            </a:r>
            <a:r>
              <a:rPr lang="en-US" sz="4400" dirty="0">
                <a:latin typeface="Times New Roman" panose="02020603050405020304" pitchFamily="18" charset="0"/>
                <a:cs typeface="Times New Roman" panose="02020603050405020304" pitchFamily="18" charset="0"/>
              </a:rPr>
              <a:t>.</a:t>
            </a:r>
          </a:p>
        </p:txBody>
      </p:sp>
      <p:sp>
        <p:nvSpPr>
          <p:cNvPr id="2" name="TextBox 1"/>
          <p:cNvSpPr txBox="1"/>
          <p:nvPr/>
        </p:nvSpPr>
        <p:spPr>
          <a:xfrm>
            <a:off x="304800" y="2019300"/>
            <a:ext cx="16992600" cy="769441"/>
          </a:xfrm>
          <a:prstGeom prst="rect">
            <a:avLst/>
          </a:prstGeom>
          <a:noFill/>
        </p:spPr>
        <p:txBody>
          <a:bodyPr wrap="square" rtlCol="0">
            <a:spAutoFit/>
          </a:bodyPr>
          <a:lstStyle/>
          <a:p>
            <a:r>
              <a:rPr lang="vi-VN"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Lời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thoại</a:t>
            </a:r>
            <a:r>
              <a:rPr lang="vi-VN" sz="4400" b="1"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3976209" y="293752"/>
            <a:ext cx="3958708" cy="2894462"/>
          </a:xfrm>
          <a:prstGeom prst="rect">
            <a:avLst/>
          </a:prstGeom>
          <a:ln>
            <a:noFill/>
          </a:ln>
          <a:effectLst>
            <a:softEdge rad="112500"/>
          </a:effectLst>
        </p:spPr>
      </p:pic>
    </p:spTree>
    <p:extLst>
      <p:ext uri="{BB962C8B-B14F-4D97-AF65-F5344CB8AC3E}">
        <p14:creationId xmlns:p14="http://schemas.microsoft.com/office/powerpoint/2010/main" val="2643084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218B29-F657-DD04-4D50-D70EBB87A7C9}"/>
              </a:ext>
            </a:extLst>
          </p:cNvPr>
          <p:cNvSpPr txBox="1"/>
          <p:nvPr/>
        </p:nvSpPr>
        <p:spPr>
          <a:xfrm>
            <a:off x="609600" y="2247900"/>
            <a:ext cx="12420600" cy="3477875"/>
          </a:xfrm>
          <a:prstGeom prst="rect">
            <a:avLst/>
          </a:prstGeom>
          <a:noFill/>
        </p:spPr>
        <p:txBody>
          <a:bodyPr wrap="square" rtlCol="0">
            <a:spAutoFit/>
          </a:bodyPr>
          <a:lstStyle/>
          <a:p>
            <a:pPr lvl="0"/>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Rô</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mê</a:t>
            </a:r>
            <a:r>
              <a:rPr lang="en-US" sz="4400" dirty="0">
                <a:latin typeface="Times New Roman" panose="02020603050405020304" pitchFamily="18" charset="0"/>
                <a:cs typeface="Times New Roman" panose="02020603050405020304" pitchFamily="18" charset="0"/>
              </a:rPr>
              <a:t>-ô: </a:t>
            </a:r>
            <a:r>
              <a:rPr lang="en-US" sz="4400" dirty="0" err="1">
                <a:latin typeface="Times New Roman" panose="02020603050405020304" pitchFamily="18" charset="0"/>
                <a:cs typeface="Times New Roman" panose="02020603050405020304" pitchFamily="18" charset="0"/>
              </a:rPr>
              <a:t>ngất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ngây</a:t>
            </a:r>
            <a:r>
              <a:rPr lang="en-US" sz="4400" dirty="0">
                <a:latin typeface="Times New Roman" panose="02020603050405020304" pitchFamily="18" charset="0"/>
                <a:cs typeface="Times New Roman" panose="02020603050405020304" pitchFamily="18" charset="0"/>
              </a:rPr>
              <a:t>, say </a:t>
            </a:r>
            <a:r>
              <a:rPr lang="en-US" sz="4400" dirty="0" err="1">
                <a:latin typeface="Times New Roman" panose="02020603050405020304" pitchFamily="18" charset="0"/>
                <a:cs typeface="Times New Roman" panose="02020603050405020304" pitchFamily="18" charset="0"/>
              </a:rPr>
              <a:t>đắm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vượt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Giu-li-ét: có tình yêu cháy bỏng, ý thức vượt lên mối thù dòng họ, quyết tâm đến với tình yêu, sẵn sàng từ bỏ dòng họ vì tình yêu, lo lắng, sợ Rô-mê-ô bị bắ</a:t>
            </a:r>
            <a:r>
              <a:rPr lang="en-US" sz="4400" dirty="0">
                <a:latin typeface="Times New Roman" panose="02020603050405020304" pitchFamily="18" charset="0"/>
                <a:cs typeface="Times New Roman" panose="02020603050405020304" pitchFamily="18" charset="0"/>
              </a:rPr>
              <a:t>t,…</a:t>
            </a:r>
          </a:p>
        </p:txBody>
      </p:sp>
      <p:sp>
        <p:nvSpPr>
          <p:cNvPr id="2" name="TextBox 1"/>
          <p:cNvSpPr txBox="1"/>
          <p:nvPr/>
        </p:nvSpPr>
        <p:spPr>
          <a:xfrm>
            <a:off x="685800" y="1485900"/>
            <a:ext cx="16992600"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b</a:t>
            </a:r>
            <a:r>
              <a:rPr lang="vi-VN"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Tâm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vật</a:t>
            </a:r>
            <a:r>
              <a:rPr lang="vi-VN" sz="4400" b="1"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rot="425240">
            <a:off x="13858665" y="1690221"/>
            <a:ext cx="3168688" cy="4363791"/>
          </a:xfrm>
          <a:prstGeom prst="rect">
            <a:avLst/>
          </a:prstGeom>
        </p:spPr>
      </p:pic>
    </p:spTree>
    <p:extLst>
      <p:ext uri="{BB962C8B-B14F-4D97-AF65-F5344CB8AC3E}">
        <p14:creationId xmlns:p14="http://schemas.microsoft.com/office/powerpoint/2010/main" val="8366036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902208"/>
            <a:ext cx="16306800" cy="4832092"/>
          </a:xfrm>
          <a:prstGeom prst="rect">
            <a:avLst/>
          </a:prstGeom>
        </p:spPr>
        <p:txBody>
          <a:bodyPr wrap="square">
            <a:spAutoFit/>
          </a:bodyPr>
          <a:lstStyle/>
          <a:p>
            <a:pPr marL="342900" lvl="0" indent="-342900" algn="just">
              <a:lnSpc>
                <a:spcPct val="120000"/>
              </a:lnSpc>
              <a:spcAft>
                <a:spcPts val="0"/>
              </a:spcAft>
              <a:buClr>
                <a:srgbClr val="231F20"/>
              </a:buClr>
              <a:buSzPts val="1200"/>
              <a:buFont typeface="Symbol" panose="05050102010706020507" pitchFamily="18" charset="2"/>
              <a:buChar char="-"/>
              <a:tabLst>
                <a:tab pos="118745" algn="l"/>
              </a:tabLst>
            </a:pP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gay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gắt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bi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thảm</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khơi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dậy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đem</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trải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căng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âu</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thúc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cực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p>
          <a:p>
            <a:r>
              <a:rPr lang="vi-VN" sz="4400" dirty="0">
                <a:latin typeface="Times New Roman" panose="02020603050405020304" pitchFamily="18" charset="0"/>
                <a:ea typeface="Courier New" panose="02070309020205020404" pitchFamily="49" charset="0"/>
                <a:cs typeface="Times New Roman" panose="02020603050405020304" pitchFamily="18" charset="0"/>
              </a:rPr>
              <a:t>- </a:t>
            </a:r>
            <a:r>
              <a:rPr lang="vi-VN" sz="4400" b="1" dirty="0">
                <a:latin typeface="Times New Roman" panose="02020603050405020304" pitchFamily="18" charset="0"/>
                <a:ea typeface="Courier New" panose="02070309020205020404" pitchFamily="49" charset="0"/>
                <a:cs typeface="Times New Roman" panose="02020603050405020304" pitchFamily="18" charset="0"/>
              </a:rPr>
              <a:t>Thể loại </a:t>
            </a:r>
            <a:r>
              <a:rPr lang="vi-VN" sz="4400" dirty="0">
                <a:latin typeface="Times New Roman" panose="02020603050405020304" pitchFamily="18" charset="0"/>
                <a:ea typeface="Courier New" panose="02070309020205020404" pitchFamily="49" charset="0"/>
                <a:cs typeface="Times New Roman" panose="02020603050405020304" pitchFamily="18" charset="0"/>
              </a:rPr>
              <a:t>văn bản đọc chính: bi kịch.</a:t>
            </a:r>
            <a:endParaRPr lang="en-US" sz="4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0496143-99F3-FE48-BE6D-27B9D670FE8A}"/>
              </a:ext>
            </a:extLst>
          </p:cNvPr>
          <p:cNvSpPr txBox="1"/>
          <p:nvPr/>
        </p:nvSpPr>
        <p:spPr>
          <a:xfrm>
            <a:off x="838200" y="723900"/>
            <a:ext cx="16459200" cy="1446550"/>
          </a:xfrm>
          <a:prstGeom prst="rect">
            <a:avLst/>
          </a:prstGeom>
          <a:noFill/>
        </p:spPr>
        <p:txBody>
          <a:bodyPr wrap="square" rtlCol="0">
            <a:spAutoFit/>
          </a:bodyPr>
          <a:lstStyle/>
          <a:p>
            <a:pPr algn="ctr"/>
            <a:r>
              <a:rPr lang="en-US" sz="8800" dirty="0" err="1">
                <a:latin typeface="#9Slide07 IcielNabila" pitchFamily="2" charset="0"/>
                <a:cs typeface="Times New Roman" panose="02020603050405020304" pitchFamily="18" charset="0"/>
              </a:rPr>
              <a:t>Bài</a:t>
            </a:r>
            <a:r>
              <a:rPr lang="en-US" sz="8800" dirty="0">
                <a:latin typeface="#9Slide07 IcielNabila" pitchFamily="2" charset="0"/>
                <a:cs typeface="Times New Roman" panose="02020603050405020304" pitchFamily="18" charset="0"/>
              </a:rPr>
              <a:t> 5: </a:t>
            </a:r>
            <a:r>
              <a:rPr lang="en-US" sz="8800" dirty="0" err="1">
                <a:latin typeface="#9Slide07 IcielNabila" pitchFamily="2" charset="0"/>
                <a:cs typeface="Times New Roman" panose="02020603050405020304" pitchFamily="18" charset="0"/>
              </a:rPr>
              <a:t>Đối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diện</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với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nỗi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đau</a:t>
            </a:r>
            <a:endParaRPr lang="en-US" sz="8800" dirty="0">
              <a:latin typeface="#9Slide07 IcielNabila" pitchFamily="2" charset="0"/>
              <a:cs typeface="Times New Roman" panose="02020603050405020304" pitchFamily="18" charset="0"/>
            </a:endParaRPr>
          </a:p>
        </p:txBody>
      </p:sp>
      <p:pic>
        <p:nvPicPr>
          <p:cNvPr id="1026" name="Picture 2" descr="Trưởng thành là học cách đối diện với những nỗi đ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6591300"/>
            <a:ext cx="3733800" cy="34034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4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873624-BFC8-0556-BE64-0C4FF583DA71}"/>
              </a:ext>
            </a:extLst>
          </p:cNvPr>
          <p:cNvSpPr txBox="1"/>
          <p:nvPr/>
        </p:nvSpPr>
        <p:spPr>
          <a:xfrm>
            <a:off x="0" y="3848100"/>
            <a:ext cx="11963400" cy="15081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vi-VN"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 TỔNG KẾT</a:t>
            </a:r>
            <a:endParaRPr lang="en-US" sz="92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srcRect l="35555" t="7378" r="26222" b="8623"/>
          <a:stretch/>
        </p:blipFill>
        <p:spPr>
          <a:xfrm>
            <a:off x="12496800" y="1028700"/>
            <a:ext cx="5029200" cy="7924800"/>
          </a:xfrm>
          <a:prstGeom prst="rect">
            <a:avLst/>
          </a:prstGeom>
        </p:spPr>
      </p:pic>
    </p:spTree>
    <p:extLst>
      <p:ext uri="{BB962C8B-B14F-4D97-AF65-F5344CB8AC3E}">
        <p14:creationId xmlns:p14="http://schemas.microsoft.com/office/powerpoint/2010/main" val="334368662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6C579A3-D9F9-C9CE-6D15-DBF344D16EC4}"/>
              </a:ext>
            </a:extLst>
          </p:cNvPr>
          <p:cNvSpPr/>
          <p:nvPr/>
        </p:nvSpPr>
        <p:spPr>
          <a:xfrm>
            <a:off x="-1864062" y="2713792"/>
            <a:ext cx="5925312" cy="8229600"/>
          </a:xfrm>
          <a:custGeom>
            <a:avLst/>
            <a:gdLst/>
            <a:ahLst/>
            <a:cxnLst/>
            <a:rect l="l" t="t" r="r" b="b"/>
            <a:pathLst>
              <a:path w="5925312" h="8229600">
                <a:moveTo>
                  <a:pt x="0" y="0"/>
                </a:moveTo>
                <a:lnTo>
                  <a:pt x="5925312" y="0"/>
                </a:lnTo>
                <a:lnTo>
                  <a:pt x="5925312" y="8229600"/>
                </a:lnTo>
                <a:lnTo>
                  <a:pt x="0" y="8229600"/>
                </a:lnTo>
                <a:lnTo>
                  <a:pt x="0" y="0"/>
                </a:lnTo>
                <a:close/>
              </a:path>
            </a:pathLst>
          </a:custGeom>
          <a:blipFill>
            <a:blip r:embed="rId3">
              <a:duotone>
                <a:schemeClr val="bg2">
                  <a:shade val="45000"/>
                  <a:satMod val="135000"/>
                </a:schemeClr>
                <a:prstClr val="white"/>
              </a:duotone>
            </a:blip>
            <a:stretch>
              <a:fillRect/>
            </a:stretch>
          </a:blipFill>
        </p:spPr>
      </p:sp>
      <p:sp>
        <p:nvSpPr>
          <p:cNvPr id="2" name="Freeform 7">
            <a:extLst>
              <a:ext uri="{FF2B5EF4-FFF2-40B4-BE49-F238E27FC236}">
                <a16:creationId xmlns:a16="http://schemas.microsoft.com/office/drawing/2014/main" id="{6CCC30EE-11EC-58E4-FF4A-FEDFB9263760}"/>
              </a:ext>
            </a:extLst>
          </p:cNvPr>
          <p:cNvSpPr/>
          <p:nvPr/>
        </p:nvSpPr>
        <p:spPr>
          <a:xfrm>
            <a:off x="914400" y="2324100"/>
            <a:ext cx="7089530" cy="5181600"/>
          </a:xfrm>
          <a:custGeom>
            <a:avLst/>
            <a:gdLst/>
            <a:ahLst/>
            <a:cxnLst/>
            <a:rect l="l" t="t" r="r" b="b"/>
            <a:pathLst>
              <a:path w="2257996" h="4114800">
                <a:moveTo>
                  <a:pt x="0" y="0"/>
                </a:moveTo>
                <a:lnTo>
                  <a:pt x="2257996" y="0"/>
                </a:lnTo>
                <a:lnTo>
                  <a:pt x="2257996" y="4114800"/>
                </a:lnTo>
                <a:lnTo>
                  <a:pt x="0" y="4114800"/>
                </a:lnTo>
                <a:lnTo>
                  <a:pt x="0" y="0"/>
                </a:lnTo>
                <a:close/>
              </a:path>
            </a:pathLst>
          </a:custGeom>
          <a:solidFill>
            <a:schemeClr val="bg1">
              <a:lumMod val="95000"/>
            </a:schemeClr>
          </a:solidFill>
        </p:spPr>
      </p:sp>
      <p:sp>
        <p:nvSpPr>
          <p:cNvPr id="3" name="Freeform 7">
            <a:extLst>
              <a:ext uri="{FF2B5EF4-FFF2-40B4-BE49-F238E27FC236}">
                <a16:creationId xmlns:a16="http://schemas.microsoft.com/office/drawing/2014/main" id="{4404702F-3451-74F4-C1C8-07329BC00723}"/>
              </a:ext>
            </a:extLst>
          </p:cNvPr>
          <p:cNvSpPr/>
          <p:nvPr/>
        </p:nvSpPr>
        <p:spPr>
          <a:xfrm>
            <a:off x="8358552" y="2324100"/>
            <a:ext cx="9624648" cy="5181600"/>
          </a:xfrm>
          <a:custGeom>
            <a:avLst/>
            <a:gdLst/>
            <a:ahLst/>
            <a:cxnLst/>
            <a:rect l="l" t="t" r="r" b="b"/>
            <a:pathLst>
              <a:path w="2257996" h="4114800">
                <a:moveTo>
                  <a:pt x="0" y="0"/>
                </a:moveTo>
                <a:lnTo>
                  <a:pt x="2257996" y="0"/>
                </a:lnTo>
                <a:lnTo>
                  <a:pt x="2257996" y="4114800"/>
                </a:lnTo>
                <a:lnTo>
                  <a:pt x="0" y="4114800"/>
                </a:lnTo>
                <a:lnTo>
                  <a:pt x="0" y="0"/>
                </a:lnTo>
                <a:close/>
              </a:path>
            </a:pathLst>
          </a:custGeom>
          <a:solidFill>
            <a:schemeClr val="bg1">
              <a:lumMod val="95000"/>
            </a:schemeClr>
          </a:solidFill>
        </p:spPr>
      </p:sp>
      <p:sp>
        <p:nvSpPr>
          <p:cNvPr id="4" name="TextBox 3">
            <a:extLst>
              <a:ext uri="{FF2B5EF4-FFF2-40B4-BE49-F238E27FC236}">
                <a16:creationId xmlns:a16="http://schemas.microsoft.com/office/drawing/2014/main" id="{B175C8E5-B63E-23FE-73EC-6B608474990F}"/>
              </a:ext>
            </a:extLst>
          </p:cNvPr>
          <p:cNvSpPr txBox="1"/>
          <p:nvPr/>
        </p:nvSpPr>
        <p:spPr>
          <a:xfrm>
            <a:off x="2171700" y="1257300"/>
            <a:ext cx="56388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Nghệ</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thuật</a:t>
            </a:r>
            <a:endParaRPr lang="en-US" sz="4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0F4AD53-C5A0-C8EF-5354-1425F7438245}"/>
              </a:ext>
            </a:extLst>
          </p:cNvPr>
          <p:cNvSpPr txBox="1"/>
          <p:nvPr/>
        </p:nvSpPr>
        <p:spPr>
          <a:xfrm>
            <a:off x="10020300" y="1257299"/>
            <a:ext cx="56388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Nội</a:t>
            </a:r>
            <a:r>
              <a:rPr lang="en-US" sz="4400" b="1" dirty="0">
                <a:latin typeface="Times New Roman" panose="02020603050405020304" pitchFamily="18" charset="0"/>
                <a:cs typeface="Times New Roman" panose="02020603050405020304" pitchFamily="18" charset="0"/>
              </a:rPr>
              <a:t> dung</a:t>
            </a:r>
          </a:p>
        </p:txBody>
      </p:sp>
      <p:sp>
        <p:nvSpPr>
          <p:cNvPr id="6" name="TextBox 5">
            <a:extLst>
              <a:ext uri="{FF2B5EF4-FFF2-40B4-BE49-F238E27FC236}">
                <a16:creationId xmlns:a16="http://schemas.microsoft.com/office/drawing/2014/main" id="{45E18683-8A8E-A000-7CC5-612FA7FA6226}"/>
              </a:ext>
            </a:extLst>
          </p:cNvPr>
          <p:cNvSpPr txBox="1"/>
          <p:nvPr/>
        </p:nvSpPr>
        <p:spPr>
          <a:xfrm>
            <a:off x="1219200" y="2498854"/>
            <a:ext cx="6248400" cy="2800767"/>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L</a:t>
            </a:r>
            <a:r>
              <a:rPr lang="vi-VN" sz="4400" dirty="0">
                <a:latin typeface="Times New Roman" panose="02020603050405020304" pitchFamily="18" charset="0"/>
                <a:cs typeface="Times New Roman" panose="02020603050405020304" pitchFamily="18" charset="0"/>
              </a:rPr>
              <a:t>ời thoại bi kịch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tính chất mĩ lệ, trau chuốt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833CB5D6-DAA1-C9F9-3F62-3EC1EAD58BA7}"/>
              </a:ext>
            </a:extLst>
          </p:cNvPr>
          <p:cNvSpPr txBox="1"/>
          <p:nvPr/>
        </p:nvSpPr>
        <p:spPr>
          <a:xfrm>
            <a:off x="8724900" y="2427323"/>
            <a:ext cx="9003321" cy="6186309"/>
          </a:xfrm>
          <a:prstGeom prst="rect">
            <a:avLst/>
          </a:prstGeom>
          <a:noFill/>
        </p:spPr>
        <p:txBody>
          <a:bodyPr wrap="square" rtlCol="0">
            <a:spAutoFit/>
          </a:bodyPr>
          <a:lstStyle/>
          <a:p>
            <a:pPr marL="571500" indent="-571500">
              <a:buFontTx/>
              <a:buChar char="-"/>
            </a:pP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say </a:t>
            </a:r>
            <a:r>
              <a:rPr lang="en-US" sz="4400" dirty="0" err="1">
                <a:latin typeface="Times New Roman" panose="02020603050405020304" pitchFamily="18" charset="0"/>
                <a:cs typeface="Times New Roman" panose="02020603050405020304" pitchFamily="18" charset="0"/>
              </a:rPr>
              <a:t>đắm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Rô</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mê</a:t>
            </a:r>
            <a:r>
              <a:rPr lang="en-US" sz="4400" dirty="0">
                <a:latin typeface="Times New Roman" panose="02020603050405020304" pitchFamily="18" charset="0"/>
                <a:cs typeface="Times New Roman" panose="02020603050405020304" pitchFamily="18" charset="0"/>
              </a:rPr>
              <a:t>-ô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Giu</a:t>
            </a:r>
            <a:r>
              <a:rPr lang="en-US" sz="4400" dirty="0">
                <a:latin typeface="Times New Roman" panose="02020603050405020304" pitchFamily="18" charset="0"/>
                <a:cs typeface="Times New Roman" panose="02020603050405020304" pitchFamily="18" charset="0"/>
              </a:rPr>
              <a:t>-li-</a:t>
            </a:r>
            <a:r>
              <a:rPr lang="en-US" sz="4400" dirty="0" err="1">
                <a:latin typeface="Times New Roman" panose="02020603050405020304" pitchFamily="18" charset="0"/>
                <a:cs typeface="Times New Roman" panose="02020603050405020304" pitchFamily="18" charset="0"/>
              </a:rPr>
              <a:t>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dòng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thúc</a:t>
            </a:r>
            <a:r>
              <a:rPr lang="en-US" sz="4400" dirty="0">
                <a:latin typeface="Times New Roman" panose="02020603050405020304" pitchFamily="18" charset="0"/>
                <a:cs typeface="Times New Roman" panose="02020603050405020304" pitchFamily="18" charset="0"/>
              </a:rPr>
              <a:t> bi </a:t>
            </a:r>
            <a:r>
              <a:rPr lang="en-US" sz="4400" dirty="0" err="1">
                <a:latin typeface="Times New Roman" panose="02020603050405020304" pitchFamily="18" charset="0"/>
                <a:cs typeface="Times New Roman" panose="02020603050405020304" pitchFamily="18" charset="0"/>
              </a:rPr>
              <a:t>thảm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thù</a:t>
            </a:r>
            <a:r>
              <a:rPr lang="en-US" sz="4400" dirty="0">
                <a:latin typeface="Times New Roman" panose="02020603050405020304" pitchFamily="18" charset="0"/>
                <a:cs typeface="Times New Roman" panose="02020603050405020304" pitchFamily="18" charset="0"/>
              </a:rPr>
              <a:t>.</a:t>
            </a:r>
          </a:p>
          <a:p>
            <a:pPr marL="571500" indent="-571500">
              <a:buFontTx/>
              <a:buChar char="-"/>
            </a:pPr>
            <a:r>
              <a:rPr lang="en-US" sz="4400" dirty="0">
                <a:latin typeface="Times New Roman" panose="02020603050405020304" pitchFamily="18" charset="0"/>
                <a:cs typeface="Times New Roman" panose="02020603050405020304" pitchFamily="18" charset="0"/>
              </a:rPr>
              <a:t>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hướng người đọc (người xem) đến những giá trị nhân văn cao cả.</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73827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75C8E5-B63E-23FE-73EC-6B608474990F}"/>
              </a:ext>
            </a:extLst>
          </p:cNvPr>
          <p:cNvSpPr txBox="1"/>
          <p:nvPr/>
        </p:nvSpPr>
        <p:spPr>
          <a:xfrm>
            <a:off x="2133600" y="1003934"/>
            <a:ext cx="144399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văn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bản</a:t>
            </a:r>
            <a:r>
              <a:rPr lang="en-US" sz="4400" b="1" dirty="0">
                <a:latin typeface="Times New Roman" panose="02020603050405020304" pitchFamily="18" charset="0"/>
                <a:cs typeface="Times New Roman" panose="02020603050405020304" pitchFamily="18" charset="0"/>
              </a:rPr>
              <a:t> bi </a:t>
            </a:r>
            <a:r>
              <a:rPr lang="en-US" sz="4400" b="1" dirty="0" err="1">
                <a:latin typeface="Times New Roman" panose="02020603050405020304" pitchFamily="18" charset="0"/>
                <a:cs typeface="Times New Roman" panose="02020603050405020304" pitchFamily="18" charset="0"/>
              </a:rPr>
              <a:t>kịch</a:t>
            </a:r>
            <a:endParaRPr lang="en-US" sz="4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5E18683-8A8E-A000-7CC5-612FA7FA6226}"/>
              </a:ext>
            </a:extLst>
          </p:cNvPr>
          <p:cNvSpPr txBox="1"/>
          <p:nvPr/>
        </p:nvSpPr>
        <p:spPr>
          <a:xfrm>
            <a:off x="2286000" y="5783068"/>
            <a:ext cx="2971800" cy="1446550"/>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Tóm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tắt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endParaRPr lang="en-US" sz="4400" dirty="0">
              <a:latin typeface="Times New Roman" panose="02020603050405020304" pitchFamily="18" charset="0"/>
              <a:cs typeface="Times New Roman" panose="02020603050405020304" pitchFamily="18" charset="0"/>
            </a:endParaRPr>
          </a:p>
        </p:txBody>
      </p:sp>
      <p:sp>
        <p:nvSpPr>
          <p:cNvPr id="10" name="Freeform 3">
            <a:extLst>
              <a:ext uri="{FF2B5EF4-FFF2-40B4-BE49-F238E27FC236}">
                <a16:creationId xmlns:a16="http://schemas.microsoft.com/office/drawing/2014/main" id="{C38322CE-5139-3C59-1195-C3FB1C7EE0FD}"/>
              </a:ext>
            </a:extLst>
          </p:cNvPr>
          <p:cNvSpPr/>
          <p:nvPr/>
        </p:nvSpPr>
        <p:spPr>
          <a:xfrm>
            <a:off x="3086890" y="2667754"/>
            <a:ext cx="11661136" cy="2113580"/>
          </a:xfrm>
          <a:custGeom>
            <a:avLst/>
            <a:gdLst/>
            <a:ahLst/>
            <a:cxnLst/>
            <a:rect l="l" t="t" r="r" b="b"/>
            <a:pathLst>
              <a:path w="5720074" h="1036763">
                <a:moveTo>
                  <a:pt x="0" y="0"/>
                </a:moveTo>
                <a:lnTo>
                  <a:pt x="5720075" y="0"/>
                </a:lnTo>
                <a:lnTo>
                  <a:pt x="5720075" y="1036764"/>
                </a:lnTo>
                <a:lnTo>
                  <a:pt x="0" y="1036764"/>
                </a:lnTo>
                <a:lnTo>
                  <a:pt x="0" y="0"/>
                </a:lnTo>
                <a:close/>
              </a:path>
            </a:pathLst>
          </a:custGeom>
          <a:blipFill>
            <a:blip r:embed="rId3"/>
            <a:stretch>
              <a:fillRect/>
            </a:stretch>
          </a:blipFill>
        </p:spPr>
      </p:sp>
      <p:sp>
        <p:nvSpPr>
          <p:cNvPr id="11" name="TextBox 10">
            <a:extLst>
              <a:ext uri="{FF2B5EF4-FFF2-40B4-BE49-F238E27FC236}">
                <a16:creationId xmlns:a16="http://schemas.microsoft.com/office/drawing/2014/main" id="{AAD1A744-C788-A104-9035-D513698AD30D}"/>
              </a:ext>
            </a:extLst>
          </p:cNvPr>
          <p:cNvSpPr txBox="1"/>
          <p:nvPr/>
        </p:nvSpPr>
        <p:spPr>
          <a:xfrm>
            <a:off x="8988669" y="5783068"/>
            <a:ext cx="2667000" cy="2123658"/>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thoại</a:t>
            </a:r>
            <a:endParaRPr lang="en-US" sz="4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1F4A0F1-0AAA-789A-397D-6DC65BCBE158}"/>
              </a:ext>
            </a:extLst>
          </p:cNvPr>
          <p:cNvSpPr txBox="1"/>
          <p:nvPr/>
        </p:nvSpPr>
        <p:spPr>
          <a:xfrm>
            <a:off x="12149504" y="5783066"/>
            <a:ext cx="4050323" cy="2123658"/>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Xác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r>
              <a:rPr lang="en-US" sz="44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519C53AE-2B33-1B69-CCEB-F4004CA967A8}"/>
              </a:ext>
            </a:extLst>
          </p:cNvPr>
          <p:cNvSpPr txBox="1"/>
          <p:nvPr/>
        </p:nvSpPr>
        <p:spPr>
          <a:xfrm>
            <a:off x="5751634" y="5783067"/>
            <a:ext cx="2743200" cy="2123658"/>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Xác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82867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70 Tranh Vẽ Happy Họa Sĩ Puung Ý Tưởng | Họa Sĩ, Hạnh Phúc, Tình Y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900"/>
            <a:ext cx="2247900" cy="22479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LUYỆN TẬP</a:t>
            </a:r>
          </a:p>
        </p:txBody>
      </p:sp>
      <p:sp>
        <p:nvSpPr>
          <p:cNvPr id="4" name="TextBox 3"/>
          <p:cNvSpPr txBox="1"/>
          <p:nvPr/>
        </p:nvSpPr>
        <p:spPr>
          <a:xfrm>
            <a:off x="2628900" y="2095500"/>
            <a:ext cx="14211300" cy="3046988"/>
          </a:xfrm>
          <a:prstGeom prst="rect">
            <a:avLst/>
          </a:prstGeom>
          <a:noFill/>
        </p:spPr>
        <p:txBody>
          <a:bodyPr wrap="square" rtlCol="0">
            <a:spAutoFit/>
          </a:bodyPr>
          <a:lstStyle/>
          <a:p>
            <a:r>
              <a:rPr lang="en-US" sz="4800" b="1" i="1" dirty="0" err="1">
                <a:latin typeface="Times New Roman" panose="02020603050405020304" pitchFamily="18" charset="0"/>
                <a:cs typeface="Times New Roman" panose="02020603050405020304" pitchFamily="18" charset="0"/>
              </a:rPr>
              <a:t>Viết</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kết</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nối</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với</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đọc</a:t>
            </a:r>
            <a:r>
              <a:rPr lang="en-US" sz="4800" b="1" i="1"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Dựa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xung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Sếch-xpia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đề</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cập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vở</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a:t>
            </a:r>
            <a:r>
              <a:rPr lang="en-US" sz="4800" dirty="0">
                <a:latin typeface="Times New Roman" panose="02020603050405020304" pitchFamily="18" charset="0"/>
                <a:cs typeface="Times New Roman" panose="02020603050405020304" pitchFamily="18" charset="0"/>
              </a:rPr>
              <a:t>-</a:t>
            </a:r>
            <a:r>
              <a:rPr lang="en-US" sz="4800" dirty="0" err="1">
                <a:latin typeface="Times New Roman" panose="02020603050405020304" pitchFamily="18" charset="0"/>
                <a:cs typeface="Times New Roman" panose="02020603050405020304" pitchFamily="18" charset="0"/>
              </a:rPr>
              <a:t>mê</a:t>
            </a:r>
            <a:r>
              <a:rPr lang="en-US" sz="4800" dirty="0">
                <a:latin typeface="Times New Roman" panose="02020603050405020304" pitchFamily="18" charset="0"/>
                <a:cs typeface="Times New Roman" panose="02020603050405020304" pitchFamily="18" charset="0"/>
              </a:rPr>
              <a:t>-ô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Giu</a:t>
            </a:r>
            <a:r>
              <a:rPr lang="en-US" sz="4800" dirty="0">
                <a:latin typeface="Times New Roman" panose="02020603050405020304" pitchFamily="18" charset="0"/>
                <a:cs typeface="Times New Roman" panose="02020603050405020304" pitchFamily="18" charset="0"/>
              </a:rPr>
              <a:t>-li-</a:t>
            </a:r>
            <a:r>
              <a:rPr lang="en-US" sz="4800" dirty="0" err="1">
                <a:latin typeface="Times New Roman" panose="02020603050405020304" pitchFamily="18" charset="0"/>
                <a:cs typeface="Times New Roman" panose="02020603050405020304" pitchFamily="18" charset="0"/>
              </a:rPr>
              <a:t>ét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thực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tiễn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cuộc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sống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hãy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khoảng</a:t>
            </a:r>
            <a:r>
              <a:rPr lang="en-US" sz="4800" dirty="0">
                <a:latin typeface="Times New Roman" panose="02020603050405020304" pitchFamily="18" charset="0"/>
                <a:cs typeface="Times New Roman" panose="02020603050405020304" pitchFamily="18" charset="0"/>
              </a:rPr>
              <a:t> 7 – 9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bày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suy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nghĩ</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về</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vọng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yêu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con </a:t>
            </a:r>
            <a:r>
              <a:rPr lang="en-US" sz="4800" dirty="0" err="1">
                <a:latin typeface="Times New Roman" panose="02020603050405020304" pitchFamily="18" charset="0"/>
                <a:cs typeface="Times New Roman" panose="02020603050405020304" pitchFamily="18" charset="0"/>
              </a:rPr>
              <a:t>người</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911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70 Tranh Vẽ Happy Họa Sĩ Puung Ý Tưởng | Họa Sĩ, Hạnh Phúc, Tình Y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
            <a:ext cx="2247900" cy="22479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VẬN DỤNG</a:t>
            </a:r>
          </a:p>
        </p:txBody>
      </p:sp>
      <p:sp>
        <p:nvSpPr>
          <p:cNvPr id="5" name="Rectangle 4"/>
          <p:cNvSpPr/>
          <p:nvPr/>
        </p:nvSpPr>
        <p:spPr>
          <a:xfrm>
            <a:off x="1752600" y="2269881"/>
            <a:ext cx="15887700" cy="2645019"/>
          </a:xfrm>
          <a:prstGeom prst="rect">
            <a:avLst/>
          </a:prstGeom>
        </p:spPr>
        <p:txBody>
          <a:bodyPr wrap="square">
            <a:spAutoFit/>
          </a:bodyPr>
          <a:lstStyle/>
          <a:p>
            <a:pPr algn="just">
              <a:lnSpc>
                <a:spcPct val="119000"/>
              </a:lnSpc>
              <a:spcAft>
                <a:spcPts val="0"/>
              </a:spcAft>
            </a:pP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vi-VN" sz="5200" i="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Sưu tầm các tác phẩm nghệ thuật hiện đại lấy đề tài từ câu chuyện tình yêu của Rô-mê-ô và Giu-li-ét.</a:t>
            </a:r>
            <a:endParaRPr lang="en-US" sz="5200" i="1" dirty="0">
              <a:latin typeface="Times New Roman" panose="02020603050405020304" pitchFamily="18" charset="0"/>
              <a:cs typeface="Times New Roman" panose="02020603050405020304" pitchFamily="18" charset="0"/>
            </a:endParaRPr>
          </a:p>
        </p:txBody>
      </p:sp>
      <p:sp>
        <p:nvSpPr>
          <p:cNvPr id="6" name="AutoShape 2" descr="Giáo Dục, Học Tập, Học Sinh, Kiến Thức, Học Nhóm, Tải hình PNG 187 -  Free.Vector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11506200" y="5600700"/>
            <a:ext cx="6400800" cy="4419600"/>
          </a:xfrm>
          <a:prstGeom prst="rect">
            <a:avLst/>
          </a:prstGeom>
        </p:spPr>
      </p:pic>
    </p:spTree>
    <p:extLst>
      <p:ext uri="{BB962C8B-B14F-4D97-AF65-F5344CB8AC3E}">
        <p14:creationId xmlns:p14="http://schemas.microsoft.com/office/powerpoint/2010/main" val="2112313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1200" y="571500"/>
            <a:ext cx="5105400"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DẶN DÒ</a:t>
            </a:r>
          </a:p>
        </p:txBody>
      </p:sp>
      <p:sp>
        <p:nvSpPr>
          <p:cNvPr id="4" name="TextBox 3"/>
          <p:cNvSpPr txBox="1"/>
          <p:nvPr/>
        </p:nvSpPr>
        <p:spPr>
          <a:xfrm>
            <a:off x="2133600" y="2247900"/>
            <a:ext cx="15163800" cy="2308324"/>
          </a:xfrm>
          <a:prstGeom prst="rect">
            <a:avLst/>
          </a:prstGeom>
          <a:noFill/>
        </p:spPr>
        <p:txBody>
          <a:bodyPr wrap="square" rtlCol="0">
            <a:spAutoFit/>
          </a:bodyPr>
          <a:lstStyle/>
          <a:p>
            <a:pPr marL="285750" indent="-285750">
              <a:buFontTx/>
              <a:buChar char="-"/>
            </a:pPr>
            <a:r>
              <a:rPr lang="en-US" sz="4800" dirty="0" err="1">
                <a:latin typeface="Times New Roman" panose="02020603050405020304" pitchFamily="18" charset="0"/>
                <a:cs typeface="Times New Roman" panose="02020603050405020304" pitchFamily="18" charset="0"/>
              </a:rPr>
              <a:t>Nắm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kiến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bài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a:t>
            </a:r>
          </a:p>
          <a:p>
            <a:pPr marL="285750" indent="-285750">
              <a:buFontTx/>
              <a:buChar char="-"/>
            </a:pPr>
            <a:r>
              <a:rPr lang="en-US" sz="4800" dirty="0" err="1">
                <a:latin typeface="Times New Roman" panose="02020603050405020304" pitchFamily="18" charset="0"/>
                <a:cs typeface="Times New Roman" panose="02020603050405020304" pitchFamily="18" charset="0"/>
              </a:rPr>
              <a:t>Hoàn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thành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bài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tập</a:t>
            </a:r>
            <a:r>
              <a:rPr lang="en-US" sz="4800" dirty="0">
                <a:latin typeface="Times New Roman" panose="02020603050405020304" pitchFamily="18" charset="0"/>
                <a:cs typeface="Times New Roman" panose="02020603050405020304" pitchFamily="18" charset="0"/>
              </a:rPr>
              <a:t>.</a:t>
            </a:r>
          </a:p>
          <a:p>
            <a:pPr marL="285750" indent="-285750">
              <a:buFontTx/>
              <a:buChar char="-"/>
            </a:pPr>
            <a:r>
              <a:rPr lang="en-US" sz="4800" dirty="0" err="1">
                <a:latin typeface="Times New Roman" panose="02020603050405020304" pitchFamily="18" charset="0"/>
                <a:cs typeface="Times New Roman" panose="02020603050405020304" pitchFamily="18" charset="0"/>
              </a:rPr>
              <a:t>Chuẩn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bài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Thực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hành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tiếng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Việt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rút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gọn</a:t>
            </a:r>
            <a:r>
              <a:rPr lang="en-US" sz="4800" dirty="0">
                <a:latin typeface="Times New Roman" panose="02020603050405020304" pitchFamily="18" charset="0"/>
                <a:cs typeface="Times New Roman" panose="02020603050405020304" pitchFamily="18" charset="0"/>
              </a:rPr>
              <a:t>)</a:t>
            </a:r>
          </a:p>
        </p:txBody>
      </p:sp>
      <p:pic>
        <p:nvPicPr>
          <p:cNvPr id="2050" name="Picture 2" descr="Học Sinh Bài Tập Về Nhà Giáo Dục - Miễn Phí vector hình ảnh trên Pixabay -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0" y="5463184"/>
            <a:ext cx="4419600" cy="440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33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92000" y="4381500"/>
            <a:ext cx="5943600" cy="6477000"/>
          </a:xfrm>
          <a:prstGeom prst="ellipse">
            <a:avLst/>
          </a:prstGeom>
          <a:ln>
            <a:noFill/>
          </a:ln>
          <a:effectLst>
            <a:softEdge rad="112500"/>
          </a:effectLst>
        </p:spPr>
      </p:pic>
      <p:sp>
        <p:nvSpPr>
          <p:cNvPr id="5" name="Rounded Rectangular Callout 4"/>
          <p:cNvSpPr/>
          <p:nvPr/>
        </p:nvSpPr>
        <p:spPr>
          <a:xfrm>
            <a:off x="4419600" y="3060114"/>
            <a:ext cx="7620000" cy="4597986"/>
          </a:xfrm>
          <a:prstGeom prst="wedgeRoundRectCallout">
            <a:avLst>
              <a:gd name="adj1" fmla="val 54992"/>
              <a:gd name="adj2" fmla="val 75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953000" y="3849112"/>
            <a:ext cx="7162800" cy="3123188"/>
          </a:xfrm>
          <a:prstGeom prst="rect">
            <a:avLst/>
          </a:prstGeom>
          <a:noFill/>
        </p:spPr>
        <p:txBody>
          <a:bodyPr wrap="square" rtlCol="0">
            <a:spAutoFit/>
          </a:bodyPr>
          <a:lstStyle/>
          <a:p>
            <a:r>
              <a:rPr lang="vi-VN" sz="4800" b="1" dirty="0">
                <a:latin typeface="+mj-lt"/>
              </a:rPr>
              <a:t>? </a:t>
            </a:r>
            <a:r>
              <a:rPr lang="vi-VN" sz="4800" dirty="0">
                <a:latin typeface="+mj-lt"/>
              </a:rPr>
              <a:t>Em hãy chia sẻ suy nghĩ về một tác phẩm (văn học, nghệ thuật) viết về đề tài tình yêu.</a:t>
            </a:r>
            <a:endParaRPr lang="en-US" sz="4800" dirty="0">
              <a:latin typeface="+mj-lt"/>
            </a:endParaRPr>
          </a:p>
        </p:txBody>
      </p:sp>
      <p:sp>
        <p:nvSpPr>
          <p:cNvPr id="9" name="TextBox 8">
            <a:extLst>
              <a:ext uri="{FF2B5EF4-FFF2-40B4-BE49-F238E27FC236}">
                <a16:creationId xmlns:a16="http://schemas.microsoft.com/office/drawing/2014/main" id="{00496143-99F3-FE48-BE6D-27B9D670FE8A}"/>
              </a:ext>
            </a:extLst>
          </p:cNvPr>
          <p:cNvSpPr txBox="1"/>
          <p:nvPr/>
        </p:nvSpPr>
        <p:spPr>
          <a:xfrm>
            <a:off x="838200" y="723900"/>
            <a:ext cx="16459200" cy="1446550"/>
          </a:xfrm>
          <a:prstGeom prst="rect">
            <a:avLst/>
          </a:prstGeom>
          <a:noFill/>
        </p:spPr>
        <p:txBody>
          <a:bodyPr wrap="square" rtlCol="0">
            <a:spAutoFit/>
          </a:bodyPr>
          <a:lstStyle/>
          <a:p>
            <a:pPr algn="ctr"/>
            <a:r>
              <a:rPr lang="en-US" sz="8800" dirty="0" err="1">
                <a:latin typeface="#9Slide07 IcielNabila" pitchFamily="2" charset="0"/>
                <a:cs typeface="Times New Roman" panose="02020603050405020304" pitchFamily="18" charset="0"/>
              </a:rPr>
              <a:t>Bài</a:t>
            </a:r>
            <a:r>
              <a:rPr lang="en-US" sz="8800" dirty="0">
                <a:latin typeface="#9Slide07 IcielNabila" pitchFamily="2" charset="0"/>
                <a:cs typeface="Times New Roman" panose="02020603050405020304" pitchFamily="18" charset="0"/>
              </a:rPr>
              <a:t> 5: </a:t>
            </a:r>
            <a:r>
              <a:rPr lang="en-US" sz="8800" dirty="0" err="1">
                <a:latin typeface="#9Slide07 IcielNabila" pitchFamily="2" charset="0"/>
                <a:cs typeface="Times New Roman" panose="02020603050405020304" pitchFamily="18" charset="0"/>
              </a:rPr>
              <a:t>Đối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diện</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với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nỗi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đau</a:t>
            </a:r>
            <a:endParaRPr lang="en-US" sz="8800" dirty="0">
              <a:latin typeface="#9Slide07 IcielNabila" pitchFamily="2" charset="0"/>
              <a:cs typeface="Times New Roman" panose="02020603050405020304" pitchFamily="18" charset="0"/>
            </a:endParaRPr>
          </a:p>
        </p:txBody>
      </p:sp>
      <p:sp>
        <p:nvSpPr>
          <p:cNvPr id="10" name="AutoShape 2" descr="Bộ tranh: Tình yêu là những phút giản đơn nhưng lại khiến chúng ta mỉm cười  trong ngọt ngào | Hình vẽ dễ thương, Hình vẽ cặp đôi, Ảnh ấn tư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stretch>
            <a:fillRect/>
          </a:stretch>
        </p:blipFill>
        <p:spPr>
          <a:xfrm>
            <a:off x="536575" y="3060114"/>
            <a:ext cx="3578225" cy="45979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002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517148"/>
            <a:ext cx="17297400" cy="892552"/>
          </a:xfrm>
          <a:prstGeom prst="rect">
            <a:avLst/>
          </a:prstGeom>
          <a:noFill/>
        </p:spPr>
        <p:txBody>
          <a:bodyPr wrap="square" rtlCol="0">
            <a:spAutoFit/>
          </a:bodyPr>
          <a:lstStyle/>
          <a:p>
            <a:r>
              <a:rPr lang="vi-VN" sz="5200" dirty="0">
                <a:latin typeface="+mj-lt"/>
              </a:rPr>
              <a:t>* Một số tác phẩm (văn học, nghệ thuật) viết về đề tài tình yêu:</a:t>
            </a:r>
            <a:endParaRPr lang="en-US" sz="5200" dirty="0">
              <a:latin typeface="+mj-lt"/>
            </a:endParaRPr>
          </a:p>
        </p:txBody>
      </p:sp>
      <p:pic>
        <p:nvPicPr>
          <p:cNvPr id="4" name="Picture 3"/>
          <p:cNvPicPr>
            <a:picLocks noChangeAspect="1"/>
          </p:cNvPicPr>
          <p:nvPr/>
        </p:nvPicPr>
        <p:blipFill>
          <a:blip r:embed="rId3"/>
          <a:stretch>
            <a:fillRect/>
          </a:stretch>
        </p:blipFill>
        <p:spPr>
          <a:xfrm>
            <a:off x="826477" y="2400300"/>
            <a:ext cx="7631723" cy="4724400"/>
          </a:xfrm>
          <a:prstGeom prst="rect">
            <a:avLst/>
          </a:prstGeom>
        </p:spPr>
      </p:pic>
      <p:sp>
        <p:nvSpPr>
          <p:cNvPr id="5" name="TextBox 4"/>
          <p:cNvSpPr txBox="1"/>
          <p:nvPr/>
        </p:nvSpPr>
        <p:spPr>
          <a:xfrm>
            <a:off x="609600" y="7389793"/>
            <a:ext cx="7162800" cy="954107"/>
          </a:xfrm>
          <a:prstGeom prst="rect">
            <a:avLst/>
          </a:prstGeom>
          <a:noFill/>
        </p:spPr>
        <p:txBody>
          <a:bodyPr wrap="square" rtlCol="0">
            <a:spAutoFit/>
          </a:bodyPr>
          <a:lstStyle/>
          <a:p>
            <a:pPr algn="ctr"/>
            <a:r>
              <a:rPr lang="vi-VN" sz="2800" b="1" dirty="0"/>
              <a:t>Lạc Long Quân – Âu Cơ </a:t>
            </a:r>
          </a:p>
          <a:p>
            <a:pPr algn="ctr"/>
            <a:r>
              <a:rPr lang="vi-VN" sz="2800" dirty="0"/>
              <a:t>(Truyền thuyết Con Rồng cháu Tiên)</a:t>
            </a:r>
            <a:endParaRPr lang="en-US" sz="2800" dirty="0"/>
          </a:p>
        </p:txBody>
      </p:sp>
      <p:pic>
        <p:nvPicPr>
          <p:cNvPr id="14" name="Picture 13"/>
          <p:cNvPicPr>
            <a:picLocks noChangeAspect="1"/>
          </p:cNvPicPr>
          <p:nvPr/>
        </p:nvPicPr>
        <p:blipFill>
          <a:blip r:embed="rId4"/>
          <a:stretch>
            <a:fillRect/>
          </a:stretch>
        </p:blipFill>
        <p:spPr>
          <a:xfrm>
            <a:off x="9525000" y="2400300"/>
            <a:ext cx="7620000" cy="47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a:off x="9275885" y="7389793"/>
            <a:ext cx="7620000" cy="954107"/>
          </a:xfrm>
          <a:prstGeom prst="rect">
            <a:avLst/>
          </a:prstGeom>
          <a:noFill/>
        </p:spPr>
        <p:txBody>
          <a:bodyPr wrap="square" rtlCol="0">
            <a:spAutoFit/>
          </a:bodyPr>
          <a:lstStyle/>
          <a:p>
            <a:pPr algn="ctr"/>
            <a:r>
              <a:rPr lang="vi-VN" sz="2800" b="1" dirty="0"/>
              <a:t>Mị Châu – Trọng Thủy</a:t>
            </a:r>
          </a:p>
          <a:p>
            <a:pPr algn="ctr"/>
            <a:r>
              <a:rPr lang="vi-VN" sz="2800" dirty="0"/>
              <a:t>(Truyền thuyết Mỵ Châu Trọng Thủy)</a:t>
            </a:r>
            <a:endParaRPr lang="en-US" sz="2800" dirty="0"/>
          </a:p>
        </p:txBody>
      </p:sp>
      <p:sp>
        <p:nvSpPr>
          <p:cNvPr id="9" name="Rectangle 8"/>
          <p:cNvSpPr/>
          <p:nvPr/>
        </p:nvSpPr>
        <p:spPr>
          <a:xfrm>
            <a:off x="0" y="9651022"/>
            <a:ext cx="18229385" cy="597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umming Junction 28"/>
          <p:cNvSpPr/>
          <p:nvPr/>
        </p:nvSpPr>
        <p:spPr>
          <a:xfrm>
            <a:off x="17578752" y="9651022"/>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umming Junction 29"/>
          <p:cNvSpPr/>
          <p:nvPr/>
        </p:nvSpPr>
        <p:spPr>
          <a:xfrm>
            <a:off x="14571823" y="9664211"/>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umming Junction 30"/>
          <p:cNvSpPr/>
          <p:nvPr/>
        </p:nvSpPr>
        <p:spPr>
          <a:xfrm>
            <a:off x="15158004" y="9651022"/>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a:off x="15773427" y="9677400"/>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a:off x="16377151" y="9656885"/>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umming Junction 33"/>
          <p:cNvSpPr/>
          <p:nvPr/>
        </p:nvSpPr>
        <p:spPr>
          <a:xfrm>
            <a:off x="16980875" y="9664211"/>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umming Junction 34"/>
          <p:cNvSpPr/>
          <p:nvPr/>
        </p:nvSpPr>
        <p:spPr>
          <a:xfrm>
            <a:off x="13956323" y="968472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umming Junction 35"/>
          <p:cNvSpPr/>
          <p:nvPr/>
        </p:nvSpPr>
        <p:spPr>
          <a:xfrm>
            <a:off x="11535575" y="968472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Summing Junction 36"/>
          <p:cNvSpPr/>
          <p:nvPr/>
        </p:nvSpPr>
        <p:spPr>
          <a:xfrm>
            <a:off x="12150998" y="9711104"/>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Summing Junction 37"/>
          <p:cNvSpPr/>
          <p:nvPr/>
        </p:nvSpPr>
        <p:spPr>
          <a:xfrm>
            <a:off x="12754722" y="9690589"/>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Summing Junction 38"/>
          <p:cNvSpPr/>
          <p:nvPr/>
        </p:nvSpPr>
        <p:spPr>
          <a:xfrm>
            <a:off x="13358446" y="9697915"/>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Summing Junction 39"/>
          <p:cNvSpPr/>
          <p:nvPr/>
        </p:nvSpPr>
        <p:spPr>
          <a:xfrm>
            <a:off x="10884862" y="968765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Summing Junction 40"/>
          <p:cNvSpPr/>
          <p:nvPr/>
        </p:nvSpPr>
        <p:spPr>
          <a:xfrm>
            <a:off x="8464114" y="968765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Summing Junction 41"/>
          <p:cNvSpPr/>
          <p:nvPr/>
        </p:nvSpPr>
        <p:spPr>
          <a:xfrm>
            <a:off x="9079537" y="9714034"/>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Summing Junction 42"/>
          <p:cNvSpPr/>
          <p:nvPr/>
        </p:nvSpPr>
        <p:spPr>
          <a:xfrm>
            <a:off x="9683261" y="9693519"/>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Summing Junction 43"/>
          <p:cNvSpPr/>
          <p:nvPr/>
        </p:nvSpPr>
        <p:spPr>
          <a:xfrm>
            <a:off x="10286985" y="9700845"/>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Summing Junction 44"/>
          <p:cNvSpPr/>
          <p:nvPr/>
        </p:nvSpPr>
        <p:spPr>
          <a:xfrm>
            <a:off x="7836923" y="968765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Summing Junction 45"/>
          <p:cNvSpPr/>
          <p:nvPr/>
        </p:nvSpPr>
        <p:spPr>
          <a:xfrm>
            <a:off x="5416175" y="968765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46"/>
          <p:cNvSpPr/>
          <p:nvPr/>
        </p:nvSpPr>
        <p:spPr>
          <a:xfrm>
            <a:off x="6031598" y="9714034"/>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a:off x="6635322" y="9693519"/>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48"/>
          <p:cNvSpPr/>
          <p:nvPr/>
        </p:nvSpPr>
        <p:spPr>
          <a:xfrm>
            <a:off x="7239046" y="9700845"/>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a:off x="4765462" y="968765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Summing Junction 50"/>
          <p:cNvSpPr/>
          <p:nvPr/>
        </p:nvSpPr>
        <p:spPr>
          <a:xfrm>
            <a:off x="2344714" y="968765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Summing Junction 51"/>
          <p:cNvSpPr/>
          <p:nvPr/>
        </p:nvSpPr>
        <p:spPr>
          <a:xfrm>
            <a:off x="2960137" y="9714034"/>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Summing Junction 52"/>
          <p:cNvSpPr/>
          <p:nvPr/>
        </p:nvSpPr>
        <p:spPr>
          <a:xfrm>
            <a:off x="3563861" y="9693519"/>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Summing Junction 53"/>
          <p:cNvSpPr/>
          <p:nvPr/>
        </p:nvSpPr>
        <p:spPr>
          <a:xfrm>
            <a:off x="4167585" y="9700845"/>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Summing Junction 54"/>
          <p:cNvSpPr/>
          <p:nvPr/>
        </p:nvSpPr>
        <p:spPr>
          <a:xfrm>
            <a:off x="1740951" y="968765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64374" y="9714034"/>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539350" y="9693519"/>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a:off x="1143074" y="9700845"/>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06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92015" y="1662440"/>
            <a:ext cx="6342185" cy="3887688"/>
          </a:xfrm>
          <a:prstGeom prst="rect">
            <a:avLst/>
          </a:prstGeom>
        </p:spPr>
      </p:pic>
      <p:sp>
        <p:nvSpPr>
          <p:cNvPr id="7" name="TextBox 6"/>
          <p:cNvSpPr txBox="1"/>
          <p:nvPr/>
        </p:nvSpPr>
        <p:spPr>
          <a:xfrm>
            <a:off x="609600" y="517148"/>
            <a:ext cx="17297400" cy="892552"/>
          </a:xfrm>
          <a:prstGeom prst="rect">
            <a:avLst/>
          </a:prstGeom>
          <a:noFill/>
        </p:spPr>
        <p:txBody>
          <a:bodyPr wrap="square" rtlCol="0">
            <a:spAutoFit/>
          </a:bodyPr>
          <a:lstStyle/>
          <a:p>
            <a:r>
              <a:rPr lang="vi-VN" sz="5200" dirty="0">
                <a:latin typeface="+mj-lt"/>
              </a:rPr>
              <a:t>* Một số tác phẩm (văn học, nghệ thuật) viết về đề tài tình yêu:</a:t>
            </a:r>
            <a:endParaRPr lang="en-US" sz="5200" dirty="0">
              <a:latin typeface="+mj-lt"/>
            </a:endParaRPr>
          </a:p>
        </p:txBody>
      </p:sp>
      <p:sp>
        <p:nvSpPr>
          <p:cNvPr id="2" name="TextBox 1"/>
          <p:cNvSpPr txBox="1"/>
          <p:nvPr/>
        </p:nvSpPr>
        <p:spPr>
          <a:xfrm>
            <a:off x="609600" y="5600700"/>
            <a:ext cx="6324600" cy="523220"/>
          </a:xfrm>
          <a:prstGeom prst="rect">
            <a:avLst/>
          </a:prstGeom>
          <a:noFill/>
        </p:spPr>
        <p:txBody>
          <a:bodyPr wrap="square" rtlCol="0">
            <a:spAutoFit/>
          </a:bodyPr>
          <a:lstStyle/>
          <a:p>
            <a:pPr algn="ctr"/>
            <a:r>
              <a:rPr lang="vi-VN" sz="2800" b="1" dirty="0"/>
              <a:t>Mắt biếc </a:t>
            </a:r>
            <a:r>
              <a:rPr lang="vi-VN" sz="2800" dirty="0"/>
              <a:t>– Nguyễn Nhật Ánh</a:t>
            </a:r>
            <a:endParaRPr lang="en-US" sz="2800" dirty="0"/>
          </a:p>
        </p:txBody>
      </p:sp>
      <p:pic>
        <p:nvPicPr>
          <p:cNvPr id="3" name="Picture 2"/>
          <p:cNvPicPr>
            <a:picLocks noChangeAspect="1"/>
          </p:cNvPicPr>
          <p:nvPr/>
        </p:nvPicPr>
        <p:blipFill>
          <a:blip r:embed="rId4"/>
          <a:stretch>
            <a:fillRect/>
          </a:stretch>
        </p:blipFill>
        <p:spPr>
          <a:xfrm>
            <a:off x="7543800" y="1662440"/>
            <a:ext cx="4114800" cy="5919460"/>
          </a:xfrm>
          <a:prstGeom prst="rect">
            <a:avLst/>
          </a:prstGeom>
        </p:spPr>
      </p:pic>
      <p:sp>
        <p:nvSpPr>
          <p:cNvPr id="10" name="Rectangle 9"/>
          <p:cNvSpPr/>
          <p:nvPr/>
        </p:nvSpPr>
        <p:spPr>
          <a:xfrm>
            <a:off x="609601" y="9639300"/>
            <a:ext cx="6324599" cy="523220"/>
          </a:xfrm>
          <a:prstGeom prst="rect">
            <a:avLst/>
          </a:prstGeom>
        </p:spPr>
        <p:txBody>
          <a:bodyPr wrap="square">
            <a:spAutoFit/>
          </a:bodyPr>
          <a:lstStyle/>
          <a:p>
            <a:pPr algn="ctr"/>
            <a:r>
              <a:rPr lang="en-US" sz="2800" b="1" dirty="0" err="1">
                <a:solidFill>
                  <a:srgbClr val="000000"/>
                </a:solidFill>
                <a:latin typeface="Arial (body)"/>
                <a:cs typeface="Arial" panose="020B0604020202020204" pitchFamily="34" charset="0"/>
              </a:rPr>
              <a:t>Trà</a:t>
            </a:r>
            <a:r>
              <a:rPr lang="en-US" sz="2800" b="1" dirty="0">
                <a:solidFill>
                  <a:srgbClr val="000000"/>
                </a:solidFill>
                <a:latin typeface="Arial (body)"/>
                <a:cs typeface="Arial" panose="020B0604020202020204" pitchFamily="34" charset="0"/>
              </a:rPr>
              <a:t> </a:t>
            </a:r>
            <a:r>
              <a:rPr lang="en-US" sz="2800" b="1" dirty="0" err="1">
                <a:solidFill>
                  <a:srgbClr val="000000"/>
                </a:solidFill>
                <a:latin typeface="Arial (body)"/>
                <a:cs typeface="Arial" panose="020B0604020202020204" pitchFamily="34" charset="0"/>
              </a:rPr>
              <a:t>hoa</a:t>
            </a:r>
            <a:r>
              <a:rPr lang="en-US" sz="2800" b="1" dirty="0">
                <a:solidFill>
                  <a:srgbClr val="000000"/>
                </a:solidFill>
                <a:latin typeface="Arial (body)"/>
                <a:cs typeface="Arial" panose="020B0604020202020204" pitchFamily="34" charset="0"/>
              </a:rPr>
              <a:t> </a:t>
            </a:r>
            <a:r>
              <a:rPr lang="en-US" sz="2800" b="1" dirty="0" err="1">
                <a:solidFill>
                  <a:srgbClr val="000000"/>
                </a:solidFill>
                <a:latin typeface="Arial (body)"/>
                <a:cs typeface="Arial" panose="020B0604020202020204" pitchFamily="34" charset="0"/>
              </a:rPr>
              <a:t>nữ</a:t>
            </a:r>
            <a:r>
              <a:rPr lang="en-US" sz="2800" b="1" dirty="0">
                <a:solidFill>
                  <a:srgbClr val="000000"/>
                </a:solidFill>
                <a:latin typeface="Arial (body)"/>
                <a:cs typeface="Arial" panose="020B0604020202020204" pitchFamily="34" charset="0"/>
              </a:rPr>
              <a:t> </a:t>
            </a:r>
            <a:r>
              <a:rPr lang="en-US" sz="2800" dirty="0">
                <a:solidFill>
                  <a:srgbClr val="000000"/>
                </a:solidFill>
                <a:latin typeface="Arial (body)"/>
                <a:cs typeface="Arial" panose="020B0604020202020204" pitchFamily="34" charset="0"/>
              </a:rPr>
              <a:t>- Alexandre Dumas</a:t>
            </a:r>
            <a:r>
              <a:rPr lang="vi-VN" sz="2800" dirty="0">
                <a:solidFill>
                  <a:srgbClr val="000000"/>
                </a:solidFill>
                <a:latin typeface="Arial (body)"/>
                <a:cs typeface="Arial" panose="020B0604020202020204" pitchFamily="34" charset="0"/>
              </a:rPr>
              <a:t> </a:t>
            </a:r>
            <a:endParaRPr lang="en-US" sz="2800" i="0" dirty="0">
              <a:solidFill>
                <a:srgbClr val="000000"/>
              </a:solidFill>
              <a:effectLst/>
              <a:latin typeface="Arial (body)"/>
              <a:cs typeface="Arial" panose="020B0604020202020204" pitchFamily="34" charset="0"/>
            </a:endParaRPr>
          </a:p>
        </p:txBody>
      </p:sp>
      <p:pic>
        <p:nvPicPr>
          <p:cNvPr id="1026" name="Picture 2" descr="Trà hoa nữ - Alexandre Dum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1" y="6134100"/>
            <a:ext cx="6324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yển sách chứa đựng nhiều nội dung đắt gi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44400" y="2628900"/>
            <a:ext cx="5334000" cy="55626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811000" y="8406705"/>
            <a:ext cx="6324600" cy="1384995"/>
          </a:xfrm>
          <a:prstGeom prst="rect">
            <a:avLst/>
          </a:prstGeom>
          <a:noFill/>
        </p:spPr>
        <p:txBody>
          <a:bodyPr wrap="square" rtlCol="0">
            <a:spAutoFit/>
          </a:bodyPr>
          <a:lstStyle/>
          <a:p>
            <a:pPr algn="ctr"/>
            <a:r>
              <a:rPr lang="vi-VN" sz="2800" b="1" dirty="0"/>
              <a:t>Tiếng chim hót trong bụi mận gai</a:t>
            </a:r>
          </a:p>
          <a:p>
            <a:pPr algn="ctr"/>
            <a:r>
              <a:rPr lang="vi-VN" sz="2800" dirty="0"/>
              <a:t>– </a:t>
            </a:r>
            <a:r>
              <a:rPr lang="en-US" sz="2800" dirty="0"/>
              <a:t>Colleen McCullough</a:t>
            </a:r>
            <a:r>
              <a:rPr lang="vi-VN" sz="2800" dirty="0"/>
              <a:t> – </a:t>
            </a:r>
          </a:p>
          <a:p>
            <a:pPr algn="ctr"/>
            <a:endParaRPr lang="en-US" sz="2800" dirty="0"/>
          </a:p>
        </p:txBody>
      </p:sp>
      <p:sp>
        <p:nvSpPr>
          <p:cNvPr id="17" name="TextBox 16"/>
          <p:cNvSpPr txBox="1"/>
          <p:nvPr/>
        </p:nvSpPr>
        <p:spPr>
          <a:xfrm>
            <a:off x="6324600" y="7515880"/>
            <a:ext cx="6324600" cy="1384995"/>
          </a:xfrm>
          <a:prstGeom prst="rect">
            <a:avLst/>
          </a:prstGeom>
          <a:noFill/>
        </p:spPr>
        <p:txBody>
          <a:bodyPr wrap="square" rtlCol="0">
            <a:spAutoFit/>
          </a:bodyPr>
          <a:lstStyle/>
          <a:p>
            <a:pPr algn="ctr"/>
            <a:r>
              <a:rPr lang="vi-VN" sz="2800" b="1" dirty="0"/>
              <a:t>Đồi gió hú</a:t>
            </a:r>
          </a:p>
          <a:p>
            <a:pPr algn="ctr"/>
            <a:r>
              <a:rPr lang="vi-VN" sz="2800" dirty="0"/>
              <a:t>– </a:t>
            </a:r>
            <a:r>
              <a:rPr lang="en-US" sz="2800" dirty="0"/>
              <a:t>Emily Jane </a:t>
            </a:r>
            <a:r>
              <a:rPr lang="en-US" sz="2800" dirty="0" err="1"/>
              <a:t>Brontë</a:t>
            </a:r>
            <a:r>
              <a:rPr lang="en-US" sz="2800" dirty="0"/>
              <a:t> </a:t>
            </a:r>
            <a:r>
              <a:rPr lang="vi-VN" sz="2800" dirty="0"/>
              <a:t>–</a:t>
            </a:r>
          </a:p>
          <a:p>
            <a:pPr algn="ctr"/>
            <a:endParaRPr lang="en-US" sz="2800" dirty="0"/>
          </a:p>
        </p:txBody>
      </p:sp>
    </p:spTree>
    <p:extLst>
      <p:ext uri="{BB962C8B-B14F-4D97-AF65-F5344CB8AC3E}">
        <p14:creationId xmlns:p14="http://schemas.microsoft.com/office/powerpoint/2010/main" val="93746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arn(inVertical)">
                                      <p:cBhvr>
                                        <p:cTn id="25" dur="500"/>
                                        <p:tgtEl>
                                          <p:spTgt spid="102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07021"/>
            <a:ext cx="17830800" cy="8463855"/>
          </a:xfrm>
          <a:prstGeom prst="rect">
            <a:avLst/>
          </a:prstGeom>
        </p:spPr>
        <p:txBody>
          <a:bodyPr wrap="square">
            <a:spAutoFit/>
          </a:bodyPr>
          <a:lstStyle/>
          <a:p>
            <a:pPr lvl="4"/>
            <a:r>
              <a:rPr lang="vi-VN" sz="5000" b="1" i="1" dirty="0">
                <a:solidFill>
                  <a:srgbClr val="002060"/>
                </a:solidFill>
                <a:latin typeface="+mj-lt"/>
              </a:rPr>
              <a:t>“Ngày xưa, ở thành Verona tươi đẹp,</a:t>
            </a:r>
            <a:br>
              <a:rPr lang="vi-VN" sz="5000" b="1" i="1" dirty="0">
                <a:solidFill>
                  <a:srgbClr val="002060"/>
                </a:solidFill>
                <a:latin typeface="+mj-lt"/>
              </a:rPr>
            </a:br>
            <a:r>
              <a:rPr lang="vi-VN" sz="5000" b="1" i="1" dirty="0">
                <a:solidFill>
                  <a:srgbClr val="002060"/>
                </a:solidFill>
                <a:latin typeface="+mj-lt"/>
              </a:rPr>
              <a:t>Có hai nhà thuộc dòng thế phiệt trâm anh</a:t>
            </a:r>
            <a:br>
              <a:rPr lang="vi-VN" sz="5000" b="1" i="1" dirty="0">
                <a:solidFill>
                  <a:srgbClr val="002060"/>
                </a:solidFill>
                <a:latin typeface="+mj-lt"/>
              </a:rPr>
            </a:br>
            <a:r>
              <a:rPr lang="vi-VN" sz="5000" b="1" i="1" dirty="0">
                <a:solidFill>
                  <a:srgbClr val="002060"/>
                </a:solidFill>
                <a:latin typeface="+mj-lt"/>
              </a:rPr>
              <a:t>Mối thù xưa bỗng gây cảnh bất bình</a:t>
            </a:r>
            <a:br>
              <a:rPr lang="vi-VN" sz="5000" b="1" i="1" dirty="0">
                <a:solidFill>
                  <a:srgbClr val="002060"/>
                </a:solidFill>
                <a:latin typeface="+mj-lt"/>
              </a:rPr>
            </a:br>
            <a:r>
              <a:rPr lang="vi-VN" sz="5000" b="1" i="1" dirty="0">
                <a:solidFill>
                  <a:srgbClr val="002060"/>
                </a:solidFill>
                <a:latin typeface="+mj-lt"/>
              </a:rPr>
              <a:t>Máu lương thiện, tay người lành nhuộm đỏ.</a:t>
            </a:r>
            <a:br>
              <a:rPr lang="vi-VN" sz="5000" b="1" i="1" dirty="0">
                <a:solidFill>
                  <a:srgbClr val="002060"/>
                </a:solidFill>
                <a:latin typeface="+mj-lt"/>
              </a:rPr>
            </a:br>
            <a:r>
              <a:rPr lang="vi-VN" sz="5000" b="1" i="1" dirty="0">
                <a:solidFill>
                  <a:srgbClr val="002060"/>
                </a:solidFill>
                <a:latin typeface="+mj-lt"/>
              </a:rPr>
              <a:t>Số phận éo le, thâm thù hai họ</a:t>
            </a:r>
            <a:br>
              <a:rPr lang="vi-VN" sz="5000" b="1" i="1" dirty="0">
                <a:solidFill>
                  <a:srgbClr val="002060"/>
                </a:solidFill>
                <a:latin typeface="+mj-lt"/>
              </a:rPr>
            </a:br>
            <a:r>
              <a:rPr lang="vi-VN" sz="5000" b="1" i="1" dirty="0">
                <a:solidFill>
                  <a:srgbClr val="002060"/>
                </a:solidFill>
                <a:latin typeface="+mj-lt"/>
              </a:rPr>
              <a:t>Lại khéo xui sinh hạ đôi tình nhân,</a:t>
            </a:r>
            <a:br>
              <a:rPr lang="vi-VN" sz="5000" b="1" i="1" dirty="0">
                <a:solidFill>
                  <a:srgbClr val="002060"/>
                </a:solidFill>
                <a:latin typeface="+mj-lt"/>
              </a:rPr>
            </a:br>
            <a:r>
              <a:rPr lang="vi-VN" sz="5000" b="1" i="1" dirty="0">
                <a:solidFill>
                  <a:srgbClr val="002060"/>
                </a:solidFill>
                <a:latin typeface="+mj-lt"/>
              </a:rPr>
              <a:t>Mối tình ai thê thảm muôn phần</a:t>
            </a:r>
            <a:br>
              <a:rPr lang="vi-VN" sz="5000" b="1" i="1" dirty="0">
                <a:solidFill>
                  <a:srgbClr val="002060"/>
                </a:solidFill>
                <a:latin typeface="+mj-lt"/>
              </a:rPr>
            </a:br>
            <a:r>
              <a:rPr lang="vi-VN" sz="5000" b="1" i="1" dirty="0">
                <a:solidFill>
                  <a:srgbClr val="002060"/>
                </a:solidFill>
                <a:latin typeface="+mj-lt"/>
              </a:rPr>
              <a:t>Chôn cừu hận, chỉ còn đành một thác.</a:t>
            </a:r>
            <a:br>
              <a:rPr lang="vi-VN" sz="5000" b="1" i="1" dirty="0">
                <a:solidFill>
                  <a:srgbClr val="002060"/>
                </a:solidFill>
                <a:latin typeface="+mj-lt"/>
              </a:rPr>
            </a:br>
            <a:r>
              <a:rPr lang="vi-VN" sz="5000" b="1" i="1" dirty="0">
                <a:solidFill>
                  <a:srgbClr val="002060"/>
                </a:solidFill>
                <a:latin typeface="+mj-lt"/>
              </a:rPr>
              <a:t>Tình lứa đôi thảm thương tan nát</a:t>
            </a:r>
            <a:br>
              <a:rPr lang="vi-VN" sz="5000" b="1" i="1" dirty="0">
                <a:solidFill>
                  <a:srgbClr val="002060"/>
                </a:solidFill>
                <a:latin typeface="+mj-lt"/>
              </a:rPr>
            </a:br>
            <a:r>
              <a:rPr lang="vi-VN" sz="5000" b="1" i="1" dirty="0">
                <a:solidFill>
                  <a:srgbClr val="002060"/>
                </a:solidFill>
                <a:latin typeface="+mj-lt"/>
              </a:rPr>
              <a:t>Trên xác con cha mẹ mới quên thù.”</a:t>
            </a:r>
          </a:p>
          <a:p>
            <a:r>
              <a:rPr lang="vi-VN" sz="4400" i="1" dirty="0">
                <a:solidFill>
                  <a:srgbClr val="002060"/>
                </a:solidFill>
                <a:latin typeface="+mj-lt"/>
              </a:rPr>
              <a:t> </a:t>
            </a:r>
            <a:r>
              <a:rPr lang="vi-VN" sz="4400" i="1" dirty="0">
                <a:latin typeface="+mj-lt"/>
              </a:rPr>
              <a:t>(Trích đoạn mở đầu vở kịch Romeo và Juliet – Tác giả Đặng Thế Bính dịch)</a:t>
            </a:r>
            <a:endParaRPr lang="en-US" sz="4400" dirty="0">
              <a:latin typeface="+mj-lt"/>
            </a:endParaRPr>
          </a:p>
        </p:txBody>
      </p:sp>
      <p:sp>
        <p:nvSpPr>
          <p:cNvPr id="3" name="TextBox 2">
            <a:extLst>
              <a:ext uri="{FF2B5EF4-FFF2-40B4-BE49-F238E27FC236}">
                <a16:creationId xmlns:a16="http://schemas.microsoft.com/office/drawing/2014/main" id="{00496143-99F3-FE48-BE6D-27B9D670FE8A}"/>
              </a:ext>
            </a:extLst>
          </p:cNvPr>
          <p:cNvSpPr txBox="1"/>
          <p:nvPr/>
        </p:nvSpPr>
        <p:spPr>
          <a:xfrm>
            <a:off x="0" y="487859"/>
            <a:ext cx="16916400" cy="769441"/>
          </a:xfrm>
          <a:prstGeom prst="rect">
            <a:avLst/>
          </a:prstGeom>
          <a:noFill/>
        </p:spPr>
        <p:txBody>
          <a:bodyPr wrap="square" rtlCol="0">
            <a:spAutoFit/>
          </a:bodyPr>
          <a:lstStyle/>
          <a:p>
            <a:pPr algn="ctr"/>
            <a:r>
              <a:rPr lang="vi-VN" sz="4400" i="1" dirty="0">
                <a:solidFill>
                  <a:srgbClr val="FF0000"/>
                </a:solidFill>
                <a:latin typeface="#9Slide07 IcielNabila" pitchFamily="2" charset="0"/>
                <a:cs typeface="Times New Roman" panose="02020603050405020304" pitchFamily="18" charset="0"/>
              </a:rPr>
              <a:t>Một câu chuyện bi kịch về tình yêu nổi tiếng thế giới...</a:t>
            </a:r>
            <a:endParaRPr lang="en-US" sz="4400" i="1" dirty="0">
              <a:solidFill>
                <a:srgbClr val="FF0000"/>
              </a:solidFill>
              <a:latin typeface="#9Slide07 IcielNabila" pitchFamily="2"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rot="638548">
            <a:off x="13082014" y="5303242"/>
            <a:ext cx="4259635" cy="3080006"/>
          </a:xfrm>
          <a:prstGeom prst="rect">
            <a:avLst/>
          </a:prstGeom>
        </p:spPr>
      </p:pic>
    </p:spTree>
    <p:extLst>
      <p:ext uri="{BB962C8B-B14F-4D97-AF65-F5344CB8AC3E}">
        <p14:creationId xmlns:p14="http://schemas.microsoft.com/office/powerpoint/2010/main" val="616993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496143-99F3-FE48-BE6D-27B9D670FE8A}"/>
              </a:ext>
            </a:extLst>
          </p:cNvPr>
          <p:cNvSpPr txBox="1"/>
          <p:nvPr/>
        </p:nvSpPr>
        <p:spPr>
          <a:xfrm>
            <a:off x="1143000" y="904540"/>
            <a:ext cx="15544800" cy="1323439"/>
          </a:xfrm>
          <a:prstGeom prst="rect">
            <a:avLst/>
          </a:prstGeom>
          <a:noFill/>
        </p:spPr>
        <p:txBody>
          <a:bodyPr wrap="square" rtlCol="0">
            <a:spAutoFit/>
          </a:bodyPr>
          <a:lstStyle/>
          <a:p>
            <a:pPr algn="ctr"/>
            <a:r>
              <a:rPr lang="en-US" sz="8000" dirty="0" err="1">
                <a:latin typeface="#9Slide07 IcielNabila" pitchFamily="2" charset="0"/>
                <a:cs typeface="Times New Roman" panose="02020603050405020304" pitchFamily="18" charset="0"/>
              </a:rPr>
              <a:t>Bài</a:t>
            </a:r>
            <a:r>
              <a:rPr lang="en-US" sz="8000" dirty="0">
                <a:latin typeface="#9Slide07 IcielNabila" pitchFamily="2" charset="0"/>
                <a:cs typeface="Times New Roman" panose="02020603050405020304" pitchFamily="18" charset="0"/>
              </a:rPr>
              <a:t> 5: </a:t>
            </a:r>
            <a:r>
              <a:rPr lang="en-US" sz="8000" dirty="0" err="1">
                <a:latin typeface="#9Slide07 IcielNabila" pitchFamily="2" charset="0"/>
                <a:cs typeface="Times New Roman" panose="02020603050405020304" pitchFamily="18" charset="0"/>
              </a:rPr>
              <a:t>Đối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diện</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với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nỗi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đau</a:t>
            </a:r>
            <a:endParaRPr lang="en-US" sz="8000" dirty="0">
              <a:latin typeface="#9Slide07 IcielNabila"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A14F0E62-EC61-171E-21B1-7D41952A48B8}"/>
              </a:ext>
            </a:extLst>
          </p:cNvPr>
          <p:cNvSpPr txBox="1"/>
          <p:nvPr/>
        </p:nvSpPr>
        <p:spPr>
          <a:xfrm>
            <a:off x="4191000" y="2808783"/>
            <a:ext cx="7620000" cy="1015663"/>
          </a:xfrm>
          <a:prstGeom prst="rect">
            <a:avLst/>
          </a:prstGeom>
          <a:noFill/>
        </p:spPr>
        <p:txBody>
          <a:bodyPr wrap="square" rtlCol="0">
            <a:spAutoFit/>
          </a:bodyPr>
          <a:lstStyle/>
          <a:p>
            <a:pPr algn="ctr"/>
            <a:r>
              <a:rPr lang="en-US" sz="6000" dirty="0" err="1">
                <a:latin typeface="#9Slide07 SVNDessert Menu Scrip" panose="00000500000000000000" pitchFamily="2" charset="0"/>
                <a:cs typeface="Times New Roman" panose="02020603050405020304" pitchFamily="18" charset="0"/>
              </a:rPr>
              <a:t>Tiết</a:t>
            </a:r>
            <a:r>
              <a:rPr lang="en-US" sz="6000" dirty="0">
                <a:latin typeface="#9Slide07 SVNDessert Menu Scrip" panose="00000500000000000000" pitchFamily="2" charset="0"/>
                <a:cs typeface="Times New Roman" panose="02020603050405020304" pitchFamily="18" charset="0"/>
              </a:rPr>
              <a:t>……</a:t>
            </a:r>
            <a:r>
              <a:rPr lang="en-US" sz="6000" dirty="0" err="1">
                <a:latin typeface="#9Slide07 SVNDessert Menu Scrip" panose="00000500000000000000" pitchFamily="2" charset="0"/>
                <a:cs typeface="Times New Roman" panose="02020603050405020304" pitchFamily="18" charset="0"/>
              </a:rPr>
              <a:t>Văn</a:t>
            </a:r>
            <a:r>
              <a:rPr lang="en-US" sz="6000" dirty="0">
                <a:latin typeface="#9Slide07 SVNDessert Menu Scrip" panose="00000500000000000000" pitchFamily="2" charset="0"/>
                <a:cs typeface="Times New Roman" panose="02020603050405020304" pitchFamily="18" charset="0"/>
              </a:rPr>
              <a:t> </a:t>
            </a:r>
            <a:r>
              <a:rPr lang="en-US" sz="6000" dirty="0" err="1">
                <a:latin typeface="#9Slide07 SVNDessert Menu Scrip" panose="00000500000000000000" pitchFamily="2" charset="0"/>
                <a:cs typeface="Times New Roman" panose="02020603050405020304" pitchFamily="18" charset="0"/>
              </a:rPr>
              <a:t>bản</a:t>
            </a:r>
            <a:r>
              <a:rPr lang="en-US" sz="6000" dirty="0">
                <a:latin typeface="#9Slide07 SVNDessert Menu Scrip" panose="00000500000000000000" pitchFamily="2" charset="0"/>
                <a:cs typeface="Times New Roman" panose="02020603050405020304" pitchFamily="18" charset="0"/>
              </a:rPr>
              <a:t>:</a:t>
            </a:r>
          </a:p>
        </p:txBody>
      </p:sp>
      <p:sp>
        <p:nvSpPr>
          <p:cNvPr id="4" name="TextBox 3">
            <a:extLst>
              <a:ext uri="{FF2B5EF4-FFF2-40B4-BE49-F238E27FC236}">
                <a16:creationId xmlns:a16="http://schemas.microsoft.com/office/drawing/2014/main" id="{172B0521-10F9-3643-27D5-B9A0B6B9D63F}"/>
              </a:ext>
            </a:extLst>
          </p:cNvPr>
          <p:cNvSpPr txBox="1"/>
          <p:nvPr/>
        </p:nvSpPr>
        <p:spPr>
          <a:xfrm>
            <a:off x="304800" y="4353838"/>
            <a:ext cx="15027993" cy="3046988"/>
          </a:xfrm>
          <a:prstGeom prst="rect">
            <a:avLst/>
          </a:prstGeom>
          <a:noFill/>
        </p:spPr>
        <p:txBody>
          <a:bodyPr wrap="square" rtlCol="0">
            <a:spAutoFit/>
          </a:bodyPr>
          <a:lstStyle/>
          <a:p>
            <a:pPr algn="ctr"/>
            <a:r>
              <a:rPr lang="en-US" sz="9600" b="1" dirty="0"/>
              <a:t>RÔ-MÊ-Ô VÀ GIU-LI-ÉT</a:t>
            </a:r>
            <a:br>
              <a:rPr lang="en-US" sz="9600" b="1" dirty="0"/>
            </a:br>
            <a:r>
              <a:rPr lang="en-US" sz="9600" b="1" dirty="0"/>
              <a:t>(</a:t>
            </a:r>
            <a:r>
              <a:rPr lang="en-US" sz="9600" b="1" dirty="0" err="1"/>
              <a:t>Uy</a:t>
            </a:r>
            <a:r>
              <a:rPr lang="en-US" sz="9600" b="1" dirty="0"/>
              <a:t>-li-am </a:t>
            </a:r>
            <a:r>
              <a:rPr lang="en-US" sz="9600" b="1" dirty="0" err="1"/>
              <a:t>Sếch-xpia</a:t>
            </a:r>
            <a:r>
              <a:rPr lang="en-US" sz="9600" b="1" dirty="0"/>
              <a:t>)</a:t>
            </a:r>
            <a:endParaRPr lang="en-US" sz="9600" dirty="0"/>
          </a:p>
        </p:txBody>
      </p:sp>
      <p:pic>
        <p:nvPicPr>
          <p:cNvPr id="5" name="Picture 4"/>
          <p:cNvPicPr>
            <a:picLocks noChangeAspect="1"/>
          </p:cNvPicPr>
          <p:nvPr/>
        </p:nvPicPr>
        <p:blipFill>
          <a:blip r:embed="rId3"/>
          <a:stretch>
            <a:fillRect/>
          </a:stretch>
        </p:blipFill>
        <p:spPr>
          <a:xfrm rot="638548">
            <a:off x="13436683" y="6323596"/>
            <a:ext cx="3792220" cy="2895600"/>
          </a:xfrm>
          <a:prstGeom prst="rect">
            <a:avLst/>
          </a:prstGeom>
        </p:spPr>
      </p:pic>
    </p:spTree>
    <p:extLst>
      <p:ext uri="{BB962C8B-B14F-4D97-AF65-F5344CB8AC3E}">
        <p14:creationId xmlns:p14="http://schemas.microsoft.com/office/powerpoint/2010/main" val="1335849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873624-BFC8-0556-BE64-0C4FF583DA71}"/>
              </a:ext>
            </a:extLst>
          </p:cNvPr>
          <p:cNvSpPr txBox="1"/>
          <p:nvPr/>
        </p:nvSpPr>
        <p:spPr>
          <a:xfrm>
            <a:off x="574432" y="3848100"/>
            <a:ext cx="1055076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tìm</a:t>
            </a: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hiểu</a:t>
            </a: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chung</a:t>
            </a:r>
            <a:endParaRPr lang="en-US" sz="96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11506200" y="876300"/>
            <a:ext cx="5715000" cy="8610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33513-9847-4E77-9056-7C34AB234B5E}"/>
              </a:ext>
            </a:extLst>
          </p:cNvPr>
          <p:cNvSpPr>
            <a:spLocks noGrp="1"/>
          </p:cNvSpPr>
          <p:nvPr>
            <p:ph type="title"/>
          </p:nvPr>
        </p:nvSpPr>
        <p:spPr>
          <a:xfrm>
            <a:off x="1440000" y="548268"/>
            <a:ext cx="15408000" cy="1145400"/>
          </a:xfrm>
        </p:spPr>
        <p:txBody>
          <a:bodyPr>
            <a:normAutofit/>
          </a:bodyPr>
          <a:lstStyle/>
          <a:p>
            <a:r>
              <a:rPr lang="en-US" sz="6000" b="1" dirty="0">
                <a:latin typeface="Times New Roman" panose="02020603050405020304" pitchFamily="18" charset="0"/>
                <a:cs typeface="Times New Roman" panose="02020603050405020304" pitchFamily="18" charset="0"/>
              </a:rPr>
              <a:t>1. </a:t>
            </a:r>
            <a:r>
              <a:rPr lang="vi-VN" sz="6000" b="1" dirty="0">
                <a:latin typeface="Times New Roman" panose="02020603050405020304" pitchFamily="18" charset="0"/>
                <a:cs typeface="Times New Roman" panose="02020603050405020304" pitchFamily="18" charset="0"/>
              </a:rPr>
              <a:t>Khám phá tri thức ngữ văn</a:t>
            </a:r>
            <a:endParaRPr lang="en-US" sz="60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B3D819EF-0260-3FD5-7099-C8CDC2D2A43B}"/>
              </a:ext>
            </a:extLst>
          </p:cNvPr>
          <p:cNvSpPr/>
          <p:nvPr/>
        </p:nvSpPr>
        <p:spPr>
          <a:xfrm>
            <a:off x="5486400" y="2933700"/>
            <a:ext cx="11582400" cy="2889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lvl="1" indent="-571500" algn="just">
              <a:lnSpc>
                <a:spcPct val="115000"/>
              </a:lnSpc>
              <a:spcAft>
                <a:spcPts val="270"/>
              </a:spcAft>
              <a:buFontTx/>
              <a:buChar char="-"/>
            </a:pPr>
            <a:r>
              <a:rPr lang="vi-VN" sz="4800" dirty="0">
                <a:solidFill>
                  <a:schemeClr val="tx1"/>
                </a:solidFill>
                <a:latin typeface="Times New Roman" panose="02020603050405020304" pitchFamily="18" charset="0"/>
                <a:cs typeface="Times New Roman" panose="02020603050405020304" pitchFamily="18" charset="0"/>
              </a:rPr>
              <a:t>Trao đổi cặp đôi về nhiệm vụ 1 trong phiếu học tập số 1 (đã thực hiện ở nhà):</a:t>
            </a:r>
          </a:p>
          <a:p>
            <a:pPr lvl="1" algn="just">
              <a:lnSpc>
                <a:spcPct val="115000"/>
              </a:lnSpc>
              <a:spcAft>
                <a:spcPts val="270"/>
              </a:spcAft>
            </a:pPr>
            <a:r>
              <a:rPr lang="vi-VN" sz="4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Đọc</a:t>
            </a:r>
            <a:r>
              <a:rPr lang="en-US" sz="44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phần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i="1" dirty="0">
                <a:solidFill>
                  <a:srgbClr val="231F20"/>
                </a:solidFill>
                <a:latin typeface="Times New Roman" panose="02020603050405020304" pitchFamily="18" charset="0"/>
                <a:ea typeface="Times New Roman" panose="02020603050405020304" pitchFamily="18" charset="0"/>
              </a:rPr>
              <a:t>Tri </a:t>
            </a:r>
            <a:r>
              <a:rPr lang="en-US" sz="4000" b="1" i="1" dirty="0" err="1">
                <a:solidFill>
                  <a:srgbClr val="231F20"/>
                </a:solidFill>
                <a:latin typeface="Times New Roman" panose="02020603050405020304" pitchFamily="18" charset="0"/>
                <a:ea typeface="Times New Roman" panose="02020603050405020304" pitchFamily="18" charset="0"/>
              </a:rPr>
              <a:t>thức</a:t>
            </a:r>
            <a:r>
              <a:rPr lang="en-US" sz="4000" b="1" i="1" dirty="0">
                <a:solidFill>
                  <a:srgbClr val="231F20"/>
                </a:solidFill>
                <a:latin typeface="Times New Roman" panose="02020603050405020304" pitchFamily="18" charset="0"/>
                <a:ea typeface="Times New Roman" panose="02020603050405020304" pitchFamily="18" charset="0"/>
              </a:rPr>
              <a:t> </a:t>
            </a:r>
            <a:r>
              <a:rPr lang="en-US" sz="4000" b="1" i="1" dirty="0" err="1">
                <a:solidFill>
                  <a:srgbClr val="231F20"/>
                </a:solidFill>
                <a:latin typeface="Times New Roman" panose="02020603050405020304" pitchFamily="18" charset="0"/>
                <a:ea typeface="Times New Roman" panose="02020603050405020304" pitchFamily="18" charset="0"/>
              </a:rPr>
              <a:t>ngữ</a:t>
            </a:r>
            <a:r>
              <a:rPr lang="en-US" sz="4000" b="1" i="1" dirty="0">
                <a:solidFill>
                  <a:srgbClr val="231F20"/>
                </a:solidFill>
                <a:latin typeface="Times New Roman" panose="02020603050405020304" pitchFamily="18" charset="0"/>
                <a:ea typeface="Times New Roman" panose="02020603050405020304" pitchFamily="18" charset="0"/>
              </a:rPr>
              <a:t> </a:t>
            </a:r>
            <a:r>
              <a:rPr lang="en-US" sz="4000" b="1" i="1" dirty="0" err="1">
                <a:solidFill>
                  <a:srgbClr val="231F20"/>
                </a:solidFill>
                <a:latin typeface="Times New Roman" panose="02020603050405020304" pitchFamily="18" charset="0"/>
                <a:ea typeface="Times New Roman" panose="02020603050405020304" pitchFamily="18" charset="0"/>
              </a:rPr>
              <a:t>văn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trong</a:t>
            </a:r>
            <a:r>
              <a:rPr lang="en-US" sz="4000" b="1" dirty="0">
                <a:solidFill>
                  <a:srgbClr val="231F20"/>
                </a:solidFill>
                <a:latin typeface="Times New Roman" panose="02020603050405020304" pitchFamily="18" charset="0"/>
                <a:ea typeface="Times New Roman" panose="02020603050405020304" pitchFamily="18" charset="0"/>
              </a:rPr>
              <a:t> SGK (tr. 11</a:t>
            </a:r>
            <a:r>
              <a:rPr lang="vi-VN" sz="4000" b="1" dirty="0">
                <a:solidFill>
                  <a:srgbClr val="231F20"/>
                </a:solidFill>
                <a:latin typeface="Times New Roman" panose="02020603050405020304" pitchFamily="18" charset="0"/>
                <a:ea typeface="Times New Roman" panose="02020603050405020304" pitchFamily="18" charset="0"/>
              </a:rPr>
              <a:t>8</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Tìm</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và</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điền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các</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từ</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ngữ</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phù</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hợp</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vào</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chỗ</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trống</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trong</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các</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nhận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định</a:t>
            </a:r>
            <a:r>
              <a:rPr lang="en-US" sz="4000" b="1" dirty="0">
                <a:solidFill>
                  <a:srgbClr val="231F20"/>
                </a:solidFill>
                <a:latin typeface="Times New Roman" panose="02020603050405020304" pitchFamily="18" charset="0"/>
                <a:ea typeface="Times New Roman" panose="02020603050405020304" pitchFamily="18" charset="0"/>
              </a:rPr>
              <a:t> </a:t>
            </a:r>
            <a:r>
              <a:rPr lang="vi-VN" sz="4000" b="1" dirty="0">
                <a:solidFill>
                  <a:srgbClr val="231F20"/>
                </a:solidFill>
                <a:latin typeface="Times New Roman" panose="02020603050405020304" pitchFamily="18" charset="0"/>
                <a:ea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flipH="1">
            <a:off x="-152400" y="2476500"/>
            <a:ext cx="5638800" cy="6096000"/>
          </a:xfrm>
          <a:prstGeom prst="ellipse">
            <a:avLst/>
          </a:prstGeom>
          <a:ln>
            <a:noFill/>
          </a:ln>
          <a:effectLst>
            <a:softEdge rad="112500"/>
          </a:effectLst>
        </p:spPr>
      </p:pic>
      <p:sp>
        <p:nvSpPr>
          <p:cNvPr id="3" name="Rounded Rectangular Callout 2"/>
          <p:cNvSpPr/>
          <p:nvPr/>
        </p:nvSpPr>
        <p:spPr>
          <a:xfrm>
            <a:off x="762000" y="8191500"/>
            <a:ext cx="3886200" cy="381000"/>
          </a:xfrm>
          <a:prstGeom prst="wedgeRoundRectCallou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659175"/>
            <a:ext cx="17602200" cy="9056325"/>
          </a:xfrm>
          <a:prstGeom prst="rect">
            <a:avLst/>
          </a:prstGeom>
          <a:solidFill>
            <a:srgbClr val="FFFF66"/>
          </a:solidFill>
        </p:spPr>
        <p:txBody>
          <a:bodyPr wrap="square">
            <a:spAutoFit/>
          </a:bodyPr>
          <a:lstStyle/>
          <a:p>
            <a:pPr algn="ctr">
              <a:lnSpc>
                <a:spcPct val="115000"/>
              </a:lnSpc>
              <a:spcAft>
                <a:spcPts val="400"/>
              </a:spcAft>
            </a:pPr>
            <a:endParaRPr lang="vi-VN" sz="4000" b="1" dirty="0">
              <a:solidFill>
                <a:srgbClr val="FF0000"/>
              </a:solidFill>
              <a:latin typeface="Times New Roman" panose="02020603050405020304" pitchFamily="18" charset="0"/>
              <a:ea typeface="Times New Roman" panose="02020603050405020304" pitchFamily="18" charset="0"/>
            </a:endParaRPr>
          </a:p>
          <a:p>
            <a:pPr algn="ctr">
              <a:lnSpc>
                <a:spcPct val="115000"/>
              </a:lnSpc>
              <a:spcAft>
                <a:spcPts val="400"/>
              </a:spcAft>
            </a:pPr>
            <a:r>
              <a:rPr lang="en-US" sz="4000" b="1" dirty="0">
                <a:solidFill>
                  <a:srgbClr val="FF0000"/>
                </a:solidFill>
                <a:latin typeface="Times New Roman" panose="02020603050405020304" pitchFamily="18" charset="0"/>
                <a:ea typeface="Times New Roman" panose="02020603050405020304" pitchFamily="18" charset="0"/>
              </a:rPr>
              <a:t>PHIẾU HỌC TẬP SỐ 1</a:t>
            </a:r>
            <a:endParaRPr lang="en-US" sz="4000" dirty="0">
              <a:solidFill>
                <a:srgbClr val="FF0000"/>
              </a:solidFill>
              <a:latin typeface="Times New Roman" panose="02020603050405020304" pitchFamily="18" charset="0"/>
              <a:ea typeface="Times New Roman" panose="02020603050405020304" pitchFamily="18" charset="0"/>
            </a:endParaRPr>
          </a:p>
          <a:p>
            <a:pPr marL="1200150" lvl="1" indent="-742950" algn="just">
              <a:lnSpc>
                <a:spcPct val="115000"/>
              </a:lnSpc>
              <a:spcAft>
                <a:spcPts val="270"/>
              </a:spcAft>
              <a:buAutoNum type="arabicPeriod"/>
            </a:pPr>
            <a:r>
              <a:rPr lang="en-US" sz="4000" b="1" dirty="0" err="1">
                <a:solidFill>
                  <a:srgbClr val="231F20"/>
                </a:solidFill>
                <a:latin typeface="Times New Roman" panose="02020603050405020304" pitchFamily="18" charset="0"/>
                <a:ea typeface="Times New Roman" panose="02020603050405020304" pitchFamily="18" charset="0"/>
              </a:rPr>
              <a:t>Đọc</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phần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i="1" dirty="0">
                <a:solidFill>
                  <a:srgbClr val="231F20"/>
                </a:solidFill>
                <a:latin typeface="Times New Roman" panose="02020603050405020304" pitchFamily="18" charset="0"/>
                <a:ea typeface="Times New Roman" panose="02020603050405020304" pitchFamily="18" charset="0"/>
              </a:rPr>
              <a:t>Tri </a:t>
            </a:r>
            <a:r>
              <a:rPr lang="en-US" sz="4000" b="1" i="1" dirty="0" err="1">
                <a:solidFill>
                  <a:srgbClr val="231F20"/>
                </a:solidFill>
                <a:latin typeface="Times New Roman" panose="02020603050405020304" pitchFamily="18" charset="0"/>
                <a:ea typeface="Times New Roman" panose="02020603050405020304" pitchFamily="18" charset="0"/>
              </a:rPr>
              <a:t>thức</a:t>
            </a:r>
            <a:r>
              <a:rPr lang="en-US" sz="4000" b="1" i="1" dirty="0">
                <a:solidFill>
                  <a:srgbClr val="231F20"/>
                </a:solidFill>
                <a:latin typeface="Times New Roman" panose="02020603050405020304" pitchFamily="18" charset="0"/>
                <a:ea typeface="Times New Roman" panose="02020603050405020304" pitchFamily="18" charset="0"/>
              </a:rPr>
              <a:t> </a:t>
            </a:r>
            <a:r>
              <a:rPr lang="en-US" sz="4000" b="1" i="1" dirty="0" err="1">
                <a:solidFill>
                  <a:srgbClr val="231F20"/>
                </a:solidFill>
                <a:latin typeface="Times New Roman" panose="02020603050405020304" pitchFamily="18" charset="0"/>
                <a:ea typeface="Times New Roman" panose="02020603050405020304" pitchFamily="18" charset="0"/>
              </a:rPr>
              <a:t>ngữ</a:t>
            </a:r>
            <a:r>
              <a:rPr lang="en-US" sz="4000" b="1" i="1" dirty="0">
                <a:solidFill>
                  <a:srgbClr val="231F20"/>
                </a:solidFill>
                <a:latin typeface="Times New Roman" panose="02020603050405020304" pitchFamily="18" charset="0"/>
                <a:ea typeface="Times New Roman" panose="02020603050405020304" pitchFamily="18" charset="0"/>
              </a:rPr>
              <a:t> </a:t>
            </a:r>
            <a:r>
              <a:rPr lang="en-US" sz="4000" b="1" i="1" dirty="0" err="1">
                <a:solidFill>
                  <a:srgbClr val="231F20"/>
                </a:solidFill>
                <a:latin typeface="Times New Roman" panose="02020603050405020304" pitchFamily="18" charset="0"/>
                <a:ea typeface="Times New Roman" panose="02020603050405020304" pitchFamily="18" charset="0"/>
              </a:rPr>
              <a:t>văn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trong</a:t>
            </a:r>
            <a:r>
              <a:rPr lang="en-US" sz="4000" b="1" dirty="0">
                <a:solidFill>
                  <a:srgbClr val="231F20"/>
                </a:solidFill>
                <a:latin typeface="Times New Roman" panose="02020603050405020304" pitchFamily="18" charset="0"/>
                <a:ea typeface="Times New Roman" panose="02020603050405020304" pitchFamily="18" charset="0"/>
              </a:rPr>
              <a:t> SGK (tr. 11</a:t>
            </a:r>
            <a:r>
              <a:rPr lang="vi-VN" sz="4000" b="1" dirty="0">
                <a:solidFill>
                  <a:srgbClr val="231F20"/>
                </a:solidFill>
                <a:latin typeface="Times New Roman" panose="02020603050405020304" pitchFamily="18" charset="0"/>
                <a:ea typeface="Times New Roman" panose="02020603050405020304" pitchFamily="18" charset="0"/>
              </a:rPr>
              <a:t>8</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Tìm</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và</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điền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các</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từ</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ngữ</a:t>
            </a:r>
            <a:r>
              <a:rPr lang="en-US" sz="4000" b="1" dirty="0">
                <a:solidFill>
                  <a:srgbClr val="231F20"/>
                </a:solidFill>
                <a:latin typeface="Times New Roman" panose="02020603050405020304" pitchFamily="18" charset="0"/>
                <a:ea typeface="Times New Roman" panose="02020603050405020304" pitchFamily="18" charset="0"/>
              </a:rPr>
              <a:t> </a:t>
            </a:r>
            <a:endParaRPr lang="vi-VN" sz="4000" b="1" dirty="0">
              <a:solidFill>
                <a:srgbClr val="231F20"/>
              </a:solidFill>
              <a:latin typeface="Times New Roman" panose="02020603050405020304" pitchFamily="18" charset="0"/>
              <a:ea typeface="Times New Roman" panose="02020603050405020304" pitchFamily="18" charset="0"/>
            </a:endParaRPr>
          </a:p>
          <a:p>
            <a:pPr lvl="1" algn="just">
              <a:lnSpc>
                <a:spcPct val="115000"/>
              </a:lnSpc>
              <a:spcAft>
                <a:spcPts val="270"/>
              </a:spcAft>
            </a:pPr>
            <a:r>
              <a:rPr lang="en-US" sz="4000" b="1" dirty="0" err="1">
                <a:solidFill>
                  <a:srgbClr val="231F20"/>
                </a:solidFill>
                <a:latin typeface="Times New Roman" panose="02020603050405020304" pitchFamily="18" charset="0"/>
                <a:ea typeface="Times New Roman" panose="02020603050405020304" pitchFamily="18" charset="0"/>
              </a:rPr>
              <a:t>phù</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hợp</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vào</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chỗ</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trống</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trong</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các</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nhận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định</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dưới</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đây</a:t>
            </a:r>
            <a:r>
              <a:rPr lang="en-US" sz="4000" b="1" dirty="0">
                <a:solidFill>
                  <a:srgbClr val="231F20"/>
                </a:solidFill>
                <a:latin typeface="Times New Roman" panose="02020603050405020304" pitchFamily="18" charset="0"/>
                <a:ea typeface="Times New Roman" panose="02020603050405020304" pitchFamily="18" charset="0"/>
              </a:rPr>
              <a:t>:</a:t>
            </a:r>
            <a:endParaRPr lang="en-US" sz="4000" dirty="0">
              <a:solidFill>
                <a:srgbClr val="231F20"/>
              </a:solidFill>
              <a:latin typeface="Times New Roman" panose="02020603050405020304" pitchFamily="18" charset="0"/>
              <a:ea typeface="Times New Roman" panose="02020603050405020304" pitchFamily="18" charset="0"/>
            </a:endParaRPr>
          </a:p>
          <a:p>
            <a:pPr lvl="1">
              <a:lnSpc>
                <a:spcPct val="115000"/>
              </a:lnSpc>
              <a:spcAft>
                <a:spcPts val="1500"/>
              </a:spcAft>
              <a:buClr>
                <a:srgbClr val="231F20"/>
              </a:buClr>
              <a:buSzPts val="1200"/>
              <a:tabLst>
                <a:tab pos="322580" algn="l"/>
                <a:tab pos="5213985" algn="l"/>
              </a:tabLst>
            </a:pP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1">
              <a:lnSpc>
                <a:spcPct val="115000"/>
              </a:lnSpc>
              <a:spcAft>
                <a:spcPts val="1500"/>
              </a:spcAft>
              <a:buClr>
                <a:srgbClr val="231F20"/>
              </a:buClr>
              <a:buSzPts val="1200"/>
              <a:tabLst>
                <a:tab pos="322580" algn="l"/>
                <a:tab pos="5213985" algn="l"/>
              </a:tabLst>
            </a:pP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nảy</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do</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15000"/>
              </a:lnSpc>
              <a:spcAft>
                <a:spcPts val="1500"/>
              </a:spcAft>
              <a:buClr>
                <a:srgbClr val="231F20"/>
              </a:buClr>
              <a:buSzPts val="1200"/>
              <a:tabLst>
                <a:tab pos="319405" algn="l"/>
                <a:tab pos="5213985" algn="l"/>
              </a:tabLst>
            </a:pP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15000"/>
              </a:lnSpc>
              <a:spcAft>
                <a:spcPts val="1500"/>
              </a:spcAft>
              <a:buClr>
                <a:srgbClr val="231F20"/>
              </a:buClr>
              <a:buSzPts val="1200"/>
              <a:tabLst>
                <a:tab pos="334645" algn="l"/>
                <a:tab pos="5213985" algn="l"/>
              </a:tabLst>
            </a:pP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15000"/>
              </a:lnSpc>
              <a:spcAft>
                <a:spcPts val="1500"/>
              </a:spcAft>
              <a:buClr>
                <a:srgbClr val="231F20"/>
              </a:buClr>
              <a:buSzPts val="1200"/>
              <a:tabLst>
                <a:tab pos="319405" algn="l"/>
                <a:tab pos="5213985" algn="l"/>
              </a:tabLst>
            </a:pP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lvl="1">
              <a:lnSpc>
                <a:spcPct val="115000"/>
              </a:lnSpc>
              <a:spcAft>
                <a:spcPts val="990"/>
              </a:spcAft>
              <a:tabLst>
                <a:tab pos="5213985" algn="l"/>
              </a:tabLst>
            </a:pPr>
            <a:r>
              <a:rPr lang="en-US" sz="4000" dirty="0">
                <a:solidFill>
                  <a:srgbClr val="231F20"/>
                </a:solidFill>
                <a:latin typeface="Times New Roman" panose="02020603050405020304" pitchFamily="18" charset="0"/>
                <a:ea typeface="Times New Roman" panose="02020603050405020304" pitchFamily="18" charset="0"/>
              </a:rPr>
              <a:t>g. </a:t>
            </a:r>
            <a:r>
              <a:rPr lang="en-US" sz="4000" dirty="0" err="1">
                <a:solidFill>
                  <a:srgbClr val="231F20"/>
                </a:solidFill>
                <a:latin typeface="Times New Roman" panose="02020603050405020304" pitchFamily="18" charset="0"/>
                <a:ea typeface="Times New Roman" panose="02020603050405020304" pitchFamily="18" charset="0"/>
              </a:rPr>
              <a:t>Cốt</a:t>
            </a:r>
            <a:r>
              <a:rPr lang="en-US" sz="4000" dirty="0">
                <a:solidFill>
                  <a:srgbClr val="231F20"/>
                </a:solidFill>
                <a:latin typeface="Times New Roman" panose="02020603050405020304" pitchFamily="18" charset="0"/>
                <a:ea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rPr>
              <a:t>truyện</a:t>
            </a:r>
            <a:r>
              <a:rPr lang="en-US" sz="4000" dirty="0">
                <a:solidFill>
                  <a:srgbClr val="231F20"/>
                </a:solidFill>
                <a:latin typeface="Times New Roman" panose="02020603050405020304" pitchFamily="18" charset="0"/>
                <a:ea typeface="Times New Roman" panose="02020603050405020304" pitchFamily="18" charset="0"/>
              </a:rPr>
              <a:t> bi </a:t>
            </a:r>
            <a:r>
              <a:rPr lang="en-US" sz="4000" dirty="0" err="1">
                <a:solidFill>
                  <a:srgbClr val="231F20"/>
                </a:solidFill>
                <a:latin typeface="Times New Roman" panose="02020603050405020304" pitchFamily="18" charset="0"/>
                <a:ea typeface="Times New Roman" panose="02020603050405020304" pitchFamily="18" charset="0"/>
              </a:rPr>
              <a:t>kịch</a:t>
            </a:r>
            <a:r>
              <a:rPr lang="vi-VN" sz="4000" dirty="0">
                <a:solidFill>
                  <a:srgbClr val="231F20"/>
                </a:solidFill>
                <a:latin typeface="Times New Roman" panose="02020603050405020304" pitchFamily="18" charset="0"/>
                <a:ea typeface="Times New Roman" panose="02020603050405020304" pitchFamily="18" charset="0"/>
              </a:rPr>
              <a:t>..............................................................................................</a:t>
            </a:r>
            <a:r>
              <a:rPr lang="en-US" sz="4000" dirty="0">
                <a:solidFill>
                  <a:srgbClr val="231F20"/>
                </a:solidFill>
                <a:latin typeface="Times New Roman" panose="02020603050405020304" pitchFamily="18" charset="0"/>
                <a:ea typeface="Times New Roman" panose="02020603050405020304" pitchFamily="18" charset="0"/>
              </a:rPr>
              <a:t>	</a:t>
            </a:r>
            <a:endParaRPr lang="vi-VN" sz="4000" dirty="0">
              <a:solidFill>
                <a:srgbClr val="231F20"/>
              </a:solidFill>
              <a:latin typeface="Times New Roman" panose="02020603050405020304" pitchFamily="18" charset="0"/>
              <a:ea typeface="Times New Roman" panose="02020603050405020304" pitchFamily="18" charset="0"/>
            </a:endParaRPr>
          </a:p>
          <a:p>
            <a:r>
              <a:rPr lang="vi-VN" sz="4000" dirty="0">
                <a:solidFill>
                  <a:srgbClr val="231F20"/>
                </a:solidFill>
                <a:latin typeface="Times New Roman" panose="02020603050405020304" pitchFamily="18" charset="0"/>
                <a:ea typeface="Times New Roman" panose="02020603050405020304" pitchFamily="18" charset="0"/>
              </a:rPr>
              <a:t>2. Vẽ sơ đồ tóm tắt cốt truyện vở kịch Rô-mê-ô và Giu-li-ét</a:t>
            </a:r>
            <a:endParaRPr lang="en-US" sz="6000" dirty="0">
              <a:solidFill>
                <a:srgbClr val="231F2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50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2187</TotalTime>
  <Words>2475</Words>
  <Application>Microsoft Office PowerPoint</Application>
  <PresentationFormat>Custom</PresentationFormat>
  <Paragraphs>158</Paragraphs>
  <Slides>25</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#9Slide07 SVNDessert Menu Scrip</vt:lpstr>
      <vt:lpstr>Wingdings</vt:lpstr>
      <vt:lpstr>#9Slide07 IcielNabila</vt:lpstr>
      <vt:lpstr>Symbol</vt:lpstr>
      <vt:lpstr>Times New Roman</vt:lpstr>
      <vt:lpstr>#9Slide07 SVNGuerrilla</vt:lpstr>
      <vt:lpstr>Calibri</vt:lpstr>
      <vt:lpstr>Courier New</vt:lpstr>
      <vt:lpstr>Arial</vt:lpstr>
      <vt:lpstr>Arial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Khám phá tri thức ngữ văn</vt:lpstr>
      <vt:lpstr>PowerPoint Presentation</vt:lpstr>
      <vt:lpstr>2. Tác giả Uy-li-am Sếch-xpia (William Shakespeare)</vt:lpstr>
      <vt:lpstr>3. Văn bản “Rô-mê-ô và giu-li-ét”</vt:lpstr>
      <vt:lpstr>PowerPoint Presentation</vt:lpstr>
      <vt:lpstr>1. Cốt truyện và xung đột kịch</vt:lpstr>
      <vt:lpstr>- Sự việc chính trong đoạn trích:</vt:lpstr>
      <vt:lpstr>- Tình thế của hai nhân vật:</vt:lpstr>
      <vt:lpstr>b. Xung đột kịch: </vt:lpstr>
      <vt:lpstr>2. Lời thoại và tâm trạng của nhân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Green Gold Aesthetic Elegant Portfolio Presentation</dc:title>
  <dc:creator>Lenovo</dc:creator>
  <cp:lastModifiedBy>Administrator</cp:lastModifiedBy>
  <cp:revision>143</cp:revision>
  <dcterms:created xsi:type="dcterms:W3CDTF">2006-08-16T00:00:00Z</dcterms:created>
  <dcterms:modified xsi:type="dcterms:W3CDTF">2024-07-01T02:07:50Z</dcterms:modified>
  <dc:identifier>DAFzQ9C69MQ</dc:identifier>
</cp:coreProperties>
</file>