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9" r:id="rId15"/>
    <p:sldId id="278" r:id="rId16"/>
    <p:sldId id="257" r:id="rId17"/>
    <p:sldId id="280" r:id="rId18"/>
    <p:sldId id="281" r:id="rId19"/>
    <p:sldId id="258" r:id="rId20"/>
    <p:sldId id="259" r:id="rId21"/>
    <p:sldId id="260" r:id="rId22"/>
    <p:sldId id="261" r:id="rId23"/>
    <p:sldId id="282" r:id="rId24"/>
    <p:sldId id="262" r:id="rId25"/>
    <p:sldId id="263" r:id="rId26"/>
    <p:sldId id="264" r:id="rId27"/>
    <p:sldId id="283" r:id="rId28"/>
    <p:sldId id="284" r:id="rId29"/>
    <p:sldId id="285" r:id="rId30"/>
    <p:sldId id="286" r:id="rId31"/>
    <p:sldId id="265"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90" autoAdjust="0"/>
  </p:normalViewPr>
  <p:slideViewPr>
    <p:cSldViewPr>
      <p:cViewPr varScale="1">
        <p:scale>
          <a:sx n="44" d="100"/>
          <a:sy n="44"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24.svg"/><Relationship Id="rId10" Type="http://schemas.openxmlformats.org/officeDocument/2006/relationships/image" Target="../media/image29.svg"/><Relationship Id="rId4" Type="http://schemas.openxmlformats.org/officeDocument/2006/relationships/image" Target="../media/image16.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12"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24.svg"/><Relationship Id="rId10" Type="http://schemas.openxmlformats.org/officeDocument/2006/relationships/image" Target="../media/image15.png"/><Relationship Id="rId9"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8.svg"/><Relationship Id="rId5" Type="http://schemas.openxmlformats.org/officeDocument/2006/relationships/image" Target="../media/image16.sv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NULL"/><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10" Type="http://schemas.openxmlformats.org/officeDocument/2006/relationships/image" Target="../media/image29.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16.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16.png"/><Relationship Id="rId9" Type="http://schemas.openxmlformats.org/officeDocument/2006/relationships/image" Target="../media/image29.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10"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20.svg"/></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0.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0.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10" Type="http://schemas.openxmlformats.org/officeDocument/2006/relationships/image" Target="../media/image29.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626591" y="3160288"/>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76575" y="-103080"/>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20755" y="6108120"/>
            <a:ext cx="2439883" cy="4603553"/>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14">
              <a:extLst>
                <a:ext uri="{96DAC541-7B7A-43D3-8B79-37D633B846F1}">
                  <asvg:svgBlip xmlns:asvg="http://schemas.microsoft.com/office/drawing/2016/SVG/main" xmlns="" r:embed="rId11"/>
                </a:ext>
              </a:extLst>
            </a:blip>
            <a:stretch>
              <a:fillRect/>
            </a:stretch>
          </a:blipFill>
        </p:spPr>
      </p:sp>
      <p:sp>
        <p:nvSpPr>
          <p:cNvPr id="11" name="Rectangle 10"/>
          <p:cNvSpPr/>
          <p:nvPr/>
        </p:nvSpPr>
        <p:spPr>
          <a:xfrm>
            <a:off x="6917683" y="1922106"/>
            <a:ext cx="8682429" cy="50536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133350" algn="ctr">
              <a:lnSpc>
                <a:spcPct val="130000"/>
              </a:lnSpc>
              <a:spcAft>
                <a:spcPts val="0"/>
              </a:spcAft>
            </a:pPr>
            <a:r>
              <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rPr>
              <a:t>BÀI HÁT ĐỒNG SÁU XU</a:t>
            </a:r>
            <a:endPar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endParaRPr>
          </a:p>
          <a:p>
            <a:pPr indent="133350" algn="ctr">
              <a:lnSpc>
                <a:spcPct val="130000"/>
              </a:lnSpc>
              <a:spcAft>
                <a:spcPts val="0"/>
              </a:spcAft>
            </a:pPr>
            <a:r>
              <a:rPr lang="en-US" sz="7200" b="1">
                <a:solidFill>
                  <a:srgbClr val="002060"/>
                </a:solidFill>
                <a:latin typeface="Times New Roman" panose="02020603050405020304" pitchFamily="18" charset="0"/>
                <a:ea typeface="Calibri" panose="020F0502020204030204" pitchFamily="34" charset="0"/>
              </a:rPr>
              <a:t>         </a:t>
            </a:r>
            <a:r>
              <a:rPr lang="en-US" sz="4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rPr>
              <a:t>(</a:t>
            </a:r>
            <a:r>
              <a:rPr lang="en-US" sz="4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rPr>
              <a:t>A-ga-thơ Crít-xti)</a:t>
            </a:r>
            <a:endParaRPr lang="en-GB" sz="4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Calibri" panose="020F0502020204030204" pitchFamily="34" charset="0"/>
            </a:endParaRPr>
          </a:p>
        </p:txBody>
      </p:sp>
      <p:sp>
        <p:nvSpPr>
          <p:cNvPr id="12" name="Freeform 2"/>
          <p:cNvSpPr/>
          <p:nvPr/>
        </p:nvSpPr>
        <p:spPr>
          <a:xfrm>
            <a:off x="-2476997" y="229223"/>
            <a:ext cx="10234959" cy="8858723"/>
          </a:xfrm>
          <a:custGeom>
            <a:avLst/>
            <a:gdLst/>
            <a:ahLst/>
            <a:cxnLst/>
            <a:rect l="l" t="t" r="r" b="b"/>
            <a:pathLst>
              <a:path w="10744200" h="7158323">
                <a:moveTo>
                  <a:pt x="0" y="0"/>
                </a:moveTo>
                <a:lnTo>
                  <a:pt x="10744200" y="0"/>
                </a:lnTo>
                <a:lnTo>
                  <a:pt x="10744200" y="7158324"/>
                </a:lnTo>
                <a:lnTo>
                  <a:pt x="0" y="7158324"/>
                </a:lnTo>
                <a:lnTo>
                  <a:pt x="0" y="0"/>
                </a:lnTo>
                <a:close/>
              </a:path>
            </a:pathLst>
          </a:custGeom>
          <a:blipFill>
            <a:blip r:embed="rId15">
              <a:extLst>
                <a:ext uri="{BEBA8EAE-BF5A-486C-A8C5-ECC9F3942E4B}">
                  <a14:imgProps xmlns:a14="http://schemas.microsoft.com/office/drawing/2010/main">
                    <a14:imgLayer r:embed="rId16">
                      <a14:imgEffect>
                        <a14:backgroundRemoval t="2400" b="100000" l="9915" r="89979"/>
                      </a14:imgEffect>
                    </a14:imgLayer>
                  </a14:imgProps>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8"/>
            <a:stretch>
              <a:fillRect/>
            </a:stretch>
          </a:blipFill>
        </p:spPr>
      </p:sp>
      <p:sp>
        <p:nvSpPr>
          <p:cNvPr id="6" name="Freeform 6"/>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TextBox 7"/>
          <p:cNvSpPr txBox="1"/>
          <p:nvPr/>
        </p:nvSpPr>
        <p:spPr>
          <a:xfrm>
            <a:off x="3276600" y="1841221"/>
            <a:ext cx="13460953" cy="1015663"/>
          </a:xfrm>
          <a:prstGeom prst="rect">
            <a:avLst/>
          </a:prstGeom>
        </p:spPr>
        <p:txBody>
          <a:bodyPr wrap="square" lIns="0" tIns="0" rIns="0" bIns="0" rtlCol="0" anchor="t">
            <a:spAutoFit/>
          </a:bodyPr>
          <a:lstStyle/>
          <a:p>
            <a:r>
              <a:rPr lang="de-DE" sz="6600" b="1">
                <a:latin typeface="Times New Roman" panose="02020603050405020304" pitchFamily="18" charset="0"/>
                <a:cs typeface="Times New Roman" panose="02020603050405020304" pitchFamily="18" charset="0"/>
              </a:rPr>
              <a:t>1.1. Cốt truyện và nhân vật</a:t>
            </a:r>
            <a:endParaRPr lang="en-GB" sz="6600">
              <a:latin typeface="Times New Roman" panose="02020603050405020304" pitchFamily="18" charset="0"/>
              <a:cs typeface="Times New Roman" panose="02020603050405020304" pitchFamily="18" charset="0"/>
            </a:endParaRPr>
          </a:p>
        </p:txBody>
      </p:sp>
      <p:sp>
        <p:nvSpPr>
          <p:cNvPr id="8" name="TextBox 8"/>
          <p:cNvSpPr txBox="1"/>
          <p:nvPr/>
        </p:nvSpPr>
        <p:spPr>
          <a:xfrm>
            <a:off x="2958716" y="3490064"/>
            <a:ext cx="8739123" cy="3180358"/>
          </a:xfrm>
          <a:prstGeom prst="rect">
            <a:avLst/>
          </a:prstGeom>
        </p:spPr>
        <p:txBody>
          <a:bodyPr wrap="square" lIns="0" tIns="0" rIns="0" bIns="0" rtlCol="0" anchor="t">
            <a:spAutoFit/>
          </a:bodyPr>
          <a:lstStyle/>
          <a:p>
            <a:pPr marL="474981" lvl="1" algn="ctr">
              <a:lnSpc>
                <a:spcPts val="6160"/>
              </a:lnSpc>
            </a:pPr>
            <a:r>
              <a:rPr lang="de-DE" sz="4800" b="1">
                <a:latin typeface="Times New Roman" panose="02020603050405020304" pitchFamily="18" charset="0"/>
                <a:cs typeface="Times New Roman" panose="02020603050405020304" pitchFamily="18" charset="0"/>
              </a:rPr>
              <a:t>Vụ </a:t>
            </a:r>
            <a:r>
              <a:rPr lang="de-DE" sz="4800" b="1" smtClean="0">
                <a:latin typeface="Times New Roman" panose="02020603050405020304" pitchFamily="18" charset="0"/>
                <a:cs typeface="Times New Roman" panose="02020603050405020304" pitchFamily="18" charset="0"/>
              </a:rPr>
              <a:t>án</a:t>
            </a:r>
            <a:endParaRPr lang="vi-VN" sz="4800" b="1">
              <a:latin typeface="Times New Roman" panose="02020603050405020304" pitchFamily="18" charset="0"/>
              <a:cs typeface="Times New Roman" panose="02020603050405020304" pitchFamily="18" charset="0"/>
            </a:endParaRPr>
          </a:p>
          <a:p>
            <a:pPr marL="474981" lvl="1">
              <a:lnSpc>
                <a:spcPts val="6160"/>
              </a:lnSpc>
            </a:pPr>
            <a:r>
              <a:rPr lang="de-DE" sz="4800" b="1" smtClean="0">
                <a:latin typeface="Times New Roman" panose="02020603050405020304" pitchFamily="18" charset="0"/>
                <a:cs typeface="Times New Roman" panose="02020603050405020304" pitchFamily="18" charset="0"/>
              </a:rPr>
              <a:t> </a:t>
            </a:r>
            <a:r>
              <a:rPr lang="de-DE" sz="4800">
                <a:latin typeface="Times New Roman" panose="02020603050405020304" pitchFamily="18" charset="0"/>
                <a:cs typeface="Times New Roman" panose="02020603050405020304" pitchFamily="18" charset="0"/>
              </a:rPr>
              <a:t>Bà Li-ly Cráp-tri bị giết tại nhà. Bà bị đánh bằng cái chặn giấy ở trên bàn cạnh cửa ra vào.</a:t>
            </a:r>
            <a:endParaRPr lang="en-US" sz="4800">
              <a:solidFill>
                <a:srgbClr val="000000"/>
              </a:solidFill>
              <a:latin typeface="Times New Roman" panose="02020603050405020304" pitchFamily="18" charset="0"/>
              <a:ea typeface="Core Bandi Face"/>
              <a:cs typeface="Times New Roman" panose="02020603050405020304" pitchFamily="18" charset="0"/>
              <a:sym typeface="Core Bandi Face"/>
            </a:endParaRPr>
          </a:p>
        </p:txBody>
      </p:sp>
      <p:pic>
        <p:nvPicPr>
          <p:cNvPr id="5122"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15800" y="3163873"/>
            <a:ext cx="5877943" cy="4279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0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8632194" y="-649316"/>
            <a:ext cx="9336661" cy="72009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24926">
            <a:off x="13583061" y="3154319"/>
            <a:ext cx="6505137" cy="8855546"/>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36286" y="-441396"/>
            <a:ext cx="16230600" cy="11299895"/>
          </a:xfrm>
          <a:custGeom>
            <a:avLst/>
            <a:gdLst/>
            <a:ahLst/>
            <a:cxnLst/>
            <a:rect l="l" t="t" r="r" b="b"/>
            <a:pathLst>
              <a:path w="16230600" h="9434036">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69171">
            <a:off x="15646924" y="5103740"/>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3353813" y="1426698"/>
            <a:ext cx="8537178" cy="1304460"/>
          </a:xfrm>
          <a:prstGeom prst="rect">
            <a:avLst/>
          </a:prstGeom>
        </p:spPr>
        <p:txBody>
          <a:bodyPr lIns="0" tIns="0" rIns="0" bIns="0" rtlCol="0" anchor="t">
            <a:spAutoFit/>
          </a:bodyPr>
          <a:lstStyle/>
          <a:p>
            <a:pPr algn="ctr">
              <a:lnSpc>
                <a:spcPts val="11469"/>
              </a:lnSpc>
            </a:pPr>
            <a:r>
              <a:rPr lang="en-US" sz="6600" b="1">
                <a:latin typeface="Times New Roman" panose="02020603050405020304" pitchFamily="18" charset="0"/>
                <a:cs typeface="Times New Roman" panose="02020603050405020304" pitchFamily="18" charset="0"/>
              </a:rPr>
              <a:t>Cốt truyện</a:t>
            </a:r>
            <a:endParaRPr lang="en-US" sz="6600" b="1">
              <a:solidFill>
                <a:srgbClr val="FF7C66"/>
              </a:solidFill>
              <a:latin typeface="Times New Roman" panose="02020603050405020304" pitchFamily="18" charset="0"/>
              <a:ea typeface="Atma Semi-Bold"/>
              <a:cs typeface="Times New Roman" panose="02020603050405020304" pitchFamily="18" charset="0"/>
              <a:sym typeface="Atma Semi-Bold"/>
            </a:endParaRPr>
          </a:p>
        </p:txBody>
      </p:sp>
      <p:sp>
        <p:nvSpPr>
          <p:cNvPr id="7" name="TextBox 7"/>
          <p:cNvSpPr txBox="1"/>
          <p:nvPr/>
        </p:nvSpPr>
        <p:spPr>
          <a:xfrm>
            <a:off x="838200" y="2951134"/>
            <a:ext cx="14816943" cy="6771084"/>
          </a:xfrm>
          <a:prstGeom prst="rect">
            <a:avLst/>
          </a:prstGeom>
        </p:spPr>
        <p:txBody>
          <a:bodyPr wrap="square" lIns="0" tIns="0" rIns="0" bIns="0" rtlCol="0" anchor="t">
            <a:spAutoFit/>
          </a:bodyPr>
          <a:lstStyle/>
          <a:p>
            <a:pPr lvl="0" algn="just"/>
            <a:r>
              <a:rPr lang="vi-VN" sz="4400" smtClean="0">
                <a:latin typeface="Times New Roman" panose="02020603050405020304" pitchFamily="18" charset="0"/>
                <a:cs typeface="Times New Roman" panose="02020603050405020304" pitchFamily="18" charset="0"/>
              </a:rPr>
              <a:t>- </a:t>
            </a:r>
            <a:r>
              <a:rPr lang="en-GB" sz="4400" smtClean="0">
                <a:latin typeface="Times New Roman" panose="02020603050405020304" pitchFamily="18" charset="0"/>
                <a:cs typeface="Times New Roman" panose="02020603050405020304" pitchFamily="18" charset="0"/>
              </a:rPr>
              <a:t>Vào </a:t>
            </a:r>
            <a:r>
              <a:rPr lang="en-GB" sz="4400">
                <a:latin typeface="Times New Roman" panose="02020603050405020304" pitchFamily="18" charset="0"/>
                <a:cs typeface="Times New Roman" panose="02020603050405020304" pitchFamily="18" charset="0"/>
              </a:rPr>
              <a:t>một buổi tối, Méc-đơ-lân Va-an đến gặp luật sư Ét-uốt nhờ ông điều tra vụ việc: bà Li-ly Cráp-tri của cô đã bị giết ngay tại nhà.</a:t>
            </a:r>
          </a:p>
          <a:p>
            <a:pPr lvl="0" algn="just"/>
            <a:r>
              <a:rPr lang="vi-VN" sz="4400" smtClean="0">
                <a:latin typeface="Times New Roman" panose="02020603050405020304" pitchFamily="18" charset="0"/>
                <a:cs typeface="Times New Roman" panose="02020603050405020304" pitchFamily="18" charset="0"/>
              </a:rPr>
              <a:t>- </a:t>
            </a:r>
            <a:r>
              <a:rPr lang="en-GB" sz="4400" smtClean="0">
                <a:latin typeface="Times New Roman" panose="02020603050405020304" pitchFamily="18" charset="0"/>
                <a:cs typeface="Times New Roman" panose="02020603050405020304" pitchFamily="18" charset="0"/>
              </a:rPr>
              <a:t>Luật </a:t>
            </a:r>
            <a:r>
              <a:rPr lang="en-GB" sz="4400">
                <a:latin typeface="Times New Roman" panose="02020603050405020304" pitchFamily="18" charset="0"/>
                <a:cs typeface="Times New Roman" panose="02020603050405020304" pitchFamily="18" charset="0"/>
              </a:rPr>
              <a:t>sư Ét-uốt đến nhà Méc-đơ-lân điều tra vụ án: gặp gỡ các thành viên trong nhà Cráp-tri, đặc biệt là nói chuyện rất lâu với bà giúp việc Ma-thơ.</a:t>
            </a:r>
          </a:p>
          <a:p>
            <a:pPr lvl="0" algn="just"/>
            <a:r>
              <a:rPr lang="vi-VN" sz="4400" smtClean="0">
                <a:latin typeface="Times New Roman" panose="02020603050405020304" pitchFamily="18" charset="0"/>
                <a:cs typeface="Times New Roman" panose="02020603050405020304" pitchFamily="18" charset="0"/>
              </a:rPr>
              <a:t>- </a:t>
            </a:r>
            <a:r>
              <a:rPr lang="en-GB" sz="4400" smtClean="0">
                <a:latin typeface="Times New Roman" panose="02020603050405020304" pitchFamily="18" charset="0"/>
                <a:cs typeface="Times New Roman" panose="02020603050405020304" pitchFamily="18" charset="0"/>
              </a:rPr>
              <a:t>Trên </a:t>
            </a:r>
            <a:r>
              <a:rPr lang="en-GB" sz="4400">
                <a:latin typeface="Times New Roman" panose="02020603050405020304" pitchFamily="18" charset="0"/>
                <a:cs typeface="Times New Roman" panose="02020603050405020304" pitchFamily="18" charset="0"/>
              </a:rPr>
              <a:t>đường về, luật sư Ét-uốt tình cờ thấy biển hiệu “Hai Tư Chú Sáo Đen”. Cái biển hiệu giúp ông nhớ đến bài đổng dao cổ.</a:t>
            </a:r>
          </a:p>
          <a:p>
            <a:pPr lvl="0" algn="just"/>
            <a:r>
              <a:rPr lang="vi-VN" sz="4400" smtClean="0">
                <a:latin typeface="Times New Roman" panose="02020603050405020304" pitchFamily="18" charset="0"/>
                <a:cs typeface="Times New Roman" panose="02020603050405020304" pitchFamily="18" charset="0"/>
              </a:rPr>
              <a:t>- </a:t>
            </a:r>
            <a:r>
              <a:rPr lang="en-GB" sz="4400" smtClean="0">
                <a:latin typeface="Times New Roman" panose="02020603050405020304" pitchFamily="18" charset="0"/>
                <a:cs typeface="Times New Roman" panose="02020603050405020304" pitchFamily="18" charset="0"/>
              </a:rPr>
              <a:t>Luật </a:t>
            </a:r>
            <a:r>
              <a:rPr lang="en-GB" sz="4400">
                <a:latin typeface="Times New Roman" panose="02020603050405020304" pitchFamily="18" charset="0"/>
                <a:cs typeface="Times New Roman" panose="02020603050405020304" pitchFamily="18" charset="0"/>
              </a:rPr>
              <a:t>sư quay lại nhà Méc-đơ-lân Va-an điều tra lại và chỉ ra kẻ giết bà Li-ly Cráp-tri là con trai bà Ma-thơ.</a:t>
            </a:r>
          </a:p>
        </p:txBody>
      </p:sp>
    </p:spTree>
    <p:extLst>
      <p:ext uri="{BB962C8B-B14F-4D97-AF65-F5344CB8AC3E}">
        <p14:creationId xmlns:p14="http://schemas.microsoft.com/office/powerpoint/2010/main" val="264251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4422065" y="1807624"/>
            <a:ext cx="11936953" cy="1370568"/>
          </a:xfrm>
          <a:prstGeom prst="rect">
            <a:avLst/>
          </a:prstGeom>
        </p:spPr>
        <p:txBody>
          <a:bodyPr wrap="square" lIns="0" tIns="0" rIns="0" bIns="0" rtlCol="0" anchor="t">
            <a:spAutoFit/>
          </a:bodyPr>
          <a:lstStyle/>
          <a:p>
            <a:pPr>
              <a:lnSpc>
                <a:spcPts val="11469"/>
              </a:lnSpc>
            </a:pPr>
            <a:r>
              <a:rPr lang="en-US"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Hệ thống nhân vật</a:t>
            </a:r>
            <a:endParaRPr lang="en-US" sz="8000" b="1">
              <a:solidFill>
                <a:srgbClr val="FF7C66"/>
              </a:solidFill>
              <a:effectLst>
                <a:glow rad="101600">
                  <a:schemeClr val="accent2">
                    <a:satMod val="175000"/>
                    <a:alpha val="40000"/>
                  </a:schemeClr>
                </a:glow>
              </a:effectLst>
              <a:latin typeface="Times New Roman" panose="02020603050405020304" pitchFamily="18" charset="0"/>
              <a:ea typeface="Atma Semi-Bold"/>
              <a:cs typeface="Times New Roman" panose="02020603050405020304" pitchFamily="18" charset="0"/>
              <a:sym typeface="Atma Semi-Bold"/>
            </a:endParaRPr>
          </a:p>
        </p:txBody>
      </p:sp>
      <p:sp>
        <p:nvSpPr>
          <p:cNvPr id="8" name="TextBox 8"/>
          <p:cNvSpPr txBox="1"/>
          <p:nvPr/>
        </p:nvSpPr>
        <p:spPr>
          <a:xfrm>
            <a:off x="3810000" y="3800191"/>
            <a:ext cx="11156451" cy="3385542"/>
          </a:xfrm>
          <a:prstGeom prst="rect">
            <a:avLst/>
          </a:prstGeom>
        </p:spPr>
        <p:txBody>
          <a:bodyPr lIns="0" tIns="0" rIns="0" bIns="0" rtlCol="0" anchor="t">
            <a:spAutoFit/>
          </a:bodyPr>
          <a:lstStyle/>
          <a:p>
            <a:pPr lvl="0"/>
            <a:r>
              <a:rPr lang="vi-VN" sz="4400" b="1" smtClean="0">
                <a:latin typeface="Times New Roman" panose="02020603050405020304" pitchFamily="18" charset="0"/>
                <a:cs typeface="Times New Roman" panose="02020603050405020304" pitchFamily="18" charset="0"/>
              </a:rPr>
              <a:t>- N</a:t>
            </a:r>
            <a:r>
              <a:rPr lang="en-GB" sz="4400" b="1" smtClean="0">
                <a:latin typeface="Times New Roman" panose="02020603050405020304" pitchFamily="18" charset="0"/>
                <a:cs typeface="Times New Roman" panose="02020603050405020304" pitchFamily="18" charset="0"/>
              </a:rPr>
              <a:t>gười </a:t>
            </a:r>
            <a:r>
              <a:rPr lang="en-GB" sz="4400" b="1">
                <a:latin typeface="Times New Roman" panose="02020603050405020304" pitchFamily="18" charset="0"/>
                <a:cs typeface="Times New Roman" panose="02020603050405020304" pitchFamily="18" charset="0"/>
              </a:rPr>
              <a:t>điều tra: </a:t>
            </a:r>
            <a:r>
              <a:rPr lang="en-GB" sz="4400">
                <a:latin typeface="Times New Roman" panose="02020603050405020304" pitchFamily="18" charset="0"/>
                <a:cs typeface="Times New Roman" panose="02020603050405020304" pitchFamily="18" charset="0"/>
              </a:rPr>
              <a:t>luật sư Ét-uốt.</a:t>
            </a:r>
          </a:p>
          <a:p>
            <a:pPr lvl="0"/>
            <a:r>
              <a:rPr lang="vi-VN" sz="4400" b="1" smtClean="0">
                <a:latin typeface="Times New Roman" panose="02020603050405020304" pitchFamily="18" charset="0"/>
                <a:cs typeface="Times New Roman" panose="02020603050405020304" pitchFamily="18" charset="0"/>
              </a:rPr>
              <a:t>- </a:t>
            </a:r>
            <a:r>
              <a:rPr lang="en-GB" sz="4400" b="1" smtClean="0">
                <a:latin typeface="Times New Roman" panose="02020603050405020304" pitchFamily="18" charset="0"/>
                <a:cs typeface="Times New Roman" panose="02020603050405020304" pitchFamily="18" charset="0"/>
              </a:rPr>
              <a:t>Nạn </a:t>
            </a:r>
            <a:r>
              <a:rPr lang="en-GB" sz="4400" b="1">
                <a:latin typeface="Times New Roman" panose="02020603050405020304" pitchFamily="18" charset="0"/>
                <a:cs typeface="Times New Roman" panose="02020603050405020304" pitchFamily="18" charset="0"/>
              </a:rPr>
              <a:t>nhân: </a:t>
            </a:r>
            <a:r>
              <a:rPr lang="en-GB" sz="4400">
                <a:latin typeface="Times New Roman" panose="02020603050405020304" pitchFamily="18" charset="0"/>
                <a:cs typeface="Times New Roman" panose="02020603050405020304" pitchFamily="18" charset="0"/>
              </a:rPr>
              <a:t>bà Li-ly Cráp-tri.</a:t>
            </a:r>
          </a:p>
          <a:p>
            <a:pPr lvl="0"/>
            <a:r>
              <a:rPr lang="vi-VN" sz="4400" b="1" smtClean="0">
                <a:latin typeface="Times New Roman" panose="02020603050405020304" pitchFamily="18" charset="0"/>
                <a:cs typeface="Times New Roman" panose="02020603050405020304" pitchFamily="18" charset="0"/>
              </a:rPr>
              <a:t>- N</a:t>
            </a:r>
            <a:r>
              <a:rPr lang="en-GB" sz="4400" b="1" smtClean="0">
                <a:latin typeface="Times New Roman" panose="02020603050405020304" pitchFamily="18" charset="0"/>
                <a:cs typeface="Times New Roman" panose="02020603050405020304" pitchFamily="18" charset="0"/>
              </a:rPr>
              <a:t>ghi </a:t>
            </a:r>
            <a:r>
              <a:rPr lang="en-GB" sz="4400" b="1">
                <a:latin typeface="Times New Roman" panose="02020603050405020304" pitchFamily="18" charset="0"/>
                <a:cs typeface="Times New Roman" panose="02020603050405020304" pitchFamily="18" charset="0"/>
              </a:rPr>
              <a:t>phạm: </a:t>
            </a:r>
            <a:r>
              <a:rPr lang="en-GB" sz="4400">
                <a:latin typeface="Times New Roman" panose="02020603050405020304" pitchFamily="18" charset="0"/>
                <a:cs typeface="Times New Roman" panose="02020603050405020304" pitchFamily="18" charset="0"/>
              </a:rPr>
              <a:t>các thành viên trong gia đình hoặc một kẻ bên ngoài đột nhập vào ngôi nhà.</a:t>
            </a:r>
          </a:p>
          <a:p>
            <a:r>
              <a:rPr lang="vi-VN" sz="4400" b="1" smtClean="0">
                <a:latin typeface="Times New Roman" panose="02020603050405020304" pitchFamily="18" charset="0"/>
                <a:cs typeface="Times New Roman" panose="02020603050405020304" pitchFamily="18" charset="0"/>
              </a:rPr>
              <a:t>- </a:t>
            </a:r>
            <a:r>
              <a:rPr lang="fr-FR" sz="4400" b="1" smtClean="0">
                <a:latin typeface="Times New Roman" panose="02020603050405020304" pitchFamily="18" charset="0"/>
                <a:cs typeface="Times New Roman" panose="02020603050405020304" pitchFamily="18" charset="0"/>
              </a:rPr>
              <a:t>Thủ </a:t>
            </a:r>
            <a:r>
              <a:rPr lang="fr-FR" sz="4400" b="1">
                <a:latin typeface="Times New Roman" panose="02020603050405020304" pitchFamily="18" charset="0"/>
                <a:cs typeface="Times New Roman" panose="02020603050405020304" pitchFamily="18" charset="0"/>
              </a:rPr>
              <a:t>phạm: </a:t>
            </a:r>
            <a:r>
              <a:rPr lang="fr-FR" sz="4400">
                <a:latin typeface="Times New Roman" panose="02020603050405020304" pitchFamily="18" charset="0"/>
                <a:cs typeface="Times New Roman" panose="02020603050405020304" pitchFamily="18" charset="0"/>
              </a:rPr>
              <a:t>con trai bà giúp việc </a:t>
            </a:r>
            <a:r>
              <a:rPr lang="fr-FR" sz="4400" smtClean="0">
                <a:latin typeface="Times New Roman" panose="02020603050405020304" pitchFamily="18" charset="0"/>
                <a:cs typeface="Times New Roman" panose="02020603050405020304" pitchFamily="18" charset="0"/>
              </a:rPr>
              <a:t>Ma-thơ</a:t>
            </a:r>
            <a:endParaRPr lang="en-GB" sz="4400">
              <a:latin typeface="Times New Roman" panose="02020603050405020304" pitchFamily="18" charset="0"/>
              <a:cs typeface="Times New Roman" panose="02020603050405020304" pitchFamily="18" charset="0"/>
            </a:endParaRPr>
          </a:p>
        </p:txBody>
      </p:sp>
      <p:sp>
        <p:nvSpPr>
          <p:cNvPr id="9" name="Freeform 9"/>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10"/>
            <a:stretch>
              <a:fillRect/>
            </a:stretch>
          </a:blipFill>
        </p:spPr>
      </p:sp>
      <p:sp>
        <p:nvSpPr>
          <p:cNvPr id="10" name="Freeform 2"/>
          <p:cNvSpPr/>
          <p:nvPr/>
        </p:nvSpPr>
        <p:spPr>
          <a:xfrm flipH="1">
            <a:off x="11658600" y="952500"/>
            <a:ext cx="8822718" cy="7410922"/>
          </a:xfrm>
          <a:custGeom>
            <a:avLst/>
            <a:gdLst/>
            <a:ahLst/>
            <a:cxnLst/>
            <a:rect l="l" t="t" r="r" b="b"/>
            <a:pathLst>
              <a:path w="10744200" h="7158323">
                <a:moveTo>
                  <a:pt x="0" y="0"/>
                </a:moveTo>
                <a:lnTo>
                  <a:pt x="10744200" y="0"/>
                </a:lnTo>
                <a:lnTo>
                  <a:pt x="10744200" y="7158324"/>
                </a:lnTo>
                <a:lnTo>
                  <a:pt x="0" y="7158324"/>
                </a:lnTo>
                <a:lnTo>
                  <a:pt x="0" y="0"/>
                </a:lnTo>
                <a:close/>
              </a:path>
            </a:pathLst>
          </a:custGeom>
          <a:blipFill>
            <a:blip r:embed="rId11">
              <a:extLst>
                <a:ext uri="{BEBA8EAE-BF5A-486C-A8C5-ECC9F3942E4B}">
                  <a14:imgProps xmlns:a14="http://schemas.microsoft.com/office/drawing/2010/main">
                    <a14:imgLayer r:embed="rId12">
                      <a14:imgEffect>
                        <a14:backgroundRemoval t="2400" b="100000" l="9915" r="89979"/>
                      </a14:imgEffect>
                    </a14:imgLayer>
                  </a14:imgProps>
                </a:ext>
              </a:extLst>
            </a:blip>
            <a:stretch>
              <a:fillRect/>
            </a:stretch>
          </a:blipFill>
        </p:spPr>
      </p:sp>
    </p:spTree>
    <p:extLst>
      <p:ext uri="{BB962C8B-B14F-4D97-AF65-F5344CB8AC3E}">
        <p14:creationId xmlns:p14="http://schemas.microsoft.com/office/powerpoint/2010/main" val="222211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039088" y="294467"/>
            <a:ext cx="9675597" cy="2410633"/>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4"/>
          <p:cNvSpPr/>
          <p:nvPr/>
        </p:nvSpPr>
        <p:spPr>
          <a:xfrm>
            <a:off x="8042717" y="2963784"/>
            <a:ext cx="9675597" cy="3742610"/>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4"/>
          <p:cNvSpPr/>
          <p:nvPr/>
        </p:nvSpPr>
        <p:spPr>
          <a:xfrm>
            <a:off x="8039087" y="7022321"/>
            <a:ext cx="9675597" cy="3048000"/>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Rectangle 11"/>
          <p:cNvSpPr/>
          <p:nvPr/>
        </p:nvSpPr>
        <p:spPr>
          <a:xfrm>
            <a:off x="9342134" y="646856"/>
            <a:ext cx="7116051" cy="769441"/>
          </a:xfrm>
          <a:prstGeom prst="rect">
            <a:avLst/>
          </a:prstGeom>
        </p:spPr>
        <p:txBody>
          <a:bodyPr wrap="none">
            <a:spAutoFit/>
          </a:bodyPr>
          <a:lstStyle/>
          <a:p>
            <a:r>
              <a:rPr lang="fr-FR" sz="4400" b="1">
                <a:solidFill>
                  <a:srgbClr val="7030A0"/>
                </a:solidFill>
                <a:latin typeface="Times New Roman" panose="02020603050405020304" pitchFamily="18" charset="0"/>
                <a:ea typeface="MS Mincho"/>
              </a:rPr>
              <a:t>1.2. Không gian xảy ra vụ án</a:t>
            </a:r>
            <a:endParaRPr lang="en-GB" sz="6000"/>
          </a:p>
        </p:txBody>
      </p:sp>
      <p:sp>
        <p:nvSpPr>
          <p:cNvPr id="13" name="Rectangle 12"/>
          <p:cNvSpPr/>
          <p:nvPr/>
        </p:nvSpPr>
        <p:spPr>
          <a:xfrm>
            <a:off x="8356965" y="1609940"/>
            <a:ext cx="9379491" cy="769441"/>
          </a:xfrm>
          <a:prstGeom prst="rect">
            <a:avLst/>
          </a:prstGeom>
        </p:spPr>
        <p:txBody>
          <a:bodyPr wrap="none">
            <a:spAutoFit/>
          </a:bodyPr>
          <a:lstStyle/>
          <a:p>
            <a:r>
              <a:rPr lang="fr-FR" sz="4400">
                <a:solidFill>
                  <a:srgbClr val="0D0D0D"/>
                </a:solidFill>
                <a:latin typeface="Times New Roman" panose="02020603050405020304" pitchFamily="18" charset="0"/>
                <a:ea typeface="MS Mincho"/>
              </a:rPr>
              <a:t>Vụ án xảy ra trong nhà bà Li-ly Cráp-tri.</a:t>
            </a:r>
            <a:endParaRPr lang="en-GB" sz="6000"/>
          </a:p>
        </p:txBody>
      </p:sp>
      <p:sp>
        <p:nvSpPr>
          <p:cNvPr id="14" name="Rectangle 13"/>
          <p:cNvSpPr/>
          <p:nvPr/>
        </p:nvSpPr>
        <p:spPr>
          <a:xfrm>
            <a:off x="9793132" y="3441692"/>
            <a:ext cx="6634573" cy="769441"/>
          </a:xfrm>
          <a:prstGeom prst="rect">
            <a:avLst/>
          </a:prstGeom>
        </p:spPr>
        <p:txBody>
          <a:bodyPr wrap="none">
            <a:spAutoFit/>
          </a:bodyPr>
          <a:lstStyle/>
          <a:p>
            <a:r>
              <a:rPr lang="en-US" sz="4400" b="1">
                <a:solidFill>
                  <a:srgbClr val="7030A0"/>
                </a:solidFill>
                <a:latin typeface="Times New Roman" panose="02020603050405020304" pitchFamily="18" charset="0"/>
                <a:ea typeface="MS Mincho"/>
              </a:rPr>
              <a:t>1.3. Thời gian xảy ra vụ án</a:t>
            </a:r>
            <a:endParaRPr lang="en-GB" sz="6000"/>
          </a:p>
        </p:txBody>
      </p:sp>
      <p:sp>
        <p:nvSpPr>
          <p:cNvPr id="15" name="Rectangle 14"/>
          <p:cNvSpPr/>
          <p:nvPr/>
        </p:nvSpPr>
        <p:spPr>
          <a:xfrm>
            <a:off x="8372205" y="4333912"/>
            <a:ext cx="8675620" cy="2123658"/>
          </a:xfrm>
          <a:prstGeom prst="rect">
            <a:avLst/>
          </a:prstGeom>
        </p:spPr>
        <p:txBody>
          <a:bodyPr wrap="square">
            <a:spAutoFit/>
          </a:bodyPr>
          <a:lstStyle/>
          <a:p>
            <a:pPr algn="just"/>
            <a:r>
              <a:rPr lang="en-US" sz="4400">
                <a:latin typeface="Times New Roman" panose="02020603050405020304" pitchFamily="18" charset="0"/>
                <a:ea typeface="Calibri" panose="020F0502020204030204" pitchFamily="34" charset="0"/>
              </a:rPr>
              <a:t>Buổi tối (khi bà giúp việc Ma-thơ đến để chuẩn bị dọn bữa tối vào lúc 7 giờ 30 phút thì bà Li-ly đã chết rổi).</a:t>
            </a:r>
            <a:endParaRPr lang="en-GB" sz="6000"/>
          </a:p>
        </p:txBody>
      </p:sp>
      <p:sp>
        <p:nvSpPr>
          <p:cNvPr id="16" name="Rectangle 15"/>
          <p:cNvSpPr/>
          <p:nvPr/>
        </p:nvSpPr>
        <p:spPr>
          <a:xfrm>
            <a:off x="11207039" y="7442977"/>
            <a:ext cx="3005951" cy="769441"/>
          </a:xfrm>
          <a:prstGeom prst="rect">
            <a:avLst/>
          </a:prstGeom>
        </p:spPr>
        <p:txBody>
          <a:bodyPr wrap="none">
            <a:spAutoFit/>
          </a:bodyPr>
          <a:lstStyle/>
          <a:p>
            <a:r>
              <a:rPr lang="en-US" sz="4400" b="1">
                <a:solidFill>
                  <a:srgbClr val="7030A0"/>
                </a:solidFill>
                <a:latin typeface="Times New Roman" panose="02020603050405020304" pitchFamily="18" charset="0"/>
                <a:ea typeface="MS Mincho"/>
              </a:rPr>
              <a:t>1.4. Ngôi kể</a:t>
            </a:r>
            <a:endParaRPr lang="en-GB" sz="6000"/>
          </a:p>
        </p:txBody>
      </p:sp>
      <p:sp>
        <p:nvSpPr>
          <p:cNvPr id="17" name="Rectangle 16"/>
          <p:cNvSpPr/>
          <p:nvPr/>
        </p:nvSpPr>
        <p:spPr>
          <a:xfrm>
            <a:off x="8660733" y="8361282"/>
            <a:ext cx="8771953" cy="769441"/>
          </a:xfrm>
          <a:prstGeom prst="rect">
            <a:avLst/>
          </a:prstGeom>
        </p:spPr>
        <p:txBody>
          <a:bodyPr wrap="none">
            <a:spAutoFit/>
          </a:bodyPr>
          <a:lstStyle/>
          <a:p>
            <a:r>
              <a:rPr lang="en-US" sz="4400">
                <a:latin typeface="Times New Roman" panose="02020603050405020304" pitchFamily="18" charset="0"/>
                <a:ea typeface="Calibri" panose="020F0502020204030204" pitchFamily="34" charset="0"/>
              </a:rPr>
              <a:t>Câu chuyện được kể theo ngôi thứ ba.</a:t>
            </a:r>
            <a:endParaRPr lang="en-GB" sz="6000"/>
          </a:p>
        </p:txBody>
      </p:sp>
      <p:sp>
        <p:nvSpPr>
          <p:cNvPr id="19"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10">
              <a:extLst>
                <a:ext uri="{96DAC541-7B7A-43D3-8B79-37D633B846F1}">
                  <asvg:svgBlip xmlns:asvg="http://schemas.microsoft.com/office/drawing/2016/SVG/main" xmlns="" r:embed="rId3"/>
                </a:ext>
              </a:extLst>
            </a:blip>
            <a:stretch>
              <a:fillRect/>
            </a:stretch>
          </a:blipFill>
        </p:spPr>
      </p:sp>
      <p:pic>
        <p:nvPicPr>
          <p:cNvPr id="2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192631">
            <a:off x="317965" y="1218514"/>
            <a:ext cx="6579978" cy="4889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6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98219" y="-424674"/>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20755" y="6108120"/>
            <a:ext cx="2439883" cy="4603553"/>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10"/>
          <p:cNvSpPr/>
          <p:nvPr/>
        </p:nvSpPr>
        <p:spPr>
          <a:xfrm>
            <a:off x="8765873" y="1866900"/>
            <a:ext cx="7791595" cy="4893647"/>
          </a:xfrm>
          <a:prstGeom prst="rect">
            <a:avLst/>
          </a:prstGeom>
        </p:spPr>
        <p:txBody>
          <a:bodyPr wrap="square">
            <a:spAutoFit/>
          </a:bodyPr>
          <a:lstStyle/>
          <a:p>
            <a:pPr indent="133350" algn="ctr">
              <a:lnSpc>
                <a:spcPct val="130000"/>
              </a:lnSpc>
            </a:pPr>
            <a:r>
              <a:rPr lang="de-DE"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 Quá trình phá án của luật sư </a:t>
            </a:r>
            <a:r>
              <a:rPr lang="de-DE"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Ét-uốt</a:t>
            </a:r>
            <a:endParaRPr lang="en-GB"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2" name="Freeform 2"/>
          <p:cNvSpPr/>
          <p:nvPr/>
        </p:nvSpPr>
        <p:spPr>
          <a:xfrm>
            <a:off x="1750162" y="2095501"/>
            <a:ext cx="9389082" cy="7410922"/>
          </a:xfrm>
          <a:custGeom>
            <a:avLst/>
            <a:gdLst/>
            <a:ahLst/>
            <a:cxnLst/>
            <a:rect l="l" t="t" r="r" b="b"/>
            <a:pathLst>
              <a:path w="10744200" h="7158323">
                <a:moveTo>
                  <a:pt x="0" y="0"/>
                </a:moveTo>
                <a:lnTo>
                  <a:pt x="10744200" y="0"/>
                </a:lnTo>
                <a:lnTo>
                  <a:pt x="10744200" y="7158324"/>
                </a:lnTo>
                <a:lnTo>
                  <a:pt x="0" y="7158324"/>
                </a:lnTo>
                <a:lnTo>
                  <a:pt x="0" y="0"/>
                </a:lnTo>
                <a:close/>
              </a:path>
            </a:pathLst>
          </a:custGeom>
          <a:blipFill>
            <a:blip r:embed="rId14">
              <a:extLst>
                <a:ext uri="{BEBA8EAE-BF5A-486C-A8C5-ECC9F3942E4B}">
                  <a14:imgProps xmlns:a14="http://schemas.microsoft.com/office/drawing/2010/main">
                    <a14:imgLayer r:embed="rId15">
                      <a14:imgEffect>
                        <a14:backgroundRemoval t="2400" b="100000" l="9915" r="89979"/>
                      </a14:imgEffect>
                    </a14:imgLayer>
                  </a14:imgProps>
                </a:ext>
              </a:extLst>
            </a:blip>
            <a:stretch>
              <a:fillRect/>
            </a:stretch>
          </a:blipFill>
        </p:spPr>
      </p:sp>
    </p:spTree>
    <p:extLst>
      <p:ext uri="{BB962C8B-B14F-4D97-AF65-F5344CB8AC3E}">
        <p14:creationId xmlns:p14="http://schemas.microsoft.com/office/powerpoint/2010/main" val="23202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9" name="Rectangle 8"/>
          <p:cNvSpPr/>
          <p:nvPr/>
        </p:nvSpPr>
        <p:spPr>
          <a:xfrm>
            <a:off x="1533842" y="109630"/>
            <a:ext cx="14999235" cy="824649"/>
          </a:xfrm>
          <a:prstGeom prst="rect">
            <a:avLst/>
          </a:prstGeom>
        </p:spPr>
        <p:txBody>
          <a:bodyPr wrap="none">
            <a:spAutoFit/>
          </a:bodyPr>
          <a:lstStyle/>
          <a:p>
            <a:pPr algn="ctr">
              <a:lnSpc>
                <a:spcPct val="130000"/>
              </a:lnSpc>
              <a:spcAft>
                <a:spcPts val="0"/>
              </a:spcAf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 03: </a:t>
            </a:r>
            <a:r>
              <a:rPr lang="en-US" sz="40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 hiểu quá trình phá án của luật sư Ét-uốt</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848013661"/>
              </p:ext>
            </p:extLst>
          </p:nvPr>
        </p:nvGraphicFramePr>
        <p:xfrm>
          <a:off x="690721" y="1257300"/>
          <a:ext cx="17145000" cy="8875776"/>
        </p:xfrm>
        <a:graphic>
          <a:graphicData uri="http://schemas.openxmlformats.org/drawingml/2006/table">
            <a:tbl>
              <a:tblPr firstRow="1" firstCol="1" bandRow="1"/>
              <a:tblGrid>
                <a:gridCol w="17145000"/>
              </a:tblGrid>
              <a:tr h="3013538">
                <a:tc>
                  <a:txBody>
                    <a:bodyPr/>
                    <a:lstStyle/>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 Tìm hiểu thông tin cách thức điều tra của luật sư Ét-uốt bằng cách điền vào bảng sau:</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b="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vi-VN" sz="3200" b="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vi-VN" sz="3200" b="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vi-VN" sz="3200" b="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vi-VN" sz="3200" b="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vi-VN" sz="3200" b="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vi-VN" sz="3200" b="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7119" marR="67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08283">
                <a:tc>
                  <a:txBody>
                    <a:bodyPr/>
                    <a:lstStyle/>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 tố ngẫu nhiên nào xuất hiện trong quá trình điều tra của luật sư Ét-uốt? Yếu tố đó giúp ích gì cho việc suy luận của vị luật sư?</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7119" marR="67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4142">
                <a:tc>
                  <a:txBody>
                    <a:bodyPr/>
                    <a:lstStyle/>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 Nhận xét những khả năng của luật sư Ét-uốt qua màn phá án trong tác phẩm</a:t>
                      </a: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7119" marR="671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69080776"/>
              </p:ext>
            </p:extLst>
          </p:nvPr>
        </p:nvGraphicFramePr>
        <p:xfrm>
          <a:off x="1533842" y="2400300"/>
          <a:ext cx="15458758" cy="3803904"/>
        </p:xfrm>
        <a:graphic>
          <a:graphicData uri="http://schemas.openxmlformats.org/drawingml/2006/table">
            <a:tbl>
              <a:tblPr firstRow="1" firstCol="1" bandRow="1"/>
              <a:tblGrid>
                <a:gridCol w="5151842"/>
                <a:gridCol w="5153458"/>
                <a:gridCol w="5153458"/>
              </a:tblGrid>
              <a:tr h="0">
                <a:tc>
                  <a:txBody>
                    <a:bodyPr/>
                    <a:lstStyle/>
                    <a:p>
                      <a:pPr algn="ctr">
                        <a:lnSpc>
                          <a:spcPct val="130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 kiếm, thu thập thông tin về nạn nhân (bà LiLy) qua những người liên quan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 trừ những yếu tố gây nhiễu để thu hẹp phạm vi đối tượng cần xem xét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Đưa ra phán đoán dựa trên những chứng cứ, thông tin thu thập được</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0155">
                <a:tc>
                  <a:txBody>
                    <a:bodyPr/>
                    <a:lstStyle/>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73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rot="20873822">
            <a:off x="964899" y="1120822"/>
            <a:ext cx="7385433" cy="6525772"/>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151597" y="-241484"/>
            <a:ext cx="6505137" cy="5844533"/>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169171">
            <a:off x="-660725" y="4403096"/>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143000" y="158570"/>
            <a:ext cx="8537178" cy="1250342"/>
          </a:xfrm>
          <a:prstGeom prst="rect">
            <a:avLst/>
          </a:prstGeom>
        </p:spPr>
        <p:txBody>
          <a:bodyPr lIns="0" tIns="0" rIns="0" bIns="0" rtlCol="0" anchor="t">
            <a:spAutoFit/>
          </a:bodyPr>
          <a:lstStyle/>
          <a:p>
            <a:pPr algn="ctr">
              <a:lnSpc>
                <a:spcPts val="11469"/>
              </a:lnSpc>
            </a:pPr>
            <a:r>
              <a:rPr lang="de-DE" sz="4800" b="1">
                <a:latin typeface="Times New Roman" panose="02020603050405020304" pitchFamily="18" charset="0"/>
                <a:cs typeface="Times New Roman" panose="02020603050405020304" pitchFamily="18" charset="0"/>
              </a:rPr>
              <a:t>Cách thức luật sư Ét-uốt phá </a:t>
            </a:r>
            <a:r>
              <a:rPr lang="de-DE" sz="4800" b="1" smtClean="0">
                <a:latin typeface="Times New Roman" panose="02020603050405020304" pitchFamily="18" charset="0"/>
                <a:cs typeface="Times New Roman" panose="02020603050405020304" pitchFamily="18" charset="0"/>
              </a:rPr>
              <a:t>án</a:t>
            </a:r>
            <a:endParaRPr lang="en-US" sz="4800" b="1">
              <a:solidFill>
                <a:srgbClr val="FF7C66"/>
              </a:solidFill>
              <a:latin typeface="Times New Roman" panose="02020603050405020304" pitchFamily="18" charset="0"/>
              <a:ea typeface="Atma Semi-Bold"/>
              <a:cs typeface="Times New Roman" panose="02020603050405020304" pitchFamily="18" charset="0"/>
              <a:sym typeface="Atma Semi-Bold"/>
            </a:endParaRPr>
          </a:p>
        </p:txBody>
      </p:sp>
      <p:sp>
        <p:nvSpPr>
          <p:cNvPr id="8" name="Freeform 2"/>
          <p:cNvSpPr/>
          <p:nvPr/>
        </p:nvSpPr>
        <p:spPr>
          <a:xfrm rot="20873822">
            <a:off x="6770629" y="4449490"/>
            <a:ext cx="6769648" cy="6525772"/>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Rectangle 8"/>
          <p:cNvSpPr/>
          <p:nvPr/>
        </p:nvSpPr>
        <p:spPr>
          <a:xfrm>
            <a:off x="2043477" y="2680783"/>
            <a:ext cx="5228276" cy="3046988"/>
          </a:xfrm>
          <a:prstGeom prst="rect">
            <a:avLst/>
          </a:prstGeom>
        </p:spPr>
        <p:txBody>
          <a:bodyPr wrap="square">
            <a:spAutoFit/>
          </a:bodyPr>
          <a:lstStyle/>
          <a:p>
            <a:pPr algn="just"/>
            <a:r>
              <a:rPr lang="de-DE" sz="4800" b="1" i="1">
                <a:latin typeface="Times New Roman" panose="02020603050405020304" pitchFamily="18" charset="0"/>
                <a:ea typeface="Calibri" panose="020F0502020204030204" pitchFamily="34" charset="0"/>
              </a:rPr>
              <a:t>Thu thập, tìm hiểu thông tin về bà Li-ly qua những người liên quan đến bà</a:t>
            </a:r>
            <a:endParaRPr lang="en-GB" sz="6600"/>
          </a:p>
        </p:txBody>
      </p:sp>
      <p:sp>
        <p:nvSpPr>
          <p:cNvPr id="10" name="Rectangle 9"/>
          <p:cNvSpPr/>
          <p:nvPr/>
        </p:nvSpPr>
        <p:spPr>
          <a:xfrm>
            <a:off x="7426899" y="5981700"/>
            <a:ext cx="5298501" cy="2800767"/>
          </a:xfrm>
          <a:prstGeom prst="rect">
            <a:avLst/>
          </a:prstGeom>
        </p:spPr>
        <p:txBody>
          <a:bodyPr wrap="square">
            <a:spAutoFit/>
          </a:bodyPr>
          <a:lstStyle/>
          <a:p>
            <a:pPr algn="just"/>
            <a:r>
              <a:rPr lang="de-DE" sz="4400" b="1" i="1">
                <a:solidFill>
                  <a:srgbClr val="0D0D0D"/>
                </a:solidFill>
                <a:latin typeface="Times New Roman" panose="02020603050405020304" pitchFamily="18" charset="0"/>
                <a:ea typeface="Calibri" panose="020F0502020204030204" pitchFamily="34" charset="0"/>
              </a:rPr>
              <a:t>Loại trừ những yếu tố gây nhiễu để thu hẹp phạm vi đối tượng cần xem xét</a:t>
            </a:r>
            <a:endParaRPr lang="en-GB" sz="6000"/>
          </a:p>
        </p:txBody>
      </p:sp>
      <p:sp>
        <p:nvSpPr>
          <p:cNvPr id="11" name="Rectangle 10"/>
          <p:cNvSpPr/>
          <p:nvPr/>
        </p:nvSpPr>
        <p:spPr>
          <a:xfrm>
            <a:off x="10503247" y="643031"/>
            <a:ext cx="5893792" cy="3046988"/>
          </a:xfrm>
          <a:prstGeom prst="rect">
            <a:avLst/>
          </a:prstGeom>
        </p:spPr>
        <p:txBody>
          <a:bodyPr wrap="square">
            <a:spAutoFit/>
          </a:bodyPr>
          <a:lstStyle/>
          <a:p>
            <a:pPr algn="just"/>
            <a:r>
              <a:rPr lang="de-DE" sz="4800" b="1">
                <a:solidFill>
                  <a:srgbClr val="0D0D0D"/>
                </a:solidFill>
                <a:latin typeface="Times New Roman" panose="02020603050405020304" pitchFamily="18" charset="0"/>
                <a:ea typeface="Calibri" panose="020F0502020204030204" pitchFamily="34" charset="0"/>
              </a:rPr>
              <a:t>Đưa ra phán đoán giả thiết dựa trên những chứng cứ, thông tin thu thập được</a:t>
            </a:r>
            <a:endParaRPr lang="en-GB" sz="6600"/>
          </a:p>
        </p:txBody>
      </p:sp>
      <p:sp>
        <p:nvSpPr>
          <p:cNvPr id="12" name="Freeform 4"/>
          <p:cNvSpPr/>
          <p:nvPr/>
        </p:nvSpPr>
        <p:spPr>
          <a:xfrm>
            <a:off x="13792200" y="3341366"/>
            <a:ext cx="5372100" cy="7080198"/>
          </a:xfrm>
          <a:custGeom>
            <a:avLst/>
            <a:gdLst/>
            <a:ahLst/>
            <a:cxnLst/>
            <a:rect l="l" t="t" r="r" b="b"/>
            <a:pathLst>
              <a:path w="5372100" h="7080198">
                <a:moveTo>
                  <a:pt x="0" y="0"/>
                </a:moveTo>
                <a:lnTo>
                  <a:pt x="5372100" y="0"/>
                </a:lnTo>
                <a:lnTo>
                  <a:pt x="5372100" y="7080198"/>
                </a:lnTo>
                <a:lnTo>
                  <a:pt x="0" y="708019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06762" y="723900"/>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29560" y="6647881"/>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2034826" y="1691150"/>
            <a:ext cx="13944600" cy="1523687"/>
          </a:xfrm>
          <a:prstGeom prst="rect">
            <a:avLst/>
          </a:prstGeom>
        </p:spPr>
        <p:txBody>
          <a:bodyPr wrap="square" lIns="0" tIns="0" rIns="0" bIns="0" rtlCol="0" anchor="t">
            <a:spAutoFit/>
          </a:bodyPr>
          <a:lstStyle/>
          <a:p>
            <a:pPr algn="ctr">
              <a:lnSpc>
                <a:spcPts val="6160"/>
              </a:lnSpc>
            </a:pPr>
            <a:r>
              <a:rPr lang="de-DE" sz="4800" b="1">
                <a:latin typeface="Times New Roman" panose="02020603050405020304" pitchFamily="18" charset="0"/>
                <a:cs typeface="Times New Roman" panose="02020603050405020304" pitchFamily="18" charset="0"/>
              </a:rPr>
              <a:t>Yếu tố ngẫu nhiên xuất hiện trong quá trình điều tra của luật sư Ét-uốt</a:t>
            </a:r>
            <a:endParaRPr lang="en-US" sz="4800">
              <a:solidFill>
                <a:srgbClr val="000000"/>
              </a:solidFill>
              <a:latin typeface="Times New Roman" panose="02020603050405020304" pitchFamily="18" charset="0"/>
              <a:ea typeface="Core Bandi Face"/>
              <a:cs typeface="Times New Roman" panose="02020603050405020304" pitchFamily="18" charset="0"/>
              <a:sym typeface="Core Bandi Face"/>
            </a:endParaRPr>
          </a:p>
        </p:txBody>
      </p:sp>
      <p:sp>
        <p:nvSpPr>
          <p:cNvPr id="9" name="Freeform 9"/>
          <p:cNvSpPr/>
          <p:nvPr/>
        </p:nvSpPr>
        <p:spPr>
          <a:xfrm>
            <a:off x="8711624" y="867454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10"/>
            <a:stretch>
              <a:fillRect/>
            </a:stretch>
          </a:blipFill>
        </p:spPr>
      </p:sp>
      <p:sp>
        <p:nvSpPr>
          <p:cNvPr id="10" name="Rectangle 9"/>
          <p:cNvSpPr/>
          <p:nvPr/>
        </p:nvSpPr>
        <p:spPr>
          <a:xfrm>
            <a:off x="2063855" y="3565511"/>
            <a:ext cx="8159285" cy="740652"/>
          </a:xfrm>
          <a:prstGeom prst="rect">
            <a:avLst/>
          </a:prstGeom>
        </p:spPr>
        <p:txBody>
          <a:bodyPr wrap="none">
            <a:spAutoFit/>
          </a:bodyPr>
          <a:lstStyle/>
          <a:p>
            <a:pPr>
              <a:lnSpc>
                <a:spcPct val="130000"/>
              </a:lnSpc>
              <a:spcAft>
                <a:spcPts val="0"/>
              </a:spcAft>
            </a:pPr>
            <a:r>
              <a:rPr lang="de-DE" sz="3600">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ea typeface="Calibri" panose="020F0502020204030204" pitchFamily="34" charset="0"/>
                <a:cs typeface="Times New Roman" panose="02020603050405020304" pitchFamily="18" charset="0"/>
              </a:rPr>
              <a:t>L</a:t>
            </a:r>
            <a:r>
              <a:rPr lang="de-DE" sz="3600" smtClean="0">
                <a:latin typeface="Times New Roman" panose="02020603050405020304" pitchFamily="18" charset="0"/>
                <a:ea typeface="Calibri" panose="020F0502020204030204" pitchFamily="34" charset="0"/>
                <a:cs typeface="Times New Roman" panose="02020603050405020304" pitchFamily="18" charset="0"/>
              </a:rPr>
              <a:t>à </a:t>
            </a:r>
            <a:r>
              <a:rPr lang="de-DE" sz="3600">
                <a:latin typeface="Times New Roman" panose="02020603050405020304" pitchFamily="18" charset="0"/>
                <a:ea typeface="Calibri" panose="020F0502020204030204" pitchFamily="34" charset="0"/>
                <a:cs typeface="Times New Roman" panose="02020603050405020304" pitchFamily="18" charset="0"/>
              </a:rPr>
              <a:t>cái bảng hiệu “Hai Tư Chú Sáo Đen”.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034826" y="4526276"/>
            <a:ext cx="15485536" cy="2973122"/>
          </a:xfrm>
          <a:prstGeom prst="rect">
            <a:avLst/>
          </a:prstGeom>
        </p:spPr>
        <p:txBody>
          <a:bodyPr wrap="square">
            <a:spAutoFit/>
          </a:bodyPr>
          <a:lstStyle/>
          <a:p>
            <a:pPr algn="just">
              <a:lnSpc>
                <a:spcPct val="130000"/>
              </a:lnSpc>
              <a:spcAft>
                <a:spcPts val="0"/>
              </a:spcAft>
            </a:pPr>
            <a:r>
              <a:rPr lang="de-DE" sz="36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Tác dụng </a:t>
            </a:r>
            <a:r>
              <a:rPr lang="de-DE" sz="360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36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Cái bảng hiệu đã khiến vị luật sư nhớ tới một bài đổng dao cổ, trong đó có câu "Bài hát đổng sáu xu". Bài </a:t>
            </a:r>
            <a:r>
              <a:rPr lang="vi-VN" sz="360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de-DE" sz="360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 </a:t>
            </a:r>
            <a:r>
              <a:rPr lang="de-DE" sz="36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dao giúp luật sư Ét-uốt nhớ lại chứng cứ bỏ sót trong chiếc túi nhung đen của bà chủ bị giết. Từ đó, ông điều tra lại và phát hiện ra bà giúp việc nói dối. Cuối cùng, bà giúp việc mới khai toàn bộ sự thật.</a:t>
            </a:r>
            <a:endParaRPr lang="en-GB" sz="3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4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98219" y="-424674"/>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20755" y="6108120"/>
            <a:ext cx="2439883" cy="4603553"/>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Rectangle 9"/>
          <p:cNvSpPr/>
          <p:nvPr/>
        </p:nvSpPr>
        <p:spPr>
          <a:xfrm>
            <a:off x="5682641" y="1178686"/>
            <a:ext cx="8054081" cy="5016758"/>
          </a:xfrm>
          <a:prstGeom prst="rect">
            <a:avLst/>
          </a:prstGeom>
        </p:spPr>
        <p:txBody>
          <a:bodyPr wrap="square">
            <a:spAutoFit/>
          </a:bodyPr>
          <a:lstStyle/>
          <a:p>
            <a:pPr algn="just"/>
            <a:r>
              <a:rPr lang="de-DE" sz="4000" b="1">
                <a:solidFill>
                  <a:srgbClr val="0D0D0D"/>
                </a:solidFill>
                <a:latin typeface="Times New Roman" panose="02020603050405020304" pitchFamily="18" charset="0"/>
                <a:ea typeface="Calibri" panose="020F0502020204030204" pitchFamily="34" charset="0"/>
              </a:rPr>
              <a:t>=&gt; Nhận xét về những khả năng của luật sư Ét-uốt qua cách thức phá án trên</a:t>
            </a:r>
            <a:r>
              <a:rPr lang="de-DE" sz="4000">
                <a:solidFill>
                  <a:srgbClr val="0D0D0D"/>
                </a:solidFill>
                <a:latin typeface="Times New Roman" panose="02020603050405020304" pitchFamily="18" charset="0"/>
                <a:ea typeface="Calibri" panose="020F0502020204030204" pitchFamily="34" charset="0"/>
              </a:rPr>
              <a:t>:  Luật sư Ét-uốt là người tinh ý, nhạy cảm, có kinh nghiệm điều tra. Ông đã tận dụng mọi yếu tố ngẫu nhiên để phán đoán, tìm ra một bằng chứng quan trọng bị bỏ sót và giải mã được vụ án.</a:t>
            </a:r>
            <a:endParaRPr lang="en-GB" sz="5400"/>
          </a:p>
        </p:txBody>
      </p:sp>
      <p:sp>
        <p:nvSpPr>
          <p:cNvPr id="12" name="Freeform 8"/>
          <p:cNvSpPr/>
          <p:nvPr/>
        </p:nvSpPr>
        <p:spPr>
          <a:xfrm>
            <a:off x="13963307" y="1028700"/>
            <a:ext cx="4244842" cy="6983808"/>
          </a:xfrm>
          <a:custGeom>
            <a:avLst/>
            <a:gdLst/>
            <a:ahLst/>
            <a:cxnLst/>
            <a:rect l="l" t="t" r="r" b="b"/>
            <a:pathLst>
              <a:path w="7355718" h="11251577">
                <a:moveTo>
                  <a:pt x="0" y="0"/>
                </a:moveTo>
                <a:lnTo>
                  <a:pt x="7355719" y="0"/>
                </a:lnTo>
                <a:lnTo>
                  <a:pt x="7355719" y="11251577"/>
                </a:lnTo>
                <a:lnTo>
                  <a:pt x="0" y="11251577"/>
                </a:lnTo>
                <a:lnTo>
                  <a:pt x="0" y="0"/>
                </a:lnTo>
                <a:close/>
              </a:path>
            </a:pathLst>
          </a:custGeom>
          <a:blipFill>
            <a:blip r:embed="rId14"/>
            <a:stretch>
              <a:fillRect/>
            </a:stretch>
          </a:blipFill>
        </p:spPr>
      </p:sp>
      <p:sp>
        <p:nvSpPr>
          <p:cNvPr id="13" name="Freeform 10"/>
          <p:cNvSpPr/>
          <p:nvPr/>
        </p:nvSpPr>
        <p:spPr>
          <a:xfrm>
            <a:off x="9432371" y="5785800"/>
            <a:ext cx="2309135" cy="2226708"/>
          </a:xfrm>
          <a:custGeom>
            <a:avLst/>
            <a:gdLst/>
            <a:ahLst/>
            <a:cxnLst/>
            <a:rect l="l" t="t" r="r" b="b"/>
            <a:pathLst>
              <a:path w="4074203" h="4020205">
                <a:moveTo>
                  <a:pt x="0" y="0"/>
                </a:moveTo>
                <a:lnTo>
                  <a:pt x="4074203" y="0"/>
                </a:lnTo>
                <a:lnTo>
                  <a:pt x="4074203" y="4020205"/>
                </a:lnTo>
                <a:lnTo>
                  <a:pt x="0" y="4020205"/>
                </a:lnTo>
                <a:lnTo>
                  <a:pt x="0" y="0"/>
                </a:lnTo>
                <a:close/>
              </a:path>
            </a:pathLst>
          </a:custGeom>
          <a:blipFill>
            <a:blip r:embed="rId15"/>
            <a:stretch>
              <a:fillRect l="-439" r="-63552" b="-66195"/>
            </a:stretch>
          </a:blipFill>
        </p:spPr>
      </p:sp>
      <p:sp>
        <p:nvSpPr>
          <p:cNvPr id="14" name="Freeform 14"/>
          <p:cNvSpPr/>
          <p:nvPr/>
        </p:nvSpPr>
        <p:spPr>
          <a:xfrm rot="-7212515">
            <a:off x="12146708" y="6203919"/>
            <a:ext cx="3268883" cy="3027803"/>
          </a:xfrm>
          <a:custGeom>
            <a:avLst/>
            <a:gdLst/>
            <a:ahLst/>
            <a:cxnLst/>
            <a:rect l="l" t="t" r="r" b="b"/>
            <a:pathLst>
              <a:path w="3268883" h="3027803">
                <a:moveTo>
                  <a:pt x="0" y="0"/>
                </a:moveTo>
                <a:lnTo>
                  <a:pt x="3268883" y="0"/>
                </a:lnTo>
                <a:lnTo>
                  <a:pt x="3268883" y="3027803"/>
                </a:lnTo>
                <a:lnTo>
                  <a:pt x="0" y="302780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extLst>
      <p:ext uri="{BB962C8B-B14F-4D97-AF65-F5344CB8AC3E}">
        <p14:creationId xmlns:p14="http://schemas.microsoft.com/office/powerpoint/2010/main" val="336186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395681" y="190500"/>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49838" y="5321221"/>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454578" y="641314"/>
            <a:ext cx="9833422" cy="4891669"/>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10"/>
                </a:ext>
              </a:extLst>
            </a:blip>
            <a:stretch>
              <a:fillRect/>
            </a:stretch>
          </a:blipFill>
        </p:spPr>
      </p:sp>
      <p:sp>
        <p:nvSpPr>
          <p:cNvPr id="10" name="Freeform 4"/>
          <p:cNvSpPr/>
          <p:nvPr/>
        </p:nvSpPr>
        <p:spPr>
          <a:xfrm>
            <a:off x="8454578" y="5753100"/>
            <a:ext cx="9833422" cy="3589883"/>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Rectangle 10"/>
          <p:cNvSpPr/>
          <p:nvPr/>
        </p:nvSpPr>
        <p:spPr>
          <a:xfrm rot="21226656">
            <a:off x="988953" y="1192321"/>
            <a:ext cx="7050764" cy="3241528"/>
          </a:xfrm>
          <a:prstGeom prst="rect">
            <a:avLst/>
          </a:prstGeom>
        </p:spPr>
        <p:txBody>
          <a:bodyPr wrap="square">
            <a:spAutoFit/>
          </a:bodyPr>
          <a:lstStyle/>
          <a:p>
            <a:pPr algn="just">
              <a:lnSpc>
                <a:spcPct val="130000"/>
              </a:lnSpc>
              <a:spcAft>
                <a:spcPts val="0"/>
              </a:spcAft>
            </a:pPr>
            <a:r>
              <a:rPr lang="en-US" sz="5400" b="1" kern="1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Tìm hiểu những nét nghệ thuật đặc sắc của tác phẩm</a:t>
            </a:r>
            <a:endParaRPr lang="en-GB" sz="4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9384715" y="1423880"/>
            <a:ext cx="8314317" cy="3416320"/>
          </a:xfrm>
          <a:prstGeom prst="rect">
            <a:avLst/>
          </a:prstGeom>
        </p:spPr>
        <p:txBody>
          <a:bodyPr wrap="square">
            <a:spAutoFit/>
          </a:bodyPr>
          <a:lstStyle/>
          <a:p>
            <a:pPr algn="just"/>
            <a:r>
              <a:rPr lang="en-US" sz="5400" b="1">
                <a:solidFill>
                  <a:srgbClr val="141414"/>
                </a:solidFill>
                <a:latin typeface="Times New Roman" panose="02020603050405020304" pitchFamily="18" charset="0"/>
                <a:ea typeface="Calibri" panose="020F0502020204030204" pitchFamily="34" charset="0"/>
              </a:rPr>
              <a:t>(1)</a:t>
            </a:r>
            <a:r>
              <a:rPr lang="en-US" sz="5400">
                <a:solidFill>
                  <a:srgbClr val="141414"/>
                </a:solidFill>
                <a:latin typeface="Times New Roman" panose="02020603050405020304" pitchFamily="18" charset="0"/>
                <a:ea typeface="Calibri" panose="020F0502020204030204" pitchFamily="34" charset="0"/>
              </a:rPr>
              <a:t> Cách đánh lạc hướng suy luận của người đọc ở phần đầu vụ án để tạo ra bất ngờ ở kết thúc vụ án</a:t>
            </a:r>
            <a:endParaRPr lang="en-GB" sz="7200"/>
          </a:p>
        </p:txBody>
      </p:sp>
      <p:sp>
        <p:nvSpPr>
          <p:cNvPr id="13" name="Rectangle 12"/>
          <p:cNvSpPr/>
          <p:nvPr/>
        </p:nvSpPr>
        <p:spPr>
          <a:xfrm>
            <a:off x="9384715" y="6670878"/>
            <a:ext cx="8449125" cy="1754326"/>
          </a:xfrm>
          <a:prstGeom prst="rect">
            <a:avLst/>
          </a:prstGeom>
        </p:spPr>
        <p:txBody>
          <a:bodyPr wrap="square">
            <a:spAutoFit/>
          </a:bodyPr>
          <a:lstStyle/>
          <a:p>
            <a:pPr algn="just"/>
            <a:r>
              <a:rPr lang="en-US" sz="5400" b="1">
                <a:latin typeface="Times New Roman" panose="02020603050405020304" pitchFamily="18" charset="0"/>
                <a:ea typeface="Calibri" panose="020F0502020204030204" pitchFamily="34" charset="0"/>
              </a:rPr>
              <a:t>(2)</a:t>
            </a:r>
            <a:r>
              <a:rPr lang="en-US" sz="5400">
                <a:latin typeface="Times New Roman" panose="02020603050405020304" pitchFamily="18" charset="0"/>
                <a:ea typeface="Calibri" panose="020F0502020204030204" pitchFamily="34" charset="0"/>
              </a:rPr>
              <a:t> Tác phẩm chủ yếu là lời thoại của các nhân vật.</a:t>
            </a:r>
            <a:endParaRPr lang="en-GB" sz="7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180745" y="-424674"/>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2400279" y="2978616"/>
            <a:ext cx="12387037" cy="270843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en-US"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HOẠT ĐỘNG </a:t>
            </a:r>
            <a:r>
              <a:rPr lang="en-US" sz="88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1</a:t>
            </a:r>
            <a:endParaRPr lang="vi-VN" sz="88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lgn="ctr"/>
            <a:r>
              <a:rPr lang="en-US" sz="88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KHỞI ĐỘNG</a:t>
            </a:r>
            <a:endParaRPr lang="en-US" sz="115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Atma Bold"/>
              <a:cs typeface="Times New Roman" panose="02020603050405020304" pitchFamily="18" charset="0"/>
              <a:sym typeface="Atma Bold"/>
            </a:endParaRPr>
          </a:p>
        </p:txBody>
      </p:sp>
      <p:sp>
        <p:nvSpPr>
          <p:cNvPr id="11" name="Freeform 3"/>
          <p:cNvSpPr/>
          <p:nvPr/>
        </p:nvSpPr>
        <p:spPr>
          <a:xfrm flipH="1">
            <a:off x="11833090" y="1943100"/>
            <a:ext cx="8092648" cy="8095994"/>
          </a:xfrm>
          <a:custGeom>
            <a:avLst/>
            <a:gdLst/>
            <a:ahLst/>
            <a:cxnLst/>
            <a:rect l="l" t="t" r="r" b="b"/>
            <a:pathLst>
              <a:path w="9907766" h="8533063">
                <a:moveTo>
                  <a:pt x="0" y="0"/>
                </a:moveTo>
                <a:lnTo>
                  <a:pt x="9907766" y="0"/>
                </a:lnTo>
                <a:lnTo>
                  <a:pt x="9907766" y="8533063"/>
                </a:lnTo>
                <a:lnTo>
                  <a:pt x="0" y="853306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40459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8632194" y="-649316"/>
            <a:ext cx="9336661" cy="72009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24926">
            <a:off x="13583061" y="3154319"/>
            <a:ext cx="6505137" cy="8855546"/>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66799" y="426482"/>
            <a:ext cx="14680861" cy="9434036"/>
          </a:xfrm>
          <a:custGeom>
            <a:avLst/>
            <a:gdLst/>
            <a:ahLst/>
            <a:cxnLst/>
            <a:rect l="l" t="t" r="r" b="b"/>
            <a:pathLst>
              <a:path w="16230600" h="9434036">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69171">
            <a:off x="15646924" y="5103740"/>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2599066" y="2798734"/>
            <a:ext cx="11116934" cy="5109091"/>
          </a:xfrm>
          <a:prstGeom prst="rect">
            <a:avLst/>
          </a:prstGeom>
        </p:spPr>
        <p:txBody>
          <a:bodyPr wrap="square" lIns="0" tIns="0" rIns="0" bIns="0" rtlCol="0" anchor="t">
            <a:spAutoFit/>
            <a:scene3d>
              <a:camera prst="perspectiveRelaxedModerately"/>
              <a:lightRig rig="threePt" dir="t"/>
            </a:scene3d>
          </a:bodyPr>
          <a:lstStyle/>
          <a:p>
            <a:pPr algn="ctr"/>
            <a:r>
              <a:rPr lang="vi-VN" sz="16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III. TỔNG KẾT</a:t>
            </a:r>
            <a:endParaRPr lang="en-GB" sz="166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4790547" y="1562834"/>
            <a:ext cx="8537178"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1. Nội dung</a:t>
            </a:r>
            <a:endParaRPr lang="en-GB" sz="8000">
              <a:latin typeface="Times New Roman" panose="02020603050405020304" pitchFamily="18" charset="0"/>
              <a:cs typeface="Times New Roman" panose="02020603050405020304" pitchFamily="18" charset="0"/>
            </a:endParaRPr>
          </a:p>
        </p:txBody>
      </p:sp>
      <p:sp>
        <p:nvSpPr>
          <p:cNvPr id="7" name="TextBox 7"/>
          <p:cNvSpPr txBox="1"/>
          <p:nvPr/>
        </p:nvSpPr>
        <p:spPr>
          <a:xfrm>
            <a:off x="3837165" y="3050585"/>
            <a:ext cx="10789592" cy="4431983"/>
          </a:xfrm>
          <a:prstGeom prst="rect">
            <a:avLst/>
          </a:prstGeom>
        </p:spPr>
        <p:txBody>
          <a:bodyPr wrap="square" lIns="0" tIns="0" rIns="0" bIns="0" rtlCol="0" anchor="t">
            <a:spAutoFit/>
          </a:bodyPr>
          <a:lstStyle/>
          <a:p>
            <a:pPr algn="just">
              <a:lnSpc>
                <a:spcPct val="150000"/>
              </a:lnSpc>
            </a:pPr>
            <a:r>
              <a:rPr lang="vi-VN" sz="4800">
                <a:latin typeface="Times New Roman" panose="02020603050405020304" pitchFamily="18" charset="0"/>
                <a:cs typeface="Times New Roman" panose="02020603050405020304" pitchFamily="18" charset="0"/>
              </a:rPr>
              <a:t>- Câu chuyện kể về vụ phá án của luật sư Ét-uốt, tìm ra bí ẩn trong vụ án giết người.</a:t>
            </a:r>
            <a:endParaRPr lang="en-GB" sz="4800">
              <a:latin typeface="Times New Roman" panose="02020603050405020304" pitchFamily="18" charset="0"/>
              <a:cs typeface="Times New Roman" panose="02020603050405020304" pitchFamily="18" charset="0"/>
            </a:endParaRPr>
          </a:p>
          <a:p>
            <a:pPr algn="just">
              <a:lnSpc>
                <a:spcPct val="150000"/>
              </a:lnSpc>
            </a:pPr>
            <a:r>
              <a:rPr lang="vi-VN" sz="4800">
                <a:latin typeface="Times New Roman" panose="02020603050405020304" pitchFamily="18" charset="0"/>
                <a:cs typeface="Times New Roman" panose="02020603050405020304" pitchFamily="18" charset="0"/>
              </a:rPr>
              <a:t>- Truyện thể hiện niềm tin vào sự thật và công lí.</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8632194" y="-649316"/>
            <a:ext cx="9336661" cy="72009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24926">
            <a:off x="13583061" y="3154319"/>
            <a:ext cx="6505137" cy="8855546"/>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82939" y="426482"/>
            <a:ext cx="16230600" cy="9434036"/>
          </a:xfrm>
          <a:custGeom>
            <a:avLst/>
            <a:gdLst/>
            <a:ahLst/>
            <a:cxnLst/>
            <a:rect l="l" t="t" r="r" b="b"/>
            <a:pathLst>
              <a:path w="16230600" h="9434036">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69171">
            <a:off x="15646924" y="5103740"/>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3961599" y="2276158"/>
            <a:ext cx="8537178"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2. Nghệ thuật</a:t>
            </a:r>
            <a:endParaRPr lang="en-GB" sz="8000">
              <a:latin typeface="Times New Roman" panose="02020603050405020304" pitchFamily="18" charset="0"/>
              <a:cs typeface="Times New Roman" panose="02020603050405020304" pitchFamily="18" charset="0"/>
            </a:endParaRPr>
          </a:p>
        </p:txBody>
      </p:sp>
      <p:sp>
        <p:nvSpPr>
          <p:cNvPr id="7" name="TextBox 7"/>
          <p:cNvSpPr txBox="1"/>
          <p:nvPr/>
        </p:nvSpPr>
        <p:spPr>
          <a:xfrm>
            <a:off x="1654535" y="3965103"/>
            <a:ext cx="13182599" cy="4616648"/>
          </a:xfrm>
          <a:prstGeom prst="rect">
            <a:avLst/>
          </a:prstGeom>
        </p:spPr>
        <p:txBody>
          <a:bodyPr wrap="square" lIns="0" tIns="0" rIns="0" bIns="0" rtlCol="0" anchor="t">
            <a:spAutoFit/>
          </a:bodyPr>
          <a:lstStyle/>
          <a:p>
            <a:pPr algn="just"/>
            <a:r>
              <a:rPr lang="vi-VN" sz="6000">
                <a:latin typeface="Times New Roman" panose="02020603050405020304" pitchFamily="18" charset="0"/>
                <a:cs typeface="Times New Roman" panose="02020603050405020304" pitchFamily="18" charset="0"/>
              </a:rPr>
              <a:t>- Ngôi kể thứ ba; nghệ thuật kể chuyện lôi cuốn, hấp dẫn với nhiều tình tiết bất ngờ.</a:t>
            </a:r>
            <a:endParaRPr lang="en-GB" sz="6000">
              <a:latin typeface="Times New Roman" panose="02020603050405020304" pitchFamily="18" charset="0"/>
              <a:cs typeface="Times New Roman" panose="02020603050405020304" pitchFamily="18" charset="0"/>
            </a:endParaRPr>
          </a:p>
          <a:p>
            <a:pPr algn="just"/>
            <a:r>
              <a:rPr lang="vi-VN" sz="6000">
                <a:latin typeface="Times New Roman" panose="02020603050405020304" pitchFamily="18" charset="0"/>
                <a:cs typeface="Times New Roman" panose="02020603050405020304" pitchFamily="18" charset="0"/>
              </a:rPr>
              <a:t>- Nghệ thuật xây dựng nhân vật qua lời nói, hành động.</a:t>
            </a:r>
            <a:endParaRPr lang="en-GB" sz="6000">
              <a:latin typeface="Times New Roman" panose="02020603050405020304" pitchFamily="18" charset="0"/>
              <a:cs typeface="Times New Roman" panose="02020603050405020304" pitchFamily="18" charset="0"/>
            </a:endParaRPr>
          </a:p>
          <a:p>
            <a:pPr algn="just"/>
            <a:r>
              <a:rPr lang="vi-VN" sz="6000">
                <a:latin typeface="Times New Roman" panose="02020603050405020304" pitchFamily="18" charset="0"/>
                <a:cs typeface="Times New Roman" panose="02020603050405020304" pitchFamily="18" charset="0"/>
              </a:rPr>
              <a:t>- Ngôn ngữ đối thoại sinh động.</a:t>
            </a:r>
            <a:endParaRPr lang="en-US" sz="6000">
              <a:solidFill>
                <a:srgbClr val="000000"/>
              </a:solidFill>
              <a:latin typeface="Times New Roman" panose="02020603050405020304" pitchFamily="18" charset="0"/>
              <a:ea typeface="Core Bandi Face"/>
              <a:cs typeface="Times New Roman" panose="02020603050405020304" pitchFamily="18" charset="0"/>
              <a:sym typeface="Core Bandi Fa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98219" y="-424674"/>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20755" y="6108120"/>
            <a:ext cx="2439883" cy="4603553"/>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10"/>
          <p:cNvSpPr/>
          <p:nvPr/>
        </p:nvSpPr>
        <p:spPr>
          <a:xfrm>
            <a:off x="7676293" y="3288433"/>
            <a:ext cx="9144000" cy="3133550"/>
          </a:xfrm>
          <a:prstGeom prst="rect">
            <a:avLst/>
          </a:prstGeom>
        </p:spPr>
        <p:txBody>
          <a:bodyPr>
            <a:spAutoFit/>
            <a:scene3d>
              <a:camera prst="perspectiveRelaxedModerately"/>
              <a:lightRig rig="threePt" dir="t"/>
            </a:scene3d>
          </a:bodyPr>
          <a:lstStyle/>
          <a:p>
            <a:pPr indent="133350" algn="ctr">
              <a:lnSpc>
                <a:spcPct val="130000"/>
              </a:lnSpc>
            </a:pPr>
            <a:r>
              <a:rPr lang="vi-VN" sz="80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vi-VN" sz="8000" b="1" smtClean="0">
                <a:effectLst>
                  <a:glow rad="139700">
                    <a:schemeClr val="accent2">
                      <a:satMod val="175000"/>
                      <a:alpha val="40000"/>
                    </a:schemeClr>
                  </a:glow>
                </a:effectLst>
                <a:latin typeface="Times New Roman" panose="02020603050405020304" pitchFamily="18" charset="0"/>
                <a:cs typeface="Times New Roman" panose="02020603050405020304" pitchFamily="18" charset="0"/>
              </a:rPr>
              <a:t>3 </a:t>
            </a:r>
            <a:r>
              <a:rPr lang="vi-VN" sz="80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LUYỆN TẬP</a:t>
            </a:r>
            <a:endParaRPr lang="en-GB" sz="8000">
              <a:solidFill>
                <a:prstClr val="black"/>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12" name="Freeform 2"/>
          <p:cNvSpPr/>
          <p:nvPr/>
        </p:nvSpPr>
        <p:spPr>
          <a:xfrm>
            <a:off x="1750162" y="2095501"/>
            <a:ext cx="9389082" cy="7410922"/>
          </a:xfrm>
          <a:custGeom>
            <a:avLst/>
            <a:gdLst/>
            <a:ahLst/>
            <a:cxnLst/>
            <a:rect l="l" t="t" r="r" b="b"/>
            <a:pathLst>
              <a:path w="10744200" h="7158323">
                <a:moveTo>
                  <a:pt x="0" y="0"/>
                </a:moveTo>
                <a:lnTo>
                  <a:pt x="10744200" y="0"/>
                </a:lnTo>
                <a:lnTo>
                  <a:pt x="10744200" y="7158324"/>
                </a:lnTo>
                <a:lnTo>
                  <a:pt x="0" y="7158324"/>
                </a:lnTo>
                <a:lnTo>
                  <a:pt x="0" y="0"/>
                </a:lnTo>
                <a:close/>
              </a:path>
            </a:pathLst>
          </a:custGeom>
          <a:blipFill>
            <a:blip r:embed="rId14">
              <a:extLst>
                <a:ext uri="{BEBA8EAE-BF5A-486C-A8C5-ECC9F3942E4B}">
                  <a14:imgProps xmlns:a14="http://schemas.microsoft.com/office/drawing/2010/main">
                    <a14:imgLayer r:embed="rId15">
                      <a14:imgEffect>
                        <a14:backgroundRemoval t="2400" b="100000" l="9915" r="89979"/>
                      </a14:imgEffect>
                    </a14:imgLayer>
                  </a14:imgProps>
                </a:ext>
              </a:extLst>
            </a:blip>
            <a:stretch>
              <a:fillRect/>
            </a:stretch>
          </a:blipFill>
        </p:spPr>
      </p:sp>
    </p:spTree>
    <p:extLst>
      <p:ext uri="{BB962C8B-B14F-4D97-AF65-F5344CB8AC3E}">
        <p14:creationId xmlns:p14="http://schemas.microsoft.com/office/powerpoint/2010/main" val="427162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866847" y="3537253"/>
            <a:ext cx="13047392" cy="3693319"/>
          </a:xfrm>
          <a:prstGeom prst="rect">
            <a:avLst/>
          </a:prstGeom>
        </p:spPr>
        <p:txBody>
          <a:bodyPr lIns="0" tIns="0" rIns="0" bIns="0" rtlCol="0" anchor="t">
            <a:spAutoFit/>
          </a:bodyPr>
          <a:lstStyle/>
          <a:p>
            <a:pPr algn="ctr"/>
            <a:r>
              <a:rPr lang="vi-VN" sz="4800" b="1">
                <a:latin typeface="Times New Roman" panose="02020603050405020304" pitchFamily="18" charset="0"/>
                <a:cs typeface="Times New Roman" panose="02020603050405020304" pitchFamily="18" charset="0"/>
              </a:rPr>
              <a:t>Yêu </a:t>
            </a:r>
            <a:r>
              <a:rPr lang="vi-VN" sz="4800" b="1" smtClean="0">
                <a:latin typeface="Times New Roman" panose="02020603050405020304" pitchFamily="18" charset="0"/>
                <a:cs typeface="Times New Roman" panose="02020603050405020304" pitchFamily="18" charset="0"/>
              </a:rPr>
              <a:t>cầu</a:t>
            </a:r>
          </a:p>
          <a:p>
            <a:pPr algn="just"/>
            <a:r>
              <a:rPr lang="vi-VN" sz="4800" smtClean="0">
                <a:latin typeface="Times New Roman" panose="02020603050405020304" pitchFamily="18" charset="0"/>
                <a:cs typeface="Times New Roman" panose="02020603050405020304" pitchFamily="18" charset="0"/>
              </a:rPr>
              <a:t>HS </a:t>
            </a:r>
            <a:r>
              <a:rPr lang="vi-VN" sz="4800">
                <a:latin typeface="Times New Roman" panose="02020603050405020304" pitchFamily="18" charset="0"/>
                <a:cs typeface="Times New Roman" panose="02020603050405020304" pitchFamily="18" charset="0"/>
              </a:rPr>
              <a:t>thảo luận theo cặp đôi: </a:t>
            </a:r>
            <a:r>
              <a:rPr lang="vi-VN" sz="4800" i="1">
                <a:latin typeface="Times New Roman" panose="02020603050405020304" pitchFamily="18" charset="0"/>
                <a:cs typeface="Times New Roman" panose="02020603050405020304" pitchFamily="18" charset="0"/>
              </a:rPr>
              <a:t>So sánh cách thức phá án của nhân vật luật sư Ét-uốt trong tác phẩm Bài hát đồng sáu xu và thám tử Sơ-lốc Hôm trong truyện Ba chàng sinh viên.</a:t>
            </a:r>
            <a:endParaRPr lang="en-GB" sz="4800">
              <a:latin typeface="Times New Roman" panose="02020603050405020304" pitchFamily="18" charset="0"/>
              <a:cs typeface="Times New Roman" panose="02020603050405020304" pitchFamily="18" charset="0"/>
            </a:endParaRPr>
          </a:p>
        </p:txBody>
      </p:sp>
      <p:sp>
        <p:nvSpPr>
          <p:cNvPr id="8" name="Freeform 8"/>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10"/>
            <a:stretch>
              <a:fillRect/>
            </a:stretch>
          </a:blipFill>
        </p:spPr>
      </p:sp>
      <p:sp>
        <p:nvSpPr>
          <p:cNvPr id="9" name="Rectangle 8"/>
          <p:cNvSpPr/>
          <p:nvPr/>
        </p:nvSpPr>
        <p:spPr>
          <a:xfrm>
            <a:off x="8239870" y="1627037"/>
            <a:ext cx="4323620" cy="1107996"/>
          </a:xfrm>
          <a:prstGeom prst="rect">
            <a:avLst/>
          </a:prstGeom>
        </p:spPr>
        <p:txBody>
          <a:bodyPr wrap="none">
            <a:spAutoFit/>
          </a:bodyPr>
          <a:lstStyle/>
          <a:p>
            <a:r>
              <a:rPr lang="vi-VN" sz="6600" b="1">
                <a:latin typeface="Times New Roman" panose="02020603050405020304" pitchFamily="18" charset="0"/>
                <a:ea typeface="Times New Roman" panose="02020603050405020304" pitchFamily="18" charset="0"/>
                <a:cs typeface="Times New Roman" panose="02020603050405020304" pitchFamily="18" charset="0"/>
              </a:rPr>
              <a:t>Nhiệm vụ </a:t>
            </a:r>
            <a:r>
              <a:rPr lang="vi-VN" sz="6600" b="1" smtClean="0">
                <a:latin typeface="Times New Roman" panose="02020603050405020304" pitchFamily="18" charset="0"/>
                <a:ea typeface="Times New Roman" panose="02020603050405020304" pitchFamily="18" charset="0"/>
                <a:cs typeface="Times New Roman" panose="02020603050405020304" pitchFamily="18" charset="0"/>
              </a:rPr>
              <a:t>1</a:t>
            </a:r>
            <a:endParaRPr lang="en-GB" sz="6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8632194" y="-649316"/>
            <a:ext cx="9336661" cy="72009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24926">
            <a:off x="13583061" y="3154319"/>
            <a:ext cx="6505137" cy="8855546"/>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82939" y="426482"/>
            <a:ext cx="16230600" cy="9434036"/>
          </a:xfrm>
          <a:custGeom>
            <a:avLst/>
            <a:gdLst/>
            <a:ahLst/>
            <a:cxnLst/>
            <a:rect l="l" t="t" r="r" b="b"/>
            <a:pathLst>
              <a:path w="16230600" h="9434036">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69171">
            <a:off x="15646924" y="5103740"/>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2819400" y="2599165"/>
            <a:ext cx="10210934" cy="1474763"/>
          </a:xfrm>
          <a:prstGeom prst="rect">
            <a:avLst/>
          </a:prstGeom>
        </p:spPr>
        <p:txBody>
          <a:bodyPr wrap="square" lIns="0" tIns="0" rIns="0" bIns="0" rtlCol="0" anchor="t">
            <a:spAutoFit/>
          </a:bodyPr>
          <a:lstStyle/>
          <a:p>
            <a:pPr>
              <a:lnSpc>
                <a:spcPts val="11469"/>
              </a:lnSpc>
            </a:pPr>
            <a:r>
              <a:rPr lang="vi-VN" sz="7200" b="1">
                <a:latin typeface="Times New Roman" panose="02020603050405020304" pitchFamily="18" charset="0"/>
                <a:cs typeface="Times New Roman" panose="02020603050405020304" pitchFamily="18" charset="0"/>
              </a:rPr>
              <a:t>NV2: Viết kết nối với đọc</a:t>
            </a:r>
            <a:endParaRPr lang="en-US" sz="7200" b="1">
              <a:solidFill>
                <a:srgbClr val="FF7C66"/>
              </a:solidFill>
              <a:latin typeface="Times New Roman" panose="02020603050405020304" pitchFamily="18" charset="0"/>
              <a:ea typeface="Atma Semi-Bold"/>
              <a:cs typeface="Times New Roman" panose="02020603050405020304" pitchFamily="18" charset="0"/>
              <a:sym typeface="Atma Semi-Bold"/>
            </a:endParaRPr>
          </a:p>
        </p:txBody>
      </p:sp>
      <p:sp>
        <p:nvSpPr>
          <p:cNvPr id="8" name="TextBox 8"/>
          <p:cNvSpPr txBox="1"/>
          <p:nvPr/>
        </p:nvSpPr>
        <p:spPr>
          <a:xfrm>
            <a:off x="2176788" y="4468014"/>
            <a:ext cx="11156451" cy="4950073"/>
          </a:xfrm>
          <a:prstGeom prst="rect">
            <a:avLst/>
          </a:prstGeom>
        </p:spPr>
        <p:txBody>
          <a:bodyPr lIns="0" tIns="0" rIns="0" bIns="0" rtlCol="0" anchor="t">
            <a:spAutoFit/>
          </a:bodyPr>
          <a:lstStyle/>
          <a:p>
            <a:pPr marL="474981" lvl="1" algn="ctr"/>
            <a:r>
              <a:rPr lang="vi-VN" sz="5400" b="1">
                <a:latin typeface="Times New Roman" panose="02020603050405020304" pitchFamily="18" charset="0"/>
                <a:cs typeface="Times New Roman" panose="02020603050405020304" pitchFamily="18" charset="0"/>
              </a:rPr>
              <a:t>Yêu </a:t>
            </a:r>
            <a:r>
              <a:rPr lang="vi-VN" sz="5400" b="1" smtClean="0">
                <a:latin typeface="Times New Roman" panose="02020603050405020304" pitchFamily="18" charset="0"/>
                <a:cs typeface="Times New Roman" panose="02020603050405020304" pitchFamily="18" charset="0"/>
              </a:rPr>
              <a:t>cầu</a:t>
            </a:r>
          </a:p>
          <a:p>
            <a:pPr marL="474981" lvl="1" algn="just"/>
            <a:r>
              <a:rPr lang="vi-VN" sz="5400" b="1" smtClean="0">
                <a:latin typeface="Times New Roman" panose="02020603050405020304" pitchFamily="18" charset="0"/>
                <a:cs typeface="Times New Roman" panose="02020603050405020304" pitchFamily="18" charset="0"/>
              </a:rPr>
              <a:t> </a:t>
            </a:r>
            <a:r>
              <a:rPr lang="vi-VN" sz="5400">
                <a:latin typeface="Times New Roman" panose="02020603050405020304" pitchFamily="18" charset="0"/>
                <a:cs typeface="Times New Roman" panose="02020603050405020304" pitchFamily="18" charset="0"/>
              </a:rPr>
              <a:t>Vào vai nhân vật Méc-đơ-lân, viết đoạn văn (khoảng 7 - 9 câu) ghi lại cảm nghĩ về luật sư Ét-uốt sau khi ông phá án thành công.</a:t>
            </a:r>
            <a:endParaRPr lang="en-GB" sz="5400">
              <a:latin typeface="Times New Roman" panose="02020603050405020304" pitchFamily="18" charset="0"/>
              <a:cs typeface="Times New Roman" panose="02020603050405020304" pitchFamily="18" charset="0"/>
            </a:endParaRPr>
          </a:p>
          <a:p>
            <a:pPr marL="474981" lvl="1" algn="l">
              <a:lnSpc>
                <a:spcPts val="6160"/>
              </a:lnSpc>
            </a:pPr>
            <a:endParaRPr lang="en-US" sz="4400">
              <a:solidFill>
                <a:srgbClr val="000000"/>
              </a:solidFill>
              <a:latin typeface="Times New Roman" panose="02020603050405020304" pitchFamily="18" charset="0"/>
              <a:ea typeface="Core Bandi Face"/>
              <a:cs typeface="Times New Roman" panose="02020603050405020304" pitchFamily="18" charset="0"/>
              <a:sym typeface="Core Bandi Fa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428860" y="2705100"/>
            <a:ext cx="11156451" cy="2954655"/>
          </a:xfrm>
          <a:prstGeom prst="rect">
            <a:avLst/>
          </a:prstGeom>
        </p:spPr>
        <p:txBody>
          <a:bodyPr lIns="0" tIns="0" rIns="0" bIns="0" rtlCol="0" anchor="t">
            <a:spAutoFit/>
          </a:bodyPr>
          <a:lstStyle/>
          <a:p>
            <a:pPr marL="474981" lvl="1" algn="ctr"/>
            <a:r>
              <a:rPr lang="en-US" sz="9600" b="1" i="1">
                <a:latin typeface="Times New Roman" panose="02020603050405020304" pitchFamily="18" charset="0"/>
                <a:cs typeface="Times New Roman" panose="02020603050405020304" pitchFamily="18" charset="0"/>
              </a:rPr>
              <a:t>Bảng kiểm kĩ năng viết đoạn văn</a:t>
            </a:r>
            <a:endParaRPr lang="en-US" sz="9600">
              <a:solidFill>
                <a:srgbClr val="000000"/>
              </a:solidFill>
              <a:latin typeface="Times New Roman" panose="02020603050405020304" pitchFamily="18" charset="0"/>
              <a:ea typeface="Core Bandi Face"/>
              <a:cs typeface="Times New Roman" panose="02020603050405020304" pitchFamily="18" charset="0"/>
              <a:sym typeface="Core Bandi Face"/>
            </a:endParaRPr>
          </a:p>
        </p:txBody>
      </p:sp>
      <p:sp>
        <p:nvSpPr>
          <p:cNvPr id="9" name="Freeform 9"/>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10"/>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7538" y="-112452"/>
            <a:ext cx="18375538" cy="10399451"/>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151313" y="6486143"/>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3951576027"/>
              </p:ext>
            </p:extLst>
          </p:nvPr>
        </p:nvGraphicFramePr>
        <p:xfrm>
          <a:off x="1905000" y="1014983"/>
          <a:ext cx="16055176" cy="7528560"/>
        </p:xfrm>
        <a:graphic>
          <a:graphicData uri="http://schemas.openxmlformats.org/drawingml/2006/table">
            <a:tbl>
              <a:tblPr firstRow="1" firstCol="1" bandRow="1"/>
              <a:tblGrid>
                <a:gridCol w="1066800"/>
                <a:gridCol w="12496800"/>
                <a:gridCol w="1143000"/>
                <a:gridCol w="1348576"/>
              </a:tblGrid>
              <a:tr h="401052">
                <a:tc>
                  <a:txBody>
                    <a:bodyPr/>
                    <a:lstStyle/>
                    <a:p>
                      <a:pPr algn="ctr">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1052">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với dung lượng khoảng 7 – 9 câu.</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157">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0000"/>
                        </a:lnSpc>
                        <a:spcAft>
                          <a:spcPts val="0"/>
                        </a:spcAft>
                        <a:buSzPts val="1400"/>
                        <a:buFont typeface="Times New Roman" panose="02020603050405020304" pitchFamily="18" charset="0"/>
                        <a:buNone/>
                      </a:pPr>
                      <a:r>
                        <a:rPr lang="vi-VN" sz="3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800" smtClean="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a:t>
                      </a:r>
                      <a:r>
                        <a:rPr lang="en-US" sz="3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đúng chủ đề: </a:t>
                      </a:r>
                      <a:r>
                        <a:rPr lang="en-US" sz="3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 vai nhân vật Méc-đơ-lân, ghi lại cảm nghĩ về luật sư Ét-uốt sau khi ông phá án thành công.</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3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Người viết xưng “tôi”, vào vai nhân vật Méc-đơ-lân – người đã nhờ luật sư Ét-uốt phá vụ án mạng của bà mình.</a:t>
                      </a:r>
                      <a:endParaRPr lang="en-GB" sz="3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Nhân vật “tôi” bày tỏ cảm nghĩ về những đặc điểm nổi bật của vị luật sư Ét-uốt; bày tỏ lòng biết ơn, cảm phục của mình với vị luật sư.</a:t>
                      </a:r>
                      <a:endParaRPr lang="en-GB" sz="3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52">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52">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68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98219" y="-424674"/>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20755" y="6108120"/>
            <a:ext cx="2439883" cy="4603553"/>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10"/>
          <p:cNvSpPr/>
          <p:nvPr/>
        </p:nvSpPr>
        <p:spPr>
          <a:xfrm>
            <a:off x="7694436" y="2709096"/>
            <a:ext cx="9144000" cy="3293209"/>
          </a:xfrm>
          <a:prstGeom prst="rect">
            <a:avLst/>
          </a:prstGeom>
        </p:spPr>
        <p:txBody>
          <a:bodyPr>
            <a:spAutoFit/>
          </a:bodyPr>
          <a:lstStyle/>
          <a:p>
            <a:pPr indent="133350" algn="ctr">
              <a:lnSpc>
                <a:spcPct val="130000"/>
              </a:lnSpc>
            </a:pPr>
            <a:r>
              <a:rPr lang="en-US"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en-US" sz="80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4</a:t>
            </a:r>
            <a:endParaRPr lang="vi-VN" sz="80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indent="133350" algn="ctr">
              <a:lnSpc>
                <a:spcPct val="130000"/>
              </a:lnSpc>
            </a:pPr>
            <a:r>
              <a:rPr lang="en-US" sz="80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VẬN DỤNG</a:t>
            </a:r>
            <a:endParaRPr lang="en-GB" sz="8000">
              <a:solidFill>
                <a:prstClr val="black"/>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12" name="Freeform 2"/>
          <p:cNvSpPr/>
          <p:nvPr/>
        </p:nvSpPr>
        <p:spPr>
          <a:xfrm>
            <a:off x="1750162" y="2095501"/>
            <a:ext cx="9389082" cy="7410922"/>
          </a:xfrm>
          <a:custGeom>
            <a:avLst/>
            <a:gdLst/>
            <a:ahLst/>
            <a:cxnLst/>
            <a:rect l="l" t="t" r="r" b="b"/>
            <a:pathLst>
              <a:path w="10744200" h="7158323">
                <a:moveTo>
                  <a:pt x="0" y="0"/>
                </a:moveTo>
                <a:lnTo>
                  <a:pt x="10744200" y="0"/>
                </a:lnTo>
                <a:lnTo>
                  <a:pt x="10744200" y="7158324"/>
                </a:lnTo>
                <a:lnTo>
                  <a:pt x="0" y="7158324"/>
                </a:lnTo>
                <a:lnTo>
                  <a:pt x="0" y="0"/>
                </a:lnTo>
                <a:close/>
              </a:path>
            </a:pathLst>
          </a:custGeom>
          <a:blipFill>
            <a:blip r:embed="rId14">
              <a:extLst>
                <a:ext uri="{BEBA8EAE-BF5A-486C-A8C5-ECC9F3942E4B}">
                  <a14:imgProps xmlns:a14="http://schemas.microsoft.com/office/drawing/2010/main">
                    <a14:imgLayer r:embed="rId15">
                      <a14:imgEffect>
                        <a14:backgroundRemoval t="2400" b="100000" l="9915" r="89979"/>
                      </a14:imgEffect>
                    </a14:imgLayer>
                  </a14:imgProps>
                </a:ext>
              </a:extLst>
            </a:blip>
            <a:stretch>
              <a:fillRect/>
            </a:stretch>
          </a:blipFill>
        </p:spPr>
      </p:sp>
    </p:spTree>
    <p:extLst>
      <p:ext uri="{BB962C8B-B14F-4D97-AF65-F5344CB8AC3E}">
        <p14:creationId xmlns:p14="http://schemas.microsoft.com/office/powerpoint/2010/main" val="21955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4114800" y="2100241"/>
            <a:ext cx="12573000" cy="4431983"/>
          </a:xfrm>
          <a:prstGeom prst="rect">
            <a:avLst/>
          </a:prstGeom>
        </p:spPr>
        <p:txBody>
          <a:bodyPr wrap="square" lIns="0" tIns="0" rIns="0" bIns="0" rtlCol="0" anchor="t">
            <a:spAutoFit/>
          </a:bodyPr>
          <a:lstStyle/>
          <a:p>
            <a:pPr algn="ctr"/>
            <a:r>
              <a:rPr lang="en-US" sz="7200" b="1">
                <a:latin typeface="Times New Roman" panose="02020603050405020304" pitchFamily="18" charset="0"/>
                <a:cs typeface="Times New Roman" panose="02020603050405020304" pitchFamily="18" charset="0"/>
              </a:rPr>
              <a:t>Kĩ thuật Think – pair – share</a:t>
            </a:r>
            <a:endParaRPr lang="en-GB" sz="7200">
              <a:latin typeface="Times New Roman" panose="02020603050405020304" pitchFamily="18" charset="0"/>
              <a:cs typeface="Times New Roman" panose="02020603050405020304" pitchFamily="18" charset="0"/>
            </a:endParaRPr>
          </a:p>
          <a:p>
            <a:pPr algn="just"/>
            <a:r>
              <a:rPr lang="vi-VN" sz="7200" b="1">
                <a:latin typeface="Times New Roman" panose="02020603050405020304" pitchFamily="18" charset="0"/>
                <a:cs typeface="Times New Roman" panose="02020603050405020304" pitchFamily="18" charset="0"/>
              </a:rPr>
              <a:t>Yêu cầu: </a:t>
            </a:r>
            <a:r>
              <a:rPr lang="vi-VN" sz="7200">
                <a:latin typeface="Times New Roman" panose="02020603050405020304" pitchFamily="18" charset="0"/>
                <a:cs typeface="Times New Roman" panose="02020603050405020304" pitchFamily="18" charset="0"/>
              </a:rPr>
              <a:t>Câu chuyện được kể trong tác phẩm gợi cho em những bài học gì?</a:t>
            </a:r>
            <a:endParaRPr lang="en-GB" sz="7200">
              <a:latin typeface="Times New Roman" panose="02020603050405020304" pitchFamily="18" charset="0"/>
              <a:cs typeface="Times New Roman" panose="02020603050405020304" pitchFamily="18" charset="0"/>
            </a:endParaRPr>
          </a:p>
        </p:txBody>
      </p:sp>
      <p:sp>
        <p:nvSpPr>
          <p:cNvPr id="9" name="Freeform 9"/>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10"/>
            <a:stretch>
              <a:fillRect/>
            </a:stretch>
          </a:blipFill>
        </p:spPr>
      </p:sp>
    </p:spTree>
    <p:extLst>
      <p:ext uri="{BB962C8B-B14F-4D97-AF65-F5344CB8AC3E}">
        <p14:creationId xmlns:p14="http://schemas.microsoft.com/office/powerpoint/2010/main" val="35196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8632194" y="-649316"/>
            <a:ext cx="9336661" cy="72009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24926">
            <a:off x="13583061" y="3154319"/>
            <a:ext cx="6505137" cy="8855546"/>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82939" y="426482"/>
            <a:ext cx="16230600" cy="9434036"/>
          </a:xfrm>
          <a:custGeom>
            <a:avLst/>
            <a:gdLst/>
            <a:ahLst/>
            <a:cxnLst/>
            <a:rect l="l" t="t" r="r" b="b"/>
            <a:pathLst>
              <a:path w="16230600" h="9434036">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69171">
            <a:off x="15646924" y="5103740"/>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634085" y="3174763"/>
            <a:ext cx="8433715" cy="1354217"/>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1. Hình ảnh sau gợi cho em suy nghĩ về điều gì?</a:t>
            </a:r>
            <a:endParaRPr lang="en-GB" sz="4400">
              <a:latin typeface="Times New Roman" panose="02020603050405020304" pitchFamily="18" charset="0"/>
              <a:cs typeface="Times New Roman" panose="02020603050405020304" pitchFamily="18" charset="0"/>
            </a:endParaRPr>
          </a:p>
        </p:txBody>
      </p:sp>
      <p:pic>
        <p:nvPicPr>
          <p:cNvPr id="1026" name="Picture 2" descr="Sự Cám Dỗ: Những Cách Thức Tấn Công Thường Dùng Của Ma Quỷ Đối Với Chúng Ta  | Giáo Phận Thanh Hó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10349" y="3043850"/>
            <a:ext cx="6037673" cy="5162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5596" y="4973645"/>
            <a:ext cx="8739537" cy="3477875"/>
          </a:xfrm>
          <a:prstGeom prst="rect">
            <a:avLst/>
          </a:prstGeom>
        </p:spPr>
        <p:txBody>
          <a:bodyPr wrap="square">
            <a:spAutoFit/>
          </a:bodyPr>
          <a:lstStyle/>
          <a:p>
            <a:pPr algn="just"/>
            <a:r>
              <a:rPr lang="en-US" sz="44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2. Sau khi HS trả lời xong câu hỏi 1, GV hỏi tiếp:</a:t>
            </a:r>
            <a:r>
              <a:rPr lang="en-US" sz="4400" i="1">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 Đã bao giờ em rơi vào trường hợp bị cám dỗ làm theo việc xấu, trái đạo đức mà bản thân em đã chiến thắng cám dỗ đó không?</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10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653735" y="1929890"/>
            <a:ext cx="12957865" cy="4616648"/>
          </a:xfrm>
          <a:prstGeom prst="rect">
            <a:avLst/>
          </a:prstGeom>
        </p:spPr>
        <p:txBody>
          <a:bodyPr wrap="square" lIns="0" tIns="0" rIns="0" bIns="0" rtlCol="0" anchor="t">
            <a:spAutoFit/>
          </a:bodyPr>
          <a:lstStyle/>
          <a:p>
            <a:pPr algn="ctr"/>
            <a:r>
              <a:rPr lang="vi-VN" sz="6000" b="1" smtClean="0">
                <a:latin typeface="Times New Roman" panose="02020603050405020304" pitchFamily="18" charset="0"/>
                <a:cs typeface="Times New Roman" panose="02020603050405020304" pitchFamily="18" charset="0"/>
              </a:rPr>
              <a:t>Bước </a:t>
            </a:r>
            <a:r>
              <a:rPr lang="vi-VN" sz="6000" b="1">
                <a:latin typeface="Times New Roman" panose="02020603050405020304" pitchFamily="18" charset="0"/>
                <a:cs typeface="Times New Roman" panose="02020603050405020304" pitchFamily="18" charset="0"/>
              </a:rPr>
              <a:t>1: Chuyển giao nhiệm vụ</a:t>
            </a:r>
            <a:endParaRPr lang="en-GB" sz="6000">
              <a:latin typeface="Times New Roman" panose="02020603050405020304" pitchFamily="18" charset="0"/>
              <a:cs typeface="Times New Roman" panose="02020603050405020304" pitchFamily="18" charset="0"/>
            </a:endParaRPr>
          </a:p>
          <a:p>
            <a:pPr algn="just"/>
            <a:r>
              <a:rPr lang="vi-VN" sz="6000" b="1">
                <a:latin typeface="Times New Roman" panose="02020603050405020304" pitchFamily="18" charset="0"/>
                <a:cs typeface="Times New Roman" panose="02020603050405020304" pitchFamily="18" charset="0"/>
              </a:rPr>
              <a:t>Yêu cầu:</a:t>
            </a:r>
            <a:r>
              <a:rPr lang="vi-VN" sz="6000">
                <a:latin typeface="Times New Roman" panose="02020603050405020304" pitchFamily="18" charset="0"/>
                <a:cs typeface="Times New Roman" panose="02020603050405020304" pitchFamily="18" charset="0"/>
              </a:rPr>
              <a:t> Đọc một số truyện trinh thám khác. Ghi chép lại những đặc điểm của truyện trinh thám được thể hiện trong những truyện mà em đã chọn đọc.</a:t>
            </a:r>
            <a:endParaRPr lang="en-GB" sz="6000">
              <a:latin typeface="Times New Roman" panose="02020603050405020304" pitchFamily="18" charset="0"/>
              <a:cs typeface="Times New Roman" panose="02020603050405020304" pitchFamily="18" charset="0"/>
            </a:endParaRPr>
          </a:p>
        </p:txBody>
      </p:sp>
      <p:sp>
        <p:nvSpPr>
          <p:cNvPr id="9" name="Freeform 9"/>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10"/>
            <a:stretch>
              <a:fillRect/>
            </a:stretch>
          </a:blipFill>
        </p:spPr>
      </p:sp>
    </p:spTree>
    <p:extLst>
      <p:ext uri="{BB962C8B-B14F-4D97-AF65-F5344CB8AC3E}">
        <p14:creationId xmlns:p14="http://schemas.microsoft.com/office/powerpoint/2010/main" val="33556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98219" y="-424674"/>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20755" y="6108120"/>
            <a:ext cx="2439883" cy="4603553"/>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4761785" y="3086100"/>
            <a:ext cx="12387037" cy="197650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6800"/>
              </a:lnSpc>
            </a:pPr>
            <a:r>
              <a:rPr lang="en-US" sz="12000" b="1">
                <a:solidFill>
                  <a:srgbClr val="FF7C66"/>
                </a:solidFill>
                <a:latin typeface="Times New Roman" panose="02020603050405020304" pitchFamily="18" charset="0"/>
                <a:ea typeface="Atma Bold"/>
                <a:cs typeface="Times New Roman" panose="02020603050405020304" pitchFamily="18" charset="0"/>
                <a:sym typeface="Atma Bold"/>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66314" y="-157676"/>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027478" y="-1090016"/>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3383131" y="2339661"/>
            <a:ext cx="9541146" cy="4431983"/>
          </a:xfrm>
          <a:prstGeom prst="rect">
            <a:avLst/>
          </a:prstGeom>
        </p:spPr>
        <p:txBody>
          <a:bodyPr wrap="square" lIns="0" tIns="0" rIns="0" bIns="0" rtlCol="0" anchor="t">
            <a:spAutoFit/>
          </a:bodyPr>
          <a:lstStyle/>
          <a:p>
            <a:pPr algn="ctr"/>
            <a:r>
              <a:rPr lang="vi-VN" sz="9600" b="1">
                <a:ln w="22225">
                  <a:solidFill>
                    <a:schemeClr val="accent2"/>
                  </a:solidFill>
                  <a:prstDash val="solid"/>
                </a:ln>
                <a:solidFill>
                  <a:schemeClr val="accent2">
                    <a:lumMod val="40000"/>
                    <a:lumOff val="60000"/>
                  </a:schemeClr>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vi-VN" sz="9600" b="1" smtClean="0">
                <a:ln w="22225">
                  <a:solidFill>
                    <a:schemeClr val="accent2"/>
                  </a:solidFill>
                  <a:prstDash val="solid"/>
                </a:ln>
                <a:solidFill>
                  <a:schemeClr val="accent2">
                    <a:lumMod val="40000"/>
                    <a:lumOff val="60000"/>
                  </a:schemeClr>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2</a:t>
            </a:r>
          </a:p>
          <a:p>
            <a:pPr algn="ctr"/>
            <a:r>
              <a:rPr lang="vi-VN" sz="9600" b="1" smtClean="0">
                <a:ln w="22225">
                  <a:solidFill>
                    <a:schemeClr val="accent2"/>
                  </a:solidFill>
                  <a:prstDash val="solid"/>
                </a:ln>
                <a:solidFill>
                  <a:schemeClr val="accent2">
                    <a:lumMod val="40000"/>
                    <a:lumOff val="60000"/>
                  </a:schemeClr>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vi-VN" sz="9600" b="1">
                <a:ln w="22225">
                  <a:solidFill>
                    <a:schemeClr val="accent2"/>
                  </a:solidFill>
                  <a:prstDash val="solid"/>
                </a:ln>
                <a:solidFill>
                  <a:schemeClr val="accent2">
                    <a:lumMod val="40000"/>
                    <a:lumOff val="60000"/>
                  </a:schemeClr>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HÌNH THÀNH KIẾN THỨC</a:t>
            </a:r>
            <a:endParaRPr lang="en-US" sz="12000" b="1">
              <a:ln w="22225">
                <a:solidFill>
                  <a:schemeClr val="accent2"/>
                </a:solidFill>
                <a:prstDash val="solid"/>
              </a:ln>
              <a:solidFill>
                <a:schemeClr val="accent2">
                  <a:lumMod val="40000"/>
                  <a:lumOff val="60000"/>
                </a:schemeClr>
              </a:solidFill>
              <a:effectLst>
                <a:glow rad="139700">
                  <a:schemeClr val="accent2">
                    <a:satMod val="175000"/>
                    <a:alpha val="40000"/>
                  </a:schemeClr>
                </a:glow>
              </a:effectLst>
              <a:latin typeface="Times New Roman" panose="02020603050405020304" pitchFamily="18" charset="0"/>
              <a:ea typeface="Atma Bold"/>
              <a:cs typeface="Times New Roman" panose="02020603050405020304" pitchFamily="18" charset="0"/>
              <a:sym typeface="Atma Bold"/>
            </a:endParaRPr>
          </a:p>
        </p:txBody>
      </p:sp>
      <p:sp>
        <p:nvSpPr>
          <p:cNvPr id="12" name="Freeform 5"/>
          <p:cNvSpPr/>
          <p:nvPr/>
        </p:nvSpPr>
        <p:spPr>
          <a:xfrm flipH="1">
            <a:off x="12723324" y="2065103"/>
            <a:ext cx="5937504" cy="7421797"/>
          </a:xfrm>
          <a:custGeom>
            <a:avLst/>
            <a:gdLst/>
            <a:ahLst/>
            <a:cxnLst/>
            <a:rect l="l" t="t" r="r" b="b"/>
            <a:pathLst>
              <a:path w="5372100" h="7139003">
                <a:moveTo>
                  <a:pt x="0" y="0"/>
                </a:moveTo>
                <a:lnTo>
                  <a:pt x="5372100" y="0"/>
                </a:lnTo>
                <a:lnTo>
                  <a:pt x="5372100" y="7139003"/>
                </a:lnTo>
                <a:lnTo>
                  <a:pt x="0" y="713900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28330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097771" y="732483"/>
            <a:ext cx="17733201" cy="827549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616775" y="6617148"/>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3581400" y="2546092"/>
            <a:ext cx="11555953" cy="1107996"/>
          </a:xfrm>
          <a:prstGeom prst="rect">
            <a:avLst/>
          </a:prstGeom>
        </p:spPr>
        <p:txBody>
          <a:bodyPr wrap="square" lIns="0" tIns="0" rIns="0" bIns="0" rtlCol="0" anchor="t">
            <a:spAutoFit/>
          </a:bodyPr>
          <a:lstStyle/>
          <a:p>
            <a:r>
              <a:rPr lang="en-US" sz="72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I. TÌM HIỂU CHUNG </a:t>
            </a:r>
            <a:endParaRPr lang="en-GB" sz="72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TextBox 8"/>
          <p:cNvSpPr txBox="1"/>
          <p:nvPr/>
        </p:nvSpPr>
        <p:spPr>
          <a:xfrm>
            <a:off x="4446427" y="4553323"/>
            <a:ext cx="5946196" cy="1590179"/>
          </a:xfrm>
          <a:prstGeom prst="rect">
            <a:avLst/>
          </a:prstGeom>
        </p:spPr>
        <p:txBody>
          <a:bodyPr wrap="square" lIns="0" tIns="0" rIns="0" bIns="0" rtlCol="0" anchor="t">
            <a:spAutoFit/>
          </a:bodyPr>
          <a:lstStyle/>
          <a:p>
            <a:pPr marL="474981" lvl="1">
              <a:lnSpc>
                <a:spcPts val="6160"/>
              </a:lnSpc>
            </a:pPr>
            <a:r>
              <a:rPr lang="en-US" sz="6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 Đọc văn bản</a:t>
            </a:r>
            <a:endParaRPr lang="en-GB" sz="6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marL="474981" lvl="1">
              <a:lnSpc>
                <a:spcPts val="6160"/>
              </a:lnSpc>
            </a:pPr>
            <a:endParaRPr lang="en-US" sz="6000">
              <a:solidFill>
                <a:srgbClr val="000000"/>
              </a:solidFill>
              <a:latin typeface="Times New Roman" panose="02020603050405020304" pitchFamily="18" charset="0"/>
              <a:ea typeface="Core Bandi Face"/>
              <a:cs typeface="Times New Roman" panose="02020603050405020304" pitchFamily="18" charset="0"/>
              <a:sym typeface="Core Bandi Face"/>
            </a:endParaRPr>
          </a:p>
        </p:txBody>
      </p:sp>
      <p:sp>
        <p:nvSpPr>
          <p:cNvPr id="9" name="Freeform 9"/>
          <p:cNvSpPr/>
          <p:nvPr/>
        </p:nvSpPr>
        <p:spPr>
          <a:xfrm>
            <a:off x="8567110" y="8215868"/>
            <a:ext cx="10203829" cy="2516081"/>
          </a:xfrm>
          <a:custGeom>
            <a:avLst/>
            <a:gdLst/>
            <a:ahLst/>
            <a:cxnLst/>
            <a:rect l="l" t="t" r="r" b="b"/>
            <a:pathLst>
              <a:path w="10203829" h="2516081">
                <a:moveTo>
                  <a:pt x="0" y="0"/>
                </a:moveTo>
                <a:lnTo>
                  <a:pt x="10203829" y="0"/>
                </a:lnTo>
                <a:lnTo>
                  <a:pt x="10203829" y="2516080"/>
                </a:lnTo>
                <a:lnTo>
                  <a:pt x="0" y="2516080"/>
                </a:lnTo>
                <a:lnTo>
                  <a:pt x="0" y="0"/>
                </a:lnTo>
                <a:close/>
              </a:path>
            </a:pathLst>
          </a:custGeom>
          <a:blipFill>
            <a:blip r:embed="rId10"/>
            <a:stretch>
              <a:fillRect/>
            </a:stretch>
          </a:blipFill>
        </p:spPr>
      </p:sp>
      <p:sp>
        <p:nvSpPr>
          <p:cNvPr id="10" name="Freeform 3"/>
          <p:cNvSpPr/>
          <p:nvPr/>
        </p:nvSpPr>
        <p:spPr>
          <a:xfrm>
            <a:off x="12435347" y="1072742"/>
            <a:ext cx="6464046" cy="7143126"/>
          </a:xfrm>
          <a:custGeom>
            <a:avLst/>
            <a:gdLst/>
            <a:ahLst/>
            <a:cxnLst/>
            <a:rect l="l" t="t" r="r" b="b"/>
            <a:pathLst>
              <a:path w="10744200" h="10744200">
                <a:moveTo>
                  <a:pt x="0" y="0"/>
                </a:moveTo>
                <a:lnTo>
                  <a:pt x="10744200" y="0"/>
                </a:lnTo>
                <a:lnTo>
                  <a:pt x="10744200" y="10744200"/>
                </a:lnTo>
                <a:lnTo>
                  <a:pt x="0" y="10744200"/>
                </a:lnTo>
                <a:lnTo>
                  <a:pt x="0" y="0"/>
                </a:lnTo>
                <a:close/>
              </a:path>
            </a:pathLst>
          </a:custGeom>
          <a:blipFill>
            <a:blip r:embed="rId11"/>
            <a:stretch>
              <a:fillRect/>
            </a:stretch>
          </a:blipFill>
        </p:spPr>
      </p:sp>
    </p:spTree>
    <p:extLst>
      <p:ext uri="{BB962C8B-B14F-4D97-AF65-F5344CB8AC3E}">
        <p14:creationId xmlns:p14="http://schemas.microsoft.com/office/powerpoint/2010/main" val="279259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8632194" y="-649316"/>
            <a:ext cx="9336661" cy="72009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24926">
            <a:off x="13583061" y="3154319"/>
            <a:ext cx="6505137" cy="8855546"/>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482939" y="426482"/>
            <a:ext cx="16230600" cy="9434036"/>
          </a:xfrm>
          <a:custGeom>
            <a:avLst/>
            <a:gdLst/>
            <a:ahLst/>
            <a:cxnLst/>
            <a:rect l="l" t="t" r="r" b="b"/>
            <a:pathLst>
              <a:path w="16230600" h="9434036">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69171">
            <a:off x="15646924" y="5103740"/>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2044677" y="2476071"/>
            <a:ext cx="14605083" cy="1107996"/>
          </a:xfrm>
          <a:prstGeom prst="rect">
            <a:avLst/>
          </a:prstGeom>
        </p:spPr>
        <p:txBody>
          <a:bodyPr wrap="square" lIns="0" tIns="0" rIns="0" bIns="0" rtlCol="0" anchor="t">
            <a:spAutoFit/>
          </a:bodyPr>
          <a:lstStyle/>
          <a:p>
            <a:r>
              <a:rPr lang="pt-BR"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 Tìm hiểu tác giả, tác phẩm</a:t>
            </a:r>
            <a:endParaRPr lang="en-GB"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94370642"/>
              </p:ext>
            </p:extLst>
          </p:nvPr>
        </p:nvGraphicFramePr>
        <p:xfrm>
          <a:off x="697490" y="4051176"/>
          <a:ext cx="8741406" cy="5381852"/>
        </p:xfrm>
        <a:graphic>
          <a:graphicData uri="http://schemas.openxmlformats.org/drawingml/2006/table">
            <a:tbl>
              <a:tblPr firstRow="1" firstCol="1" bandRow="1"/>
              <a:tblGrid>
                <a:gridCol w="2493005"/>
                <a:gridCol w="2002576"/>
                <a:gridCol w="2390078"/>
                <a:gridCol w="1855747"/>
              </a:tblGrid>
              <a:tr h="2600107">
                <a:tc>
                  <a:txBody>
                    <a:bodyPr/>
                    <a:lstStyle/>
                    <a:p>
                      <a:pPr algn="ctr">
                        <a:lnSpc>
                          <a:spcPct val="130000"/>
                        </a:lnSpc>
                        <a:spcAft>
                          <a:spcPts val="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Tác giả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A-ga-thơ Crít-xti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Năm sinh- mất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Nhà văn nước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Vị trí văn học.....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Sự nghiệp văn học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600107">
                <a:tc>
                  <a:txBody>
                    <a:bodyPr/>
                    <a:lstStyle/>
                    <a:p>
                      <a:pPr algn="ctr">
                        <a:lnSpc>
                          <a:spcPct val="130000"/>
                        </a:lnSpc>
                        <a:spcAft>
                          <a:spcPts val="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Tác phẩm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b="1" i="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 hát đồng sáu xu</a:t>
                      </a:r>
                      <a:r>
                        <a:rPr lang="en-US" sz="36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Xuất xứ...</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Nội dung chính:</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bl>
          </a:graphicData>
        </a:graphic>
      </p:graphicFrame>
      <p:pic>
        <p:nvPicPr>
          <p:cNvPr id="2049"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5598" y="3965103"/>
            <a:ext cx="4499950" cy="5120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6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8632194" y="-649316"/>
            <a:ext cx="9336661" cy="7200900"/>
          </a:xfrm>
          <a:custGeom>
            <a:avLst/>
            <a:gdLst/>
            <a:ahLst/>
            <a:cxnLst/>
            <a:rect l="l" t="t" r="r" b="b"/>
            <a:pathLst>
              <a:path w="9336661" h="7200900">
                <a:moveTo>
                  <a:pt x="0" y="0"/>
                </a:moveTo>
                <a:lnTo>
                  <a:pt x="9336662" y="0"/>
                </a:lnTo>
                <a:lnTo>
                  <a:pt x="9336662"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24926">
            <a:off x="13583061" y="3154319"/>
            <a:ext cx="6505137" cy="8855546"/>
          </a:xfrm>
          <a:custGeom>
            <a:avLst/>
            <a:gdLst/>
            <a:ahLst/>
            <a:cxnLst/>
            <a:rect l="l" t="t" r="r" b="b"/>
            <a:pathLst>
              <a:path w="6505137" h="8855546">
                <a:moveTo>
                  <a:pt x="0" y="0"/>
                </a:moveTo>
                <a:lnTo>
                  <a:pt x="6505137" y="0"/>
                </a:lnTo>
                <a:lnTo>
                  <a:pt x="6505137" y="8855546"/>
                </a:lnTo>
                <a:lnTo>
                  <a:pt x="0" y="88555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28600" y="19496"/>
            <a:ext cx="16230600" cy="10267504"/>
          </a:xfrm>
          <a:custGeom>
            <a:avLst/>
            <a:gdLst/>
            <a:ahLst/>
            <a:cxnLst/>
            <a:rect l="l" t="t" r="r" b="b"/>
            <a:pathLst>
              <a:path w="16230600" h="9434036">
                <a:moveTo>
                  <a:pt x="0" y="0"/>
                </a:moveTo>
                <a:lnTo>
                  <a:pt x="16230600" y="0"/>
                </a:lnTo>
                <a:lnTo>
                  <a:pt x="16230600" y="9434036"/>
                </a:lnTo>
                <a:lnTo>
                  <a:pt x="0" y="9434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169171">
            <a:off x="15646924" y="5103740"/>
            <a:ext cx="3224753" cy="5957973"/>
          </a:xfrm>
          <a:custGeom>
            <a:avLst/>
            <a:gdLst/>
            <a:ahLst/>
            <a:cxnLst/>
            <a:rect l="l" t="t" r="r" b="b"/>
            <a:pathLst>
              <a:path w="3224753" h="5957973">
                <a:moveTo>
                  <a:pt x="0" y="0"/>
                </a:moveTo>
                <a:lnTo>
                  <a:pt x="3224752" y="0"/>
                </a:lnTo>
                <a:lnTo>
                  <a:pt x="3224752" y="5957972"/>
                </a:lnTo>
                <a:lnTo>
                  <a:pt x="0" y="595797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31371416"/>
              </p:ext>
            </p:extLst>
          </p:nvPr>
        </p:nvGraphicFramePr>
        <p:xfrm>
          <a:off x="533400" y="2095500"/>
          <a:ext cx="14067151" cy="7848600"/>
        </p:xfrm>
        <a:graphic>
          <a:graphicData uri="http://schemas.openxmlformats.org/drawingml/2006/table">
            <a:tbl>
              <a:tblPr firstRow="1" firstCol="1" bandRow="1"/>
              <a:tblGrid>
                <a:gridCol w="2526392"/>
                <a:gridCol w="2396760"/>
                <a:gridCol w="3429000"/>
                <a:gridCol w="5714999"/>
              </a:tblGrid>
              <a:tr h="3121354">
                <a:tc>
                  <a:txBody>
                    <a:bodyPr/>
                    <a:lstStyle/>
                    <a:p>
                      <a:pPr algn="just">
                        <a:lnSpc>
                          <a:spcPct val="130000"/>
                        </a:lnSpc>
                        <a:spcAft>
                          <a:spcPts val="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Tác giả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6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A-ga-thơ Crít-xti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1890 - 1976</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tabLst>
                          <a:tab pos="121920" algn="l"/>
                        </a:tabLst>
                      </a:pPr>
                      <a:r>
                        <a:rPr lang="en-GB" sz="3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Nhà văn lớn người Anh, được mệnh danh là “nữ hoàng truyện trinh thám”.</a:t>
                      </a: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30000"/>
                        </a:lnSpc>
                        <a:spcAft>
                          <a:spcPts val="0"/>
                        </a:spcAft>
                        <a:buClr>
                          <a:srgbClr val="231F20"/>
                        </a:buClr>
                        <a:buSzPts val="1000"/>
                        <a:buFont typeface="Symbol" panose="05050102010706020507" pitchFamily="18" charset="2"/>
                        <a:buChar char="-"/>
                        <a:tabLst>
                          <a:tab pos="94615" algn="l"/>
                        </a:tabLst>
                      </a:pPr>
                      <a:r>
                        <a:rPr lang="en-GB" sz="3600" u="none" strike="noStrike" spc="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Sự nghiệp văn học của bà khá đổ sộ với nhiều thể loại: tiểu thuyết, truyện ngắn, kịch,...</a:t>
                      </a:r>
                    </a:p>
                    <a:p>
                      <a:pPr algn="just">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 TP tiêu biểu:  </a:t>
                      </a:r>
                      <a:r>
                        <a:rPr lang="en-US" sz="3600" i="1">
                          <a:effectLst/>
                          <a:latin typeface="Times New Roman" panose="02020603050405020304" pitchFamily="18" charset="0"/>
                          <a:ea typeface="Calibri" panose="020F0502020204030204" pitchFamily="34" charset="0"/>
                          <a:cs typeface="Times New Roman" panose="02020603050405020304" pitchFamily="18" charset="0"/>
                        </a:rPr>
                        <a:t>Án mạng trên chuyến tàu tốc hành Phương Đông; Mười người da đen nhỏ, Ngôi nhà quái dị,...</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744">
                <a:tc>
                  <a:txBody>
                    <a:bodyPr/>
                    <a:lstStyle/>
                    <a:p>
                      <a:pPr algn="just">
                        <a:lnSpc>
                          <a:spcPct val="130000"/>
                        </a:lnSpc>
                        <a:spcAft>
                          <a:spcPts val="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Tác phẩm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Aft>
                          <a:spcPts val="0"/>
                        </a:spcAft>
                      </a:pPr>
                      <a:r>
                        <a:rPr lang="en-US" sz="3600" b="1" i="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 hát đồng sáu xu</a:t>
                      </a:r>
                      <a:r>
                        <a:rPr lang="en-US" sz="36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Thể loại: truyện ngắn trinh </a:t>
                      </a:r>
                      <a:r>
                        <a:rPr lang="en-US" sz="3600" smtClean="0">
                          <a:effectLst/>
                          <a:latin typeface="Times New Roman" panose="02020603050405020304" pitchFamily="18" charset="0"/>
                          <a:ea typeface="Calibri" panose="020F0502020204030204" pitchFamily="34" charset="0"/>
                          <a:cs typeface="Times New Roman" panose="02020603050405020304" pitchFamily="18" charset="0"/>
                        </a:rPr>
                        <a:t>thám</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Xuất xứ: In trong tập </a:t>
                      </a:r>
                      <a:r>
                        <a:rPr lang="en-US" sz="3600" i="1">
                          <a:effectLst/>
                          <a:latin typeface="Times New Roman" panose="02020603050405020304" pitchFamily="18" charset="0"/>
                          <a:ea typeface="Calibri" panose="020F0502020204030204" pitchFamily="34" charset="0"/>
                          <a:cs typeface="Times New Roman" panose="02020603050405020304" pitchFamily="18" charset="0"/>
                        </a:rPr>
                        <a:t>Nhân chứng buộc tộc (1948)</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Nội dung chính: Kể về quá trình giải mã một vụ án giết người của luật sư Ét-uốt.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41556" marR="41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860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742863" y="440853"/>
            <a:ext cx="9336661" cy="7200900"/>
          </a:xfrm>
          <a:custGeom>
            <a:avLst/>
            <a:gdLst/>
            <a:ahLst/>
            <a:cxnLst/>
            <a:rect l="l" t="t" r="r" b="b"/>
            <a:pathLst>
              <a:path w="9336661" h="7200900">
                <a:moveTo>
                  <a:pt x="0" y="0"/>
                </a:moveTo>
                <a:lnTo>
                  <a:pt x="9336661" y="0"/>
                </a:lnTo>
                <a:lnTo>
                  <a:pt x="9336661"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22237" y="229223"/>
            <a:ext cx="6126100" cy="10810764"/>
          </a:xfrm>
          <a:custGeom>
            <a:avLst/>
            <a:gdLst/>
            <a:ahLst/>
            <a:cxnLst/>
            <a:rect l="l" t="t" r="r" b="b"/>
            <a:pathLst>
              <a:path w="6126100" h="10810764">
                <a:moveTo>
                  <a:pt x="0" y="0"/>
                </a:moveTo>
                <a:lnTo>
                  <a:pt x="6126100" y="0"/>
                </a:lnTo>
                <a:lnTo>
                  <a:pt x="6126100" y="10810765"/>
                </a:lnTo>
                <a:lnTo>
                  <a:pt x="0" y="108107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42863" y="3288433"/>
            <a:ext cx="11009297" cy="8082659"/>
          </a:xfrm>
          <a:custGeom>
            <a:avLst/>
            <a:gdLst/>
            <a:ahLst/>
            <a:cxnLst/>
            <a:rect l="l" t="t" r="r" b="b"/>
            <a:pathLst>
              <a:path w="11009297" h="8082659">
                <a:moveTo>
                  <a:pt x="0" y="0"/>
                </a:moveTo>
                <a:lnTo>
                  <a:pt x="11009297" y="0"/>
                </a:lnTo>
                <a:lnTo>
                  <a:pt x="11009297" y="8082659"/>
                </a:lnTo>
                <a:lnTo>
                  <a:pt x="0" y="80826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98219" y="-424674"/>
            <a:ext cx="14454967" cy="11136347"/>
          </a:xfrm>
          <a:custGeom>
            <a:avLst/>
            <a:gdLst/>
            <a:ahLst/>
            <a:cxnLst/>
            <a:rect l="l" t="t" r="r" b="b"/>
            <a:pathLst>
              <a:path w="14454967" h="11136347">
                <a:moveTo>
                  <a:pt x="0" y="0"/>
                </a:moveTo>
                <a:lnTo>
                  <a:pt x="14454967" y="0"/>
                </a:lnTo>
                <a:lnTo>
                  <a:pt x="14454967" y="11136348"/>
                </a:lnTo>
                <a:lnTo>
                  <a:pt x="0" y="111363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742863" y="5020462"/>
            <a:ext cx="3365834" cy="6350630"/>
          </a:xfrm>
          <a:custGeom>
            <a:avLst/>
            <a:gdLst/>
            <a:ahLst/>
            <a:cxnLst/>
            <a:rect l="l" t="t" r="r" b="b"/>
            <a:pathLst>
              <a:path w="3365834" h="6350630">
                <a:moveTo>
                  <a:pt x="3365834" y="0"/>
                </a:moveTo>
                <a:lnTo>
                  <a:pt x="0" y="0"/>
                </a:lnTo>
                <a:lnTo>
                  <a:pt x="0" y="6350630"/>
                </a:lnTo>
                <a:lnTo>
                  <a:pt x="3365834" y="6350630"/>
                </a:lnTo>
                <a:lnTo>
                  <a:pt x="3365834"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3185944" y="-826367"/>
            <a:ext cx="4862393" cy="4114800"/>
          </a:xfrm>
          <a:custGeom>
            <a:avLst/>
            <a:gdLst/>
            <a:ahLst/>
            <a:cxnLst/>
            <a:rect l="l" t="t" r="r" b="b"/>
            <a:pathLst>
              <a:path w="4862393" h="4114800">
                <a:moveTo>
                  <a:pt x="0" y="0"/>
                </a:moveTo>
                <a:lnTo>
                  <a:pt x="4862393" y="0"/>
                </a:lnTo>
                <a:lnTo>
                  <a:pt x="4862393"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6220755" y="6108120"/>
            <a:ext cx="2439883" cy="4603553"/>
          </a:xfrm>
          <a:custGeom>
            <a:avLst/>
            <a:gdLst/>
            <a:ahLst/>
            <a:cxnLst/>
            <a:rect l="l" t="t" r="r" b="b"/>
            <a:pathLst>
              <a:path w="2439883" h="4603553">
                <a:moveTo>
                  <a:pt x="0" y="0"/>
                </a:moveTo>
                <a:lnTo>
                  <a:pt x="2439883" y="0"/>
                </a:lnTo>
                <a:lnTo>
                  <a:pt x="2439883" y="4603554"/>
                </a:lnTo>
                <a:lnTo>
                  <a:pt x="0" y="460355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6645643" y="1689450"/>
            <a:ext cx="8573215" cy="53091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de-DE"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III. ĐỌC – KHÁM PHÁ VĂN BẢN</a:t>
            </a:r>
            <a:endParaRPr lang="en-GB"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4"/>
          <p:cNvSpPr/>
          <p:nvPr/>
        </p:nvSpPr>
        <p:spPr>
          <a:xfrm>
            <a:off x="889374" y="1480363"/>
            <a:ext cx="5372100" cy="7080198"/>
          </a:xfrm>
          <a:custGeom>
            <a:avLst/>
            <a:gdLst/>
            <a:ahLst/>
            <a:cxnLst/>
            <a:rect l="l" t="t" r="r" b="b"/>
            <a:pathLst>
              <a:path w="5372100" h="7080198">
                <a:moveTo>
                  <a:pt x="0" y="0"/>
                </a:moveTo>
                <a:lnTo>
                  <a:pt x="5372100" y="0"/>
                </a:lnTo>
                <a:lnTo>
                  <a:pt x="5372100" y="7080198"/>
                </a:lnTo>
                <a:lnTo>
                  <a:pt x="0" y="708019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23157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2E2"/>
        </a:solidFill>
        <a:effectLst/>
      </p:bgPr>
    </p:bg>
    <p:spTree>
      <p:nvGrpSpPr>
        <p:cNvPr id="1" name=""/>
        <p:cNvGrpSpPr/>
        <p:nvPr/>
      </p:nvGrpSpPr>
      <p:grpSpPr>
        <a:xfrm>
          <a:off x="0" y="0"/>
          <a:ext cx="0" cy="0"/>
          <a:chOff x="0" y="0"/>
          <a:chExt cx="0" cy="0"/>
        </a:xfrm>
      </p:grpSpPr>
      <p:sp>
        <p:nvSpPr>
          <p:cNvPr id="2" name="Freeform 2"/>
          <p:cNvSpPr/>
          <p:nvPr/>
        </p:nvSpPr>
        <p:spPr>
          <a:xfrm>
            <a:off x="-1159597" y="294467"/>
            <a:ext cx="9176914" cy="6737385"/>
          </a:xfrm>
          <a:custGeom>
            <a:avLst/>
            <a:gdLst/>
            <a:ahLst/>
            <a:cxnLst/>
            <a:rect l="l" t="t" r="r" b="b"/>
            <a:pathLst>
              <a:path w="9176914" h="6737385">
                <a:moveTo>
                  <a:pt x="0" y="0"/>
                </a:moveTo>
                <a:lnTo>
                  <a:pt x="9176914" y="0"/>
                </a:lnTo>
                <a:lnTo>
                  <a:pt x="9176914" y="6737385"/>
                </a:lnTo>
                <a:lnTo>
                  <a:pt x="0" y="6737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78521" y="4025296"/>
            <a:ext cx="7353114" cy="6706653"/>
          </a:xfrm>
          <a:custGeom>
            <a:avLst/>
            <a:gdLst/>
            <a:ahLst/>
            <a:cxnLst/>
            <a:rect l="l" t="t" r="r" b="b"/>
            <a:pathLst>
              <a:path w="7353114" h="6706653">
                <a:moveTo>
                  <a:pt x="0" y="0"/>
                </a:moveTo>
                <a:lnTo>
                  <a:pt x="7353113" y="0"/>
                </a:lnTo>
                <a:lnTo>
                  <a:pt x="7353113" y="6706652"/>
                </a:lnTo>
                <a:lnTo>
                  <a:pt x="0" y="67066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0" y="23586"/>
            <a:ext cx="18288000" cy="10149114"/>
          </a:xfrm>
          <a:custGeom>
            <a:avLst/>
            <a:gdLst/>
            <a:ahLst/>
            <a:cxnLst/>
            <a:rect l="l" t="t" r="r" b="b"/>
            <a:pathLst>
              <a:path w="17733201" h="8275494">
                <a:moveTo>
                  <a:pt x="0" y="0"/>
                </a:moveTo>
                <a:lnTo>
                  <a:pt x="17733201" y="0"/>
                </a:lnTo>
                <a:lnTo>
                  <a:pt x="17733201" y="8275494"/>
                </a:lnTo>
                <a:lnTo>
                  <a:pt x="0" y="82754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3757935" y="6057900"/>
            <a:ext cx="5429093" cy="4114800"/>
          </a:xfrm>
          <a:custGeom>
            <a:avLst/>
            <a:gdLst/>
            <a:ahLst/>
            <a:cxnLst/>
            <a:rect l="l" t="t" r="r" b="b"/>
            <a:pathLst>
              <a:path w="5429093" h="4114800">
                <a:moveTo>
                  <a:pt x="0" y="0"/>
                </a:moveTo>
                <a:lnTo>
                  <a:pt x="5429092" y="0"/>
                </a:lnTo>
                <a:lnTo>
                  <a:pt x="5429092" y="4114800"/>
                </a:lnTo>
                <a:lnTo>
                  <a:pt x="0" y="4114800"/>
                </a:lnTo>
                <a:lnTo>
                  <a:pt x="0" y="0"/>
                </a:lnTo>
                <a:close/>
              </a:path>
            </a:pathLst>
          </a:custGeom>
          <a:blipFill>
            <a:blip r:embed="rId8">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574345" y="990232"/>
            <a:ext cx="17139309" cy="1661993"/>
          </a:xfrm>
          <a:prstGeom prst="rect">
            <a:avLst/>
          </a:prstGeom>
        </p:spPr>
        <p:txBody>
          <a:bodyPr wrap="square" lIns="0" tIns="0" rIns="0" bIns="0" rtlCol="0" anchor="t">
            <a:spAutoFit/>
          </a:bodyPr>
          <a:lstStyle/>
          <a:p>
            <a:pPr marL="474981" lvl="1" algn="ctr"/>
            <a:r>
              <a:rPr lang="de-DE" sz="5400" b="1">
                <a:latin typeface="Times New Roman" panose="02020603050405020304" pitchFamily="18" charset="0"/>
                <a:cs typeface="Times New Roman" panose="02020603050405020304" pitchFamily="18" charset="0"/>
              </a:rPr>
              <a:t>1. Tìm hiểu một số yếu tố của truyện trinh thám thể hiện trong tác phẩm </a:t>
            </a:r>
            <a:r>
              <a:rPr lang="de-DE" sz="5400" b="1" i="1">
                <a:latin typeface="Times New Roman" panose="02020603050405020304" pitchFamily="18" charset="0"/>
                <a:cs typeface="Times New Roman" panose="02020603050405020304" pitchFamily="18" charset="0"/>
              </a:rPr>
              <a:t>Bài hát đồng sáu </a:t>
            </a:r>
            <a:r>
              <a:rPr lang="de-DE" sz="5400" b="1" i="1" smtClean="0">
                <a:latin typeface="Times New Roman" panose="02020603050405020304" pitchFamily="18" charset="0"/>
                <a:cs typeface="Times New Roman" panose="02020603050405020304" pitchFamily="18" charset="0"/>
              </a:rPr>
              <a:t>xu</a:t>
            </a:r>
            <a:endParaRPr lang="en-GB" sz="540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67973160"/>
              </p:ext>
            </p:extLst>
          </p:nvPr>
        </p:nvGraphicFramePr>
        <p:xfrm>
          <a:off x="1307766" y="3105644"/>
          <a:ext cx="13856950" cy="6339840"/>
        </p:xfrm>
        <a:graphic>
          <a:graphicData uri="http://schemas.openxmlformats.org/drawingml/2006/table">
            <a:tbl>
              <a:tblPr firstRow="1" firstCol="1" bandRow="1"/>
              <a:tblGrid>
                <a:gridCol w="13856950"/>
              </a:tblGrid>
              <a:tr h="0">
                <a:tc>
                  <a:txBody>
                    <a:bodyPr/>
                    <a:lstStyle/>
                    <a:p>
                      <a:pPr algn="ctr">
                        <a:lnSpc>
                          <a:spcPct val="100000"/>
                        </a:lnSpc>
                        <a:spcAft>
                          <a:spcPts val="0"/>
                        </a:spcAft>
                        <a:tabLst>
                          <a:tab pos="1386840" algn="l"/>
                        </a:tabLst>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02.</a:t>
                      </a:r>
                      <a:r>
                        <a:rPr lang="de-DE" sz="3200" b="1">
                          <a:solidFill>
                            <a:srgbClr val="0070C0"/>
                          </a:solidFill>
                          <a:effectLst/>
                          <a:latin typeface="Times New Roman" panose="02020603050405020304" pitchFamily="18" charset="0"/>
                          <a:ea typeface="MS Mincho"/>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de-DE" sz="3200" b="1">
                          <a:solidFill>
                            <a:srgbClr val="0070C0"/>
                          </a:solidFill>
                          <a:effectLst/>
                          <a:latin typeface="Times New Roman" panose="02020603050405020304" pitchFamily="18" charset="0"/>
                          <a:ea typeface="MS Mincho"/>
                          <a:cs typeface="Times New Roman" panose="02020603050405020304" pitchFamily="18" charset="0"/>
                        </a:rPr>
                        <a:t>Tìm hiểu những yếu tố của truyện trinh thám thể hiện trong</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de-DE" sz="3200" b="1">
                          <a:solidFill>
                            <a:srgbClr val="0070C0"/>
                          </a:solidFill>
                          <a:effectLst/>
                          <a:latin typeface="Times New Roman" panose="02020603050405020304" pitchFamily="18" charset="0"/>
                          <a:ea typeface="MS Mincho"/>
                          <a:cs typeface="Times New Roman" panose="02020603050405020304" pitchFamily="18" charset="0"/>
                        </a:rPr>
                        <a:t> tác phẩm </a:t>
                      </a:r>
                      <a:r>
                        <a:rPr lang="de-DE" sz="3200" b="1" i="1">
                          <a:solidFill>
                            <a:srgbClr val="0070C0"/>
                          </a:solidFill>
                          <a:effectLst/>
                          <a:latin typeface="Times New Roman" panose="02020603050405020304" pitchFamily="18" charset="0"/>
                          <a:ea typeface="MS Mincho"/>
                          <a:cs typeface="Times New Roman" panose="02020603050405020304" pitchFamily="18" charset="0"/>
                        </a:rPr>
                        <a:t>Bài hát đồng sáu xu</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99745">
                <a:tc>
                  <a:txBody>
                    <a:bodyPr/>
                    <a:lstStyle/>
                    <a:p>
                      <a:pPr>
                        <a:lnSpc>
                          <a:spcPct val="100000"/>
                        </a:lnSpc>
                        <a:spcAft>
                          <a:spcPts val="0"/>
                        </a:spcAft>
                        <a:tabLst>
                          <a:tab pos="1386840" algn="l"/>
                        </a:tabLst>
                      </a:pPr>
                      <a:r>
                        <a:rPr lang="de-DE" sz="3200">
                          <a:solidFill>
                            <a:srgbClr val="0D0D0D"/>
                          </a:solidFill>
                          <a:effectLst/>
                          <a:latin typeface="Times New Roman" panose="02020603050405020304" pitchFamily="18" charset="0"/>
                          <a:ea typeface="MS Mincho"/>
                          <a:cs typeface="Times New Roman" panose="02020603050405020304" pitchFamily="18" charset="0"/>
                        </a:rPr>
                        <a:t>1.</a:t>
                      </a:r>
                      <a:r>
                        <a:rPr lang="de-DE" sz="3200" b="1">
                          <a:solidFill>
                            <a:srgbClr val="0D0D0D"/>
                          </a:solidFill>
                          <a:effectLst/>
                          <a:latin typeface="Times New Roman" panose="02020603050405020304" pitchFamily="18" charset="0"/>
                          <a:ea typeface="MS Mincho"/>
                          <a:cs typeface="Times New Roman" panose="02020603050405020304" pitchFamily="18" charset="0"/>
                        </a:rPr>
                        <a:t> </a:t>
                      </a:r>
                      <a:r>
                        <a:rPr lang="de-DE" sz="3200">
                          <a:solidFill>
                            <a:srgbClr val="0D0D0D"/>
                          </a:solidFill>
                          <a:effectLst/>
                          <a:latin typeface="Times New Roman" panose="02020603050405020304" pitchFamily="18" charset="0"/>
                          <a:ea typeface="MS Mincho"/>
                          <a:cs typeface="Times New Roman" panose="02020603050405020304" pitchFamily="18" charset="0"/>
                        </a:rPr>
                        <a:t>Vụ án nào được điều tra trong tác phẩm?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de-DE" sz="3200">
                          <a:solidFill>
                            <a:srgbClr val="0D0D0D"/>
                          </a:solidFill>
                          <a:effectLst/>
                          <a:latin typeface="Times New Roman" panose="02020603050405020304" pitchFamily="18" charset="0"/>
                          <a:ea typeface="MS Mincho"/>
                          <a:cs typeface="Times New Roman" panose="02020603050405020304" pitchFamily="18" charset="0"/>
                        </a:rPr>
                        <a:t>  </a:t>
                      </a:r>
                      <a:r>
                        <a:rPr lang="de-DE" sz="3200" smtClean="0">
                          <a:solidFill>
                            <a:srgbClr val="0D0D0D"/>
                          </a:solidFill>
                          <a:effectLst/>
                          <a:latin typeface="Times New Roman" panose="02020603050405020304" pitchFamily="18" charset="0"/>
                          <a:ea typeface="MS Mincho"/>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de-DE" sz="3200">
                          <a:solidFill>
                            <a:srgbClr val="0D0D0D"/>
                          </a:solidFill>
                          <a:effectLst/>
                          <a:latin typeface="Times New Roman" panose="02020603050405020304" pitchFamily="18" charset="0"/>
                          <a:ea typeface="MS Mincho"/>
                          <a:cs typeface="Times New Roman" panose="02020603050405020304" pitchFamily="18" charset="0"/>
                        </a:rPr>
                        <a:t>2. Ghi vắn tắt các sự kiện chính trong tác phẩm.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de-DE" sz="3200">
                          <a:solidFill>
                            <a:srgbClr val="0D0D0D"/>
                          </a:solidFill>
                          <a:effectLst/>
                          <a:latin typeface="Times New Roman" panose="02020603050405020304" pitchFamily="18" charset="0"/>
                          <a:ea typeface="MS Mincho"/>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de-DE" sz="3200">
                          <a:solidFill>
                            <a:srgbClr val="0D0D0D"/>
                          </a:solidFill>
                          <a:effectLst/>
                          <a:latin typeface="Times New Roman" panose="02020603050405020304" pitchFamily="18" charset="0"/>
                          <a:ea typeface="MS Mincho"/>
                          <a:cs typeface="Times New Roman" panose="02020603050405020304" pitchFamily="18" charset="0"/>
                        </a:rPr>
                        <a:t>3. Xác định thời gian, không gian xảy ra vụ án.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tabLst>
                          <a:tab pos="1386840" algn="l"/>
                        </a:tabLst>
                      </a:pPr>
                      <a:r>
                        <a:rPr lang="de-DE" sz="3200">
                          <a:solidFill>
                            <a:srgbClr val="0D0D0D"/>
                          </a:solidFill>
                          <a:effectLst/>
                          <a:latin typeface="Times New Roman" panose="02020603050405020304" pitchFamily="18" charset="0"/>
                          <a:ea typeface="MS Mincho"/>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de-DE"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Nêu đặc điểm hệ thống nhân vật trong văn bản. Ai là nhân vật chính?</a:t>
                      </a:r>
                      <a:r>
                        <a:rPr lang="fr-FR" sz="3200">
                          <a:solidFill>
                            <a:srgbClr val="0D0D0D"/>
                          </a:solidFill>
                          <a:effectLst/>
                          <a:latin typeface="Times New Roman" panose="02020603050405020304" pitchFamily="18" charset="0"/>
                          <a:ea typeface="MS Mincho"/>
                          <a:cs typeface="Times New Roman" panose="02020603050405020304" pitchFamily="18" charset="0"/>
                        </a:rPr>
                        <a:t>                 </a:t>
                      </a:r>
                      <a:r>
                        <a:rPr lang="fr-FR" sz="3200" smtClean="0">
                          <a:solidFill>
                            <a:srgbClr val="0D0D0D"/>
                          </a:solidFill>
                          <a:effectLst/>
                          <a:latin typeface="Times New Roman" panose="02020603050405020304" pitchFamily="18" charset="0"/>
                          <a:ea typeface="MS Mincho"/>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fr-FR" sz="3200">
                          <a:solidFill>
                            <a:srgbClr val="0D0D0D"/>
                          </a:solidFill>
                          <a:effectLst/>
                          <a:latin typeface="Times New Roman" panose="02020603050405020304" pitchFamily="18" charset="0"/>
                          <a:ea typeface="MS Mincho"/>
                          <a:cs typeface="Times New Roman" panose="02020603050405020304" pitchFamily="18" charset="0"/>
                        </a:rPr>
                        <a:t>5. Xác định ngôi kể trong tác phẩm.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1386840" algn="l"/>
                        </a:tabLst>
                      </a:pPr>
                      <a:r>
                        <a:rPr lang="en-US" sz="3200" smtClean="0">
                          <a:solidFill>
                            <a:srgbClr val="0D0D0D"/>
                          </a:solidFill>
                          <a:effectLst/>
                          <a:latin typeface="Times New Roman" panose="02020603050405020304" pitchFamily="18" charset="0"/>
                          <a:ea typeface="MS Mincho"/>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4476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1537</Words>
  <Application>Microsoft Office PowerPoint</Application>
  <PresentationFormat>Custom</PresentationFormat>
  <Paragraphs>149</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Atma Bold</vt:lpstr>
      <vt:lpstr>Atma Semi-Bold</vt:lpstr>
      <vt:lpstr>Calibri</vt:lpstr>
      <vt:lpstr>Core Bandi Face</vt:lpstr>
      <vt:lpstr>MS Mincho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Orange Illustrative Back to School Presentation</dc:title>
  <cp:lastModifiedBy>asus PC</cp:lastModifiedBy>
  <cp:revision>73</cp:revision>
  <dcterms:created xsi:type="dcterms:W3CDTF">2006-08-16T00:00:00Z</dcterms:created>
  <dcterms:modified xsi:type="dcterms:W3CDTF">2024-10-21T01:39:39Z</dcterms:modified>
  <dc:identifier>DAGShcQ-oqU</dc:identifier>
</cp:coreProperties>
</file>