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7" r:id="rId3"/>
    <p:sldId id="269" r:id="rId4"/>
    <p:sldId id="272" r:id="rId5"/>
    <p:sldId id="273" r:id="rId6"/>
    <p:sldId id="270" r:id="rId7"/>
    <p:sldId id="274" r:id="rId8"/>
    <p:sldId id="268" r:id="rId9"/>
    <p:sldId id="275" r:id="rId10"/>
    <p:sldId id="276" r:id="rId11"/>
    <p:sldId id="277" r:id="rId12"/>
    <p:sldId id="278" r:id="rId13"/>
    <p:sldId id="286" r:id="rId14"/>
    <p:sldId id="279" r:id="rId15"/>
    <p:sldId id="263" r:id="rId16"/>
    <p:sldId id="280" r:id="rId17"/>
    <p:sldId id="260" r:id="rId18"/>
    <p:sldId id="271" r:id="rId19"/>
    <p:sldId id="281" r:id="rId20"/>
    <p:sldId id="282" r:id="rId21"/>
    <p:sldId id="283" r:id="rId22"/>
    <p:sldId id="284" r:id="rId23"/>
    <p:sldId id="256" r:id="rId24"/>
    <p:sldId id="285" r:id="rId25"/>
    <p:sldId id="257" r:id="rId26"/>
    <p:sldId id="266"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350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855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722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220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95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392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902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09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989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1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248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D746744B-6CC8-4ED2-8A71-07BEB184F142}" type="datetimeFigureOut">
              <a:rPr lang="en-US" smtClean="0">
                <a:solidFill>
                  <a:prstClr val="black">
                    <a:tint val="75000"/>
                  </a:prstClr>
                </a:solidFill>
              </a:rPr>
              <a:pPr/>
              <a:t>10/21/2024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FF21B5B8-D539-4E5C-A527-7E3AD844CB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847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f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slide" Target="slide2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3636"/>
            <a:ext cx="18288000" cy="10390635"/>
          </a:xfrm>
          <a:custGeom>
            <a:avLst/>
            <a:gdLst/>
            <a:ahLst/>
            <a:cxnLst/>
            <a:rect l="l" t="t" r="r" b="b"/>
            <a:pathLst>
              <a:path w="13420725" h="21421725">
                <a:moveTo>
                  <a:pt x="0" y="0"/>
                </a:moveTo>
                <a:lnTo>
                  <a:pt x="13420725" y="0"/>
                </a:lnTo>
                <a:lnTo>
                  <a:pt x="13420725" y="21421725"/>
                </a:lnTo>
                <a:lnTo>
                  <a:pt x="0" y="21421725"/>
                </a:lnTo>
                <a:lnTo>
                  <a:pt x="0" y="0"/>
                </a:lnTo>
                <a:close/>
              </a:path>
            </a:pathLst>
          </a:custGeom>
          <a:blipFill>
            <a:blip r:embed="rId2"/>
            <a:stretch>
              <a:fillRect l="-72265" r="-67415" b="-44"/>
            </a:stretch>
          </a:blipFill>
        </p:spPr>
      </p:sp>
      <p:sp>
        <p:nvSpPr>
          <p:cNvPr id="3" name="Freeform 3"/>
          <p:cNvSpPr/>
          <p:nvPr/>
        </p:nvSpPr>
        <p:spPr>
          <a:xfrm>
            <a:off x="10274705" y="4310201"/>
            <a:ext cx="2326956" cy="3342952"/>
          </a:xfrm>
          <a:custGeom>
            <a:avLst/>
            <a:gdLst/>
            <a:ahLst/>
            <a:cxnLst/>
            <a:rect l="l" t="t" r="r" b="b"/>
            <a:pathLst>
              <a:path w="4846388" h="6962419">
                <a:moveTo>
                  <a:pt x="0" y="0"/>
                </a:moveTo>
                <a:lnTo>
                  <a:pt x="4846388" y="0"/>
                </a:lnTo>
                <a:lnTo>
                  <a:pt x="4846388" y="6962419"/>
                </a:lnTo>
                <a:lnTo>
                  <a:pt x="0" y="6962419"/>
                </a:lnTo>
                <a:lnTo>
                  <a:pt x="0" y="0"/>
                </a:lnTo>
                <a:close/>
              </a:path>
            </a:pathLst>
          </a:custGeom>
          <a:blipFill>
            <a:blip r:embed="rId3"/>
            <a:stretch>
              <a:fillRect t="-6429" r="-52898"/>
            </a:stretch>
          </a:blipFill>
        </p:spPr>
      </p:sp>
      <p:sp>
        <p:nvSpPr>
          <p:cNvPr id="4" name="Freeform 4"/>
          <p:cNvSpPr/>
          <p:nvPr/>
        </p:nvSpPr>
        <p:spPr>
          <a:xfrm>
            <a:off x="11210800" y="1829557"/>
            <a:ext cx="714490" cy="714490"/>
          </a:xfrm>
          <a:custGeom>
            <a:avLst/>
            <a:gdLst/>
            <a:ahLst/>
            <a:cxnLst/>
            <a:rect l="l" t="t" r="r" b="b"/>
            <a:pathLst>
              <a:path w="1488080" h="1488080">
                <a:moveTo>
                  <a:pt x="0" y="0"/>
                </a:moveTo>
                <a:lnTo>
                  <a:pt x="1488080" y="0"/>
                </a:lnTo>
                <a:lnTo>
                  <a:pt x="1488080" y="1488080"/>
                </a:lnTo>
                <a:lnTo>
                  <a:pt x="0" y="1488080"/>
                </a:lnTo>
                <a:lnTo>
                  <a:pt x="0" y="0"/>
                </a:lnTo>
                <a:close/>
              </a:path>
            </a:pathLst>
          </a:custGeom>
          <a:blipFill>
            <a:blip r:embed="rId4"/>
            <a:stretch>
              <a:fillRect/>
            </a:stretch>
          </a:blipFill>
        </p:spPr>
      </p:sp>
      <p:sp>
        <p:nvSpPr>
          <p:cNvPr id="5" name="Freeform 5"/>
          <p:cNvSpPr/>
          <p:nvPr/>
        </p:nvSpPr>
        <p:spPr>
          <a:xfrm rot="5400000">
            <a:off x="5390576" y="562567"/>
            <a:ext cx="2825996" cy="2291361"/>
          </a:xfrm>
          <a:custGeom>
            <a:avLst/>
            <a:gdLst/>
            <a:ahLst/>
            <a:cxnLst/>
            <a:rect l="l" t="t" r="r" b="b"/>
            <a:pathLst>
              <a:path w="5885747" h="4772254">
                <a:moveTo>
                  <a:pt x="0" y="0"/>
                </a:moveTo>
                <a:lnTo>
                  <a:pt x="5885747" y="0"/>
                </a:lnTo>
                <a:lnTo>
                  <a:pt x="5885747" y="4772254"/>
                </a:lnTo>
                <a:lnTo>
                  <a:pt x="0" y="4772254"/>
                </a:lnTo>
                <a:lnTo>
                  <a:pt x="0" y="0"/>
                </a:lnTo>
                <a:close/>
              </a:path>
            </a:pathLst>
          </a:custGeom>
          <a:blipFill>
            <a:blip r:embed="rId3"/>
            <a:stretch>
              <a:fillRect b="-23332"/>
            </a:stretch>
          </a:blipFill>
        </p:spPr>
      </p:sp>
      <p:sp>
        <p:nvSpPr>
          <p:cNvPr id="6" name="Freeform 6"/>
          <p:cNvSpPr/>
          <p:nvPr/>
        </p:nvSpPr>
        <p:spPr>
          <a:xfrm>
            <a:off x="6083345" y="2630743"/>
            <a:ext cx="714490" cy="714490"/>
          </a:xfrm>
          <a:custGeom>
            <a:avLst/>
            <a:gdLst/>
            <a:ahLst/>
            <a:cxnLst/>
            <a:rect l="l" t="t" r="r" b="b"/>
            <a:pathLst>
              <a:path w="1488080" h="1488080">
                <a:moveTo>
                  <a:pt x="0" y="0"/>
                </a:moveTo>
                <a:lnTo>
                  <a:pt x="1488080" y="0"/>
                </a:lnTo>
                <a:lnTo>
                  <a:pt x="1488080" y="1488080"/>
                </a:lnTo>
                <a:lnTo>
                  <a:pt x="0" y="1488080"/>
                </a:lnTo>
                <a:lnTo>
                  <a:pt x="0" y="0"/>
                </a:lnTo>
                <a:close/>
              </a:path>
            </a:pathLst>
          </a:custGeom>
          <a:blipFill>
            <a:blip r:embed="rId4"/>
            <a:stretch>
              <a:fillRect/>
            </a:stretch>
          </a:blipFill>
        </p:spPr>
      </p:sp>
      <p:sp>
        <p:nvSpPr>
          <p:cNvPr id="7" name="Freeform 7"/>
          <p:cNvSpPr/>
          <p:nvPr/>
        </p:nvSpPr>
        <p:spPr>
          <a:xfrm>
            <a:off x="6170317" y="7295907"/>
            <a:ext cx="714490" cy="714490"/>
          </a:xfrm>
          <a:custGeom>
            <a:avLst/>
            <a:gdLst/>
            <a:ahLst/>
            <a:cxnLst/>
            <a:rect l="l" t="t" r="r" b="b"/>
            <a:pathLst>
              <a:path w="1488080" h="1488080">
                <a:moveTo>
                  <a:pt x="0" y="0"/>
                </a:moveTo>
                <a:lnTo>
                  <a:pt x="1488079" y="0"/>
                </a:lnTo>
                <a:lnTo>
                  <a:pt x="1488079" y="1488080"/>
                </a:lnTo>
                <a:lnTo>
                  <a:pt x="0" y="1488080"/>
                </a:lnTo>
                <a:lnTo>
                  <a:pt x="0" y="0"/>
                </a:lnTo>
                <a:close/>
              </a:path>
            </a:pathLst>
          </a:custGeom>
          <a:blipFill>
            <a:blip r:embed="rId4"/>
            <a:stretch>
              <a:fillRect/>
            </a:stretch>
          </a:blipFill>
        </p:spPr>
      </p:sp>
      <p:sp>
        <p:nvSpPr>
          <p:cNvPr id="8" name="Freeform 8"/>
          <p:cNvSpPr/>
          <p:nvPr/>
        </p:nvSpPr>
        <p:spPr>
          <a:xfrm>
            <a:off x="8185254" y="438631"/>
            <a:ext cx="412424" cy="412424"/>
          </a:xfrm>
          <a:custGeom>
            <a:avLst/>
            <a:gdLst/>
            <a:ahLst/>
            <a:cxnLst/>
            <a:rect l="l" t="t" r="r" b="b"/>
            <a:pathLst>
              <a:path w="858962" h="858962">
                <a:moveTo>
                  <a:pt x="0" y="0"/>
                </a:moveTo>
                <a:lnTo>
                  <a:pt x="858961" y="0"/>
                </a:lnTo>
                <a:lnTo>
                  <a:pt x="858961" y="858962"/>
                </a:lnTo>
                <a:lnTo>
                  <a:pt x="0" y="858962"/>
                </a:lnTo>
                <a:lnTo>
                  <a:pt x="0" y="0"/>
                </a:lnTo>
                <a:close/>
              </a:path>
            </a:pathLst>
          </a:custGeom>
          <a:blipFill>
            <a:blip r:embed="rId4"/>
            <a:stretch>
              <a:fillRect/>
            </a:stretch>
          </a:blipFill>
        </p:spPr>
      </p:sp>
      <p:sp>
        <p:nvSpPr>
          <p:cNvPr id="9" name="Freeform 9"/>
          <p:cNvSpPr/>
          <p:nvPr/>
        </p:nvSpPr>
        <p:spPr>
          <a:xfrm>
            <a:off x="11641218" y="7653152"/>
            <a:ext cx="412424" cy="412424"/>
          </a:xfrm>
          <a:custGeom>
            <a:avLst/>
            <a:gdLst/>
            <a:ahLst/>
            <a:cxnLst/>
            <a:rect l="l" t="t" r="r" b="b"/>
            <a:pathLst>
              <a:path w="858962" h="858962">
                <a:moveTo>
                  <a:pt x="0" y="0"/>
                </a:moveTo>
                <a:lnTo>
                  <a:pt x="858962" y="0"/>
                </a:lnTo>
                <a:lnTo>
                  <a:pt x="858962" y="858961"/>
                </a:lnTo>
                <a:lnTo>
                  <a:pt x="0" y="858961"/>
                </a:lnTo>
                <a:lnTo>
                  <a:pt x="0" y="0"/>
                </a:lnTo>
                <a:close/>
              </a:path>
            </a:pathLst>
          </a:custGeom>
          <a:blipFill>
            <a:blip r:embed="rId4"/>
            <a:stretch>
              <a:fillRect/>
            </a:stretch>
          </a:blipFill>
        </p:spPr>
      </p:sp>
      <p:sp>
        <p:nvSpPr>
          <p:cNvPr id="10" name="Freeform 10"/>
          <p:cNvSpPr/>
          <p:nvPr/>
        </p:nvSpPr>
        <p:spPr>
          <a:xfrm>
            <a:off x="9145525" y="9645206"/>
            <a:ext cx="339250" cy="339250"/>
          </a:xfrm>
          <a:custGeom>
            <a:avLst/>
            <a:gdLst/>
            <a:ahLst/>
            <a:cxnLst/>
            <a:rect l="l" t="t" r="r" b="b"/>
            <a:pathLst>
              <a:path w="706562" h="706562">
                <a:moveTo>
                  <a:pt x="0" y="0"/>
                </a:moveTo>
                <a:lnTo>
                  <a:pt x="706562" y="0"/>
                </a:lnTo>
                <a:lnTo>
                  <a:pt x="706562" y="706562"/>
                </a:lnTo>
                <a:lnTo>
                  <a:pt x="0" y="706562"/>
                </a:lnTo>
                <a:lnTo>
                  <a:pt x="0" y="0"/>
                </a:lnTo>
                <a:close/>
              </a:path>
            </a:pathLst>
          </a:custGeom>
          <a:blipFill>
            <a:blip r:embed="rId4"/>
            <a:stretch>
              <a:fillRect/>
            </a:stretch>
          </a:blipFill>
        </p:spPr>
      </p:sp>
      <p:sp>
        <p:nvSpPr>
          <p:cNvPr id="11" name="Freeform 11"/>
          <p:cNvSpPr/>
          <p:nvPr/>
        </p:nvSpPr>
        <p:spPr>
          <a:xfrm>
            <a:off x="11641219" y="9475581"/>
            <a:ext cx="714490" cy="714490"/>
          </a:xfrm>
          <a:custGeom>
            <a:avLst/>
            <a:gdLst/>
            <a:ahLst/>
            <a:cxnLst/>
            <a:rect l="l" t="t" r="r" b="b"/>
            <a:pathLst>
              <a:path w="1488080" h="1488080">
                <a:moveTo>
                  <a:pt x="0" y="0"/>
                </a:moveTo>
                <a:lnTo>
                  <a:pt x="1488080" y="0"/>
                </a:lnTo>
                <a:lnTo>
                  <a:pt x="1488080" y="1488080"/>
                </a:lnTo>
                <a:lnTo>
                  <a:pt x="0" y="1488080"/>
                </a:lnTo>
                <a:lnTo>
                  <a:pt x="0" y="0"/>
                </a:lnTo>
                <a:close/>
              </a:path>
            </a:pathLst>
          </a:custGeom>
          <a:blipFill>
            <a:blip r:embed="rId4"/>
            <a:stretch>
              <a:fillRect/>
            </a:stretch>
          </a:blipFill>
        </p:spPr>
      </p:sp>
      <p:sp>
        <p:nvSpPr>
          <p:cNvPr id="12" name="Freeform 12"/>
          <p:cNvSpPr/>
          <p:nvPr/>
        </p:nvSpPr>
        <p:spPr>
          <a:xfrm rot="333133" flipH="1">
            <a:off x="3185545" y="2236660"/>
            <a:ext cx="1437899" cy="1437899"/>
          </a:xfrm>
          <a:custGeom>
            <a:avLst/>
            <a:gdLst/>
            <a:ahLst/>
            <a:cxnLst/>
            <a:rect l="l" t="t" r="r" b="b"/>
            <a:pathLst>
              <a:path w="2994735" h="2994735">
                <a:moveTo>
                  <a:pt x="2994735" y="0"/>
                </a:moveTo>
                <a:lnTo>
                  <a:pt x="0" y="0"/>
                </a:lnTo>
                <a:lnTo>
                  <a:pt x="0" y="2994735"/>
                </a:lnTo>
                <a:lnTo>
                  <a:pt x="2994735" y="2994735"/>
                </a:lnTo>
                <a:lnTo>
                  <a:pt x="299473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4415516">
            <a:off x="10526632" y="7126658"/>
            <a:ext cx="700799" cy="618455"/>
          </a:xfrm>
          <a:custGeom>
            <a:avLst/>
            <a:gdLst/>
            <a:ahLst/>
            <a:cxnLst/>
            <a:rect l="l" t="t" r="r" b="b"/>
            <a:pathLst>
              <a:path w="1459565" h="1288066">
                <a:moveTo>
                  <a:pt x="0" y="0"/>
                </a:moveTo>
                <a:lnTo>
                  <a:pt x="1459565" y="0"/>
                </a:lnTo>
                <a:lnTo>
                  <a:pt x="1459565" y="1288066"/>
                </a:lnTo>
                <a:lnTo>
                  <a:pt x="0" y="12880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1483" y="392178"/>
            <a:ext cx="9894822" cy="9894822"/>
          </a:xfrm>
          <a:prstGeom prst="rect">
            <a:avLst/>
          </a:prstGeom>
        </p:spPr>
      </p:pic>
      <p:sp>
        <p:nvSpPr>
          <p:cNvPr id="17" name="Freeform 14"/>
          <p:cNvSpPr/>
          <p:nvPr/>
        </p:nvSpPr>
        <p:spPr>
          <a:xfrm>
            <a:off x="-14514" y="-103636"/>
            <a:ext cx="18302514" cy="10390636"/>
          </a:xfrm>
          <a:custGeom>
            <a:avLst/>
            <a:gdLst/>
            <a:ahLst/>
            <a:cxnLst/>
            <a:rect l="l" t="t" r="r" b="b"/>
            <a:pathLst>
              <a:path w="13401027" h="7222510">
                <a:moveTo>
                  <a:pt x="0" y="0"/>
                </a:moveTo>
                <a:lnTo>
                  <a:pt x="13401027" y="0"/>
                </a:lnTo>
                <a:lnTo>
                  <a:pt x="13401027" y="7222510"/>
                </a:lnTo>
                <a:lnTo>
                  <a:pt x="0" y="7222510"/>
                </a:lnTo>
                <a:lnTo>
                  <a:pt x="0" y="0"/>
                </a:lnTo>
                <a:close/>
              </a:path>
            </a:pathLst>
          </a:custGeom>
          <a:blipFill>
            <a:blip r:embed="rId10"/>
            <a:stretch>
              <a:fillRect l="-12156" r="-12156" b="-11003"/>
            </a:stretch>
          </a:blipFill>
        </p:spPr>
      </p:sp>
      <p:sp>
        <p:nvSpPr>
          <p:cNvPr id="14" name="Rectangle 13"/>
          <p:cNvSpPr/>
          <p:nvPr/>
        </p:nvSpPr>
        <p:spPr>
          <a:xfrm>
            <a:off x="214613" y="3147394"/>
            <a:ext cx="11632817" cy="3813352"/>
          </a:xfrm>
          <a:prstGeom prst="rect">
            <a:avLst/>
          </a:prstGeom>
        </p:spPr>
        <p:txBody>
          <a:bodyPr wrap="square">
            <a:spAutoFit/>
          </a:bodyPr>
          <a:lstStyle/>
          <a:p>
            <a:pPr algn="ctr">
              <a:lnSpc>
                <a:spcPct val="130000"/>
              </a:lnSpc>
              <a:spcAft>
                <a:spcPts val="0"/>
              </a:spcAft>
            </a:pPr>
            <a:r>
              <a:rPr lang="vi-VN" sz="6600" b="1">
                <a:ln w="13462">
                  <a:solidFill>
                    <a:schemeClr val="bg1"/>
                  </a:solidFill>
                  <a:prstDash val="solid"/>
                </a:ln>
                <a:solidFill>
                  <a:schemeClr val="tx1">
                    <a:lumMod val="85000"/>
                    <a:lumOff val="15000"/>
                  </a:schemeClr>
                </a:solidFill>
                <a:effectLst>
                  <a:glow rad="101600">
                    <a:schemeClr val="accent1">
                      <a:satMod val="175000"/>
                      <a:alpha val="40000"/>
                    </a:schemeClr>
                  </a:glow>
                  <a:outerShdw dist="38100" dir="2700000" algn="bl" rotWithShape="0">
                    <a:schemeClr val="accent5"/>
                  </a:outerShdw>
                </a:effectLst>
                <a:latin typeface="+mj-lt"/>
                <a:ea typeface="Calibri" panose="020F0502020204030204" pitchFamily="34" charset="0"/>
                <a:cs typeface="Times New Roman" panose="02020603050405020304" pitchFamily="18" charset="0"/>
              </a:rPr>
              <a:t>PHẠM XUÂN ẨN </a:t>
            </a:r>
            <a:r>
              <a:rPr lang="vi-VN" sz="6600" b="1" smtClean="0">
                <a:ln w="13462">
                  <a:solidFill>
                    <a:schemeClr val="bg1"/>
                  </a:solidFill>
                  <a:prstDash val="solid"/>
                </a:ln>
                <a:solidFill>
                  <a:schemeClr val="tx1">
                    <a:lumMod val="85000"/>
                    <a:lumOff val="15000"/>
                  </a:schemeClr>
                </a:solidFill>
                <a:effectLst>
                  <a:glow rad="101600">
                    <a:schemeClr val="accent1">
                      <a:satMod val="175000"/>
                      <a:alpha val="40000"/>
                    </a:schemeClr>
                  </a:glow>
                  <a:outerShdw dist="38100" dir="2700000" algn="bl" rotWithShape="0">
                    <a:schemeClr val="accent5"/>
                  </a:outerShdw>
                </a:effectLst>
                <a:latin typeface="+mj-lt"/>
                <a:ea typeface="Calibri" panose="020F0502020204030204" pitchFamily="34" charset="0"/>
                <a:cs typeface="Times New Roman" panose="02020603050405020304" pitchFamily="18" charset="0"/>
              </a:rPr>
              <a:t>– </a:t>
            </a:r>
          </a:p>
          <a:p>
            <a:pPr algn="ctr">
              <a:lnSpc>
                <a:spcPct val="130000"/>
              </a:lnSpc>
              <a:spcAft>
                <a:spcPts val="0"/>
              </a:spcAft>
            </a:pPr>
            <a:r>
              <a:rPr lang="vi-VN" sz="6600" b="1" smtClean="0">
                <a:ln w="13462">
                  <a:solidFill>
                    <a:schemeClr val="bg1"/>
                  </a:solidFill>
                  <a:prstDash val="solid"/>
                </a:ln>
                <a:solidFill>
                  <a:schemeClr val="tx1">
                    <a:lumMod val="85000"/>
                    <a:lumOff val="15000"/>
                  </a:schemeClr>
                </a:solidFill>
                <a:effectLst>
                  <a:glow rad="101600">
                    <a:schemeClr val="accent1">
                      <a:satMod val="175000"/>
                      <a:alpha val="40000"/>
                    </a:schemeClr>
                  </a:glow>
                  <a:outerShdw dist="38100" dir="2700000" algn="bl" rotWithShape="0">
                    <a:schemeClr val="accent5"/>
                  </a:outerShdw>
                </a:effectLst>
                <a:latin typeface="+mj-lt"/>
                <a:ea typeface="Calibri" panose="020F0502020204030204" pitchFamily="34" charset="0"/>
                <a:cs typeface="Times New Roman" panose="02020603050405020304" pitchFamily="18" charset="0"/>
              </a:rPr>
              <a:t>TÊN </a:t>
            </a:r>
            <a:r>
              <a:rPr lang="vi-VN" sz="6600" b="1">
                <a:ln w="13462">
                  <a:solidFill>
                    <a:schemeClr val="bg1"/>
                  </a:solidFill>
                  <a:prstDash val="solid"/>
                </a:ln>
                <a:solidFill>
                  <a:schemeClr val="tx1">
                    <a:lumMod val="85000"/>
                    <a:lumOff val="15000"/>
                  </a:schemeClr>
                </a:solidFill>
                <a:effectLst>
                  <a:glow rad="101600">
                    <a:schemeClr val="accent1">
                      <a:satMod val="175000"/>
                      <a:alpha val="40000"/>
                    </a:schemeClr>
                  </a:glow>
                  <a:outerShdw dist="38100" dir="2700000" algn="bl" rotWithShape="0">
                    <a:schemeClr val="accent5"/>
                  </a:outerShdw>
                </a:effectLst>
                <a:latin typeface="+mj-lt"/>
                <a:ea typeface="Calibri" panose="020F0502020204030204" pitchFamily="34" charset="0"/>
                <a:cs typeface="Times New Roman" panose="02020603050405020304" pitchFamily="18" charset="0"/>
              </a:rPr>
              <a:t>NGƯỜI NHƯ CUỘC ĐỜI</a:t>
            </a:r>
            <a:endParaRPr lang="en-GB" sz="6600" b="1">
              <a:ln w="13462">
                <a:solidFill>
                  <a:schemeClr val="bg1"/>
                </a:solidFill>
                <a:prstDash val="solid"/>
              </a:ln>
              <a:solidFill>
                <a:schemeClr val="tx1">
                  <a:lumMod val="85000"/>
                  <a:lumOff val="15000"/>
                </a:schemeClr>
              </a:solidFill>
              <a:effectLst>
                <a:glow rad="101600">
                  <a:schemeClr val="accent1">
                    <a:satMod val="175000"/>
                    <a:alpha val="40000"/>
                  </a:schemeClr>
                </a:glow>
                <a:outerShdw dist="38100" dir="2700000" algn="bl" rotWithShape="0">
                  <a:schemeClr val="accent5"/>
                </a:outerShdw>
              </a:effectLst>
              <a:latin typeface="+mj-lt"/>
              <a:ea typeface="Calibri" panose="020F0502020204030204" pitchFamily="34" charset="0"/>
              <a:cs typeface="Times New Roman" panose="02020603050405020304" pitchFamily="18" charset="0"/>
            </a:endParaRPr>
          </a:p>
          <a:p>
            <a:pPr algn="ctr">
              <a:lnSpc>
                <a:spcPct val="130000"/>
              </a:lnSpc>
              <a:spcAft>
                <a:spcPts val="0"/>
              </a:spcAft>
            </a:pPr>
            <a:r>
              <a:rPr lang="vi-VN" sz="5400" b="1">
                <a:ln w="13462">
                  <a:solidFill>
                    <a:schemeClr val="bg1"/>
                  </a:solidFill>
                  <a:prstDash val="solid"/>
                </a:ln>
                <a:solidFill>
                  <a:schemeClr val="tx1">
                    <a:lumMod val="85000"/>
                    <a:lumOff val="15000"/>
                  </a:schemeClr>
                </a:solidFill>
                <a:effectLst>
                  <a:glow rad="101600">
                    <a:schemeClr val="accent1">
                      <a:satMod val="175000"/>
                      <a:alpha val="40000"/>
                    </a:schemeClr>
                  </a:glow>
                  <a:outerShdw dist="38100" dir="2700000" algn="bl" rotWithShape="0">
                    <a:schemeClr val="accent5"/>
                  </a:outerShdw>
                </a:effectLst>
                <a:latin typeface="+mj-lt"/>
                <a:ea typeface="Calibri" panose="020F0502020204030204" pitchFamily="34" charset="0"/>
                <a:cs typeface="Times New Roman" panose="02020603050405020304" pitchFamily="18" charset="0"/>
              </a:rPr>
              <a:t>           (Trích, Nguyễn Thị Ngọc Hải)</a:t>
            </a:r>
            <a:endParaRPr lang="en-GB" sz="5400" b="1">
              <a:ln w="13462">
                <a:solidFill>
                  <a:schemeClr val="bg1"/>
                </a:solidFill>
                <a:prstDash val="solid"/>
              </a:ln>
              <a:solidFill>
                <a:schemeClr val="tx1">
                  <a:lumMod val="85000"/>
                  <a:lumOff val="15000"/>
                </a:schemeClr>
              </a:solidFill>
              <a:effectLst>
                <a:glow rad="101600">
                  <a:schemeClr val="accent1">
                    <a:satMod val="175000"/>
                    <a:alpha val="40000"/>
                  </a:schemeClr>
                </a:glow>
                <a:outerShdw dist="38100" dir="2700000" algn="bl" rotWithShape="0">
                  <a:schemeClr val="accent5"/>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03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000"/>
                                        <p:tgtEl>
                                          <p:spTgt spid="14">
                                            <p:txEl>
                                              <p:pRg st="2" end="2"/>
                                            </p:txEl>
                                          </p:spTgt>
                                        </p:tgtEl>
                                      </p:cBhvr>
                                    </p:animEffect>
                                    <p:anim calcmode="lin" valueType="num">
                                      <p:cBhvr>
                                        <p:cTn id="1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304800" y="1257300"/>
            <a:ext cx="8486249" cy="4180453"/>
          </a:xfrm>
          <a:custGeom>
            <a:avLst/>
            <a:gdLst/>
            <a:ahLst/>
            <a:cxnLst/>
            <a:rect l="l" t="t" r="r" b="b"/>
            <a:pathLst>
              <a:path w="7014119" h="3796392">
                <a:moveTo>
                  <a:pt x="0" y="0"/>
                </a:moveTo>
                <a:lnTo>
                  <a:pt x="7014119" y="0"/>
                </a:lnTo>
                <a:lnTo>
                  <a:pt x="7014119" y="3796392"/>
                </a:lnTo>
                <a:lnTo>
                  <a:pt x="0" y="3796392"/>
                </a:lnTo>
                <a:lnTo>
                  <a:pt x="0" y="0"/>
                </a:lnTo>
                <a:close/>
              </a:path>
            </a:pathLst>
          </a:custGeom>
          <a:blipFill>
            <a:blip r:embed="rId2"/>
            <a:stretch>
              <a:fillRect/>
            </a:stretch>
          </a:blipFill>
        </p:spPr>
        <p:txBody>
          <a:bodyPr/>
          <a:lstStyle/>
          <a:p>
            <a:endParaRPr lang="en-GB"/>
          </a:p>
        </p:txBody>
      </p:sp>
      <p:sp>
        <p:nvSpPr>
          <p:cNvPr id="3" name="Freeform 3"/>
          <p:cNvSpPr/>
          <p:nvPr/>
        </p:nvSpPr>
        <p:spPr>
          <a:xfrm>
            <a:off x="9487629" y="1257300"/>
            <a:ext cx="8190771" cy="4180453"/>
          </a:xfrm>
          <a:custGeom>
            <a:avLst/>
            <a:gdLst/>
            <a:ahLst/>
            <a:cxnLst/>
            <a:rect l="l" t="t" r="r" b="b"/>
            <a:pathLst>
              <a:path w="7014119" h="3796392">
                <a:moveTo>
                  <a:pt x="0" y="0"/>
                </a:moveTo>
                <a:lnTo>
                  <a:pt x="7014119" y="0"/>
                </a:lnTo>
                <a:lnTo>
                  <a:pt x="7014119" y="3796392"/>
                </a:lnTo>
                <a:lnTo>
                  <a:pt x="0" y="3796392"/>
                </a:lnTo>
                <a:lnTo>
                  <a:pt x="0" y="0"/>
                </a:lnTo>
                <a:close/>
              </a:path>
            </a:pathLst>
          </a:custGeom>
          <a:blipFill>
            <a:blip r:embed="rId2"/>
            <a:stretch>
              <a:fillRect/>
            </a:stretch>
          </a:blipFill>
        </p:spPr>
      </p:sp>
      <p:sp>
        <p:nvSpPr>
          <p:cNvPr id="13" name="TextBox 13"/>
          <p:cNvSpPr txBox="1"/>
          <p:nvPr/>
        </p:nvSpPr>
        <p:spPr>
          <a:xfrm>
            <a:off x="4371343" y="83964"/>
            <a:ext cx="10210800" cy="1015663"/>
          </a:xfrm>
          <a:prstGeom prst="rect">
            <a:avLst/>
          </a:prstGeom>
        </p:spPr>
        <p:txBody>
          <a:bodyPr wrap="square" lIns="0" tIns="0" rIns="0" bIns="0" rtlCol="0" anchor="t">
            <a:spAutoFit/>
          </a:bodyPr>
          <a:lstStyle/>
          <a:p>
            <a:r>
              <a:rPr lang="de-DE"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II. KHÁM PHÁ VĂN BẢN</a:t>
            </a:r>
            <a:endParaRPr lang="en-GB"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14" name="Freeform 2"/>
          <p:cNvSpPr/>
          <p:nvPr/>
        </p:nvSpPr>
        <p:spPr>
          <a:xfrm>
            <a:off x="304800" y="5753099"/>
            <a:ext cx="8486249" cy="4105359"/>
          </a:xfrm>
          <a:custGeom>
            <a:avLst/>
            <a:gdLst/>
            <a:ahLst/>
            <a:cxnLst/>
            <a:rect l="l" t="t" r="r" b="b"/>
            <a:pathLst>
              <a:path w="7014119" h="3796392">
                <a:moveTo>
                  <a:pt x="0" y="0"/>
                </a:moveTo>
                <a:lnTo>
                  <a:pt x="7014119" y="0"/>
                </a:lnTo>
                <a:lnTo>
                  <a:pt x="7014119" y="3796392"/>
                </a:lnTo>
                <a:lnTo>
                  <a:pt x="0" y="3796392"/>
                </a:lnTo>
                <a:lnTo>
                  <a:pt x="0" y="0"/>
                </a:lnTo>
                <a:close/>
              </a:path>
            </a:pathLst>
          </a:custGeom>
          <a:blipFill>
            <a:blip r:embed="rId2"/>
            <a:stretch>
              <a:fillRect/>
            </a:stretch>
          </a:blipFill>
        </p:spPr>
      </p:sp>
      <p:sp>
        <p:nvSpPr>
          <p:cNvPr id="16" name="Freeform 3"/>
          <p:cNvSpPr/>
          <p:nvPr/>
        </p:nvSpPr>
        <p:spPr>
          <a:xfrm>
            <a:off x="9476743" y="5753098"/>
            <a:ext cx="8201657" cy="4419601"/>
          </a:xfrm>
          <a:custGeom>
            <a:avLst/>
            <a:gdLst/>
            <a:ahLst/>
            <a:cxnLst/>
            <a:rect l="l" t="t" r="r" b="b"/>
            <a:pathLst>
              <a:path w="7014119" h="3796392">
                <a:moveTo>
                  <a:pt x="0" y="0"/>
                </a:moveTo>
                <a:lnTo>
                  <a:pt x="7014119" y="0"/>
                </a:lnTo>
                <a:lnTo>
                  <a:pt x="7014119" y="3796392"/>
                </a:lnTo>
                <a:lnTo>
                  <a:pt x="0" y="3796392"/>
                </a:lnTo>
                <a:lnTo>
                  <a:pt x="0" y="0"/>
                </a:lnTo>
                <a:close/>
              </a:path>
            </a:pathLst>
          </a:custGeom>
          <a:blipFill>
            <a:blip r:embed="rId2"/>
            <a:stretch>
              <a:fillRect/>
            </a:stretch>
          </a:blipFill>
        </p:spPr>
      </p:sp>
      <p:graphicFrame>
        <p:nvGraphicFramePr>
          <p:cNvPr id="8" name="Table 7"/>
          <p:cNvGraphicFramePr>
            <a:graphicFrameLocks noGrp="1"/>
          </p:cNvGraphicFramePr>
          <p:nvPr>
            <p:extLst>
              <p:ext uri="{D42A27DB-BD31-4B8C-83A1-F6EECF244321}">
                <p14:modId xmlns:p14="http://schemas.microsoft.com/office/powerpoint/2010/main" val="3558826890"/>
              </p:ext>
            </p:extLst>
          </p:nvPr>
        </p:nvGraphicFramePr>
        <p:xfrm>
          <a:off x="533400" y="1524408"/>
          <a:ext cx="8001000" cy="3677412"/>
        </p:xfrm>
        <a:graphic>
          <a:graphicData uri="http://schemas.openxmlformats.org/drawingml/2006/table">
            <a:tbl>
              <a:tblPr firstRow="1" firstCol="1" bandRow="1"/>
              <a:tblGrid>
                <a:gridCol w="8001000"/>
              </a:tblGrid>
              <a:tr h="0">
                <a:tc>
                  <a:txBody>
                    <a:bodyPr/>
                    <a:lstStyle/>
                    <a:p>
                      <a:pPr algn="just">
                        <a:lnSpc>
                          <a:spcPct val="130000"/>
                        </a:lnSpc>
                        <a:spcAft>
                          <a:spcPts val="0"/>
                        </a:spcAft>
                        <a:tabLst>
                          <a:tab pos="1386840" algn="l"/>
                        </a:tabLst>
                      </a:pPr>
                      <a:r>
                        <a:rPr lang="en-US" sz="3200" b="1" smtClean="0">
                          <a:solidFill>
                            <a:schemeClr val="tx1"/>
                          </a:solidFill>
                          <a:effectLst/>
                          <a:latin typeface="Times New Roman" panose="02020603050405020304" pitchFamily="18" charset="0"/>
                          <a:ea typeface="MS Mincho"/>
                          <a:cs typeface="Times New Roman" panose="02020603050405020304" pitchFamily="18" charset="0"/>
                        </a:rPr>
                        <a:t>Nhóm 1: </a:t>
                      </a:r>
                      <a:r>
                        <a:rPr lang="en-US"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những thông tin cơ bản về cuộc đời hoạt động cách mạng của nhà tình báo Phạm Xuân Ẩn</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0">
                <a:tc>
                  <a:txBody>
                    <a:bodyPr/>
                    <a:lstStyle/>
                    <a:p>
                      <a:pPr algn="just">
                        <a:lnSpc>
                          <a:spcPct val="130000"/>
                        </a:lnSpc>
                        <a:spcAft>
                          <a:spcPts val="0"/>
                        </a:spcAft>
                        <a:tabLst>
                          <a:tab pos="1386840" algn="l"/>
                        </a:tabLst>
                      </a:pPr>
                      <a:r>
                        <a:rPr lang="en-US" sz="3200" smtClean="0">
                          <a:solidFill>
                            <a:schemeClr val="tx1"/>
                          </a:solidFill>
                          <a:effectLst/>
                          <a:latin typeface="Times New Roman" panose="02020603050405020304" pitchFamily="18" charset="0"/>
                          <a:ea typeface="MS Mincho"/>
                          <a:cs typeface="Times New Roman" panose="02020603050405020304" pitchFamily="18" charset="0"/>
                        </a:rPr>
                        <a:t>- Quá trình tham gia cách mạng:...............</a:t>
                      </a:r>
                      <a:endParaRPr lang="en-GB" sz="320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3200" smtClean="0">
                          <a:solidFill>
                            <a:schemeClr val="tx1"/>
                          </a:solidFill>
                          <a:effectLst/>
                          <a:latin typeface="Times New Roman" panose="02020603050405020304" pitchFamily="18" charset="0"/>
                          <a:ea typeface="MS Mincho"/>
                          <a:cs typeface="Times New Roman" panose="02020603050405020304" pitchFamily="18" charset="0"/>
                        </a:rPr>
                        <a:t>- Các nghề nghiệp đã gắn bó:.............</a:t>
                      </a:r>
                      <a:endParaRPr lang="en-GB" sz="320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3200" smtClean="0">
                          <a:solidFill>
                            <a:schemeClr val="tx1"/>
                          </a:solidFill>
                          <a:effectLst/>
                          <a:latin typeface="Times New Roman" panose="02020603050405020304" pitchFamily="18" charset="0"/>
                          <a:ea typeface="MS Mincho"/>
                          <a:cs typeface="Times New Roman" panose="02020603050405020304" pitchFamily="18" charset="0"/>
                        </a:rPr>
                        <a:t>- Danh hiệu:.......................</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98753197"/>
              </p:ext>
            </p:extLst>
          </p:nvPr>
        </p:nvGraphicFramePr>
        <p:xfrm>
          <a:off x="9712125" y="1524408"/>
          <a:ext cx="7737675" cy="3803904"/>
        </p:xfrm>
        <a:graphic>
          <a:graphicData uri="http://schemas.openxmlformats.org/drawingml/2006/table">
            <a:tbl>
              <a:tblPr firstRow="1" firstCol="1" bandRow="1"/>
              <a:tblGrid>
                <a:gridCol w="7737675"/>
              </a:tblGrid>
              <a:tr h="0">
                <a:tc>
                  <a:txBody>
                    <a:bodyPr/>
                    <a:lstStyle/>
                    <a:p>
                      <a:pPr>
                        <a:lnSpc>
                          <a:spcPct val="130000"/>
                        </a:lnSpc>
                        <a:spcAft>
                          <a:spcPts val="0"/>
                        </a:spcAft>
                        <a:tabLst>
                          <a:tab pos="1386840" algn="l"/>
                        </a:tabLst>
                      </a:pPr>
                      <a:r>
                        <a:rPr lang="en-US" sz="3200" b="1">
                          <a:solidFill>
                            <a:schemeClr val="tx1"/>
                          </a:solidFill>
                          <a:effectLst/>
                          <a:latin typeface="Times New Roman" panose="02020603050405020304" pitchFamily="18" charset="0"/>
                          <a:ea typeface="MS Mincho"/>
                          <a:cs typeface="Times New Roman" panose="02020603050405020304" pitchFamily="18" charset="0"/>
                        </a:rPr>
                        <a:t>Nhóm 2: </a:t>
                      </a:r>
                      <a: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a:t>
                      </a:r>
                      <a:r>
                        <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 đánh giá của các nhà báo nước ngoài đối với Phạm Xuân Ẩn</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0">
                <a:tc>
                  <a:txBody>
                    <a:bodyPr/>
                    <a:lstStyle/>
                    <a:p>
                      <a:pPr algn="just">
                        <a:lnSpc>
                          <a:spcPct val="130000"/>
                        </a:lnSpc>
                        <a:spcAft>
                          <a:spcPts val="0"/>
                        </a:spcAft>
                        <a:tabLst>
                          <a:tab pos="1386840" algn="l"/>
                        </a:tabLst>
                      </a:pPr>
                      <a:r>
                        <a:rPr lang="en-US" sz="3200" b="1">
                          <a:solidFill>
                            <a:schemeClr val="tx1"/>
                          </a:solidFill>
                          <a:effectLst/>
                          <a:latin typeface="Times New Roman" panose="02020603050405020304" pitchFamily="18" charset="0"/>
                          <a:ea typeface="MS Mincho"/>
                          <a:cs typeface="Times New Roman" panose="02020603050405020304" pitchFamily="18" charset="0"/>
                        </a:rPr>
                        <a:t> - </a:t>
                      </a:r>
                      <a:r>
                        <a:rPr lang="en-US" sz="3200">
                          <a:solidFill>
                            <a:schemeClr val="tx1"/>
                          </a:solidFill>
                          <a:effectLst/>
                          <a:latin typeface="Times New Roman" panose="02020603050405020304" pitchFamily="18" charset="0"/>
                          <a:ea typeface="MS Mincho"/>
                          <a:cs typeface="Times New Roman" panose="02020603050405020304" pitchFamily="18" charset="0"/>
                        </a:rPr>
                        <a:t>Đánh giá của Pi-tơ Rót-xơ Rên-giơ – sếp của Phạm Xuân </a:t>
                      </a:r>
                      <a:r>
                        <a:rPr lang="en-US" sz="3200" smtClean="0">
                          <a:solidFill>
                            <a:schemeClr val="tx1"/>
                          </a:solidFill>
                          <a:effectLst/>
                          <a:latin typeface="Times New Roman" panose="02020603050405020304" pitchFamily="18" charset="0"/>
                          <a:ea typeface="MS Mincho"/>
                          <a:cs typeface="Times New Roman" panose="02020603050405020304" pitchFamily="18" charset="0"/>
                        </a:rPr>
                        <a:t>Ẩn........................................</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3200">
                          <a:solidFill>
                            <a:schemeClr val="tx1"/>
                          </a:solidFill>
                          <a:effectLst/>
                          <a:latin typeface="Times New Roman" panose="02020603050405020304" pitchFamily="18" charset="0"/>
                          <a:ea typeface="MS Mincho"/>
                          <a:cs typeface="Times New Roman" panose="02020603050405020304" pitchFamily="18" charset="0"/>
                        </a:rPr>
                        <a:t>- Đánh giá của </a:t>
                      </a:r>
                      <a:r>
                        <a:rPr lang="en-US"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 nhà báo Mỹ hoạt động cùng thời với </a:t>
                      </a:r>
                      <a:r>
                        <a:rPr lang="en-US" sz="320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ông:...........................................</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674037857"/>
              </p:ext>
            </p:extLst>
          </p:nvPr>
        </p:nvGraphicFramePr>
        <p:xfrm>
          <a:off x="518886" y="5932179"/>
          <a:ext cx="8015514" cy="3677412"/>
        </p:xfrm>
        <a:graphic>
          <a:graphicData uri="http://schemas.openxmlformats.org/drawingml/2006/table">
            <a:tbl>
              <a:tblPr firstRow="1" firstCol="1" bandRow="1"/>
              <a:tblGrid>
                <a:gridCol w="8015514"/>
              </a:tblGrid>
              <a:tr h="0">
                <a:tc>
                  <a:txBody>
                    <a:bodyPr/>
                    <a:lstStyle/>
                    <a:p>
                      <a:pPr>
                        <a:lnSpc>
                          <a:spcPct val="130000"/>
                        </a:lnSpc>
                        <a:spcAft>
                          <a:spcPts val="0"/>
                        </a:spcAft>
                        <a:tabLst>
                          <a:tab pos="1386840" algn="l"/>
                        </a:tabLst>
                      </a:pPr>
                      <a:r>
                        <a:rPr lang="de-DE" sz="3200" b="1">
                          <a:solidFill>
                            <a:schemeClr val="tx1"/>
                          </a:solidFill>
                          <a:effectLst/>
                          <a:latin typeface="Times New Roman" panose="02020603050405020304" pitchFamily="18" charset="0"/>
                          <a:ea typeface="MS Mincho"/>
                          <a:cs typeface="Times New Roman" panose="02020603050405020304" pitchFamily="18" charset="0"/>
                        </a:rPr>
                        <a:t>Nhóm 3: </a:t>
                      </a:r>
                      <a:r>
                        <a:rPr lang="de-DE"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a:t>
                      </a:r>
                      <a:r>
                        <a:rPr lang="de-DE"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đánh giá và mong ước của người viết khi khắc họa chân dung Phạm Xuân Ẩn.</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0">
                <a:tc>
                  <a:txBody>
                    <a:bodyPr/>
                    <a:lstStyle/>
                    <a:p>
                      <a:pPr algn="just">
                        <a:lnSpc>
                          <a:spcPct val="130000"/>
                        </a:lnSpc>
                        <a:spcAft>
                          <a:spcPts val="0"/>
                        </a:spcAft>
                        <a:tabLst>
                          <a:tab pos="1386840" algn="l"/>
                        </a:tabLst>
                      </a:pPr>
                      <a:r>
                        <a:rPr lang="de-DE" sz="3200">
                          <a:solidFill>
                            <a:schemeClr val="tx1"/>
                          </a:solidFill>
                          <a:effectLst/>
                          <a:latin typeface="Times New Roman" panose="02020603050405020304" pitchFamily="18" charset="0"/>
                          <a:ea typeface="MS Mincho"/>
                          <a:cs typeface="Times New Roman" panose="02020603050405020304" pitchFamily="18" charset="0"/>
                        </a:rPr>
                        <a:t>*Đánh giá của người viết  về Phạm Xuân Ẩn</a:t>
                      </a:r>
                      <a:r>
                        <a:rPr lang="de-DE" sz="3200" smtClean="0">
                          <a:solidFill>
                            <a:schemeClr val="tx1"/>
                          </a:solidFill>
                          <a:effectLst/>
                          <a:latin typeface="Times New Roman" panose="02020603050405020304" pitchFamily="18" charset="0"/>
                          <a:ea typeface="MS Mincho"/>
                          <a:cs typeface="Times New Roman" panose="02020603050405020304" pitchFamily="18" charset="0"/>
                        </a:rPr>
                        <a:t>:....</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3200">
                          <a:solidFill>
                            <a:schemeClr val="tx1"/>
                          </a:solidFill>
                          <a:effectLst/>
                          <a:latin typeface="Times New Roman" panose="02020603050405020304" pitchFamily="18" charset="0"/>
                          <a:ea typeface="MS Mincho"/>
                          <a:cs typeface="Times New Roman" panose="02020603050405020304" pitchFamily="18" charset="0"/>
                        </a:rPr>
                        <a:t>*Mong ước của người viết khi khắc họa chân dung Phạm Xuân Ẩn</a:t>
                      </a:r>
                      <a:r>
                        <a:rPr lang="de-DE" sz="3200" smtClean="0">
                          <a:solidFill>
                            <a:schemeClr val="tx1"/>
                          </a:solidFill>
                          <a:effectLst/>
                          <a:latin typeface="Times New Roman" panose="02020603050405020304" pitchFamily="18" charset="0"/>
                          <a:ea typeface="MS Mincho"/>
                          <a:cs typeface="Times New Roman" panose="02020603050405020304" pitchFamily="18" charset="0"/>
                        </a:rPr>
                        <a:t>:</a:t>
                      </a:r>
                      <a:r>
                        <a:rPr lang="en-US" sz="3200" smtClean="0">
                          <a:solidFill>
                            <a:schemeClr val="tx1"/>
                          </a:solidFill>
                          <a:effectLst/>
                          <a:latin typeface="Times New Roman" panose="02020603050405020304" pitchFamily="18" charset="0"/>
                          <a:ea typeface="MS Mincho"/>
                          <a:cs typeface="Times New Roman" panose="02020603050405020304" pitchFamily="18" charset="0"/>
                        </a:rPr>
                        <a:t>........................</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070550414"/>
              </p:ext>
            </p:extLst>
          </p:nvPr>
        </p:nvGraphicFramePr>
        <p:xfrm>
          <a:off x="9712125" y="5932179"/>
          <a:ext cx="7737675" cy="3977640"/>
        </p:xfrm>
        <a:graphic>
          <a:graphicData uri="http://schemas.openxmlformats.org/drawingml/2006/table">
            <a:tbl>
              <a:tblPr firstRow="1" firstCol="1" bandRow="1"/>
              <a:tblGrid>
                <a:gridCol w="7737675"/>
              </a:tblGrid>
              <a:tr h="0">
                <a:tc>
                  <a:txBody>
                    <a:bodyPr/>
                    <a:lstStyle/>
                    <a:p>
                      <a:pPr>
                        <a:lnSpc>
                          <a:spcPct val="100000"/>
                        </a:lnSpc>
                        <a:spcAft>
                          <a:spcPts val="0"/>
                        </a:spcAft>
                        <a:tabLst>
                          <a:tab pos="1386840" algn="l"/>
                        </a:tabLst>
                      </a:pPr>
                      <a:r>
                        <a:rPr lang="en-US" sz="2900" b="1">
                          <a:solidFill>
                            <a:schemeClr val="tx1"/>
                          </a:solidFill>
                          <a:effectLst/>
                          <a:latin typeface="Times New Roman" panose="02020603050405020304" pitchFamily="18" charset="0"/>
                          <a:ea typeface="MS Mincho"/>
                          <a:cs typeface="Times New Roman" panose="02020603050405020304" pitchFamily="18" charset="0"/>
                        </a:rPr>
                        <a:t>Nhóm 4: </a:t>
                      </a:r>
                      <a:r>
                        <a:rPr lang="en-US" sz="29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nghệ thuật xây dựng chân dung nhân vật trong VB</a:t>
                      </a:r>
                      <a:endParaRPr lang="en-GB" sz="2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0">
                <a:tc>
                  <a:txBody>
                    <a:bodyPr/>
                    <a:lstStyle/>
                    <a:p>
                      <a:pPr algn="just">
                        <a:lnSpc>
                          <a:spcPct val="100000"/>
                        </a:lnSpc>
                        <a:spcAft>
                          <a:spcPts val="0"/>
                        </a:spcAft>
                        <a:tabLst>
                          <a:tab pos="1386840" algn="l"/>
                        </a:tabLst>
                      </a:pPr>
                      <a:r>
                        <a:rPr lang="en-US" sz="2900" b="1">
                          <a:solidFill>
                            <a:schemeClr val="tx1"/>
                          </a:solidFill>
                          <a:effectLst/>
                          <a:latin typeface="Times New Roman" panose="02020603050405020304" pitchFamily="18" charset="0"/>
                          <a:ea typeface="MS Mincho"/>
                          <a:cs typeface="Times New Roman" panose="02020603050405020304" pitchFamily="18" charset="0"/>
                        </a:rPr>
                        <a:t> - </a:t>
                      </a:r>
                      <a:r>
                        <a:rPr lang="en-US" sz="2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Khắc hoạ những nét chân dung nhân vật theo các mốc thời gian  quan trọng nào</a:t>
                      </a:r>
                      <a:r>
                        <a:rPr lang="en-US" sz="290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2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Người viết đặt nhân vật vào tình huống nào để lí giải chiều sâu nhân cách con người Phạm Xuân Ẩn</a:t>
                      </a:r>
                      <a:r>
                        <a:rPr lang="en-US" sz="290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90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290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 trích dẫn những đánh giá của các nhà báo nước ngoài về nhân vật có tác dụng gì</a:t>
                      </a:r>
                      <a:r>
                        <a:rPr lang="en-US" sz="290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extLst>
      <p:ext uri="{BB962C8B-B14F-4D97-AF65-F5344CB8AC3E}">
        <p14:creationId xmlns:p14="http://schemas.microsoft.com/office/powerpoint/2010/main" val="22241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6" name="Group 6"/>
          <p:cNvGrpSpPr/>
          <p:nvPr/>
        </p:nvGrpSpPr>
        <p:grpSpPr>
          <a:xfrm>
            <a:off x="9677400" y="8601284"/>
            <a:ext cx="11547468" cy="1672600"/>
            <a:chOff x="0" y="0"/>
            <a:chExt cx="3041308" cy="440520"/>
          </a:xfrm>
        </p:grpSpPr>
        <p:sp>
          <p:nvSpPr>
            <p:cNvPr id="7" name="Freeform 7"/>
            <p:cNvSpPr/>
            <p:nvPr/>
          </p:nvSpPr>
          <p:spPr>
            <a:xfrm>
              <a:off x="0" y="0"/>
              <a:ext cx="3041309" cy="440520"/>
            </a:xfrm>
            <a:custGeom>
              <a:avLst/>
              <a:gdLst/>
              <a:ahLst/>
              <a:cxnLst/>
              <a:rect l="l" t="t" r="r" b="b"/>
              <a:pathLst>
                <a:path w="3041309" h="440520">
                  <a:moveTo>
                    <a:pt x="67044" y="0"/>
                  </a:moveTo>
                  <a:lnTo>
                    <a:pt x="2974264" y="0"/>
                  </a:lnTo>
                  <a:cubicBezTo>
                    <a:pt x="3011292" y="0"/>
                    <a:pt x="3041309" y="30017"/>
                    <a:pt x="3041309" y="67044"/>
                  </a:cubicBezTo>
                  <a:lnTo>
                    <a:pt x="3041309" y="373476"/>
                  </a:lnTo>
                  <a:cubicBezTo>
                    <a:pt x="3041309" y="410503"/>
                    <a:pt x="3011292" y="440520"/>
                    <a:pt x="2974264" y="440520"/>
                  </a:cubicBezTo>
                  <a:lnTo>
                    <a:pt x="67044" y="440520"/>
                  </a:lnTo>
                  <a:cubicBezTo>
                    <a:pt x="30017" y="440520"/>
                    <a:pt x="0" y="410503"/>
                    <a:pt x="0" y="373476"/>
                  </a:cubicBezTo>
                  <a:lnTo>
                    <a:pt x="0" y="67044"/>
                  </a:lnTo>
                  <a:cubicBezTo>
                    <a:pt x="0" y="30017"/>
                    <a:pt x="30017" y="0"/>
                    <a:pt x="67044" y="0"/>
                  </a:cubicBezTo>
                  <a:close/>
                </a:path>
              </a:pathLst>
            </a:custGeom>
            <a:solidFill>
              <a:srgbClr val="FFFDB7"/>
            </a:solidFill>
          </p:spPr>
        </p:sp>
        <p:sp>
          <p:nvSpPr>
            <p:cNvPr id="8" name="TextBox 8"/>
            <p:cNvSpPr txBox="1"/>
            <p:nvPr/>
          </p:nvSpPr>
          <p:spPr>
            <a:xfrm>
              <a:off x="0" y="-38100"/>
              <a:ext cx="3041308" cy="47862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TextBox 11"/>
          <p:cNvSpPr txBox="1"/>
          <p:nvPr/>
        </p:nvSpPr>
        <p:spPr>
          <a:xfrm>
            <a:off x="629396" y="416480"/>
            <a:ext cx="10290878" cy="2492990"/>
          </a:xfrm>
          <a:prstGeom prst="rect">
            <a:avLst/>
          </a:prstGeom>
        </p:spPr>
        <p:txBody>
          <a:bodyPr wrap="square" lIns="0" tIns="0" rIns="0" bIns="0" rtlCol="0" anchor="t">
            <a:spAutoFit/>
          </a:bodyPr>
          <a:lstStyle/>
          <a:p>
            <a:pPr marL="914400" indent="-914400" algn="ctr">
              <a:buAutoNum type="arabicPeriod"/>
            </a:pPr>
            <a:r>
              <a:rPr lang="de-DE" sz="5400" b="1" smtClean="0">
                <a:latin typeface="Times New Roman" panose="02020603050405020304" pitchFamily="18" charset="0"/>
                <a:cs typeface="Times New Roman" panose="02020603050405020304" pitchFamily="18" charset="0"/>
              </a:rPr>
              <a:t>Thông </a:t>
            </a:r>
            <a:r>
              <a:rPr lang="de-DE" sz="5400" b="1">
                <a:latin typeface="Times New Roman" panose="02020603050405020304" pitchFamily="18" charset="0"/>
                <a:cs typeface="Times New Roman" panose="02020603050405020304" pitchFamily="18" charset="0"/>
              </a:rPr>
              <a:t>tin cơ bản về cuộc đời hoạt động của nhà tình báo </a:t>
            </a:r>
            <a:endParaRPr lang="vi-VN" sz="5400" b="1" smtClean="0">
              <a:latin typeface="Times New Roman" panose="02020603050405020304" pitchFamily="18" charset="0"/>
              <a:cs typeface="Times New Roman" panose="02020603050405020304" pitchFamily="18" charset="0"/>
            </a:endParaRPr>
          </a:p>
          <a:p>
            <a:pPr algn="ctr"/>
            <a:r>
              <a:rPr lang="de-DE" sz="5400" b="1" smtClean="0">
                <a:latin typeface="Times New Roman" panose="02020603050405020304" pitchFamily="18" charset="0"/>
                <a:cs typeface="Times New Roman" panose="02020603050405020304" pitchFamily="18" charset="0"/>
              </a:rPr>
              <a:t>Phạm </a:t>
            </a:r>
            <a:r>
              <a:rPr lang="de-DE" sz="5400" b="1">
                <a:latin typeface="Times New Roman" panose="02020603050405020304" pitchFamily="18" charset="0"/>
                <a:cs typeface="Times New Roman" panose="02020603050405020304" pitchFamily="18" charset="0"/>
              </a:rPr>
              <a:t>Xuân Ẩn</a:t>
            </a:r>
            <a:endParaRPr lang="en-GB" sz="5400">
              <a:latin typeface="Times New Roman" panose="02020603050405020304" pitchFamily="18" charset="0"/>
              <a:cs typeface="Times New Roman" panose="02020603050405020304" pitchFamily="18" charset="0"/>
            </a:endParaRPr>
          </a:p>
        </p:txBody>
      </p:sp>
      <p:sp>
        <p:nvSpPr>
          <p:cNvPr id="12" name="TextBox 12"/>
          <p:cNvSpPr txBox="1"/>
          <p:nvPr/>
        </p:nvSpPr>
        <p:spPr>
          <a:xfrm>
            <a:off x="545540" y="3316966"/>
            <a:ext cx="9831060" cy="1846659"/>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a:t>
            </a:r>
            <a:r>
              <a:rPr lang="de-DE" sz="4000" smtClean="0">
                <a:latin typeface="Times New Roman" panose="02020603050405020304" pitchFamily="18" charset="0"/>
                <a:cs typeface="Times New Roman" panose="02020603050405020304" pitchFamily="18" charset="0"/>
              </a:rPr>
              <a:t> </a:t>
            </a:r>
            <a:r>
              <a:rPr lang="de-DE" sz="4000">
                <a:latin typeface="Times New Roman" panose="02020603050405020304" pitchFamily="18" charset="0"/>
                <a:cs typeface="Times New Roman" panose="02020603050405020304" pitchFamily="18" charset="0"/>
              </a:rPr>
              <a:t>Tham gia Vệ quốc đoàn khi 18 tuổi; hòa vào phong trào HS-SV Trần Văn Ơn tại Sài Gòn năm 1950.</a:t>
            </a:r>
            <a:endParaRPr lang="en-US" sz="4000">
              <a:solidFill>
                <a:srgbClr val="4D5C57"/>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14" name="TextBox 14"/>
          <p:cNvSpPr txBox="1"/>
          <p:nvPr/>
        </p:nvSpPr>
        <p:spPr>
          <a:xfrm>
            <a:off x="622139" y="5528125"/>
            <a:ext cx="7870613" cy="615553"/>
          </a:xfrm>
          <a:prstGeom prst="rect">
            <a:avLst/>
          </a:prstGeom>
        </p:spPr>
        <p:txBody>
          <a:bodyPr lIns="0" tIns="0" rIns="0" bIns="0" rtlCol="0" anchor="t">
            <a:spAutoFit/>
          </a:bodyPr>
          <a:lstStyle/>
          <a:p>
            <a:pPr algn="just"/>
            <a:r>
              <a:rPr lang="vi-VN" sz="4000">
                <a:latin typeface="Times New Roman" panose="02020603050405020304" pitchFamily="18" charset="0"/>
                <a:cs typeface="Times New Roman" panose="02020603050405020304" pitchFamily="18" charset="0"/>
              </a:rPr>
              <a:t>-</a:t>
            </a:r>
            <a:r>
              <a:rPr lang="de-DE" sz="4000" smtClean="0">
                <a:latin typeface="Times New Roman" panose="02020603050405020304" pitchFamily="18" charset="0"/>
                <a:cs typeface="Times New Roman" panose="02020603050405020304" pitchFamily="18" charset="0"/>
              </a:rPr>
              <a:t> </a:t>
            </a:r>
            <a:r>
              <a:rPr lang="de-DE" sz="4000">
                <a:latin typeface="Times New Roman" panose="02020603050405020304" pitchFamily="18" charset="0"/>
                <a:cs typeface="Times New Roman" panose="02020603050405020304" pitchFamily="18" charset="0"/>
              </a:rPr>
              <a:t>Trở thành lính trong quân đội Pháp</a:t>
            </a:r>
            <a:endParaRPr lang="en-US" sz="4000">
              <a:solidFill>
                <a:srgbClr val="4D5C57"/>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16" name="Rectangle 15"/>
          <p:cNvSpPr/>
          <p:nvPr/>
        </p:nvSpPr>
        <p:spPr>
          <a:xfrm>
            <a:off x="545540" y="6670427"/>
            <a:ext cx="10058347" cy="2554545"/>
          </a:xfrm>
          <a:prstGeom prst="rect">
            <a:avLst/>
          </a:prstGeom>
        </p:spPr>
        <p:txBody>
          <a:bodyPr wrap="square">
            <a:spAutoFit/>
          </a:bodyPr>
          <a:lstStyle/>
          <a:p>
            <a:pPr algn="just"/>
            <a:r>
              <a:rPr lang="vi-VN" sz="4000">
                <a:latin typeface="Times New Roman" panose="02020603050405020304" pitchFamily="18" charset="0"/>
                <a:ea typeface="Calibri" panose="020F0502020204030204" pitchFamily="34" charset="0"/>
                <a:cs typeface="Times New Roman" panose="02020603050405020304" pitchFamily="18" charset="0"/>
              </a:rPr>
              <a:t>-</a:t>
            </a:r>
            <a:r>
              <a:rPr lang="de-DE" sz="4000" smtClean="0">
                <a:latin typeface="Times New Roman" panose="02020603050405020304" pitchFamily="18" charset="0"/>
                <a:ea typeface="Calibri" panose="020F0502020204030204" pitchFamily="34" charset="0"/>
                <a:cs typeface="Times New Roman" panose="02020603050405020304" pitchFamily="18" charset="0"/>
              </a:rPr>
              <a:t> </a:t>
            </a:r>
            <a:r>
              <a:rPr lang="de-DE" sz="4000">
                <a:latin typeface="Times New Roman" panose="02020603050405020304" pitchFamily="18" charset="0"/>
                <a:ea typeface="Calibri" panose="020F0502020204030204" pitchFamily="34" charset="0"/>
                <a:cs typeface="Times New Roman" panose="02020603050405020304" pitchFamily="18" charset="0"/>
              </a:rPr>
              <a:t>Trở thành nhân viên dịch thuật tại Bộ Tổng tham mưu, tham dự vào </a:t>
            </a:r>
            <a:r>
              <a:rPr lang="vi-VN" sz="4000" smtClean="0">
                <a:latin typeface="Times New Roman" panose="02020603050405020304" pitchFamily="18" charset="0"/>
                <a:ea typeface="Calibri" panose="020F0502020204030204" pitchFamily="34" charset="0"/>
                <a:cs typeface="Times New Roman" panose="02020603050405020304" pitchFamily="18" charset="0"/>
              </a:rPr>
              <a:t>viện</a:t>
            </a:r>
            <a:r>
              <a:rPr lang="de-DE" sz="4000" smtClean="0">
                <a:latin typeface="Times New Roman" panose="02020603050405020304" pitchFamily="18" charset="0"/>
                <a:ea typeface="Calibri" panose="020F0502020204030204" pitchFamily="34" charset="0"/>
                <a:cs typeface="Times New Roman" panose="02020603050405020304" pitchFamily="18" charset="0"/>
              </a:rPr>
              <a:t> </a:t>
            </a:r>
            <a:r>
              <a:rPr lang="de-DE" sz="4000">
                <a:latin typeface="Times New Roman" panose="02020603050405020304" pitchFamily="18" charset="0"/>
                <a:ea typeface="Calibri" panose="020F0502020204030204" pitchFamily="34" charset="0"/>
                <a:cs typeface="Times New Roman" panose="02020603050405020304" pitchFamily="18" charset="0"/>
              </a:rPr>
              <a:t>thành lập những sư đoàn đầu tiên do quân đội Mỹ tuyển chọn và đào tạo.</a:t>
            </a:r>
            <a:endParaRPr lang="en-GB" sz="400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5673" y="2721214"/>
            <a:ext cx="4741314" cy="6118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Freeform 5"/>
          <p:cNvSpPr/>
          <p:nvPr/>
        </p:nvSpPr>
        <p:spPr>
          <a:xfrm>
            <a:off x="14052465" y="21861"/>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3"/>
            <a:stretch>
              <a:fillRect/>
            </a:stretch>
          </a:blipFill>
        </p:spPr>
      </p:sp>
      <p:sp>
        <p:nvSpPr>
          <p:cNvPr id="21" name="Freeform 9"/>
          <p:cNvSpPr/>
          <p:nvPr/>
        </p:nvSpPr>
        <p:spPr>
          <a:xfrm>
            <a:off x="10771113" y="7216125"/>
            <a:ext cx="3341504" cy="2735856"/>
          </a:xfrm>
          <a:custGeom>
            <a:avLst/>
            <a:gdLst/>
            <a:ahLst/>
            <a:cxnLst/>
            <a:rect l="l" t="t" r="r" b="b"/>
            <a:pathLst>
              <a:path w="3341504" h="2735856">
                <a:moveTo>
                  <a:pt x="0" y="0"/>
                </a:moveTo>
                <a:lnTo>
                  <a:pt x="3341503" y="0"/>
                </a:lnTo>
                <a:lnTo>
                  <a:pt x="3341503" y="2735856"/>
                </a:lnTo>
                <a:lnTo>
                  <a:pt x="0" y="2735856"/>
                </a:lnTo>
                <a:lnTo>
                  <a:pt x="0" y="0"/>
                </a:lnTo>
                <a:close/>
              </a:path>
            </a:pathLst>
          </a:custGeom>
          <a:blipFill>
            <a:blip r:embed="rId4"/>
            <a:stretch>
              <a:fillRect/>
            </a:stretch>
          </a:blipFill>
        </p:spPr>
      </p:sp>
    </p:spTree>
    <p:extLst>
      <p:ext uri="{BB962C8B-B14F-4D97-AF65-F5344CB8AC3E}">
        <p14:creationId xmlns:p14="http://schemas.microsoft.com/office/powerpoint/2010/main" val="28210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6" name="Group 6"/>
          <p:cNvGrpSpPr/>
          <p:nvPr/>
        </p:nvGrpSpPr>
        <p:grpSpPr>
          <a:xfrm>
            <a:off x="9677400" y="8601284"/>
            <a:ext cx="11547468" cy="1672600"/>
            <a:chOff x="0" y="0"/>
            <a:chExt cx="3041308" cy="440520"/>
          </a:xfrm>
        </p:grpSpPr>
        <p:sp>
          <p:nvSpPr>
            <p:cNvPr id="7" name="Freeform 7"/>
            <p:cNvSpPr/>
            <p:nvPr/>
          </p:nvSpPr>
          <p:spPr>
            <a:xfrm>
              <a:off x="0" y="0"/>
              <a:ext cx="3041309" cy="440520"/>
            </a:xfrm>
            <a:custGeom>
              <a:avLst/>
              <a:gdLst/>
              <a:ahLst/>
              <a:cxnLst/>
              <a:rect l="l" t="t" r="r" b="b"/>
              <a:pathLst>
                <a:path w="3041309" h="440520">
                  <a:moveTo>
                    <a:pt x="67044" y="0"/>
                  </a:moveTo>
                  <a:lnTo>
                    <a:pt x="2974264" y="0"/>
                  </a:lnTo>
                  <a:cubicBezTo>
                    <a:pt x="3011292" y="0"/>
                    <a:pt x="3041309" y="30017"/>
                    <a:pt x="3041309" y="67044"/>
                  </a:cubicBezTo>
                  <a:lnTo>
                    <a:pt x="3041309" y="373476"/>
                  </a:lnTo>
                  <a:cubicBezTo>
                    <a:pt x="3041309" y="410503"/>
                    <a:pt x="3011292" y="440520"/>
                    <a:pt x="2974264" y="440520"/>
                  </a:cubicBezTo>
                  <a:lnTo>
                    <a:pt x="67044" y="440520"/>
                  </a:lnTo>
                  <a:cubicBezTo>
                    <a:pt x="30017" y="440520"/>
                    <a:pt x="0" y="410503"/>
                    <a:pt x="0" y="373476"/>
                  </a:cubicBezTo>
                  <a:lnTo>
                    <a:pt x="0" y="67044"/>
                  </a:lnTo>
                  <a:cubicBezTo>
                    <a:pt x="0" y="30017"/>
                    <a:pt x="30017" y="0"/>
                    <a:pt x="67044" y="0"/>
                  </a:cubicBezTo>
                  <a:close/>
                </a:path>
              </a:pathLst>
            </a:custGeom>
            <a:solidFill>
              <a:srgbClr val="FFFDB7"/>
            </a:solidFill>
          </p:spPr>
        </p:sp>
        <p:sp>
          <p:nvSpPr>
            <p:cNvPr id="8" name="TextBox 8"/>
            <p:cNvSpPr txBox="1"/>
            <p:nvPr/>
          </p:nvSpPr>
          <p:spPr>
            <a:xfrm>
              <a:off x="0" y="-38100"/>
              <a:ext cx="3041308" cy="47862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7" name="Rectangle 16"/>
          <p:cNvSpPr/>
          <p:nvPr/>
        </p:nvSpPr>
        <p:spPr>
          <a:xfrm>
            <a:off x="529767" y="3687709"/>
            <a:ext cx="10241346" cy="3170099"/>
          </a:xfrm>
          <a:prstGeom prst="rect">
            <a:avLst/>
          </a:prstGeom>
        </p:spPr>
        <p:txBody>
          <a:bodyPr wrap="square">
            <a:spAutoFit/>
          </a:bodyPr>
          <a:lstStyle/>
          <a:p>
            <a:pPr algn="just"/>
            <a:r>
              <a:rPr lang="de-DE" sz="400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Sau khi học ở Mỹ về, Phạm Xuân Ẩn hành nghề báo chí, từ làm việc cho Việt Tấn xã dưới thời Ngô Đình Diệm, cho tới làm phóng viên cho các hãng thông tấn của nước ngoài có văn phòng tại Việt Nam như Roi-tơ, Time,...</a:t>
            </a:r>
            <a:endParaRPr lang="en-GB" sz="400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529767" y="7164080"/>
            <a:ext cx="10058404" cy="1938992"/>
          </a:xfrm>
          <a:prstGeom prst="rect">
            <a:avLst/>
          </a:prstGeom>
        </p:spPr>
        <p:txBody>
          <a:bodyPr wrap="square">
            <a:spAutoFit/>
          </a:bodyPr>
          <a:lstStyle/>
          <a:p>
            <a:pPr algn="just"/>
            <a:r>
              <a:rPr lang="de-DE" sz="400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Là một kí giả có tên tuổi làm việc cho Mỹ nhưng sự thực ông đã tham gia hoạt động cách mạng từ năm 1945 với các chức vụ khác nhau...</a:t>
            </a:r>
            <a:endParaRPr lang="en-GB" sz="400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144" y="1311209"/>
            <a:ext cx="5314950" cy="78038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2" name="Freeform 9"/>
          <p:cNvSpPr/>
          <p:nvPr/>
        </p:nvSpPr>
        <p:spPr>
          <a:xfrm>
            <a:off x="10771113" y="7216125"/>
            <a:ext cx="3341504" cy="2735856"/>
          </a:xfrm>
          <a:custGeom>
            <a:avLst/>
            <a:gdLst/>
            <a:ahLst/>
            <a:cxnLst/>
            <a:rect l="l" t="t" r="r" b="b"/>
            <a:pathLst>
              <a:path w="3341504" h="2735856">
                <a:moveTo>
                  <a:pt x="0" y="0"/>
                </a:moveTo>
                <a:lnTo>
                  <a:pt x="3341503" y="0"/>
                </a:lnTo>
                <a:lnTo>
                  <a:pt x="3341503" y="2735856"/>
                </a:lnTo>
                <a:lnTo>
                  <a:pt x="0" y="2735856"/>
                </a:lnTo>
                <a:lnTo>
                  <a:pt x="0" y="0"/>
                </a:lnTo>
                <a:close/>
              </a:path>
            </a:pathLst>
          </a:custGeom>
          <a:blipFill>
            <a:blip r:embed="rId3"/>
            <a:stretch>
              <a:fillRect/>
            </a:stretch>
          </a:blipFill>
        </p:spPr>
      </p:sp>
      <p:sp>
        <p:nvSpPr>
          <p:cNvPr id="23" name="Freeform 5"/>
          <p:cNvSpPr/>
          <p:nvPr/>
        </p:nvSpPr>
        <p:spPr>
          <a:xfrm>
            <a:off x="14052465" y="21861"/>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24" name="Freeform 5"/>
          <p:cNvSpPr/>
          <p:nvPr/>
        </p:nvSpPr>
        <p:spPr>
          <a:xfrm>
            <a:off x="-762000" y="-87630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Tree>
    <p:extLst>
      <p:ext uri="{BB962C8B-B14F-4D97-AF65-F5344CB8AC3E}">
        <p14:creationId xmlns:p14="http://schemas.microsoft.com/office/powerpoint/2010/main" val="9513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4776492" y="2385660"/>
            <a:ext cx="1649707" cy="1350697"/>
          </a:xfrm>
          <a:custGeom>
            <a:avLst/>
            <a:gdLst/>
            <a:ahLst/>
            <a:cxnLst/>
            <a:rect l="l" t="t" r="r" b="b"/>
            <a:pathLst>
              <a:path w="1649707" h="1350697">
                <a:moveTo>
                  <a:pt x="0" y="0"/>
                </a:moveTo>
                <a:lnTo>
                  <a:pt x="1649706" y="0"/>
                </a:lnTo>
                <a:lnTo>
                  <a:pt x="1649706" y="1350697"/>
                </a:lnTo>
                <a:lnTo>
                  <a:pt x="0" y="1350697"/>
                </a:lnTo>
                <a:lnTo>
                  <a:pt x="0" y="0"/>
                </a:lnTo>
                <a:close/>
              </a:path>
            </a:pathLst>
          </a:custGeom>
          <a:blipFill>
            <a:blip r:embed="rId2"/>
            <a:stretch>
              <a:fillRect/>
            </a:stretch>
          </a:blipFill>
        </p:spPr>
      </p:sp>
      <p:sp>
        <p:nvSpPr>
          <p:cNvPr id="3" name="Freeform 3"/>
          <p:cNvSpPr/>
          <p:nvPr/>
        </p:nvSpPr>
        <p:spPr>
          <a:xfrm>
            <a:off x="4751092" y="4434035"/>
            <a:ext cx="1649707" cy="1350697"/>
          </a:xfrm>
          <a:custGeom>
            <a:avLst/>
            <a:gdLst/>
            <a:ahLst/>
            <a:cxnLst/>
            <a:rect l="l" t="t" r="r" b="b"/>
            <a:pathLst>
              <a:path w="1649707" h="1350697">
                <a:moveTo>
                  <a:pt x="0" y="0"/>
                </a:moveTo>
                <a:lnTo>
                  <a:pt x="1649706" y="0"/>
                </a:lnTo>
                <a:lnTo>
                  <a:pt x="1649706" y="1350698"/>
                </a:lnTo>
                <a:lnTo>
                  <a:pt x="0" y="1350698"/>
                </a:lnTo>
                <a:lnTo>
                  <a:pt x="0" y="0"/>
                </a:lnTo>
                <a:close/>
              </a:path>
            </a:pathLst>
          </a:custGeom>
          <a:blipFill>
            <a:blip r:embed="rId2"/>
            <a:stretch>
              <a:fillRect/>
            </a:stretch>
          </a:blipFill>
        </p:spPr>
      </p:sp>
      <p:grpSp>
        <p:nvGrpSpPr>
          <p:cNvPr id="4" name="Group 4"/>
          <p:cNvGrpSpPr/>
          <p:nvPr/>
        </p:nvGrpSpPr>
        <p:grpSpPr>
          <a:xfrm>
            <a:off x="-919314" y="-1939810"/>
            <a:ext cx="20637059" cy="4008140"/>
            <a:chOff x="0" y="0"/>
            <a:chExt cx="5435275" cy="812800"/>
          </a:xfrm>
        </p:grpSpPr>
        <p:sp>
          <p:nvSpPr>
            <p:cNvPr id="5" name="Freeform 5"/>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6" name="TextBox 6"/>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4751093" y="7157758"/>
            <a:ext cx="1649707" cy="1350697"/>
          </a:xfrm>
          <a:custGeom>
            <a:avLst/>
            <a:gdLst/>
            <a:ahLst/>
            <a:cxnLst/>
            <a:rect l="l" t="t" r="r" b="b"/>
            <a:pathLst>
              <a:path w="1649707" h="1350697">
                <a:moveTo>
                  <a:pt x="0" y="0"/>
                </a:moveTo>
                <a:lnTo>
                  <a:pt x="1649706" y="0"/>
                </a:lnTo>
                <a:lnTo>
                  <a:pt x="1649706" y="1350697"/>
                </a:lnTo>
                <a:lnTo>
                  <a:pt x="0" y="1350697"/>
                </a:lnTo>
                <a:lnTo>
                  <a:pt x="0" y="0"/>
                </a:lnTo>
                <a:close/>
              </a:path>
            </a:pathLst>
          </a:custGeom>
          <a:blipFill>
            <a:blip r:embed="rId2"/>
            <a:stretch>
              <a:fillRect/>
            </a:stretch>
          </a:blipFill>
        </p:spPr>
      </p:sp>
      <p:sp>
        <p:nvSpPr>
          <p:cNvPr id="9" name="Freeform 9"/>
          <p:cNvSpPr/>
          <p:nvPr/>
        </p:nvSpPr>
        <p:spPr>
          <a:xfrm flipH="1">
            <a:off x="16782293" y="6469215"/>
            <a:ext cx="1454136" cy="3817785"/>
          </a:xfrm>
          <a:custGeom>
            <a:avLst/>
            <a:gdLst/>
            <a:ahLst/>
            <a:cxnLst/>
            <a:rect l="l" t="t" r="r" b="b"/>
            <a:pathLst>
              <a:path w="1454136" h="3817785">
                <a:moveTo>
                  <a:pt x="1454136" y="0"/>
                </a:moveTo>
                <a:lnTo>
                  <a:pt x="0" y="0"/>
                </a:lnTo>
                <a:lnTo>
                  <a:pt x="0" y="3817785"/>
                </a:lnTo>
                <a:lnTo>
                  <a:pt x="1454136" y="3817785"/>
                </a:lnTo>
                <a:lnTo>
                  <a:pt x="1454136" y="0"/>
                </a:lnTo>
                <a:close/>
              </a:path>
            </a:pathLst>
          </a:custGeom>
          <a:blipFill>
            <a:blip r:embed="rId3"/>
            <a:stretch>
              <a:fillRect l="-334859"/>
            </a:stretch>
          </a:blipFill>
        </p:spPr>
      </p:sp>
      <p:sp>
        <p:nvSpPr>
          <p:cNvPr id="10" name="TextBox 10"/>
          <p:cNvSpPr txBox="1"/>
          <p:nvPr/>
        </p:nvSpPr>
        <p:spPr>
          <a:xfrm>
            <a:off x="6809075" y="2729886"/>
            <a:ext cx="8534400" cy="1107996"/>
          </a:xfrm>
          <a:prstGeom prst="rect">
            <a:avLst/>
          </a:prstGeom>
        </p:spPr>
        <p:txBody>
          <a:bodyPr wrap="square" lIns="0" tIns="0" rIns="0" bIns="0" rtlCol="0" anchor="t">
            <a:spAutoFit/>
          </a:bodyPr>
          <a:lstStyle/>
          <a:p>
            <a:pPr algn="just"/>
            <a:r>
              <a:rPr lang="de-DE" sz="3600">
                <a:latin typeface="Times New Roman" panose="02020603050405020304" pitchFamily="18" charset="0"/>
                <a:cs typeface="Times New Roman" panose="02020603050405020304" pitchFamily="18" charset="0"/>
              </a:rPr>
              <a:t>Pi-tơ Rót-xơ Rên-giơ khuyến khích Phạm Xuân Ẩn viết một cuốn sách về cuộc đời mình </a:t>
            </a:r>
            <a:endParaRPr lang="en-US" sz="3200">
              <a:solidFill>
                <a:srgbClr val="4D5C57"/>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11" name="TextBox 11"/>
          <p:cNvSpPr txBox="1"/>
          <p:nvPr/>
        </p:nvSpPr>
        <p:spPr>
          <a:xfrm>
            <a:off x="6553199" y="4742142"/>
            <a:ext cx="8790275" cy="2215991"/>
          </a:xfrm>
          <a:prstGeom prst="rect">
            <a:avLst/>
          </a:prstGeom>
        </p:spPr>
        <p:txBody>
          <a:bodyPr wrap="square" lIns="0" tIns="0" rIns="0" bIns="0" rtlCol="0" anchor="t">
            <a:spAutoFit/>
          </a:bodyPr>
          <a:lstStyle/>
          <a:p>
            <a:pPr lvl="0" algn="just"/>
            <a:r>
              <a:rPr lang="de-DE" sz="3600">
                <a:latin typeface="Times New Roman" panose="02020603050405020304" pitchFamily="18" charset="0"/>
                <a:cs typeface="Times New Roman" panose="02020603050405020304" pitchFamily="18" charset="0"/>
              </a:rPr>
              <a:t>Sau khi cả nước và thế giới biết rõ ông là tình báo, vậy mà những nhà báo Mỹ hoạt động cùng thời với ông nay trở lại Việt Nam vẫn tin tưởng và kính trọng ông.</a:t>
            </a:r>
            <a:endParaRPr lang="en-GB" sz="3600">
              <a:latin typeface="Times New Roman" panose="02020603050405020304" pitchFamily="18" charset="0"/>
              <a:cs typeface="Times New Roman" panose="02020603050405020304" pitchFamily="18" charset="0"/>
            </a:endParaRPr>
          </a:p>
        </p:txBody>
      </p:sp>
      <p:sp>
        <p:nvSpPr>
          <p:cNvPr id="12" name="TextBox 12"/>
          <p:cNvSpPr txBox="1"/>
          <p:nvPr/>
        </p:nvSpPr>
        <p:spPr>
          <a:xfrm>
            <a:off x="6553199" y="7581900"/>
            <a:ext cx="8637874" cy="2215991"/>
          </a:xfrm>
          <a:prstGeom prst="rect">
            <a:avLst/>
          </a:prstGeom>
        </p:spPr>
        <p:txBody>
          <a:bodyPr wrap="square" lIns="0" tIns="0" rIns="0" bIns="0" rtlCol="0" anchor="t">
            <a:spAutoFit/>
          </a:bodyPr>
          <a:lstStyle/>
          <a:p>
            <a:pPr algn="just"/>
            <a:r>
              <a:rPr lang="de-DE" sz="3600">
                <a:latin typeface="Times New Roman" panose="02020603050405020304" pitchFamily="18" charset="0"/>
                <a:cs typeface="Times New Roman" panose="02020603050405020304" pitchFamily="18" charset="0"/>
              </a:rPr>
              <a:t>Có những nhà báo Mỹ là bạn cũ của ông Ẩn, nay đã mất nhưng dặn lại con cái họ hãy tìm đến ông Ẩn khi sang Việt Nam vì họ tin con cái họ sẽ học được nhiều ở con người ấy.</a:t>
            </a:r>
            <a:endParaRPr lang="en-GB" sz="3600">
              <a:latin typeface="Times New Roman" panose="02020603050405020304" pitchFamily="18" charset="0"/>
              <a:cs typeface="Times New Roman" panose="02020603050405020304" pitchFamily="18" charset="0"/>
            </a:endParaRPr>
          </a:p>
        </p:txBody>
      </p:sp>
      <p:sp>
        <p:nvSpPr>
          <p:cNvPr id="17" name="Rectangle 16"/>
          <p:cNvSpPr/>
          <p:nvPr/>
        </p:nvSpPr>
        <p:spPr>
          <a:xfrm>
            <a:off x="1600200" y="136967"/>
            <a:ext cx="14990693" cy="1931363"/>
          </a:xfrm>
          <a:prstGeom prst="rect">
            <a:avLst/>
          </a:prstGeom>
        </p:spPr>
        <p:txBody>
          <a:bodyPr wrap="square">
            <a:spAutoFit/>
          </a:bodyPr>
          <a:lstStyle/>
          <a:p>
            <a:pPr algn="ctr">
              <a:lnSpc>
                <a:spcPct val="130000"/>
              </a:lnSpc>
              <a:spcAft>
                <a:spcPts val="0"/>
              </a:spcAft>
              <a:tabLst>
                <a:tab pos="1386840" algn="l"/>
              </a:tabLst>
            </a:pPr>
            <a:r>
              <a:rPr lang="de-DE" sz="4800" b="1">
                <a:latin typeface="Times New Roman" panose="02020603050405020304" pitchFamily="18" charset="0"/>
                <a:ea typeface="Calibri" panose="020F0502020204030204" pitchFamily="34" charset="0"/>
                <a:cs typeface="Times New Roman" panose="02020603050405020304" pitchFamily="18" charset="0"/>
              </a:rPr>
              <a:t>2. Những đánh giá của các nhà báo nước ngoài đối với Phạm Xuân Ẩn</a:t>
            </a:r>
            <a:endParaRPr lang="en-GB" sz="4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936" y="2929705"/>
            <a:ext cx="4179376" cy="55481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Freeform 9"/>
          <p:cNvSpPr/>
          <p:nvPr/>
        </p:nvSpPr>
        <p:spPr>
          <a:xfrm flipH="1">
            <a:off x="15621000" y="6134100"/>
            <a:ext cx="1454136" cy="3817785"/>
          </a:xfrm>
          <a:custGeom>
            <a:avLst/>
            <a:gdLst/>
            <a:ahLst/>
            <a:cxnLst/>
            <a:rect l="l" t="t" r="r" b="b"/>
            <a:pathLst>
              <a:path w="1454136" h="3817785">
                <a:moveTo>
                  <a:pt x="1454136" y="0"/>
                </a:moveTo>
                <a:lnTo>
                  <a:pt x="0" y="0"/>
                </a:lnTo>
                <a:lnTo>
                  <a:pt x="0" y="3817785"/>
                </a:lnTo>
                <a:lnTo>
                  <a:pt x="1454136" y="3817785"/>
                </a:lnTo>
                <a:lnTo>
                  <a:pt x="1454136" y="0"/>
                </a:lnTo>
                <a:close/>
              </a:path>
            </a:pathLst>
          </a:custGeom>
          <a:blipFill>
            <a:blip r:embed="rId3"/>
            <a:stretch>
              <a:fillRect l="-334859"/>
            </a:stretch>
          </a:blipFill>
        </p:spPr>
      </p:sp>
    </p:spTree>
    <p:extLst>
      <p:ext uri="{BB962C8B-B14F-4D97-AF65-F5344CB8AC3E}">
        <p14:creationId xmlns:p14="http://schemas.microsoft.com/office/powerpoint/2010/main" val="208052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9" name="TextBox 9"/>
          <p:cNvSpPr txBox="1"/>
          <p:nvPr/>
        </p:nvSpPr>
        <p:spPr>
          <a:xfrm>
            <a:off x="5428120" y="3836193"/>
            <a:ext cx="7560587" cy="2462213"/>
          </a:xfrm>
          <a:prstGeom prst="rect">
            <a:avLst/>
          </a:prstGeom>
        </p:spPr>
        <p:txBody>
          <a:bodyPr wrap="square" lIns="0" tIns="0" rIns="0" bIns="0" rtlCol="0" anchor="t">
            <a:spAutoFit/>
          </a:bodyPr>
          <a:lstStyle/>
          <a:p>
            <a:pPr algn="just"/>
            <a:r>
              <a:rPr lang="de-DE" sz="4000" b="1">
                <a:latin typeface="Times New Roman" panose="02020603050405020304" pitchFamily="18" charset="0"/>
                <a:cs typeface="Times New Roman" panose="02020603050405020304" pitchFamily="18" charset="0"/>
              </a:rPr>
              <a:t>Tác giả đã khẳng định</a:t>
            </a:r>
            <a:r>
              <a:rPr lang="de-DE" sz="4000">
                <a:latin typeface="Times New Roman" panose="02020603050405020304" pitchFamily="18" charset="0"/>
                <a:cs typeface="Times New Roman" panose="02020603050405020304" pitchFamily="18" charset="0"/>
              </a:rPr>
              <a:t>: Đó là một nhân cách, một tài năng; Phạm Xuân Ẩn có cuộc đời của nhân vật tiểu thuyết, một người Việt đặc sắc,...</a:t>
            </a:r>
            <a:endParaRPr lang="en-US" sz="4000">
              <a:latin typeface="Times New Roman" panose="02020603050405020304" pitchFamily="18" charset="0"/>
              <a:ea typeface="Glacial Indifference"/>
              <a:cs typeface="Times New Roman" panose="02020603050405020304" pitchFamily="18" charset="0"/>
              <a:sym typeface="Glacial Indifference"/>
            </a:endParaRPr>
          </a:p>
        </p:txBody>
      </p:sp>
      <p:sp>
        <p:nvSpPr>
          <p:cNvPr id="10" name="TextBox 10"/>
          <p:cNvSpPr txBox="1"/>
          <p:nvPr/>
        </p:nvSpPr>
        <p:spPr>
          <a:xfrm>
            <a:off x="5438242" y="7083432"/>
            <a:ext cx="7527514" cy="2462213"/>
          </a:xfrm>
          <a:prstGeom prst="rect">
            <a:avLst/>
          </a:prstGeom>
        </p:spPr>
        <p:txBody>
          <a:bodyPr wrap="square" lIns="0" tIns="0" rIns="0" bIns="0" rtlCol="0" anchor="t">
            <a:spAutoFit/>
          </a:bodyPr>
          <a:lstStyle/>
          <a:p>
            <a:pPr algn="just"/>
            <a:r>
              <a:rPr lang="de-DE" sz="4000" b="1">
                <a:latin typeface="Times New Roman" panose="02020603050405020304" pitchFamily="18" charset="0"/>
                <a:cs typeface="Times New Roman" panose="02020603050405020304" pitchFamily="18" charset="0"/>
              </a:rPr>
              <a:t>Mong ước của người viết:</a:t>
            </a:r>
            <a:r>
              <a:rPr lang="de-DE" sz="4000">
                <a:latin typeface="Times New Roman" panose="02020603050405020304" pitchFamily="18" charset="0"/>
                <a:cs typeface="Times New Roman" panose="02020603050405020304" pitchFamily="18" charset="0"/>
              </a:rPr>
              <a:t> Mong muốn mọi người đọc hiểu thêm tâm hồn đẹp đẽ, trầm lặng, sâu sắc và nhân văn ở một con người cao quý.</a:t>
            </a:r>
            <a:endParaRPr lang="en-GB" sz="4000">
              <a:latin typeface="Times New Roman" panose="02020603050405020304" pitchFamily="18" charset="0"/>
              <a:cs typeface="Times New Roman" panose="02020603050405020304" pitchFamily="18" charset="0"/>
            </a:endParaRPr>
          </a:p>
        </p:txBody>
      </p:sp>
      <p:sp>
        <p:nvSpPr>
          <p:cNvPr id="16" name="Rectangle 15"/>
          <p:cNvSpPr/>
          <p:nvPr/>
        </p:nvSpPr>
        <p:spPr>
          <a:xfrm>
            <a:off x="4780572" y="661524"/>
            <a:ext cx="8868950" cy="2645276"/>
          </a:xfrm>
          <a:prstGeom prst="rect">
            <a:avLst/>
          </a:prstGeom>
        </p:spPr>
        <p:txBody>
          <a:bodyPr wrap="square">
            <a:spAutoFit/>
          </a:bodyPr>
          <a:lstStyle/>
          <a:p>
            <a:pPr algn="ctr">
              <a:lnSpc>
                <a:spcPct val="130000"/>
              </a:lnSpc>
              <a:spcAft>
                <a:spcPts val="0"/>
              </a:spcAft>
              <a:tabLst>
                <a:tab pos="1386840" algn="l"/>
              </a:tabLst>
            </a:pPr>
            <a:r>
              <a:rPr lang="de-DE" sz="4400" b="1">
                <a:latin typeface="Times New Roman" panose="02020603050405020304" pitchFamily="18" charset="0"/>
                <a:ea typeface="Calibri" panose="020F0502020204030204" pitchFamily="34" charset="0"/>
                <a:cs typeface="Times New Roman" panose="02020603050405020304" pitchFamily="18" charset="0"/>
              </a:rPr>
              <a:t>3. Đánh giá và mong ước của người viết khi khắc họa chân dung </a:t>
            </a:r>
            <a:endParaRPr lang="vi-VN" sz="4400" b="1"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1386840" algn="l"/>
              </a:tabLst>
            </a:pPr>
            <a:r>
              <a:rPr lang="de-DE" sz="4400" b="1" smtClean="0">
                <a:latin typeface="Times New Roman" panose="02020603050405020304" pitchFamily="18" charset="0"/>
                <a:ea typeface="Calibri" panose="020F0502020204030204" pitchFamily="34" charset="0"/>
                <a:cs typeface="Times New Roman" panose="02020603050405020304" pitchFamily="18" charset="0"/>
              </a:rPr>
              <a:t>Phạm </a:t>
            </a:r>
            <a:r>
              <a:rPr lang="de-DE" sz="4400" b="1">
                <a:latin typeface="Times New Roman" panose="02020603050405020304" pitchFamily="18" charset="0"/>
                <a:ea typeface="Calibri" panose="020F0502020204030204" pitchFamily="34" charset="0"/>
                <a:cs typeface="Times New Roman" panose="02020603050405020304" pitchFamily="18" charset="0"/>
              </a:rPr>
              <a:t>Xuân Ẩn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506" y="2552700"/>
            <a:ext cx="3860800" cy="5029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9522" y="2857500"/>
            <a:ext cx="4442254" cy="496999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Freeform 5"/>
          <p:cNvSpPr/>
          <p:nvPr/>
        </p:nvSpPr>
        <p:spPr>
          <a:xfrm>
            <a:off x="-386094" y="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12" name="Freeform 6"/>
          <p:cNvSpPr/>
          <p:nvPr/>
        </p:nvSpPr>
        <p:spPr>
          <a:xfrm>
            <a:off x="14213943" y="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13" name="Freeform 7"/>
          <p:cNvSpPr/>
          <p:nvPr/>
        </p:nvSpPr>
        <p:spPr>
          <a:xfrm>
            <a:off x="0" y="6460901"/>
            <a:ext cx="1197549" cy="3707277"/>
          </a:xfrm>
          <a:custGeom>
            <a:avLst/>
            <a:gdLst/>
            <a:ahLst/>
            <a:cxnLst/>
            <a:rect l="l" t="t" r="r" b="b"/>
            <a:pathLst>
              <a:path w="1197549" h="3707277">
                <a:moveTo>
                  <a:pt x="0" y="0"/>
                </a:moveTo>
                <a:lnTo>
                  <a:pt x="1197549" y="0"/>
                </a:lnTo>
                <a:lnTo>
                  <a:pt x="1197549" y="3707277"/>
                </a:lnTo>
                <a:lnTo>
                  <a:pt x="0" y="3707277"/>
                </a:lnTo>
                <a:lnTo>
                  <a:pt x="0" y="0"/>
                </a:lnTo>
                <a:close/>
              </a:path>
            </a:pathLst>
          </a:custGeom>
          <a:blipFill>
            <a:blip r:embed="rId5"/>
            <a:stretch>
              <a:fillRect l="-231093"/>
            </a:stretch>
          </a:blipFill>
        </p:spPr>
      </p:sp>
      <p:sp>
        <p:nvSpPr>
          <p:cNvPr id="14" name="Freeform 8"/>
          <p:cNvSpPr/>
          <p:nvPr/>
        </p:nvSpPr>
        <p:spPr>
          <a:xfrm>
            <a:off x="17086833" y="6579723"/>
            <a:ext cx="1197549" cy="3707277"/>
          </a:xfrm>
          <a:custGeom>
            <a:avLst/>
            <a:gdLst/>
            <a:ahLst/>
            <a:cxnLst/>
            <a:rect l="l" t="t" r="r" b="b"/>
            <a:pathLst>
              <a:path w="1197549" h="3707277">
                <a:moveTo>
                  <a:pt x="0" y="0"/>
                </a:moveTo>
                <a:lnTo>
                  <a:pt x="1197549" y="0"/>
                </a:lnTo>
                <a:lnTo>
                  <a:pt x="1197549" y="3707277"/>
                </a:lnTo>
                <a:lnTo>
                  <a:pt x="0" y="3707277"/>
                </a:lnTo>
                <a:lnTo>
                  <a:pt x="0" y="0"/>
                </a:lnTo>
                <a:close/>
              </a:path>
            </a:pathLst>
          </a:custGeom>
          <a:blipFill>
            <a:blip r:embed="rId5"/>
            <a:stretch>
              <a:fillRect r="-231093"/>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3" name="Freeform 3"/>
          <p:cNvSpPr/>
          <p:nvPr/>
        </p:nvSpPr>
        <p:spPr>
          <a:xfrm>
            <a:off x="1555936" y="7304033"/>
            <a:ext cx="4696446" cy="2835479"/>
          </a:xfrm>
          <a:custGeom>
            <a:avLst/>
            <a:gdLst/>
            <a:ahLst/>
            <a:cxnLst/>
            <a:rect l="l" t="t" r="r" b="b"/>
            <a:pathLst>
              <a:path w="4696446" h="2835479">
                <a:moveTo>
                  <a:pt x="0" y="0"/>
                </a:moveTo>
                <a:lnTo>
                  <a:pt x="4696446" y="0"/>
                </a:lnTo>
                <a:lnTo>
                  <a:pt x="4696446" y="2835479"/>
                </a:lnTo>
                <a:lnTo>
                  <a:pt x="0" y="2835479"/>
                </a:lnTo>
                <a:lnTo>
                  <a:pt x="0" y="0"/>
                </a:lnTo>
                <a:close/>
              </a:path>
            </a:pathLst>
          </a:custGeom>
          <a:blipFill>
            <a:blip r:embed="rId2"/>
            <a:stretch>
              <a:fillRect/>
            </a:stretch>
          </a:blipFill>
        </p:spPr>
      </p:sp>
      <p:sp>
        <p:nvSpPr>
          <p:cNvPr id="4" name="TextBox 4"/>
          <p:cNvSpPr txBox="1"/>
          <p:nvPr/>
        </p:nvSpPr>
        <p:spPr>
          <a:xfrm>
            <a:off x="838200" y="4226267"/>
            <a:ext cx="5257800" cy="2462213"/>
          </a:xfrm>
          <a:prstGeom prst="rect">
            <a:avLst/>
          </a:prstGeom>
        </p:spPr>
        <p:txBody>
          <a:bodyPr wrap="square" lIns="0" tIns="0" rIns="0" bIns="0" rtlCol="0" anchor="t">
            <a:spAutoFit/>
          </a:bodyPr>
          <a:lstStyle/>
          <a:p>
            <a:pPr algn="just"/>
            <a:r>
              <a:rPr lang="de-DE" sz="4000">
                <a:latin typeface="Times New Roman" panose="02020603050405020304" pitchFamily="18" charset="0"/>
                <a:cs typeface="Times New Roman" panose="02020603050405020304" pitchFamily="18" charset="0"/>
              </a:rPr>
              <a:t>Khắc hoạ những nét chân dung nhân vật theo các mốc thời gian quan trọng trong cuộc đời </a:t>
            </a:r>
            <a:endParaRPr lang="en-US" sz="4000">
              <a:solidFill>
                <a:srgbClr val="4D5C57"/>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5" name="TextBox 5"/>
          <p:cNvSpPr txBox="1"/>
          <p:nvPr/>
        </p:nvSpPr>
        <p:spPr>
          <a:xfrm>
            <a:off x="12284152" y="723900"/>
            <a:ext cx="5165647" cy="2462213"/>
          </a:xfrm>
          <a:prstGeom prst="rect">
            <a:avLst/>
          </a:prstGeom>
        </p:spPr>
        <p:txBody>
          <a:bodyPr wrap="square" lIns="0" tIns="0" rIns="0" bIns="0" rtlCol="0" anchor="t">
            <a:spAutoFit/>
          </a:bodyPr>
          <a:lstStyle/>
          <a:p>
            <a:pPr algn="just"/>
            <a:r>
              <a:rPr lang="de-DE" sz="4000">
                <a:latin typeface="Times New Roman" panose="02020603050405020304" pitchFamily="18" charset="0"/>
                <a:cs typeface="Times New Roman" panose="02020603050405020304" pitchFamily="18" charset="0"/>
              </a:rPr>
              <a:t>Đặt nhân vật vào tình huống đặc biệt để lí giải chiều sâu nhân cách con người Phạm Xuân Ẩn </a:t>
            </a:r>
            <a:endParaRPr lang="en-US" sz="4000">
              <a:solidFill>
                <a:srgbClr val="4D5C57"/>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6" name="TextBox 6"/>
          <p:cNvSpPr txBox="1"/>
          <p:nvPr/>
        </p:nvSpPr>
        <p:spPr>
          <a:xfrm>
            <a:off x="12309553" y="4684686"/>
            <a:ext cx="5140246" cy="3693319"/>
          </a:xfrm>
          <a:prstGeom prst="rect">
            <a:avLst/>
          </a:prstGeom>
        </p:spPr>
        <p:txBody>
          <a:bodyPr wrap="square" lIns="0" tIns="0" rIns="0" bIns="0" rtlCol="0" anchor="t">
            <a:spAutoFit/>
          </a:bodyPr>
          <a:lstStyle/>
          <a:p>
            <a:pPr algn="just"/>
            <a:r>
              <a:rPr lang="de-DE" sz="4000">
                <a:latin typeface="Times New Roman" panose="02020603050405020304" pitchFamily="18" charset="0"/>
                <a:cs typeface="Times New Roman" panose="02020603050405020304" pitchFamily="18" charset="0"/>
              </a:rPr>
              <a:t>Trích dẫn ý kiến của các nhà báo nước ngoài đánh giá về Phạm Xuân Ẩn khiến chân dung nhân vật hiện lên vừa khách quan vừa đa chiều</a:t>
            </a:r>
            <a:endParaRPr lang="en-US" sz="4000">
              <a:solidFill>
                <a:srgbClr val="4D5C57"/>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7" name="TextBox 7"/>
          <p:cNvSpPr txBox="1"/>
          <p:nvPr/>
        </p:nvSpPr>
        <p:spPr>
          <a:xfrm>
            <a:off x="304800" y="535956"/>
            <a:ext cx="6848786" cy="2769989"/>
          </a:xfrm>
          <a:prstGeom prst="rect">
            <a:avLst/>
          </a:prstGeom>
        </p:spPr>
        <p:txBody>
          <a:bodyPr lIns="0" tIns="0" rIns="0" bIns="0" rtlCol="0" anchor="t">
            <a:spAutoFit/>
          </a:bodyPr>
          <a:lstStyle/>
          <a:p>
            <a:pPr algn="ctr"/>
            <a:r>
              <a:rPr lang="de-DE" sz="6000" b="1">
                <a:latin typeface="Times New Roman" panose="02020603050405020304" pitchFamily="18" charset="0"/>
                <a:cs typeface="Times New Roman" panose="02020603050405020304" pitchFamily="18" charset="0"/>
              </a:rPr>
              <a:t>4. Nghệ thuật xây dựng chân dung nhân vật trong VB</a:t>
            </a:r>
            <a:endParaRPr lang="en-GB" sz="60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3459131"/>
            <a:ext cx="3790950" cy="53073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356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1781591" y="3099924"/>
            <a:ext cx="7014119" cy="5066186"/>
          </a:xfrm>
          <a:custGeom>
            <a:avLst/>
            <a:gdLst/>
            <a:ahLst/>
            <a:cxnLst/>
            <a:rect l="l" t="t" r="r" b="b"/>
            <a:pathLst>
              <a:path w="7014119" h="3796392">
                <a:moveTo>
                  <a:pt x="0" y="0"/>
                </a:moveTo>
                <a:lnTo>
                  <a:pt x="7014119" y="0"/>
                </a:lnTo>
                <a:lnTo>
                  <a:pt x="7014119" y="3796392"/>
                </a:lnTo>
                <a:lnTo>
                  <a:pt x="0" y="3796392"/>
                </a:lnTo>
                <a:lnTo>
                  <a:pt x="0" y="0"/>
                </a:lnTo>
                <a:close/>
              </a:path>
            </a:pathLst>
          </a:custGeom>
          <a:blipFill>
            <a:blip r:embed="rId2"/>
            <a:stretch>
              <a:fillRect/>
            </a:stretch>
          </a:blipFill>
        </p:spPr>
      </p:sp>
      <p:sp>
        <p:nvSpPr>
          <p:cNvPr id="3" name="Freeform 3"/>
          <p:cNvSpPr/>
          <p:nvPr/>
        </p:nvSpPr>
        <p:spPr>
          <a:xfrm>
            <a:off x="9492290" y="3099924"/>
            <a:ext cx="7014119" cy="5066186"/>
          </a:xfrm>
          <a:custGeom>
            <a:avLst/>
            <a:gdLst/>
            <a:ahLst/>
            <a:cxnLst/>
            <a:rect l="l" t="t" r="r" b="b"/>
            <a:pathLst>
              <a:path w="7014119" h="3796392">
                <a:moveTo>
                  <a:pt x="0" y="0"/>
                </a:moveTo>
                <a:lnTo>
                  <a:pt x="7014119" y="0"/>
                </a:lnTo>
                <a:lnTo>
                  <a:pt x="7014119" y="3796392"/>
                </a:lnTo>
                <a:lnTo>
                  <a:pt x="0" y="3796392"/>
                </a:lnTo>
                <a:lnTo>
                  <a:pt x="0" y="0"/>
                </a:lnTo>
                <a:close/>
              </a:path>
            </a:pathLst>
          </a:custGeom>
          <a:blipFill>
            <a:blip r:embed="rId2"/>
            <a:stretch>
              <a:fillRect/>
            </a:stretch>
          </a:blipFill>
        </p:spPr>
      </p:sp>
      <p:grpSp>
        <p:nvGrpSpPr>
          <p:cNvPr id="4" name="Group 4"/>
          <p:cNvGrpSpPr/>
          <p:nvPr/>
        </p:nvGrpSpPr>
        <p:grpSpPr>
          <a:xfrm>
            <a:off x="-880050" y="8811114"/>
            <a:ext cx="20637059" cy="3086100"/>
            <a:chOff x="0" y="0"/>
            <a:chExt cx="5435275" cy="812800"/>
          </a:xfrm>
        </p:grpSpPr>
        <p:sp>
          <p:nvSpPr>
            <p:cNvPr id="5" name="Freeform 5"/>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6" name="TextBox 6"/>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7691" y="7554669"/>
            <a:ext cx="6166049" cy="5464661"/>
          </a:xfrm>
          <a:custGeom>
            <a:avLst/>
            <a:gdLst/>
            <a:ahLst/>
            <a:cxnLst/>
            <a:rect l="l" t="t" r="r" b="b"/>
            <a:pathLst>
              <a:path w="6166049" h="5464661">
                <a:moveTo>
                  <a:pt x="0" y="0"/>
                </a:moveTo>
                <a:lnTo>
                  <a:pt x="6166049" y="0"/>
                </a:lnTo>
                <a:lnTo>
                  <a:pt x="6166049" y="5464662"/>
                </a:lnTo>
                <a:lnTo>
                  <a:pt x="0" y="5464662"/>
                </a:lnTo>
                <a:lnTo>
                  <a:pt x="0" y="0"/>
                </a:lnTo>
                <a:close/>
              </a:path>
            </a:pathLst>
          </a:custGeom>
          <a:blipFill>
            <a:blip r:embed="rId3"/>
            <a:stretch>
              <a:fillRect/>
            </a:stretch>
          </a:blipFill>
        </p:spPr>
      </p:sp>
      <p:sp>
        <p:nvSpPr>
          <p:cNvPr id="8" name="Freeform 8"/>
          <p:cNvSpPr/>
          <p:nvPr/>
        </p:nvSpPr>
        <p:spPr>
          <a:xfrm flipH="1">
            <a:off x="13423384" y="7410093"/>
            <a:ext cx="6166049" cy="5464661"/>
          </a:xfrm>
          <a:custGeom>
            <a:avLst/>
            <a:gdLst/>
            <a:ahLst/>
            <a:cxnLst/>
            <a:rect l="l" t="t" r="r" b="b"/>
            <a:pathLst>
              <a:path w="6166049" h="5464661">
                <a:moveTo>
                  <a:pt x="6166050" y="0"/>
                </a:moveTo>
                <a:lnTo>
                  <a:pt x="0" y="0"/>
                </a:lnTo>
                <a:lnTo>
                  <a:pt x="0" y="5464661"/>
                </a:lnTo>
                <a:lnTo>
                  <a:pt x="6166050" y="5464661"/>
                </a:lnTo>
                <a:lnTo>
                  <a:pt x="6166050" y="0"/>
                </a:lnTo>
                <a:close/>
              </a:path>
            </a:pathLst>
          </a:custGeom>
          <a:blipFill>
            <a:blip r:embed="rId3"/>
            <a:stretch>
              <a:fillRect/>
            </a:stretch>
          </a:blipFill>
        </p:spPr>
      </p:sp>
      <p:sp>
        <p:nvSpPr>
          <p:cNvPr id="9" name="Freeform 9"/>
          <p:cNvSpPr/>
          <p:nvPr/>
        </p:nvSpPr>
        <p:spPr>
          <a:xfrm>
            <a:off x="-309875" y="1366991"/>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4"/>
            <a:stretch>
              <a:fillRect/>
            </a:stretch>
          </a:blipFill>
        </p:spPr>
      </p:sp>
      <p:sp>
        <p:nvSpPr>
          <p:cNvPr id="10" name="Freeform 10"/>
          <p:cNvSpPr/>
          <p:nvPr/>
        </p:nvSpPr>
        <p:spPr>
          <a:xfrm>
            <a:off x="16501748" y="1366991"/>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4"/>
            <a:stretch>
              <a:fillRect/>
            </a:stretch>
          </a:blipFill>
        </p:spPr>
      </p:sp>
      <p:sp>
        <p:nvSpPr>
          <p:cNvPr id="11" name="TextBox 11"/>
          <p:cNvSpPr txBox="1"/>
          <p:nvPr/>
        </p:nvSpPr>
        <p:spPr>
          <a:xfrm>
            <a:off x="10363200" y="4207048"/>
            <a:ext cx="5496478" cy="2462213"/>
          </a:xfrm>
          <a:prstGeom prst="rect">
            <a:avLst/>
          </a:prstGeom>
        </p:spPr>
        <p:txBody>
          <a:bodyPr lIns="0" tIns="0" rIns="0" bIns="0" rtlCol="0" anchor="t">
            <a:spAutoFit/>
          </a:bodyPr>
          <a:lstStyle/>
          <a:p>
            <a:pPr algn="ctr"/>
            <a:r>
              <a:rPr lang="de-DE" sz="4000">
                <a:latin typeface="Times New Roman" panose="02020603050405020304" pitchFamily="18" charset="0"/>
                <a:cs typeface="Times New Roman" panose="02020603050405020304" pitchFamily="18" charset="0"/>
              </a:rPr>
              <a:t>Bên cạnh đó, người đọc còn rút ra những bài học ý </a:t>
            </a:r>
            <a:r>
              <a:rPr lang="de-DE" sz="4000" smtClean="0">
                <a:latin typeface="Times New Roman" panose="02020603050405020304" pitchFamily="18" charset="0"/>
                <a:cs typeface="Times New Roman" panose="02020603050405020304" pitchFamily="18" charset="0"/>
              </a:rPr>
              <a:t>nghĩa từ </a:t>
            </a:r>
            <a:r>
              <a:rPr lang="de-DE" sz="4000">
                <a:latin typeface="Times New Roman" panose="02020603050405020304" pitchFamily="18" charset="0"/>
                <a:cs typeface="Times New Roman" panose="02020603050405020304" pitchFamily="18" charset="0"/>
              </a:rPr>
              <a:t>cuộc đời của </a:t>
            </a:r>
            <a:r>
              <a:rPr lang="de-DE" sz="4000" smtClean="0">
                <a:latin typeface="Times New Roman" panose="02020603050405020304" pitchFamily="18" charset="0"/>
                <a:cs typeface="Times New Roman" panose="02020603050405020304" pitchFamily="18" charset="0"/>
              </a:rPr>
              <a:t>những </a:t>
            </a:r>
            <a:r>
              <a:rPr lang="de-DE" sz="4000">
                <a:latin typeface="Times New Roman" panose="02020603050405020304" pitchFamily="18" charset="0"/>
                <a:cs typeface="Times New Roman" panose="02020603050405020304" pitchFamily="18" charset="0"/>
              </a:rPr>
              <a:t>con người đặc biệt. </a:t>
            </a:r>
            <a:endParaRPr lang="en-US" sz="3600">
              <a:solidFill>
                <a:srgbClr val="FFFFFF"/>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12" name="TextBox 12"/>
          <p:cNvSpPr txBox="1"/>
          <p:nvPr/>
        </p:nvSpPr>
        <p:spPr>
          <a:xfrm>
            <a:off x="2205624" y="3591496"/>
            <a:ext cx="6176375" cy="3693319"/>
          </a:xfrm>
          <a:prstGeom prst="rect">
            <a:avLst/>
          </a:prstGeom>
        </p:spPr>
        <p:txBody>
          <a:bodyPr wrap="square" lIns="0" tIns="0" rIns="0" bIns="0" rtlCol="0" anchor="t">
            <a:spAutoFit/>
          </a:bodyPr>
          <a:lstStyle/>
          <a:p>
            <a:pPr algn="ctr"/>
            <a:r>
              <a:rPr lang="de-DE" sz="4000">
                <a:latin typeface="Times New Roman" panose="02020603050405020304" pitchFamily="18" charset="0"/>
                <a:cs typeface="Times New Roman" panose="02020603050405020304" pitchFamily="18" charset="0"/>
              </a:rPr>
              <a:t>Việc giải mã giúp người đương thời và hậu thế hiểu rõ hơn về cuộc đời của những con người đặc biệt, hiểu hơn về lịch sử của dân tộc, những giá trị nhân văn,...</a:t>
            </a:r>
            <a:endParaRPr lang="en-US" sz="3600">
              <a:solidFill>
                <a:srgbClr val="FFFFFF"/>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13" name="TextBox 13"/>
          <p:cNvSpPr txBox="1"/>
          <p:nvPr/>
        </p:nvSpPr>
        <p:spPr>
          <a:xfrm>
            <a:off x="4815459" y="403300"/>
            <a:ext cx="9344339" cy="2215991"/>
          </a:xfrm>
          <a:prstGeom prst="rect">
            <a:avLst/>
          </a:prstGeom>
        </p:spPr>
        <p:txBody>
          <a:bodyPr lIns="0" tIns="0" rIns="0" bIns="0" rtlCol="0" anchor="t">
            <a:spAutoFit/>
          </a:bodyPr>
          <a:lstStyle/>
          <a:p>
            <a:pPr algn="ctr"/>
            <a:r>
              <a:rPr lang="de-DE" sz="4800" b="1">
                <a:latin typeface="Times New Roman" panose="02020603050405020304" pitchFamily="18" charset="0"/>
                <a:cs typeface="Times New Roman" panose="02020603050405020304" pitchFamily="18" charset="0"/>
              </a:rPr>
              <a:t>5. Ý nghĩa của việc giải mã bí ẩn về những con người đặc biệt như Phạm Xuân Ẩn</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401300"/>
          </a:xfrm>
          <a:prstGeom prst="rect">
            <a:avLst/>
          </a:prstGeom>
        </p:spPr>
      </p:pic>
      <p:sp>
        <p:nvSpPr>
          <p:cNvPr id="3" name="Rectangle 2"/>
          <p:cNvSpPr/>
          <p:nvPr/>
        </p:nvSpPr>
        <p:spPr>
          <a:xfrm>
            <a:off x="3920967" y="3543300"/>
            <a:ext cx="10446065" cy="2197781"/>
          </a:xfrm>
          <a:prstGeom prst="rect">
            <a:avLst/>
          </a:prstGeom>
        </p:spPr>
        <p:txBody>
          <a:bodyPr wrap="none">
            <a:prstTxWarp prst="textChevronInverted">
              <a:avLst/>
            </a:prstTxWarp>
            <a:spAutoFit/>
          </a:bodyPr>
          <a:lstStyle/>
          <a:p>
            <a:pPr algn="just">
              <a:lnSpc>
                <a:spcPct val="130000"/>
              </a:lnSpc>
              <a:spcAft>
                <a:spcPts val="0"/>
              </a:spcAft>
            </a:pPr>
            <a:r>
              <a:rPr lang="it-IT" sz="115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III. TỔNG KẾT</a:t>
            </a:r>
            <a:endParaRPr lang="en-GB" sz="115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2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6976622" y="2245881"/>
            <a:ext cx="4135374" cy="8229600"/>
          </a:xfrm>
          <a:custGeom>
            <a:avLst/>
            <a:gdLst/>
            <a:ahLst/>
            <a:cxnLst/>
            <a:rect l="l" t="t" r="r" b="b"/>
            <a:pathLst>
              <a:path w="4135374" h="8229600">
                <a:moveTo>
                  <a:pt x="0" y="0"/>
                </a:moveTo>
                <a:lnTo>
                  <a:pt x="4135374" y="0"/>
                </a:lnTo>
                <a:lnTo>
                  <a:pt x="4135374" y="8229600"/>
                </a:lnTo>
                <a:lnTo>
                  <a:pt x="0" y="8229600"/>
                </a:lnTo>
                <a:lnTo>
                  <a:pt x="0" y="0"/>
                </a:lnTo>
                <a:close/>
              </a:path>
            </a:pathLst>
          </a:custGeom>
          <a:blipFill>
            <a:blip r:embed="rId2"/>
            <a:stretch>
              <a:fillRect/>
            </a:stretch>
          </a:blipFill>
        </p:spPr>
      </p:sp>
      <p:sp>
        <p:nvSpPr>
          <p:cNvPr id="3" name="Freeform 3"/>
          <p:cNvSpPr/>
          <p:nvPr/>
        </p:nvSpPr>
        <p:spPr>
          <a:xfrm flipH="1">
            <a:off x="5157114" y="6197061"/>
            <a:ext cx="1819508" cy="4777057"/>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3"/>
            <a:stretch>
              <a:fillRect l="-334859"/>
            </a:stretch>
          </a:blipFill>
        </p:spPr>
      </p:sp>
      <p:sp>
        <p:nvSpPr>
          <p:cNvPr id="4" name="Freeform 4"/>
          <p:cNvSpPr/>
          <p:nvPr/>
        </p:nvSpPr>
        <p:spPr>
          <a:xfrm>
            <a:off x="12446968" y="2594900"/>
            <a:ext cx="4109992" cy="3765780"/>
          </a:xfrm>
          <a:custGeom>
            <a:avLst/>
            <a:gdLst/>
            <a:ahLst/>
            <a:cxnLst/>
            <a:rect l="l" t="t" r="r" b="b"/>
            <a:pathLst>
              <a:path w="4109992" h="3765780">
                <a:moveTo>
                  <a:pt x="0" y="0"/>
                </a:moveTo>
                <a:lnTo>
                  <a:pt x="4109992" y="0"/>
                </a:lnTo>
                <a:lnTo>
                  <a:pt x="4109992" y="3765781"/>
                </a:lnTo>
                <a:lnTo>
                  <a:pt x="0" y="3765781"/>
                </a:lnTo>
                <a:lnTo>
                  <a:pt x="0" y="0"/>
                </a:lnTo>
                <a:close/>
              </a:path>
            </a:pathLst>
          </a:custGeom>
          <a:blipFill>
            <a:blip r:embed="rId4"/>
            <a:stretch>
              <a:fillRect/>
            </a:stretch>
          </a:blipFill>
        </p:spPr>
      </p:sp>
      <p:sp>
        <p:nvSpPr>
          <p:cNvPr id="5" name="TextBox 5"/>
          <p:cNvSpPr txBox="1"/>
          <p:nvPr/>
        </p:nvSpPr>
        <p:spPr>
          <a:xfrm>
            <a:off x="685800" y="3467100"/>
            <a:ext cx="5334000" cy="4062651"/>
          </a:xfrm>
          <a:prstGeom prst="rect">
            <a:avLst/>
          </a:prstGeom>
        </p:spPr>
        <p:txBody>
          <a:bodyPr wrap="square" lIns="0" tIns="0" rIns="0" bIns="0" rtlCol="0" anchor="t">
            <a:spAutoFit/>
          </a:bodyPr>
          <a:lstStyle/>
          <a:p>
            <a:pPr algn="just"/>
            <a:r>
              <a:rPr lang="it-IT" sz="4400">
                <a:latin typeface="Times New Roman" panose="02020603050405020304" pitchFamily="18" charset="0"/>
                <a:cs typeface="Times New Roman" panose="02020603050405020304" pitchFamily="18" charset="0"/>
              </a:rPr>
              <a:t>VB kí đã giải mã bí ẩn về chân dung một nhà tình báo mà cuộc đời và sự nghiệp của ông được ví như một “huyền thoại”.</a:t>
            </a:r>
            <a:endParaRPr lang="en-US" sz="4400">
              <a:solidFill>
                <a:srgbClr val="4D5C57"/>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6" name="TextBox 6"/>
          <p:cNvSpPr txBox="1"/>
          <p:nvPr/>
        </p:nvSpPr>
        <p:spPr>
          <a:xfrm>
            <a:off x="12432454" y="6819900"/>
            <a:ext cx="5017346" cy="2708434"/>
          </a:xfrm>
          <a:prstGeom prst="rect">
            <a:avLst/>
          </a:prstGeom>
        </p:spPr>
        <p:txBody>
          <a:bodyPr wrap="square" lIns="0" tIns="0" rIns="0" bIns="0" rtlCol="0" anchor="t">
            <a:spAutoFit/>
          </a:bodyPr>
          <a:lstStyle/>
          <a:p>
            <a:pPr algn="just"/>
            <a:r>
              <a:rPr lang="it-IT" sz="4400">
                <a:latin typeface="Times New Roman" panose="02020603050405020304" pitchFamily="18" charset="0"/>
                <a:cs typeface="Times New Roman" panose="02020603050405020304" pitchFamily="18" charset="0"/>
              </a:rPr>
              <a:t>Thái độ trân trọng, khâm phục, ngợi ca của người viết đối với một nhân cách Việt.</a:t>
            </a:r>
            <a:endParaRPr lang="en-US" sz="4400">
              <a:solidFill>
                <a:srgbClr val="4D5C57"/>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8" name="TextBox 8"/>
          <p:cNvSpPr txBox="1"/>
          <p:nvPr/>
        </p:nvSpPr>
        <p:spPr>
          <a:xfrm>
            <a:off x="3746908" y="269516"/>
            <a:ext cx="11286298" cy="1231106"/>
          </a:xfrm>
          <a:prstGeom prst="rect">
            <a:avLst/>
          </a:prstGeom>
        </p:spPr>
        <p:txBody>
          <a:bodyPr wrap="square" lIns="0" tIns="0" rIns="0" bIns="0" rtlCol="0" anchor="t">
            <a:spAutoFit/>
          </a:bodyPr>
          <a:lstStyle/>
          <a:p>
            <a:r>
              <a:rPr lang="it-IT"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1. Đặc sắc nội dung</a:t>
            </a:r>
            <a:endParaRPr lang="en-GB"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80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2" name="Group 2"/>
          <p:cNvGrpSpPr/>
          <p:nvPr/>
        </p:nvGrpSpPr>
        <p:grpSpPr>
          <a:xfrm>
            <a:off x="-880050" y="8811114"/>
            <a:ext cx="20637059" cy="30861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539757" y="5143500"/>
            <a:ext cx="7698054" cy="7746824"/>
          </a:xfrm>
          <a:custGeom>
            <a:avLst/>
            <a:gdLst/>
            <a:ahLst/>
            <a:cxnLst/>
            <a:rect l="l" t="t" r="r" b="b"/>
            <a:pathLst>
              <a:path w="7698054" h="7746824">
                <a:moveTo>
                  <a:pt x="0" y="0"/>
                </a:moveTo>
                <a:lnTo>
                  <a:pt x="7698054" y="0"/>
                </a:lnTo>
                <a:lnTo>
                  <a:pt x="7698054" y="7746824"/>
                </a:lnTo>
                <a:lnTo>
                  <a:pt x="0" y="7746824"/>
                </a:lnTo>
                <a:lnTo>
                  <a:pt x="0" y="0"/>
                </a:lnTo>
                <a:close/>
              </a:path>
            </a:pathLst>
          </a:custGeom>
          <a:blipFill>
            <a:blip r:embed="rId2"/>
            <a:stretch>
              <a:fillRect/>
            </a:stretch>
          </a:blipFill>
        </p:spPr>
      </p:sp>
      <p:sp>
        <p:nvSpPr>
          <p:cNvPr id="6" name="Freeform 6"/>
          <p:cNvSpPr/>
          <p:nvPr/>
        </p:nvSpPr>
        <p:spPr>
          <a:xfrm>
            <a:off x="1028700" y="-111703"/>
            <a:ext cx="6566105" cy="4604481"/>
          </a:xfrm>
          <a:custGeom>
            <a:avLst/>
            <a:gdLst/>
            <a:ahLst/>
            <a:cxnLst/>
            <a:rect l="l" t="t" r="r" b="b"/>
            <a:pathLst>
              <a:path w="6566105" h="4604481">
                <a:moveTo>
                  <a:pt x="0" y="0"/>
                </a:moveTo>
                <a:lnTo>
                  <a:pt x="6566105" y="0"/>
                </a:lnTo>
                <a:lnTo>
                  <a:pt x="6566105" y="4604481"/>
                </a:lnTo>
                <a:lnTo>
                  <a:pt x="0" y="4604481"/>
                </a:lnTo>
                <a:lnTo>
                  <a:pt x="0" y="0"/>
                </a:lnTo>
                <a:close/>
              </a:path>
            </a:pathLst>
          </a:custGeom>
          <a:blipFill>
            <a:blip r:embed="rId3"/>
            <a:stretch>
              <a:fillRect/>
            </a:stretch>
          </a:blipFill>
        </p:spPr>
      </p:sp>
      <p:sp>
        <p:nvSpPr>
          <p:cNvPr id="7" name="Freeform 7"/>
          <p:cNvSpPr/>
          <p:nvPr/>
        </p:nvSpPr>
        <p:spPr>
          <a:xfrm>
            <a:off x="14951484" y="8081116"/>
            <a:ext cx="2580632" cy="2112893"/>
          </a:xfrm>
          <a:custGeom>
            <a:avLst/>
            <a:gdLst/>
            <a:ahLst/>
            <a:cxnLst/>
            <a:rect l="l" t="t" r="r" b="b"/>
            <a:pathLst>
              <a:path w="2580632" h="2112893">
                <a:moveTo>
                  <a:pt x="0" y="0"/>
                </a:moveTo>
                <a:lnTo>
                  <a:pt x="2580632" y="0"/>
                </a:lnTo>
                <a:lnTo>
                  <a:pt x="2580632" y="2112893"/>
                </a:lnTo>
                <a:lnTo>
                  <a:pt x="0" y="2112893"/>
                </a:lnTo>
                <a:lnTo>
                  <a:pt x="0" y="0"/>
                </a:lnTo>
                <a:close/>
              </a:path>
            </a:pathLst>
          </a:custGeom>
          <a:blipFill>
            <a:blip r:embed="rId4"/>
            <a:stretch>
              <a:fillRect/>
            </a:stretch>
          </a:blipFill>
        </p:spPr>
      </p:sp>
      <p:sp>
        <p:nvSpPr>
          <p:cNvPr id="9" name="TextBox 9"/>
          <p:cNvSpPr txBox="1"/>
          <p:nvPr/>
        </p:nvSpPr>
        <p:spPr>
          <a:xfrm>
            <a:off x="8686800" y="3467100"/>
            <a:ext cx="8519797" cy="4739759"/>
          </a:xfrm>
          <a:prstGeom prst="rect">
            <a:avLst/>
          </a:prstGeom>
        </p:spPr>
        <p:txBody>
          <a:bodyPr lIns="0" tIns="0" rIns="0" bIns="0" rtlCol="0" anchor="t">
            <a:spAutoFit/>
          </a:bodyPr>
          <a:lstStyle/>
          <a:p>
            <a:pPr algn="just"/>
            <a:r>
              <a:rPr lang="it-IT" sz="4400">
                <a:latin typeface="Times New Roman" panose="02020603050405020304" pitchFamily="18" charset="0"/>
                <a:cs typeface="Times New Roman" panose="02020603050405020304" pitchFamily="18" charset="0"/>
              </a:rPr>
              <a:t>- Kết hợp các phương thức biểu đạt như tự sự, biểu cảm, thuyết minh.</a:t>
            </a:r>
            <a:endParaRPr lang="en-GB" sz="4400">
              <a:latin typeface="Times New Roman" panose="02020603050405020304" pitchFamily="18" charset="0"/>
              <a:cs typeface="Times New Roman" panose="02020603050405020304" pitchFamily="18" charset="0"/>
            </a:endParaRPr>
          </a:p>
          <a:p>
            <a:pPr algn="just"/>
            <a:r>
              <a:rPr lang="it-IT" sz="440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Sự đan quyện giữa các thông tin xác thực </a:t>
            </a:r>
            <a:r>
              <a:rPr lang="it-IT" sz="4400">
                <a:latin typeface="Times New Roman" panose="02020603050405020304" pitchFamily="18" charset="0"/>
                <a:cs typeface="Times New Roman" panose="02020603050405020304" pitchFamily="18" charset="0"/>
              </a:rPr>
              <a:t>về nhân vật với những cảm xúc chân thực của người viết về nhân vật.</a:t>
            </a:r>
            <a:endParaRPr lang="en-GB" sz="4400">
              <a:latin typeface="Times New Roman" panose="02020603050405020304" pitchFamily="18" charset="0"/>
              <a:cs typeface="Times New Roman" panose="02020603050405020304" pitchFamily="18" charset="0"/>
            </a:endParaRPr>
          </a:p>
          <a:p>
            <a:pPr algn="just"/>
            <a:r>
              <a:rPr lang="it-IT" sz="4400">
                <a:latin typeface="Times New Roman" panose="02020603050405020304" pitchFamily="18" charset="0"/>
                <a:cs typeface="Times New Roman" panose="02020603050405020304" pitchFamily="18" charset="0"/>
              </a:rPr>
              <a:t>- Nghệ thuật xây dựng chân dung nhân vật đặc sắc.</a:t>
            </a:r>
            <a:endParaRPr lang="en-US" sz="4400">
              <a:solidFill>
                <a:srgbClr val="4D5C57"/>
              </a:solidFill>
              <a:latin typeface="Times New Roman" panose="02020603050405020304" pitchFamily="18" charset="0"/>
              <a:ea typeface="Glacial Indifference"/>
              <a:cs typeface="Times New Roman" panose="02020603050405020304" pitchFamily="18" charset="0"/>
              <a:sym typeface="Glacial Indifference"/>
            </a:endParaRPr>
          </a:p>
        </p:txBody>
      </p:sp>
      <p:sp>
        <p:nvSpPr>
          <p:cNvPr id="10" name="TextBox 10"/>
          <p:cNvSpPr txBox="1"/>
          <p:nvPr/>
        </p:nvSpPr>
        <p:spPr>
          <a:xfrm>
            <a:off x="9220200" y="508666"/>
            <a:ext cx="6204724" cy="2215991"/>
          </a:xfrm>
          <a:prstGeom prst="rect">
            <a:avLst/>
          </a:prstGeom>
        </p:spPr>
        <p:txBody>
          <a:bodyPr wrap="square" lIns="0" tIns="0" rIns="0" bIns="0" rtlCol="0" anchor="t">
            <a:spAutoFit/>
          </a:bodyPr>
          <a:lstStyle/>
          <a:p>
            <a:pPr algn="ctr"/>
            <a:r>
              <a:rPr lang="it-IT"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2. Nghệ thuật lập luận</a:t>
            </a:r>
            <a:endParaRPr lang="en-GB"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02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
            <a:ext cx="18288000" cy="10309098"/>
          </a:xfrm>
          <a:prstGeom prst="rect">
            <a:avLst/>
          </a:prstGeom>
        </p:spPr>
      </p:pic>
      <p:sp>
        <p:nvSpPr>
          <p:cNvPr id="3" name="Rectangle 2"/>
          <p:cNvSpPr/>
          <p:nvPr/>
        </p:nvSpPr>
        <p:spPr>
          <a:xfrm>
            <a:off x="609600" y="3629241"/>
            <a:ext cx="8711231" cy="30469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vi-VN" sz="9600" b="1">
                <a:solidFill>
                  <a:srgbClr val="FFFF00"/>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HOẠT ĐỘNG </a:t>
            </a:r>
            <a:r>
              <a:rPr lang="vi-VN" sz="9600" b="1" smtClean="0">
                <a:solidFill>
                  <a:srgbClr val="FFFF00"/>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1</a:t>
            </a:r>
          </a:p>
          <a:p>
            <a:pPr algn="ctr"/>
            <a:r>
              <a:rPr lang="vi-VN" sz="9600" b="1" smtClean="0">
                <a:solidFill>
                  <a:srgbClr val="FFFF00"/>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 </a:t>
            </a:r>
            <a:r>
              <a:rPr lang="vi-VN" sz="9600" b="1">
                <a:solidFill>
                  <a:srgbClr val="FFFF00"/>
                </a:solidFill>
                <a:effectLst>
                  <a:glow rad="101600">
                    <a:schemeClr val="accent2">
                      <a:satMod val="175000"/>
                      <a:alpha val="40000"/>
                    </a:schemeClr>
                  </a:glow>
                </a:effectLst>
                <a:latin typeface="Times New Roman" panose="02020603050405020304" pitchFamily="18" charset="0"/>
                <a:ea typeface="Calibri" panose="020F0502020204030204" pitchFamily="34" charset="0"/>
              </a:rPr>
              <a:t>KHỞI ĐỘNG </a:t>
            </a:r>
            <a:endParaRPr lang="en-GB" sz="9600">
              <a:solidFill>
                <a:srgbClr val="FFFF00"/>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148966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401300"/>
          </a:xfrm>
          <a:prstGeom prst="rect">
            <a:avLst/>
          </a:prstGeom>
        </p:spPr>
      </p:pic>
      <p:sp>
        <p:nvSpPr>
          <p:cNvPr id="3" name="Rectangle 2"/>
          <p:cNvSpPr/>
          <p:nvPr/>
        </p:nvSpPr>
        <p:spPr>
          <a:xfrm>
            <a:off x="5638800" y="3086100"/>
            <a:ext cx="7291483" cy="3133550"/>
          </a:xfrm>
          <a:prstGeom prst="rect">
            <a:avLst/>
          </a:prstGeom>
        </p:spPr>
        <p:txBody>
          <a:bodyPr wrap="none">
            <a:prstTxWarp prst="textStop">
              <a:avLst/>
            </a:prstTxWarp>
            <a:spAutoFit/>
          </a:bodyPr>
          <a:lstStyle/>
          <a:p>
            <a:pPr algn="ctr">
              <a:lnSpc>
                <a:spcPct val="130000"/>
              </a:lnSpc>
            </a:pPr>
            <a:r>
              <a:rPr lang="it-IT" sz="8000" b="1">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it-IT" sz="8000" b="1" smtClean="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3</a:t>
            </a:r>
            <a:endParaRPr lang="vi-VN" sz="8000" b="1" smtClean="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lnSpc>
                <a:spcPct val="130000"/>
              </a:lnSpc>
            </a:pPr>
            <a:r>
              <a:rPr lang="it-IT" sz="8000" b="1" smtClean="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it-IT" sz="8000" b="1">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LUYỆN TẬP</a:t>
            </a:r>
            <a:endParaRPr lang="en-GB" sz="8000">
              <a:solidFill>
                <a:srgbClr val="FFFF00"/>
              </a:solidFill>
              <a:effectLst>
                <a:glow rad="1397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930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2324100"/>
            <a:ext cx="73152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419100"/>
            <a:ext cx="4876800" cy="280076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8800" b="1" smtClean="0">
                <a:solidFill>
                  <a:srgbClr val="FFFF00"/>
                </a:solidFill>
                <a:latin typeface="Times New Roman" panose="02020603050405020304" pitchFamily="18" charset="0"/>
                <a:cs typeface="Times New Roman" panose="02020603050405020304" pitchFamily="18" charset="0"/>
              </a:rPr>
              <a:t>Ai nhanh hơn</a:t>
            </a:r>
            <a:endParaRPr lang="en-US" sz="8800" b="1" dirty="0">
              <a:solidFill>
                <a:srgbClr val="FFFF00"/>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14020801" y="8307788"/>
            <a:ext cx="4029074" cy="171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47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3278372" y="1935357"/>
            <a:ext cx="11080422" cy="5997279"/>
          </a:xfrm>
          <a:custGeom>
            <a:avLst/>
            <a:gdLst/>
            <a:ahLst/>
            <a:cxnLst/>
            <a:rect l="l" t="t" r="r" b="b"/>
            <a:pathLst>
              <a:path w="11080422" h="5997279">
                <a:moveTo>
                  <a:pt x="0" y="0"/>
                </a:moveTo>
                <a:lnTo>
                  <a:pt x="11080423" y="0"/>
                </a:lnTo>
                <a:lnTo>
                  <a:pt x="11080423" y="5997279"/>
                </a:lnTo>
                <a:lnTo>
                  <a:pt x="0" y="5997279"/>
                </a:lnTo>
                <a:lnTo>
                  <a:pt x="0" y="0"/>
                </a:lnTo>
                <a:close/>
              </a:path>
            </a:pathLst>
          </a:custGeom>
          <a:blipFill>
            <a:blip r:embed="rId2"/>
            <a:stretch>
              <a:fillRect/>
            </a:stretch>
          </a:blipFill>
        </p:spPr>
      </p:sp>
      <p:grpSp>
        <p:nvGrpSpPr>
          <p:cNvPr id="3" name="Group 3"/>
          <p:cNvGrpSpPr/>
          <p:nvPr/>
        </p:nvGrpSpPr>
        <p:grpSpPr>
          <a:xfrm>
            <a:off x="-880050" y="8811114"/>
            <a:ext cx="20637059" cy="30861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76076" y="6078783"/>
            <a:ext cx="6166049" cy="5464661"/>
          </a:xfrm>
          <a:custGeom>
            <a:avLst/>
            <a:gdLst/>
            <a:ahLst/>
            <a:cxnLst/>
            <a:rect l="l" t="t" r="r" b="b"/>
            <a:pathLst>
              <a:path w="6166049" h="5464661">
                <a:moveTo>
                  <a:pt x="0" y="0"/>
                </a:moveTo>
                <a:lnTo>
                  <a:pt x="6166049" y="0"/>
                </a:lnTo>
                <a:lnTo>
                  <a:pt x="6166049" y="5464661"/>
                </a:lnTo>
                <a:lnTo>
                  <a:pt x="0" y="5464661"/>
                </a:lnTo>
                <a:lnTo>
                  <a:pt x="0" y="0"/>
                </a:lnTo>
                <a:close/>
              </a:path>
            </a:pathLst>
          </a:custGeom>
          <a:blipFill>
            <a:blip r:embed="rId3"/>
            <a:stretch>
              <a:fillRect/>
            </a:stretch>
          </a:blipFill>
        </p:spPr>
      </p:sp>
      <p:sp>
        <p:nvSpPr>
          <p:cNvPr id="7" name="Freeform 7"/>
          <p:cNvSpPr/>
          <p:nvPr/>
        </p:nvSpPr>
        <p:spPr>
          <a:xfrm>
            <a:off x="-1187208" y="-61451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8" name="Freeform 8"/>
          <p:cNvSpPr/>
          <p:nvPr/>
        </p:nvSpPr>
        <p:spPr>
          <a:xfrm>
            <a:off x="15486735" y="1346399"/>
            <a:ext cx="3272360" cy="3966497"/>
          </a:xfrm>
          <a:custGeom>
            <a:avLst/>
            <a:gdLst/>
            <a:ahLst/>
            <a:cxnLst/>
            <a:rect l="l" t="t" r="r" b="b"/>
            <a:pathLst>
              <a:path w="3272360" h="3966497">
                <a:moveTo>
                  <a:pt x="0" y="0"/>
                </a:moveTo>
                <a:lnTo>
                  <a:pt x="3272359" y="0"/>
                </a:lnTo>
                <a:lnTo>
                  <a:pt x="3272359" y="3966496"/>
                </a:lnTo>
                <a:lnTo>
                  <a:pt x="0" y="3966496"/>
                </a:lnTo>
                <a:lnTo>
                  <a:pt x="0" y="0"/>
                </a:lnTo>
                <a:close/>
              </a:path>
            </a:pathLst>
          </a:custGeom>
          <a:blipFill>
            <a:blip r:embed="rId5"/>
            <a:stretch>
              <a:fillRect/>
            </a:stretch>
          </a:blipFill>
        </p:spPr>
      </p:sp>
      <p:sp>
        <p:nvSpPr>
          <p:cNvPr id="9" name="Freeform 9"/>
          <p:cNvSpPr/>
          <p:nvPr/>
        </p:nvSpPr>
        <p:spPr>
          <a:xfrm>
            <a:off x="12721932" y="6632028"/>
            <a:ext cx="6633407" cy="6675126"/>
          </a:xfrm>
          <a:custGeom>
            <a:avLst/>
            <a:gdLst/>
            <a:ahLst/>
            <a:cxnLst/>
            <a:rect l="l" t="t" r="r" b="b"/>
            <a:pathLst>
              <a:path w="6633407" h="6675126">
                <a:moveTo>
                  <a:pt x="0" y="0"/>
                </a:moveTo>
                <a:lnTo>
                  <a:pt x="6633406" y="0"/>
                </a:lnTo>
                <a:lnTo>
                  <a:pt x="6633406" y="6675126"/>
                </a:lnTo>
                <a:lnTo>
                  <a:pt x="0" y="6675126"/>
                </a:lnTo>
                <a:lnTo>
                  <a:pt x="0" y="0"/>
                </a:lnTo>
                <a:close/>
              </a:path>
            </a:pathLst>
          </a:custGeom>
          <a:blipFill>
            <a:blip r:embed="rId6"/>
            <a:stretch>
              <a:fillRect/>
            </a:stretch>
          </a:blipFill>
        </p:spPr>
      </p:sp>
      <p:sp>
        <p:nvSpPr>
          <p:cNvPr id="12" name="Rectangle 11"/>
          <p:cNvSpPr/>
          <p:nvPr/>
        </p:nvSpPr>
        <p:spPr>
          <a:xfrm>
            <a:off x="4923737" y="2946400"/>
            <a:ext cx="7909036" cy="3613297"/>
          </a:xfrm>
          <a:prstGeom prst="rect">
            <a:avLst/>
          </a:prstGeom>
        </p:spPr>
        <p:txBody>
          <a:bodyPr wrap="square">
            <a:spAutoFit/>
          </a:bodyPr>
          <a:lstStyle/>
          <a:p>
            <a:pPr algn="just">
              <a:lnSpc>
                <a:spcPct val="130000"/>
              </a:lnSpc>
              <a:spcAft>
                <a:spcPts val="0"/>
              </a:spcAft>
            </a:pPr>
            <a:r>
              <a:rPr lang="it-IT" sz="4400">
                <a:latin typeface="Times New Roman" panose="02020603050405020304" pitchFamily="18" charset="0"/>
                <a:ea typeface="Calibri" panose="020F0502020204030204" pitchFamily="34" charset="0"/>
                <a:cs typeface="Times New Roman" panose="02020603050405020304" pitchFamily="18" charset="0"/>
              </a:rPr>
              <a:t>GV cho HS củng cố nội dung VB bằng các câu hỏi trắc nghiệm với trò chơi “</a:t>
            </a:r>
            <a:r>
              <a:rPr lang="it-IT" sz="4400" b="1" i="1">
                <a:latin typeface="Times New Roman" panose="02020603050405020304" pitchFamily="18" charset="0"/>
                <a:ea typeface="Calibri" panose="020F0502020204030204" pitchFamily="34" charset="0"/>
                <a:cs typeface="Times New Roman" panose="02020603050405020304" pitchFamily="18" charset="0"/>
              </a:rPr>
              <a:t>Ai nhanh hơn?</a:t>
            </a:r>
            <a:r>
              <a:rPr lang="it-IT" sz="4400">
                <a:latin typeface="Times New Roman" panose="02020603050405020304" pitchFamily="18" charset="0"/>
                <a:ea typeface="Calibri" panose="020F0502020204030204" pitchFamily="34" charset="0"/>
                <a:cs typeface="Times New Roman" panose="02020603050405020304" pitchFamily="18" charset="0"/>
              </a:rPr>
              <a:t>’ trên phần mềm Kahoot hoặc Quizizz</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92832"/>
          </a:xfrm>
          <a:prstGeom prst="rect">
            <a:avLst/>
          </a:prstGeom>
        </p:spPr>
      </p:pic>
      <p:sp>
        <p:nvSpPr>
          <p:cNvPr id="3" name="Rectangle 2"/>
          <p:cNvSpPr/>
          <p:nvPr/>
        </p:nvSpPr>
        <p:spPr>
          <a:xfrm>
            <a:off x="685800" y="1104900"/>
            <a:ext cx="8305800" cy="2800767"/>
          </a:xfrm>
          <a:prstGeom prst="rect">
            <a:avLst/>
          </a:prstGeom>
        </p:spPr>
        <p:txBody>
          <a:bodyPr wrap="square">
            <a:spAutoFit/>
            <a:scene3d>
              <a:camera prst="perspectiveHeroicExtremeLeftFacing"/>
              <a:lightRig rig="threePt" dir="t"/>
            </a:scene3d>
          </a:bodyPr>
          <a:lstStyle/>
          <a:p>
            <a:pPr algn="ctr"/>
            <a:r>
              <a:rPr lang="fr-FR" sz="8800" b="1">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fr-FR" sz="8800" b="1" smtClean="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4</a:t>
            </a:r>
            <a:endParaRPr lang="vi-VN" sz="8800" b="1" smtClean="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fr-FR" sz="8800" b="1" smtClean="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VẬN </a:t>
            </a:r>
            <a:r>
              <a:rPr lang="fr-FR" sz="8800" b="1">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DỤNG</a:t>
            </a:r>
            <a:endParaRPr lang="en-GB" sz="8800">
              <a:solidFill>
                <a:srgbClr val="FFFF00"/>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06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2" name="Group 2"/>
          <p:cNvGrpSpPr/>
          <p:nvPr/>
        </p:nvGrpSpPr>
        <p:grpSpPr>
          <a:xfrm>
            <a:off x="-880050" y="8811114"/>
            <a:ext cx="20637059" cy="30861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590800" y="2628837"/>
            <a:ext cx="12801599" cy="6457918"/>
          </a:xfrm>
          <a:custGeom>
            <a:avLst/>
            <a:gdLst/>
            <a:ahLst/>
            <a:cxnLst/>
            <a:rect l="l" t="t" r="r" b="b"/>
            <a:pathLst>
              <a:path w="10387680" h="5622332">
                <a:moveTo>
                  <a:pt x="0" y="0"/>
                </a:moveTo>
                <a:lnTo>
                  <a:pt x="10387679" y="0"/>
                </a:lnTo>
                <a:lnTo>
                  <a:pt x="10387679" y="5622332"/>
                </a:lnTo>
                <a:lnTo>
                  <a:pt x="0" y="5622332"/>
                </a:lnTo>
                <a:lnTo>
                  <a:pt x="0" y="0"/>
                </a:lnTo>
                <a:close/>
              </a:path>
            </a:pathLst>
          </a:custGeom>
          <a:blipFill>
            <a:blip r:embed="rId2"/>
            <a:stretch>
              <a:fillRect/>
            </a:stretch>
          </a:blipFill>
        </p:spPr>
      </p:sp>
      <p:sp>
        <p:nvSpPr>
          <p:cNvPr id="6" name="Freeform 6"/>
          <p:cNvSpPr/>
          <p:nvPr/>
        </p:nvSpPr>
        <p:spPr>
          <a:xfrm>
            <a:off x="12898804" y="7127807"/>
            <a:ext cx="2785356" cy="4118827"/>
          </a:xfrm>
          <a:custGeom>
            <a:avLst/>
            <a:gdLst/>
            <a:ahLst/>
            <a:cxnLst/>
            <a:rect l="l" t="t" r="r" b="b"/>
            <a:pathLst>
              <a:path w="2785356" h="4118827">
                <a:moveTo>
                  <a:pt x="0" y="0"/>
                </a:moveTo>
                <a:lnTo>
                  <a:pt x="2785357" y="0"/>
                </a:lnTo>
                <a:lnTo>
                  <a:pt x="2785357" y="4118827"/>
                </a:lnTo>
                <a:lnTo>
                  <a:pt x="0" y="4118827"/>
                </a:lnTo>
                <a:lnTo>
                  <a:pt x="0" y="0"/>
                </a:lnTo>
                <a:close/>
              </a:path>
            </a:pathLst>
          </a:custGeom>
          <a:blipFill>
            <a:blip r:embed="rId3"/>
            <a:stretch>
              <a:fillRect/>
            </a:stretch>
          </a:blipFill>
        </p:spPr>
      </p:sp>
      <p:sp>
        <p:nvSpPr>
          <p:cNvPr id="7" name="Freeform 7"/>
          <p:cNvSpPr/>
          <p:nvPr/>
        </p:nvSpPr>
        <p:spPr>
          <a:xfrm flipH="1">
            <a:off x="16349546" y="6275589"/>
            <a:ext cx="1819508" cy="4777057"/>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4"/>
            <a:stretch>
              <a:fillRect l="-334859"/>
            </a:stretch>
          </a:blipFill>
        </p:spPr>
      </p:sp>
      <p:sp>
        <p:nvSpPr>
          <p:cNvPr id="8" name="Freeform 8"/>
          <p:cNvSpPr/>
          <p:nvPr/>
        </p:nvSpPr>
        <p:spPr>
          <a:xfrm>
            <a:off x="4830846" y="30843"/>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5"/>
            <a:stretch>
              <a:fillRect/>
            </a:stretch>
          </a:blipFill>
        </p:spPr>
      </p:sp>
      <p:sp>
        <p:nvSpPr>
          <p:cNvPr id="9" name="Freeform 9"/>
          <p:cNvSpPr/>
          <p:nvPr/>
        </p:nvSpPr>
        <p:spPr>
          <a:xfrm>
            <a:off x="7481159" y="30843"/>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5"/>
            <a:stretch>
              <a:fillRect/>
            </a:stretch>
          </a:blipFill>
        </p:spPr>
      </p:sp>
      <p:sp>
        <p:nvSpPr>
          <p:cNvPr id="10" name="Freeform 10"/>
          <p:cNvSpPr/>
          <p:nvPr/>
        </p:nvSpPr>
        <p:spPr>
          <a:xfrm>
            <a:off x="10134600" y="30843"/>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5"/>
            <a:stretch>
              <a:fillRect/>
            </a:stretch>
          </a:blipFill>
        </p:spPr>
      </p:sp>
      <p:sp>
        <p:nvSpPr>
          <p:cNvPr id="12" name="TextBox 12"/>
          <p:cNvSpPr txBox="1"/>
          <p:nvPr/>
        </p:nvSpPr>
        <p:spPr>
          <a:xfrm>
            <a:off x="3390899" y="3162149"/>
            <a:ext cx="11201400" cy="4308872"/>
          </a:xfrm>
          <a:prstGeom prst="rect">
            <a:avLst/>
          </a:prstGeom>
        </p:spPr>
        <p:txBody>
          <a:bodyPr wrap="square" lIns="0" tIns="0" rIns="0" bIns="0" rtlCol="0" anchor="t">
            <a:spAutoFit/>
          </a:bodyPr>
          <a:lstStyle/>
          <a:p>
            <a:pPr algn="ctr"/>
            <a:r>
              <a:rPr lang="en-US" sz="4000" b="1">
                <a:latin typeface="Times New Roman" panose="02020603050405020304" pitchFamily="18" charset="0"/>
                <a:cs typeface="Times New Roman" panose="02020603050405020304" pitchFamily="18" charset="0"/>
              </a:rPr>
              <a:t>Yêu cầu: Chọn 1 trong hai nhiệm vụ sau để thực hiện tại </a:t>
            </a:r>
            <a:r>
              <a:rPr lang="en-US" sz="4000" b="1" smtClean="0">
                <a:latin typeface="Times New Roman" panose="02020603050405020304" pitchFamily="18" charset="0"/>
                <a:cs typeface="Times New Roman" panose="02020603050405020304" pitchFamily="18" charset="0"/>
              </a:rPr>
              <a:t>nhà</a:t>
            </a:r>
            <a:endParaRPr lang="en-GB" sz="4000">
              <a:latin typeface="Times New Roman" panose="02020603050405020304" pitchFamily="18" charset="0"/>
              <a:cs typeface="Times New Roman" panose="02020603050405020304" pitchFamily="18" charset="0"/>
            </a:endParaRPr>
          </a:p>
          <a:p>
            <a:pPr algn="just"/>
            <a:r>
              <a:rPr lang="en-US" sz="4000" b="1">
                <a:latin typeface="Times New Roman" panose="02020603050405020304" pitchFamily="18" charset="0"/>
                <a:cs typeface="Times New Roman" panose="02020603050405020304" pitchFamily="18" charset="0"/>
              </a:rPr>
              <a:t>1. </a:t>
            </a:r>
            <a:r>
              <a:rPr lang="en-US" sz="4000">
                <a:latin typeface="Times New Roman" panose="02020603050405020304" pitchFamily="18" charset="0"/>
                <a:cs typeface="Times New Roman" panose="02020603050405020304" pitchFamily="18" charset="0"/>
              </a:rPr>
              <a:t>Tìm hiểu những thông tin về một con người đặc biệt mà theo em có nhiều bí ẩn để khám phá</a:t>
            </a:r>
            <a:r>
              <a:rPr lang="en-US" sz="4000" i="1">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a:p>
            <a:pPr algn="just"/>
            <a:r>
              <a:rPr lang="en-US" sz="4000" b="1">
                <a:latin typeface="Times New Roman" panose="02020603050405020304" pitchFamily="18" charset="0"/>
                <a:cs typeface="Times New Roman" panose="02020603050405020304" pitchFamily="18" charset="0"/>
              </a:rPr>
              <a:t>2</a:t>
            </a:r>
            <a:r>
              <a:rPr lang="en-US" sz="4000" b="1" i="1">
                <a:latin typeface="Times New Roman" panose="02020603050405020304" pitchFamily="18" charset="0"/>
                <a:cs typeface="Times New Roman" panose="02020603050405020304" pitchFamily="18" charset="0"/>
              </a:rPr>
              <a:t>.</a:t>
            </a:r>
            <a:r>
              <a:rPr lang="en-US" sz="4000" i="1">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Nêu một bí ẩn trong thế giới tự nhiên hoặc đời sống xã hội mà em muốn khám phá và dự định cách khám phá nó.</a:t>
            </a:r>
            <a:endParaRPr lang="en-GB" sz="4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3278372" y="1935357"/>
            <a:ext cx="11080422" cy="5997279"/>
          </a:xfrm>
          <a:custGeom>
            <a:avLst/>
            <a:gdLst/>
            <a:ahLst/>
            <a:cxnLst/>
            <a:rect l="l" t="t" r="r" b="b"/>
            <a:pathLst>
              <a:path w="11080422" h="5997279">
                <a:moveTo>
                  <a:pt x="0" y="0"/>
                </a:moveTo>
                <a:lnTo>
                  <a:pt x="11080423" y="0"/>
                </a:lnTo>
                <a:lnTo>
                  <a:pt x="11080423" y="5997279"/>
                </a:lnTo>
                <a:lnTo>
                  <a:pt x="0" y="5997279"/>
                </a:lnTo>
                <a:lnTo>
                  <a:pt x="0" y="0"/>
                </a:lnTo>
                <a:close/>
              </a:path>
            </a:pathLst>
          </a:custGeom>
          <a:blipFill>
            <a:blip r:embed="rId2"/>
            <a:stretch>
              <a:fillRect/>
            </a:stretch>
          </a:blipFill>
        </p:spPr>
      </p:sp>
      <p:grpSp>
        <p:nvGrpSpPr>
          <p:cNvPr id="3" name="Group 3"/>
          <p:cNvGrpSpPr/>
          <p:nvPr/>
        </p:nvGrpSpPr>
        <p:grpSpPr>
          <a:xfrm>
            <a:off x="-880050" y="8811114"/>
            <a:ext cx="20637059" cy="30861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76076" y="6078783"/>
            <a:ext cx="6166049" cy="5464661"/>
          </a:xfrm>
          <a:custGeom>
            <a:avLst/>
            <a:gdLst/>
            <a:ahLst/>
            <a:cxnLst/>
            <a:rect l="l" t="t" r="r" b="b"/>
            <a:pathLst>
              <a:path w="6166049" h="5464661">
                <a:moveTo>
                  <a:pt x="0" y="0"/>
                </a:moveTo>
                <a:lnTo>
                  <a:pt x="6166049" y="0"/>
                </a:lnTo>
                <a:lnTo>
                  <a:pt x="6166049" y="5464661"/>
                </a:lnTo>
                <a:lnTo>
                  <a:pt x="0" y="5464661"/>
                </a:lnTo>
                <a:lnTo>
                  <a:pt x="0" y="0"/>
                </a:lnTo>
                <a:close/>
              </a:path>
            </a:pathLst>
          </a:custGeom>
          <a:blipFill>
            <a:blip r:embed="rId3"/>
            <a:stretch>
              <a:fillRect/>
            </a:stretch>
          </a:blipFill>
        </p:spPr>
      </p:sp>
      <p:sp>
        <p:nvSpPr>
          <p:cNvPr id="7" name="Freeform 7"/>
          <p:cNvSpPr/>
          <p:nvPr/>
        </p:nvSpPr>
        <p:spPr>
          <a:xfrm>
            <a:off x="-1187208" y="-61451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8" name="Freeform 8"/>
          <p:cNvSpPr/>
          <p:nvPr/>
        </p:nvSpPr>
        <p:spPr>
          <a:xfrm>
            <a:off x="15486735" y="1346399"/>
            <a:ext cx="3272360" cy="3966497"/>
          </a:xfrm>
          <a:custGeom>
            <a:avLst/>
            <a:gdLst/>
            <a:ahLst/>
            <a:cxnLst/>
            <a:rect l="l" t="t" r="r" b="b"/>
            <a:pathLst>
              <a:path w="3272360" h="3966497">
                <a:moveTo>
                  <a:pt x="0" y="0"/>
                </a:moveTo>
                <a:lnTo>
                  <a:pt x="3272359" y="0"/>
                </a:lnTo>
                <a:lnTo>
                  <a:pt x="3272359" y="3966496"/>
                </a:lnTo>
                <a:lnTo>
                  <a:pt x="0" y="3966496"/>
                </a:lnTo>
                <a:lnTo>
                  <a:pt x="0" y="0"/>
                </a:lnTo>
                <a:close/>
              </a:path>
            </a:pathLst>
          </a:custGeom>
          <a:blipFill>
            <a:blip r:embed="rId5"/>
            <a:stretch>
              <a:fillRect/>
            </a:stretch>
          </a:blipFill>
        </p:spPr>
      </p:sp>
      <p:sp>
        <p:nvSpPr>
          <p:cNvPr id="9" name="Freeform 9"/>
          <p:cNvSpPr/>
          <p:nvPr/>
        </p:nvSpPr>
        <p:spPr>
          <a:xfrm>
            <a:off x="12721932" y="6632028"/>
            <a:ext cx="6633407" cy="6675126"/>
          </a:xfrm>
          <a:custGeom>
            <a:avLst/>
            <a:gdLst/>
            <a:ahLst/>
            <a:cxnLst/>
            <a:rect l="l" t="t" r="r" b="b"/>
            <a:pathLst>
              <a:path w="6633407" h="6675126">
                <a:moveTo>
                  <a:pt x="0" y="0"/>
                </a:moveTo>
                <a:lnTo>
                  <a:pt x="6633406" y="0"/>
                </a:lnTo>
                <a:lnTo>
                  <a:pt x="6633406" y="6675126"/>
                </a:lnTo>
                <a:lnTo>
                  <a:pt x="0" y="6675126"/>
                </a:lnTo>
                <a:lnTo>
                  <a:pt x="0" y="0"/>
                </a:lnTo>
                <a:close/>
              </a:path>
            </a:pathLst>
          </a:custGeom>
          <a:blipFill>
            <a:blip r:embed="rId6"/>
            <a:stretch>
              <a:fillRect/>
            </a:stretch>
          </a:blipFill>
        </p:spPr>
      </p:sp>
      <p:sp>
        <p:nvSpPr>
          <p:cNvPr id="11" name="TextBox 11"/>
          <p:cNvSpPr txBox="1"/>
          <p:nvPr/>
        </p:nvSpPr>
        <p:spPr>
          <a:xfrm>
            <a:off x="4514767" y="4018061"/>
            <a:ext cx="8607632" cy="1498039"/>
          </a:xfrm>
          <a:prstGeom prst="rect">
            <a:avLst/>
          </a:prstGeom>
        </p:spPr>
        <p:txBody>
          <a:bodyPr lIns="0" tIns="0" rIns="0" bIns="0" rtlCol="0" anchor="t">
            <a:spAutoFit/>
          </a:bodyPr>
          <a:lstStyle/>
          <a:p>
            <a:pPr algn="ctr">
              <a:lnSpc>
                <a:spcPts val="11210"/>
              </a:lnSpc>
            </a:pPr>
            <a:r>
              <a:rPr lang="en-US" sz="14000">
                <a:effectLst>
                  <a:glow rad="101600">
                    <a:schemeClr val="accent2">
                      <a:satMod val="175000"/>
                      <a:alpha val="40000"/>
                    </a:schemeClr>
                  </a:glow>
                </a:effectLst>
                <a:latin typeface="Times New Roman" panose="02020603050405020304" pitchFamily="18" charset="0"/>
                <a:ea typeface="Bryndan Write"/>
                <a:cs typeface="Times New Roman" panose="02020603050405020304" pitchFamily="18" charset="0"/>
                <a:sym typeface="Bryndan Write"/>
              </a:rPr>
              <a:t>Thank </a:t>
            </a:r>
            <a:r>
              <a:rPr lang="en-US" sz="14000" smtClean="0">
                <a:effectLst>
                  <a:glow rad="101600">
                    <a:schemeClr val="accent2">
                      <a:satMod val="175000"/>
                      <a:alpha val="40000"/>
                    </a:schemeClr>
                  </a:glow>
                </a:effectLst>
                <a:latin typeface="Times New Roman" panose="02020603050405020304" pitchFamily="18" charset="0"/>
                <a:ea typeface="Bryndan Write"/>
                <a:cs typeface="Times New Roman" panose="02020603050405020304" pitchFamily="18" charset="0"/>
                <a:sym typeface="Bryndan Write"/>
              </a:rPr>
              <a:t>you</a:t>
            </a:r>
            <a:endParaRPr lang="en-US" sz="14000">
              <a:effectLst>
                <a:glow rad="101600">
                  <a:schemeClr val="accent2">
                    <a:satMod val="175000"/>
                    <a:alpha val="40000"/>
                  </a:schemeClr>
                </a:glow>
              </a:effectLst>
              <a:latin typeface="Times New Roman" panose="02020603050405020304" pitchFamily="18" charset="0"/>
              <a:ea typeface="Bryndan Write"/>
              <a:cs typeface="Times New Roman" panose="02020603050405020304" pitchFamily="18" charset="0"/>
              <a:sym typeface="Bryndan Writ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3278372" y="1935357"/>
            <a:ext cx="11080422" cy="5997279"/>
          </a:xfrm>
          <a:custGeom>
            <a:avLst/>
            <a:gdLst/>
            <a:ahLst/>
            <a:cxnLst/>
            <a:rect l="l" t="t" r="r" b="b"/>
            <a:pathLst>
              <a:path w="11080422" h="5997279">
                <a:moveTo>
                  <a:pt x="0" y="0"/>
                </a:moveTo>
                <a:lnTo>
                  <a:pt x="11080423" y="0"/>
                </a:lnTo>
                <a:lnTo>
                  <a:pt x="11080423" y="5997279"/>
                </a:lnTo>
                <a:lnTo>
                  <a:pt x="0" y="5997279"/>
                </a:lnTo>
                <a:lnTo>
                  <a:pt x="0" y="0"/>
                </a:lnTo>
                <a:close/>
              </a:path>
            </a:pathLst>
          </a:custGeom>
          <a:blipFill>
            <a:blip r:embed="rId2"/>
            <a:stretch>
              <a:fillRect/>
            </a:stretch>
          </a:blipFill>
        </p:spPr>
      </p:sp>
      <p:grpSp>
        <p:nvGrpSpPr>
          <p:cNvPr id="3" name="Group 3"/>
          <p:cNvGrpSpPr/>
          <p:nvPr/>
        </p:nvGrpSpPr>
        <p:grpSpPr>
          <a:xfrm>
            <a:off x="-880050" y="8811114"/>
            <a:ext cx="20637059" cy="30861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1276076" y="6078783"/>
            <a:ext cx="6166049" cy="5464661"/>
          </a:xfrm>
          <a:custGeom>
            <a:avLst/>
            <a:gdLst/>
            <a:ahLst/>
            <a:cxnLst/>
            <a:rect l="l" t="t" r="r" b="b"/>
            <a:pathLst>
              <a:path w="6166049" h="5464661">
                <a:moveTo>
                  <a:pt x="0" y="0"/>
                </a:moveTo>
                <a:lnTo>
                  <a:pt x="6166049" y="0"/>
                </a:lnTo>
                <a:lnTo>
                  <a:pt x="6166049" y="5464661"/>
                </a:lnTo>
                <a:lnTo>
                  <a:pt x="0" y="5464661"/>
                </a:lnTo>
                <a:lnTo>
                  <a:pt x="0" y="0"/>
                </a:lnTo>
                <a:close/>
              </a:path>
            </a:pathLst>
          </a:custGeom>
          <a:blipFill>
            <a:blip r:embed="rId3"/>
            <a:stretch>
              <a:fillRect/>
            </a:stretch>
          </a:blipFill>
        </p:spPr>
      </p:sp>
      <p:sp>
        <p:nvSpPr>
          <p:cNvPr id="7" name="Freeform 7"/>
          <p:cNvSpPr/>
          <p:nvPr/>
        </p:nvSpPr>
        <p:spPr>
          <a:xfrm>
            <a:off x="-1187208" y="-61451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8" name="Freeform 8"/>
          <p:cNvSpPr/>
          <p:nvPr/>
        </p:nvSpPr>
        <p:spPr>
          <a:xfrm>
            <a:off x="15486735" y="1346399"/>
            <a:ext cx="3272360" cy="3966497"/>
          </a:xfrm>
          <a:custGeom>
            <a:avLst/>
            <a:gdLst/>
            <a:ahLst/>
            <a:cxnLst/>
            <a:rect l="l" t="t" r="r" b="b"/>
            <a:pathLst>
              <a:path w="3272360" h="3966497">
                <a:moveTo>
                  <a:pt x="0" y="0"/>
                </a:moveTo>
                <a:lnTo>
                  <a:pt x="3272359" y="0"/>
                </a:lnTo>
                <a:lnTo>
                  <a:pt x="3272359" y="3966496"/>
                </a:lnTo>
                <a:lnTo>
                  <a:pt x="0" y="3966496"/>
                </a:lnTo>
                <a:lnTo>
                  <a:pt x="0" y="0"/>
                </a:lnTo>
                <a:close/>
              </a:path>
            </a:pathLst>
          </a:custGeom>
          <a:blipFill>
            <a:blip r:embed="rId5"/>
            <a:stretch>
              <a:fillRect/>
            </a:stretch>
          </a:blipFill>
        </p:spPr>
      </p:sp>
      <p:sp>
        <p:nvSpPr>
          <p:cNvPr id="9" name="Freeform 9"/>
          <p:cNvSpPr/>
          <p:nvPr/>
        </p:nvSpPr>
        <p:spPr>
          <a:xfrm>
            <a:off x="12721932" y="6632028"/>
            <a:ext cx="6633407" cy="6675126"/>
          </a:xfrm>
          <a:custGeom>
            <a:avLst/>
            <a:gdLst/>
            <a:ahLst/>
            <a:cxnLst/>
            <a:rect l="l" t="t" r="r" b="b"/>
            <a:pathLst>
              <a:path w="6633407" h="6675126">
                <a:moveTo>
                  <a:pt x="0" y="0"/>
                </a:moveTo>
                <a:lnTo>
                  <a:pt x="6633406" y="0"/>
                </a:lnTo>
                <a:lnTo>
                  <a:pt x="6633406" y="6675126"/>
                </a:lnTo>
                <a:lnTo>
                  <a:pt x="0" y="6675126"/>
                </a:lnTo>
                <a:lnTo>
                  <a:pt x="0" y="0"/>
                </a:lnTo>
                <a:close/>
              </a:path>
            </a:pathLst>
          </a:custGeom>
          <a:blipFill>
            <a:blip r:embed="rId6"/>
            <a:stretch>
              <a:fillRect/>
            </a:stretch>
          </a:blipFill>
        </p:spPr>
      </p:sp>
      <p:sp>
        <p:nvSpPr>
          <p:cNvPr id="12" name="Rectangle 11"/>
          <p:cNvSpPr/>
          <p:nvPr/>
        </p:nvSpPr>
        <p:spPr>
          <a:xfrm>
            <a:off x="4923737" y="2478971"/>
            <a:ext cx="7754917" cy="4893647"/>
          </a:xfrm>
          <a:prstGeom prst="rect">
            <a:avLst/>
          </a:prstGeom>
        </p:spPr>
        <p:txBody>
          <a:bodyPr wrap="square">
            <a:spAutoFit/>
          </a:bodyPr>
          <a:lstStyle/>
          <a:p>
            <a:pPr algn="just">
              <a:lnSpc>
                <a:spcPct val="130000"/>
              </a:lnSpc>
              <a:spcAft>
                <a:spcPts val="0"/>
              </a:spcAft>
              <a:tabLst>
                <a:tab pos="1386840" algn="l"/>
              </a:tabLst>
            </a:pPr>
            <a:r>
              <a:rPr lang="en-US" sz="4800" b="1">
                <a:solidFill>
                  <a:srgbClr val="0D0D0D"/>
                </a:solidFill>
                <a:latin typeface="Times New Roman" panose="02020603050405020304" pitchFamily="18" charset="0"/>
                <a:ea typeface="MS Mincho"/>
                <a:cs typeface="Times New Roman" panose="02020603050405020304" pitchFamily="18" charset="0"/>
              </a:rPr>
              <a:t>- </a:t>
            </a:r>
            <a:r>
              <a:rPr lang="en-US" sz="4800" b="1" i="1">
                <a:solidFill>
                  <a:srgbClr val="0D0D0D"/>
                </a:solidFill>
                <a:latin typeface="Times New Roman" panose="02020603050405020304" pitchFamily="18" charset="0"/>
                <a:ea typeface="MS Mincho"/>
                <a:cs typeface="Times New Roman" panose="02020603050405020304" pitchFamily="18" charset="0"/>
              </a:rPr>
              <a:t>Em hãy chia sẻ những hiểu biết về nghề tình báo.</a:t>
            </a:r>
            <a:endParaRPr lang="en-GB" sz="48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en-US" sz="4800" b="1" i="1">
                <a:solidFill>
                  <a:srgbClr val="0D0D0D"/>
                </a:solidFill>
                <a:latin typeface="Times New Roman" panose="02020603050405020304" pitchFamily="18" charset="0"/>
                <a:ea typeface="MS Mincho"/>
                <a:cs typeface="Times New Roman" panose="02020603050405020304" pitchFamily="18" charset="0"/>
              </a:rPr>
              <a:t>- Hãy </a:t>
            </a:r>
            <a:r>
              <a:rPr lang="en-US" sz="4800" b="1" i="1">
                <a:latin typeface="Times New Roman" panose="02020603050405020304" pitchFamily="18" charset="0"/>
                <a:ea typeface="Calibri" panose="020F0502020204030204" pitchFamily="34" charset="0"/>
                <a:cs typeface="Times New Roman" panose="02020603050405020304" pitchFamily="18" charset="0"/>
              </a:rPr>
              <a:t>giới thiệu ngắn gọn về một nhà tình báo nổi tiếng mà em biết</a:t>
            </a:r>
            <a:r>
              <a:rPr lang="en-US" b="1" i="1">
                <a:latin typeface="Times New Roman" panose="02020603050405020304" pitchFamily="18" charset="0"/>
                <a:ea typeface="Calibri" panose="020F0502020204030204" pitchFamily="34" charset="0"/>
                <a:cs typeface="Times New Roman" panose="02020603050405020304" pitchFamily="18" charset="0"/>
              </a:rPr>
              <a:t>.</a:t>
            </a:r>
            <a:endParaRPr lang="en-GB" sz="16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18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2" name="Group 2"/>
          <p:cNvGrpSpPr/>
          <p:nvPr/>
        </p:nvGrpSpPr>
        <p:grpSpPr>
          <a:xfrm>
            <a:off x="-838200" y="9219053"/>
            <a:ext cx="20637059" cy="30861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176851" y="0"/>
            <a:ext cx="13634351" cy="10401300"/>
          </a:xfrm>
          <a:custGeom>
            <a:avLst/>
            <a:gdLst/>
            <a:ahLst/>
            <a:cxnLst/>
            <a:rect l="l" t="t" r="r" b="b"/>
            <a:pathLst>
              <a:path w="10387680" h="5622332">
                <a:moveTo>
                  <a:pt x="0" y="0"/>
                </a:moveTo>
                <a:lnTo>
                  <a:pt x="10387679" y="0"/>
                </a:lnTo>
                <a:lnTo>
                  <a:pt x="10387679" y="5622332"/>
                </a:lnTo>
                <a:lnTo>
                  <a:pt x="0" y="5622332"/>
                </a:lnTo>
                <a:lnTo>
                  <a:pt x="0" y="0"/>
                </a:lnTo>
                <a:close/>
              </a:path>
            </a:pathLst>
          </a:custGeom>
          <a:blipFill>
            <a:blip r:embed="rId2"/>
            <a:stretch>
              <a:fillRect/>
            </a:stretch>
          </a:blipFill>
        </p:spPr>
      </p:sp>
      <p:sp>
        <p:nvSpPr>
          <p:cNvPr id="6" name="Freeform 6"/>
          <p:cNvSpPr/>
          <p:nvPr/>
        </p:nvSpPr>
        <p:spPr>
          <a:xfrm>
            <a:off x="13592694" y="6864211"/>
            <a:ext cx="2785356" cy="4118827"/>
          </a:xfrm>
          <a:custGeom>
            <a:avLst/>
            <a:gdLst/>
            <a:ahLst/>
            <a:cxnLst/>
            <a:rect l="l" t="t" r="r" b="b"/>
            <a:pathLst>
              <a:path w="2785356" h="4118827">
                <a:moveTo>
                  <a:pt x="0" y="0"/>
                </a:moveTo>
                <a:lnTo>
                  <a:pt x="2785357" y="0"/>
                </a:lnTo>
                <a:lnTo>
                  <a:pt x="2785357" y="4118827"/>
                </a:lnTo>
                <a:lnTo>
                  <a:pt x="0" y="4118827"/>
                </a:lnTo>
                <a:lnTo>
                  <a:pt x="0" y="0"/>
                </a:lnTo>
                <a:close/>
              </a:path>
            </a:pathLst>
          </a:custGeom>
          <a:blipFill>
            <a:blip r:embed="rId3"/>
            <a:stretch>
              <a:fillRect/>
            </a:stretch>
          </a:blipFill>
        </p:spPr>
      </p:sp>
      <p:sp>
        <p:nvSpPr>
          <p:cNvPr id="7" name="Freeform 7"/>
          <p:cNvSpPr/>
          <p:nvPr/>
        </p:nvSpPr>
        <p:spPr>
          <a:xfrm flipH="1">
            <a:off x="16349546" y="6275589"/>
            <a:ext cx="1819508" cy="4777057"/>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4"/>
            <a:stretch>
              <a:fillRect l="-334859"/>
            </a:stretch>
          </a:blipFill>
        </p:spPr>
      </p:sp>
      <p:sp>
        <p:nvSpPr>
          <p:cNvPr id="8" name="Freeform 8"/>
          <p:cNvSpPr/>
          <p:nvPr/>
        </p:nvSpPr>
        <p:spPr>
          <a:xfrm>
            <a:off x="15822983" y="3065503"/>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5"/>
            <a:stretch>
              <a:fillRect/>
            </a:stretch>
          </a:blipFill>
        </p:spPr>
      </p:sp>
      <p:sp>
        <p:nvSpPr>
          <p:cNvPr id="9" name="Freeform 9"/>
          <p:cNvSpPr/>
          <p:nvPr/>
        </p:nvSpPr>
        <p:spPr>
          <a:xfrm>
            <a:off x="13592694" y="266700"/>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5"/>
            <a:stretch>
              <a:fillRect/>
            </a:stretch>
          </a:blipFill>
        </p:spPr>
      </p:sp>
      <p:sp>
        <p:nvSpPr>
          <p:cNvPr id="10" name="Freeform 10"/>
          <p:cNvSpPr/>
          <p:nvPr/>
        </p:nvSpPr>
        <p:spPr>
          <a:xfrm>
            <a:off x="15819354" y="266700"/>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5"/>
            <a:stretch>
              <a:fillRect/>
            </a:stretch>
          </a:blipFill>
        </p:spPr>
      </p:sp>
      <p:sp>
        <p:nvSpPr>
          <p:cNvPr id="12" name="TextBox 12"/>
          <p:cNvSpPr txBox="1"/>
          <p:nvPr/>
        </p:nvSpPr>
        <p:spPr>
          <a:xfrm>
            <a:off x="533400" y="661926"/>
            <a:ext cx="12006837" cy="8002191"/>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Tình báo</a:t>
            </a:r>
            <a:r>
              <a:rPr lang="en-US" sz="4000">
                <a:latin typeface="Times New Roman" panose="02020603050405020304" pitchFamily="18" charset="0"/>
                <a:cs typeface="Times New Roman" panose="02020603050405020304" pitchFamily="18" charset="0"/>
              </a:rPr>
              <a:t> là từ chỉ hoạt động thu thập tin tức một cách bí mật khiến người bị theo dõi không biết rằng mình đang bị theo dõi. Tình báo sớm được thừa nhận như là một công cụ không thể thiếu trong thuật lãnh đạo một quốc gia, trong ngoại giao hay chiến tranh.</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Từ xa xưa, hoạt động tình báo đã có mục đích thu thập những bí mật về quân sự, kinh tế, chính trị, vấn đề nội bộ và các bí quyết trong sản xuất kinh doanh của các đối thủ.</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Một số phẩm chất nổi bật của một tình báo giỏi:  sự can đảm; khả năng ứng biến, xử lí tình huống nhanh nhạy; trung thành với tổ chức mình phục vụ;...</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Một số nhà tình báo </a:t>
            </a:r>
            <a:r>
              <a:rPr lang="en-US" sz="4000">
                <a:latin typeface="Times New Roman" panose="02020603050405020304" pitchFamily="18" charset="0"/>
                <a:cs typeface="Times New Roman" panose="02020603050405020304" pitchFamily="18" charset="0"/>
              </a:rPr>
              <a:t>nổi tiếng của Việt Nam như Vũ Ngọc Nhạ, Phạm Xuân Ẩn, Đào Phúc Lộc,...</a:t>
            </a:r>
            <a:endParaRPr lang="en-US" sz="3600">
              <a:solidFill>
                <a:srgbClr val="FFFFFF"/>
              </a:solidFill>
              <a:latin typeface="Times New Roman" panose="02020603050405020304" pitchFamily="18" charset="0"/>
              <a:ea typeface="Glacial Indifference"/>
              <a:cs typeface="Times New Roman" panose="02020603050405020304" pitchFamily="18" charset="0"/>
              <a:sym typeface="Glacial Indifference"/>
            </a:endParaRPr>
          </a:p>
        </p:txBody>
      </p:sp>
    </p:spTree>
    <p:extLst>
      <p:ext uri="{BB962C8B-B14F-4D97-AF65-F5344CB8AC3E}">
        <p14:creationId xmlns:p14="http://schemas.microsoft.com/office/powerpoint/2010/main" val="34997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92832"/>
          </a:xfrm>
          <a:prstGeom prst="rect">
            <a:avLst/>
          </a:prstGeom>
        </p:spPr>
      </p:pic>
      <p:sp>
        <p:nvSpPr>
          <p:cNvPr id="3" name="Rectangle 2"/>
          <p:cNvSpPr/>
          <p:nvPr/>
        </p:nvSpPr>
        <p:spPr>
          <a:xfrm>
            <a:off x="228600" y="1369835"/>
            <a:ext cx="7239000" cy="3785652"/>
          </a:xfrm>
          <a:prstGeom prst="rect">
            <a:avLst/>
          </a:prstGeom>
        </p:spPr>
        <p:txBody>
          <a:bodyPr wrap="square">
            <a:spAutoFit/>
          </a:bodyPr>
          <a:lstStyle/>
          <a:p>
            <a:pPr algn="ctr"/>
            <a:r>
              <a:rPr lang="en-US" sz="8000" b="1">
                <a:solidFill>
                  <a:srgbClr val="FFFF0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HOẠT ĐỘNG </a:t>
            </a:r>
            <a:r>
              <a:rPr lang="en-US" sz="8000" b="1" smtClean="0">
                <a:solidFill>
                  <a:srgbClr val="FFFF0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2</a:t>
            </a:r>
            <a:endParaRPr lang="vi-VN" sz="8000" b="1" smtClean="0">
              <a:solidFill>
                <a:srgbClr val="FFFF00"/>
              </a:solidFill>
              <a:effectLst>
                <a:glow rad="139700">
                  <a:schemeClr val="accent2">
                    <a:satMod val="175000"/>
                    <a:alpha val="40000"/>
                  </a:schemeClr>
                </a:glow>
              </a:effectLst>
              <a:latin typeface="Times New Roman" panose="02020603050405020304" pitchFamily="18" charset="0"/>
              <a:ea typeface="Calibri" panose="020F0502020204030204" pitchFamily="34" charset="0"/>
            </a:endParaRPr>
          </a:p>
          <a:p>
            <a:pPr algn="ctr"/>
            <a:r>
              <a:rPr lang="en-US" sz="8000" b="1" smtClean="0">
                <a:solidFill>
                  <a:srgbClr val="FFFF0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HÌNH </a:t>
            </a:r>
            <a:r>
              <a:rPr lang="en-US" sz="8000" b="1">
                <a:solidFill>
                  <a:srgbClr val="FFFF0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THÀNH KIẾN THỨC</a:t>
            </a:r>
            <a:endParaRPr lang="en-GB" sz="8000">
              <a:solidFill>
                <a:srgbClr val="FFFF00"/>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245904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2" name="Group 2"/>
          <p:cNvGrpSpPr/>
          <p:nvPr/>
        </p:nvGrpSpPr>
        <p:grpSpPr>
          <a:xfrm>
            <a:off x="-880050" y="8811114"/>
            <a:ext cx="20637059" cy="30861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161743" y="3167182"/>
            <a:ext cx="12749850" cy="7119818"/>
          </a:xfrm>
          <a:custGeom>
            <a:avLst/>
            <a:gdLst/>
            <a:ahLst/>
            <a:cxnLst/>
            <a:rect l="l" t="t" r="r" b="b"/>
            <a:pathLst>
              <a:path w="10387680" h="5622332">
                <a:moveTo>
                  <a:pt x="0" y="0"/>
                </a:moveTo>
                <a:lnTo>
                  <a:pt x="10387679" y="0"/>
                </a:lnTo>
                <a:lnTo>
                  <a:pt x="10387679" y="5622332"/>
                </a:lnTo>
                <a:lnTo>
                  <a:pt x="0" y="5622332"/>
                </a:lnTo>
                <a:lnTo>
                  <a:pt x="0" y="0"/>
                </a:lnTo>
                <a:close/>
              </a:path>
            </a:pathLst>
          </a:custGeom>
          <a:blipFill>
            <a:blip r:embed="rId2"/>
            <a:stretch>
              <a:fillRect/>
            </a:stretch>
          </a:blipFill>
        </p:spPr>
      </p:sp>
      <p:sp>
        <p:nvSpPr>
          <p:cNvPr id="6" name="Freeform 6"/>
          <p:cNvSpPr/>
          <p:nvPr/>
        </p:nvSpPr>
        <p:spPr>
          <a:xfrm>
            <a:off x="12898804" y="7127807"/>
            <a:ext cx="2785356" cy="4118827"/>
          </a:xfrm>
          <a:custGeom>
            <a:avLst/>
            <a:gdLst/>
            <a:ahLst/>
            <a:cxnLst/>
            <a:rect l="l" t="t" r="r" b="b"/>
            <a:pathLst>
              <a:path w="2785356" h="4118827">
                <a:moveTo>
                  <a:pt x="0" y="0"/>
                </a:moveTo>
                <a:lnTo>
                  <a:pt x="2785357" y="0"/>
                </a:lnTo>
                <a:lnTo>
                  <a:pt x="2785357" y="4118827"/>
                </a:lnTo>
                <a:lnTo>
                  <a:pt x="0" y="4118827"/>
                </a:lnTo>
                <a:lnTo>
                  <a:pt x="0" y="0"/>
                </a:lnTo>
                <a:close/>
              </a:path>
            </a:pathLst>
          </a:custGeom>
          <a:blipFill>
            <a:blip r:embed="rId3"/>
            <a:stretch>
              <a:fillRect/>
            </a:stretch>
          </a:blipFill>
        </p:spPr>
      </p:sp>
      <p:sp>
        <p:nvSpPr>
          <p:cNvPr id="7" name="Freeform 7"/>
          <p:cNvSpPr/>
          <p:nvPr/>
        </p:nvSpPr>
        <p:spPr>
          <a:xfrm flipH="1">
            <a:off x="16349546" y="6275589"/>
            <a:ext cx="1819508" cy="4777057"/>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4"/>
            <a:stretch>
              <a:fillRect l="-334859"/>
            </a:stretch>
          </a:blipFill>
        </p:spPr>
      </p:sp>
      <p:sp>
        <p:nvSpPr>
          <p:cNvPr id="8" name="Freeform 8"/>
          <p:cNvSpPr/>
          <p:nvPr/>
        </p:nvSpPr>
        <p:spPr>
          <a:xfrm>
            <a:off x="1057294" y="679378"/>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5"/>
            <a:stretch>
              <a:fillRect/>
            </a:stretch>
          </a:blipFill>
        </p:spPr>
      </p:sp>
      <p:sp>
        <p:nvSpPr>
          <p:cNvPr id="9" name="Freeform 9"/>
          <p:cNvSpPr/>
          <p:nvPr/>
        </p:nvSpPr>
        <p:spPr>
          <a:xfrm>
            <a:off x="3707607" y="679378"/>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5"/>
            <a:stretch>
              <a:fillRect/>
            </a:stretch>
          </a:blipFill>
        </p:spPr>
      </p:sp>
      <p:sp>
        <p:nvSpPr>
          <p:cNvPr id="10" name="Freeform 10"/>
          <p:cNvSpPr/>
          <p:nvPr/>
        </p:nvSpPr>
        <p:spPr>
          <a:xfrm>
            <a:off x="6361048" y="679378"/>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5"/>
            <a:stretch>
              <a:fillRect/>
            </a:stretch>
          </a:blipFill>
        </p:spPr>
      </p:sp>
      <p:sp>
        <p:nvSpPr>
          <p:cNvPr id="13" name="TextBox 13"/>
          <p:cNvSpPr txBox="1"/>
          <p:nvPr/>
        </p:nvSpPr>
        <p:spPr>
          <a:xfrm>
            <a:off x="8428166" y="469416"/>
            <a:ext cx="9740888" cy="2410916"/>
          </a:xfrm>
          <a:prstGeom prst="rect">
            <a:avLst/>
          </a:prstGeom>
        </p:spPr>
        <p:txBody>
          <a:bodyPr wrap="square" lIns="0" tIns="0" rIns="0" bIns="0" rtlCol="0" anchor="t">
            <a:spAutoFit/>
          </a:bodyPr>
          <a:lstStyle/>
          <a:p>
            <a:pPr marL="1371600" indent="-1371600" algn="ctr">
              <a:lnSpc>
                <a:spcPts val="9354"/>
              </a:lnSpc>
              <a:buAutoNum type="romanUcPeriod"/>
            </a:pPr>
            <a:r>
              <a:rPr lang="en-US"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ĐỌC </a:t>
            </a:r>
            <a:r>
              <a:rPr lang="en-US"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endParaRPr lang="vi-VN"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lnSpc>
                <a:spcPts val="9354"/>
              </a:lnSpc>
            </a:pPr>
            <a:r>
              <a:rPr lang="en-US" sz="72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KHÁM </a:t>
            </a:r>
            <a:r>
              <a:rPr lang="en-US" sz="72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PHÁ CHUNG</a:t>
            </a:r>
            <a:endParaRPr lang="en-US"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Bryndan Write"/>
              <a:cs typeface="Times New Roman" panose="02020603050405020304" pitchFamily="18" charset="0"/>
              <a:sym typeface="Bryndan Write"/>
            </a:endParaRPr>
          </a:p>
        </p:txBody>
      </p:sp>
      <p:graphicFrame>
        <p:nvGraphicFramePr>
          <p:cNvPr id="14" name="Table 13"/>
          <p:cNvGraphicFramePr>
            <a:graphicFrameLocks noGrp="1"/>
          </p:cNvGraphicFramePr>
          <p:nvPr>
            <p:extLst>
              <p:ext uri="{D42A27DB-BD31-4B8C-83A1-F6EECF244321}">
                <p14:modId xmlns:p14="http://schemas.microsoft.com/office/powerpoint/2010/main" val="68017621"/>
              </p:ext>
            </p:extLst>
          </p:nvPr>
        </p:nvGraphicFramePr>
        <p:xfrm>
          <a:off x="1215063" y="3807137"/>
          <a:ext cx="10291970" cy="5349240"/>
        </p:xfrm>
        <a:graphic>
          <a:graphicData uri="http://schemas.openxmlformats.org/drawingml/2006/table">
            <a:tbl>
              <a:tblPr firstRow="1" firstCol="1" bandRow="1">
                <a:effectLst>
                  <a:outerShdw blurRad="50800" dist="38100" algn="l" rotWithShape="0">
                    <a:prstClr val="black">
                      <a:alpha val="40000"/>
                    </a:prstClr>
                  </a:outerShdw>
                </a:effectLst>
              </a:tblPr>
              <a:tblGrid>
                <a:gridCol w="10291970"/>
              </a:tblGrid>
              <a:tr h="1039416">
                <a:tc>
                  <a:txBody>
                    <a:bodyPr/>
                    <a:lstStyle/>
                    <a:p>
                      <a:pPr algn="ctr">
                        <a:lnSpc>
                          <a:spcPct val="130000"/>
                        </a:lnSpc>
                        <a:spcAft>
                          <a:spcPts val="0"/>
                        </a:spcAft>
                      </a:pPr>
                      <a:r>
                        <a:rPr lang="vi-VN" sz="5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a:t>
                      </a:r>
                      <a:r>
                        <a:rPr lang="vi-VN" sz="54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01</a:t>
                      </a:r>
                    </a:p>
                    <a:p>
                      <a:pPr algn="ctr">
                        <a:lnSpc>
                          <a:spcPct val="130000"/>
                        </a:lnSpc>
                        <a:spcAft>
                          <a:spcPts val="0"/>
                        </a:spcAft>
                      </a:pPr>
                      <a:r>
                        <a:rPr lang="vi-VN" sz="54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5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Đọc – khám phá chung</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9416">
                <a:tc>
                  <a:txBody>
                    <a:bodyPr/>
                    <a:lstStyle/>
                    <a:p>
                      <a:pPr>
                        <a:lnSpc>
                          <a:spcPct val="130000"/>
                        </a:lnSpc>
                        <a:spcAft>
                          <a:spcPts val="0"/>
                        </a:spcAft>
                      </a:pPr>
                      <a:r>
                        <a:rPr lang="vi-VN" sz="5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Nêu một số hiểu biết về tác giả Nguyễn Thị Ngọc Hải.</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9708">
                <a:tc>
                  <a:txBody>
                    <a:bodyPr/>
                    <a:lstStyle/>
                    <a:p>
                      <a:pPr>
                        <a:lnSpc>
                          <a:spcPct val="130000"/>
                        </a:lnSpc>
                        <a:spcAft>
                          <a:spcPts val="0"/>
                        </a:spcAft>
                      </a:pPr>
                      <a:r>
                        <a:rPr lang="vi-VN" sz="54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 Nêu xuất xứ, thể loại của văn bản.</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629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71"/>
            <a:ext cx="18288000" cy="10287000"/>
          </a:xfrm>
          <a:prstGeom prst="rect">
            <a:avLst/>
          </a:prstGeom>
        </p:spPr>
      </p:pic>
      <p:sp>
        <p:nvSpPr>
          <p:cNvPr id="3" name="Rectangle 2"/>
          <p:cNvSpPr/>
          <p:nvPr/>
        </p:nvSpPr>
        <p:spPr>
          <a:xfrm>
            <a:off x="360391" y="647700"/>
            <a:ext cx="7334059" cy="1703480"/>
          </a:xfrm>
          <a:prstGeom prst="rect">
            <a:avLst/>
          </a:prstGeom>
        </p:spPr>
        <p:txBody>
          <a:bodyPr wrap="none">
            <a:spAutoFit/>
          </a:bodyPr>
          <a:lstStyle/>
          <a:p>
            <a:pPr algn="just">
              <a:lnSpc>
                <a:spcPct val="130000"/>
              </a:lnSpc>
              <a:spcAft>
                <a:spcPts val="0"/>
              </a:spcAft>
              <a:tabLst>
                <a:tab pos="1386840" algn="l"/>
              </a:tabLst>
            </a:pPr>
            <a:r>
              <a:rPr lang="en-US" sz="8800" b="1">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Times New Roman" panose="02020603050405020304" pitchFamily="18" charset="0"/>
                <a:ea typeface="Calibri" panose="020F0502020204030204" pitchFamily="34" charset="0"/>
                <a:cs typeface="Times New Roman" panose="02020603050405020304" pitchFamily="18" charset="0"/>
              </a:rPr>
              <a:t>1. Đọc văn bản</a:t>
            </a:r>
            <a:endParaRPr lang="en-GB" sz="8800" b="1">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1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7073708" y="2008529"/>
            <a:ext cx="1649707" cy="1350697"/>
          </a:xfrm>
          <a:custGeom>
            <a:avLst/>
            <a:gdLst/>
            <a:ahLst/>
            <a:cxnLst/>
            <a:rect l="l" t="t" r="r" b="b"/>
            <a:pathLst>
              <a:path w="1649707" h="1350697">
                <a:moveTo>
                  <a:pt x="0" y="0"/>
                </a:moveTo>
                <a:lnTo>
                  <a:pt x="1649706" y="0"/>
                </a:lnTo>
                <a:lnTo>
                  <a:pt x="1649706" y="1350697"/>
                </a:lnTo>
                <a:lnTo>
                  <a:pt x="0" y="1350697"/>
                </a:lnTo>
                <a:lnTo>
                  <a:pt x="0" y="0"/>
                </a:lnTo>
                <a:close/>
              </a:path>
            </a:pathLst>
          </a:custGeom>
          <a:blipFill>
            <a:blip r:embed="rId2"/>
            <a:stretch>
              <a:fillRect/>
            </a:stretch>
          </a:blipFill>
        </p:spPr>
      </p:sp>
      <p:sp>
        <p:nvSpPr>
          <p:cNvPr id="3" name="Freeform 3"/>
          <p:cNvSpPr/>
          <p:nvPr/>
        </p:nvSpPr>
        <p:spPr>
          <a:xfrm>
            <a:off x="7073708" y="4029163"/>
            <a:ext cx="1649707" cy="1350697"/>
          </a:xfrm>
          <a:custGeom>
            <a:avLst/>
            <a:gdLst/>
            <a:ahLst/>
            <a:cxnLst/>
            <a:rect l="l" t="t" r="r" b="b"/>
            <a:pathLst>
              <a:path w="1649707" h="1350697">
                <a:moveTo>
                  <a:pt x="0" y="0"/>
                </a:moveTo>
                <a:lnTo>
                  <a:pt x="1649706" y="0"/>
                </a:lnTo>
                <a:lnTo>
                  <a:pt x="1649706" y="1350698"/>
                </a:lnTo>
                <a:lnTo>
                  <a:pt x="0" y="1350698"/>
                </a:lnTo>
                <a:lnTo>
                  <a:pt x="0" y="0"/>
                </a:lnTo>
                <a:close/>
              </a:path>
            </a:pathLst>
          </a:custGeom>
          <a:blipFill>
            <a:blip r:embed="rId2"/>
            <a:stretch>
              <a:fillRect/>
            </a:stretch>
          </a:blipFill>
        </p:spPr>
      </p:sp>
      <p:grpSp>
        <p:nvGrpSpPr>
          <p:cNvPr id="4" name="Group 4"/>
          <p:cNvGrpSpPr/>
          <p:nvPr/>
        </p:nvGrpSpPr>
        <p:grpSpPr>
          <a:xfrm>
            <a:off x="-919314" y="-1939810"/>
            <a:ext cx="20637059" cy="3086100"/>
            <a:chOff x="0" y="0"/>
            <a:chExt cx="5435275" cy="812800"/>
          </a:xfrm>
        </p:grpSpPr>
        <p:sp>
          <p:nvSpPr>
            <p:cNvPr id="5" name="Freeform 5"/>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6" name="TextBox 6"/>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7073708" y="6318292"/>
            <a:ext cx="1649707" cy="1350697"/>
          </a:xfrm>
          <a:custGeom>
            <a:avLst/>
            <a:gdLst/>
            <a:ahLst/>
            <a:cxnLst/>
            <a:rect l="l" t="t" r="r" b="b"/>
            <a:pathLst>
              <a:path w="1649707" h="1350697">
                <a:moveTo>
                  <a:pt x="0" y="0"/>
                </a:moveTo>
                <a:lnTo>
                  <a:pt x="1649706" y="0"/>
                </a:lnTo>
                <a:lnTo>
                  <a:pt x="1649706" y="1350697"/>
                </a:lnTo>
                <a:lnTo>
                  <a:pt x="0" y="1350697"/>
                </a:lnTo>
                <a:lnTo>
                  <a:pt x="0" y="0"/>
                </a:lnTo>
                <a:close/>
              </a:path>
            </a:pathLst>
          </a:custGeom>
          <a:blipFill>
            <a:blip r:embed="rId2"/>
            <a:stretch>
              <a:fillRect/>
            </a:stretch>
          </a:blipFill>
        </p:spPr>
      </p:sp>
      <p:sp>
        <p:nvSpPr>
          <p:cNvPr id="9" name="Freeform 9"/>
          <p:cNvSpPr/>
          <p:nvPr/>
        </p:nvSpPr>
        <p:spPr>
          <a:xfrm flipH="1">
            <a:off x="16833864" y="7047242"/>
            <a:ext cx="1454136" cy="3817785"/>
          </a:xfrm>
          <a:custGeom>
            <a:avLst/>
            <a:gdLst/>
            <a:ahLst/>
            <a:cxnLst/>
            <a:rect l="l" t="t" r="r" b="b"/>
            <a:pathLst>
              <a:path w="1454136" h="3817785">
                <a:moveTo>
                  <a:pt x="1454136" y="0"/>
                </a:moveTo>
                <a:lnTo>
                  <a:pt x="0" y="0"/>
                </a:lnTo>
                <a:lnTo>
                  <a:pt x="0" y="3817785"/>
                </a:lnTo>
                <a:lnTo>
                  <a:pt x="1454136" y="3817785"/>
                </a:lnTo>
                <a:lnTo>
                  <a:pt x="1454136" y="0"/>
                </a:lnTo>
                <a:close/>
              </a:path>
            </a:pathLst>
          </a:custGeom>
          <a:blipFill>
            <a:blip r:embed="rId3"/>
            <a:stretch>
              <a:fillRect l="-334859"/>
            </a:stretch>
          </a:blipFill>
        </p:spPr>
      </p:sp>
      <p:sp>
        <p:nvSpPr>
          <p:cNvPr id="10" name="TextBox 10"/>
          <p:cNvSpPr txBox="1"/>
          <p:nvPr/>
        </p:nvSpPr>
        <p:spPr>
          <a:xfrm>
            <a:off x="8915400" y="2261088"/>
            <a:ext cx="7420408" cy="615553"/>
          </a:xfrm>
          <a:prstGeom prst="rect">
            <a:avLst/>
          </a:prstGeom>
        </p:spPr>
        <p:txBody>
          <a:bodyPr lIns="0" tIns="0" rIns="0" bIns="0" rtlCol="0" anchor="t">
            <a:spAutoFit/>
          </a:bodyPr>
          <a:lstStyle/>
          <a:p>
            <a:pPr algn="just"/>
            <a:r>
              <a:rPr lang="en-US" sz="4000" smtClean="0">
                <a:latin typeface="Times New Roman" panose="02020603050405020304" pitchFamily="18" charset="0"/>
                <a:cs typeface="Times New Roman" panose="02020603050405020304" pitchFamily="18" charset="0"/>
              </a:rPr>
              <a:t>Sinh </a:t>
            </a:r>
            <a:r>
              <a:rPr lang="en-US" sz="4000">
                <a:latin typeface="Times New Roman" panose="02020603050405020304" pitchFamily="18" charset="0"/>
                <a:cs typeface="Times New Roman" panose="02020603050405020304" pitchFamily="18" charset="0"/>
              </a:rPr>
              <a:t>năm 1944, quê ở Hà Nội.</a:t>
            </a:r>
            <a:endParaRPr lang="en-GB" sz="4000">
              <a:latin typeface="Times New Roman" panose="02020603050405020304" pitchFamily="18" charset="0"/>
              <a:cs typeface="Times New Roman" panose="02020603050405020304" pitchFamily="18" charset="0"/>
            </a:endParaRPr>
          </a:p>
        </p:txBody>
      </p:sp>
      <p:sp>
        <p:nvSpPr>
          <p:cNvPr id="11" name="TextBox 11"/>
          <p:cNvSpPr txBox="1"/>
          <p:nvPr/>
        </p:nvSpPr>
        <p:spPr>
          <a:xfrm>
            <a:off x="8915400" y="4148754"/>
            <a:ext cx="7420408" cy="1231106"/>
          </a:xfrm>
          <a:prstGeom prst="rect">
            <a:avLst/>
          </a:prstGeom>
        </p:spPr>
        <p:txBody>
          <a:bodyPr lIns="0" tIns="0" rIns="0" bIns="0" rtlCol="0" anchor="t">
            <a:spAutoFit/>
          </a:bodyPr>
          <a:lstStyle/>
          <a:p>
            <a:pPr algn="just"/>
            <a:r>
              <a:rPr lang="en-US" sz="4000" smtClean="0">
                <a:latin typeface="Times New Roman" panose="02020603050405020304" pitchFamily="18" charset="0"/>
                <a:cs typeface="Times New Roman" panose="02020603050405020304" pitchFamily="18" charset="0"/>
              </a:rPr>
              <a:t>Bà </a:t>
            </a:r>
            <a:r>
              <a:rPr lang="en-US" sz="4000">
                <a:latin typeface="Times New Roman" panose="02020603050405020304" pitchFamily="18" charset="0"/>
                <a:cs typeface="Times New Roman" panose="02020603050405020304" pitchFamily="18" charset="0"/>
              </a:rPr>
              <a:t>là nhà báo, nhà văn có nhiều kí sự viết về những nhân vật đặc biệt.</a:t>
            </a:r>
            <a:endParaRPr lang="en-GB" sz="4000">
              <a:latin typeface="Times New Roman" panose="02020603050405020304" pitchFamily="18" charset="0"/>
              <a:cs typeface="Times New Roman" panose="02020603050405020304" pitchFamily="18" charset="0"/>
            </a:endParaRPr>
          </a:p>
        </p:txBody>
      </p:sp>
      <p:sp>
        <p:nvSpPr>
          <p:cNvPr id="12" name="TextBox 12"/>
          <p:cNvSpPr txBox="1"/>
          <p:nvPr/>
        </p:nvSpPr>
        <p:spPr>
          <a:xfrm>
            <a:off x="8944428" y="6458603"/>
            <a:ext cx="7590971" cy="3077766"/>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Một số tác phẩm tiêu biểu</a:t>
            </a:r>
            <a:r>
              <a:rPr lang="en-US" sz="4000">
                <a:latin typeface="Times New Roman" panose="02020603050405020304" pitchFamily="18" charset="0"/>
                <a:cs typeface="Times New Roman" panose="02020603050405020304" pitchFamily="18" charset="0"/>
              </a:rPr>
              <a:t>: Tôi chết bắt đầu một thế giới sống (1977); Phạm Xuân Ẩn – tên người như cuộc đời (2002); Đại tướng Mai Chí Thọ (2005);...</a:t>
            </a:r>
            <a:endParaRPr lang="en-GB" sz="4000">
              <a:latin typeface="Times New Roman" panose="02020603050405020304" pitchFamily="18" charset="0"/>
              <a:cs typeface="Times New Roman" panose="02020603050405020304" pitchFamily="18" charset="0"/>
            </a:endParaRPr>
          </a:p>
        </p:txBody>
      </p:sp>
      <p:sp>
        <p:nvSpPr>
          <p:cNvPr id="16" name="TextBox 16"/>
          <p:cNvSpPr txBox="1"/>
          <p:nvPr/>
        </p:nvSpPr>
        <p:spPr>
          <a:xfrm>
            <a:off x="3352800" y="184259"/>
            <a:ext cx="16890470" cy="1015663"/>
          </a:xfrm>
          <a:prstGeom prst="rect">
            <a:avLst/>
          </a:prstGeom>
        </p:spPr>
        <p:txBody>
          <a:bodyPr wrap="square" lIns="0" tIns="0" rIns="0" bIns="0" rtlCol="0" anchor="t">
            <a:spAutoFit/>
          </a:bodyPr>
          <a:lstStyle/>
          <a:p>
            <a:r>
              <a:rPr 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2. Tác giả Nguyễn Thị Ngọc Hải</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6122" y="2028486"/>
            <a:ext cx="5008122" cy="5969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5" name="Freeform 8"/>
          <p:cNvSpPr/>
          <p:nvPr/>
        </p:nvSpPr>
        <p:spPr>
          <a:xfrm>
            <a:off x="-152400" y="6233571"/>
            <a:ext cx="2785356" cy="4118827"/>
          </a:xfrm>
          <a:custGeom>
            <a:avLst/>
            <a:gdLst/>
            <a:ahLst/>
            <a:cxnLst/>
            <a:rect l="l" t="t" r="r" b="b"/>
            <a:pathLst>
              <a:path w="2785356" h="4118827">
                <a:moveTo>
                  <a:pt x="0" y="0"/>
                </a:moveTo>
                <a:lnTo>
                  <a:pt x="2785357" y="0"/>
                </a:lnTo>
                <a:lnTo>
                  <a:pt x="2785357" y="4118827"/>
                </a:lnTo>
                <a:lnTo>
                  <a:pt x="0" y="4118827"/>
                </a:lnTo>
                <a:lnTo>
                  <a:pt x="0" y="0"/>
                </a:lnTo>
                <a:close/>
              </a:path>
            </a:pathLst>
          </a:custGeom>
          <a:blipFill>
            <a:blip r:embed="rId5"/>
            <a:stretch>
              <a:fillRect/>
            </a:stretch>
          </a:blipFill>
        </p:spPr>
      </p:sp>
    </p:spTree>
    <p:extLst>
      <p:ext uri="{BB962C8B-B14F-4D97-AF65-F5344CB8AC3E}">
        <p14:creationId xmlns:p14="http://schemas.microsoft.com/office/powerpoint/2010/main" val="24849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1776930" y="2168267"/>
            <a:ext cx="7014119" cy="3796392"/>
          </a:xfrm>
          <a:custGeom>
            <a:avLst/>
            <a:gdLst/>
            <a:ahLst/>
            <a:cxnLst/>
            <a:rect l="l" t="t" r="r" b="b"/>
            <a:pathLst>
              <a:path w="7014119" h="3796392">
                <a:moveTo>
                  <a:pt x="0" y="0"/>
                </a:moveTo>
                <a:lnTo>
                  <a:pt x="7014119" y="0"/>
                </a:lnTo>
                <a:lnTo>
                  <a:pt x="7014119" y="3796392"/>
                </a:lnTo>
                <a:lnTo>
                  <a:pt x="0" y="3796392"/>
                </a:lnTo>
                <a:lnTo>
                  <a:pt x="0" y="0"/>
                </a:lnTo>
                <a:close/>
              </a:path>
            </a:pathLst>
          </a:custGeom>
          <a:blipFill>
            <a:blip r:embed="rId2"/>
            <a:stretch>
              <a:fillRect/>
            </a:stretch>
          </a:blipFill>
        </p:spPr>
      </p:sp>
      <p:sp>
        <p:nvSpPr>
          <p:cNvPr id="3" name="Freeform 3"/>
          <p:cNvSpPr/>
          <p:nvPr/>
        </p:nvSpPr>
        <p:spPr>
          <a:xfrm>
            <a:off x="9487629" y="2168267"/>
            <a:ext cx="7014119" cy="3796392"/>
          </a:xfrm>
          <a:custGeom>
            <a:avLst/>
            <a:gdLst/>
            <a:ahLst/>
            <a:cxnLst/>
            <a:rect l="l" t="t" r="r" b="b"/>
            <a:pathLst>
              <a:path w="7014119" h="3796392">
                <a:moveTo>
                  <a:pt x="0" y="0"/>
                </a:moveTo>
                <a:lnTo>
                  <a:pt x="7014119" y="0"/>
                </a:lnTo>
                <a:lnTo>
                  <a:pt x="7014119" y="3796392"/>
                </a:lnTo>
                <a:lnTo>
                  <a:pt x="0" y="3796392"/>
                </a:lnTo>
                <a:lnTo>
                  <a:pt x="0" y="0"/>
                </a:lnTo>
                <a:close/>
              </a:path>
            </a:pathLst>
          </a:custGeom>
          <a:blipFill>
            <a:blip r:embed="rId2"/>
            <a:stretch>
              <a:fillRect/>
            </a:stretch>
          </a:blipFill>
        </p:spPr>
      </p:sp>
      <p:grpSp>
        <p:nvGrpSpPr>
          <p:cNvPr id="4" name="Group 4"/>
          <p:cNvGrpSpPr/>
          <p:nvPr/>
        </p:nvGrpSpPr>
        <p:grpSpPr>
          <a:xfrm>
            <a:off x="-880050" y="8811114"/>
            <a:ext cx="20637059" cy="3086100"/>
            <a:chOff x="0" y="0"/>
            <a:chExt cx="5435275" cy="812800"/>
          </a:xfrm>
        </p:grpSpPr>
        <p:sp>
          <p:nvSpPr>
            <p:cNvPr id="5" name="Freeform 5"/>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6" name="TextBox 6"/>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a:off x="-547274" y="6198606"/>
            <a:ext cx="6166049" cy="5464661"/>
          </a:xfrm>
          <a:custGeom>
            <a:avLst/>
            <a:gdLst/>
            <a:ahLst/>
            <a:cxnLst/>
            <a:rect l="l" t="t" r="r" b="b"/>
            <a:pathLst>
              <a:path w="6166049" h="5464661">
                <a:moveTo>
                  <a:pt x="0" y="0"/>
                </a:moveTo>
                <a:lnTo>
                  <a:pt x="6166049" y="0"/>
                </a:lnTo>
                <a:lnTo>
                  <a:pt x="6166049" y="5464662"/>
                </a:lnTo>
                <a:lnTo>
                  <a:pt x="0" y="5464662"/>
                </a:lnTo>
                <a:lnTo>
                  <a:pt x="0" y="0"/>
                </a:lnTo>
                <a:close/>
              </a:path>
            </a:pathLst>
          </a:custGeom>
          <a:blipFill>
            <a:blip r:embed="rId3"/>
            <a:stretch>
              <a:fillRect/>
            </a:stretch>
          </a:blipFill>
        </p:spPr>
      </p:sp>
      <p:sp>
        <p:nvSpPr>
          <p:cNvPr id="9" name="Freeform 9"/>
          <p:cNvSpPr/>
          <p:nvPr/>
        </p:nvSpPr>
        <p:spPr>
          <a:xfrm>
            <a:off x="-309875" y="1366991"/>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4"/>
            <a:stretch>
              <a:fillRect/>
            </a:stretch>
          </a:blipFill>
        </p:spPr>
      </p:sp>
      <p:sp>
        <p:nvSpPr>
          <p:cNvPr id="10" name="Freeform 10"/>
          <p:cNvSpPr/>
          <p:nvPr/>
        </p:nvSpPr>
        <p:spPr>
          <a:xfrm>
            <a:off x="16501748" y="1366991"/>
            <a:ext cx="2091466" cy="2453333"/>
          </a:xfrm>
          <a:custGeom>
            <a:avLst/>
            <a:gdLst/>
            <a:ahLst/>
            <a:cxnLst/>
            <a:rect l="l" t="t" r="r" b="b"/>
            <a:pathLst>
              <a:path w="2091466" h="2453333">
                <a:moveTo>
                  <a:pt x="0" y="0"/>
                </a:moveTo>
                <a:lnTo>
                  <a:pt x="2091466" y="0"/>
                </a:lnTo>
                <a:lnTo>
                  <a:pt x="2091466" y="2453333"/>
                </a:lnTo>
                <a:lnTo>
                  <a:pt x="0" y="2453333"/>
                </a:lnTo>
                <a:lnTo>
                  <a:pt x="0" y="0"/>
                </a:lnTo>
                <a:close/>
              </a:path>
            </a:pathLst>
          </a:custGeom>
          <a:blipFill>
            <a:blip r:embed="rId4"/>
            <a:stretch>
              <a:fillRect/>
            </a:stretch>
          </a:blipFill>
        </p:spPr>
      </p:sp>
      <p:sp>
        <p:nvSpPr>
          <p:cNvPr id="11" name="TextBox 11"/>
          <p:cNvSpPr txBox="1"/>
          <p:nvPr/>
        </p:nvSpPr>
        <p:spPr>
          <a:xfrm>
            <a:off x="10246450" y="3038584"/>
            <a:ext cx="5496478" cy="1354217"/>
          </a:xfrm>
          <a:prstGeom prst="rect">
            <a:avLst/>
          </a:prstGeom>
        </p:spPr>
        <p:txBody>
          <a:bodyPr lIns="0" tIns="0" rIns="0" bIns="0" rtlCol="0" anchor="t">
            <a:spAutoFit/>
          </a:bodyPr>
          <a:lstStyle/>
          <a:p>
            <a:pPr algn="ctr"/>
            <a:r>
              <a:rPr lang="en-US" sz="4400" b="1">
                <a:latin typeface="Times New Roman" panose="02020603050405020304" pitchFamily="18" charset="0"/>
                <a:cs typeface="Times New Roman" panose="02020603050405020304" pitchFamily="18" charset="0"/>
              </a:rPr>
              <a:t>b. Thể </a:t>
            </a:r>
            <a:r>
              <a:rPr lang="en-US" sz="4400" b="1" smtClean="0">
                <a:latin typeface="Times New Roman" panose="02020603050405020304" pitchFamily="18" charset="0"/>
                <a:cs typeface="Times New Roman" panose="02020603050405020304" pitchFamily="18" charset="0"/>
              </a:rPr>
              <a:t>loại</a:t>
            </a:r>
            <a:endParaRPr lang="vi-VN" sz="4400" b="1" smtClean="0">
              <a:latin typeface="Times New Roman" panose="02020603050405020304" pitchFamily="18" charset="0"/>
              <a:cs typeface="Times New Roman" panose="02020603050405020304" pitchFamily="18" charset="0"/>
            </a:endParaRPr>
          </a:p>
          <a:p>
            <a:pPr algn="ctr"/>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văn bản kí sự</a:t>
            </a:r>
            <a:endParaRPr lang="en-GB" sz="4400">
              <a:latin typeface="Times New Roman" panose="02020603050405020304" pitchFamily="18" charset="0"/>
              <a:cs typeface="Times New Roman" panose="02020603050405020304" pitchFamily="18" charset="0"/>
            </a:endParaRPr>
          </a:p>
        </p:txBody>
      </p:sp>
      <p:sp>
        <p:nvSpPr>
          <p:cNvPr id="12" name="TextBox 12"/>
          <p:cNvSpPr txBox="1"/>
          <p:nvPr/>
        </p:nvSpPr>
        <p:spPr>
          <a:xfrm>
            <a:off x="2217523" y="2466107"/>
            <a:ext cx="5977402" cy="2708434"/>
          </a:xfrm>
          <a:prstGeom prst="rect">
            <a:avLst/>
          </a:prstGeom>
        </p:spPr>
        <p:txBody>
          <a:bodyPr wrap="square" lIns="0" tIns="0" rIns="0" bIns="0" rtlCol="0" anchor="t">
            <a:spAutoFit/>
          </a:bodyPr>
          <a:lstStyle/>
          <a:p>
            <a:pPr marL="742950" indent="-742950" algn="ctr">
              <a:buAutoNum type="alphaLcPeriod"/>
            </a:pPr>
            <a:r>
              <a:rPr lang="en-US" sz="4400" b="1" smtClean="0">
                <a:latin typeface="Times New Roman" panose="02020603050405020304" pitchFamily="18" charset="0"/>
                <a:cs typeface="Times New Roman" panose="02020603050405020304" pitchFamily="18" charset="0"/>
              </a:rPr>
              <a:t>Xuất xứ</a:t>
            </a:r>
            <a:endParaRPr lang="vi-VN" sz="4400" b="1" smtClean="0">
              <a:latin typeface="Times New Roman" panose="02020603050405020304" pitchFamily="18" charset="0"/>
              <a:cs typeface="Times New Roman" panose="02020603050405020304" pitchFamily="18" charset="0"/>
            </a:endParaRPr>
          </a:p>
          <a:p>
            <a:pPr algn="just"/>
            <a:r>
              <a:rPr lang="en-US" sz="4400" b="1"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Trích trong tác phẩm cùng tên: “</a:t>
            </a:r>
            <a:r>
              <a:rPr lang="en-US" sz="4400" i="1">
                <a:latin typeface="Times New Roman" panose="02020603050405020304" pitchFamily="18" charset="0"/>
                <a:cs typeface="Times New Roman" panose="02020603050405020304" pitchFamily="18" charset="0"/>
              </a:rPr>
              <a:t>Phạm Xuân Ẩn – tên người như cuộc đời”</a:t>
            </a:r>
            <a:endParaRPr lang="en-GB" sz="4400">
              <a:latin typeface="Times New Roman" panose="02020603050405020304" pitchFamily="18" charset="0"/>
              <a:cs typeface="Times New Roman" panose="02020603050405020304" pitchFamily="18" charset="0"/>
            </a:endParaRPr>
          </a:p>
        </p:txBody>
      </p:sp>
      <p:sp>
        <p:nvSpPr>
          <p:cNvPr id="13" name="TextBox 13"/>
          <p:cNvSpPr txBox="1"/>
          <p:nvPr/>
        </p:nvSpPr>
        <p:spPr>
          <a:xfrm>
            <a:off x="4572000" y="224487"/>
            <a:ext cx="9344339" cy="1661993"/>
          </a:xfrm>
          <a:prstGeom prst="rect">
            <a:avLst/>
          </a:prstGeom>
        </p:spPr>
        <p:txBody>
          <a:bodyPr lIns="0" tIns="0" rIns="0" bIns="0" rtlCol="0" anchor="t">
            <a:spAutoFit/>
          </a:bodyPr>
          <a:lstStyle/>
          <a:p>
            <a:pPr algn="ctr"/>
            <a:r>
              <a:rPr lang="en-US" sz="54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3. Văn bản “Phạm Xuân Ẩn – tên người như cuộc đời”</a:t>
            </a:r>
            <a:endParaRPr lang="en-GB" sz="54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6393416"/>
            <a:ext cx="4078179" cy="407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114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1220</Words>
  <Application>Microsoft Office PowerPoint</Application>
  <PresentationFormat>Custom</PresentationFormat>
  <Paragraphs>84</Paragraphs>
  <Slides>25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Bryndan Write</vt:lpstr>
      <vt:lpstr>Calibri</vt:lpstr>
      <vt:lpstr>Glacial Indifference</vt:lpstr>
      <vt:lpstr>MS Mincho</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Orange Illustrative Back to School Presentation</dc:title>
  <cp:lastModifiedBy>asus PC</cp:lastModifiedBy>
  <cp:revision>79</cp:revision>
  <dcterms:created xsi:type="dcterms:W3CDTF">2006-08-16T00:00:00Z</dcterms:created>
  <dcterms:modified xsi:type="dcterms:W3CDTF">2024-10-21T07:50:01Z</dcterms:modified>
  <dc:identifier>DAGShcQ-oqU</dc:identifier>
</cp:coreProperties>
</file>