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57" r:id="rId17"/>
    <p:sldId id="259" r:id="rId18"/>
    <p:sldId id="280" r:id="rId19"/>
    <p:sldId id="258" r:id="rId20"/>
    <p:sldId id="281" r:id="rId21"/>
    <p:sldId id="261" r:id="rId22"/>
    <p:sldId id="260" r:id="rId23"/>
    <p:sldId id="265" r:id="rId24"/>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4" d="100"/>
          <a:sy n="44" d="100"/>
        </p:scale>
        <p:origin x="66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1566410" y="3989033"/>
            <a:ext cx="15674961" cy="2954655"/>
          </a:xfrm>
          <a:prstGeom prst="rect">
            <a:avLst/>
          </a:prstGeom>
        </p:spPr>
        <p:txBody>
          <a:bodyPr wrap="square" lIns="0" tIns="0" rIns="0" bIns="0" rtlCol="0" anchor="t">
            <a:prstTxWarp prst="textStop">
              <a:avLst/>
            </a:prstTxWarp>
            <a:spAutoFit/>
          </a:bodyPr>
          <a:lstStyle/>
          <a:p>
            <a:pPr algn="ctr"/>
            <a:r>
              <a:rPr lang="de-DE" sz="9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LỰA CHỌN CÂU ĐƠN HOẶC CÂU GHÉP</a:t>
            </a:r>
            <a:endParaRPr lang="en-GB" sz="9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
        <p:nvSpPr>
          <p:cNvPr id="8" name="TextBox 8"/>
          <p:cNvSpPr txBox="1"/>
          <p:nvPr/>
        </p:nvSpPr>
        <p:spPr>
          <a:xfrm>
            <a:off x="1981200" y="2037511"/>
            <a:ext cx="7061522" cy="615553"/>
          </a:xfrm>
          <a:prstGeom prst="rect">
            <a:avLst/>
          </a:prstGeom>
        </p:spPr>
        <p:txBody>
          <a:bodyPr lIns="0" tIns="0" rIns="0" bIns="0" rtlCol="0" anchor="t">
            <a:spAutoFit/>
          </a:bodyPr>
          <a:lstStyle/>
          <a:p>
            <a:pPr algn="ctr">
              <a:lnSpc>
                <a:spcPts val="4759"/>
              </a:lnSpc>
            </a:pPr>
            <a:r>
              <a:rPr lang="de-DE" sz="4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THỰC HÀNH TIẾNG VIỆT</a:t>
            </a:r>
            <a:endParaRPr lang="en-US" sz="40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ea typeface="Open Sans"/>
              <a:cs typeface="Times New Roman" panose="02020603050405020304" pitchFamily="18" charset="0"/>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90678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7" name="Group 7"/>
          <p:cNvGrpSpPr/>
          <p:nvPr/>
        </p:nvGrpSpPr>
        <p:grpSpPr>
          <a:xfrm>
            <a:off x="2826736" y="1208199"/>
            <a:ext cx="4015570" cy="1268301"/>
            <a:chOff x="0" y="0"/>
            <a:chExt cx="1057599" cy="406400"/>
          </a:xfrm>
        </p:grpSpPr>
        <p:sp>
          <p:nvSpPr>
            <p:cNvPr id="8" name="Freeform 8"/>
            <p:cNvSpPr/>
            <p:nvPr/>
          </p:nvSpPr>
          <p:spPr>
            <a:xfrm>
              <a:off x="0" y="0"/>
              <a:ext cx="1057599" cy="406400"/>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9" name="TextBox 9"/>
            <p:cNvSpPr txBox="1"/>
            <p:nvPr/>
          </p:nvSpPr>
          <p:spPr>
            <a:xfrm>
              <a:off x="0" y="-38100"/>
              <a:ext cx="1057599" cy="44450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0" name="TextBox 10"/>
          <p:cNvSpPr txBox="1"/>
          <p:nvPr/>
        </p:nvSpPr>
        <p:spPr>
          <a:xfrm>
            <a:off x="2837622" y="1575229"/>
            <a:ext cx="4180917" cy="641201"/>
          </a:xfrm>
          <a:prstGeom prst="rect">
            <a:avLst/>
          </a:prstGeom>
        </p:spPr>
        <p:txBody>
          <a:bodyPr lIns="0" tIns="0" rIns="0" bIns="0" rtlCol="0" anchor="t">
            <a:spAutoFit/>
          </a:bodyPr>
          <a:lstStyle/>
          <a:p>
            <a:pPr algn="ctr">
              <a:lnSpc>
                <a:spcPts val="5040"/>
              </a:lnSpc>
            </a:pPr>
            <a:r>
              <a:rPr lang="vi-VN" sz="8000" b="1" smtClean="0">
                <a:solidFill>
                  <a:srgbClr val="000000"/>
                </a:solidFill>
                <a:latin typeface="Times New Roman" panose="02020603050405020304" pitchFamily="18" charset="0"/>
                <a:ea typeface="Open Sans"/>
                <a:cs typeface="Times New Roman" panose="02020603050405020304" pitchFamily="18" charset="0"/>
                <a:sym typeface="Open Sans"/>
              </a:rPr>
              <a:t>a</a:t>
            </a:r>
            <a:endParaRPr lang="en-US" sz="8000" b="1">
              <a:solidFill>
                <a:srgbClr val="000000"/>
              </a:solidFill>
              <a:latin typeface="Times New Roman" panose="02020603050405020304" pitchFamily="18" charset="0"/>
              <a:ea typeface="Open Sans"/>
              <a:cs typeface="Times New Roman" panose="02020603050405020304" pitchFamily="18" charset="0"/>
              <a:sym typeface="Open Sans"/>
            </a:endParaRPr>
          </a:p>
        </p:txBody>
      </p:sp>
      <p:grpSp>
        <p:nvGrpSpPr>
          <p:cNvPr id="12" name="Group 12"/>
          <p:cNvGrpSpPr/>
          <p:nvPr/>
        </p:nvGrpSpPr>
        <p:grpSpPr>
          <a:xfrm>
            <a:off x="11658600" y="1208199"/>
            <a:ext cx="4180917" cy="1268301"/>
            <a:chOff x="0" y="0"/>
            <a:chExt cx="1101147" cy="406400"/>
          </a:xfrm>
        </p:grpSpPr>
        <p:sp>
          <p:nvSpPr>
            <p:cNvPr id="13" name="Freeform 13"/>
            <p:cNvSpPr/>
            <p:nvPr/>
          </p:nvSpPr>
          <p:spPr>
            <a:xfrm>
              <a:off x="0" y="0"/>
              <a:ext cx="1101147" cy="406400"/>
            </a:xfrm>
            <a:custGeom>
              <a:avLst/>
              <a:gdLst/>
              <a:ahLst/>
              <a:cxnLst/>
              <a:rect l="l" t="t" r="r" b="b"/>
              <a:pathLst>
                <a:path w="1101147" h="406400">
                  <a:moveTo>
                    <a:pt x="897947" y="0"/>
                  </a:moveTo>
                  <a:cubicBezTo>
                    <a:pt x="1010171" y="0"/>
                    <a:pt x="1101147" y="90976"/>
                    <a:pt x="1101147" y="203200"/>
                  </a:cubicBezTo>
                  <a:cubicBezTo>
                    <a:pt x="1101147" y="315424"/>
                    <a:pt x="1010171" y="406400"/>
                    <a:pt x="897947"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14" name="TextBox 14"/>
            <p:cNvSpPr txBox="1"/>
            <p:nvPr/>
          </p:nvSpPr>
          <p:spPr>
            <a:xfrm>
              <a:off x="0" y="-38100"/>
              <a:ext cx="1101147" cy="44450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8" name="TextBox 18"/>
          <p:cNvSpPr txBox="1"/>
          <p:nvPr/>
        </p:nvSpPr>
        <p:spPr>
          <a:xfrm>
            <a:off x="11658600" y="1517513"/>
            <a:ext cx="4180917" cy="721351"/>
          </a:xfrm>
          <a:prstGeom prst="rect">
            <a:avLst/>
          </a:prstGeom>
        </p:spPr>
        <p:txBody>
          <a:bodyPr lIns="0" tIns="0" rIns="0" bIns="0" rtlCol="0" anchor="t">
            <a:spAutoFit/>
          </a:bodyPr>
          <a:lstStyle/>
          <a:p>
            <a:pPr algn="ctr">
              <a:lnSpc>
                <a:spcPts val="5040"/>
              </a:lnSpc>
            </a:pPr>
            <a:r>
              <a:rPr lang="vi-VN" sz="8000" b="1" smtClean="0">
                <a:solidFill>
                  <a:srgbClr val="000000"/>
                </a:solidFill>
                <a:latin typeface="Times New Roman" panose="02020603050405020304" pitchFamily="18" charset="0"/>
                <a:ea typeface="Open Sans"/>
                <a:cs typeface="Times New Roman" panose="02020603050405020304" pitchFamily="18" charset="0"/>
                <a:sym typeface="Open Sans"/>
              </a:rPr>
              <a:t>b</a:t>
            </a:r>
            <a:endParaRPr lang="en-US" sz="8000" b="1">
              <a:solidFill>
                <a:srgbClr val="000000"/>
              </a:solidFill>
              <a:latin typeface="Times New Roman" panose="02020603050405020304" pitchFamily="18" charset="0"/>
              <a:ea typeface="Open Sans"/>
              <a:cs typeface="Times New Roman" panose="02020603050405020304" pitchFamily="18" charset="0"/>
              <a:sym typeface="Open Sans"/>
            </a:endParaRPr>
          </a:p>
        </p:txBody>
      </p:sp>
      <p:sp>
        <p:nvSpPr>
          <p:cNvPr id="20" name="TextBox 20"/>
          <p:cNvSpPr txBox="1"/>
          <p:nvPr/>
        </p:nvSpPr>
        <p:spPr>
          <a:xfrm>
            <a:off x="1219035" y="3023029"/>
            <a:ext cx="6718018" cy="5539978"/>
          </a:xfrm>
          <a:prstGeom prst="rect">
            <a:avLst/>
          </a:prstGeom>
        </p:spPr>
        <p:txBody>
          <a:bodyPr wrap="square" lIns="0" tIns="0" rIns="0" bIns="0" rtlCol="0" anchor="t">
            <a:spAutoFit/>
          </a:bodyPr>
          <a:lstStyle/>
          <a:p>
            <a:pPr lvl="0" algn="just"/>
            <a:r>
              <a:rPr lang="en-GB" sz="4000">
                <a:latin typeface="Times New Roman" panose="02020603050405020304" pitchFamily="18" charset="0"/>
                <a:cs typeface="Times New Roman" panose="02020603050405020304" pitchFamily="18" charset="0"/>
              </a:rPr>
              <a:t>- Các vế câu có quan hệ liệt kê, tăng cấp. </a:t>
            </a:r>
          </a:p>
          <a:p>
            <a:pPr algn="just"/>
            <a:r>
              <a:rPr lang="en-GB" sz="4000" smtClean="0">
                <a:latin typeface="Times New Roman" panose="02020603050405020304" pitchFamily="18" charset="0"/>
                <a:cs typeface="Times New Roman" panose="02020603050405020304" pitchFamily="18" charset="0"/>
              </a:rPr>
              <a:t>-  </a:t>
            </a:r>
            <a:r>
              <a:rPr lang="en-GB" sz="4000">
                <a:latin typeface="Times New Roman" panose="02020603050405020304" pitchFamily="18" charset="0"/>
                <a:cs typeface="Times New Roman" panose="02020603050405020304" pitchFamily="18" charset="0"/>
              </a:rPr>
              <a:t>Không nên tách mỗi vế câu thành câu đơn vì ý nghĩa của các vế câu có quan hệ chặt chẽ với nhau. Diễn đạt bằng câu ghép như vậy nhằm nhấn mạnh hậu quả tai hại khôn lường của việc mất nước.</a:t>
            </a:r>
          </a:p>
        </p:txBody>
      </p:sp>
      <p:sp>
        <p:nvSpPr>
          <p:cNvPr id="21" name="Rectangle 20"/>
          <p:cNvSpPr/>
          <p:nvPr/>
        </p:nvSpPr>
        <p:spPr>
          <a:xfrm>
            <a:off x="8610600" y="2643003"/>
            <a:ext cx="8295832" cy="6863417"/>
          </a:xfrm>
          <a:prstGeom prst="rect">
            <a:avLst/>
          </a:prstGeom>
        </p:spPr>
        <p:txBody>
          <a:bodyPr wrap="square">
            <a:spAutoFit/>
          </a:bodyPr>
          <a:lstStyle/>
          <a:p>
            <a:pPr lvl="0" algn="just">
              <a:spcAft>
                <a:spcPts val="0"/>
              </a:spcAft>
              <a:buClr>
                <a:srgbClr val="231F20"/>
              </a:buClr>
              <a:buSzPts val="1000"/>
              <a:tabLst>
                <a:tab pos="146050" algn="l"/>
              </a:tabLst>
            </a:pPr>
            <a:r>
              <a:rPr lang="en-GB" sz="4000">
                <a:solidFill>
                  <a:srgbClr val="231F20"/>
                </a:solidFill>
                <a:latin typeface="Times New Roman" panose="02020603050405020304" pitchFamily="18" charset="0"/>
                <a:ea typeface="Arial" panose="020B0604020202020204" pitchFamily="34" charset="0"/>
                <a:cs typeface="Times New Roman" panose="02020603050405020304" pitchFamily="18" charset="0"/>
              </a:rPr>
              <a:t>- Các vế câu có quan hệ giả thiết - hệ quả. Trong vế nêu giả thiết (</a:t>
            </a:r>
            <a:r>
              <a:rPr lang="en-GB" sz="4000" i="1">
                <a:solidFill>
                  <a:srgbClr val="231F20"/>
                </a:solidFill>
                <a:latin typeface="Times New Roman" panose="02020603050405020304" pitchFamily="18" charset="0"/>
                <a:ea typeface="Arial" panose="020B0604020202020204" pitchFamily="34" charset="0"/>
                <a:cs typeface="Times New Roman" panose="02020603050405020304" pitchFamily="18" charset="0"/>
              </a:rPr>
              <a:t>Nếu con chưa đi, cụ Nghị chưa giao tiền cho, u chưa có tiền nộp sưu</a:t>
            </a:r>
            <a:r>
              <a:rPr lang="en-GB" sz="4000">
                <a:solidFill>
                  <a:srgbClr val="231F20"/>
                </a:solidFill>
                <a:latin typeface="Times New Roman" panose="02020603050405020304" pitchFamily="18" charset="0"/>
                <a:ea typeface="Arial" panose="020B0604020202020204" pitchFamily="34" charset="0"/>
                <a:cs typeface="Times New Roman" panose="02020603050405020304" pitchFamily="18" charset="0"/>
              </a:rPr>
              <a:t>) có ba vế thể hiện ba sự việc tiếp nối nhau theo trật tự thời gian, có quan hệ nguyên nhân - kế't quả. Cách diễn đạt như vậy cho thấy người mẹ đã giải thích cẩn thận, cặn kẽ để cố gắng thuyết phục con hiểu được sự cấp bách và hệ quả của giả thiết “nếu con chưa đi” </a:t>
            </a:r>
            <a:endParaRPr lang="en-GB" sz="4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54821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arn(inVertical)">
                                      <p:cBhvr>
                                        <p:cTn id="19" dur="500"/>
                                        <p:tgtEl>
                                          <p:spTgt spid="2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down)">
                                      <p:cBhvr>
                                        <p:cTn id="24" dur="500"/>
                                        <p:tgtEl>
                                          <p:spTgt spid="18"/>
                                        </p:tgtEl>
                                      </p:cBhvr>
                                    </p:animEffect>
                                  </p:childTnLst>
                                </p:cTn>
                              </p:par>
                              <p:par>
                                <p:cTn id="25" presetID="22" presetClass="entr" presetSubtype="4"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down)">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20"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267200" y="2857500"/>
            <a:ext cx="9263525" cy="2954655"/>
          </a:xfrm>
          <a:prstGeom prst="rect">
            <a:avLst/>
          </a:prstGeom>
        </p:spPr>
        <p:txBody>
          <a:bodyPr lIns="0" tIns="0" rIns="0" bIns="0" rtlCol="0" anchor="t">
            <a:spAutoFit/>
          </a:bodyPr>
          <a:lstStyle/>
          <a:p>
            <a:pPr algn="ctr"/>
            <a:r>
              <a:rPr lang="en-US" sz="96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2. Bài tập 1 </a:t>
            </a:r>
            <a:endParaRPr lang="en-US" sz="96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96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a:t>
            </a:r>
            <a:r>
              <a:rPr lang="en-US" sz="96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Tr.29/ </a:t>
            </a:r>
            <a:r>
              <a:rPr lang="en-US" sz="96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SHS)</a:t>
            </a:r>
            <a:endParaRPr lang="en-GB" sz="960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141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571500"/>
            <a:ext cx="16230600" cy="86868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8" name="TextBox 8"/>
          <p:cNvSpPr txBox="1"/>
          <p:nvPr/>
        </p:nvSpPr>
        <p:spPr>
          <a:xfrm>
            <a:off x="2893154" y="2770924"/>
            <a:ext cx="12501691" cy="2769989"/>
          </a:xfrm>
          <a:prstGeom prst="rect">
            <a:avLst/>
          </a:prstGeom>
        </p:spPr>
        <p:txBody>
          <a:bodyPr wrap="square" lIns="0" tIns="0" rIns="0" bIns="0" rtlCol="0" anchor="t">
            <a:spAutoFit/>
          </a:bodyPr>
          <a:lstStyle/>
          <a:p>
            <a:pPr lvl="0" algn="just"/>
            <a:r>
              <a:rPr lang="en-GB" sz="3600" b="1">
                <a:latin typeface="Times New Roman" panose="02020603050405020304" pitchFamily="18" charset="0"/>
                <a:cs typeface="Times New Roman" panose="02020603050405020304" pitchFamily="18" charset="0"/>
              </a:rPr>
              <a:t>- Chuyển đổi câu đơn thành câu ghép</a:t>
            </a:r>
            <a:r>
              <a:rPr lang="en-GB" sz="3600">
                <a:latin typeface="Times New Roman" panose="02020603050405020304" pitchFamily="18" charset="0"/>
                <a:cs typeface="Times New Roman" panose="02020603050405020304" pitchFamily="18" charset="0"/>
              </a:rPr>
              <a:t>: </a:t>
            </a:r>
            <a:r>
              <a:rPr lang="en-GB" sz="3600" i="1">
                <a:latin typeface="Times New Roman" panose="02020603050405020304" pitchFamily="18" charset="0"/>
                <a:cs typeface="Times New Roman" panose="02020603050405020304" pitchFamily="18" charset="0"/>
              </a:rPr>
              <a:t>Rõ ràng Phạm Xuân Ẩn có cuộc đời của nhân vật tiểu thuyết nhưng các nhà báo Việt Nam cũng như nhà báo nước ngoài mới chỉ có được “vài chớp đèn flash” nắm bắt những nét thoảng qua nào đó của cuộc đời ông theo một số sự kiện lịch sử lớn lao</a:t>
            </a:r>
            <a:r>
              <a:rPr lang="en-GB" sz="3600">
                <a:latin typeface="Times New Roman" panose="02020603050405020304" pitchFamily="18" charset="0"/>
                <a:cs typeface="Times New Roman" panose="02020603050405020304" pitchFamily="18" charset="0"/>
              </a:rPr>
              <a:t>.</a:t>
            </a:r>
          </a:p>
        </p:txBody>
      </p:sp>
      <p:grpSp>
        <p:nvGrpSpPr>
          <p:cNvPr id="9" name="Group 7"/>
          <p:cNvGrpSpPr/>
          <p:nvPr/>
        </p:nvGrpSpPr>
        <p:grpSpPr>
          <a:xfrm>
            <a:off x="7086600" y="903761"/>
            <a:ext cx="4015570" cy="1344139"/>
            <a:chOff x="0" y="0"/>
            <a:chExt cx="1057599" cy="406400"/>
          </a:xfrm>
        </p:grpSpPr>
        <p:sp>
          <p:nvSpPr>
            <p:cNvPr id="10" name="Freeform 8"/>
            <p:cNvSpPr/>
            <p:nvPr/>
          </p:nvSpPr>
          <p:spPr>
            <a:xfrm>
              <a:off x="0" y="0"/>
              <a:ext cx="1057599" cy="406400"/>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11" name="TextBox 9"/>
            <p:cNvSpPr txBox="1"/>
            <p:nvPr/>
          </p:nvSpPr>
          <p:spPr>
            <a:xfrm>
              <a:off x="0" y="-38100"/>
              <a:ext cx="1057599" cy="444500"/>
            </a:xfrm>
            <a:prstGeom prst="rect">
              <a:avLst/>
            </a:prstGeom>
          </p:spPr>
          <p:txBody>
            <a:bodyPr lIns="50800" tIns="50800" rIns="50800" bIns="50800" rtlCol="0" anchor="ctr"/>
            <a:lstStyle/>
            <a:p>
              <a:pPr algn="ctr">
                <a:lnSpc>
                  <a:spcPts val="2659"/>
                </a:lnSpc>
              </a:pPr>
              <a:endParaRPr/>
            </a:p>
          </p:txBody>
        </p:sp>
      </p:grpSp>
      <p:sp>
        <p:nvSpPr>
          <p:cNvPr id="12" name="TextBox 10"/>
          <p:cNvSpPr txBox="1"/>
          <p:nvPr/>
        </p:nvSpPr>
        <p:spPr>
          <a:xfrm>
            <a:off x="7003927" y="1335243"/>
            <a:ext cx="4180917" cy="769441"/>
          </a:xfrm>
          <a:prstGeom prst="rect">
            <a:avLst/>
          </a:prstGeom>
        </p:spPr>
        <p:txBody>
          <a:bodyPr lIns="0" tIns="0" rIns="0" bIns="0" rtlCol="0" anchor="t">
            <a:spAutoFit/>
          </a:bodyPr>
          <a:lstStyle/>
          <a:p>
            <a:pPr algn="ctr">
              <a:lnSpc>
                <a:spcPts val="5040"/>
              </a:lnSpc>
            </a:pPr>
            <a:r>
              <a:rPr lang="vi-VN" sz="9600" b="1" smtClean="0">
                <a:solidFill>
                  <a:srgbClr val="000000"/>
                </a:solidFill>
                <a:latin typeface="Times New Roman" panose="02020603050405020304" pitchFamily="18" charset="0"/>
                <a:ea typeface="Open Sans"/>
                <a:cs typeface="Times New Roman" panose="02020603050405020304" pitchFamily="18" charset="0"/>
                <a:sym typeface="Open Sans"/>
              </a:rPr>
              <a:t>a</a:t>
            </a:r>
            <a:endParaRPr lang="en-US" sz="9600" b="1">
              <a:solidFill>
                <a:srgbClr val="000000"/>
              </a:solidFill>
              <a:latin typeface="Times New Roman" panose="02020603050405020304" pitchFamily="18" charset="0"/>
              <a:ea typeface="Open Sans"/>
              <a:cs typeface="Times New Roman" panose="02020603050405020304" pitchFamily="18" charset="0"/>
              <a:sym typeface="Open Sans"/>
            </a:endParaRPr>
          </a:p>
        </p:txBody>
      </p:sp>
      <p:sp>
        <p:nvSpPr>
          <p:cNvPr id="13" name="Rectangle 12"/>
          <p:cNvSpPr/>
          <p:nvPr/>
        </p:nvSpPr>
        <p:spPr>
          <a:xfrm>
            <a:off x="3657600" y="6126063"/>
            <a:ext cx="12980456" cy="2308324"/>
          </a:xfrm>
          <a:prstGeom prst="rect">
            <a:avLst/>
          </a:prstGeom>
        </p:spPr>
        <p:txBody>
          <a:bodyPr wrap="square">
            <a:spAutoFit/>
          </a:bodyPr>
          <a:lstStyle/>
          <a:p>
            <a:pPr algn="just">
              <a:spcAft>
                <a:spcPts val="0"/>
              </a:spcAft>
            </a:pP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So với việc diễn đạt bằng một câu ghép, diễn đạt bằng các câu đơn có tác dụng nhấn mạnh hơn thông tin: các nhà báo nước ngoài mới chỉ nắm bắt được vài nét ít ỏi về Phạm Xuân Ẩn, trong khi cuộc đời ông phong phú, hấp dẫn như một nhân vật tiểu thuyết.</a:t>
            </a:r>
            <a:endParaRPr lang="en-GB" sz="36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80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8" name="TextBox 8"/>
          <p:cNvSpPr txBox="1"/>
          <p:nvPr/>
        </p:nvSpPr>
        <p:spPr>
          <a:xfrm>
            <a:off x="2971800" y="3552107"/>
            <a:ext cx="12344400" cy="2462213"/>
          </a:xfrm>
          <a:prstGeom prst="rect">
            <a:avLst/>
          </a:prstGeom>
        </p:spPr>
        <p:txBody>
          <a:bodyPr wrap="square" lIns="0" tIns="0" rIns="0" bIns="0" rtlCol="0" anchor="t">
            <a:spAutoFit/>
          </a:bodyPr>
          <a:lstStyle/>
          <a:p>
            <a:pPr lvl="0" algn="just"/>
            <a:r>
              <a:rPr lang="en-GB" sz="4000" b="1">
                <a:latin typeface="Times New Roman" panose="02020603050405020304" pitchFamily="18" charset="0"/>
                <a:cs typeface="Times New Roman" panose="02020603050405020304" pitchFamily="18" charset="0"/>
              </a:rPr>
              <a:t>- Chuyển đổi câu đơn thành câu ghép: </a:t>
            </a:r>
            <a:r>
              <a:rPr lang="en-GB" sz="4000" i="1">
                <a:latin typeface="Times New Roman" panose="02020603050405020304" pitchFamily="18" charset="0"/>
                <a:cs typeface="Times New Roman" panose="02020603050405020304" pitchFamily="18" charset="0"/>
              </a:rPr>
              <a:t>Thầy dạy rất ân cần, tỉ mỉ, chỉ bảo cho chúng tôi từng li từng tí: cách tô màu, đánh bóng, cả cách gọt bút chì thế nào cho đẹp và dễ vẽ nhưng thú vị hơn cả là những câu chuyện của thầy.</a:t>
            </a:r>
            <a:endParaRPr lang="en-GB" sz="4000">
              <a:latin typeface="Times New Roman" panose="02020603050405020304" pitchFamily="18" charset="0"/>
              <a:cs typeface="Times New Roman" panose="02020603050405020304" pitchFamily="18" charset="0"/>
            </a:endParaRPr>
          </a:p>
        </p:txBody>
      </p:sp>
      <p:grpSp>
        <p:nvGrpSpPr>
          <p:cNvPr id="9" name="Group 7"/>
          <p:cNvGrpSpPr/>
          <p:nvPr/>
        </p:nvGrpSpPr>
        <p:grpSpPr>
          <a:xfrm>
            <a:off x="7086600" y="1244414"/>
            <a:ext cx="4015570" cy="1543050"/>
            <a:chOff x="0" y="0"/>
            <a:chExt cx="1057599" cy="406400"/>
          </a:xfrm>
        </p:grpSpPr>
        <p:sp>
          <p:nvSpPr>
            <p:cNvPr id="10" name="Freeform 8"/>
            <p:cNvSpPr/>
            <p:nvPr/>
          </p:nvSpPr>
          <p:spPr>
            <a:xfrm>
              <a:off x="0" y="0"/>
              <a:ext cx="1057599" cy="406400"/>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11" name="TextBox 9"/>
            <p:cNvSpPr txBox="1"/>
            <p:nvPr/>
          </p:nvSpPr>
          <p:spPr>
            <a:xfrm>
              <a:off x="0" y="-38100"/>
              <a:ext cx="1057599" cy="44450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2" name="TextBox 10"/>
          <p:cNvSpPr txBox="1"/>
          <p:nvPr/>
        </p:nvSpPr>
        <p:spPr>
          <a:xfrm>
            <a:off x="7003927" y="1866596"/>
            <a:ext cx="4180917" cy="721351"/>
          </a:xfrm>
          <a:prstGeom prst="rect">
            <a:avLst/>
          </a:prstGeom>
        </p:spPr>
        <p:txBody>
          <a:bodyPr lIns="0" tIns="0" rIns="0" bIns="0" rtlCol="0" anchor="t">
            <a:spAutoFit/>
          </a:bodyPr>
          <a:lstStyle/>
          <a:p>
            <a:pPr algn="ctr">
              <a:lnSpc>
                <a:spcPts val="5040"/>
              </a:lnSpc>
            </a:pPr>
            <a:r>
              <a:rPr lang="vi-VN" sz="8000" b="1">
                <a:solidFill>
                  <a:srgbClr val="000000"/>
                </a:solidFill>
                <a:latin typeface="Times New Roman" panose="02020603050405020304" pitchFamily="18" charset="0"/>
                <a:ea typeface="Open Sans"/>
                <a:cs typeface="Times New Roman" panose="02020603050405020304" pitchFamily="18" charset="0"/>
                <a:sym typeface="Open Sans"/>
              </a:rPr>
              <a:t>b</a:t>
            </a:r>
            <a:endParaRPr lang="en-US" sz="8000" b="1">
              <a:solidFill>
                <a:srgbClr val="000000"/>
              </a:solidFill>
              <a:latin typeface="Times New Roman" panose="02020603050405020304" pitchFamily="18" charset="0"/>
              <a:ea typeface="Open Sans"/>
              <a:cs typeface="Times New Roman" panose="02020603050405020304" pitchFamily="18" charset="0"/>
              <a:sym typeface="Open Sans"/>
            </a:endParaRPr>
          </a:p>
        </p:txBody>
      </p:sp>
      <p:sp>
        <p:nvSpPr>
          <p:cNvPr id="13" name="Rectangle 12"/>
          <p:cNvSpPr/>
          <p:nvPr/>
        </p:nvSpPr>
        <p:spPr>
          <a:xfrm>
            <a:off x="4572000" y="6456741"/>
            <a:ext cx="11049000" cy="1938992"/>
          </a:xfrm>
          <a:prstGeom prst="rect">
            <a:avLst/>
          </a:prstGeom>
        </p:spPr>
        <p:txBody>
          <a:bodyPr wrap="square">
            <a:spAutoFit/>
          </a:bodyPr>
          <a:lstStyle/>
          <a:p>
            <a:pPr algn="just"/>
            <a:r>
              <a:rPr lang="en-GB" sz="4000">
                <a:latin typeface="Times New Roman" panose="02020603050405020304" pitchFamily="18" charset="0"/>
                <a:cs typeface="Times New Roman" panose="02020603050405020304" pitchFamily="18" charset="0"/>
                <a:sym typeface="Wingdings" panose="05000000000000000000" pitchFamily="2" charset="2"/>
              </a:rPr>
              <a:t></a:t>
            </a:r>
            <a:r>
              <a:rPr lang="en-GB" sz="4000">
                <a:latin typeface="Times New Roman" panose="02020603050405020304" pitchFamily="18" charset="0"/>
                <a:cs typeface="Times New Roman" panose="02020603050405020304" pitchFamily="18" charset="0"/>
              </a:rPr>
              <a:t> So với việc diễn đạt bằng một câu ghép, diễn đạt bằng các câu đơn có tác dụng nhấn mạnh hơn thông tin: những câu chuyện của thầy thú vị hơn cả.</a:t>
            </a:r>
          </a:p>
        </p:txBody>
      </p:sp>
    </p:spTree>
    <p:extLst>
      <p:ext uri="{BB962C8B-B14F-4D97-AF65-F5344CB8AC3E}">
        <p14:creationId xmlns:p14="http://schemas.microsoft.com/office/powerpoint/2010/main" val="144795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arn(inVertical)">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8" name="TextBox 8"/>
          <p:cNvSpPr txBox="1"/>
          <p:nvPr/>
        </p:nvSpPr>
        <p:spPr>
          <a:xfrm>
            <a:off x="3488939" y="3481160"/>
            <a:ext cx="11592183" cy="2462213"/>
          </a:xfrm>
          <a:prstGeom prst="rect">
            <a:avLst/>
          </a:prstGeom>
        </p:spPr>
        <p:txBody>
          <a:bodyPr lIns="0" tIns="0" rIns="0" bIns="0" rtlCol="0" anchor="t">
            <a:spAutoFit/>
          </a:bodyPr>
          <a:lstStyle/>
          <a:p>
            <a:pPr algn="just"/>
            <a:r>
              <a:rPr lang="en-US" sz="4000" b="1">
                <a:latin typeface="Times New Roman" panose="02020603050405020304" pitchFamily="18" charset="0"/>
                <a:cs typeface="Times New Roman" panose="02020603050405020304" pitchFamily="18" charset="0"/>
              </a:rPr>
              <a:t>– Chuyển đổi câu đơn thành câu ghép</a:t>
            </a:r>
            <a:r>
              <a:rPr lang="en-US" sz="4000">
                <a:latin typeface="Times New Roman" panose="02020603050405020304" pitchFamily="18" charset="0"/>
                <a:cs typeface="Times New Roman" panose="02020603050405020304" pitchFamily="18" charset="0"/>
              </a:rPr>
              <a:t>: </a:t>
            </a:r>
            <a:r>
              <a:rPr lang="en-US" sz="4000" i="1">
                <a:latin typeface="Times New Roman" panose="02020603050405020304" pitchFamily="18" charset="0"/>
                <a:cs typeface="Times New Roman" panose="02020603050405020304" pitchFamily="18" charset="0"/>
              </a:rPr>
              <a:t>Chắc cô giáo rất vui trước món quà của em, giữa bao nhiêu món quà của các bạn và em sẽ không để tên mình – tên người mang cánh buồm tặng cô”.</a:t>
            </a:r>
            <a:endParaRPr lang="en-GB" sz="4000">
              <a:solidFill>
                <a:prstClr val="black"/>
              </a:solidFill>
              <a:latin typeface="Times New Roman" panose="02020603050405020304" pitchFamily="18" charset="0"/>
              <a:cs typeface="Times New Roman" panose="02020603050405020304" pitchFamily="18" charset="0"/>
            </a:endParaRPr>
          </a:p>
        </p:txBody>
      </p:sp>
      <p:grpSp>
        <p:nvGrpSpPr>
          <p:cNvPr id="9" name="Group 7"/>
          <p:cNvGrpSpPr/>
          <p:nvPr/>
        </p:nvGrpSpPr>
        <p:grpSpPr>
          <a:xfrm>
            <a:off x="7086600" y="1435114"/>
            <a:ext cx="4015570" cy="1543050"/>
            <a:chOff x="0" y="0"/>
            <a:chExt cx="1057599" cy="406400"/>
          </a:xfrm>
        </p:grpSpPr>
        <p:sp>
          <p:nvSpPr>
            <p:cNvPr id="10" name="Freeform 8"/>
            <p:cNvSpPr/>
            <p:nvPr/>
          </p:nvSpPr>
          <p:spPr>
            <a:xfrm>
              <a:off x="0" y="0"/>
              <a:ext cx="1057599" cy="406400"/>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11" name="TextBox 9"/>
            <p:cNvSpPr txBox="1"/>
            <p:nvPr/>
          </p:nvSpPr>
          <p:spPr>
            <a:xfrm>
              <a:off x="0" y="-38100"/>
              <a:ext cx="1057599" cy="44450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2" name="TextBox 10"/>
          <p:cNvSpPr txBox="1"/>
          <p:nvPr/>
        </p:nvSpPr>
        <p:spPr>
          <a:xfrm>
            <a:off x="7003927" y="1866596"/>
            <a:ext cx="4180917" cy="769441"/>
          </a:xfrm>
          <a:prstGeom prst="rect">
            <a:avLst/>
          </a:prstGeom>
        </p:spPr>
        <p:txBody>
          <a:bodyPr lIns="0" tIns="0" rIns="0" bIns="0" rtlCol="0" anchor="t">
            <a:spAutoFit/>
          </a:bodyPr>
          <a:lstStyle/>
          <a:p>
            <a:pPr algn="ctr">
              <a:lnSpc>
                <a:spcPts val="5040"/>
              </a:lnSpc>
            </a:pPr>
            <a:r>
              <a:rPr lang="vi-VN" sz="9600" b="1" smtClean="0">
                <a:solidFill>
                  <a:srgbClr val="000000"/>
                </a:solidFill>
                <a:latin typeface="Times New Roman" panose="02020603050405020304" pitchFamily="18" charset="0"/>
                <a:ea typeface="Open Sans"/>
                <a:cs typeface="Times New Roman" panose="02020603050405020304" pitchFamily="18" charset="0"/>
                <a:sym typeface="Open Sans"/>
              </a:rPr>
              <a:t>c</a:t>
            </a:r>
            <a:endParaRPr lang="en-US" sz="9600" b="1">
              <a:solidFill>
                <a:srgbClr val="000000"/>
              </a:solidFill>
              <a:latin typeface="Times New Roman" panose="02020603050405020304" pitchFamily="18" charset="0"/>
              <a:ea typeface="Open Sans"/>
              <a:cs typeface="Times New Roman" panose="02020603050405020304" pitchFamily="18" charset="0"/>
              <a:sym typeface="Open Sans"/>
            </a:endParaRPr>
          </a:p>
        </p:txBody>
      </p:sp>
      <p:sp>
        <p:nvSpPr>
          <p:cNvPr id="13" name="Rectangle 12"/>
          <p:cNvSpPr/>
          <p:nvPr/>
        </p:nvSpPr>
        <p:spPr>
          <a:xfrm>
            <a:off x="4572000" y="6591978"/>
            <a:ext cx="11658600" cy="1938992"/>
          </a:xfrm>
          <a:prstGeom prst="rect">
            <a:avLst/>
          </a:prstGeom>
        </p:spPr>
        <p:txBody>
          <a:bodyPr wrap="square">
            <a:spAutoFit/>
          </a:bodyPr>
          <a:lstStyle/>
          <a:p>
            <a:pPr algn="just"/>
            <a:r>
              <a:rPr lang="en-GB" sz="4000">
                <a:latin typeface="Times New Roman" panose="02020603050405020304" pitchFamily="18" charset="0"/>
                <a:cs typeface="Times New Roman" panose="02020603050405020304" pitchFamily="18" charset="0"/>
                <a:sym typeface="Wingdings" panose="05000000000000000000" pitchFamily="2" charset="2"/>
              </a:rPr>
              <a:t></a:t>
            </a:r>
            <a:r>
              <a:rPr lang="en-GB" sz="4000">
                <a:latin typeface="Times New Roman" panose="02020603050405020304" pitchFamily="18" charset="0"/>
                <a:cs typeface="Times New Roman" panose="02020603050405020304" pitchFamily="18" charset="0"/>
              </a:rPr>
              <a:t> So với việc diễn đạt bằng một câu ghép, diễn đạt bằng các câu đơn có tác dụng nhấn mạnh hơn thông tin: “em” sẽ không để tên mình trên món quà tặng cô.</a:t>
            </a:r>
          </a:p>
        </p:txBody>
      </p:sp>
    </p:spTree>
    <p:extLst>
      <p:ext uri="{BB962C8B-B14F-4D97-AF65-F5344CB8AC3E}">
        <p14:creationId xmlns:p14="http://schemas.microsoft.com/office/powerpoint/2010/main" val="242298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724400" y="3009900"/>
            <a:ext cx="9263525" cy="2708434"/>
          </a:xfrm>
          <a:prstGeom prst="rect">
            <a:avLst/>
          </a:prstGeom>
        </p:spPr>
        <p:txBody>
          <a:bodyPr lIns="0" tIns="0" rIns="0" bIns="0" rtlCol="0" anchor="t">
            <a:spAutoFit/>
          </a:bodyPr>
          <a:lstStyle/>
          <a:p>
            <a:pPr algn="ctr"/>
            <a:r>
              <a:rPr lang="en-US" sz="88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3. Bài tập 3 </a:t>
            </a:r>
            <a:endParaRPr lang="en-US" sz="88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88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a:t>
            </a:r>
            <a:r>
              <a:rPr lang="en-US" sz="88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Tr.29/ </a:t>
            </a:r>
            <a:r>
              <a:rPr lang="en-US" sz="88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SHS)</a:t>
            </a:r>
            <a:endParaRPr lang="en-GB" sz="880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30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419100"/>
            <a:ext cx="16230600" cy="95250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7" name="Group 7"/>
          <p:cNvGrpSpPr/>
          <p:nvPr/>
        </p:nvGrpSpPr>
        <p:grpSpPr>
          <a:xfrm>
            <a:off x="1471659" y="1257300"/>
            <a:ext cx="2222218" cy="1117377"/>
            <a:chOff x="0" y="0"/>
            <a:chExt cx="1057599" cy="406400"/>
          </a:xfrm>
        </p:grpSpPr>
        <p:sp>
          <p:nvSpPr>
            <p:cNvPr id="8" name="Freeform 8"/>
            <p:cNvSpPr/>
            <p:nvPr/>
          </p:nvSpPr>
          <p:spPr>
            <a:xfrm>
              <a:off x="0" y="0"/>
              <a:ext cx="1057599" cy="406400"/>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9" name="TextBox 9"/>
            <p:cNvSpPr txBox="1"/>
            <p:nvPr/>
          </p:nvSpPr>
          <p:spPr>
            <a:xfrm>
              <a:off x="0" y="-38100"/>
              <a:ext cx="1057599" cy="444500"/>
            </a:xfrm>
            <a:prstGeom prst="rect">
              <a:avLst/>
            </a:prstGeom>
          </p:spPr>
          <p:txBody>
            <a:bodyPr lIns="50800" tIns="50800" rIns="50800" bIns="50800" rtlCol="0" anchor="ctr"/>
            <a:lstStyle/>
            <a:p>
              <a:pPr algn="ctr">
                <a:lnSpc>
                  <a:spcPts val="2659"/>
                </a:lnSpc>
              </a:pPr>
              <a:endParaRPr/>
            </a:p>
          </p:txBody>
        </p:sp>
      </p:grpSp>
      <p:sp>
        <p:nvSpPr>
          <p:cNvPr id="21" name="Freeform 8"/>
          <p:cNvSpPr/>
          <p:nvPr/>
        </p:nvSpPr>
        <p:spPr>
          <a:xfrm>
            <a:off x="1471659" y="3657300"/>
            <a:ext cx="2222218" cy="1117377"/>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22" name="Freeform 8"/>
          <p:cNvSpPr/>
          <p:nvPr/>
        </p:nvSpPr>
        <p:spPr>
          <a:xfrm>
            <a:off x="1534544" y="6063235"/>
            <a:ext cx="2222218" cy="1117377"/>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23" name="Freeform 8"/>
          <p:cNvSpPr/>
          <p:nvPr/>
        </p:nvSpPr>
        <p:spPr>
          <a:xfrm>
            <a:off x="1527287" y="7754053"/>
            <a:ext cx="2222218" cy="1117377"/>
          </a:xfrm>
          <a:custGeom>
            <a:avLst/>
            <a:gdLst/>
            <a:ahLst/>
            <a:cxnLst/>
            <a:rect l="l" t="t" r="r" b="b"/>
            <a:pathLst>
              <a:path w="1057599" h="406400">
                <a:moveTo>
                  <a:pt x="854399" y="0"/>
                </a:moveTo>
                <a:cubicBezTo>
                  <a:pt x="966623" y="0"/>
                  <a:pt x="1057599" y="90976"/>
                  <a:pt x="1057599" y="203200"/>
                </a:cubicBezTo>
                <a:cubicBezTo>
                  <a:pt x="1057599" y="315424"/>
                  <a:pt x="966623" y="406400"/>
                  <a:pt x="854399" y="406400"/>
                </a:cubicBezTo>
                <a:lnTo>
                  <a:pt x="203200" y="406400"/>
                </a:lnTo>
                <a:cubicBezTo>
                  <a:pt x="90976" y="406400"/>
                  <a:pt x="0" y="315424"/>
                  <a:pt x="0" y="203200"/>
                </a:cubicBezTo>
                <a:cubicBezTo>
                  <a:pt x="0" y="90976"/>
                  <a:pt x="90976" y="0"/>
                  <a:pt x="203200" y="0"/>
                </a:cubicBezTo>
                <a:close/>
              </a:path>
            </a:pathLst>
          </a:custGeom>
          <a:solidFill>
            <a:srgbClr val="F4BDBC"/>
          </a:solidFill>
        </p:spPr>
      </p:sp>
      <p:sp>
        <p:nvSpPr>
          <p:cNvPr id="24" name="Rectangle 23"/>
          <p:cNvSpPr/>
          <p:nvPr/>
        </p:nvSpPr>
        <p:spPr>
          <a:xfrm>
            <a:off x="1762195" y="1512828"/>
            <a:ext cx="1752403" cy="769441"/>
          </a:xfrm>
          <a:prstGeom prst="rect">
            <a:avLst/>
          </a:prstGeom>
        </p:spPr>
        <p:txBody>
          <a:bodyPr wrap="none">
            <a:spAutoFit/>
          </a:bodyPr>
          <a:lstStyle/>
          <a:p>
            <a:r>
              <a:rPr lang="en-US" sz="44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Câu 1 </a:t>
            </a:r>
            <a:endParaRPr lang="en-GB" sz="4400" b="1">
              <a:effectLst>
                <a:outerShdw blurRad="38100" dist="38100" dir="2700000" algn="tl">
                  <a:srgbClr val="000000">
                    <a:alpha val="43137"/>
                  </a:srgbClr>
                </a:outerShdw>
              </a:effectLst>
            </a:endParaRPr>
          </a:p>
        </p:txBody>
      </p:sp>
      <p:sp>
        <p:nvSpPr>
          <p:cNvPr id="25" name="Rectangle 24"/>
          <p:cNvSpPr/>
          <p:nvPr/>
        </p:nvSpPr>
        <p:spPr>
          <a:xfrm>
            <a:off x="3984413" y="885672"/>
            <a:ext cx="11255564" cy="1754326"/>
          </a:xfrm>
          <a:prstGeom prst="rect">
            <a:avLst/>
          </a:prstGeom>
        </p:spPr>
        <p:txBody>
          <a:bodyPr wrap="square">
            <a:spAutoFit/>
          </a:bodyPr>
          <a:lstStyle/>
          <a:p>
            <a:pPr algn="just">
              <a:spcAft>
                <a:spcPts val="0"/>
              </a:spcAft>
              <a:tabLst>
                <a:tab pos="201295" algn="l"/>
              </a:tabLst>
            </a:pP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L</a:t>
            </a:r>
            <a:r>
              <a:rPr lang="en-GB" sz="3600" smtClean="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à </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câu ghép gổm hai vế diễn tả mong muốn (</a:t>
            </a:r>
            <a:r>
              <a:rPr lang="en-GB" sz="3600"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chúng ta muốn hoà bình</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và thái độ của nhân dân Việt Nam đối với thực dân Pháp (</a:t>
            </a:r>
            <a:r>
              <a:rPr lang="en-GB" sz="3600"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chúng ta phải nhân nhượng</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6" name="Rectangle 25"/>
          <p:cNvSpPr/>
          <p:nvPr/>
        </p:nvSpPr>
        <p:spPr>
          <a:xfrm>
            <a:off x="1722579" y="3851060"/>
            <a:ext cx="1752403" cy="769441"/>
          </a:xfrm>
          <a:prstGeom prst="rect">
            <a:avLst/>
          </a:prstGeom>
        </p:spPr>
        <p:txBody>
          <a:bodyPr wrap="none">
            <a:spAutoFit/>
          </a:bodyPr>
          <a:lstStyle/>
          <a:p>
            <a:r>
              <a:rPr lang="en-US" sz="44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Câu </a:t>
            </a:r>
            <a:r>
              <a:rPr lang="vi-VN"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2</a:t>
            </a:r>
            <a:r>
              <a:rPr lang="en-US"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a:t>
            </a:r>
            <a:endParaRPr lang="en-GB" sz="4400" b="1">
              <a:effectLst>
                <a:outerShdw blurRad="38100" dist="38100" dir="2700000" algn="tl">
                  <a:srgbClr val="000000">
                    <a:alpha val="43137"/>
                  </a:srgbClr>
                </a:outerShdw>
              </a:effectLst>
            </a:endParaRPr>
          </a:p>
        </p:txBody>
      </p:sp>
      <p:sp>
        <p:nvSpPr>
          <p:cNvPr id="27" name="Rectangle 26"/>
          <p:cNvSpPr/>
          <p:nvPr/>
        </p:nvSpPr>
        <p:spPr>
          <a:xfrm>
            <a:off x="1840531" y="6208506"/>
            <a:ext cx="1752403" cy="769441"/>
          </a:xfrm>
          <a:prstGeom prst="rect">
            <a:avLst/>
          </a:prstGeom>
        </p:spPr>
        <p:txBody>
          <a:bodyPr wrap="none">
            <a:spAutoFit/>
          </a:bodyPr>
          <a:lstStyle/>
          <a:p>
            <a:r>
              <a:rPr lang="en-US" sz="44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Câu </a:t>
            </a:r>
            <a:r>
              <a:rPr lang="vi-VN"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3</a:t>
            </a:r>
            <a:r>
              <a:rPr lang="en-US"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a:t>
            </a:r>
            <a:endParaRPr lang="en-GB" sz="4400" b="1">
              <a:effectLst>
                <a:outerShdw blurRad="38100" dist="38100" dir="2700000" algn="tl">
                  <a:srgbClr val="000000">
                    <a:alpha val="43137"/>
                  </a:srgbClr>
                </a:outerShdw>
              </a:effectLst>
            </a:endParaRPr>
          </a:p>
        </p:txBody>
      </p:sp>
      <p:sp>
        <p:nvSpPr>
          <p:cNvPr id="28" name="Rectangle 27"/>
          <p:cNvSpPr/>
          <p:nvPr/>
        </p:nvSpPr>
        <p:spPr>
          <a:xfrm>
            <a:off x="1804245" y="7934364"/>
            <a:ext cx="1752403" cy="769441"/>
          </a:xfrm>
          <a:prstGeom prst="rect">
            <a:avLst/>
          </a:prstGeom>
        </p:spPr>
        <p:txBody>
          <a:bodyPr wrap="none">
            <a:spAutoFit/>
          </a:bodyPr>
          <a:lstStyle/>
          <a:p>
            <a:r>
              <a:rPr lang="en-US" sz="4400" b="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Câu </a:t>
            </a:r>
            <a:r>
              <a:rPr lang="vi-VN"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4</a:t>
            </a:r>
            <a:r>
              <a:rPr lang="en-US" sz="4400" b="1"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a:t>
            </a:r>
            <a:endParaRPr lang="en-GB" sz="4400" b="1">
              <a:effectLst>
                <a:outerShdw blurRad="38100" dist="38100" dir="2700000" algn="tl">
                  <a:srgbClr val="000000">
                    <a:alpha val="43137"/>
                  </a:srgbClr>
                </a:outerShdw>
              </a:effectLst>
            </a:endParaRPr>
          </a:p>
        </p:txBody>
      </p:sp>
      <p:sp>
        <p:nvSpPr>
          <p:cNvPr id="29" name="Rectangle 28"/>
          <p:cNvSpPr/>
          <p:nvPr/>
        </p:nvSpPr>
        <p:spPr>
          <a:xfrm>
            <a:off x="3984413" y="3140056"/>
            <a:ext cx="11484164" cy="2862322"/>
          </a:xfrm>
          <a:prstGeom prst="rect">
            <a:avLst/>
          </a:prstGeom>
        </p:spPr>
        <p:txBody>
          <a:bodyPr wrap="square">
            <a:spAutoFit/>
          </a:bodyPr>
          <a:lstStyle/>
          <a:p>
            <a:pPr algn="just">
              <a:spcAft>
                <a:spcPts val="0"/>
              </a:spcAft>
              <a:tabLst>
                <a:tab pos="201295" algn="l"/>
              </a:tabLst>
            </a:pP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L</a:t>
            </a:r>
            <a:r>
              <a:rPr lang="en-GB" sz="3600" smtClean="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à </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câu ghép có hai vế, trong đó, vế 1 nêu thực tế xảy ra (</a:t>
            </a:r>
            <a:r>
              <a:rPr lang="en-GB" sz="3600"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chúng ta càng nhân nhượng, thực dân Pháp ngày càng lấn tới</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vế 2 giải thích nguyên nhân (</a:t>
            </a:r>
            <a:r>
              <a:rPr lang="en-GB" sz="3600"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vì chúng quyết tâm cướp nước ta lần nữa</a:t>
            </a:r>
            <a:r>
              <a:rPr lang="en-GB" sz="36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Vế 1 tuy là một bộ phận của câu, nhưng có cấu trúc như một câu ghép gổm hai vế' có quan hệ tăng cấp. </a:t>
            </a:r>
            <a:endParaRPr lang="en-GB" sz="36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0" name="Rectangle 29"/>
          <p:cNvSpPr/>
          <p:nvPr/>
        </p:nvSpPr>
        <p:spPr>
          <a:xfrm>
            <a:off x="4159535" y="6382878"/>
            <a:ext cx="3223959" cy="646331"/>
          </a:xfrm>
          <a:prstGeom prst="rect">
            <a:avLst/>
          </a:prstGeom>
        </p:spPr>
        <p:txBody>
          <a:bodyPr wrap="none">
            <a:spAutoFit/>
          </a:bodyPr>
          <a:lstStyle/>
          <a:p>
            <a:r>
              <a:rPr lang="fr-FR" sz="3600">
                <a:latin typeface="Times New Roman" panose="02020603050405020304" pitchFamily="18" charset="0"/>
                <a:ea typeface="Calibri" panose="020F0502020204030204" pitchFamily="34" charset="0"/>
              </a:rPr>
              <a:t>L</a:t>
            </a:r>
            <a:r>
              <a:rPr lang="fr-FR" sz="3600" smtClean="0">
                <a:latin typeface="Times New Roman" panose="02020603050405020304" pitchFamily="18" charset="0"/>
                <a:ea typeface="Calibri" panose="020F0502020204030204" pitchFamily="34" charset="0"/>
              </a:rPr>
              <a:t>à </a:t>
            </a:r>
            <a:r>
              <a:rPr lang="fr-FR" sz="3600">
                <a:latin typeface="Times New Roman" panose="02020603050405020304" pitchFamily="18" charset="0"/>
                <a:ea typeface="Calibri" panose="020F0502020204030204" pitchFamily="34" charset="0"/>
              </a:rPr>
              <a:t>câu đặc biệt. </a:t>
            </a:r>
            <a:endParaRPr lang="en-GB" sz="3600"/>
          </a:p>
        </p:txBody>
      </p:sp>
      <p:sp>
        <p:nvSpPr>
          <p:cNvPr id="31" name="Rectangle 30"/>
          <p:cNvSpPr/>
          <p:nvPr/>
        </p:nvSpPr>
        <p:spPr>
          <a:xfrm>
            <a:off x="4159535" y="7723692"/>
            <a:ext cx="11331741" cy="1200329"/>
          </a:xfrm>
          <a:prstGeom prst="rect">
            <a:avLst/>
          </a:prstGeom>
        </p:spPr>
        <p:txBody>
          <a:bodyPr wrap="square">
            <a:spAutoFit/>
          </a:bodyPr>
          <a:lstStyle/>
          <a:p>
            <a:r>
              <a:rPr lang="fr-FR" sz="3600">
                <a:latin typeface="Times New Roman" panose="02020603050405020304" pitchFamily="18" charset="0"/>
                <a:ea typeface="Calibri" panose="020F0502020204030204" pitchFamily="34" charset="0"/>
              </a:rPr>
              <a:t>L</a:t>
            </a:r>
            <a:r>
              <a:rPr lang="fr-FR" sz="3600" smtClean="0">
                <a:latin typeface="Times New Roman" panose="02020603050405020304" pitchFamily="18" charset="0"/>
                <a:ea typeface="Calibri" panose="020F0502020204030204" pitchFamily="34" charset="0"/>
              </a:rPr>
              <a:t>à </a:t>
            </a:r>
            <a:r>
              <a:rPr lang="fr-FR" sz="3600">
                <a:latin typeface="Times New Roman" panose="02020603050405020304" pitchFamily="18" charset="0"/>
                <a:ea typeface="Calibri" panose="020F0502020204030204" pitchFamily="34" charset="0"/>
              </a:rPr>
              <a:t>câu đơn thể hiện tinh thần quyết tâm đứng lên cứu nước của nhân dân ta.</a:t>
            </a:r>
            <a:endParaRPr lang="en-GB" sz="3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barn(inVertical)">
                                      <p:cBhvr>
                                        <p:cTn id="19" dur="5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1000"/>
                                        <p:tgtEl>
                                          <p:spTgt spid="26"/>
                                        </p:tgtEl>
                                      </p:cBhvr>
                                    </p:animEffect>
                                    <p:anim calcmode="lin" valueType="num">
                                      <p:cBhvr>
                                        <p:cTn id="25" dur="1000" fill="hold"/>
                                        <p:tgtEl>
                                          <p:spTgt spid="26"/>
                                        </p:tgtEl>
                                        <p:attrNameLst>
                                          <p:attrName>ppt_x</p:attrName>
                                        </p:attrNameLst>
                                      </p:cBhvr>
                                      <p:tavLst>
                                        <p:tav tm="0">
                                          <p:val>
                                            <p:strVal val="#ppt_x"/>
                                          </p:val>
                                        </p:tav>
                                        <p:tav tm="100000">
                                          <p:val>
                                            <p:strVal val="#ppt_x"/>
                                          </p:val>
                                        </p:tav>
                                      </p:tavLst>
                                    </p:anim>
                                    <p:anim calcmode="lin" valueType="num">
                                      <p:cBhvr>
                                        <p:cTn id="26" dur="1000" fill="hold"/>
                                        <p:tgtEl>
                                          <p:spTgt spid="26"/>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fade">
                                      <p:cBhvr>
                                        <p:cTn id="29" dur="1000"/>
                                        <p:tgtEl>
                                          <p:spTgt spid="21"/>
                                        </p:tgtEl>
                                      </p:cBhvr>
                                    </p:animEffect>
                                    <p:anim calcmode="lin" valueType="num">
                                      <p:cBhvr>
                                        <p:cTn id="30" dur="1000" fill="hold"/>
                                        <p:tgtEl>
                                          <p:spTgt spid="21"/>
                                        </p:tgtEl>
                                        <p:attrNameLst>
                                          <p:attrName>ppt_x</p:attrName>
                                        </p:attrNameLst>
                                      </p:cBhvr>
                                      <p:tavLst>
                                        <p:tav tm="0">
                                          <p:val>
                                            <p:strVal val="#ppt_x"/>
                                          </p:val>
                                        </p:tav>
                                        <p:tav tm="100000">
                                          <p:val>
                                            <p:strVal val="#ppt_x"/>
                                          </p:val>
                                        </p:tav>
                                      </p:tavLst>
                                    </p:anim>
                                    <p:anim calcmode="lin" valueType="num">
                                      <p:cBhvr>
                                        <p:cTn id="3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1000"/>
                                        <p:tgtEl>
                                          <p:spTgt spid="29"/>
                                        </p:tgtEl>
                                      </p:cBhvr>
                                    </p:animEffect>
                                    <p:anim calcmode="lin" valueType="num">
                                      <p:cBhvr>
                                        <p:cTn id="37" dur="1000" fill="hold"/>
                                        <p:tgtEl>
                                          <p:spTgt spid="29"/>
                                        </p:tgtEl>
                                        <p:attrNameLst>
                                          <p:attrName>ppt_x</p:attrName>
                                        </p:attrNameLst>
                                      </p:cBhvr>
                                      <p:tavLst>
                                        <p:tav tm="0">
                                          <p:val>
                                            <p:strVal val="#ppt_x"/>
                                          </p:val>
                                        </p:tav>
                                        <p:tav tm="100000">
                                          <p:val>
                                            <p:strVal val="#ppt_x"/>
                                          </p:val>
                                        </p:tav>
                                      </p:tavLst>
                                    </p:anim>
                                    <p:anim calcmode="lin" valueType="num">
                                      <p:cBhvr>
                                        <p:cTn id="3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fade">
                                      <p:cBhvr>
                                        <p:cTn id="43" dur="1000"/>
                                        <p:tgtEl>
                                          <p:spTgt spid="27"/>
                                        </p:tgtEl>
                                      </p:cBhvr>
                                    </p:animEffect>
                                    <p:anim calcmode="lin" valueType="num">
                                      <p:cBhvr>
                                        <p:cTn id="44" dur="1000" fill="hold"/>
                                        <p:tgtEl>
                                          <p:spTgt spid="27"/>
                                        </p:tgtEl>
                                        <p:attrNameLst>
                                          <p:attrName>ppt_x</p:attrName>
                                        </p:attrNameLst>
                                      </p:cBhvr>
                                      <p:tavLst>
                                        <p:tav tm="0">
                                          <p:val>
                                            <p:strVal val="#ppt_x"/>
                                          </p:val>
                                        </p:tav>
                                        <p:tav tm="100000">
                                          <p:val>
                                            <p:strVal val="#ppt_x"/>
                                          </p:val>
                                        </p:tav>
                                      </p:tavLst>
                                    </p:anim>
                                    <p:anim calcmode="lin" valueType="num">
                                      <p:cBhvr>
                                        <p:cTn id="45" dur="1000" fill="hold"/>
                                        <p:tgtEl>
                                          <p:spTgt spid="27"/>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1000"/>
                                        <p:tgtEl>
                                          <p:spTgt spid="22"/>
                                        </p:tgtEl>
                                      </p:cBhvr>
                                    </p:animEffect>
                                    <p:anim calcmode="lin" valueType="num">
                                      <p:cBhvr>
                                        <p:cTn id="49" dur="1000" fill="hold"/>
                                        <p:tgtEl>
                                          <p:spTgt spid="22"/>
                                        </p:tgtEl>
                                        <p:attrNameLst>
                                          <p:attrName>ppt_x</p:attrName>
                                        </p:attrNameLst>
                                      </p:cBhvr>
                                      <p:tavLst>
                                        <p:tav tm="0">
                                          <p:val>
                                            <p:strVal val="#ppt_x"/>
                                          </p:val>
                                        </p:tav>
                                        <p:tav tm="100000">
                                          <p:val>
                                            <p:strVal val="#ppt_x"/>
                                          </p:val>
                                        </p:tav>
                                      </p:tavLst>
                                    </p:anim>
                                    <p:anim calcmode="lin" valueType="num">
                                      <p:cBhvr>
                                        <p:cTn id="5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0">
                                            <p:txEl>
                                              <p:pRg st="0" end="0"/>
                                            </p:txEl>
                                          </p:spTgt>
                                        </p:tgtEl>
                                        <p:attrNameLst>
                                          <p:attrName>style.visibility</p:attrName>
                                        </p:attrNameLst>
                                      </p:cBhvr>
                                      <p:to>
                                        <p:strVal val="visible"/>
                                      </p:to>
                                    </p:set>
                                    <p:animEffect transition="in" filter="fade">
                                      <p:cBhvr>
                                        <p:cTn id="55" dur="1000"/>
                                        <p:tgtEl>
                                          <p:spTgt spid="30">
                                            <p:txEl>
                                              <p:pRg st="0" end="0"/>
                                            </p:txEl>
                                          </p:spTgt>
                                        </p:tgtEl>
                                      </p:cBhvr>
                                    </p:animEffect>
                                    <p:anim calcmode="lin" valueType="num">
                                      <p:cBhvr>
                                        <p:cTn id="56"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57" dur="1000" fill="hold"/>
                                        <p:tgtEl>
                                          <p:spTgt spid="3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arn(inVertical)">
                                      <p:cBhvr>
                                        <p:cTn id="62" dur="500"/>
                                        <p:tgtEl>
                                          <p:spTgt spid="28"/>
                                        </p:tgtEl>
                                      </p:cBhvr>
                                    </p:animEffect>
                                  </p:childTnLst>
                                </p:cTn>
                              </p:par>
                              <p:par>
                                <p:cTn id="63" presetID="16" presetClass="entr" presetSubtype="21" fill="hold" nodeType="withEffect">
                                  <p:stCondLst>
                                    <p:cond delay="0"/>
                                  </p:stCondLst>
                                  <p:childTnLst>
                                    <p:set>
                                      <p:cBhvr>
                                        <p:cTn id="64" dur="1" fill="hold">
                                          <p:stCondLst>
                                            <p:cond delay="0"/>
                                          </p:stCondLst>
                                        </p:cTn>
                                        <p:tgtEl>
                                          <p:spTgt spid="23"/>
                                        </p:tgtEl>
                                        <p:attrNameLst>
                                          <p:attrName>style.visibility</p:attrName>
                                        </p:attrNameLst>
                                      </p:cBhvr>
                                      <p:to>
                                        <p:strVal val="visible"/>
                                      </p:to>
                                    </p:set>
                                    <p:animEffect transition="in" filter="barn(inVertical)">
                                      <p:cBhvr>
                                        <p:cTn id="65" dur="500"/>
                                        <p:tgtEl>
                                          <p:spTgt spid="23"/>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grpId="0" nodeType="click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barn(inVertical)">
                                      <p:cBhvr>
                                        <p:cTn id="7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P spid="28" grpId="0"/>
      <p:bldP spid="29" grpId="0"/>
      <p:bldP spid="31"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699" y="342900"/>
            <a:ext cx="16230600" cy="9393721"/>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7" name="Group 7"/>
          <p:cNvGrpSpPr/>
          <p:nvPr/>
        </p:nvGrpSpPr>
        <p:grpSpPr>
          <a:xfrm>
            <a:off x="2819400" y="2369116"/>
            <a:ext cx="12779410" cy="3105280"/>
            <a:chOff x="0" y="0"/>
            <a:chExt cx="3365770" cy="817852"/>
          </a:xfrm>
        </p:grpSpPr>
        <p:sp>
          <p:nvSpPr>
            <p:cNvPr id="8" name="Freeform 8"/>
            <p:cNvSpPr/>
            <p:nvPr/>
          </p:nvSpPr>
          <p:spPr>
            <a:xfrm>
              <a:off x="0" y="0"/>
              <a:ext cx="3365771" cy="817852"/>
            </a:xfrm>
            <a:custGeom>
              <a:avLst/>
              <a:gdLst/>
              <a:ahLst/>
              <a:cxnLst/>
              <a:rect l="l" t="t" r="r" b="b"/>
              <a:pathLst>
                <a:path w="3365771" h="817852">
                  <a:moveTo>
                    <a:pt x="3162570" y="0"/>
                  </a:moveTo>
                  <a:cubicBezTo>
                    <a:pt x="3274795" y="0"/>
                    <a:pt x="3365771" y="183082"/>
                    <a:pt x="3365771" y="408926"/>
                  </a:cubicBezTo>
                  <a:cubicBezTo>
                    <a:pt x="3365771" y="634769"/>
                    <a:pt x="3274795" y="817852"/>
                    <a:pt x="3162570" y="817852"/>
                  </a:cubicBezTo>
                  <a:lnTo>
                    <a:pt x="203200" y="817852"/>
                  </a:lnTo>
                  <a:cubicBezTo>
                    <a:pt x="90976" y="817852"/>
                    <a:pt x="0" y="634769"/>
                    <a:pt x="0" y="408926"/>
                  </a:cubicBezTo>
                  <a:cubicBezTo>
                    <a:pt x="0" y="183082"/>
                    <a:pt x="90976" y="0"/>
                    <a:pt x="203200" y="0"/>
                  </a:cubicBezTo>
                  <a:close/>
                </a:path>
              </a:pathLst>
            </a:custGeom>
            <a:solidFill>
              <a:srgbClr val="F4BDBC"/>
            </a:solidFill>
          </p:spPr>
        </p:sp>
        <p:sp>
          <p:nvSpPr>
            <p:cNvPr id="9" name="TextBox 9"/>
            <p:cNvSpPr txBox="1"/>
            <p:nvPr/>
          </p:nvSpPr>
          <p:spPr>
            <a:xfrm>
              <a:off x="0" y="-38100"/>
              <a:ext cx="3365770" cy="855952"/>
            </a:xfrm>
            <a:prstGeom prst="rect">
              <a:avLst/>
            </a:prstGeom>
          </p:spPr>
          <p:txBody>
            <a:bodyPr lIns="50800" tIns="50800" rIns="50800" bIns="50800" rtlCol="0" anchor="ctr"/>
            <a:lstStyle/>
            <a:p>
              <a:pPr algn="ctr">
                <a:lnSpc>
                  <a:spcPts val="2659"/>
                </a:lnSpc>
              </a:pPr>
              <a:endParaRPr/>
            </a:p>
          </p:txBody>
        </p:sp>
      </p:grpSp>
      <p:sp>
        <p:nvSpPr>
          <p:cNvPr id="10" name="TextBox 10"/>
          <p:cNvSpPr txBox="1"/>
          <p:nvPr/>
        </p:nvSpPr>
        <p:spPr>
          <a:xfrm>
            <a:off x="3357079" y="2800981"/>
            <a:ext cx="11704051" cy="2031325"/>
          </a:xfrm>
          <a:prstGeom prst="rect">
            <a:avLst/>
          </a:prstGeom>
        </p:spPr>
        <p:txBody>
          <a:bodyPr lIns="0" tIns="0" rIns="0" bIns="0" rtlCol="0" anchor="t">
            <a:spAutoFit/>
          </a:bodyPr>
          <a:lstStyle/>
          <a:p>
            <a:pPr algn="just"/>
            <a:r>
              <a:rPr lang="en-GB" sz="4400">
                <a:latin typeface="Times New Roman" panose="02020603050405020304" pitchFamily="18" charset="0"/>
                <a:cs typeface="Times New Roman" panose="02020603050405020304" pitchFamily="18" charset="0"/>
              </a:rPr>
              <a:t>Câu 1 là câu ghép có quan hệ tương phản (đối lập) nhằm diễn tả ý nghĩa: thế giới biết rõ ông là tình báo nhưng người Mỹ vẫn tin tưởng, kính trọng ông. </a:t>
            </a:r>
          </a:p>
        </p:txBody>
      </p:sp>
      <p:sp>
        <p:nvSpPr>
          <p:cNvPr id="11" name="TextBox 11"/>
          <p:cNvSpPr txBox="1"/>
          <p:nvPr/>
        </p:nvSpPr>
        <p:spPr>
          <a:xfrm>
            <a:off x="4267200" y="1095186"/>
            <a:ext cx="9263525" cy="765851"/>
          </a:xfrm>
          <a:prstGeom prst="rect">
            <a:avLst/>
          </a:prstGeom>
        </p:spPr>
        <p:txBody>
          <a:bodyPr lIns="0" tIns="0" rIns="0" bIns="0" rtlCol="0" anchor="t">
            <a:spAutoFit/>
          </a:bodyPr>
          <a:lstStyle/>
          <a:p>
            <a:pPr algn="ctr">
              <a:lnSpc>
                <a:spcPts val="5880"/>
              </a:lnSpc>
            </a:pPr>
            <a:r>
              <a:rPr lang="en-US" sz="6600" b="1">
                <a:latin typeface="Times New Roman" panose="02020603050405020304" pitchFamily="18" charset="0"/>
                <a:cs typeface="Times New Roman" panose="02020603050405020304" pitchFamily="18" charset="0"/>
              </a:rPr>
              <a:t>Đoạn trích b</a:t>
            </a:r>
            <a:endParaRPr lang="en-US" sz="6600">
              <a:solidFill>
                <a:srgbClr val="000000"/>
              </a:solidFill>
              <a:latin typeface="Times New Roman" panose="02020603050405020304" pitchFamily="18" charset="0"/>
              <a:ea typeface="Safira March"/>
              <a:cs typeface="Times New Roman" panose="02020603050405020304" pitchFamily="18" charset="0"/>
              <a:sym typeface="Safira March"/>
            </a:endParaRPr>
          </a:p>
        </p:txBody>
      </p:sp>
      <p:grpSp>
        <p:nvGrpSpPr>
          <p:cNvPr id="12" name="Group 12"/>
          <p:cNvGrpSpPr/>
          <p:nvPr/>
        </p:nvGrpSpPr>
        <p:grpSpPr>
          <a:xfrm>
            <a:off x="2814638" y="5794293"/>
            <a:ext cx="12779410" cy="2480861"/>
            <a:chOff x="0" y="0"/>
            <a:chExt cx="3365770" cy="799830"/>
          </a:xfrm>
        </p:grpSpPr>
        <p:sp>
          <p:nvSpPr>
            <p:cNvPr id="13" name="Freeform 13"/>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4" name="TextBox 14"/>
            <p:cNvSpPr txBox="1"/>
            <p:nvPr/>
          </p:nvSpPr>
          <p:spPr>
            <a:xfrm>
              <a:off x="0" y="-38100"/>
              <a:ext cx="3365770" cy="837930"/>
            </a:xfrm>
            <a:prstGeom prst="rect">
              <a:avLst/>
            </a:prstGeom>
          </p:spPr>
          <p:txBody>
            <a:bodyPr lIns="50800" tIns="50800" rIns="50800" bIns="50800" rtlCol="0" anchor="ctr"/>
            <a:lstStyle/>
            <a:p>
              <a:pPr algn="ctr">
                <a:lnSpc>
                  <a:spcPts val="2659"/>
                </a:lnSpc>
              </a:pPr>
              <a:endParaRPr/>
            </a:p>
          </p:txBody>
        </p:sp>
      </p:grpSp>
      <p:sp>
        <p:nvSpPr>
          <p:cNvPr id="15" name="TextBox 15"/>
          <p:cNvSpPr txBox="1"/>
          <p:nvPr/>
        </p:nvSpPr>
        <p:spPr>
          <a:xfrm>
            <a:off x="3352317" y="6193923"/>
            <a:ext cx="11704051" cy="1354217"/>
          </a:xfrm>
          <a:prstGeom prst="rect">
            <a:avLst/>
          </a:prstGeom>
        </p:spPr>
        <p:txBody>
          <a:bodyPr lIns="0" tIns="0" rIns="0" bIns="0" rtlCol="0" anchor="t">
            <a:spAutoFit/>
          </a:bodyPr>
          <a:lstStyle/>
          <a:p>
            <a:pPr algn="just"/>
            <a:r>
              <a:rPr lang="en-US" sz="4400">
                <a:latin typeface="Times New Roman" panose="02020603050405020304" pitchFamily="18" charset="0"/>
                <a:cs typeface="Times New Roman" panose="02020603050405020304" pitchFamily="18" charset="0"/>
              </a:rPr>
              <a:t>Câu 2, câu 3 là câu đơn khẳng định, ca ngợi con người và cuộc đời Phạm Xuân Ẩn.</a:t>
            </a:r>
            <a:endParaRPr lang="en-US" sz="4400">
              <a:solidFill>
                <a:srgbClr val="000000"/>
              </a:solidFill>
              <a:latin typeface="Times New Roman" panose="02020603050405020304" pitchFamily="18" charset="0"/>
              <a:ea typeface="Open Sans"/>
              <a:cs typeface="Times New Roman" panose="02020603050405020304" pitchFamily="18" charset="0"/>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par>
                                <p:cTn id="13" presetID="16" presetClass="entr" presetSubtype="21"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barn(inVertical)">
                                      <p:cBhvr>
                                        <p:cTn id="20" dur="500"/>
                                        <p:tgtEl>
                                          <p:spTgt spid="15"/>
                                        </p:tgtEl>
                                      </p:cBhvr>
                                    </p:animEffect>
                                  </p:childTnLst>
                                </p:cTn>
                              </p:par>
                              <p:par>
                                <p:cTn id="21" presetID="16" presetClass="entr" presetSubtype="2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arn(inVertical)">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512237" y="3009900"/>
            <a:ext cx="9263525" cy="2954655"/>
          </a:xfrm>
          <a:prstGeom prst="rect">
            <a:avLst/>
          </a:prstGeom>
        </p:spPr>
        <p:txBody>
          <a:bodyPr lIns="0" tIns="0" rIns="0" bIns="0" rtlCol="0" anchor="t">
            <a:prstTxWarp prst="textStop">
              <a:avLst/>
            </a:prstTxWarp>
            <a:spAutoFit/>
          </a:bodyPr>
          <a:lstStyle/>
          <a:p>
            <a:pPr algn="ctr"/>
            <a:r>
              <a:rPr lang="vi-VN" sz="9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vi-VN" sz="9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4</a:t>
            </a:r>
            <a:endParaRPr lang="en-US" sz="9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vi-VN" sz="9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a:t>
            </a:r>
            <a:r>
              <a:rPr lang="vi-VN" sz="9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VẬN DỤNG</a:t>
            </a:r>
            <a:endParaRPr lang="en-GB" sz="9600">
              <a:solidFill>
                <a:prstClr val="black"/>
              </a:solidFill>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573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9" name="Rectangle 8"/>
          <p:cNvSpPr/>
          <p:nvPr/>
        </p:nvSpPr>
        <p:spPr>
          <a:xfrm>
            <a:off x="2895600" y="1718637"/>
            <a:ext cx="12185522" cy="6555641"/>
          </a:xfrm>
          <a:prstGeom prst="rect">
            <a:avLst/>
          </a:prstGeom>
        </p:spPr>
        <p:txBody>
          <a:bodyPr wrap="square">
            <a:spAutoFit/>
          </a:bodyPr>
          <a:lstStyle/>
          <a:p>
            <a:pPr algn="ctr">
              <a:spcAft>
                <a:spcPts val="0"/>
              </a:spcAft>
            </a:pPr>
            <a:r>
              <a:rPr lang="vi-VN" sz="6000" b="1">
                <a:latin typeface="Times New Roman" panose="02020603050405020304" pitchFamily="18" charset="0"/>
                <a:ea typeface="Times New Roman" panose="02020603050405020304" pitchFamily="18" charset="0"/>
              </a:rPr>
              <a:t>Yêu </a:t>
            </a:r>
            <a:r>
              <a:rPr lang="vi-VN" sz="6000" b="1" smtClean="0">
                <a:latin typeface="Times New Roman" panose="02020603050405020304" pitchFamily="18" charset="0"/>
                <a:ea typeface="Times New Roman" panose="02020603050405020304" pitchFamily="18" charset="0"/>
              </a:rPr>
              <a:t>cầu</a:t>
            </a:r>
            <a:endParaRPr lang="en-US" sz="6000" b="1" smtClean="0">
              <a:latin typeface="Times New Roman" panose="02020603050405020304" pitchFamily="18" charset="0"/>
              <a:ea typeface="Times New Roman" panose="02020603050405020304" pitchFamily="18" charset="0"/>
            </a:endParaRPr>
          </a:p>
          <a:p>
            <a:pPr algn="just">
              <a:spcAft>
                <a:spcPts val="0"/>
              </a:spcAft>
            </a:pPr>
            <a:r>
              <a:rPr lang="vi-VN" sz="6000" smtClean="0">
                <a:solidFill>
                  <a:srgbClr val="0070C0"/>
                </a:solidFill>
                <a:latin typeface="Times New Roman" panose="02020603050405020304" pitchFamily="18" charset="0"/>
                <a:ea typeface="Times New Roman" panose="02020603050405020304" pitchFamily="18" charset="0"/>
              </a:rPr>
              <a:t>Viết </a:t>
            </a:r>
            <a:r>
              <a:rPr lang="vi-VN" sz="6000">
                <a:solidFill>
                  <a:srgbClr val="0070C0"/>
                </a:solidFill>
                <a:latin typeface="Times New Roman" panose="02020603050405020304" pitchFamily="18" charset="0"/>
                <a:ea typeface="Times New Roman" panose="02020603050405020304" pitchFamily="18" charset="0"/>
              </a:rPr>
              <a:t>đoạn văn (khoảng 5 - 7 câu) trình bày cảm nghĩ của em về nhà tình báo Phạm Xuân Ẩn sau khi đọc văn bản </a:t>
            </a:r>
            <a:r>
              <a:rPr lang="vi-VN" sz="6000" i="1">
                <a:solidFill>
                  <a:srgbClr val="0070C0"/>
                </a:solidFill>
                <a:latin typeface="Times New Roman" panose="02020603050405020304" pitchFamily="18" charset="0"/>
                <a:ea typeface="Times New Roman" panose="02020603050405020304" pitchFamily="18" charset="0"/>
              </a:rPr>
              <a:t>Phạm Xuân Ẩn - tên người như cuộc đời, </a:t>
            </a:r>
            <a:r>
              <a:rPr lang="vi-VN" sz="6000">
                <a:solidFill>
                  <a:srgbClr val="0070C0"/>
                </a:solidFill>
                <a:latin typeface="Times New Roman" panose="02020603050405020304" pitchFamily="18" charset="0"/>
                <a:ea typeface="Times New Roman" panose="02020603050405020304" pitchFamily="18" charset="0"/>
              </a:rPr>
              <a:t>trong đoạn văn có ít nhất một câu ghép.</a:t>
            </a:r>
            <a:endParaRPr lang="en-GB" sz="6000">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191000" y="2552700"/>
            <a:ext cx="9263525" cy="4166525"/>
          </a:xfrm>
          <a:prstGeom prst="rect">
            <a:avLst/>
          </a:prstGeom>
        </p:spPr>
        <p:txBody>
          <a:bodyPr lIns="0" tIns="0" rIns="0" bIns="0" rtlCol="0" anchor="t">
            <a:spAutoFit/>
            <a:scene3d>
              <a:camera prst="perspectiveLeft"/>
              <a:lightRig rig="threePt" dir="t"/>
            </a:scene3d>
          </a:bodyPr>
          <a:lstStyle/>
          <a:p>
            <a:pPr algn="ctr">
              <a:lnSpc>
                <a:spcPct val="150000"/>
              </a:lnSpc>
            </a:pPr>
            <a:r>
              <a:rPr lang="it-IT" sz="9600" b="1">
                <a:solidFill>
                  <a:schemeClr val="accent5">
                    <a:lumMod val="50000"/>
                  </a:schemeClr>
                </a:solidFill>
                <a:latin typeface="Times New Roman" panose="02020603050405020304" pitchFamily="18" charset="0"/>
                <a:cs typeface="Times New Roman" panose="02020603050405020304" pitchFamily="18" charset="0"/>
              </a:rPr>
              <a:t>HOẠT ĐỘNG </a:t>
            </a:r>
            <a:r>
              <a:rPr lang="it-IT" sz="9600" b="1" smtClean="0">
                <a:solidFill>
                  <a:schemeClr val="accent5">
                    <a:lumMod val="50000"/>
                  </a:schemeClr>
                </a:solidFill>
                <a:latin typeface="Times New Roman" panose="02020603050405020304" pitchFamily="18" charset="0"/>
                <a:cs typeface="Times New Roman" panose="02020603050405020304" pitchFamily="18" charset="0"/>
              </a:rPr>
              <a:t>1</a:t>
            </a:r>
            <a:endParaRPr lang="vi-VN" sz="9600" b="1" smtClean="0">
              <a:solidFill>
                <a:schemeClr val="accent5">
                  <a:lumMod val="50000"/>
                </a:schemeClr>
              </a:solidFill>
              <a:latin typeface="Times New Roman" panose="02020603050405020304" pitchFamily="18" charset="0"/>
              <a:cs typeface="Times New Roman" panose="02020603050405020304" pitchFamily="18" charset="0"/>
            </a:endParaRPr>
          </a:p>
          <a:p>
            <a:pPr algn="ctr">
              <a:lnSpc>
                <a:spcPct val="150000"/>
              </a:lnSpc>
            </a:pPr>
            <a:r>
              <a:rPr lang="it-IT" sz="9600" b="1" smtClean="0">
                <a:solidFill>
                  <a:schemeClr val="accent5">
                    <a:lumMod val="50000"/>
                  </a:schemeClr>
                </a:solidFill>
                <a:latin typeface="Times New Roman" panose="02020603050405020304" pitchFamily="18" charset="0"/>
                <a:cs typeface="Times New Roman" panose="02020603050405020304" pitchFamily="18" charset="0"/>
              </a:rPr>
              <a:t> </a:t>
            </a:r>
            <a:r>
              <a:rPr lang="it-IT" sz="9600" b="1">
                <a:solidFill>
                  <a:schemeClr val="accent5">
                    <a:lumMod val="50000"/>
                  </a:schemeClr>
                </a:solidFill>
                <a:latin typeface="Times New Roman" panose="02020603050405020304" pitchFamily="18" charset="0"/>
                <a:cs typeface="Times New Roman" panose="02020603050405020304" pitchFamily="18" charset="0"/>
              </a:rPr>
              <a:t>KHỞI ĐỘNG</a:t>
            </a:r>
            <a:endParaRPr lang="en-GB" sz="960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31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barn(inVertical)">
                                      <p:cBhvr>
                                        <p:cTn id="10"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1902454" y="2902158"/>
            <a:ext cx="13944600" cy="3539430"/>
          </a:xfrm>
          <a:prstGeom prst="rect">
            <a:avLst/>
          </a:prstGeom>
        </p:spPr>
        <p:txBody>
          <a:bodyPr wrap="square" lIns="0" tIns="0" rIns="0" bIns="0" rtlCol="0" anchor="t">
            <a:spAutoFit/>
          </a:bodyPr>
          <a:lstStyle/>
          <a:p>
            <a:pPr algn="ctr"/>
            <a:r>
              <a:rPr lang="en-US" sz="11500" b="1" i="1">
                <a:latin typeface="Times New Roman" panose="02020603050405020304" pitchFamily="18" charset="0"/>
                <a:cs typeface="Times New Roman" panose="02020603050405020304" pitchFamily="18" charset="0"/>
              </a:rPr>
              <a:t>Bảng kiểm kĩ năng viết đoạn văn</a:t>
            </a:r>
            <a:endParaRPr lang="en-GB" sz="1150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538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aphicFrame>
        <p:nvGraphicFramePr>
          <p:cNvPr id="9" name="Table 8"/>
          <p:cNvGraphicFramePr>
            <a:graphicFrameLocks noGrp="1"/>
          </p:cNvGraphicFramePr>
          <p:nvPr>
            <p:extLst>
              <p:ext uri="{D42A27DB-BD31-4B8C-83A1-F6EECF244321}">
                <p14:modId xmlns:p14="http://schemas.microsoft.com/office/powerpoint/2010/main" val="3181276376"/>
              </p:ext>
            </p:extLst>
          </p:nvPr>
        </p:nvGraphicFramePr>
        <p:xfrm>
          <a:off x="1219200" y="1252008"/>
          <a:ext cx="15849600" cy="7845552"/>
        </p:xfrm>
        <a:graphic>
          <a:graphicData uri="http://schemas.openxmlformats.org/drawingml/2006/table">
            <a:tbl>
              <a:tblPr firstRow="1" firstCol="1" bandRow="1"/>
              <a:tblGrid>
                <a:gridCol w="1066800"/>
                <a:gridCol w="12192000"/>
                <a:gridCol w="1066800"/>
                <a:gridCol w="1524000"/>
              </a:tblGrid>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Tiêu chí</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Đạt</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Chưa đạt</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Đảm bảo hình thức đoạn văn với dung lượng khoảng 5 - 7 câu.</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rPr>
                        <a:t>Đoạn văn đúng chủ đề: Cảm nghĩ của em về nhà tình báo Phạm Xuân Ẩn.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en-US" sz="3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Nêu một số đặc điểm nổi bật của nhà tình báo Phạm Xuân Ẩn.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en-US" sz="3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Nêu cảm nhận, suy nghĩ về nhân vật.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đảm bảo tính liên kết giữa các câu trong đoạn văn.</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1">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Đoạn văn đảm bảo về yêu cầu về chính tả, cách sử dụng từ ngữ, ngữ pháp.</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Sử dụng ít nhất 1 câu ghép, gạch chân dưới câu ghép đó.</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0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685800" y="419100"/>
            <a:ext cx="16992600" cy="9372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16" name="Rectangle 15"/>
          <p:cNvSpPr/>
          <p:nvPr/>
        </p:nvSpPr>
        <p:spPr>
          <a:xfrm>
            <a:off x="6534952" y="800100"/>
            <a:ext cx="5678157" cy="830997"/>
          </a:xfrm>
          <a:prstGeom prst="rect">
            <a:avLst/>
          </a:prstGeom>
        </p:spPr>
        <p:txBody>
          <a:bodyPr wrap="none">
            <a:spAutoFit/>
          </a:bodyPr>
          <a:lstStyle/>
          <a:p>
            <a:r>
              <a:rPr lang="en-US" sz="4800" b="1">
                <a:latin typeface="Times New Roman" panose="02020603050405020304" pitchFamily="18" charset="0"/>
                <a:ea typeface="Calibri" panose="020F0502020204030204" pitchFamily="34" charset="0"/>
                <a:cs typeface="Times New Roman" panose="02020603050405020304" pitchFamily="18" charset="0"/>
              </a:rPr>
              <a:t>Đoạn văn tham khảo</a:t>
            </a:r>
            <a:endParaRPr lang="en-GB" sz="4800">
              <a:latin typeface="Times New Roman" panose="02020603050405020304" pitchFamily="18" charset="0"/>
              <a:cs typeface="Times New Roman" panose="02020603050405020304" pitchFamily="18" charset="0"/>
            </a:endParaRPr>
          </a:p>
        </p:txBody>
      </p:sp>
      <p:sp>
        <p:nvSpPr>
          <p:cNvPr id="17" name="Rectangle 16"/>
          <p:cNvSpPr/>
          <p:nvPr/>
        </p:nvSpPr>
        <p:spPr>
          <a:xfrm>
            <a:off x="1371600" y="2013911"/>
            <a:ext cx="15011400" cy="7222426"/>
          </a:xfrm>
          <a:prstGeom prst="rect">
            <a:avLst/>
          </a:prstGeom>
        </p:spPr>
        <p:txBody>
          <a:bodyPr wrap="square">
            <a:spAutoFit/>
          </a:bodyPr>
          <a:lstStyle/>
          <a:p>
            <a:pPr marL="457200" algn="just">
              <a:lnSpc>
                <a:spcPct val="130000"/>
              </a:lnSpc>
              <a:spcAft>
                <a:spcPts val="0"/>
              </a:spcAft>
              <a:tabLst>
                <a:tab pos="679450" algn="l"/>
              </a:tabLst>
            </a:pPr>
            <a:r>
              <a:rPr lang="en-US" sz="3600">
                <a:latin typeface="Times New Roman" panose="02020603050405020304" pitchFamily="18" charset="0"/>
                <a:ea typeface="Times New Roman" panose="02020603050405020304" pitchFamily="18" charset="0"/>
                <a:cs typeface="Times New Roman" panose="02020603050405020304" pitchFamily="18" charset="0"/>
              </a:rPr>
              <a:t>Sau khi đọc văn bản “</a:t>
            </a:r>
            <a:r>
              <a:rPr lang="en-US" sz="3600" i="1">
                <a:latin typeface="Times New Roman" panose="02020603050405020304" pitchFamily="18" charset="0"/>
                <a:ea typeface="Times New Roman" panose="02020603050405020304" pitchFamily="18" charset="0"/>
                <a:cs typeface="Times New Roman" panose="02020603050405020304" pitchFamily="18" charset="0"/>
              </a:rPr>
              <a:t>Phạm Xuân Ẩn - tên người như cuộc đời</a:t>
            </a:r>
            <a:r>
              <a:rPr lang="en-US" sz="3600">
                <a:latin typeface="Times New Roman" panose="02020603050405020304" pitchFamily="18" charset="0"/>
                <a:ea typeface="Times New Roman" panose="02020603050405020304" pitchFamily="18" charset="0"/>
                <a:cs typeface="Times New Roman" panose="02020603050405020304" pitchFamily="18" charset="0"/>
              </a:rPr>
              <a:t>”, em cảm thấy vô cùng kính trọng và khâm phục trước tài năng, bản lĩnh và lòng yêu nước nồng nàn của nhà tình báo Phạm Xuân Ẩn. Ông là một nhân cách cao đẹp, đã dành cả cuộc đời mình để đóng góp cho sự nghiệp giải phóng dân tộc. Em đặc biệt ấn tượng với những đánh giá của những nhà báo nước ngoài dành cho ông. Phải có trí tuệ siêu việt và phẩm chất cao đẹp phi thường thì ngay đến người Mỹ khi biết ông là tình báo cho quân đội Việt Nam trong chiến tranh cũng vẫn dành cho ông sự tin tưởng và kính trọng. </a:t>
            </a:r>
            <a:r>
              <a:rPr lang="en-US" sz="3600" u="sng">
                <a:latin typeface="Times New Roman" panose="02020603050405020304" pitchFamily="18" charset="0"/>
                <a:ea typeface="Times New Roman" panose="02020603050405020304" pitchFamily="18" charset="0"/>
                <a:cs typeface="Times New Roman" panose="02020603050405020304" pitchFamily="18" charset="0"/>
              </a:rPr>
              <a:t>Cuôc đời của ông hết sức thầm lặng, khiêm nhường, bình dị và ông chính là tấm gương sáng cho thế hệ trẻ noi theo, là niềm tự hào của dân tộc Việt Nam.</a:t>
            </a:r>
            <a:endParaRPr lang="en-GB" sz="36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1000"/>
                                        <p:tgtEl>
                                          <p:spTgt spid="16">
                                            <p:txEl>
                                              <p:pRg st="0" end="0"/>
                                            </p:txEl>
                                          </p:spTgt>
                                        </p:tgtEl>
                                      </p:cBhvr>
                                    </p:animEffect>
                                    <p:anim calcmode="lin" valueType="num">
                                      <p:cBhvr>
                                        <p:cTn id="8"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barn(inVertical)">
                                      <p:cBhvr>
                                        <p:cTn id="1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512237" y="4614545"/>
            <a:ext cx="9263525" cy="1038746"/>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0" tIns="0" rIns="0" bIns="0" rtlCol="0" anchor="t">
            <a:spAutoFit/>
          </a:bodyPr>
          <a:lstStyle/>
          <a:p>
            <a:pPr algn="ctr">
              <a:lnSpc>
                <a:spcPts val="7840"/>
              </a:lnSpc>
            </a:pPr>
            <a:r>
              <a:rPr lang="en-US" sz="9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ea typeface="Safira March"/>
                <a:cs typeface="Times New Roman" panose="02020603050405020304" pitchFamily="18" charset="0"/>
                <a:sym typeface="Safira March"/>
              </a:rPr>
              <a:t>THANK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419100"/>
            <a:ext cx="16230600" cy="88392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8" name="Group 8"/>
          <p:cNvGrpSpPr/>
          <p:nvPr/>
        </p:nvGrpSpPr>
        <p:grpSpPr>
          <a:xfrm>
            <a:off x="2772229" y="3160913"/>
            <a:ext cx="12779410" cy="2593222"/>
            <a:chOff x="0" y="0"/>
            <a:chExt cx="3365770" cy="799830"/>
          </a:xfrm>
        </p:grpSpPr>
        <p:sp>
          <p:nvSpPr>
            <p:cNvPr id="9" name="Freeform 9"/>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0" name="TextBox 10"/>
            <p:cNvSpPr txBox="1"/>
            <p:nvPr/>
          </p:nvSpPr>
          <p:spPr>
            <a:xfrm>
              <a:off x="0" y="-38100"/>
              <a:ext cx="3365770" cy="83793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1" name="TextBox 11"/>
          <p:cNvSpPr txBox="1"/>
          <p:nvPr/>
        </p:nvSpPr>
        <p:spPr>
          <a:xfrm>
            <a:off x="3163550" y="3306587"/>
            <a:ext cx="11996767" cy="2215991"/>
          </a:xfrm>
          <a:prstGeom prst="rect">
            <a:avLst/>
          </a:prstGeom>
        </p:spPr>
        <p:txBody>
          <a:bodyPr wrap="square" lIns="0" tIns="0" rIns="0" bIns="0" rtlCol="0" anchor="t">
            <a:spAutoFit/>
          </a:bodyPr>
          <a:lstStyle/>
          <a:p>
            <a:pPr algn="ctr"/>
            <a:r>
              <a:rPr lang="en-US" sz="4800" b="1">
                <a:latin typeface="Times New Roman" panose="02020603050405020304" pitchFamily="18" charset="0"/>
                <a:cs typeface="Times New Roman" panose="02020603050405020304" pitchFamily="18" charset="0"/>
              </a:rPr>
              <a:t>Cách </a:t>
            </a:r>
            <a:r>
              <a:rPr lang="en-US" sz="4800" b="1" smtClean="0">
                <a:latin typeface="Times New Roman" panose="02020603050405020304" pitchFamily="18" charset="0"/>
                <a:cs typeface="Times New Roman" panose="02020603050405020304" pitchFamily="18" charset="0"/>
              </a:rPr>
              <a:t>1</a:t>
            </a:r>
          </a:p>
          <a:p>
            <a:pPr algn="ctr"/>
            <a:r>
              <a:rPr lang="en-US" sz="4800" smtClean="0">
                <a:latin typeface="Times New Roman" panose="02020603050405020304" pitchFamily="18" charset="0"/>
                <a:cs typeface="Times New Roman" panose="02020603050405020304" pitchFamily="18" charset="0"/>
              </a:rPr>
              <a:t> </a:t>
            </a:r>
            <a:r>
              <a:rPr lang="en-US" sz="4800" i="1">
                <a:latin typeface="Times New Roman" panose="02020603050405020304" pitchFamily="18" charset="0"/>
                <a:cs typeface="Times New Roman" panose="02020603050405020304" pitchFamily="18" charset="0"/>
              </a:rPr>
              <a:t>Pháp chạy, Nhật hàng, vua Bảo đại thoái vị.</a:t>
            </a:r>
            <a:endParaRPr lang="en-GB" sz="4800">
              <a:latin typeface="Times New Roman" panose="02020603050405020304" pitchFamily="18" charset="0"/>
              <a:cs typeface="Times New Roman" panose="02020603050405020304" pitchFamily="18" charset="0"/>
            </a:endParaRPr>
          </a:p>
          <a:p>
            <a:pPr algn="ctr"/>
            <a:r>
              <a:rPr lang="en-US" sz="4800">
                <a:latin typeface="Times New Roman" panose="02020603050405020304" pitchFamily="18" charset="0"/>
                <a:cs typeface="Times New Roman" panose="02020603050405020304" pitchFamily="18" charset="0"/>
              </a:rPr>
              <a:t>              (Hồ Chí Minh, </a:t>
            </a:r>
            <a:r>
              <a:rPr lang="en-US" sz="4800" i="1">
                <a:latin typeface="Times New Roman" panose="02020603050405020304" pitchFamily="18" charset="0"/>
                <a:cs typeface="Times New Roman" panose="02020603050405020304" pitchFamily="18" charset="0"/>
              </a:rPr>
              <a:t>Tuyên ngôn độc lập</a:t>
            </a:r>
            <a:r>
              <a:rPr lang="en-US" sz="4800">
                <a:latin typeface="Times New Roman" panose="02020603050405020304" pitchFamily="18" charset="0"/>
                <a:cs typeface="Times New Roman" panose="02020603050405020304" pitchFamily="18" charset="0"/>
              </a:rPr>
              <a:t>)</a:t>
            </a:r>
            <a:endParaRPr lang="en-GB" sz="4800">
              <a:latin typeface="Times New Roman" panose="02020603050405020304" pitchFamily="18" charset="0"/>
              <a:cs typeface="Times New Roman" panose="02020603050405020304" pitchFamily="18" charset="0"/>
            </a:endParaRPr>
          </a:p>
        </p:txBody>
      </p:sp>
      <p:sp>
        <p:nvSpPr>
          <p:cNvPr id="12" name="Rectangle 11"/>
          <p:cNvSpPr/>
          <p:nvPr/>
        </p:nvSpPr>
        <p:spPr>
          <a:xfrm>
            <a:off x="3138150" y="834234"/>
            <a:ext cx="11876314" cy="1938992"/>
          </a:xfrm>
          <a:prstGeom prst="rect">
            <a:avLst/>
          </a:prstGeom>
        </p:spPr>
        <p:txBody>
          <a:bodyPr wrap="square">
            <a:spAutoFit/>
          </a:bodyPr>
          <a:lstStyle/>
          <a:p>
            <a:pPr algn="ctr">
              <a:spcAft>
                <a:spcPts val="0"/>
              </a:spcAft>
              <a:tabLst>
                <a:tab pos="1386840" algn="l"/>
              </a:tabLst>
            </a:pPr>
            <a:r>
              <a:rPr lang="en-US" sz="6000" b="1" i="1">
                <a:solidFill>
                  <a:srgbClr val="0D0D0D"/>
                </a:solidFill>
                <a:latin typeface="Times New Roman" panose="02020603050405020304" pitchFamily="18" charset="0"/>
                <a:ea typeface="MS Mincho"/>
                <a:cs typeface="Times New Roman" panose="02020603050405020304" pitchFamily="18" charset="0"/>
              </a:rPr>
              <a:t>Em hãy so sánh điểm giống và khác nhau của 2 cách diễn đạt </a:t>
            </a:r>
            <a:r>
              <a:rPr lang="en-US" sz="6000" b="1" i="1" smtClean="0">
                <a:solidFill>
                  <a:srgbClr val="0D0D0D"/>
                </a:solidFill>
                <a:latin typeface="Times New Roman" panose="02020603050405020304" pitchFamily="18" charset="0"/>
                <a:ea typeface="MS Mincho"/>
                <a:cs typeface="Times New Roman" panose="02020603050405020304" pitchFamily="18" charset="0"/>
              </a:rPr>
              <a:t>sau</a:t>
            </a:r>
            <a:endParaRPr lang="en-GB" sz="5400" b="1" i="1">
              <a:effectLst/>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13" name="Group 8"/>
          <p:cNvGrpSpPr/>
          <p:nvPr/>
        </p:nvGrpSpPr>
        <p:grpSpPr>
          <a:xfrm>
            <a:off x="2781753" y="6402319"/>
            <a:ext cx="12779410" cy="2057004"/>
            <a:chOff x="0" y="0"/>
            <a:chExt cx="3365770" cy="799830"/>
          </a:xfrm>
        </p:grpSpPr>
        <p:sp>
          <p:nvSpPr>
            <p:cNvPr id="14" name="Freeform 9"/>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5" name="TextBox 10"/>
            <p:cNvSpPr txBox="1"/>
            <p:nvPr/>
          </p:nvSpPr>
          <p:spPr>
            <a:xfrm>
              <a:off x="0" y="-38100"/>
              <a:ext cx="3365770" cy="83793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6" name="TextBox 11"/>
          <p:cNvSpPr txBox="1"/>
          <p:nvPr/>
        </p:nvSpPr>
        <p:spPr>
          <a:xfrm>
            <a:off x="3456266" y="6704719"/>
            <a:ext cx="11704051" cy="1477328"/>
          </a:xfrm>
          <a:prstGeom prst="rect">
            <a:avLst/>
          </a:prstGeom>
        </p:spPr>
        <p:txBody>
          <a:bodyPr lIns="0" tIns="0" rIns="0" bIns="0" rtlCol="0" anchor="t">
            <a:spAutoFit/>
          </a:bodyPr>
          <a:lstStyle/>
          <a:p>
            <a:pPr algn="ctr"/>
            <a:r>
              <a:rPr lang="en-US" sz="4800" b="1">
                <a:latin typeface="Times New Roman" panose="02020603050405020304" pitchFamily="18" charset="0"/>
                <a:cs typeface="Times New Roman" panose="02020603050405020304" pitchFamily="18" charset="0"/>
              </a:rPr>
              <a:t>Cách </a:t>
            </a:r>
            <a:r>
              <a:rPr lang="en-US" sz="4800" b="1" smtClean="0">
                <a:latin typeface="Times New Roman" panose="02020603050405020304" pitchFamily="18" charset="0"/>
                <a:cs typeface="Times New Roman" panose="02020603050405020304" pitchFamily="18" charset="0"/>
              </a:rPr>
              <a:t>2</a:t>
            </a:r>
          </a:p>
          <a:p>
            <a:pPr algn="ctr"/>
            <a:r>
              <a:rPr lang="en-US" sz="4800" i="1" smtClean="0">
                <a:latin typeface="Times New Roman" panose="02020603050405020304" pitchFamily="18" charset="0"/>
                <a:cs typeface="Times New Roman" panose="02020603050405020304" pitchFamily="18" charset="0"/>
              </a:rPr>
              <a:t> </a:t>
            </a:r>
            <a:r>
              <a:rPr lang="en-US" sz="4800" i="1">
                <a:latin typeface="Times New Roman" panose="02020603050405020304" pitchFamily="18" charset="0"/>
                <a:cs typeface="Times New Roman" panose="02020603050405020304" pitchFamily="18" charset="0"/>
              </a:rPr>
              <a:t>Pháp chạy. Nhật hàng. Vua Bảo đại thoái vị.</a:t>
            </a:r>
            <a:endParaRPr lang="en-GB" sz="4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58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par>
                                <p:cTn id="13" presetID="16" presetClass="entr" presetSubtype="21"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1000"/>
                                        <p:tgtEl>
                                          <p:spTgt spid="16"/>
                                        </p:tgtEl>
                                      </p:cBhvr>
                                    </p:animEffect>
                                    <p:anim calcmode="lin" valueType="num">
                                      <p:cBhvr>
                                        <p:cTn id="21" dur="1000" fill="hold"/>
                                        <p:tgtEl>
                                          <p:spTgt spid="16"/>
                                        </p:tgtEl>
                                        <p:attrNameLst>
                                          <p:attrName>ppt_x</p:attrName>
                                        </p:attrNameLst>
                                      </p:cBhvr>
                                      <p:tavLst>
                                        <p:tav tm="0">
                                          <p:val>
                                            <p:strVal val="#ppt_x"/>
                                          </p:val>
                                        </p:tav>
                                        <p:tav tm="100000">
                                          <p:val>
                                            <p:strVal val="#ppt_x"/>
                                          </p:val>
                                        </p:tav>
                                      </p:tavLst>
                                    </p:anim>
                                    <p:anim calcmode="lin" valueType="num">
                                      <p:cBhvr>
                                        <p:cTn id="22" dur="1000" fill="hold"/>
                                        <p:tgtEl>
                                          <p:spTgt spid="1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anim calcmode="lin" valueType="num">
                                      <p:cBhvr>
                                        <p:cTn id="26" dur="1000" fill="hold"/>
                                        <p:tgtEl>
                                          <p:spTgt spid="13"/>
                                        </p:tgtEl>
                                        <p:attrNameLst>
                                          <p:attrName>ppt_x</p:attrName>
                                        </p:attrNameLst>
                                      </p:cBhvr>
                                      <p:tavLst>
                                        <p:tav tm="0">
                                          <p:val>
                                            <p:strVal val="#ppt_x"/>
                                          </p:val>
                                        </p:tav>
                                        <p:tav tm="100000">
                                          <p:val>
                                            <p:strVal val="#ppt_x"/>
                                          </p:val>
                                        </p:tav>
                                      </p:tavLst>
                                    </p:anim>
                                    <p:anim calcmode="lin" valueType="num">
                                      <p:cBhvr>
                                        <p:cTn id="2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571500"/>
            <a:ext cx="16230600" cy="86868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1554809">
            <a:off x="-1065404" y="6851776"/>
            <a:ext cx="5430656" cy="5065321"/>
          </a:xfrm>
          <a:custGeom>
            <a:avLst/>
            <a:gdLst/>
            <a:ahLst/>
            <a:cxnLst/>
            <a:rect l="l" t="t" r="r" b="b"/>
            <a:pathLst>
              <a:path w="5430656" h="5065321">
                <a:moveTo>
                  <a:pt x="0" y="0"/>
                </a:moveTo>
                <a:lnTo>
                  <a:pt x="5430656" y="0"/>
                </a:lnTo>
                <a:lnTo>
                  <a:pt x="5430656" y="5065321"/>
                </a:lnTo>
                <a:lnTo>
                  <a:pt x="0" y="506532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5081122" y="-1028700"/>
            <a:ext cx="3852949" cy="4114800"/>
          </a:xfrm>
          <a:custGeom>
            <a:avLst/>
            <a:gdLst/>
            <a:ahLst/>
            <a:cxnLst/>
            <a:rect l="l" t="t" r="r" b="b"/>
            <a:pathLst>
              <a:path w="3852949" h="4114800">
                <a:moveTo>
                  <a:pt x="0" y="0"/>
                </a:moveTo>
                <a:lnTo>
                  <a:pt x="3852949" y="0"/>
                </a:lnTo>
                <a:lnTo>
                  <a:pt x="3852949"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8" name="Group 8"/>
          <p:cNvGrpSpPr/>
          <p:nvPr/>
        </p:nvGrpSpPr>
        <p:grpSpPr>
          <a:xfrm>
            <a:off x="2754295" y="967644"/>
            <a:ext cx="12779410" cy="1740483"/>
            <a:chOff x="0" y="0"/>
            <a:chExt cx="3365770" cy="817852"/>
          </a:xfrm>
        </p:grpSpPr>
        <p:sp>
          <p:nvSpPr>
            <p:cNvPr id="9" name="Freeform 9"/>
            <p:cNvSpPr/>
            <p:nvPr/>
          </p:nvSpPr>
          <p:spPr>
            <a:xfrm>
              <a:off x="0" y="0"/>
              <a:ext cx="3365771" cy="817852"/>
            </a:xfrm>
            <a:custGeom>
              <a:avLst/>
              <a:gdLst/>
              <a:ahLst/>
              <a:cxnLst/>
              <a:rect l="l" t="t" r="r" b="b"/>
              <a:pathLst>
                <a:path w="3365771" h="817852">
                  <a:moveTo>
                    <a:pt x="3162570" y="0"/>
                  </a:moveTo>
                  <a:cubicBezTo>
                    <a:pt x="3274795" y="0"/>
                    <a:pt x="3365771" y="183082"/>
                    <a:pt x="3365771" y="408926"/>
                  </a:cubicBezTo>
                  <a:cubicBezTo>
                    <a:pt x="3365771" y="634769"/>
                    <a:pt x="3274795" y="817852"/>
                    <a:pt x="3162570" y="817852"/>
                  </a:cubicBezTo>
                  <a:lnTo>
                    <a:pt x="203200" y="817852"/>
                  </a:lnTo>
                  <a:cubicBezTo>
                    <a:pt x="90976" y="817852"/>
                    <a:pt x="0" y="634769"/>
                    <a:pt x="0" y="408926"/>
                  </a:cubicBezTo>
                  <a:cubicBezTo>
                    <a:pt x="0" y="183082"/>
                    <a:pt x="90976" y="0"/>
                    <a:pt x="203200" y="0"/>
                  </a:cubicBezTo>
                  <a:close/>
                </a:path>
              </a:pathLst>
            </a:custGeom>
            <a:solidFill>
              <a:srgbClr val="F4BDBC"/>
            </a:solidFill>
          </p:spPr>
        </p:sp>
        <p:sp>
          <p:nvSpPr>
            <p:cNvPr id="10" name="TextBox 10"/>
            <p:cNvSpPr txBox="1"/>
            <p:nvPr/>
          </p:nvSpPr>
          <p:spPr>
            <a:xfrm>
              <a:off x="0" y="-38100"/>
              <a:ext cx="3365770" cy="855952"/>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1" name="TextBox 11"/>
          <p:cNvSpPr txBox="1"/>
          <p:nvPr/>
        </p:nvSpPr>
        <p:spPr>
          <a:xfrm>
            <a:off x="3065687" y="1163487"/>
            <a:ext cx="12015435" cy="1231106"/>
          </a:xfrm>
          <a:prstGeom prst="rect">
            <a:avLst/>
          </a:prstGeom>
        </p:spPr>
        <p:txBody>
          <a:bodyPr wrap="square" lIns="0" tIns="0" rIns="0" bIns="0" rtlCol="0" anchor="t">
            <a:spAutoFit/>
          </a:bodyPr>
          <a:lstStyle/>
          <a:p>
            <a:pPr algn="ctr"/>
            <a:r>
              <a:rPr lang="da-DK" sz="4000" b="1">
                <a:latin typeface="Times New Roman" panose="02020603050405020304" pitchFamily="18" charset="0"/>
                <a:cs typeface="Times New Roman" panose="02020603050405020304" pitchFamily="18" charset="0"/>
              </a:rPr>
              <a:t>Giống </a:t>
            </a:r>
            <a:r>
              <a:rPr lang="da-DK" sz="4000" b="1" smtClean="0">
                <a:latin typeface="Times New Roman" panose="02020603050405020304" pitchFamily="18" charset="0"/>
                <a:cs typeface="Times New Roman" panose="02020603050405020304" pitchFamily="18" charset="0"/>
              </a:rPr>
              <a:t>nhau</a:t>
            </a:r>
            <a:endParaRPr lang="da-DK" sz="4000">
              <a:latin typeface="Times New Roman" panose="02020603050405020304" pitchFamily="18" charset="0"/>
              <a:cs typeface="Times New Roman" panose="02020603050405020304" pitchFamily="18" charset="0"/>
            </a:endParaRPr>
          </a:p>
          <a:p>
            <a:pPr algn="just"/>
            <a:r>
              <a:rPr lang="da-DK" sz="4000" smtClean="0">
                <a:latin typeface="Times New Roman" panose="02020603050405020304" pitchFamily="18" charset="0"/>
                <a:cs typeface="Times New Roman" panose="02020603050405020304" pitchFamily="18" charset="0"/>
              </a:rPr>
              <a:t> </a:t>
            </a:r>
            <a:r>
              <a:rPr lang="da-DK" sz="4000">
                <a:latin typeface="Times New Roman" panose="02020603050405020304" pitchFamily="18" charset="0"/>
                <a:cs typeface="Times New Roman" panose="02020603050405020304" pitchFamily="18" charset="0"/>
              </a:rPr>
              <a:t>Cả hai cách diễn đạt đều cung cấp thông tin về 3 sự kiện.</a:t>
            </a:r>
            <a:endParaRPr lang="en-US" sz="3600">
              <a:solidFill>
                <a:srgbClr val="000000"/>
              </a:solidFill>
              <a:latin typeface="Times New Roman" panose="02020603050405020304" pitchFamily="18" charset="0"/>
              <a:ea typeface="Open Sans"/>
              <a:cs typeface="Times New Roman" panose="02020603050405020304" pitchFamily="18" charset="0"/>
              <a:sym typeface="Open Sans"/>
            </a:endParaRPr>
          </a:p>
        </p:txBody>
      </p:sp>
      <p:grpSp>
        <p:nvGrpSpPr>
          <p:cNvPr id="12" name="Group 12"/>
          <p:cNvGrpSpPr/>
          <p:nvPr/>
        </p:nvGrpSpPr>
        <p:grpSpPr>
          <a:xfrm>
            <a:off x="2754295" y="3230761"/>
            <a:ext cx="12779410" cy="5356324"/>
            <a:chOff x="0" y="0"/>
            <a:chExt cx="3365770" cy="799830"/>
          </a:xfrm>
        </p:grpSpPr>
        <p:sp>
          <p:nvSpPr>
            <p:cNvPr id="13" name="Freeform 13"/>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4" name="TextBox 14"/>
            <p:cNvSpPr txBox="1"/>
            <p:nvPr/>
          </p:nvSpPr>
          <p:spPr>
            <a:xfrm>
              <a:off x="0" y="-38100"/>
              <a:ext cx="3365770" cy="83793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5" name="TextBox 15"/>
          <p:cNvSpPr txBox="1"/>
          <p:nvPr/>
        </p:nvSpPr>
        <p:spPr>
          <a:xfrm>
            <a:off x="8077200" y="3468835"/>
            <a:ext cx="3116514" cy="615553"/>
          </a:xfrm>
          <a:prstGeom prst="rect">
            <a:avLst/>
          </a:prstGeom>
        </p:spPr>
        <p:txBody>
          <a:bodyPr wrap="square" lIns="0" tIns="0" rIns="0" bIns="0" rtlCol="0" anchor="t">
            <a:spAutoFit/>
          </a:bodyPr>
          <a:lstStyle/>
          <a:p>
            <a:pPr algn="just"/>
            <a:r>
              <a:rPr lang="da-DK" sz="4000" b="1">
                <a:latin typeface="Times New Roman" panose="02020603050405020304" pitchFamily="18" charset="0"/>
                <a:cs typeface="Times New Roman" panose="02020603050405020304" pitchFamily="18" charset="0"/>
              </a:rPr>
              <a:t>Khác nhau</a:t>
            </a:r>
            <a:endParaRPr lang="en-US" sz="3600">
              <a:solidFill>
                <a:srgbClr val="000000"/>
              </a:solidFill>
              <a:latin typeface="Times New Roman" panose="02020603050405020304" pitchFamily="18" charset="0"/>
              <a:ea typeface="Open Sans"/>
              <a:cs typeface="Times New Roman" panose="02020603050405020304" pitchFamily="18" charset="0"/>
              <a:sym typeface="Open Sans"/>
            </a:endParaRPr>
          </a:p>
        </p:txBody>
      </p:sp>
      <p:sp>
        <p:nvSpPr>
          <p:cNvPr id="16" name="Rectangle 15"/>
          <p:cNvSpPr/>
          <p:nvPr/>
        </p:nvSpPr>
        <p:spPr>
          <a:xfrm>
            <a:off x="3284716" y="4240809"/>
            <a:ext cx="11796405" cy="1754326"/>
          </a:xfrm>
          <a:prstGeom prst="rect">
            <a:avLst/>
          </a:prstGeom>
        </p:spPr>
        <p:txBody>
          <a:bodyPr wrap="square">
            <a:spAutoFit/>
          </a:bodyPr>
          <a:lstStyle/>
          <a:p>
            <a:pPr algn="just">
              <a:spcAft>
                <a:spcPts val="0"/>
              </a:spcAft>
            </a:pPr>
            <a:r>
              <a:rPr lang="da-DK" sz="36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da-DK" sz="3600" b="1"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Cách 1:</a:t>
            </a:r>
            <a:r>
              <a:rPr lang="da-DK" sz="36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Sử dụng câu ghép có 3 vế câu ngăn cách nhau bởi các dấu phẩy sẽ nhấn mạnh sự nối tiếp và mối quan hệ chặt chẽ giữa ba sự kiện.</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Rectangle 16"/>
          <p:cNvSpPr/>
          <p:nvPr/>
        </p:nvSpPr>
        <p:spPr>
          <a:xfrm>
            <a:off x="3288341" y="6302088"/>
            <a:ext cx="11792780" cy="1754326"/>
          </a:xfrm>
          <a:prstGeom prst="rect">
            <a:avLst/>
          </a:prstGeom>
        </p:spPr>
        <p:txBody>
          <a:bodyPr wrap="square">
            <a:spAutoFit/>
          </a:bodyPr>
          <a:lstStyle/>
          <a:p>
            <a:pPr algn="just"/>
            <a:r>
              <a:rPr lang="da-DK" sz="36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da-DK" sz="3600" b="1"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Cách 2:</a:t>
            </a:r>
            <a:r>
              <a:rPr lang="da-DK" sz="36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Sử dụng 3 câu đơn để diễn đạt 3 sự kiện </a:t>
            </a:r>
            <a:r>
              <a:rPr lang="en-US" sz="3600">
                <a:solidFill>
                  <a:srgbClr val="0D0D0D"/>
                </a:solidFill>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da-DK" sz="36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Cách diễn đạt này khiến ta không thấy được mối quan hệ nối tiếp của các sự kiện, do đó hiệu quả giao tiếp không cao.</a:t>
            </a:r>
            <a:endParaRPr lang="en-GB" sz="4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16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down)">
                                      <p:cBhvr>
                                        <p:cTn id="15" dur="500"/>
                                        <p:tgtEl>
                                          <p:spTgt spid="15"/>
                                        </p:tgtEl>
                                      </p:cBhvr>
                                    </p:animEffect>
                                  </p:childTnLst>
                                </p:cTn>
                              </p:par>
                              <p:par>
                                <p:cTn id="16" presetID="22" presetClass="entr" presetSubtype="4"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down)">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wipe(down)">
                                      <p:cBhvr>
                                        <p:cTn id="2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3532666" y="2875207"/>
            <a:ext cx="10803963" cy="3323987"/>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nchor="t">
            <a:spAutoFit/>
          </a:bodyPr>
          <a:lstStyle/>
          <a:p>
            <a:pPr algn="ctr"/>
            <a:r>
              <a:rPr lang="da-DK" sz="7200" b="1">
                <a:latin typeface="Times New Roman" panose="02020603050405020304" pitchFamily="18" charset="0"/>
                <a:cs typeface="Times New Roman" panose="02020603050405020304" pitchFamily="18" charset="0"/>
              </a:rPr>
              <a:t>HOẠT ĐỘNG </a:t>
            </a:r>
            <a:r>
              <a:rPr lang="da-DK" sz="7200" b="1" smtClean="0">
                <a:latin typeface="Times New Roman" panose="02020603050405020304" pitchFamily="18" charset="0"/>
                <a:cs typeface="Times New Roman" panose="02020603050405020304" pitchFamily="18" charset="0"/>
              </a:rPr>
              <a:t>2</a:t>
            </a:r>
          </a:p>
          <a:p>
            <a:pPr algn="ctr"/>
            <a:r>
              <a:rPr lang="da-DK" sz="7200" b="1" smtClean="0">
                <a:latin typeface="Times New Roman" panose="02020603050405020304" pitchFamily="18" charset="0"/>
                <a:cs typeface="Times New Roman" panose="02020603050405020304" pitchFamily="18" charset="0"/>
              </a:rPr>
              <a:t> </a:t>
            </a:r>
            <a:r>
              <a:rPr lang="da-DK" sz="7200" b="1">
                <a:latin typeface="Times New Roman" panose="02020603050405020304" pitchFamily="18" charset="0"/>
                <a:cs typeface="Times New Roman" panose="02020603050405020304" pitchFamily="18" charset="0"/>
              </a:rPr>
              <a:t>HÌNH THÀNH KIẾN THỨC MỚI</a:t>
            </a:r>
            <a:endParaRPr lang="en-GB" sz="720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170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648200" y="3769538"/>
            <a:ext cx="9263525" cy="1477328"/>
          </a:xfrm>
          <a:prstGeom prst="rect">
            <a:avLst/>
          </a:prstGeom>
        </p:spPr>
        <p:txBody>
          <a:bodyPr lIns="0" tIns="0" rIns="0" bIns="0" rtlCol="0" anchor="t">
            <a:spAutoFit/>
          </a:bodyPr>
          <a:lstStyle/>
          <a:p>
            <a:pPr algn="ctr"/>
            <a:r>
              <a:rPr lang="da-DK" sz="9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I. LÝ THUYẾT</a:t>
            </a:r>
            <a:endParaRPr lang="en-GB" sz="9600">
              <a:solidFill>
                <a:prstClr val="black"/>
              </a:solidFill>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5338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7" name="Group 7"/>
          <p:cNvGrpSpPr/>
          <p:nvPr/>
        </p:nvGrpSpPr>
        <p:grpSpPr>
          <a:xfrm>
            <a:off x="2819400" y="2569187"/>
            <a:ext cx="12779410" cy="3105280"/>
            <a:chOff x="0" y="0"/>
            <a:chExt cx="3365770" cy="817852"/>
          </a:xfrm>
        </p:grpSpPr>
        <p:sp>
          <p:nvSpPr>
            <p:cNvPr id="8" name="Freeform 8"/>
            <p:cNvSpPr/>
            <p:nvPr/>
          </p:nvSpPr>
          <p:spPr>
            <a:xfrm>
              <a:off x="0" y="0"/>
              <a:ext cx="3365771" cy="817852"/>
            </a:xfrm>
            <a:custGeom>
              <a:avLst/>
              <a:gdLst/>
              <a:ahLst/>
              <a:cxnLst/>
              <a:rect l="l" t="t" r="r" b="b"/>
              <a:pathLst>
                <a:path w="3365771" h="817852">
                  <a:moveTo>
                    <a:pt x="3162570" y="0"/>
                  </a:moveTo>
                  <a:cubicBezTo>
                    <a:pt x="3274795" y="0"/>
                    <a:pt x="3365771" y="183082"/>
                    <a:pt x="3365771" y="408926"/>
                  </a:cubicBezTo>
                  <a:cubicBezTo>
                    <a:pt x="3365771" y="634769"/>
                    <a:pt x="3274795" y="817852"/>
                    <a:pt x="3162570" y="817852"/>
                  </a:cubicBezTo>
                  <a:lnTo>
                    <a:pt x="203200" y="817852"/>
                  </a:lnTo>
                  <a:cubicBezTo>
                    <a:pt x="90976" y="817852"/>
                    <a:pt x="0" y="634769"/>
                    <a:pt x="0" y="408926"/>
                  </a:cubicBezTo>
                  <a:cubicBezTo>
                    <a:pt x="0" y="183082"/>
                    <a:pt x="90976" y="0"/>
                    <a:pt x="203200" y="0"/>
                  </a:cubicBezTo>
                  <a:close/>
                </a:path>
              </a:pathLst>
            </a:custGeom>
            <a:solidFill>
              <a:srgbClr val="F4BDBC"/>
            </a:solidFill>
          </p:spPr>
        </p:sp>
        <p:sp>
          <p:nvSpPr>
            <p:cNvPr id="9" name="TextBox 9"/>
            <p:cNvSpPr txBox="1"/>
            <p:nvPr/>
          </p:nvSpPr>
          <p:spPr>
            <a:xfrm>
              <a:off x="0" y="-38100"/>
              <a:ext cx="3365770" cy="855952"/>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0" name="TextBox 10"/>
          <p:cNvSpPr txBox="1"/>
          <p:nvPr/>
        </p:nvSpPr>
        <p:spPr>
          <a:xfrm>
            <a:off x="3186681" y="3246949"/>
            <a:ext cx="12035321" cy="1846659"/>
          </a:xfrm>
          <a:prstGeom prst="rect">
            <a:avLst/>
          </a:prstGeom>
        </p:spPr>
        <p:txBody>
          <a:bodyPr wrap="square" lIns="0" tIns="0" rIns="0" bIns="0" rtlCol="0" anchor="t">
            <a:spAutoFit/>
          </a:bodyPr>
          <a:lstStyle/>
          <a:p>
            <a:pPr algn="just"/>
            <a:r>
              <a:rPr lang="da-DK" sz="4000" b="1">
                <a:latin typeface="Times New Roman" panose="02020603050405020304" pitchFamily="18" charset="0"/>
                <a:cs typeface="Times New Roman" panose="02020603050405020304" pitchFamily="18" charset="0"/>
              </a:rPr>
              <a:t>Câu đơn</a:t>
            </a:r>
            <a:r>
              <a:rPr lang="da-DK" sz="4000">
                <a:latin typeface="Times New Roman" panose="02020603050405020304" pitchFamily="18" charset="0"/>
                <a:cs typeface="Times New Roman" panose="02020603050405020304" pitchFamily="18" charset="0"/>
              </a:rPr>
              <a:t> là câu được cấu tạo bằng một cụm chủ ngữ - vị ngữ nòng cốt (cụm chủ ngữ - vị ngữ không bị bao chứa trong cụm từ chính phụ hoặc cụm chủ ngữ - vị ngữ khác). </a:t>
            </a:r>
            <a:endParaRPr lang="en-US" sz="4000">
              <a:latin typeface="Times New Roman" panose="02020603050405020304" pitchFamily="18" charset="0"/>
              <a:ea typeface="Open Sans"/>
              <a:cs typeface="Times New Roman" panose="02020603050405020304" pitchFamily="18" charset="0"/>
              <a:sym typeface="Open Sans"/>
            </a:endParaRPr>
          </a:p>
        </p:txBody>
      </p:sp>
      <p:grpSp>
        <p:nvGrpSpPr>
          <p:cNvPr id="12" name="Group 12"/>
          <p:cNvGrpSpPr/>
          <p:nvPr/>
        </p:nvGrpSpPr>
        <p:grpSpPr>
          <a:xfrm>
            <a:off x="2814638" y="5994364"/>
            <a:ext cx="12779410" cy="3036855"/>
            <a:chOff x="0" y="0"/>
            <a:chExt cx="3365770" cy="799830"/>
          </a:xfrm>
        </p:grpSpPr>
        <p:sp>
          <p:nvSpPr>
            <p:cNvPr id="13" name="Freeform 13"/>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4" name="TextBox 14"/>
            <p:cNvSpPr txBox="1"/>
            <p:nvPr/>
          </p:nvSpPr>
          <p:spPr>
            <a:xfrm>
              <a:off x="0" y="-38100"/>
              <a:ext cx="3365770" cy="83793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5" name="TextBox 15"/>
          <p:cNvSpPr txBox="1"/>
          <p:nvPr/>
        </p:nvSpPr>
        <p:spPr>
          <a:xfrm>
            <a:off x="3269498" y="6824908"/>
            <a:ext cx="11869685" cy="1231106"/>
          </a:xfrm>
          <a:prstGeom prst="rect">
            <a:avLst/>
          </a:prstGeom>
        </p:spPr>
        <p:txBody>
          <a:bodyPr wrap="square" lIns="0" tIns="0" rIns="0" bIns="0" rtlCol="0" anchor="t">
            <a:spAutoFit/>
          </a:bodyPr>
          <a:lstStyle/>
          <a:p>
            <a:pPr algn="just"/>
            <a:r>
              <a:rPr lang="da-DK" sz="4000" b="1">
                <a:latin typeface="Times New Roman" panose="02020603050405020304" pitchFamily="18" charset="0"/>
                <a:cs typeface="Times New Roman" panose="02020603050405020304" pitchFamily="18" charset="0"/>
              </a:rPr>
              <a:t>Câu ghép</a:t>
            </a:r>
            <a:r>
              <a:rPr lang="da-DK" sz="4000">
                <a:latin typeface="Times New Roman" panose="02020603050405020304" pitchFamily="18" charset="0"/>
                <a:cs typeface="Times New Roman" panose="02020603050405020304" pitchFamily="18" charset="0"/>
              </a:rPr>
              <a:t> là câu có từ hai cụm chủ ngữ - vị ngữ nòng cốt trở lên, mỗi cụm chủ ngữ - vị ngữ được gọi là một vế câu.</a:t>
            </a:r>
            <a:endParaRPr lang="en-US" sz="4000">
              <a:latin typeface="Times New Roman" panose="02020603050405020304" pitchFamily="18" charset="0"/>
              <a:ea typeface="Open Sans"/>
              <a:cs typeface="Times New Roman" panose="02020603050405020304" pitchFamily="18" charset="0"/>
              <a:sym typeface="Open Sans"/>
            </a:endParaRPr>
          </a:p>
        </p:txBody>
      </p:sp>
      <p:sp>
        <p:nvSpPr>
          <p:cNvPr id="16" name="Rectangle 15"/>
          <p:cNvSpPr/>
          <p:nvPr/>
        </p:nvSpPr>
        <p:spPr>
          <a:xfrm>
            <a:off x="4885278" y="1418545"/>
            <a:ext cx="8842485" cy="830997"/>
          </a:xfrm>
          <a:prstGeom prst="rect">
            <a:avLst/>
          </a:prstGeom>
        </p:spPr>
        <p:txBody>
          <a:bodyPr wrap="none">
            <a:spAutoFit/>
          </a:bodyPr>
          <a:lstStyle/>
          <a:p>
            <a:pPr>
              <a:spcAft>
                <a:spcPts val="0"/>
              </a:spcAft>
            </a:pPr>
            <a:r>
              <a:rPr lang="da-DK" sz="4800" b="1">
                <a:latin typeface="Times New Roman" panose="02020603050405020304" pitchFamily="18" charset="0"/>
                <a:ea typeface="Arial" panose="020B0604020202020204" pitchFamily="34" charset="0"/>
                <a:cs typeface="Times New Roman" panose="02020603050405020304" pitchFamily="18" charset="0"/>
              </a:rPr>
              <a:t>1. Phân biệt câu đơn và câu ghép</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499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1000"/>
                                        <p:tgtEl>
                                          <p:spTgt spid="15"/>
                                        </p:tgtEl>
                                      </p:cBhvr>
                                    </p:animEffect>
                                    <p:anim calcmode="lin" valueType="num">
                                      <p:cBhvr>
                                        <p:cTn id="25" dur="1000" fill="hold"/>
                                        <p:tgtEl>
                                          <p:spTgt spid="15"/>
                                        </p:tgtEl>
                                        <p:attrNameLst>
                                          <p:attrName>ppt_x</p:attrName>
                                        </p:attrNameLst>
                                      </p:cBhvr>
                                      <p:tavLst>
                                        <p:tav tm="0">
                                          <p:val>
                                            <p:strVal val="#ppt_x"/>
                                          </p:val>
                                        </p:tav>
                                        <p:tav tm="100000">
                                          <p:val>
                                            <p:strVal val="#ppt_x"/>
                                          </p:val>
                                        </p:tav>
                                      </p:tavLst>
                                    </p:anim>
                                    <p:anim calcmode="lin" valueType="num">
                                      <p:cBhvr>
                                        <p:cTn id="26" dur="1000" fill="hold"/>
                                        <p:tgtEl>
                                          <p:spTgt spid="15"/>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495300"/>
            <a:ext cx="16230600" cy="87630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3729506">
            <a:off x="14735975" y="6725639"/>
            <a:ext cx="5430656" cy="5065321"/>
          </a:xfrm>
          <a:custGeom>
            <a:avLst/>
            <a:gdLst/>
            <a:ahLst/>
            <a:cxnLst/>
            <a:rect l="l" t="t" r="r" b="b"/>
            <a:pathLst>
              <a:path w="5430656" h="5065321">
                <a:moveTo>
                  <a:pt x="0" y="0"/>
                </a:moveTo>
                <a:lnTo>
                  <a:pt x="5430657" y="0"/>
                </a:lnTo>
                <a:lnTo>
                  <a:pt x="5430657" y="5065322"/>
                </a:lnTo>
                <a:lnTo>
                  <a:pt x="0" y="506532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897775" y="-1336337"/>
            <a:ext cx="3852949" cy="4114800"/>
          </a:xfrm>
          <a:custGeom>
            <a:avLst/>
            <a:gdLst/>
            <a:ahLst/>
            <a:cxnLst/>
            <a:rect l="l" t="t" r="r" b="b"/>
            <a:pathLst>
              <a:path w="3852949" h="4114800">
                <a:moveTo>
                  <a:pt x="0" y="0"/>
                </a:moveTo>
                <a:lnTo>
                  <a:pt x="3852950" y="0"/>
                </a:lnTo>
                <a:lnTo>
                  <a:pt x="3852950" y="4114800"/>
                </a:lnTo>
                <a:lnTo>
                  <a:pt x="0" y="4114800"/>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grpSp>
        <p:nvGrpSpPr>
          <p:cNvPr id="7" name="Group 7"/>
          <p:cNvGrpSpPr/>
          <p:nvPr/>
        </p:nvGrpSpPr>
        <p:grpSpPr>
          <a:xfrm>
            <a:off x="2819400" y="2131289"/>
            <a:ext cx="12779410" cy="2915098"/>
            <a:chOff x="0" y="0"/>
            <a:chExt cx="3365770" cy="817852"/>
          </a:xfrm>
        </p:grpSpPr>
        <p:sp>
          <p:nvSpPr>
            <p:cNvPr id="8" name="Freeform 8"/>
            <p:cNvSpPr/>
            <p:nvPr/>
          </p:nvSpPr>
          <p:spPr>
            <a:xfrm>
              <a:off x="0" y="0"/>
              <a:ext cx="3365771" cy="817852"/>
            </a:xfrm>
            <a:custGeom>
              <a:avLst/>
              <a:gdLst/>
              <a:ahLst/>
              <a:cxnLst/>
              <a:rect l="l" t="t" r="r" b="b"/>
              <a:pathLst>
                <a:path w="3365771" h="817852">
                  <a:moveTo>
                    <a:pt x="3162570" y="0"/>
                  </a:moveTo>
                  <a:cubicBezTo>
                    <a:pt x="3274795" y="0"/>
                    <a:pt x="3365771" y="183082"/>
                    <a:pt x="3365771" y="408926"/>
                  </a:cubicBezTo>
                  <a:cubicBezTo>
                    <a:pt x="3365771" y="634769"/>
                    <a:pt x="3274795" y="817852"/>
                    <a:pt x="3162570" y="817852"/>
                  </a:cubicBezTo>
                  <a:lnTo>
                    <a:pt x="203200" y="817852"/>
                  </a:lnTo>
                  <a:cubicBezTo>
                    <a:pt x="90976" y="817852"/>
                    <a:pt x="0" y="634769"/>
                    <a:pt x="0" y="408926"/>
                  </a:cubicBezTo>
                  <a:cubicBezTo>
                    <a:pt x="0" y="183082"/>
                    <a:pt x="90976" y="0"/>
                    <a:pt x="203200" y="0"/>
                  </a:cubicBezTo>
                  <a:close/>
                </a:path>
              </a:pathLst>
            </a:custGeom>
            <a:solidFill>
              <a:srgbClr val="F4BDBC"/>
            </a:solidFill>
          </p:spPr>
        </p:sp>
        <p:sp>
          <p:nvSpPr>
            <p:cNvPr id="9" name="TextBox 9"/>
            <p:cNvSpPr txBox="1"/>
            <p:nvPr/>
          </p:nvSpPr>
          <p:spPr>
            <a:xfrm>
              <a:off x="0" y="-38100"/>
              <a:ext cx="3365770" cy="855952"/>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0" name="TextBox 10"/>
          <p:cNvSpPr txBox="1"/>
          <p:nvPr/>
        </p:nvSpPr>
        <p:spPr>
          <a:xfrm>
            <a:off x="3352317" y="2349245"/>
            <a:ext cx="11704051" cy="2462213"/>
          </a:xfrm>
          <a:prstGeom prst="rect">
            <a:avLst/>
          </a:prstGeom>
        </p:spPr>
        <p:txBody>
          <a:bodyPr lIns="0" tIns="0" rIns="0" bIns="0" rtlCol="0" anchor="t">
            <a:spAutoFit/>
          </a:bodyPr>
          <a:lstStyle/>
          <a:p>
            <a:pPr algn="ctr"/>
            <a:r>
              <a:rPr lang="en-GB" sz="4000" b="1">
                <a:latin typeface="Times New Roman" panose="02020603050405020304" pitchFamily="18" charset="0"/>
                <a:cs typeface="Times New Roman" panose="02020603050405020304" pitchFamily="18" charset="0"/>
              </a:rPr>
              <a:t>Mục </a:t>
            </a:r>
            <a:r>
              <a:rPr lang="en-GB" sz="4000" b="1" smtClean="0">
                <a:latin typeface="Times New Roman" panose="02020603050405020304" pitchFamily="18" charset="0"/>
                <a:cs typeface="Times New Roman" panose="02020603050405020304" pitchFamily="18" charset="0"/>
              </a:rPr>
              <a:t>đích</a:t>
            </a:r>
          </a:p>
          <a:p>
            <a:pPr algn="just"/>
            <a:r>
              <a:rPr lang="en-GB" sz="4000" b="1" smtClean="0">
                <a:latin typeface="Times New Roman" panose="02020603050405020304" pitchFamily="18" charset="0"/>
                <a:cs typeface="Times New Roman" panose="02020603050405020304" pitchFamily="18" charset="0"/>
              </a:rPr>
              <a:t> </a:t>
            </a:r>
            <a:r>
              <a:rPr lang="en-GB" sz="4000">
                <a:latin typeface="Times New Roman" panose="02020603050405020304" pitchFamily="18" charset="0"/>
                <a:cs typeface="Times New Roman" panose="02020603050405020304" pitchFamily="18" charset="0"/>
              </a:rPr>
              <a:t>Do cấu trúc khác nhau nên câu đơn và câu ghép có sự khác biệt trong việc biểu đạt nghĩa, nhằm hướng đến những mục đích giao tiếp khác nhau.</a:t>
            </a:r>
            <a:endParaRPr lang="en-US" sz="4000">
              <a:latin typeface="Times New Roman" panose="02020603050405020304" pitchFamily="18" charset="0"/>
              <a:ea typeface="Open Sans"/>
              <a:cs typeface="Times New Roman" panose="02020603050405020304" pitchFamily="18" charset="0"/>
              <a:sym typeface="Open Sans"/>
            </a:endParaRPr>
          </a:p>
        </p:txBody>
      </p:sp>
      <p:grpSp>
        <p:nvGrpSpPr>
          <p:cNvPr id="12" name="Group 12"/>
          <p:cNvGrpSpPr/>
          <p:nvPr/>
        </p:nvGrpSpPr>
        <p:grpSpPr>
          <a:xfrm>
            <a:off x="2814638" y="5295900"/>
            <a:ext cx="12779410" cy="3735319"/>
            <a:chOff x="0" y="0"/>
            <a:chExt cx="3365770" cy="799830"/>
          </a:xfrm>
        </p:grpSpPr>
        <p:sp>
          <p:nvSpPr>
            <p:cNvPr id="13" name="Freeform 13"/>
            <p:cNvSpPr/>
            <p:nvPr/>
          </p:nvSpPr>
          <p:spPr>
            <a:xfrm>
              <a:off x="0" y="0"/>
              <a:ext cx="3365771" cy="799830"/>
            </a:xfrm>
            <a:custGeom>
              <a:avLst/>
              <a:gdLst/>
              <a:ahLst/>
              <a:cxnLst/>
              <a:rect l="l" t="t" r="r" b="b"/>
              <a:pathLst>
                <a:path w="3365771" h="799830">
                  <a:moveTo>
                    <a:pt x="3162570" y="0"/>
                  </a:moveTo>
                  <a:cubicBezTo>
                    <a:pt x="3274795" y="0"/>
                    <a:pt x="3365771" y="179048"/>
                    <a:pt x="3365771" y="399915"/>
                  </a:cubicBezTo>
                  <a:cubicBezTo>
                    <a:pt x="3365771" y="620782"/>
                    <a:pt x="3274795" y="799830"/>
                    <a:pt x="3162570" y="799830"/>
                  </a:cubicBezTo>
                  <a:lnTo>
                    <a:pt x="203200" y="799830"/>
                  </a:lnTo>
                  <a:cubicBezTo>
                    <a:pt x="90976" y="799830"/>
                    <a:pt x="0" y="620782"/>
                    <a:pt x="0" y="399915"/>
                  </a:cubicBezTo>
                  <a:cubicBezTo>
                    <a:pt x="0" y="179048"/>
                    <a:pt x="90976" y="0"/>
                    <a:pt x="203200" y="0"/>
                  </a:cubicBezTo>
                  <a:close/>
                </a:path>
              </a:pathLst>
            </a:custGeom>
            <a:solidFill>
              <a:srgbClr val="F4BDBC"/>
            </a:solidFill>
          </p:spPr>
        </p:sp>
        <p:sp>
          <p:nvSpPr>
            <p:cNvPr id="14" name="TextBox 14"/>
            <p:cNvSpPr txBox="1"/>
            <p:nvPr/>
          </p:nvSpPr>
          <p:spPr>
            <a:xfrm>
              <a:off x="0" y="-38100"/>
              <a:ext cx="3365770" cy="837930"/>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5" name="TextBox 15"/>
          <p:cNvSpPr txBox="1"/>
          <p:nvPr/>
        </p:nvSpPr>
        <p:spPr>
          <a:xfrm>
            <a:off x="4881649" y="5752647"/>
            <a:ext cx="11704051" cy="456856"/>
          </a:xfrm>
          <a:prstGeom prst="rect">
            <a:avLst/>
          </a:prstGeom>
        </p:spPr>
        <p:txBody>
          <a:bodyPr lIns="0" tIns="0" rIns="0" bIns="0" rtlCol="0" anchor="t">
            <a:spAutoFit/>
          </a:bodyPr>
          <a:lstStyle/>
          <a:p>
            <a:pPr algn="just">
              <a:lnSpc>
                <a:spcPts val="3500"/>
              </a:lnSpc>
            </a:pPr>
            <a:r>
              <a:rPr lang="en-GB" sz="4000" b="1" smtClean="0">
                <a:latin typeface="Times New Roman" panose="02020603050405020304" pitchFamily="18" charset="0"/>
                <a:cs typeface="Times New Roman" panose="02020603050405020304" pitchFamily="18" charset="0"/>
              </a:rPr>
              <a:t>Căn </a:t>
            </a:r>
            <a:r>
              <a:rPr lang="en-GB" sz="4000" b="1">
                <a:latin typeface="Times New Roman" panose="02020603050405020304" pitchFamily="18" charset="0"/>
                <a:cs typeface="Times New Roman" panose="02020603050405020304" pitchFamily="18" charset="0"/>
              </a:rPr>
              <a:t>cứ để lựa chọn câu đơn và câu ghép</a:t>
            </a:r>
            <a:endParaRPr lang="en-US" sz="4000">
              <a:latin typeface="Times New Roman" panose="02020603050405020304" pitchFamily="18" charset="0"/>
              <a:ea typeface="Open Sans"/>
              <a:cs typeface="Times New Roman" panose="02020603050405020304" pitchFamily="18" charset="0"/>
              <a:sym typeface="Open Sans"/>
            </a:endParaRPr>
          </a:p>
        </p:txBody>
      </p:sp>
      <p:sp>
        <p:nvSpPr>
          <p:cNvPr id="16" name="Rectangle 15"/>
          <p:cNvSpPr/>
          <p:nvPr/>
        </p:nvSpPr>
        <p:spPr>
          <a:xfrm>
            <a:off x="4881649" y="627696"/>
            <a:ext cx="9908482" cy="1064843"/>
          </a:xfrm>
          <a:prstGeom prst="rect">
            <a:avLst/>
          </a:prstGeom>
        </p:spPr>
        <p:txBody>
          <a:bodyPr wrap="none">
            <a:spAutoFit/>
          </a:bodyPr>
          <a:lstStyle/>
          <a:p>
            <a:pPr>
              <a:lnSpc>
                <a:spcPct val="130000"/>
              </a:lnSpc>
              <a:spcAft>
                <a:spcPts val="0"/>
              </a:spcAft>
            </a:pPr>
            <a:r>
              <a:rPr lang="da-DK" sz="5400" b="1">
                <a:latin typeface="Times New Roman" panose="02020603050405020304" pitchFamily="18" charset="0"/>
                <a:ea typeface="Arial" panose="020B0604020202020204" pitchFamily="34" charset="0"/>
                <a:cs typeface="Times New Roman" panose="02020603050405020304" pitchFamily="18" charset="0"/>
              </a:rPr>
              <a:t>2. Lựa chọn câu đơn và câu ghép</a:t>
            </a:r>
            <a:endParaRPr lang="en-GB" sz="5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Rectangle 16"/>
          <p:cNvSpPr/>
          <p:nvPr/>
        </p:nvSpPr>
        <p:spPr>
          <a:xfrm>
            <a:off x="3581400" y="6352317"/>
            <a:ext cx="10744200" cy="2123658"/>
          </a:xfrm>
          <a:prstGeom prst="rect">
            <a:avLst/>
          </a:prstGeom>
        </p:spPr>
        <p:txBody>
          <a:bodyPr wrap="square">
            <a:spAutoFit/>
          </a:bodyPr>
          <a:lstStyle/>
          <a:p>
            <a:pPr algn="just">
              <a:lnSpc>
                <a:spcPct val="130000"/>
              </a:lnSpc>
              <a:spcAft>
                <a:spcPts val="0"/>
              </a:spcAft>
            </a:pPr>
            <a:r>
              <a:rPr lang="en-GB" sz="4000">
                <a:latin typeface="Times New Roman" panose="02020603050405020304" pitchFamily="18" charset="0"/>
                <a:ea typeface="Times New Roman" panose="02020603050405020304" pitchFamily="18" charset="0"/>
                <a:cs typeface="Times New Roman" panose="02020603050405020304" pitchFamily="18" charset="0"/>
              </a:rPr>
              <a:t>+ Khi thể hiện một sự việc, có thể sử dụng câu đơn.</a:t>
            </a:r>
          </a:p>
          <a:p>
            <a:r>
              <a:rPr lang="en-GB" sz="4000">
                <a:latin typeface="Times New Roman" panose="02020603050405020304" pitchFamily="18" charset="0"/>
                <a:ea typeface="Calibri" panose="020F0502020204030204" pitchFamily="34" charset="0"/>
                <a:cs typeface="Times New Roman" panose="02020603050405020304" pitchFamily="18" charset="0"/>
              </a:rPr>
              <a:t>+ Khi thể hiện các sự việc và muốn nhấn mạnh mối quan hệ giữa các sự việc đó thì sử dụng câu ghép.</a:t>
            </a:r>
            <a:endParaRPr lang="en-GB" sz="4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31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par>
                                <p:cTn id="13" presetID="16" presetClass="entr" presetSubtype="21"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barn(inVertical)">
                                      <p:cBhvr>
                                        <p:cTn id="20" dur="500"/>
                                        <p:tgtEl>
                                          <p:spTgt spid="15"/>
                                        </p:tgtEl>
                                      </p:cBhvr>
                                    </p:animEffect>
                                  </p:childTnLst>
                                </p:cTn>
                              </p:par>
                              <p:par>
                                <p:cTn id="21" presetID="16" presetClass="entr" presetSubtype="2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arn(inVertical)">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barn(inVertical)">
                                      <p:cBhvr>
                                        <p:cTn id="2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E7E7"/>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FCDFDD"/>
            </a:solidFill>
            <a:ln w="285750" cap="rnd">
              <a:solidFill>
                <a:srgbClr val="F4BDBC"/>
              </a:solidFill>
              <a:prstDash val="solid"/>
              <a:round/>
            </a:ln>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5" name="Freeform 5"/>
          <p:cNvSpPr/>
          <p:nvPr/>
        </p:nvSpPr>
        <p:spPr>
          <a:xfrm rot="-706025">
            <a:off x="-2733841" y="4827117"/>
            <a:ext cx="13044260" cy="12166737"/>
          </a:xfrm>
          <a:custGeom>
            <a:avLst/>
            <a:gdLst/>
            <a:ahLst/>
            <a:cxnLst/>
            <a:rect l="l" t="t" r="r" b="b"/>
            <a:pathLst>
              <a:path w="13044260" h="12166737">
                <a:moveTo>
                  <a:pt x="0" y="0"/>
                </a:moveTo>
                <a:lnTo>
                  <a:pt x="13044260" y="0"/>
                </a:lnTo>
                <a:lnTo>
                  <a:pt x="13044260" y="12166737"/>
                </a:lnTo>
                <a:lnTo>
                  <a:pt x="0" y="1216673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6" name="Freeform 6"/>
          <p:cNvSpPr/>
          <p:nvPr/>
        </p:nvSpPr>
        <p:spPr>
          <a:xfrm>
            <a:off x="11413959" y="-5843869"/>
            <a:ext cx="8866190" cy="9468746"/>
          </a:xfrm>
          <a:custGeom>
            <a:avLst/>
            <a:gdLst/>
            <a:ahLst/>
            <a:cxnLst/>
            <a:rect l="l" t="t" r="r" b="b"/>
            <a:pathLst>
              <a:path w="8866190" h="9468746">
                <a:moveTo>
                  <a:pt x="0" y="0"/>
                </a:moveTo>
                <a:lnTo>
                  <a:pt x="8866189" y="0"/>
                </a:lnTo>
                <a:lnTo>
                  <a:pt x="8866189" y="9468747"/>
                </a:lnTo>
                <a:lnTo>
                  <a:pt x="0" y="9468747"/>
                </a:lnTo>
                <a:lnTo>
                  <a:pt x="0" y="0"/>
                </a:lnTo>
                <a:close/>
              </a:path>
            </a:pathLst>
          </a:custGeom>
          <a:blipFill>
            <a:blip r:embed="rId4">
              <a:extLst>
                <a:ext uri="{96DAC541-7B7A-43D3-8B79-37D633B846F1}">
                  <asvg:svgBlip xmlns="" xmlns:asvg="http://schemas.microsoft.com/office/drawing/2016/SVG/main" r:embed="rId5"/>
                </a:ext>
              </a:extLst>
            </a:blip>
            <a:stretch>
              <a:fillRect/>
            </a:stretch>
          </a:blipFill>
        </p:spPr>
      </p:sp>
      <p:sp>
        <p:nvSpPr>
          <p:cNvPr id="7" name="TextBox 7"/>
          <p:cNvSpPr txBox="1"/>
          <p:nvPr/>
        </p:nvSpPr>
        <p:spPr>
          <a:xfrm>
            <a:off x="4512237" y="2849396"/>
            <a:ext cx="9263525" cy="3539430"/>
          </a:xfrm>
          <a:prstGeom prst="rect">
            <a:avLst/>
          </a:prstGeom>
        </p:spPr>
        <p:txBody>
          <a:bodyPr lIns="0" tIns="0" rIns="0" bIns="0" rtlCol="0" anchor="t">
            <a:spAutoFit/>
          </a:bodyPr>
          <a:lstStyle/>
          <a:p>
            <a:pPr algn="ctr"/>
            <a:r>
              <a:rPr lang="en-US" sz="115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1.Bài tập 1 </a:t>
            </a:r>
            <a:endParaRPr lang="en-US" sz="115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115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a:t>
            </a:r>
            <a:r>
              <a:rPr lang="en-US" sz="115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Tr.28/ SHS</a:t>
            </a:r>
            <a:r>
              <a:rPr lang="en-US" sz="115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a:t>
            </a:r>
            <a:endParaRPr lang="en-GB" sz="1150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7704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1416</Words>
  <Application>Microsoft Office PowerPoint</Application>
  <PresentationFormat>Custom</PresentationFormat>
  <Paragraphs>92</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MS Mincho</vt:lpstr>
      <vt:lpstr>Open Sans</vt:lpstr>
      <vt:lpstr>Safira March</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Yellow and Orange Illustrative Back to School Presentation</dc:title>
  <cp:lastModifiedBy>asus PC</cp:lastModifiedBy>
  <cp:revision>45</cp:revision>
  <dcterms:created xsi:type="dcterms:W3CDTF">2006-08-16T00:00:00Z</dcterms:created>
  <dcterms:modified xsi:type="dcterms:W3CDTF">2024-10-21T12:19:41Z</dcterms:modified>
  <dc:identifier>DAGShcQ-oqU</dc:identifier>
</cp:coreProperties>
</file>