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6" r:id="rId5"/>
    <p:sldId id="267" r:id="rId6"/>
    <p:sldId id="268" r:id="rId7"/>
    <p:sldId id="277" r:id="rId8"/>
    <p:sldId id="269" r:id="rId9"/>
    <p:sldId id="297" r:id="rId10"/>
    <p:sldId id="299" r:id="rId11"/>
    <p:sldId id="300" r:id="rId12"/>
    <p:sldId id="301" r:id="rId13"/>
    <p:sldId id="302" r:id="rId14"/>
    <p:sldId id="303" r:id="rId15"/>
    <p:sldId id="257" r:id="rId16"/>
    <p:sldId id="279" r:id="rId17"/>
    <p:sldId id="280" r:id="rId18"/>
    <p:sldId id="281" r:id="rId19"/>
    <p:sldId id="282" r:id="rId20"/>
    <p:sldId id="298" r:id="rId21"/>
    <p:sldId id="283" r:id="rId22"/>
    <p:sldId id="258" r:id="rId23"/>
    <p:sldId id="284" r:id="rId24"/>
    <p:sldId id="285" r:id="rId25"/>
    <p:sldId id="286" r:id="rId26"/>
    <p:sldId id="259" r:id="rId27"/>
    <p:sldId id="287" r:id="rId28"/>
    <p:sldId id="288" r:id="rId29"/>
    <p:sldId id="289" r:id="rId30"/>
    <p:sldId id="290" r:id="rId31"/>
    <p:sldId id="291" r:id="rId32"/>
    <p:sldId id="292" r:id="rId33"/>
    <p:sldId id="261" r:id="rId34"/>
    <p:sldId id="262" r:id="rId35"/>
    <p:sldId id="293" r:id="rId36"/>
    <p:sldId id="263" r:id="rId37"/>
    <p:sldId id="294" r:id="rId38"/>
    <p:sldId id="295" r:id="rId39"/>
    <p:sldId id="296" r:id="rId40"/>
    <p:sldId id="264" r:id="rId41"/>
    <p:sldId id="265" r:id="rId4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3545"/>
            <a:ext cx="13716000" cy="3581400"/>
          </a:xfrm>
        </p:spPr>
        <p:txBody>
          <a:bodyPr anchor="b"/>
          <a:lstStyle>
            <a:lvl1pPr algn="ctr">
              <a:defRPr sz="9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29068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162298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4608"/>
            <a:ext cx="15773400" cy="4279106"/>
          </a:xfrm>
        </p:spPr>
        <p:txBody>
          <a:bodyPr anchor="b"/>
          <a:lstStyle>
            <a:lvl1pPr>
              <a:defRPr sz="9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255005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1257300" y="2738438"/>
            <a:ext cx="7772400" cy="65270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9258300" y="2738438"/>
            <a:ext cx="7772400" cy="65270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426291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59682" y="547688"/>
            <a:ext cx="15773400" cy="1988345"/>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smtClean="0"/>
              <a:t>Editar el estilo de texto del patrón</a:t>
            </a:r>
          </a:p>
        </p:txBody>
      </p:sp>
      <p:sp>
        <p:nvSpPr>
          <p:cNvPr id="4" name="Marcador de contenido 3"/>
          <p:cNvSpPr>
            <a:spLocks noGrp="1"/>
          </p:cNvSpPr>
          <p:nvPr>
            <p:ph sz="half" idx="2"/>
          </p:nvPr>
        </p:nvSpPr>
        <p:spPr>
          <a:xfrm>
            <a:off x="1259683" y="3757613"/>
            <a:ext cx="7736681" cy="552688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smtClean="0"/>
              <a:t>Editar el estilo de texto del patrón</a:t>
            </a:r>
          </a:p>
        </p:txBody>
      </p:sp>
      <p:sp>
        <p:nvSpPr>
          <p:cNvPr id="6" name="Marcador de contenido 5"/>
          <p:cNvSpPr>
            <a:spLocks noGrp="1"/>
          </p:cNvSpPr>
          <p:nvPr>
            <p:ph sz="quarter" idx="4"/>
          </p:nvPr>
        </p:nvSpPr>
        <p:spPr>
          <a:xfrm>
            <a:off x="9258300" y="3757613"/>
            <a:ext cx="7774782" cy="552688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179739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298727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2019381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9683" y="685800"/>
            <a:ext cx="5898356" cy="2400300"/>
          </a:xfrm>
        </p:spPr>
        <p:txBody>
          <a:bodyPr anchor="b"/>
          <a:lstStyle>
            <a:lvl1pPr>
              <a:defRPr sz="48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35750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9683" y="685800"/>
            <a:ext cx="5898356" cy="2400300"/>
          </a:xfrm>
        </p:spPr>
        <p:txBody>
          <a:bodyPr anchor="b"/>
          <a:lstStyle>
            <a:lvl1pPr>
              <a:defRPr sz="48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CL"/>
          </a:p>
        </p:txBody>
      </p:sp>
      <p:sp>
        <p:nvSpPr>
          <p:cNvPr id="4" name="Marcador de texto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264801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642282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7757"/>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1257300" y="547688"/>
            <a:ext cx="11601450" cy="871775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3712096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896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12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798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4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96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325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58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44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263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238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4F2F87C-BCA9-43C6-9FC1-2CD6AB618253}" type="datetimeFigureOut">
              <a:rPr lang="es-CL" smtClean="0">
                <a:solidFill>
                  <a:prstClr val="black">
                    <a:tint val="75000"/>
                  </a:prstClr>
                </a:solidFill>
              </a:rPr>
              <a:pPr/>
              <a:t>21-10-2024</a:t>
            </a:fld>
            <a:endParaRPr lang="es-CL">
              <a:solidFill>
                <a:prstClr val="black">
                  <a:tint val="75000"/>
                </a:prstClr>
              </a:solidFill>
            </a:endParaRPr>
          </a:p>
        </p:txBody>
      </p:sp>
      <p:sp>
        <p:nvSpPr>
          <p:cNvPr id="5" name="Marcador de pie de página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s-CL">
              <a:solidFill>
                <a:prstClr val="black">
                  <a:tint val="75000"/>
                </a:prstClr>
              </a:solidFill>
            </a:endParaRPr>
          </a:p>
        </p:txBody>
      </p:sp>
      <p:sp>
        <p:nvSpPr>
          <p:cNvPr id="6" name="Marcador de número de diapositiva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E71C373-06A2-4840-8DC4-2C517F2BE930}" type="slidenum">
              <a:rPr lang="es-CL" smtClean="0">
                <a:solidFill>
                  <a:prstClr val="black">
                    <a:tint val="75000"/>
                  </a:prstClr>
                </a:solidFill>
              </a:rPr>
              <a:pPr/>
              <a:t>‹#›</a:t>
            </a:fld>
            <a:endParaRPr lang="es-CL">
              <a:solidFill>
                <a:prstClr val="black">
                  <a:tint val="75000"/>
                </a:prstClr>
              </a:solidFill>
            </a:endParaRPr>
          </a:p>
        </p:txBody>
      </p:sp>
    </p:spTree>
    <p:extLst>
      <p:ext uri="{BB962C8B-B14F-4D97-AF65-F5344CB8AC3E}">
        <p14:creationId xmlns:p14="http://schemas.microsoft.com/office/powerpoint/2010/main" val="102205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CL"/>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D746744B-6CC8-4ED2-8A71-07BEB184F142}"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fld id="{FF21B5B8-D539-4E5C-A527-7E3AD844CB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94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1028700" y="1237679"/>
            <a:ext cx="16230600" cy="8020621"/>
          </a:xfrm>
          <a:custGeom>
            <a:avLst/>
            <a:gdLst/>
            <a:ahLst/>
            <a:cxnLst/>
            <a:rect l="l" t="t" r="r" b="b"/>
            <a:pathLst>
              <a:path w="16230600" h="8020621">
                <a:moveTo>
                  <a:pt x="0" y="0"/>
                </a:moveTo>
                <a:lnTo>
                  <a:pt x="16230600" y="0"/>
                </a:lnTo>
                <a:lnTo>
                  <a:pt x="16230600" y="8020621"/>
                </a:lnTo>
                <a:lnTo>
                  <a:pt x="0" y="80206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283953" y="4705129"/>
            <a:ext cx="9214508" cy="6983829"/>
          </a:xfrm>
          <a:custGeom>
            <a:avLst/>
            <a:gdLst/>
            <a:ahLst/>
            <a:cxnLst/>
            <a:rect l="l" t="t" r="r" b="b"/>
            <a:pathLst>
              <a:path w="9214508" h="6983829">
                <a:moveTo>
                  <a:pt x="0" y="0"/>
                </a:moveTo>
                <a:lnTo>
                  <a:pt x="9214508" y="0"/>
                </a:lnTo>
                <a:lnTo>
                  <a:pt x="9214508" y="6983829"/>
                </a:lnTo>
                <a:lnTo>
                  <a:pt x="0" y="69838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3415575" y="2303747"/>
            <a:ext cx="12477052" cy="3693319"/>
          </a:xfrm>
          <a:prstGeom prst="rect">
            <a:avLst/>
          </a:prstGeom>
        </p:spPr>
        <p:txBody>
          <a:bodyPr wrap="square" lIns="0" tIns="0" rIns="0" bIns="0" rtlCol="0" anchor="t">
            <a:spAutoFit/>
          </a:bodyPr>
          <a:lstStyle/>
          <a:p>
            <a:pPr algn="ctr"/>
            <a:r>
              <a:rPr lang="en-US" sz="8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VIẾT TRUYỆN NGẮN SÁNG TẠO (TRUYỆN CÓ YẾU TỐ TRINH THÁM)</a:t>
            </a:r>
            <a:endParaRPr lang="en-GB" sz="8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10449935" y="4705129"/>
            <a:ext cx="9214508" cy="6983829"/>
          </a:xfrm>
          <a:custGeom>
            <a:avLst/>
            <a:gdLst/>
            <a:ahLst/>
            <a:cxnLst/>
            <a:rect l="l" t="t" r="r" b="b"/>
            <a:pathLst>
              <a:path w="9214508" h="6983829">
                <a:moveTo>
                  <a:pt x="9214508" y="0"/>
                </a:moveTo>
                <a:lnTo>
                  <a:pt x="0" y="0"/>
                </a:lnTo>
                <a:lnTo>
                  <a:pt x="0" y="6983829"/>
                </a:lnTo>
                <a:lnTo>
                  <a:pt x="9214508" y="6983829"/>
                </a:lnTo>
                <a:lnTo>
                  <a:pt x="921450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217771" y="1028700"/>
            <a:ext cx="3105530" cy="2912728"/>
          </a:xfrm>
          <a:custGeom>
            <a:avLst/>
            <a:gdLst/>
            <a:ahLst/>
            <a:cxnLst/>
            <a:rect l="l" t="t" r="r" b="b"/>
            <a:pathLst>
              <a:path w="3105530" h="2912728">
                <a:moveTo>
                  <a:pt x="0" y="0"/>
                </a:moveTo>
                <a:lnTo>
                  <a:pt x="3105530" y="0"/>
                </a:lnTo>
                <a:lnTo>
                  <a:pt x="3105530" y="2912728"/>
                </a:lnTo>
                <a:lnTo>
                  <a:pt x="0" y="291272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473527" y="1586456"/>
            <a:ext cx="2510854" cy="2354972"/>
          </a:xfrm>
          <a:custGeom>
            <a:avLst/>
            <a:gdLst/>
            <a:ahLst/>
            <a:cxnLst/>
            <a:rect l="l" t="t" r="r" b="b"/>
            <a:pathLst>
              <a:path w="2510854" h="2354972">
                <a:moveTo>
                  <a:pt x="0" y="0"/>
                </a:moveTo>
                <a:lnTo>
                  <a:pt x="2510854" y="0"/>
                </a:lnTo>
                <a:lnTo>
                  <a:pt x="2510854" y="2354972"/>
                </a:lnTo>
                <a:lnTo>
                  <a:pt x="0" y="23549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Picture1a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996"/>
            <a:ext cx="16484600" cy="9185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76700"/>
            <a:ext cx="12192000" cy="62453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7924800" y="-1198873"/>
            <a:ext cx="9220200" cy="5351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1800" y="4455683"/>
            <a:ext cx="10820400" cy="5509200"/>
          </a:xfrm>
          <a:prstGeom prst="rect">
            <a:avLst/>
          </a:prstGeom>
          <a:noFill/>
        </p:spPr>
        <p:txBody>
          <a:bodyPr wrap="square" rtlCol="0">
            <a:spAutoFit/>
          </a:bodyPr>
          <a:lstStyle/>
          <a:p>
            <a:pPr algn="just"/>
            <a:r>
              <a:rPr lang="vi-VN" sz="4400" b="1">
                <a:latin typeface="Times New Roman" panose="02020603050405020304" pitchFamily="18" charset="0"/>
                <a:cs typeface="Times New Roman" panose="02020603050405020304" pitchFamily="18" charset="0"/>
              </a:rPr>
              <a:t>Câu 3</a:t>
            </a:r>
            <a:r>
              <a:rPr lang="vi-VN" sz="4400">
                <a:latin typeface="Times New Roman" panose="02020603050405020304" pitchFamily="18" charset="0"/>
                <a:cs typeface="Times New Roman" panose="02020603050405020304" pitchFamily="18" charset="0"/>
              </a:rPr>
              <a:t>. Dòng nào nêu </a:t>
            </a:r>
            <a:r>
              <a:rPr lang="vi-VN" sz="4400" b="1">
                <a:latin typeface="Times New Roman" panose="02020603050405020304" pitchFamily="18" charset="0"/>
                <a:cs typeface="Times New Roman" panose="02020603050405020304" pitchFamily="18" charset="0"/>
              </a:rPr>
              <a:t>không đúng</a:t>
            </a:r>
            <a:r>
              <a:rPr lang="vi-VN" sz="4400">
                <a:latin typeface="Times New Roman" panose="02020603050405020304" pitchFamily="18" charset="0"/>
                <a:cs typeface="Times New Roman" panose="02020603050405020304" pitchFamily="18" charset="0"/>
              </a:rPr>
              <a:t> về đặc điểm của </a:t>
            </a:r>
            <a:r>
              <a:rPr lang="nl-NL" sz="4400">
                <a:latin typeface="Times New Roman" panose="02020603050405020304" pitchFamily="18" charset="0"/>
                <a:cs typeface="Times New Roman" panose="02020603050405020304" pitchFamily="18" charset="0"/>
              </a:rPr>
              <a:t>kiểu bài viết truyện ngắn sáng tạo?</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A. Giới thiệu được bối cảnh (không gian, thời gian), nhân vật và câu chuyện.</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B. Sử dụng ngôi kể phù hợp (ngôi ba hoặc ngôi thứ nhất)</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C. Sắp xếp chuỗi sự kiện theo trật tự thời gian tuyến tính (sự việc nào xảy ra trước kể trước)</a:t>
            </a:r>
            <a:endParaRPr lang="en-GB" sz="4400">
              <a:latin typeface="Times New Roman" panose="02020603050405020304" pitchFamily="18" charset="0"/>
              <a:cs typeface="Times New Roman" panose="02020603050405020304" pitchFamily="18" charset="0"/>
            </a:endParaRPr>
          </a:p>
        </p:txBody>
      </p:sp>
      <p:sp>
        <p:nvSpPr>
          <p:cNvPr id="6" name="TextBox 5"/>
          <p:cNvSpPr txBox="1"/>
          <p:nvPr/>
        </p:nvSpPr>
        <p:spPr>
          <a:xfrm>
            <a:off x="8763000" y="800100"/>
            <a:ext cx="7263722" cy="2800767"/>
          </a:xfrm>
          <a:prstGeom prst="rect">
            <a:avLst/>
          </a:prstGeom>
          <a:noFill/>
        </p:spPr>
        <p:txBody>
          <a:bodyPr wrap="square" rtlCol="0">
            <a:spAutoFit/>
          </a:bodyPr>
          <a:lstStyle/>
          <a:p>
            <a:pPr algn="just"/>
            <a:r>
              <a:rPr lang="nl-NL" sz="4400" b="1">
                <a:latin typeface="Times New Roman" panose="02020603050405020304" pitchFamily="18" charset="0"/>
                <a:cs typeface="Times New Roman" panose="02020603050405020304" pitchFamily="18" charset="0"/>
              </a:rPr>
              <a:t>C. Sắp xếp chuỗi sự kiện theo trật tự thời gian tuyến tính (sự việc nào xảy ra trước kể trước)</a:t>
            </a:r>
            <a:endParaRPr lang="en-GB"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8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Picture1a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996"/>
            <a:ext cx="16484600" cy="9185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26878"/>
            <a:ext cx="12192000" cy="59952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7946522" y="-1198875"/>
            <a:ext cx="8360277" cy="5611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92659" y="4689543"/>
            <a:ext cx="10668001" cy="5355312"/>
          </a:xfrm>
          <a:prstGeom prst="rect">
            <a:avLst/>
          </a:prstGeom>
          <a:noFill/>
        </p:spPr>
        <p:txBody>
          <a:bodyPr wrap="square" rtlCol="0">
            <a:spAutoFit/>
          </a:bodyPr>
          <a:lstStyle/>
          <a:p>
            <a:pPr algn="just"/>
            <a:r>
              <a:rPr lang="nl-NL" sz="3800" b="1">
                <a:latin typeface="Times New Roman" panose="02020603050405020304" pitchFamily="18" charset="0"/>
                <a:cs typeface="Times New Roman" panose="02020603050405020304" pitchFamily="18" charset="0"/>
              </a:rPr>
              <a:t>Câu 4.</a:t>
            </a:r>
            <a:r>
              <a:rPr lang="nl-NL" sz="3800">
                <a:latin typeface="Times New Roman" panose="02020603050405020304" pitchFamily="18" charset="0"/>
                <a:cs typeface="Times New Roman" panose="02020603050405020304" pitchFamily="18" charset="0"/>
              </a:rPr>
              <a:t> Đâu là đặc điểm của nghệ thuật xây dựng nhân vật trong truyện ngắn sáng tạo cần có?</a:t>
            </a:r>
            <a:endParaRPr lang="en-GB" sz="3800">
              <a:latin typeface="Times New Roman" panose="02020603050405020304" pitchFamily="18" charset="0"/>
              <a:cs typeface="Times New Roman" panose="02020603050405020304" pitchFamily="18" charset="0"/>
            </a:endParaRPr>
          </a:p>
          <a:p>
            <a:pPr algn="just"/>
            <a:r>
              <a:rPr lang="nl-NL" sz="3800">
                <a:latin typeface="Times New Roman" panose="02020603050405020304" pitchFamily="18" charset="0"/>
                <a:cs typeface="Times New Roman" panose="02020603050405020304" pitchFamily="18" charset="0"/>
              </a:rPr>
              <a:t>A. Cần tập trung khắc họa diễn biến tâm lí của nhân vật.</a:t>
            </a:r>
            <a:endParaRPr lang="en-GB" sz="3800">
              <a:latin typeface="Times New Roman" panose="02020603050405020304" pitchFamily="18" charset="0"/>
              <a:cs typeface="Times New Roman" panose="02020603050405020304" pitchFamily="18" charset="0"/>
            </a:endParaRPr>
          </a:p>
          <a:p>
            <a:pPr algn="just"/>
            <a:r>
              <a:rPr lang="nl-NL" sz="3800">
                <a:latin typeface="Times New Roman" panose="02020603050405020304" pitchFamily="18" charset="0"/>
                <a:cs typeface="Times New Roman" panose="02020603050405020304" pitchFamily="18" charset="0"/>
              </a:rPr>
              <a:t>B. Cần xây dựng nhân vật qua một số yếu tố như lai lịch, ngoại hình, hành động, lời nói, suy nghĩ.</a:t>
            </a:r>
            <a:endParaRPr lang="en-GB" sz="3800">
              <a:latin typeface="Times New Roman" panose="02020603050405020304" pitchFamily="18" charset="0"/>
              <a:cs typeface="Times New Roman" panose="02020603050405020304" pitchFamily="18" charset="0"/>
            </a:endParaRPr>
          </a:p>
          <a:p>
            <a:pPr algn="just"/>
            <a:r>
              <a:rPr lang="nl-NL" sz="3800">
                <a:latin typeface="Times New Roman" panose="02020603050405020304" pitchFamily="18" charset="0"/>
                <a:cs typeface="Times New Roman" panose="02020603050405020304" pitchFamily="18" charset="0"/>
              </a:rPr>
              <a:t>C. Cần xây dựng nhân vật theo một hình mẫu lí tưởng, hội tụ các phẩm chất cao đẹp đại diện cho cộng đồng.</a:t>
            </a:r>
            <a:endParaRPr lang="en-GB" sz="3800">
              <a:latin typeface="Times New Roman" panose="02020603050405020304" pitchFamily="18" charset="0"/>
              <a:cs typeface="Times New Roman" panose="02020603050405020304" pitchFamily="18" charset="0"/>
            </a:endParaRPr>
          </a:p>
        </p:txBody>
      </p:sp>
      <p:sp>
        <p:nvSpPr>
          <p:cNvPr id="6" name="TextBox 5"/>
          <p:cNvSpPr txBox="1"/>
          <p:nvPr/>
        </p:nvSpPr>
        <p:spPr>
          <a:xfrm>
            <a:off x="8686800" y="800100"/>
            <a:ext cx="6705599" cy="3046988"/>
          </a:xfrm>
          <a:prstGeom prst="rect">
            <a:avLst/>
          </a:prstGeom>
          <a:noFill/>
        </p:spPr>
        <p:txBody>
          <a:bodyPr wrap="square" rtlCol="0">
            <a:spAutoFit/>
          </a:bodyPr>
          <a:lstStyle/>
          <a:p>
            <a:pPr algn="just"/>
            <a:r>
              <a:rPr lang="nl-NL" sz="4800">
                <a:latin typeface="Times New Roman" panose="02020603050405020304" pitchFamily="18" charset="0"/>
                <a:cs typeface="Times New Roman" panose="02020603050405020304" pitchFamily="18" charset="0"/>
              </a:rPr>
              <a:t>B. Cần xây dựng nhân vật qua một số yếu tố như lai lịch, ngoại hình, hành động, lời nói, suy nghĩ.</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2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Picture1a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996"/>
            <a:ext cx="16484600" cy="9185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99277"/>
            <a:ext cx="12192000" cy="56228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7924800" y="-1198873"/>
            <a:ext cx="6553200" cy="5611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2800" y="5316583"/>
            <a:ext cx="10058400" cy="4154984"/>
          </a:xfrm>
          <a:prstGeom prst="rect">
            <a:avLst/>
          </a:prstGeom>
          <a:noFill/>
        </p:spPr>
        <p:txBody>
          <a:bodyPr wrap="square" rtlCol="0">
            <a:spAutoFit/>
          </a:bodyPr>
          <a:lstStyle/>
          <a:p>
            <a:r>
              <a:rPr lang="nl-NL" sz="6600" b="1">
                <a:latin typeface="Times New Roman" panose="02020603050405020304" pitchFamily="18" charset="0"/>
                <a:cs typeface="Times New Roman" panose="02020603050405020304" pitchFamily="18" charset="0"/>
              </a:rPr>
              <a:t>Câu 5.</a:t>
            </a:r>
            <a:r>
              <a:rPr lang="nl-NL" sz="6600">
                <a:latin typeface="Times New Roman" panose="02020603050405020304" pitchFamily="18" charset="0"/>
                <a:cs typeface="Times New Roman" panose="02020603050405020304" pitchFamily="18" charset="0"/>
              </a:rPr>
              <a:t> Điền vào chỗ chấm:</a:t>
            </a:r>
            <a:endParaRPr lang="en-GB" sz="6600">
              <a:latin typeface="Times New Roman" panose="02020603050405020304" pitchFamily="18" charset="0"/>
              <a:cs typeface="Times New Roman" panose="02020603050405020304" pitchFamily="18" charset="0"/>
            </a:endParaRPr>
          </a:p>
          <a:p>
            <a:r>
              <a:rPr lang="nl-NL" sz="6600">
                <a:latin typeface="Times New Roman" panose="02020603050405020304" pitchFamily="18" charset="0"/>
                <a:cs typeface="Times New Roman" panose="02020603050405020304" pitchFamily="18" charset="0"/>
              </a:rPr>
              <a:t>   </a:t>
            </a:r>
            <a:r>
              <a:rPr lang="nl-NL" sz="6600" i="1">
                <a:latin typeface="Times New Roman" panose="02020603050405020304" pitchFamily="18" charset="0"/>
                <a:cs typeface="Times New Roman" panose="02020603050405020304" pitchFamily="18" charset="0"/>
              </a:rPr>
              <a:t>Truyện cần trình bày được ...(1)...để đi đến ...(2)...của nhà điều tra.</a:t>
            </a:r>
            <a:endParaRPr lang="en-GB" sz="6600">
              <a:latin typeface="Times New Roman" panose="02020603050405020304" pitchFamily="18" charset="0"/>
              <a:cs typeface="Times New Roman" panose="02020603050405020304" pitchFamily="18" charset="0"/>
            </a:endParaRPr>
          </a:p>
        </p:txBody>
      </p:sp>
      <p:sp>
        <p:nvSpPr>
          <p:cNvPr id="6" name="TextBox 5"/>
          <p:cNvSpPr txBox="1"/>
          <p:nvPr/>
        </p:nvSpPr>
        <p:spPr>
          <a:xfrm>
            <a:off x="8837696" y="1101686"/>
            <a:ext cx="4770857" cy="1938992"/>
          </a:xfrm>
          <a:prstGeom prst="rect">
            <a:avLst/>
          </a:prstGeom>
          <a:noFill/>
        </p:spPr>
        <p:txBody>
          <a:bodyPr wrap="none" rtlCol="0">
            <a:spAutoFit/>
          </a:bodyPr>
          <a:lstStyle/>
          <a:p>
            <a:pPr marL="1143000" indent="-1143000" algn="ctr">
              <a:buAutoNum type="arabicParenBoth"/>
            </a:pPr>
            <a:r>
              <a:rPr lang="nl-NL" sz="6000" b="1" smtClean="0">
                <a:latin typeface="Times New Roman" panose="02020603050405020304" pitchFamily="18" charset="0"/>
                <a:cs typeface="Times New Roman" panose="02020603050405020304" pitchFamily="18" charset="0"/>
              </a:rPr>
              <a:t>cách </a:t>
            </a:r>
            <a:r>
              <a:rPr lang="nl-NL" sz="6000" b="1">
                <a:latin typeface="Times New Roman" panose="02020603050405020304" pitchFamily="18" charset="0"/>
                <a:cs typeface="Times New Roman" panose="02020603050405020304" pitchFamily="18" charset="0"/>
              </a:rPr>
              <a:t>thức</a:t>
            </a:r>
            <a:r>
              <a:rPr lang="nl-NL" sz="6000" b="1" smtClean="0">
                <a:latin typeface="Times New Roman" panose="02020603050405020304" pitchFamily="18" charset="0"/>
                <a:cs typeface="Times New Roman" panose="02020603050405020304" pitchFamily="18" charset="0"/>
              </a:rPr>
              <a:t>;</a:t>
            </a:r>
            <a:endParaRPr lang="vi-VN" sz="6000" b="1" smtClean="0">
              <a:latin typeface="Times New Roman" panose="02020603050405020304" pitchFamily="18" charset="0"/>
              <a:cs typeface="Times New Roman" panose="02020603050405020304" pitchFamily="18" charset="0"/>
            </a:endParaRPr>
          </a:p>
          <a:p>
            <a:pPr algn="ctr"/>
            <a:r>
              <a:rPr lang="nl-NL" sz="6000" b="1" smtClean="0">
                <a:latin typeface="Times New Roman" panose="02020603050405020304" pitchFamily="18" charset="0"/>
                <a:cs typeface="Times New Roman" panose="02020603050405020304" pitchFamily="18" charset="0"/>
              </a:rPr>
              <a:t> </a:t>
            </a:r>
            <a:r>
              <a:rPr lang="nl-NL" sz="6000" b="1">
                <a:latin typeface="Times New Roman" panose="02020603050405020304" pitchFamily="18" charset="0"/>
                <a:cs typeface="Times New Roman" panose="02020603050405020304" pitchFamily="18" charset="0"/>
              </a:rPr>
              <a:t>(2) kết luận</a:t>
            </a:r>
            <a:endParaRPr lang="en-US" sz="5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6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1"/>
            <a:ext cx="17259300" cy="10096500"/>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2177937" y="1181100"/>
            <a:ext cx="14177254" cy="6647974"/>
          </a:xfrm>
          <a:prstGeom prst="rect">
            <a:avLst/>
          </a:prstGeom>
        </p:spPr>
        <p:txBody>
          <a:bodyPr wrap="square" lIns="0" tIns="0" rIns="0" bIns="0" rtlCol="0" anchor="t">
            <a:spAutoFit/>
          </a:bodyPr>
          <a:lstStyle/>
          <a:p>
            <a:pPr algn="just"/>
            <a:r>
              <a:rPr lang="vi-VN" sz="5400">
                <a:latin typeface="Times New Roman" panose="02020603050405020304" pitchFamily="18" charset="0"/>
                <a:cs typeface="Times New Roman" panose="02020603050405020304" pitchFamily="18" charset="0"/>
              </a:rPr>
              <a:t>- Giới thiệu được bối cảnh (thời gian, không gian), nhân vật và câu chuyện.</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Sắp xếp chuỗi sự kiện theo trình tự hợp lí.</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Xây dựng nhân vật với một số yếu tố như lai lịch, ngoại hình, hành động, lời nói, suy nghĩ.</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Sử dụng ngôi kể phù hợp (ngôi thứ nhất hoặc ngôi thứ ba).</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Sử dụng hiệu quả các yếu tố miêu tả và biểu cảm.</a:t>
            </a:r>
            <a:endParaRPr lang="en-GB" sz="5400">
              <a:latin typeface="Times New Roman" panose="02020603050405020304" pitchFamily="18" charset="0"/>
              <a:cs typeface="Times New Roman" panose="02020603050405020304" pitchFamily="18" charset="0"/>
            </a:endParaRPr>
          </a:p>
        </p:txBody>
      </p:sp>
      <p:sp>
        <p:nvSpPr>
          <p:cNvPr id="7" name="Freeform 7"/>
          <p:cNvSpPr/>
          <p:nvPr/>
        </p:nvSpPr>
        <p:spPr>
          <a:xfrm flipH="1">
            <a:off x="-39724" y="8078903"/>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5522498" y="8009332"/>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589043" y="-1874"/>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2954655"/>
          </a:xfrm>
          <a:prstGeom prst="rect">
            <a:avLst/>
          </a:prstGeom>
        </p:spPr>
        <p:txBody>
          <a:bodyPr lIns="0" tIns="0" rIns="0" bIns="0" rtlCol="0" anchor="t">
            <a:spAutoFit/>
          </a:bodyPr>
          <a:lstStyle/>
          <a:p>
            <a:pPr algn="ctr"/>
            <a:r>
              <a:rPr lang="pt-BR" sz="96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II. Phân tích bài viết tham khảo</a:t>
            </a:r>
            <a:endParaRPr lang="en-GB" sz="96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15181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0" y="1"/>
            <a:ext cx="18288000" cy="10096500"/>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218084" y="8055554"/>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5545041" y="80749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760849" y="-38896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459200" y="-19847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436511163"/>
              </p:ext>
            </p:extLst>
          </p:nvPr>
        </p:nvGraphicFramePr>
        <p:xfrm>
          <a:off x="1257300" y="1054014"/>
          <a:ext cx="15773400" cy="7315200"/>
        </p:xfrm>
        <a:graphic>
          <a:graphicData uri="http://schemas.openxmlformats.org/drawingml/2006/table">
            <a:tbl>
              <a:tblPr firstRow="1" firstCol="1" bandRow="1"/>
              <a:tblGrid>
                <a:gridCol w="10790504"/>
                <a:gridCol w="4982896"/>
              </a:tblGrid>
              <a:tr h="452596">
                <a:tc gridSpan="2">
                  <a:txBody>
                    <a:bodyPr/>
                    <a:lstStyle/>
                    <a:p>
                      <a:pPr algn="ctr">
                        <a:lnSpc>
                          <a:spcPct val="100000"/>
                        </a:lnSpc>
                        <a:spcAft>
                          <a:spcPts val="0"/>
                        </a:spcAft>
                      </a:pPr>
                      <a:r>
                        <a:rPr lang="en-US"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a:t>
                      </a:r>
                      <a:r>
                        <a:rPr lang="en-US" sz="4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en-US" sz="4000" b="1"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bài viết tham khảo</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452596">
                <a:tc>
                  <a:txBody>
                    <a:bodyPr/>
                    <a:lstStyle/>
                    <a:p>
                      <a:pPr algn="ctr">
                        <a:lnSpc>
                          <a:spcPct val="100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Các vấn đề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tìm hiểu</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Câu trả lời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Nhan đề của tác phẩm là gì?</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Truyện được sáng tác dựa vào tác phẩm nào?</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Câu chuyện được kể theo ngôi thứ mấy?</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Phần mở đầu nêu các thông tin gì?</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Chỉ ra hệ thống sự kiện trong diễn biến truyện.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just">
                        <a:lnSpc>
                          <a:spcPct val="100000"/>
                        </a:lnSpc>
                        <a:spcAft>
                          <a:spcPts val="0"/>
                        </a:spcAft>
                      </a:pPr>
                      <a:r>
                        <a:rPr lang="en-GB" sz="4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 kết thúc có sự kiện gì?</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193">
                <a:tc>
                  <a:txBody>
                    <a:bodyPr/>
                    <a:lstStyle/>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Chỉ ra một số yếu tố miêu tả và biểu cảm trong truyện? Các yếu tố đó có tác dụng gì?</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93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2697080" y="1999549"/>
            <a:ext cx="12845025" cy="738664"/>
          </a:xfrm>
          <a:prstGeom prst="rect">
            <a:avLst/>
          </a:prstGeom>
        </p:spPr>
        <p:txBody>
          <a:bodyPr lIns="0" tIns="0" rIns="0" bIns="0" rtlCol="0" anchor="t">
            <a:spAutoFit/>
          </a:bodyPr>
          <a:lstStyle/>
          <a:p>
            <a:pPr algn="just"/>
            <a:r>
              <a:rPr lang="pt-BR" sz="4800" smtClean="0">
                <a:latin typeface="Times New Roman" panose="02020603050405020304" pitchFamily="18" charset="0"/>
                <a:cs typeface="Times New Roman" panose="02020603050405020304" pitchFamily="18" charset="0"/>
              </a:rPr>
              <a:t>* Nhan đề truyện: </a:t>
            </a:r>
            <a:r>
              <a:rPr lang="pt-BR" sz="4800" i="1" smtClean="0">
                <a:latin typeface="Times New Roman" panose="02020603050405020304" pitchFamily="18" charset="0"/>
                <a:cs typeface="Times New Roman" panose="02020603050405020304" pitchFamily="18" charset="0"/>
              </a:rPr>
              <a:t>Con mèo Đại Úy</a:t>
            </a:r>
            <a:endParaRPr lang="en-US" sz="4400" b="1">
              <a:solidFill>
                <a:srgbClr val="733F2B"/>
              </a:solidFill>
              <a:latin typeface="Times New Roman" panose="02020603050405020304" pitchFamily="18" charset="0"/>
              <a:ea typeface="Achshelo"/>
              <a:cs typeface="Times New Roman" panose="02020603050405020304" pitchFamily="18" charset="0"/>
              <a:sym typeface="Achshelo"/>
            </a:endParaRPr>
          </a:p>
        </p:txBody>
      </p:sp>
      <p:sp>
        <p:nvSpPr>
          <p:cNvPr id="8" name="Freeform 8"/>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TextBox 7"/>
          <p:cNvSpPr txBox="1"/>
          <p:nvPr/>
        </p:nvSpPr>
        <p:spPr>
          <a:xfrm>
            <a:off x="2697042" y="3354523"/>
            <a:ext cx="12845025" cy="2215991"/>
          </a:xfrm>
          <a:prstGeom prst="rect">
            <a:avLst/>
          </a:prstGeom>
        </p:spPr>
        <p:txBody>
          <a:bodyPr lIns="0" tIns="0" rIns="0" bIns="0" rtlCol="0" anchor="t">
            <a:spAutoFit/>
          </a:bodyPr>
          <a:lstStyle/>
          <a:p>
            <a:pPr algn="just"/>
            <a:r>
              <a:rPr lang="pt-BR" sz="4800">
                <a:latin typeface="Times New Roman" panose="02020603050405020304" pitchFamily="18" charset="0"/>
                <a:cs typeface="Times New Roman" panose="02020603050405020304" pitchFamily="18" charset="0"/>
              </a:rPr>
              <a:t>* Truyện được sáng tác dựa theo chương 865 – 866, tập 82, truyện tranh </a:t>
            </a:r>
            <a:r>
              <a:rPr lang="pt-BR" sz="4800" b="1">
                <a:latin typeface="Times New Roman" panose="02020603050405020304" pitchFamily="18" charset="0"/>
                <a:cs typeface="Times New Roman" panose="02020603050405020304" pitchFamily="18" charset="0"/>
              </a:rPr>
              <a:t>Thám tử lừng danh Cô-nan </a:t>
            </a:r>
            <a:r>
              <a:rPr lang="pt-BR" sz="4800">
                <a:latin typeface="Times New Roman" panose="02020603050405020304" pitchFamily="18" charset="0"/>
                <a:cs typeface="Times New Roman" panose="02020603050405020304" pitchFamily="18" charset="0"/>
              </a:rPr>
              <a:t>của Gô-sô Ao-da-ma.</a:t>
            </a:r>
            <a:endParaRPr lang="en-GB" sz="4800">
              <a:latin typeface="Times New Roman" panose="02020603050405020304" pitchFamily="18" charset="0"/>
              <a:cs typeface="Times New Roman" panose="02020603050405020304" pitchFamily="18" charset="0"/>
            </a:endParaRPr>
          </a:p>
        </p:txBody>
      </p:sp>
      <p:sp>
        <p:nvSpPr>
          <p:cNvPr id="13" name="TextBox 7"/>
          <p:cNvSpPr txBox="1"/>
          <p:nvPr/>
        </p:nvSpPr>
        <p:spPr>
          <a:xfrm>
            <a:off x="2736310" y="6156169"/>
            <a:ext cx="5242950" cy="738664"/>
          </a:xfrm>
          <a:prstGeom prst="rect">
            <a:avLst/>
          </a:prstGeom>
        </p:spPr>
        <p:txBody>
          <a:bodyPr wrap="square" lIns="0" tIns="0" rIns="0" bIns="0" rtlCol="0" anchor="t">
            <a:spAutoFit/>
          </a:bodyPr>
          <a:lstStyle/>
          <a:p>
            <a:pPr algn="just"/>
            <a:r>
              <a:rPr lang="pt-BR" sz="4800">
                <a:latin typeface="Times New Roman" panose="02020603050405020304" pitchFamily="18" charset="0"/>
                <a:cs typeface="Times New Roman" panose="02020603050405020304" pitchFamily="18" charset="0"/>
              </a:rPr>
              <a:t>* Ngôi kể thứ ba.</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9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555118"/>
            <a:ext cx="10604331" cy="3539430"/>
          </a:xfrm>
          <a:prstGeom prst="rect">
            <a:avLst/>
          </a:prstGeom>
        </p:spPr>
        <p:txBody>
          <a:bodyPr lIns="0" tIns="0" rIns="0" bIns="0" rtlCol="0" anchor="t">
            <a:spAutoFit/>
          </a:bodyPr>
          <a:lstStyle/>
          <a:p>
            <a:pPr algn="ctr"/>
            <a:r>
              <a:rPr lang="pt-BR" sz="115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Các phần của câu chuyện</a:t>
            </a:r>
            <a:endParaRPr lang="en-GB" sz="11500" b="1">
              <a:solidFill>
                <a:prstClr val="black"/>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1368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777112" y="1813154"/>
            <a:ext cx="10623651" cy="1637308"/>
          </a:xfrm>
          <a:prstGeom prst="rect">
            <a:avLst/>
          </a:prstGeom>
        </p:spPr>
        <p:txBody>
          <a:bodyPr lIns="0" tIns="0" rIns="0" bIns="0" rtlCol="0" anchor="t">
            <a:spAutoFit/>
          </a:bodyPr>
          <a:lstStyle/>
          <a:p>
            <a:pPr algn="ctr">
              <a:lnSpc>
                <a:spcPts val="14047"/>
              </a:lnSpc>
            </a:pPr>
            <a:r>
              <a:rPr lang="pt-BR" sz="8800" b="1">
                <a:latin typeface="Times New Roman" panose="02020603050405020304" pitchFamily="18" charset="0"/>
                <a:cs typeface="Times New Roman" panose="02020603050405020304" pitchFamily="18" charset="0"/>
              </a:rPr>
              <a:t>Phần mở đầu</a:t>
            </a:r>
            <a:endParaRPr lang="en-US" sz="9600">
              <a:solidFill>
                <a:srgbClr val="733F2B"/>
              </a:solidFill>
              <a:latin typeface="Times New Roman" panose="02020603050405020304" pitchFamily="18" charset="0"/>
              <a:ea typeface="Luckiest Guy"/>
              <a:cs typeface="Times New Roman" panose="02020603050405020304" pitchFamily="18" charset="0"/>
              <a:sym typeface="Luckiest Guy"/>
            </a:endParaRPr>
          </a:p>
        </p:txBody>
      </p:sp>
      <p:sp>
        <p:nvSpPr>
          <p:cNvPr id="7" name="TextBox 7"/>
          <p:cNvSpPr txBox="1"/>
          <p:nvPr/>
        </p:nvSpPr>
        <p:spPr>
          <a:xfrm>
            <a:off x="2666425" y="3844988"/>
            <a:ext cx="12845025" cy="2215991"/>
          </a:xfrm>
          <a:prstGeom prst="rect">
            <a:avLst/>
          </a:prstGeom>
        </p:spPr>
        <p:txBody>
          <a:bodyPr lIns="0" tIns="0" rIns="0" bIns="0" rtlCol="0" anchor="t">
            <a:spAutoFit/>
          </a:bodyPr>
          <a:lstStyle/>
          <a:p>
            <a:pPr algn="just"/>
            <a:r>
              <a:rPr lang="pt-BR" sz="7200">
                <a:latin typeface="Times New Roman" panose="02020603050405020304" pitchFamily="18" charset="0"/>
                <a:cs typeface="Times New Roman" panose="02020603050405020304" pitchFamily="18" charset="0"/>
              </a:rPr>
              <a:t>Giới thiệu bối cảnh (thời gian, không gian), nhân vật, câu chuyện.</a:t>
            </a:r>
            <a:endParaRPr lang="en-GB" sz="7200">
              <a:solidFill>
                <a:prstClr val="black"/>
              </a:solidFill>
              <a:latin typeface="Times New Roman" panose="02020603050405020304" pitchFamily="18" charset="0"/>
              <a:cs typeface="Times New Roman" panose="02020603050405020304" pitchFamily="18" charset="0"/>
            </a:endParaRPr>
          </a:p>
        </p:txBody>
      </p:sp>
      <p:sp>
        <p:nvSpPr>
          <p:cNvPr id="8" name="Freeform 8"/>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5587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190501"/>
            <a:ext cx="17259300" cy="9067800"/>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93651" y="860678"/>
            <a:ext cx="10623651" cy="1586973"/>
          </a:xfrm>
          <a:prstGeom prst="rect">
            <a:avLst/>
          </a:prstGeom>
        </p:spPr>
        <p:txBody>
          <a:bodyPr lIns="0" tIns="0" rIns="0" bIns="0" rtlCol="0" anchor="t">
            <a:spAutoFit/>
          </a:bodyPr>
          <a:lstStyle/>
          <a:p>
            <a:pPr algn="ctr">
              <a:lnSpc>
                <a:spcPts val="14047"/>
              </a:lnSpc>
            </a:pPr>
            <a:r>
              <a:rPr lang="pt-BR" sz="6600" b="1">
                <a:latin typeface="Times New Roman" panose="02020603050405020304" pitchFamily="18" charset="0"/>
                <a:cs typeface="Times New Roman" panose="02020603050405020304" pitchFamily="18" charset="0"/>
              </a:rPr>
              <a:t>Phần diễn biến</a:t>
            </a:r>
            <a:endParaRPr lang="en-US" sz="7200">
              <a:solidFill>
                <a:srgbClr val="733F2B"/>
              </a:solidFill>
              <a:latin typeface="Times New Roman" panose="02020603050405020304" pitchFamily="18" charset="0"/>
              <a:ea typeface="Luckiest Guy"/>
              <a:cs typeface="Times New Roman" panose="02020603050405020304" pitchFamily="18" charset="0"/>
              <a:sym typeface="Luckiest Guy"/>
            </a:endParaRPr>
          </a:p>
        </p:txBody>
      </p:sp>
      <p:sp>
        <p:nvSpPr>
          <p:cNvPr id="7" name="TextBox 7"/>
          <p:cNvSpPr txBox="1"/>
          <p:nvPr/>
        </p:nvSpPr>
        <p:spPr>
          <a:xfrm>
            <a:off x="2742442" y="2602605"/>
            <a:ext cx="12845025" cy="5539978"/>
          </a:xfrm>
          <a:prstGeom prst="rect">
            <a:avLst/>
          </a:prstGeom>
        </p:spPr>
        <p:txBody>
          <a:bodyPr lIns="0" tIns="0" rIns="0" bIns="0" rtlCol="0" anchor="t">
            <a:spAutoFit/>
          </a:bodyPr>
          <a:lstStyle/>
          <a:p>
            <a:pPr algn="just"/>
            <a:r>
              <a:rPr lang="pt-BR" sz="4000">
                <a:latin typeface="Times New Roman" panose="02020603050405020304" pitchFamily="18" charset="0"/>
                <a:cs typeface="Times New Roman" panose="02020603050405020304" pitchFamily="18" charset="0"/>
              </a:rPr>
              <a:t>+ Một buổi sáng ở tiệm cà phê Poa-rô, có ba người (bà Si-na-ga-oa, cậu thanh niên Ô-xa-oa, người đàn ông trung niên Ma-xu-cô) đều đến nhận là chủ nhân của con mèo Đại Uý và cả ba người đều đưa ra bằng chứng.</a:t>
            </a:r>
            <a:endParaRPr lang="en-GB" sz="4000">
              <a:latin typeface="Times New Roman" panose="02020603050405020304" pitchFamily="18" charset="0"/>
              <a:cs typeface="Times New Roman" panose="02020603050405020304" pitchFamily="18" charset="0"/>
            </a:endParaRPr>
          </a:p>
          <a:p>
            <a:pPr algn="just"/>
            <a:r>
              <a:rPr lang="pt-BR" sz="4000">
                <a:latin typeface="Times New Roman" panose="02020603050405020304" pitchFamily="18" charset="0"/>
                <a:cs typeface="Times New Roman" panose="02020603050405020304" pitchFamily="18" charset="0"/>
              </a:rPr>
              <a:t>  + Ô-xa-oa định mang con mèo về vì vừa gặp anh ta, nó nhảy lên lòng.</a:t>
            </a:r>
            <a:endParaRPr lang="en-GB" sz="4000">
              <a:latin typeface="Times New Roman" panose="02020603050405020304" pitchFamily="18" charset="0"/>
              <a:cs typeface="Times New Roman" panose="02020603050405020304" pitchFamily="18" charset="0"/>
            </a:endParaRPr>
          </a:p>
          <a:p>
            <a:pPr algn="just"/>
            <a:r>
              <a:rPr lang="pt-BR" sz="4000">
                <a:latin typeface="Times New Roman" panose="02020603050405020304" pitchFamily="18" charset="0"/>
                <a:cs typeface="Times New Roman" panose="02020603050405020304" pitchFamily="18" charset="0"/>
              </a:rPr>
              <a:t>  + Thám tử Cô-nan đưa ra cách kiểm tra chủ nhân thực sự của con mèo.</a:t>
            </a:r>
            <a:endParaRPr lang="en-GB" sz="4000">
              <a:latin typeface="Times New Roman" panose="02020603050405020304" pitchFamily="18" charset="0"/>
              <a:cs typeface="Times New Roman" panose="02020603050405020304" pitchFamily="18" charset="0"/>
            </a:endParaRPr>
          </a:p>
          <a:p>
            <a:pPr algn="just"/>
            <a:r>
              <a:rPr lang="pt-BR" sz="4000">
                <a:latin typeface="Times New Roman" panose="02020603050405020304" pitchFamily="18" charset="0"/>
                <a:cs typeface="Times New Roman" panose="02020603050405020304" pitchFamily="18" charset="0"/>
              </a:rPr>
              <a:t> + Thám tử đã tìm được đúng chủ nhân của con mèo Đại Uý.</a:t>
            </a:r>
            <a:endParaRPr lang="en-GB" sz="4000">
              <a:latin typeface="Times New Roman" panose="02020603050405020304" pitchFamily="18" charset="0"/>
              <a:cs typeface="Times New Roman" panose="02020603050405020304" pitchFamily="18" charset="0"/>
            </a:endParaRPr>
          </a:p>
        </p:txBody>
      </p:sp>
      <p:sp>
        <p:nvSpPr>
          <p:cNvPr id="8" name="Freeform 8"/>
          <p:cNvSpPr/>
          <p:nvPr/>
        </p:nvSpPr>
        <p:spPr>
          <a:xfrm flipH="1">
            <a:off x="-221595" y="7975892"/>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948104" y="7975892"/>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176415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 </a:t>
            </a:r>
            <a:endParaRPr lang="en-US" sz="12867"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Luckiest Guy"/>
              <a:cs typeface="Times New Roman" panose="02020603050405020304" pitchFamily="18" charset="0"/>
              <a:sym typeface="Luckiest Guy"/>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7515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777112" y="1813154"/>
            <a:ext cx="10623651" cy="1665392"/>
          </a:xfrm>
          <a:prstGeom prst="rect">
            <a:avLst/>
          </a:prstGeom>
        </p:spPr>
        <p:txBody>
          <a:bodyPr lIns="0" tIns="0" rIns="0" bIns="0" rtlCol="0" anchor="t">
            <a:spAutoFit/>
          </a:bodyPr>
          <a:lstStyle/>
          <a:p>
            <a:pPr algn="ctr">
              <a:lnSpc>
                <a:spcPts val="14047"/>
              </a:lnSpc>
            </a:pPr>
            <a:r>
              <a:rPr lang="pt-BR" sz="8800" b="1">
                <a:latin typeface="Times New Roman" panose="02020603050405020304" pitchFamily="18" charset="0"/>
                <a:cs typeface="Times New Roman" panose="02020603050405020304" pitchFamily="18" charset="0"/>
              </a:rPr>
              <a:t>Kết thúc</a:t>
            </a:r>
            <a:endParaRPr lang="en-US" sz="9600">
              <a:solidFill>
                <a:srgbClr val="733F2B"/>
              </a:solidFill>
              <a:latin typeface="Times New Roman" panose="02020603050405020304" pitchFamily="18" charset="0"/>
              <a:ea typeface="Luckiest Guy"/>
              <a:cs typeface="Times New Roman" panose="02020603050405020304" pitchFamily="18" charset="0"/>
              <a:sym typeface="Luckiest Guy"/>
            </a:endParaRPr>
          </a:p>
        </p:txBody>
      </p:sp>
      <p:sp>
        <p:nvSpPr>
          <p:cNvPr id="7" name="TextBox 7"/>
          <p:cNvSpPr txBox="1"/>
          <p:nvPr/>
        </p:nvSpPr>
        <p:spPr>
          <a:xfrm>
            <a:off x="2666425" y="3844988"/>
            <a:ext cx="12845025" cy="3323987"/>
          </a:xfrm>
          <a:prstGeom prst="rect">
            <a:avLst/>
          </a:prstGeom>
        </p:spPr>
        <p:txBody>
          <a:bodyPr lIns="0" tIns="0" rIns="0" bIns="0" rtlCol="0" anchor="t">
            <a:spAutoFit/>
          </a:bodyPr>
          <a:lstStyle/>
          <a:p>
            <a:pPr algn="just"/>
            <a:r>
              <a:rPr lang="pt-BR" sz="7200">
                <a:latin typeface="Times New Roman" panose="02020603050405020304" pitchFamily="18" charset="0"/>
                <a:cs typeface="Times New Roman" panose="02020603050405020304" pitchFamily="18" charset="0"/>
              </a:rPr>
              <a:t>Hình ảnh ông Ma-xu-cô, con Đại Uý khuất dần và lời đối thoại giữa chị chủ quán với Cô-nan.</a:t>
            </a:r>
            <a:endParaRPr lang="en-GB" sz="7200">
              <a:latin typeface="Times New Roman" panose="02020603050405020304" pitchFamily="18" charset="0"/>
              <a:cs typeface="Times New Roman" panose="02020603050405020304" pitchFamily="18" charset="0"/>
            </a:endParaRPr>
          </a:p>
        </p:txBody>
      </p:sp>
      <p:sp>
        <p:nvSpPr>
          <p:cNvPr id="8" name="Freeform 8"/>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1477328"/>
          </a:xfrm>
          <a:prstGeom prst="rect">
            <a:avLst/>
          </a:prstGeom>
        </p:spPr>
        <p:txBody>
          <a:bodyPr lIns="0" tIns="0" rIns="0" bIns="0" rtlCol="0" anchor="t">
            <a:spAutoFit/>
          </a:bodyPr>
          <a:lstStyle/>
          <a:p>
            <a:pPr algn="ctr"/>
            <a:r>
              <a:rPr lang="vi-VN" sz="96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III. Quy trình viết</a:t>
            </a:r>
            <a:endParaRPr lang="en-GB" sz="96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51607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1477328"/>
          </a:xfrm>
          <a:prstGeom prst="rect">
            <a:avLst/>
          </a:prstGeom>
        </p:spPr>
        <p:txBody>
          <a:bodyPr lIns="0" tIns="0" rIns="0" bIns="0" rtlCol="0" anchor="t">
            <a:spAutoFit/>
          </a:bodyPr>
          <a:lstStyle/>
          <a:p>
            <a:pPr algn="ctr"/>
            <a:r>
              <a:rPr lang="vi-VN" sz="96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1. Trước khi viết</a:t>
            </a:r>
            <a:endParaRPr lang="en-GB" sz="96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0124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rot="-5501711">
            <a:off x="982730" y="2840886"/>
            <a:ext cx="4508089" cy="4923113"/>
          </a:xfrm>
          <a:custGeom>
            <a:avLst/>
            <a:gdLst/>
            <a:ahLst/>
            <a:cxnLst/>
            <a:rect l="l" t="t" r="r" b="b"/>
            <a:pathLst>
              <a:path w="6138781" h="7117427">
                <a:moveTo>
                  <a:pt x="0" y="0"/>
                </a:moveTo>
                <a:lnTo>
                  <a:pt x="6138781" y="0"/>
                </a:lnTo>
                <a:lnTo>
                  <a:pt x="6138781" y="7117428"/>
                </a:lnTo>
                <a:lnTo>
                  <a:pt x="0" y="71174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709613" y="7606348"/>
            <a:ext cx="2918637" cy="2212083"/>
          </a:xfrm>
          <a:custGeom>
            <a:avLst/>
            <a:gdLst/>
            <a:ahLst/>
            <a:cxnLst/>
            <a:rect l="l" t="t" r="r" b="b"/>
            <a:pathLst>
              <a:path w="2918637" h="2212083">
                <a:moveTo>
                  <a:pt x="2918637" y="0"/>
                </a:moveTo>
                <a:lnTo>
                  <a:pt x="0" y="0"/>
                </a:lnTo>
                <a:lnTo>
                  <a:pt x="0" y="2212084"/>
                </a:lnTo>
                <a:lnTo>
                  <a:pt x="2918637" y="2212084"/>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794870" y="499189"/>
            <a:ext cx="17328476" cy="1107996"/>
          </a:xfrm>
          <a:prstGeom prst="rect">
            <a:avLst/>
          </a:prstGeom>
        </p:spPr>
        <p:txBody>
          <a:bodyPr wrap="square" lIns="0" tIns="0" rIns="0" bIns="0" rtlCol="0" anchor="t">
            <a:spAutoFit/>
          </a:bodyPr>
          <a:lstStyle/>
          <a:p>
            <a:pPr algn="ctr"/>
            <a:r>
              <a:rPr lang="vi-VN" sz="7200" b="1">
                <a:latin typeface="Times New Roman" panose="02020603050405020304" pitchFamily="18" charset="0"/>
                <a:cs typeface="Times New Roman" panose="02020603050405020304" pitchFamily="18" charset="0"/>
              </a:rPr>
              <a:t>a. Tìm ý tưởng cho truyện kể</a:t>
            </a:r>
            <a:endParaRPr lang="en-GB" sz="7200">
              <a:latin typeface="Times New Roman" panose="02020603050405020304" pitchFamily="18" charset="0"/>
              <a:cs typeface="Times New Roman" panose="02020603050405020304" pitchFamily="18" charset="0"/>
            </a:endParaRPr>
          </a:p>
        </p:txBody>
      </p:sp>
      <p:sp>
        <p:nvSpPr>
          <p:cNvPr id="8" name="TextBox 8"/>
          <p:cNvSpPr txBox="1"/>
          <p:nvPr/>
        </p:nvSpPr>
        <p:spPr>
          <a:xfrm>
            <a:off x="1517393" y="4230054"/>
            <a:ext cx="3435607" cy="3323987"/>
          </a:xfrm>
          <a:prstGeom prst="rect">
            <a:avLst/>
          </a:prstGeom>
        </p:spPr>
        <p:txBody>
          <a:bodyPr wrap="square" lIns="0" tIns="0" rIns="0" bIns="0" rtlCol="0" anchor="t">
            <a:spAutoFit/>
          </a:bodyPr>
          <a:lstStyle/>
          <a:p>
            <a:pPr marL="345441" lvl="1" algn="ctr"/>
            <a:r>
              <a:rPr lang="vi-VN" sz="5400">
                <a:latin typeface="Times New Roman" panose="02020603050405020304" pitchFamily="18" charset="0"/>
                <a:cs typeface="Times New Roman" panose="02020603050405020304" pitchFamily="18" charset="0"/>
              </a:rPr>
              <a:t>Dựa vào một truyện đã đọc.</a:t>
            </a:r>
            <a:endParaRPr lang="en-GB" sz="5400">
              <a:latin typeface="Times New Roman" panose="02020603050405020304" pitchFamily="18" charset="0"/>
              <a:cs typeface="Times New Roman" panose="02020603050405020304" pitchFamily="18" charset="0"/>
            </a:endParaRPr>
          </a:p>
          <a:p>
            <a:pPr marL="345441" lvl="1"/>
            <a:endParaRPr lang="en-US" sz="5400" b="1">
              <a:solidFill>
                <a:srgbClr val="733F2B"/>
              </a:solidFill>
              <a:latin typeface="Times New Roman" panose="02020603050405020304" pitchFamily="18" charset="0"/>
              <a:ea typeface="Achshelo"/>
              <a:cs typeface="Times New Roman" panose="02020603050405020304" pitchFamily="18" charset="0"/>
              <a:sym typeface="Achshelo"/>
            </a:endParaRPr>
          </a:p>
        </p:txBody>
      </p:sp>
      <p:sp>
        <p:nvSpPr>
          <p:cNvPr id="9" name="Freeform 9"/>
          <p:cNvSpPr/>
          <p:nvPr/>
        </p:nvSpPr>
        <p:spPr>
          <a:xfrm rot="5400000">
            <a:off x="8173144" y="94556"/>
            <a:ext cx="7646732" cy="11801022"/>
          </a:xfrm>
          <a:custGeom>
            <a:avLst/>
            <a:gdLst/>
            <a:ahLst/>
            <a:cxnLst/>
            <a:rect l="l" t="t" r="r" b="b"/>
            <a:pathLst>
              <a:path w="6138781" h="7117427">
                <a:moveTo>
                  <a:pt x="0" y="0"/>
                </a:moveTo>
                <a:lnTo>
                  <a:pt x="6138781" y="0"/>
                </a:lnTo>
                <a:lnTo>
                  <a:pt x="6138781" y="7117427"/>
                </a:lnTo>
                <a:lnTo>
                  <a:pt x="0" y="71174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5369363" y="7980416"/>
            <a:ext cx="2918637" cy="2212083"/>
          </a:xfrm>
          <a:custGeom>
            <a:avLst/>
            <a:gdLst/>
            <a:ahLst/>
            <a:cxnLst/>
            <a:rect l="l" t="t" r="r" b="b"/>
            <a:pathLst>
              <a:path w="2918637" h="2212083">
                <a:moveTo>
                  <a:pt x="0" y="0"/>
                </a:moveTo>
                <a:lnTo>
                  <a:pt x="2918637" y="0"/>
                </a:lnTo>
                <a:lnTo>
                  <a:pt x="2918637" y="2212084"/>
                </a:lnTo>
                <a:lnTo>
                  <a:pt x="0" y="22120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TextBox 11"/>
          <p:cNvSpPr txBox="1"/>
          <p:nvPr/>
        </p:nvSpPr>
        <p:spPr>
          <a:xfrm>
            <a:off x="7696200" y="3119519"/>
            <a:ext cx="7575615" cy="577081"/>
          </a:xfrm>
          <a:prstGeom prst="rect">
            <a:avLst/>
          </a:prstGeom>
        </p:spPr>
        <p:txBody>
          <a:bodyPr wrap="square" lIns="0" tIns="0" rIns="0" bIns="0" rtlCol="0" anchor="t">
            <a:spAutoFit/>
          </a:bodyPr>
          <a:lstStyle/>
          <a:p>
            <a:pPr marL="345441" lvl="1" algn="ctr">
              <a:lnSpc>
                <a:spcPts val="4480"/>
              </a:lnSpc>
            </a:pPr>
            <a:r>
              <a:rPr lang="vi-VN" sz="4400" b="1">
                <a:latin typeface="Times New Roman" panose="02020603050405020304" pitchFamily="18" charset="0"/>
                <a:cs typeface="Times New Roman" panose="02020603050405020304" pitchFamily="18" charset="0"/>
              </a:rPr>
              <a:t>Tự sáng tác một truyện mới</a:t>
            </a:r>
            <a:endParaRPr lang="en-US" sz="4400" b="1">
              <a:solidFill>
                <a:srgbClr val="733F2B"/>
              </a:solidFill>
              <a:latin typeface="Times New Roman" panose="02020603050405020304" pitchFamily="18" charset="0"/>
              <a:ea typeface="Achshelo"/>
              <a:cs typeface="Times New Roman" panose="02020603050405020304" pitchFamily="18" charset="0"/>
              <a:sym typeface="Achshelo"/>
            </a:endParaRPr>
          </a:p>
        </p:txBody>
      </p:sp>
      <p:sp>
        <p:nvSpPr>
          <p:cNvPr id="12" name="Freeform 12"/>
          <p:cNvSpPr/>
          <p:nvPr/>
        </p:nvSpPr>
        <p:spPr>
          <a:xfrm>
            <a:off x="16621577" y="1895152"/>
            <a:ext cx="1275443" cy="1196260"/>
          </a:xfrm>
          <a:custGeom>
            <a:avLst/>
            <a:gdLst/>
            <a:ahLst/>
            <a:cxnLst/>
            <a:rect l="l" t="t" r="r" b="b"/>
            <a:pathLst>
              <a:path w="1275443" h="1196260">
                <a:moveTo>
                  <a:pt x="0" y="0"/>
                </a:moveTo>
                <a:lnTo>
                  <a:pt x="1275444" y="0"/>
                </a:lnTo>
                <a:lnTo>
                  <a:pt x="1275444" y="1196259"/>
                </a:lnTo>
                <a:lnTo>
                  <a:pt x="0" y="11962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flipH="1">
            <a:off x="709613" y="3119519"/>
            <a:ext cx="1275443" cy="1196260"/>
          </a:xfrm>
          <a:custGeom>
            <a:avLst/>
            <a:gdLst/>
            <a:ahLst/>
            <a:cxnLst/>
            <a:rect l="l" t="t" r="r" b="b"/>
            <a:pathLst>
              <a:path w="1275443" h="1196260">
                <a:moveTo>
                  <a:pt x="1275444" y="0"/>
                </a:moveTo>
                <a:lnTo>
                  <a:pt x="0" y="0"/>
                </a:lnTo>
                <a:lnTo>
                  <a:pt x="0" y="1196260"/>
                </a:lnTo>
                <a:lnTo>
                  <a:pt x="1275444" y="1196260"/>
                </a:lnTo>
                <a:lnTo>
                  <a:pt x="127544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Rectangle 13"/>
          <p:cNvSpPr/>
          <p:nvPr/>
        </p:nvSpPr>
        <p:spPr>
          <a:xfrm>
            <a:off x="6827670" y="3787356"/>
            <a:ext cx="10337680" cy="4653582"/>
          </a:xfrm>
          <a:prstGeom prst="rect">
            <a:avLst/>
          </a:prstGeom>
        </p:spPr>
        <p:txBody>
          <a:bodyPr wrap="square">
            <a:spAutoFit/>
          </a:bodyPr>
          <a:lstStyle/>
          <a:p>
            <a:pPr algn="just">
              <a:lnSpc>
                <a:spcPct val="130000"/>
              </a:lnSpc>
              <a:spcAft>
                <a:spcPts val="0"/>
              </a:spcAft>
            </a:pPr>
            <a:r>
              <a:rPr lang="vi-VN" sz="3800">
                <a:latin typeface="Times New Roman" panose="02020603050405020304" pitchFamily="18" charset="0"/>
                <a:ea typeface="Calibri" panose="020F0502020204030204" pitchFamily="34" charset="0"/>
                <a:cs typeface="Times New Roman" panose="02020603050405020304" pitchFamily="18" charset="0"/>
              </a:rPr>
              <a:t>+ Dựa vào những câu chuyện có yếu tố trinh thám để sáng tác: một vụ mất cắp; một vụ án,...</a:t>
            </a:r>
            <a:endParaRPr lang="en-GB" sz="3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vi-VN" sz="3800">
                <a:latin typeface="Times New Roman" panose="02020603050405020304" pitchFamily="18" charset="0"/>
                <a:ea typeface="Calibri" panose="020F0502020204030204" pitchFamily="34" charset="0"/>
                <a:cs typeface="Times New Roman" panose="02020603050405020304" pitchFamily="18" charset="0"/>
              </a:rPr>
              <a:t>+ Cần lên ý tưởng câu chuyện gắn với những không gian cụ thể, có thể quen thuộc với em </a:t>
            </a:r>
            <a:endParaRPr lang="en-US" sz="3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vi-VN" sz="3800" smtClean="0">
                <a:latin typeface="Times New Roman" panose="02020603050405020304" pitchFamily="18" charset="0"/>
                <a:ea typeface="Calibri" panose="020F0502020204030204" pitchFamily="34" charset="0"/>
                <a:cs typeface="Times New Roman" panose="02020603050405020304" pitchFamily="18" charset="0"/>
              </a:rPr>
              <a:t>+ </a:t>
            </a:r>
            <a:r>
              <a:rPr lang="vi-VN" sz="3800">
                <a:latin typeface="Times New Roman" panose="02020603050405020304" pitchFamily="18" charset="0"/>
                <a:ea typeface="Calibri" panose="020F0502020204030204" pitchFamily="34" charset="0"/>
                <a:cs typeface="Times New Roman" panose="02020603050405020304" pitchFamily="18" charset="0"/>
              </a:rPr>
              <a:t>Tìm đọc tài liệu thông tin trên báo về những vụ án để dựa vào đó phát triển câu chuyện của bản thân.</a:t>
            </a:r>
            <a:endParaRPr lang="en-GB" sz="3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11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rot="-5501711">
            <a:off x="1288179" y="2526264"/>
            <a:ext cx="6138781" cy="7117427"/>
          </a:xfrm>
          <a:custGeom>
            <a:avLst/>
            <a:gdLst/>
            <a:ahLst/>
            <a:cxnLst/>
            <a:rect l="l" t="t" r="r" b="b"/>
            <a:pathLst>
              <a:path w="6138781" h="7117427">
                <a:moveTo>
                  <a:pt x="0" y="0"/>
                </a:moveTo>
                <a:lnTo>
                  <a:pt x="6138781" y="0"/>
                </a:lnTo>
                <a:lnTo>
                  <a:pt x="6138781" y="7117428"/>
                </a:lnTo>
                <a:lnTo>
                  <a:pt x="0" y="71174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709613" y="7606348"/>
            <a:ext cx="2918637" cy="2212083"/>
          </a:xfrm>
          <a:custGeom>
            <a:avLst/>
            <a:gdLst/>
            <a:ahLst/>
            <a:cxnLst/>
            <a:rect l="l" t="t" r="r" b="b"/>
            <a:pathLst>
              <a:path w="2918637" h="2212083">
                <a:moveTo>
                  <a:pt x="2918637" y="0"/>
                </a:moveTo>
                <a:lnTo>
                  <a:pt x="0" y="0"/>
                </a:lnTo>
                <a:lnTo>
                  <a:pt x="0" y="2212084"/>
                </a:lnTo>
                <a:lnTo>
                  <a:pt x="2918637" y="2212084"/>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4007524" y="828675"/>
            <a:ext cx="9685387" cy="1544910"/>
          </a:xfrm>
          <a:prstGeom prst="rect">
            <a:avLst/>
          </a:prstGeom>
        </p:spPr>
        <p:txBody>
          <a:bodyPr lIns="0" tIns="0" rIns="0" bIns="0" rtlCol="0" anchor="t">
            <a:spAutoFit/>
          </a:bodyPr>
          <a:lstStyle/>
          <a:p>
            <a:pPr algn="ctr">
              <a:lnSpc>
                <a:spcPts val="14047"/>
              </a:lnSpc>
            </a:pPr>
            <a:r>
              <a:rPr lang="vi-VN" sz="6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b. Xây dựng khung truyện</a:t>
            </a:r>
            <a:endParaRPr lang="en-US" sz="7200">
              <a:solidFill>
                <a:srgbClr val="733F2B"/>
              </a:solidFill>
              <a:effectLst>
                <a:glow rad="101600">
                  <a:schemeClr val="accent2">
                    <a:satMod val="175000"/>
                    <a:alpha val="40000"/>
                  </a:schemeClr>
                </a:glow>
              </a:effectLst>
              <a:latin typeface="Times New Roman" panose="02020603050405020304" pitchFamily="18" charset="0"/>
              <a:ea typeface="Luckiest Guy"/>
              <a:cs typeface="Times New Roman" panose="02020603050405020304" pitchFamily="18" charset="0"/>
              <a:sym typeface="Luckiest Guy"/>
            </a:endParaRPr>
          </a:p>
        </p:txBody>
      </p:sp>
      <p:sp>
        <p:nvSpPr>
          <p:cNvPr id="8" name="TextBox 8"/>
          <p:cNvSpPr txBox="1"/>
          <p:nvPr/>
        </p:nvSpPr>
        <p:spPr>
          <a:xfrm>
            <a:off x="1604770" y="3899370"/>
            <a:ext cx="5416807" cy="4431983"/>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Hệ thống nhân vật (nhà điều tra, nghi phạm, thủ phạm,...) gồm những ai?</a:t>
            </a:r>
            <a:endParaRPr lang="en-GB" sz="40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Câu chuyện diễn ra ở đâu? Vào lúc nào</a:t>
            </a:r>
            <a:r>
              <a:rPr lang="vi-VN" sz="4800" smtClean="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9" name="Freeform 9"/>
          <p:cNvSpPr/>
          <p:nvPr/>
        </p:nvSpPr>
        <p:spPr>
          <a:xfrm rot="5400000">
            <a:off x="10631196" y="2630196"/>
            <a:ext cx="6138781" cy="7117427"/>
          </a:xfrm>
          <a:custGeom>
            <a:avLst/>
            <a:gdLst/>
            <a:ahLst/>
            <a:cxnLst/>
            <a:rect l="l" t="t" r="r" b="b"/>
            <a:pathLst>
              <a:path w="6138781" h="7117427">
                <a:moveTo>
                  <a:pt x="0" y="0"/>
                </a:moveTo>
                <a:lnTo>
                  <a:pt x="6138781" y="0"/>
                </a:lnTo>
                <a:lnTo>
                  <a:pt x="6138781" y="7117427"/>
                </a:lnTo>
                <a:lnTo>
                  <a:pt x="0" y="71174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4197895" y="7606348"/>
            <a:ext cx="2918637" cy="2212083"/>
          </a:xfrm>
          <a:custGeom>
            <a:avLst/>
            <a:gdLst/>
            <a:ahLst/>
            <a:cxnLst/>
            <a:rect l="l" t="t" r="r" b="b"/>
            <a:pathLst>
              <a:path w="2918637" h="2212083">
                <a:moveTo>
                  <a:pt x="0" y="0"/>
                </a:moveTo>
                <a:lnTo>
                  <a:pt x="2918637" y="0"/>
                </a:lnTo>
                <a:lnTo>
                  <a:pt x="2918637" y="2212084"/>
                </a:lnTo>
                <a:lnTo>
                  <a:pt x="0" y="22120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TextBox 11"/>
          <p:cNvSpPr txBox="1"/>
          <p:nvPr/>
        </p:nvSpPr>
        <p:spPr>
          <a:xfrm>
            <a:off x="10930978" y="4107916"/>
            <a:ext cx="5764199" cy="3693319"/>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Diễn biến cốt truyện như thế nào? (Mở đầu – diễn biến – Kết thúc)</a:t>
            </a:r>
            <a:endParaRPr lang="en-GB" sz="40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Ngôi kể trong truyện là ngôi nào</a:t>
            </a:r>
            <a:r>
              <a:rPr lang="vi-VN" sz="4800" smtClean="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12" name="Freeform 12"/>
          <p:cNvSpPr/>
          <p:nvPr/>
        </p:nvSpPr>
        <p:spPr>
          <a:xfrm>
            <a:off x="15841088" y="2911656"/>
            <a:ext cx="1275443" cy="1196260"/>
          </a:xfrm>
          <a:custGeom>
            <a:avLst/>
            <a:gdLst/>
            <a:ahLst/>
            <a:cxnLst/>
            <a:rect l="l" t="t" r="r" b="b"/>
            <a:pathLst>
              <a:path w="1275443" h="1196260">
                <a:moveTo>
                  <a:pt x="0" y="0"/>
                </a:moveTo>
                <a:lnTo>
                  <a:pt x="1275444" y="0"/>
                </a:lnTo>
                <a:lnTo>
                  <a:pt x="1275444" y="1196259"/>
                </a:lnTo>
                <a:lnTo>
                  <a:pt x="0" y="11962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flipH="1">
            <a:off x="709613" y="3119519"/>
            <a:ext cx="1275443" cy="1196260"/>
          </a:xfrm>
          <a:custGeom>
            <a:avLst/>
            <a:gdLst/>
            <a:ahLst/>
            <a:cxnLst/>
            <a:rect l="l" t="t" r="r" b="b"/>
            <a:pathLst>
              <a:path w="1275443" h="1196260">
                <a:moveTo>
                  <a:pt x="1275444" y="0"/>
                </a:moveTo>
                <a:lnTo>
                  <a:pt x="0" y="0"/>
                </a:lnTo>
                <a:lnTo>
                  <a:pt x="0" y="1196260"/>
                </a:lnTo>
                <a:lnTo>
                  <a:pt x="1275444" y="1196260"/>
                </a:lnTo>
                <a:lnTo>
                  <a:pt x="1275444"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4889081" y="1677275"/>
            <a:ext cx="8509838" cy="1639873"/>
          </a:xfrm>
          <a:prstGeom prst="rect">
            <a:avLst/>
          </a:prstGeom>
        </p:spPr>
        <p:txBody>
          <a:bodyPr lIns="0" tIns="0" rIns="0" bIns="0" rtlCol="0" anchor="t">
            <a:spAutoFit/>
          </a:bodyPr>
          <a:lstStyle/>
          <a:p>
            <a:pPr algn="ctr">
              <a:lnSpc>
                <a:spcPts val="14047"/>
              </a:lnSpc>
            </a:pPr>
            <a:r>
              <a:rPr lang="vi-VN" sz="8000" b="1">
                <a:latin typeface="Times New Roman" panose="02020603050405020304" pitchFamily="18" charset="0"/>
                <a:cs typeface="Times New Roman" panose="02020603050405020304" pitchFamily="18" charset="0"/>
              </a:rPr>
              <a:t>c. Lập dàn ý</a:t>
            </a:r>
            <a:endParaRPr lang="en-US" sz="8800">
              <a:solidFill>
                <a:srgbClr val="733F2B"/>
              </a:solidFill>
              <a:latin typeface="Times New Roman" panose="02020603050405020304" pitchFamily="18" charset="0"/>
              <a:ea typeface="Luckiest Guy"/>
              <a:cs typeface="Times New Roman" panose="02020603050405020304" pitchFamily="18" charset="0"/>
              <a:sym typeface="Luckiest Guy"/>
            </a:endParaRPr>
          </a:p>
        </p:txBody>
      </p:sp>
      <p:sp>
        <p:nvSpPr>
          <p:cNvPr id="8" name="TextBox 8"/>
          <p:cNvSpPr txBox="1"/>
          <p:nvPr/>
        </p:nvSpPr>
        <p:spPr>
          <a:xfrm>
            <a:off x="2413352" y="4020702"/>
            <a:ext cx="13900979" cy="2769989"/>
          </a:xfrm>
          <a:prstGeom prst="rect">
            <a:avLst/>
          </a:prstGeom>
        </p:spPr>
        <p:txBody>
          <a:bodyPr wrap="square" lIns="0" tIns="0" rIns="0" bIns="0" rtlCol="0" anchor="t">
            <a:spAutoFit/>
          </a:bodyPr>
          <a:lstStyle/>
          <a:p>
            <a:pPr marL="356235" lvl="1" algn="just"/>
            <a:r>
              <a:rPr lang="vi-VN" sz="3600">
                <a:latin typeface="Times New Roman" panose="02020603050405020304" pitchFamily="18" charset="0"/>
                <a:cs typeface="Times New Roman" panose="02020603050405020304" pitchFamily="18" charset="0"/>
              </a:rPr>
              <a:t> </a:t>
            </a:r>
            <a:r>
              <a:rPr lang="vi-VN" sz="6000">
                <a:latin typeface="Times New Roman" panose="02020603050405020304" pitchFamily="18" charset="0"/>
                <a:cs typeface="Times New Roman" panose="02020603050405020304" pitchFamily="18" charset="0"/>
              </a:rPr>
              <a:t>Sắp xếp các ý tưởng trên hành một dàn ý. Có thể xây dựng theo diễn biến cốt truyện gồm </a:t>
            </a:r>
            <a:r>
              <a:rPr lang="vi-VN" sz="6000" i="1">
                <a:latin typeface="Times New Roman" panose="02020603050405020304" pitchFamily="18" charset="0"/>
                <a:cs typeface="Times New Roman" panose="02020603050405020304" pitchFamily="18" charset="0"/>
              </a:rPr>
              <a:t>Mở đầu – Phát triển – Kết thúc.</a:t>
            </a:r>
            <a:endParaRPr lang="en-US" sz="5400" b="1">
              <a:solidFill>
                <a:srgbClr val="733F2B"/>
              </a:solidFill>
              <a:latin typeface="Times New Roman" panose="02020603050405020304" pitchFamily="18" charset="0"/>
              <a:ea typeface="Achshelo"/>
              <a:cs typeface="Times New Roman" panose="02020603050405020304" pitchFamily="18" charset="0"/>
              <a:sym typeface="Achshelo"/>
            </a:endParaRPr>
          </a:p>
        </p:txBody>
      </p:sp>
      <p:sp>
        <p:nvSpPr>
          <p:cNvPr id="9" name="Freeform 9"/>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2069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1769715"/>
          </a:xfrm>
          <a:prstGeom prst="rect">
            <a:avLst/>
          </a:prstGeom>
        </p:spPr>
        <p:txBody>
          <a:bodyPr lIns="0" tIns="0" rIns="0" bIns="0" rtlCol="0" anchor="t">
            <a:spAutoFit/>
          </a:bodyPr>
          <a:lstStyle/>
          <a:p>
            <a:pPr algn="ctr"/>
            <a:r>
              <a:rPr lang="vi-VN" sz="115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2. Viết bài</a:t>
            </a:r>
            <a:endParaRPr lang="en-GB" sz="11500">
              <a:solidFill>
                <a:prstClr val="black"/>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1565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2679553" y="1588541"/>
            <a:ext cx="12831505" cy="7186776"/>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 Cần có những chi tiết là dấu hiệu báo trước hoặc gợi ý cho điều sẽ xảy ra tạo nên tính lo-gic của cốt truyện và sự tò mò, hồi hộp cho người đọc.</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Sử dụng các chi tiết miêu tả thời gian, không gian, nhân vật để câu chuyện sinh động.</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Xây dựng hội thoại để khắc họạ nhân vật và phát triển mạch sự kiện.</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Xây dựng lập luận của nhà điều tra sao cho lô-gic, thuyết phục.</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Nếu viết một truyện ngắn chuyển thể từ truyện tranh trinh thám đã đọc, cần sáng tạo dựa trên cốt truyện đã có; tránh việc chỉ tóm tắt lại truyện một cách đơn giản. Chú ý ghi rõ truyện được mô phỏng từ tác phẩm nào để đảm bảo yêu cầu về vấn đề sở hữu trí tuệ.</a:t>
            </a:r>
            <a:endParaRPr lang="en-GB" sz="3600">
              <a:latin typeface="Times New Roman" panose="02020603050405020304" pitchFamily="18" charset="0"/>
              <a:cs typeface="Times New Roman" panose="02020603050405020304" pitchFamily="18" charset="0"/>
            </a:endParaRPr>
          </a:p>
          <a:p>
            <a:pPr marL="356235" lvl="1" algn="just">
              <a:lnSpc>
                <a:spcPts val="4620"/>
              </a:lnSpc>
            </a:pPr>
            <a:endParaRPr lang="en-US" sz="3300" b="1">
              <a:solidFill>
                <a:srgbClr val="733F2B"/>
              </a:solidFill>
              <a:latin typeface="Achshelo"/>
              <a:ea typeface="Achshelo"/>
              <a:cs typeface="Achshelo"/>
              <a:sym typeface="Achshelo"/>
            </a:endParaRPr>
          </a:p>
        </p:txBody>
      </p:sp>
      <p:sp>
        <p:nvSpPr>
          <p:cNvPr id="9" name="Freeform 9"/>
          <p:cNvSpPr/>
          <p:nvPr/>
        </p:nvSpPr>
        <p:spPr>
          <a:xfrm flipH="1">
            <a:off x="-110798" y="79740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15621000" y="7905429"/>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133921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1231106"/>
          </a:xfrm>
          <a:prstGeom prst="rect">
            <a:avLst/>
          </a:prstGeom>
        </p:spPr>
        <p:txBody>
          <a:bodyPr lIns="0" tIns="0" rIns="0" bIns="0" rtlCol="0" anchor="t">
            <a:spAutoFit/>
          </a:bodyPr>
          <a:lstStyle/>
          <a:p>
            <a:pPr algn="ctr"/>
            <a:r>
              <a:rPr lang="vi-VN"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3. Chỉnh sửa bài viết</a:t>
            </a:r>
            <a:endParaRPr lang="en-GB" sz="80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95785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3019164" y="1654165"/>
            <a:ext cx="12831505" cy="6771084"/>
          </a:xfrm>
          <a:prstGeom prst="rect">
            <a:avLst/>
          </a:prstGeom>
        </p:spPr>
        <p:txBody>
          <a:bodyPr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Đọc lại bài viết, dựa vào yêu cầu của kiểu bài, đối chiếu với dàn ý để chỉnh sửa, hoàn thiện.</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Chú ý các tiêu chí trong Rubric đánh giá để hoàn thiện bài viết.</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Kiểm tra bối cảnh của câu chuyện; bổ sung các yếu tố miêu tả, biểu cảm trong truyện (về không gian, thời gian, nhân vật)</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Kiểm tra cách thức đi đến kết luận của nhà điều tra; chỉnh sửa, bổ sung nếu chưa hợp lí/ chưa thuyết phục.</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Sửa lỗi diễn đạt.</a:t>
            </a:r>
            <a:endParaRPr lang="en-US" sz="6600" b="1">
              <a:solidFill>
                <a:srgbClr val="733F2B"/>
              </a:solidFill>
              <a:latin typeface="Times New Roman" panose="02020603050405020304" pitchFamily="18" charset="0"/>
              <a:ea typeface="Achshelo"/>
              <a:cs typeface="Times New Roman" panose="02020603050405020304" pitchFamily="18" charset="0"/>
              <a:sym typeface="Achshelo"/>
            </a:endParaRPr>
          </a:p>
        </p:txBody>
      </p:sp>
      <p:sp>
        <p:nvSpPr>
          <p:cNvPr id="9" name="Freeform 9"/>
          <p:cNvSpPr/>
          <p:nvPr/>
        </p:nvSpPr>
        <p:spPr>
          <a:xfrm flipH="1">
            <a:off x="-110798" y="79740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5615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2723081" y="4056002"/>
            <a:ext cx="12841838" cy="3323987"/>
          </a:xfrm>
          <a:prstGeom prst="rect">
            <a:avLst/>
          </a:prstGeom>
        </p:spPr>
        <p:txBody>
          <a:bodyPr lIns="0" tIns="0" rIns="0" bIns="0" rtlCol="0" anchor="t">
            <a:spAutoFit/>
          </a:bodyPr>
          <a:lstStyle/>
          <a:p>
            <a:pPr algn="just"/>
            <a:r>
              <a:rPr lang="nl-NL" sz="5400" smtClean="0">
                <a:latin typeface="Times New Roman" panose="02020603050405020304" pitchFamily="18" charset="0"/>
                <a:cs typeface="Times New Roman" panose="02020603050405020304" pitchFamily="18" charset="0"/>
              </a:rPr>
              <a:t>- </a:t>
            </a:r>
            <a:r>
              <a:rPr lang="nl-NL" sz="5400">
                <a:latin typeface="Times New Roman" panose="02020603050405020304" pitchFamily="18" charset="0"/>
                <a:cs typeface="Times New Roman" panose="02020603050405020304" pitchFamily="18" charset="0"/>
              </a:rPr>
              <a:t>Theo em, những yếu tố nào làm nên sức hấp dẫn của một truyện trinh thám?</a:t>
            </a:r>
            <a:endParaRPr lang="en-GB" sz="5400">
              <a:latin typeface="Times New Roman" panose="02020603050405020304" pitchFamily="18" charset="0"/>
              <a:cs typeface="Times New Roman" panose="02020603050405020304" pitchFamily="18" charset="0"/>
            </a:endParaRPr>
          </a:p>
          <a:p>
            <a:pPr algn="just"/>
            <a:r>
              <a:rPr lang="nl-NL" sz="5400" b="1">
                <a:latin typeface="Times New Roman" panose="02020603050405020304" pitchFamily="18" charset="0"/>
                <a:cs typeface="Times New Roman" panose="02020603050405020304" pitchFamily="18" charset="0"/>
              </a:rPr>
              <a:t>- </a:t>
            </a:r>
            <a:r>
              <a:rPr lang="nl-NL" sz="5400">
                <a:latin typeface="Times New Roman" panose="02020603050405020304" pitchFamily="18" charset="0"/>
                <a:cs typeface="Times New Roman" panose="02020603050405020304" pitchFamily="18" charset="0"/>
              </a:rPr>
              <a:t>Em đã bao giờ sáng tác một tác phẩm truyện chưa? Hãy chia sẻ ngắn gọn trải nghiệm đó</a:t>
            </a:r>
            <a:endParaRPr lang="en-US" sz="4800" b="1">
              <a:solidFill>
                <a:srgbClr val="733F2B"/>
              </a:solidFill>
              <a:latin typeface="Times New Roman" panose="02020603050405020304" pitchFamily="18" charset="0"/>
              <a:ea typeface="Achshelo"/>
              <a:cs typeface="Times New Roman" panose="02020603050405020304" pitchFamily="18" charset="0"/>
              <a:sym typeface="Achshelo"/>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723081" y="1989024"/>
            <a:ext cx="12841838" cy="1477328"/>
          </a:xfrm>
          <a:prstGeom prst="rect">
            <a:avLst/>
          </a:prstGeom>
        </p:spPr>
        <p:txBody>
          <a:bodyPr lIns="0" tIns="0" rIns="0" bIns="0" rtlCol="0" anchor="t">
            <a:spAutoFit/>
          </a:bodyPr>
          <a:lstStyle/>
          <a:p>
            <a:pPr algn="ctr"/>
            <a:r>
              <a:rPr lang="nl-NL" sz="9600" b="1">
                <a:latin typeface="Times New Roman" panose="02020603050405020304" pitchFamily="18" charset="0"/>
                <a:cs typeface="Times New Roman" panose="02020603050405020304" pitchFamily="18" charset="0"/>
              </a:rPr>
              <a:t>Câu </a:t>
            </a:r>
            <a:r>
              <a:rPr lang="nl-NL" sz="9600" b="1" smtClean="0">
                <a:latin typeface="Times New Roman" panose="02020603050405020304" pitchFamily="18" charset="0"/>
                <a:cs typeface="Times New Roman" panose="02020603050405020304" pitchFamily="18" charset="0"/>
              </a:rPr>
              <a:t>hỏi</a:t>
            </a:r>
            <a:endParaRPr lang="en-GB" sz="9600">
              <a:latin typeface="Times New Roman" panose="02020603050405020304" pitchFamily="18" charset="0"/>
              <a:cs typeface="Times New Roman" panose="02020603050405020304" pitchFamily="18" charset="0"/>
            </a:endParaRPr>
          </a:p>
        </p:txBody>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12121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528261"/>
            <a:ext cx="10604331" cy="4278094"/>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Bảng kiểm kĩ năng viết truyện ngắn sáng tạo </a:t>
            </a:r>
            <a:endParaRPr lang="en-US" sz="6600" b="1" smtClean="0">
              <a:latin typeface="Times New Roman" panose="02020603050405020304" pitchFamily="18" charset="0"/>
              <a:cs typeface="Times New Roman" panose="02020603050405020304" pitchFamily="18" charset="0"/>
            </a:endParaRPr>
          </a:p>
          <a:p>
            <a:pPr algn="ctr"/>
            <a:r>
              <a:rPr lang="vi-VN" sz="6600" b="1" smtClean="0">
                <a:latin typeface="Times New Roman" panose="02020603050405020304" pitchFamily="18" charset="0"/>
                <a:cs typeface="Times New Roman" panose="02020603050405020304" pitchFamily="18" charset="0"/>
              </a:rPr>
              <a:t>(</a:t>
            </a:r>
            <a:r>
              <a:rPr lang="vi-VN" sz="6600" b="1">
                <a:latin typeface="Times New Roman" panose="02020603050405020304" pitchFamily="18" charset="0"/>
                <a:cs typeface="Times New Roman" panose="02020603050405020304" pitchFamily="18" charset="0"/>
              </a:rPr>
              <a:t>truyện có yếu tố trinh thám)</a:t>
            </a:r>
            <a:endParaRPr lang="en-GB" sz="6600">
              <a:latin typeface="Times New Roman" panose="02020603050405020304" pitchFamily="18" charset="0"/>
              <a:cs typeface="Times New Roman" panose="02020603050405020304" pitchFamily="18" charset="0"/>
            </a:endParaRPr>
          </a:p>
          <a:p>
            <a:endParaRPr lang="en-GB" sz="8000">
              <a:solidFill>
                <a:prstClr val="black"/>
              </a:solidFill>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42444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037727586"/>
              </p:ext>
            </p:extLst>
          </p:nvPr>
        </p:nvGraphicFramePr>
        <p:xfrm>
          <a:off x="152401" y="145701"/>
          <a:ext cx="17906998" cy="9509760"/>
        </p:xfrm>
        <a:graphic>
          <a:graphicData uri="http://schemas.openxmlformats.org/drawingml/2006/table">
            <a:tbl>
              <a:tblPr firstRow="1" firstCol="1" bandRow="1"/>
              <a:tblGrid>
                <a:gridCol w="1204507"/>
                <a:gridCol w="1995892"/>
                <a:gridCol w="11810067"/>
                <a:gridCol w="839133"/>
                <a:gridCol w="2027941"/>
                <a:gridCol w="29458"/>
              </a:tblGrid>
              <a:tr h="48277">
                <a:tc gridSpan="2">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18977">
                <a:tc rowSpan="10">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Mở đầu</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8260" marR="51435"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được nội dung chính hoặc bối cảnh của câu chuyện</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2762">
                <a:tc vMerge="1">
                  <a:txBody>
                    <a:bodyPr/>
                    <a:lstStyle/>
                    <a:p>
                      <a:endParaRPr lang="en-GB"/>
                    </a:p>
                  </a:txBody>
                  <a:tcPr/>
                </a:tc>
                <a:tc rowSpan="8">
                  <a:txBody>
                    <a:bodyPr/>
                    <a:lstStyle/>
                    <a:p>
                      <a:pPr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Diễn biến</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ngôi kể phù hợp</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60346">
                <a:tc vMerge="1">
                  <a:txBody>
                    <a:bodyPr/>
                    <a:lstStyle/>
                    <a:p>
                      <a:endParaRPr lang="en-GB"/>
                    </a:p>
                  </a:txBody>
                  <a:tcPr/>
                </a:tc>
                <a:tc vMerge="1">
                  <a:txBody>
                    <a:bodyPr/>
                    <a:lstStyle/>
                    <a:p>
                      <a:endParaRPr lang="en-GB"/>
                    </a:p>
                  </a:txBody>
                  <a:tcPr/>
                </a:tc>
                <a:tc>
                  <a:txBody>
                    <a:bodyPr/>
                    <a:lstStyle/>
                    <a:p>
                      <a:pPr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cốt truyện</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20692">
                <a:tc vMerge="1">
                  <a:txBody>
                    <a:bodyPr/>
                    <a:lstStyle/>
                    <a:p>
                      <a:endParaRPr lang="en-GB"/>
                    </a:p>
                  </a:txBody>
                  <a:tcPr/>
                </a:tc>
                <a:tc vMerge="1">
                  <a:txBody>
                    <a:bodyPr/>
                    <a:lstStyle/>
                    <a:p>
                      <a:endParaRPr lang="en-GB"/>
                    </a:p>
                  </a:txBody>
                  <a:tcPr/>
                </a:tc>
                <a:tc>
                  <a:txBody>
                    <a:bodyPr/>
                    <a:lstStyle/>
                    <a:p>
                      <a:pPr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Trình tự các sự kiện hợp lí</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941400">
                <a:tc vMerge="1">
                  <a:txBody>
                    <a:bodyPr/>
                    <a:lstStyle/>
                    <a:p>
                      <a:endParaRPr lang="en-GB"/>
                    </a:p>
                  </a:txBody>
                  <a:tcPr/>
                </a:tc>
                <a:tc vMerge="1">
                  <a:txBody>
                    <a:bodyPr/>
                    <a:lstStyle/>
                    <a:p>
                      <a:endParaRPr lang="en-GB"/>
                    </a:p>
                  </a:txBody>
                  <a:tcPr/>
                </a:tc>
                <a:tc>
                  <a:txBody>
                    <a:bodyPr/>
                    <a:lstStyle/>
                    <a:p>
                      <a:pPr marL="119380" marR="140970"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Nhân vật được khắc hoạ rõ nét (có chi tiết về ngoại hình, hành động, cảm xúc, suy nghĩ, lời thoại)</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2762">
                <a:tc vMerge="1">
                  <a:txBody>
                    <a:bodyPr/>
                    <a:lstStyle/>
                    <a:p>
                      <a:endParaRPr lang="en-GB"/>
                    </a:p>
                  </a:txBody>
                  <a:tcPr/>
                </a:tc>
                <a:tc vMerge="1">
                  <a:txBody>
                    <a:bodyPr/>
                    <a:lstStyle/>
                    <a:p>
                      <a:endParaRPr lang="en-GB"/>
                    </a:p>
                  </a:txBody>
                  <a:tcPr/>
                </a:tc>
                <a:tc>
                  <a:txBody>
                    <a:bodyPr/>
                    <a:lstStyle/>
                    <a:p>
                      <a:pPr marL="119380"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 yếu tố miêu tả</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56900">
                <a:tc vMerge="1">
                  <a:txBody>
                    <a:bodyPr/>
                    <a:lstStyle/>
                    <a:p>
                      <a:endParaRPr lang="en-GB"/>
                    </a:p>
                  </a:txBody>
                  <a:tcPr/>
                </a:tc>
                <a:tc vMerge="1">
                  <a:txBody>
                    <a:bodyPr/>
                    <a:lstStyle/>
                    <a:p>
                      <a:endParaRPr lang="en-GB"/>
                    </a:p>
                  </a:txBody>
                  <a:tcPr/>
                </a:tc>
                <a:tc>
                  <a:txBody>
                    <a:bodyPr/>
                    <a:lstStyle/>
                    <a:p>
                      <a:pPr marL="119380"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 yếu tố biểu cảm</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496585">
                <a:tc vMerge="1">
                  <a:txBody>
                    <a:bodyPr/>
                    <a:lstStyle/>
                    <a:p>
                      <a:endParaRPr lang="en-GB"/>
                    </a:p>
                  </a:txBody>
                  <a:tcPr/>
                </a:tc>
                <a:tc vMerge="1">
                  <a:txBody>
                    <a:bodyPr/>
                    <a:lstStyle/>
                    <a:p>
                      <a:endParaRPr lang="en-GB"/>
                    </a:p>
                  </a:txBody>
                  <a:tcPr/>
                </a:tc>
                <a:tc>
                  <a:txBody>
                    <a:bodyPr/>
                    <a:lstStyle/>
                    <a:p>
                      <a:pPr marL="119380" marR="140970"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Với truyện kể dựa vào một truyện đã đọc: có sự sáng tạo của người viết (điều chỉnh cốt truyện gốc, thay đổi ngôi kể, bổ sung các yế'u tố miêu tả, biểu cảm,..</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77592">
                <a:tc vMerge="1">
                  <a:txBody>
                    <a:bodyPr/>
                    <a:lstStyle/>
                    <a:p>
                      <a:endParaRPr lang="en-GB"/>
                    </a:p>
                  </a:txBody>
                  <a:tcPr/>
                </a:tc>
                <a:tc vMerge="1">
                  <a:txBody>
                    <a:bodyPr/>
                    <a:lstStyle/>
                    <a:p>
                      <a:endParaRPr lang="en-GB"/>
                    </a:p>
                  </a:txBody>
                  <a:tcPr/>
                </a:tc>
                <a:tc>
                  <a:txBody>
                    <a:bodyPr/>
                    <a:lstStyle/>
                    <a:p>
                      <a:pPr marL="119380"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câu chuyện có ý nghĩa</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56900">
                <a:tc vMerge="1">
                  <a:txBody>
                    <a:bodyPr/>
                    <a:lstStyle/>
                    <a:p>
                      <a:endParaRPr lang="en-GB"/>
                    </a:p>
                  </a:txBody>
                  <a:tcPr/>
                </a:tc>
                <a:tc>
                  <a:txBody>
                    <a:bodyPr/>
                    <a:lstStyle/>
                    <a:p>
                      <a:pPr marL="99695" indent="99695"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Kết thúc</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9695" indent="99695"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 kết thúc phù hợp</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482769">
                <a:tc gridSpan="2">
                  <a:txBody>
                    <a:bodyPr/>
                    <a:lstStyle/>
                    <a:p>
                      <a:pPr marL="99695" indent="99695" algn="ctr">
                        <a:lnSpc>
                          <a:spcPct val="130000"/>
                        </a:lnSpc>
                        <a:spcAft>
                          <a:spcPts val="0"/>
                        </a:spcAft>
                      </a:pPr>
                      <a:r>
                        <a:rPr lang="en-GB" sz="32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Diễn đạt</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marL="99695" marR="169545" indent="99695" algn="just">
                        <a:lnSpc>
                          <a:spcPct val="130000"/>
                        </a:lnSpc>
                        <a:spcAft>
                          <a:spcPts val="0"/>
                        </a:spcAft>
                      </a:pPr>
                      <a:r>
                        <a:rPr lang="en-GB" sz="32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Bài viết không hoặc ít mắc lỗi chính tả và diễn đạt</a:t>
                      </a:r>
                      <a:endParaRPr lang="en-GB" sz="32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98" marR="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30000"/>
                        </a:lnSpc>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298" marR="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flipH="1">
            <a:off x="-152084" y="8056804"/>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193720" y="-198471"/>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758250" y="382324"/>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1729680314"/>
              </p:ext>
            </p:extLst>
          </p:nvPr>
        </p:nvGraphicFramePr>
        <p:xfrm>
          <a:off x="1816699" y="1762846"/>
          <a:ext cx="14941551" cy="6035040"/>
        </p:xfrm>
        <a:graphic>
          <a:graphicData uri="http://schemas.openxmlformats.org/drawingml/2006/table">
            <a:tbl>
              <a:tblPr firstRow="1" firstCol="1" bandRow="1"/>
              <a:tblGrid>
                <a:gridCol w="6541092"/>
                <a:gridCol w="6541092"/>
                <a:gridCol w="1859367"/>
              </a:tblGrid>
              <a:tr h="0">
                <a:tc gridSpan="2">
                  <a:txBody>
                    <a:bodyPr/>
                    <a:lstStyle/>
                    <a:p>
                      <a:pPr>
                        <a:lnSpc>
                          <a:spcPct val="100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lỗi cần sửa</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0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a:t>
                      </a: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just">
                        <a:lnSpc>
                          <a:spcPct val="100000"/>
                        </a:lnSpc>
                        <a:spcAft>
                          <a:spcPts val="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545">
                <a:tc vMerge="1">
                  <a:txBody>
                    <a:bodyPr/>
                    <a:lstStyle/>
                    <a:p>
                      <a:endParaRPr lang="en-GB"/>
                    </a:p>
                  </a:txBody>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2708434"/>
          </a:xfrm>
          <a:prstGeom prst="rect">
            <a:avLst/>
          </a:prstGeom>
        </p:spPr>
        <p:txBody>
          <a:bodyPr lIns="0" tIns="0" rIns="0" bIns="0" rtlCol="0" anchor="t">
            <a:spAutoFit/>
          </a:bodyPr>
          <a:lstStyle/>
          <a:p>
            <a:pPr algn="ct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 </a:t>
            </a: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 </a:t>
            </a:r>
            <a:endPar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5429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2932536" y="2007245"/>
            <a:ext cx="12918133" cy="5539978"/>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Đề </a:t>
            </a:r>
            <a:r>
              <a:rPr lang="vi-VN" sz="6000" b="1" smtClean="0">
                <a:latin typeface="Times New Roman" panose="02020603050405020304" pitchFamily="18" charset="0"/>
                <a:cs typeface="Times New Roman" panose="02020603050405020304" pitchFamily="18" charset="0"/>
              </a:rPr>
              <a:t>bài</a:t>
            </a:r>
            <a:endParaRPr lang="en-US" sz="6000" b="1" smtClean="0">
              <a:latin typeface="Times New Roman" panose="02020603050405020304" pitchFamily="18" charset="0"/>
              <a:cs typeface="Times New Roman" panose="02020603050405020304" pitchFamily="18" charset="0"/>
            </a:endParaRPr>
          </a:p>
          <a:p>
            <a:pPr algn="just"/>
            <a:r>
              <a:rPr lang="vi-VN" sz="6000" smtClean="0">
                <a:latin typeface="Times New Roman" panose="02020603050405020304" pitchFamily="18" charset="0"/>
                <a:cs typeface="Times New Roman" panose="02020603050405020304" pitchFamily="18" charset="0"/>
              </a:rPr>
              <a:t> </a:t>
            </a:r>
            <a:r>
              <a:rPr lang="vi-VN" sz="6000">
                <a:latin typeface="Times New Roman" panose="02020603050405020304" pitchFamily="18" charset="0"/>
                <a:cs typeface="Times New Roman" panose="02020603050405020304" pitchFamily="18" charset="0"/>
              </a:rPr>
              <a:t>Trí tưởng tượng và sự sáng tạo sẽ dẫn đường cho bạn tạo ra những điều bất ngờ. Em hãy mở rộng trí tưởng tượng của mình để sáng tác một truyện có yếu tố trinh thám nhé. </a:t>
            </a:r>
            <a:endParaRPr lang="en-GB" sz="6000">
              <a:latin typeface="Times New Roman" panose="02020603050405020304" pitchFamily="18" charset="0"/>
              <a:cs typeface="Times New Roman" panose="02020603050405020304" pitchFamily="18" charset="0"/>
            </a:endParaRPr>
          </a:p>
        </p:txBody>
      </p:sp>
      <p:sp>
        <p:nvSpPr>
          <p:cNvPr id="8" name="Freeform 8"/>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1769715"/>
          </a:xfrm>
          <a:prstGeom prst="rect">
            <a:avLst/>
          </a:prstGeom>
        </p:spPr>
        <p:txBody>
          <a:bodyPr lIns="0" tIns="0" rIns="0" bIns="0" rtlCol="0" anchor="t">
            <a:spAutoFit/>
          </a:bodyPr>
          <a:lstStyle/>
          <a:p>
            <a:pPr algn="ctr"/>
            <a:r>
              <a:rPr lang="en-US" sz="115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TRẢ BÀI</a:t>
            </a:r>
            <a:endParaRPr lang="en-GB" sz="11500">
              <a:solidFill>
                <a:prstClr val="black"/>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17439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6596488"/>
              </p:ext>
            </p:extLst>
          </p:nvPr>
        </p:nvGraphicFramePr>
        <p:xfrm>
          <a:off x="457200" y="723900"/>
          <a:ext cx="17526000" cy="9144000"/>
        </p:xfrm>
        <a:graphic>
          <a:graphicData uri="http://schemas.openxmlformats.org/drawingml/2006/table">
            <a:tbl>
              <a:tblPr firstRow="1" firstCol="1" bandRow="1"/>
              <a:tblGrid>
                <a:gridCol w="14979008"/>
                <a:gridCol w="2546992"/>
              </a:tblGrid>
              <a:tr h="0">
                <a:tc gridSpan="2">
                  <a:txBody>
                    <a:bodyPr/>
                    <a:lstStyle/>
                    <a:p>
                      <a:pPr marL="457200" algn="ctr">
                        <a:lnSpc>
                          <a:spcPct val="100000"/>
                        </a:lnSpc>
                        <a:spcAft>
                          <a:spcPts val="0"/>
                        </a:spcAft>
                        <a:tabLst>
                          <a:tab pos="414655" algn="l"/>
                        </a:tabLst>
                      </a:pPr>
                      <a:r>
                        <a:rPr lang="pt-BR"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chuẩn bị bài nói: </a:t>
                      </a:r>
                      <a:r>
                        <a:rPr lang="pt-BR"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 một câu chuyện tưởng tượng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ctr">
                        <a:lnSpc>
                          <a:spcPct val="100000"/>
                        </a:lnSpc>
                        <a:spcAft>
                          <a:spcPts val="0"/>
                        </a:spcAft>
                        <a:tabLst>
                          <a:tab pos="414655" algn="l"/>
                        </a:tabLst>
                      </a:pPr>
                      <a:r>
                        <a:rPr lang="pt-BR" sz="4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(HS chuẩn bị ở nhà)</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just">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1. Mục đích của bài nói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2. Đối tượng người nghe</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3. Đề tài của bài nói </a:t>
                      </a:r>
                      <a:r>
                        <a:rPr lang="pt-BR" sz="4000">
                          <a:effectLst/>
                          <a:latin typeface="Times New Roman" panose="02020603050405020304" pitchFamily="18" charset="0"/>
                          <a:ea typeface="Calibri" panose="020F0502020204030204" pitchFamily="34" charset="0"/>
                          <a:cs typeface="Times New Roman" panose="02020603050405020304" pitchFamily="18" charset="0"/>
                        </a:rPr>
                        <a:t>(Kể về câu chuyện tưởng tượng gì?)</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
                <a:tc>
                  <a:txBody>
                    <a:bodyPr/>
                    <a:lstStyle/>
                    <a:p>
                      <a:pPr algn="just">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4. Câu chuyện tưởng tượng:</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     - </a:t>
                      </a:r>
                      <a:r>
                        <a:rPr lang="pt-BR" sz="4000">
                          <a:effectLst/>
                          <a:latin typeface="Times New Roman" panose="02020603050405020304" pitchFamily="18" charset="0"/>
                          <a:ea typeface="Calibri" panose="020F0502020204030204" pitchFamily="34" charset="0"/>
                          <a:cs typeface="Times New Roman" panose="02020603050405020304" pitchFamily="18" charset="0"/>
                        </a:rPr>
                        <a:t>Nhan đề câu chuyện tưởng tượng</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     - Yếu tố tưởng tượng</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     - Bối cảnh câu chuyện (không gian, thời gian)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     - Đặc điểm nhân vật (trang phục, ngoại hình, lời nói, hành động,...)</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     - Hệ thống các sự kiện chính trong câu chuyện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4. Lập dàn ý bài nói: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Mở đầu: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Diễn biến: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pt-BR" sz="4000">
                          <a:effectLst/>
                          <a:latin typeface="Times New Roman" panose="02020603050405020304" pitchFamily="18" charset="0"/>
                          <a:ea typeface="Calibri" panose="020F0502020204030204" pitchFamily="34" charset="0"/>
                          <a:cs typeface="Times New Roman" panose="02020603050405020304" pitchFamily="18" charset="0"/>
                        </a:rPr>
                        <a:t>Kết thúc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40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03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2954655"/>
          </a:xfrm>
          <a:prstGeom prst="rect">
            <a:avLst/>
          </a:prstGeom>
        </p:spPr>
        <p:txBody>
          <a:bodyPr lIns="0" tIns="0" rIns="0" bIns="0" rtlCol="0" anchor="t">
            <a:spAutoFit/>
          </a:bodyPr>
          <a:lstStyle/>
          <a:p>
            <a:pPr algn="ct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vi-VN" sz="9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4</a:t>
            </a:r>
            <a:endParaRPr lang="en-US" sz="9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vi-VN" sz="9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VẬN </a:t>
            </a: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DỤNG</a:t>
            </a:r>
            <a:endParaRPr lang="en-GB" sz="9600">
              <a:solidFill>
                <a:prstClr val="black"/>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9259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514350" y="729329"/>
            <a:ext cx="17259300" cy="852897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074285" y="1972630"/>
            <a:ext cx="11997290" cy="1477328"/>
          </a:xfrm>
          <a:prstGeom prst="rect">
            <a:avLst/>
          </a:prstGeom>
        </p:spPr>
        <p:txBody>
          <a:bodyPr lIns="0" tIns="0" rIns="0" bIns="0" rtlCol="0" anchor="t">
            <a:spAutoFit/>
          </a:bodyPr>
          <a:lstStyle/>
          <a:p>
            <a:pPr algn="ctr"/>
            <a:r>
              <a:rPr lang="en-GB" sz="9600" b="1">
                <a:latin typeface="Times New Roman" panose="02020603050405020304" pitchFamily="18" charset="0"/>
                <a:cs typeface="Times New Roman" panose="02020603050405020304" pitchFamily="18" charset="0"/>
              </a:rPr>
              <a:t> </a:t>
            </a:r>
            <a:r>
              <a:rPr lang="vi-VN" sz="9600" b="1">
                <a:latin typeface="Times New Roman" panose="02020603050405020304" pitchFamily="18" charset="0"/>
                <a:cs typeface="Times New Roman" panose="02020603050405020304" pitchFamily="18" charset="0"/>
              </a:rPr>
              <a:t>Yêu </a:t>
            </a:r>
            <a:r>
              <a:rPr lang="vi-VN" sz="9600" b="1" smtClean="0">
                <a:latin typeface="Times New Roman" panose="02020603050405020304" pitchFamily="18" charset="0"/>
                <a:cs typeface="Times New Roman" panose="02020603050405020304" pitchFamily="18" charset="0"/>
              </a:rPr>
              <a:t>cầu</a:t>
            </a:r>
            <a:endParaRPr lang="en-GB" sz="9600">
              <a:latin typeface="Times New Roman" panose="02020603050405020304" pitchFamily="18" charset="0"/>
              <a:cs typeface="Times New Roman" panose="02020603050405020304" pitchFamily="18" charset="0"/>
            </a:endParaRPr>
          </a:p>
        </p:txBody>
      </p:sp>
      <p:sp>
        <p:nvSpPr>
          <p:cNvPr id="7" name="TextBox 7"/>
          <p:cNvSpPr txBox="1"/>
          <p:nvPr/>
        </p:nvSpPr>
        <p:spPr>
          <a:xfrm>
            <a:off x="2711823" y="4042823"/>
            <a:ext cx="12864354" cy="4154984"/>
          </a:xfrm>
          <a:prstGeom prst="rect">
            <a:avLst/>
          </a:prstGeom>
        </p:spPr>
        <p:txBody>
          <a:bodyPr lIns="0" tIns="0" rIns="0" bIns="0" rtlCol="0" anchor="t">
            <a:spAutoFit/>
          </a:bodyPr>
          <a:lstStyle/>
          <a:p>
            <a:pPr algn="just"/>
            <a:r>
              <a:rPr lang="vi-VN" sz="5400"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Tìm đọc các truyện ngắn trinh thám của các tác giả. </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Rút ra kinh nghiệm sáng tác truyện ngắn trinh thám qua các tác phẩm truyện trinh thám đã đọc.</a:t>
            </a:r>
            <a:endParaRPr lang="en-GB" sz="5400">
              <a:latin typeface="Times New Roman" panose="02020603050405020304" pitchFamily="18" charset="0"/>
              <a:cs typeface="Times New Roman" panose="02020603050405020304" pitchFamily="18" charset="0"/>
            </a:endParaRPr>
          </a:p>
        </p:txBody>
      </p:sp>
      <p:sp>
        <p:nvSpPr>
          <p:cNvPr id="8" name="Freeform 8"/>
          <p:cNvSpPr/>
          <p:nvPr/>
        </p:nvSpPr>
        <p:spPr>
          <a:xfrm flipH="1">
            <a:off x="-221595" y="7659802"/>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0" y="729329"/>
            <a:ext cx="2697042" cy="25296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6107844" y="1654165"/>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841834" y="3906744"/>
            <a:ext cx="10604331" cy="2308324"/>
          </a:xfrm>
          <a:prstGeom prst="rect">
            <a:avLst/>
          </a:prstGeom>
        </p:spPr>
        <p:txBody>
          <a:bodyPr lIns="0" tIns="0" rIns="0" bIns="0" rtlCol="0" anchor="t">
            <a:spAutoFit/>
          </a:bodyPr>
          <a:lstStyle/>
          <a:p>
            <a:pPr algn="ctr">
              <a:lnSpc>
                <a:spcPts val="18014"/>
              </a:lnSpc>
            </a:pPr>
            <a:r>
              <a:rPr lang="en-US" sz="15400" b="1">
                <a:solidFill>
                  <a:srgbClr val="733F2B"/>
                </a:solidFill>
                <a:latin typeface="Times New Roman" panose="02020603050405020304" pitchFamily="18" charset="0"/>
                <a:ea typeface="Luckiest Guy"/>
                <a:cs typeface="Times New Roman" panose="02020603050405020304" pitchFamily="18" charset="0"/>
                <a:sym typeface="Luckiest Guy"/>
              </a:rPr>
              <a:t>Thank you</a:t>
            </a: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4587917" y="3334785"/>
            <a:ext cx="9112166" cy="3693319"/>
          </a:xfrm>
          <a:prstGeom prst="rect">
            <a:avLst/>
          </a:prstGeom>
        </p:spPr>
        <p:txBody>
          <a:bodyPr wrap="square" lIns="0" tIns="0" rIns="0" bIns="0" rtlCol="0" anchor="t">
            <a:spAutoFit/>
          </a:bodyPr>
          <a:lstStyle/>
          <a:p>
            <a:pPr algn="ctr"/>
            <a:r>
              <a:rPr lang="nl-NL"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nl-NL" sz="8000" b="1" smtClean="0">
                <a:effectLst>
                  <a:glow rad="139700">
                    <a:schemeClr val="accent2">
                      <a:satMod val="175000"/>
                      <a:alpha val="40000"/>
                    </a:schemeClr>
                  </a:glow>
                </a:effectLst>
                <a:latin typeface="Times New Roman" panose="02020603050405020304" pitchFamily="18" charset="0"/>
                <a:cs typeface="Times New Roman" panose="02020603050405020304" pitchFamily="18" charset="0"/>
              </a:rPr>
              <a:t>2</a:t>
            </a:r>
            <a:endParaRPr lang="vi-VN" sz="8000" b="1" smtClean="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nl-NL" sz="8000" b="1" smtClean="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nl-NL"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HÌNH THÀNH KIẾN THỨC</a:t>
            </a:r>
            <a:endParaRPr lang="en-US" sz="9600">
              <a:solidFill>
                <a:srgbClr val="733F2B"/>
              </a:solidFill>
              <a:effectLst>
                <a:glow rad="139700">
                  <a:schemeClr val="accent2">
                    <a:satMod val="175000"/>
                    <a:alpha val="40000"/>
                  </a:schemeClr>
                </a:glow>
              </a:effectLst>
              <a:latin typeface="Times New Roman" panose="02020603050405020304" pitchFamily="18" charset="0"/>
              <a:ea typeface="Luckiest Guy"/>
              <a:cs typeface="Times New Roman" panose="02020603050405020304" pitchFamily="18" charset="0"/>
              <a:sym typeface="Luckiest Guy"/>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7589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9" y="2263461"/>
            <a:ext cx="11916622" cy="5888797"/>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910923" y="3162300"/>
            <a:ext cx="10604331" cy="3539430"/>
          </a:xfrm>
          <a:prstGeom prst="rect">
            <a:avLst/>
          </a:prstGeom>
        </p:spPr>
        <p:txBody>
          <a:bodyPr lIns="0" tIns="0" rIns="0" bIns="0" rtlCol="0" anchor="t">
            <a:spAutoFit/>
          </a:bodyPr>
          <a:lstStyle/>
          <a:p>
            <a:pPr algn="ctr"/>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 Yêu cầu của kiểu bài </a:t>
            </a:r>
            <a:endParaRPr lang="en-GB"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95257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LANETA 3" descr="Resultado de imagen para PLANETA 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43675" y="734349"/>
            <a:ext cx="3400680" cy="2550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4005828"/>
            <a:ext cx="6551369" cy="6059451"/>
          </a:xfrm>
          <a:prstGeom prst="rect">
            <a:avLst/>
          </a:prstGeom>
        </p:spPr>
      </p:pic>
      <p:sp>
        <p:nvSpPr>
          <p:cNvPr id="8" name="TextBox 7"/>
          <p:cNvSpPr txBox="1"/>
          <p:nvPr/>
        </p:nvSpPr>
        <p:spPr>
          <a:xfrm>
            <a:off x="9296400" y="5295900"/>
            <a:ext cx="7924800" cy="4339650"/>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138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Ai là nhà thông thái</a:t>
            </a:r>
            <a:endParaRPr lang="en-US" sz="13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297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5469" y="-198470"/>
            <a:ext cx="24011373" cy="10683941"/>
            <a:chOff x="0" y="0"/>
            <a:chExt cx="32015164" cy="14245254"/>
          </a:xfrm>
        </p:grpSpPr>
        <p:sp>
          <p:nvSpPr>
            <p:cNvPr id="3" name="Freeform 3"/>
            <p:cNvSpPr/>
            <p:nvPr/>
          </p:nvSpPr>
          <p:spPr>
            <a:xfrm rot="-5400000">
              <a:off x="1339900" y="-1339900"/>
              <a:ext cx="14245254" cy="16925054"/>
            </a:xfrm>
            <a:custGeom>
              <a:avLst/>
              <a:gdLst/>
              <a:ahLst/>
              <a:cxnLst/>
              <a:rect l="l" t="t" r="r" b="b"/>
              <a:pathLst>
                <a:path w="14245254" h="16925054">
                  <a:moveTo>
                    <a:pt x="0" y="0"/>
                  </a:moveTo>
                  <a:lnTo>
                    <a:pt x="14245254" y="0"/>
                  </a:lnTo>
                  <a:lnTo>
                    <a:pt x="14245254" y="16925054"/>
                  </a:lnTo>
                  <a:lnTo>
                    <a:pt x="0" y="16925054"/>
                  </a:lnTo>
                  <a:lnTo>
                    <a:pt x="0" y="0"/>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flipV="1">
              <a:off x="16430010" y="-1339900"/>
              <a:ext cx="14245254" cy="16925054"/>
            </a:xfrm>
            <a:custGeom>
              <a:avLst/>
              <a:gdLst/>
              <a:ahLst/>
              <a:cxnLst/>
              <a:rect l="l" t="t" r="r" b="b"/>
              <a:pathLst>
                <a:path w="14245254" h="16925054">
                  <a:moveTo>
                    <a:pt x="0" y="16925054"/>
                  </a:moveTo>
                  <a:lnTo>
                    <a:pt x="14245254" y="16925054"/>
                  </a:lnTo>
                  <a:lnTo>
                    <a:pt x="14245254" y="0"/>
                  </a:lnTo>
                  <a:lnTo>
                    <a:pt x="0" y="0"/>
                  </a:lnTo>
                  <a:lnTo>
                    <a:pt x="0" y="16925054"/>
                  </a:lnTo>
                  <a:close/>
                </a:path>
              </a:pathLst>
            </a:custGeom>
            <a:blipFill>
              <a:blip r:embed="rId2">
                <a:alphaModFix amt="30680"/>
                <a:extLst>
                  <a:ext uri="{96DAC541-7B7A-43D3-8B79-37D633B846F1}">
                    <asvg:svgBlip xmlns="" xmlns:asvg="http://schemas.microsoft.com/office/drawing/2016/SVG/main" r:embed="rId3"/>
                  </a:ext>
                </a:extLst>
              </a:blip>
              <a:stretch>
                <a:fillRect/>
              </a:stretch>
            </a:blipFill>
          </p:spPr>
        </p:sp>
      </p:grpSp>
      <p:sp>
        <p:nvSpPr>
          <p:cNvPr id="5" name="Freeform 5"/>
          <p:cNvSpPr/>
          <p:nvPr/>
        </p:nvSpPr>
        <p:spPr>
          <a:xfrm>
            <a:off x="3185688" y="998660"/>
            <a:ext cx="12663911" cy="8107239"/>
          </a:xfrm>
          <a:custGeom>
            <a:avLst/>
            <a:gdLst/>
            <a:ahLst/>
            <a:cxnLst/>
            <a:rect l="l" t="t" r="r" b="b"/>
            <a:pathLst>
              <a:path w="11916622" h="5888797">
                <a:moveTo>
                  <a:pt x="0" y="0"/>
                </a:moveTo>
                <a:lnTo>
                  <a:pt x="11916622" y="0"/>
                </a:lnTo>
                <a:lnTo>
                  <a:pt x="11916622" y="5888797"/>
                </a:lnTo>
                <a:lnTo>
                  <a:pt x="0" y="5888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514350" y="7046217"/>
            <a:ext cx="2918637" cy="2212083"/>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855013" y="7046217"/>
            <a:ext cx="2918637" cy="2212083"/>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625147" y="998661"/>
            <a:ext cx="2697042" cy="2529600"/>
          </a:xfrm>
          <a:custGeom>
            <a:avLst/>
            <a:gdLst/>
            <a:ahLst/>
            <a:cxnLst/>
            <a:rect l="l" t="t" r="r" b="b"/>
            <a:pathLst>
              <a:path w="2697042" h="2529600">
                <a:moveTo>
                  <a:pt x="0" y="0"/>
                </a:moveTo>
                <a:lnTo>
                  <a:pt x="2697042" y="0"/>
                </a:lnTo>
                <a:lnTo>
                  <a:pt x="2697042" y="2529600"/>
                </a:lnTo>
                <a:lnTo>
                  <a:pt x="0" y="2529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26186" y="2263461"/>
            <a:ext cx="2180156" cy="2044805"/>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Rectangle 10"/>
          <p:cNvSpPr/>
          <p:nvPr/>
        </p:nvSpPr>
        <p:spPr>
          <a:xfrm>
            <a:off x="4021913" y="1928347"/>
            <a:ext cx="11032818" cy="6247864"/>
          </a:xfrm>
          <a:prstGeom prst="rect">
            <a:avLst/>
          </a:prstGeom>
        </p:spPr>
        <p:txBody>
          <a:bodyPr wrap="square">
            <a:spAutoFit/>
          </a:bodyPr>
          <a:lstStyle/>
          <a:p>
            <a:pPr algn="ctr">
              <a:tabLst>
                <a:tab pos="1386840" algn="l"/>
              </a:tabLst>
            </a:pPr>
            <a:r>
              <a:rPr lang="vi-VN" sz="40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Luật </a:t>
            </a:r>
            <a:r>
              <a:rPr lang="vi-VN" sz="40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endParaRPr lang="en-GB" sz="40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1386840" algn="l"/>
              </a:tabLst>
            </a:pPr>
            <a:r>
              <a:rPr lang="vi-VN"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Có 05 câu hỏi, mỗi câu hỏi chỉ xuất hiện trong thời gian 15s</a:t>
            </a:r>
            <a:endParaRPr lang="en-GB"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1386840" algn="l"/>
              </a:tabLst>
            </a:pPr>
            <a:r>
              <a:rPr lang="vi-VN"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HS ghi nhanh các câu trả lời ra giấy theo hình thức cá nhân.</a:t>
            </a:r>
            <a:endParaRPr lang="en-GB"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1386840" algn="l"/>
              </a:tabLst>
            </a:pPr>
            <a:r>
              <a:rPr lang="vi-VN"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Sau khi slide chạy hết cả 5 câu hỏi, GV yêu cầu HS giơ tay nhanh nhất sẽ trình bày các đáp án của mình.</a:t>
            </a:r>
            <a:endParaRPr lang="en-GB"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1386840" algn="l"/>
              </a:tabLst>
            </a:pPr>
            <a:r>
              <a:rPr lang="vi-VN"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HS trình bày đến câu nào, GV trình chiếu và chốt đáp án luôn câu hỏi đó.</a:t>
            </a:r>
            <a:endParaRPr lang="en-GB"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35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Picture1a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996"/>
            <a:ext cx="16484600" cy="9185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99277"/>
            <a:ext cx="12192000" cy="56228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7924800" y="-1198873"/>
            <a:ext cx="6553200" cy="5611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0" y="5227053"/>
            <a:ext cx="10591800" cy="4524315"/>
          </a:xfrm>
          <a:prstGeom prst="rect">
            <a:avLst/>
          </a:prstGeom>
          <a:noFill/>
        </p:spPr>
        <p:txBody>
          <a:bodyPr wrap="square" rtlCol="0">
            <a:spAutoFit/>
          </a:bodyPr>
          <a:lstStyle/>
          <a:p>
            <a:pPr algn="just"/>
            <a:r>
              <a:rPr lang="vi-VN" sz="4800" b="1">
                <a:latin typeface="Times New Roman" panose="02020603050405020304" pitchFamily="18" charset="0"/>
                <a:cs typeface="Times New Roman" panose="02020603050405020304" pitchFamily="18" charset="0"/>
              </a:rPr>
              <a:t>Câu 1</a:t>
            </a:r>
            <a:r>
              <a:rPr lang="vi-VN" sz="4800">
                <a:latin typeface="Times New Roman" panose="02020603050405020304" pitchFamily="18" charset="0"/>
                <a:cs typeface="Times New Roman" panose="02020603050405020304" pitchFamily="18" charset="0"/>
              </a:rPr>
              <a:t>. Dòng nào nêu đúng đề tài của kiểu bài viết hôm nay học?</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A. Sáng tác một truyện truyền kì</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B. Sáng tác một bài thơ</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C. Sáng tác một truyện có yếu tố trinh thám</a:t>
            </a:r>
            <a:endParaRPr lang="en-GB" sz="4800">
              <a:latin typeface="Times New Roman" panose="02020603050405020304" pitchFamily="18" charset="0"/>
              <a:cs typeface="Times New Roman" panose="02020603050405020304" pitchFamily="18" charset="0"/>
            </a:endParaRPr>
          </a:p>
        </p:txBody>
      </p:sp>
      <p:sp>
        <p:nvSpPr>
          <p:cNvPr id="6" name="TextBox 5"/>
          <p:cNvSpPr txBox="1"/>
          <p:nvPr/>
        </p:nvSpPr>
        <p:spPr>
          <a:xfrm>
            <a:off x="8458200" y="1019813"/>
            <a:ext cx="5063160" cy="2585323"/>
          </a:xfrm>
          <a:prstGeom prst="rect">
            <a:avLst/>
          </a:prstGeom>
          <a:noFill/>
        </p:spPr>
        <p:txBody>
          <a:bodyPr wrap="square" rtlCol="0">
            <a:spAutoFit/>
          </a:bodyPr>
          <a:lstStyle/>
          <a:p>
            <a:pPr algn="just"/>
            <a:r>
              <a:rPr lang="vi-VN" sz="5400" b="1">
                <a:latin typeface="Times New Roman" panose="02020603050405020304" pitchFamily="18" charset="0"/>
                <a:cs typeface="Times New Roman" panose="02020603050405020304" pitchFamily="18" charset="0"/>
              </a:rPr>
              <a:t>C. Sáng tác một truyện có yếu tố trinh thám</a:t>
            </a:r>
            <a:endParaRPr lang="en-GB"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4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Picture1a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996"/>
            <a:ext cx="16484600" cy="9185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99277"/>
            <a:ext cx="12192000" cy="56228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7924800" y="-1198873"/>
            <a:ext cx="8763000" cy="5611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4200" y="5218127"/>
            <a:ext cx="10515600" cy="4401205"/>
          </a:xfrm>
          <a:prstGeom prst="rect">
            <a:avLst/>
          </a:prstGeom>
          <a:noFill/>
        </p:spPr>
        <p:txBody>
          <a:bodyPr wrap="square" rtlCol="0">
            <a:spAutoFit/>
          </a:bodyPr>
          <a:lstStyle/>
          <a:p>
            <a:pPr algn="just"/>
            <a:r>
              <a:rPr lang="vi-VN" sz="4000" b="1">
                <a:latin typeface="Times New Roman" panose="02020603050405020304" pitchFamily="18" charset="0"/>
                <a:cs typeface="Times New Roman" panose="02020603050405020304" pitchFamily="18" charset="0"/>
              </a:rPr>
              <a:t>Câu 2</a:t>
            </a:r>
            <a:r>
              <a:rPr lang="vi-VN" sz="4000">
                <a:latin typeface="Times New Roman" panose="02020603050405020304" pitchFamily="18" charset="0"/>
                <a:cs typeface="Times New Roman" panose="02020603050405020304" pitchFamily="18" charset="0"/>
              </a:rPr>
              <a:t>. Dòng nào nêu đúng phương thức biểu đạt được sử dụng trong kiểu bài viết?</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A. Tự sự kết hợp với các yếu tố như miêu tả, biểu cảm.</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B. Nghị luận kết hợp với các yếu tố như miêu tả, biểu cảm, tự sự.</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C. Chỉ sử dụng phương thức tự sự</a:t>
            </a:r>
            <a:endParaRPr lang="en-GB" sz="4000">
              <a:latin typeface="Times New Roman" panose="02020603050405020304" pitchFamily="18" charset="0"/>
              <a:cs typeface="Times New Roman" panose="02020603050405020304" pitchFamily="18" charset="0"/>
            </a:endParaRPr>
          </a:p>
        </p:txBody>
      </p:sp>
      <p:sp>
        <p:nvSpPr>
          <p:cNvPr id="6" name="TextBox 5"/>
          <p:cNvSpPr txBox="1"/>
          <p:nvPr/>
        </p:nvSpPr>
        <p:spPr>
          <a:xfrm>
            <a:off x="8923028" y="1089359"/>
            <a:ext cx="6469372" cy="2308324"/>
          </a:xfrm>
          <a:prstGeom prst="rect">
            <a:avLst/>
          </a:prstGeom>
          <a:noFill/>
        </p:spPr>
        <p:txBody>
          <a:bodyPr wrap="square" rtlCol="0">
            <a:spAutoFit/>
          </a:bodyPr>
          <a:lstStyle/>
          <a:p>
            <a:pPr algn="just"/>
            <a:r>
              <a:rPr lang="vi-VN" sz="4800" b="1">
                <a:latin typeface="Times New Roman" panose="02020603050405020304" pitchFamily="18" charset="0"/>
                <a:cs typeface="Times New Roman" panose="02020603050405020304" pitchFamily="18" charset="0"/>
              </a:rPr>
              <a:t>A. Tự sự kết hợp với các yếu tố như miêu tả, biểu cảm.</a:t>
            </a:r>
            <a:endParaRPr lang="en-GB" sz="4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1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1898</Words>
  <Application>Microsoft Office PowerPoint</Application>
  <PresentationFormat>Custom</PresentationFormat>
  <Paragraphs>212</Paragraphs>
  <Slides>39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Achshelo</vt:lpstr>
      <vt:lpstr>Arial</vt:lpstr>
      <vt:lpstr>Calibri</vt:lpstr>
      <vt:lpstr>Calibri Light</vt:lpstr>
      <vt:lpstr>Luckiest Guy</vt:lpstr>
      <vt:lpstr>Times New Roman</vt:lpstr>
      <vt:lpstr>Office Theme</vt:lpstr>
      <vt:lpstr>Tema de 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Orange Illustrative Back to School Presentation</dc:title>
  <cp:lastModifiedBy>asus PC</cp:lastModifiedBy>
  <cp:revision>74</cp:revision>
  <dcterms:created xsi:type="dcterms:W3CDTF">2006-08-16T00:00:00Z</dcterms:created>
  <dcterms:modified xsi:type="dcterms:W3CDTF">2024-10-21T15:03:51Z</dcterms:modified>
  <dc:identifier>DAGShcQ-oqU</dc:identifier>
</cp:coreProperties>
</file>