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69" r:id="rId4"/>
    <p:sldId id="270" r:id="rId5"/>
    <p:sldId id="271" r:id="rId6"/>
    <p:sldId id="272" r:id="rId7"/>
    <p:sldId id="273" r:id="rId8"/>
    <p:sldId id="274" r:id="rId9"/>
    <p:sldId id="279" r:id="rId10"/>
    <p:sldId id="275" r:id="rId11"/>
    <p:sldId id="260" r:id="rId12"/>
    <p:sldId id="280" r:id="rId13"/>
    <p:sldId id="281" r:id="rId14"/>
    <p:sldId id="282" r:id="rId15"/>
    <p:sldId id="283" r:id="rId16"/>
    <p:sldId id="284" r:id="rId17"/>
    <p:sldId id="277" r:id="rId18"/>
    <p:sldId id="278" r:id="rId19"/>
    <p:sldId id="276" r:id="rId20"/>
    <p:sldId id="258" r:id="rId21"/>
    <p:sldId id="257" r:id="rId22"/>
    <p:sldId id="285" r:id="rId23"/>
    <p:sldId id="286" r:id="rId24"/>
    <p:sldId id="259" r:id="rId25"/>
    <p:sldId id="287" r:id="rId26"/>
    <p:sldId id="288" r:id="rId27"/>
    <p:sldId id="261" r:id="rId28"/>
    <p:sldId id="289" r:id="rId29"/>
    <p:sldId id="291" r:id="rId30"/>
    <p:sldId id="292" r:id="rId31"/>
    <p:sldId id="293" r:id="rId32"/>
    <p:sldId id="294" r:id="rId33"/>
    <p:sldId id="295" r:id="rId34"/>
    <p:sldId id="290" r:id="rId35"/>
    <p:sldId id="296" r:id="rId36"/>
    <p:sldId id="297" r:id="rId37"/>
    <p:sldId id="298" r:id="rId38"/>
    <p:sldId id="299" r:id="rId39"/>
    <p:sldId id="262" r:id="rId40"/>
    <p:sldId id="263" r:id="rId41"/>
    <p:sldId id="300" r:id="rId42"/>
    <p:sldId id="301" r:id="rId43"/>
    <p:sldId id="267" r:id="rId44"/>
  </p:sldIdLst>
  <p:sldSz cx="18288000" cy="10287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56" autoAdjust="0"/>
    <p:restoredTop sz="94622" autoAdjust="0"/>
  </p:normalViewPr>
  <p:slideViewPr>
    <p:cSldViewPr>
      <p:cViewPr varScale="1">
        <p:scale>
          <a:sx n="44" d="100"/>
          <a:sy n="44" d="100"/>
        </p:scale>
        <p:origin x="672" y="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10/21/2024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10/21/2024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4.sv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8.svg"/><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4.sv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8.svg"/><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8.svg"/><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4.svg"/><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8.sv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4.svg"/><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8.svg"/><Relationship Id="rId4"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8.svg"/><Relationship Id="rId4"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4.svg"/><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4.sv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8.svg"/><Relationship Id="rId4"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8.svg"/><Relationship Id="rId4"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8.svg"/><Relationship Id="rId4" Type="http://schemas.openxmlformats.org/officeDocument/2006/relationships/image" Target="../media/image4.png"/></Relationships>
</file>

<file path=ppt/slides/_rels/slide32.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8.svg"/><Relationship Id="rId4" Type="http://schemas.openxmlformats.org/officeDocument/2006/relationships/image" Target="../media/image4.png"/></Relationships>
</file>

<file path=ppt/slides/_rels/slide33.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4.svg"/><Relationship Id="rId4" Type="http://schemas.openxmlformats.org/officeDocument/2006/relationships/image" Target="../media/image2.png"/></Relationships>
</file>

<file path=ppt/slides/_rels/slide34.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5.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8.svg"/><Relationship Id="rId4" Type="http://schemas.openxmlformats.org/officeDocument/2006/relationships/image" Target="../media/image4.png"/></Relationships>
</file>

<file path=ppt/slides/_rels/slide36.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7.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8.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8.svg"/><Relationship Id="rId4" Type="http://schemas.openxmlformats.org/officeDocument/2006/relationships/image" Target="../media/image4.png"/></Relationships>
</file>

<file path=ppt/slides/_rels/slide39.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8.svg"/><Relationship Id="rId4" Type="http://schemas.openxmlformats.org/officeDocument/2006/relationships/image" Target="../media/image4.png"/></Relationships>
</file>

<file path=ppt/slides/_rels/slide40.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41.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4.svg"/><Relationship Id="rId4" Type="http://schemas.openxmlformats.org/officeDocument/2006/relationships/image" Target="../media/image2.png"/></Relationships>
</file>

<file path=ppt/slides/_rels/slide42.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8.svg"/><Relationship Id="rId4" Type="http://schemas.openxmlformats.org/officeDocument/2006/relationships/image" Target="../media/image4.png"/></Relationships>
</file>

<file path=ppt/slides/_rels/slide43.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4.sv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4.sv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8.sv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8.sv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8.sv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4.sv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0F6"/>
        </a:solidFill>
        <a:effectLst/>
      </p:bgPr>
    </p:bg>
    <p:spTree>
      <p:nvGrpSpPr>
        <p:cNvPr id="1" name=""/>
        <p:cNvGrpSpPr/>
        <p:nvPr/>
      </p:nvGrpSpPr>
      <p:grpSpPr>
        <a:xfrm>
          <a:off x="0" y="0"/>
          <a:ext cx="0" cy="0"/>
          <a:chOff x="0" y="0"/>
          <a:chExt cx="0" cy="0"/>
        </a:xfrm>
      </p:grpSpPr>
      <p:sp>
        <p:nvSpPr>
          <p:cNvPr id="2" name="Freeform 2"/>
          <p:cNvSpPr/>
          <p:nvPr/>
        </p:nvSpPr>
        <p:spPr>
          <a:xfrm flipH="1" flipV="1">
            <a:off x="5219268" y="1319597"/>
            <a:ext cx="4644625" cy="4425061"/>
          </a:xfrm>
          <a:custGeom>
            <a:avLst/>
            <a:gdLst/>
            <a:ahLst/>
            <a:cxnLst/>
            <a:rect l="l" t="t" r="r" b="b"/>
            <a:pathLst>
              <a:path w="4644625" h="4425061">
                <a:moveTo>
                  <a:pt x="4644626" y="4425061"/>
                </a:moveTo>
                <a:lnTo>
                  <a:pt x="0" y="4425061"/>
                </a:lnTo>
                <a:lnTo>
                  <a:pt x="0" y="0"/>
                </a:lnTo>
                <a:lnTo>
                  <a:pt x="4644626" y="0"/>
                </a:lnTo>
                <a:lnTo>
                  <a:pt x="4644626"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3" name="Freeform 3"/>
          <p:cNvSpPr/>
          <p:nvPr/>
        </p:nvSpPr>
        <p:spPr>
          <a:xfrm flipH="1" flipV="1">
            <a:off x="9144000" y="4913398"/>
            <a:ext cx="4644625" cy="4425061"/>
          </a:xfrm>
          <a:custGeom>
            <a:avLst/>
            <a:gdLst/>
            <a:ahLst/>
            <a:cxnLst/>
            <a:rect l="l" t="t" r="r" b="b"/>
            <a:pathLst>
              <a:path w="4644625" h="4425061">
                <a:moveTo>
                  <a:pt x="4644625" y="4425062"/>
                </a:moveTo>
                <a:lnTo>
                  <a:pt x="0" y="4425062"/>
                </a:lnTo>
                <a:lnTo>
                  <a:pt x="0" y="0"/>
                </a:lnTo>
                <a:lnTo>
                  <a:pt x="4644625" y="0"/>
                </a:lnTo>
                <a:lnTo>
                  <a:pt x="4644625" y="4425062"/>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4" name="Freeform 4"/>
          <p:cNvSpPr/>
          <p:nvPr/>
        </p:nvSpPr>
        <p:spPr>
          <a:xfrm>
            <a:off x="2351352" y="3118056"/>
            <a:ext cx="13585295" cy="4050888"/>
          </a:xfrm>
          <a:custGeom>
            <a:avLst/>
            <a:gdLst/>
            <a:ahLst/>
            <a:cxnLst/>
            <a:rect l="l" t="t" r="r" b="b"/>
            <a:pathLst>
              <a:path w="13585295" h="4050888">
                <a:moveTo>
                  <a:pt x="0" y="0"/>
                </a:moveTo>
                <a:lnTo>
                  <a:pt x="13585296" y="0"/>
                </a:lnTo>
                <a:lnTo>
                  <a:pt x="13585296" y="4050888"/>
                </a:lnTo>
                <a:lnTo>
                  <a:pt x="0" y="4050888"/>
                </a:lnTo>
                <a:lnTo>
                  <a:pt x="0" y="0"/>
                </a:lnTo>
                <a:close/>
              </a:path>
            </a:pathLst>
          </a:custGeom>
          <a:blipFill>
            <a:blip r:embed="rId4">
              <a:extLst>
                <a:ext uri="{96DAC541-7B7A-43D3-8B79-37D633B846F1}">
                  <asvg:svgBlip xmlns:asvg="http://schemas.microsoft.com/office/drawing/2016/SVG/main" xmlns="" r:embed="rId5"/>
                </a:ext>
              </a:extLst>
            </a:blip>
            <a:stretch>
              <a:fillRect/>
            </a:stretch>
          </a:blipFill>
        </p:spPr>
      </p:sp>
      <p:sp>
        <p:nvSpPr>
          <p:cNvPr id="5" name="Freeform 5"/>
          <p:cNvSpPr/>
          <p:nvPr/>
        </p:nvSpPr>
        <p:spPr>
          <a:xfrm>
            <a:off x="417081" y="2807726"/>
            <a:ext cx="1799278" cy="1714221"/>
          </a:xfrm>
          <a:custGeom>
            <a:avLst/>
            <a:gdLst/>
            <a:ahLst/>
            <a:cxnLst/>
            <a:rect l="l" t="t" r="r" b="b"/>
            <a:pathLst>
              <a:path w="1799278" h="1714221">
                <a:moveTo>
                  <a:pt x="0" y="0"/>
                </a:moveTo>
                <a:lnTo>
                  <a:pt x="1799278" y="0"/>
                </a:lnTo>
                <a:lnTo>
                  <a:pt x="1799278" y="1714221"/>
                </a:lnTo>
                <a:lnTo>
                  <a:pt x="0" y="1714221"/>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6" name="Freeform 6"/>
          <p:cNvSpPr/>
          <p:nvPr/>
        </p:nvSpPr>
        <p:spPr>
          <a:xfrm>
            <a:off x="3191391" y="462486"/>
            <a:ext cx="1799278" cy="1714221"/>
          </a:xfrm>
          <a:custGeom>
            <a:avLst/>
            <a:gdLst/>
            <a:ahLst/>
            <a:cxnLst/>
            <a:rect l="l" t="t" r="r" b="b"/>
            <a:pathLst>
              <a:path w="1799278" h="1714221">
                <a:moveTo>
                  <a:pt x="0" y="0"/>
                </a:moveTo>
                <a:lnTo>
                  <a:pt x="1799277" y="0"/>
                </a:lnTo>
                <a:lnTo>
                  <a:pt x="1799277" y="1714221"/>
                </a:lnTo>
                <a:lnTo>
                  <a:pt x="0" y="1714221"/>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7" name="Freeform 7"/>
          <p:cNvSpPr/>
          <p:nvPr/>
        </p:nvSpPr>
        <p:spPr>
          <a:xfrm>
            <a:off x="13242274" y="8034316"/>
            <a:ext cx="1799278" cy="1714221"/>
          </a:xfrm>
          <a:custGeom>
            <a:avLst/>
            <a:gdLst/>
            <a:ahLst/>
            <a:cxnLst/>
            <a:rect l="l" t="t" r="r" b="b"/>
            <a:pathLst>
              <a:path w="1799278" h="1714221">
                <a:moveTo>
                  <a:pt x="0" y="0"/>
                </a:moveTo>
                <a:lnTo>
                  <a:pt x="1799278" y="0"/>
                </a:lnTo>
                <a:lnTo>
                  <a:pt x="1799278" y="1714220"/>
                </a:lnTo>
                <a:lnTo>
                  <a:pt x="0" y="1714220"/>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8" name="Freeform 8"/>
          <p:cNvSpPr/>
          <p:nvPr/>
        </p:nvSpPr>
        <p:spPr>
          <a:xfrm>
            <a:off x="15733733" y="5411708"/>
            <a:ext cx="1799278" cy="1714221"/>
          </a:xfrm>
          <a:custGeom>
            <a:avLst/>
            <a:gdLst/>
            <a:ahLst/>
            <a:cxnLst/>
            <a:rect l="l" t="t" r="r" b="b"/>
            <a:pathLst>
              <a:path w="1799278" h="1714221">
                <a:moveTo>
                  <a:pt x="0" y="0"/>
                </a:moveTo>
                <a:lnTo>
                  <a:pt x="1799278" y="0"/>
                </a:lnTo>
                <a:lnTo>
                  <a:pt x="1799278" y="1714221"/>
                </a:lnTo>
                <a:lnTo>
                  <a:pt x="0" y="1714221"/>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0" name="Freeform 10"/>
          <p:cNvSpPr/>
          <p:nvPr/>
        </p:nvSpPr>
        <p:spPr>
          <a:xfrm flipH="1" flipV="1">
            <a:off x="15440036" y="7567412"/>
            <a:ext cx="4929049" cy="4696039"/>
          </a:xfrm>
          <a:custGeom>
            <a:avLst/>
            <a:gdLst/>
            <a:ahLst/>
            <a:cxnLst/>
            <a:rect l="l" t="t" r="r" b="b"/>
            <a:pathLst>
              <a:path w="4929049" h="4696039">
                <a:moveTo>
                  <a:pt x="4929049" y="4696039"/>
                </a:moveTo>
                <a:lnTo>
                  <a:pt x="0" y="4696039"/>
                </a:lnTo>
                <a:lnTo>
                  <a:pt x="0" y="0"/>
                </a:lnTo>
                <a:lnTo>
                  <a:pt x="4929049" y="0"/>
                </a:lnTo>
                <a:lnTo>
                  <a:pt x="4929049" y="4696039"/>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1" name="Freeform 11"/>
          <p:cNvSpPr/>
          <p:nvPr/>
        </p:nvSpPr>
        <p:spPr>
          <a:xfrm>
            <a:off x="-1680710" y="-1613559"/>
            <a:ext cx="4640662" cy="4421285"/>
          </a:xfrm>
          <a:custGeom>
            <a:avLst/>
            <a:gdLst/>
            <a:ahLst/>
            <a:cxnLst/>
            <a:rect l="l" t="t" r="r" b="b"/>
            <a:pathLst>
              <a:path w="4640662" h="4421285">
                <a:moveTo>
                  <a:pt x="0" y="0"/>
                </a:moveTo>
                <a:lnTo>
                  <a:pt x="4640662" y="0"/>
                </a:lnTo>
                <a:lnTo>
                  <a:pt x="4640662" y="4421285"/>
                </a:lnTo>
                <a:lnTo>
                  <a:pt x="0" y="4421285"/>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2" name="Freeform 12"/>
          <p:cNvSpPr/>
          <p:nvPr/>
        </p:nvSpPr>
        <p:spPr>
          <a:xfrm>
            <a:off x="-2304620" y="6268819"/>
            <a:ext cx="5888482" cy="5610118"/>
          </a:xfrm>
          <a:custGeom>
            <a:avLst/>
            <a:gdLst/>
            <a:ahLst/>
            <a:cxnLst/>
            <a:rect l="l" t="t" r="r" b="b"/>
            <a:pathLst>
              <a:path w="5888482" h="5610118">
                <a:moveTo>
                  <a:pt x="0" y="0"/>
                </a:moveTo>
                <a:lnTo>
                  <a:pt x="5888482" y="0"/>
                </a:lnTo>
                <a:lnTo>
                  <a:pt x="5888482" y="5610117"/>
                </a:lnTo>
                <a:lnTo>
                  <a:pt x="0" y="5610117"/>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13" name="Freeform 13"/>
          <p:cNvSpPr/>
          <p:nvPr/>
        </p:nvSpPr>
        <p:spPr>
          <a:xfrm flipH="1" flipV="1">
            <a:off x="14406650" y="-1613559"/>
            <a:ext cx="5705300" cy="5435595"/>
          </a:xfrm>
          <a:custGeom>
            <a:avLst/>
            <a:gdLst/>
            <a:ahLst/>
            <a:cxnLst/>
            <a:rect l="l" t="t" r="r" b="b"/>
            <a:pathLst>
              <a:path w="5705300" h="5435595">
                <a:moveTo>
                  <a:pt x="5705300" y="5435595"/>
                </a:moveTo>
                <a:lnTo>
                  <a:pt x="0" y="5435595"/>
                </a:lnTo>
                <a:lnTo>
                  <a:pt x="0" y="0"/>
                </a:lnTo>
                <a:lnTo>
                  <a:pt x="5705300" y="0"/>
                </a:lnTo>
                <a:lnTo>
                  <a:pt x="5705300" y="5435595"/>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14" name="TextBox 14"/>
          <p:cNvSpPr txBox="1"/>
          <p:nvPr/>
        </p:nvSpPr>
        <p:spPr>
          <a:xfrm>
            <a:off x="2550843" y="3753674"/>
            <a:ext cx="13115393" cy="2708434"/>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lIns="0" tIns="0" rIns="0" bIns="0" rtlCol="0" anchor="t">
            <a:spAutoFit/>
          </a:bodyPr>
          <a:lstStyle/>
          <a:p>
            <a:pPr algn="ctr"/>
            <a:r>
              <a:rPr lang="en-US" sz="8800" b="1">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Times New Roman" panose="02020603050405020304" pitchFamily="18" charset="0"/>
                <a:cs typeface="Times New Roman" panose="02020603050405020304" pitchFamily="18" charset="0"/>
              </a:rPr>
              <a:t>KỂ MỘT CÂU CHUYỆN TƯỞNG TƯỢNG</a:t>
            </a:r>
            <a:endParaRPr lang="en-GB" sz="8800" b="1">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anim calcmode="lin" valueType="num">
                                      <p:cBhvr>
                                        <p:cTn id="8" dur="1000" fill="hold"/>
                                        <p:tgtEl>
                                          <p:spTgt spid="14"/>
                                        </p:tgtEl>
                                        <p:attrNameLst>
                                          <p:attrName>ppt_x</p:attrName>
                                        </p:attrNameLst>
                                      </p:cBhvr>
                                      <p:tavLst>
                                        <p:tav tm="0">
                                          <p:val>
                                            <p:strVal val="#ppt_x"/>
                                          </p:val>
                                        </p:tav>
                                        <p:tav tm="100000">
                                          <p:val>
                                            <p:strVal val="#ppt_x"/>
                                          </p:val>
                                        </p:tav>
                                      </p:tavLst>
                                    </p:anim>
                                    <p:anim calcmode="lin" valueType="num">
                                      <p:cBhvr>
                                        <p:cTn id="9" dur="1000" fill="hold"/>
                                        <p:tgtEl>
                                          <p:spTgt spid="14"/>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0F6"/>
        </a:solidFill>
        <a:effectLst/>
      </p:bgPr>
    </p:bg>
    <p:spTree>
      <p:nvGrpSpPr>
        <p:cNvPr id="1" name=""/>
        <p:cNvGrpSpPr/>
        <p:nvPr/>
      </p:nvGrpSpPr>
      <p:grpSpPr>
        <a:xfrm>
          <a:off x="0" y="0"/>
          <a:ext cx="0" cy="0"/>
          <a:chOff x="0" y="0"/>
          <a:chExt cx="0" cy="0"/>
        </a:xfrm>
      </p:grpSpPr>
      <p:sp>
        <p:nvSpPr>
          <p:cNvPr id="2" name="Freeform 2"/>
          <p:cNvSpPr/>
          <p:nvPr/>
        </p:nvSpPr>
        <p:spPr>
          <a:xfrm flipH="1" flipV="1">
            <a:off x="-1293613" y="3259551"/>
            <a:ext cx="4644625" cy="4425061"/>
          </a:xfrm>
          <a:custGeom>
            <a:avLst/>
            <a:gdLst/>
            <a:ahLst/>
            <a:cxnLst/>
            <a:rect l="l" t="t" r="r" b="b"/>
            <a:pathLst>
              <a:path w="4644625" h="4425061">
                <a:moveTo>
                  <a:pt x="4644626" y="4425061"/>
                </a:moveTo>
                <a:lnTo>
                  <a:pt x="0" y="4425061"/>
                </a:lnTo>
                <a:lnTo>
                  <a:pt x="0" y="0"/>
                </a:lnTo>
                <a:lnTo>
                  <a:pt x="4644626" y="0"/>
                </a:lnTo>
                <a:lnTo>
                  <a:pt x="4644626"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3" name="Freeform 3"/>
          <p:cNvSpPr/>
          <p:nvPr/>
        </p:nvSpPr>
        <p:spPr>
          <a:xfrm flipH="1" flipV="1">
            <a:off x="15965687" y="2941193"/>
            <a:ext cx="4644625" cy="4425061"/>
          </a:xfrm>
          <a:custGeom>
            <a:avLst/>
            <a:gdLst/>
            <a:ahLst/>
            <a:cxnLst/>
            <a:rect l="l" t="t" r="r" b="b"/>
            <a:pathLst>
              <a:path w="4644625" h="4425061">
                <a:moveTo>
                  <a:pt x="4644626" y="4425062"/>
                </a:moveTo>
                <a:lnTo>
                  <a:pt x="0" y="4425062"/>
                </a:lnTo>
                <a:lnTo>
                  <a:pt x="0" y="0"/>
                </a:lnTo>
                <a:lnTo>
                  <a:pt x="4644626" y="0"/>
                </a:lnTo>
                <a:lnTo>
                  <a:pt x="4644626" y="4425062"/>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4" name="Freeform 4"/>
          <p:cNvSpPr/>
          <p:nvPr/>
        </p:nvSpPr>
        <p:spPr>
          <a:xfrm flipH="1" flipV="1">
            <a:off x="4828484" y="-1615447"/>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5" name="Freeform 5"/>
          <p:cNvSpPr/>
          <p:nvPr/>
        </p:nvSpPr>
        <p:spPr>
          <a:xfrm flipH="1" flipV="1">
            <a:off x="9144000" y="7702901"/>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grpSp>
        <p:nvGrpSpPr>
          <p:cNvPr id="6" name="Group 6"/>
          <p:cNvGrpSpPr/>
          <p:nvPr/>
        </p:nvGrpSpPr>
        <p:grpSpPr>
          <a:xfrm>
            <a:off x="228600" y="190500"/>
            <a:ext cx="17830800" cy="9906000"/>
            <a:chOff x="0" y="0"/>
            <a:chExt cx="4274726" cy="2167467"/>
          </a:xfrm>
        </p:grpSpPr>
        <p:sp>
          <p:nvSpPr>
            <p:cNvPr id="7" name="Freeform 7"/>
            <p:cNvSpPr/>
            <p:nvPr/>
          </p:nvSpPr>
          <p:spPr>
            <a:xfrm>
              <a:off x="0" y="0"/>
              <a:ext cx="4274726" cy="2167467"/>
            </a:xfrm>
            <a:custGeom>
              <a:avLst/>
              <a:gdLst/>
              <a:ahLst/>
              <a:cxnLst/>
              <a:rect l="l" t="t" r="r" b="b"/>
              <a:pathLst>
                <a:path w="4274726" h="2167467">
                  <a:moveTo>
                    <a:pt x="21942" y="0"/>
                  </a:moveTo>
                  <a:lnTo>
                    <a:pt x="4252784" y="0"/>
                  </a:lnTo>
                  <a:cubicBezTo>
                    <a:pt x="4264902" y="0"/>
                    <a:pt x="4274726" y="9824"/>
                    <a:pt x="4274726" y="21942"/>
                  </a:cubicBezTo>
                  <a:lnTo>
                    <a:pt x="4274726" y="2145525"/>
                  </a:lnTo>
                  <a:cubicBezTo>
                    <a:pt x="4274726" y="2157643"/>
                    <a:pt x="4264902" y="2167467"/>
                    <a:pt x="4252784" y="2167467"/>
                  </a:cubicBezTo>
                  <a:lnTo>
                    <a:pt x="21942" y="2167467"/>
                  </a:lnTo>
                  <a:cubicBezTo>
                    <a:pt x="16122" y="2167467"/>
                    <a:pt x="10541" y="2165155"/>
                    <a:pt x="6427" y="2161040"/>
                  </a:cubicBezTo>
                  <a:cubicBezTo>
                    <a:pt x="2312" y="2156925"/>
                    <a:pt x="0" y="2151344"/>
                    <a:pt x="0" y="2145525"/>
                  </a:cubicBezTo>
                  <a:lnTo>
                    <a:pt x="0" y="21942"/>
                  </a:lnTo>
                  <a:cubicBezTo>
                    <a:pt x="0" y="16122"/>
                    <a:pt x="2312" y="10541"/>
                    <a:pt x="6427" y="6427"/>
                  </a:cubicBezTo>
                  <a:cubicBezTo>
                    <a:pt x="10541" y="2312"/>
                    <a:pt x="16122" y="0"/>
                    <a:pt x="21942" y="0"/>
                  </a:cubicBezTo>
                  <a:close/>
                </a:path>
              </a:pathLst>
            </a:custGeom>
            <a:solidFill>
              <a:srgbClr val="FFFFFF">
                <a:alpha val="80000"/>
              </a:srgbClr>
            </a:solidFill>
            <a:ln w="38100" cap="rnd">
              <a:solidFill>
                <a:srgbClr val="FF94BE">
                  <a:alpha val="80000"/>
                </a:srgbClr>
              </a:solidFill>
              <a:prstDash val="dash"/>
              <a:round/>
            </a:ln>
          </p:spPr>
        </p:sp>
        <p:sp>
          <p:nvSpPr>
            <p:cNvPr id="8" name="TextBox 8"/>
            <p:cNvSpPr txBox="1"/>
            <p:nvPr/>
          </p:nvSpPr>
          <p:spPr>
            <a:xfrm>
              <a:off x="0" y="-47625"/>
              <a:ext cx="4274726" cy="2215092"/>
            </a:xfrm>
            <a:prstGeom prst="rect">
              <a:avLst/>
            </a:prstGeom>
          </p:spPr>
          <p:txBody>
            <a:bodyPr lIns="50800" tIns="50800" rIns="50800" bIns="50800" rtlCol="0" anchor="ctr"/>
            <a:lstStyle/>
            <a:p>
              <a:pPr algn="ctr">
                <a:lnSpc>
                  <a:spcPts val="2659"/>
                </a:lnSpc>
              </a:pPr>
              <a:endParaRPr>
                <a:solidFill>
                  <a:prstClr val="black"/>
                </a:solidFill>
              </a:endParaRPr>
            </a:p>
          </p:txBody>
        </p:sp>
      </p:grpSp>
      <p:graphicFrame>
        <p:nvGraphicFramePr>
          <p:cNvPr id="18" name="Table 17"/>
          <p:cNvGraphicFramePr>
            <a:graphicFrameLocks noGrp="1"/>
          </p:cNvGraphicFramePr>
          <p:nvPr>
            <p:extLst>
              <p:ext uri="{D42A27DB-BD31-4B8C-83A1-F6EECF244321}">
                <p14:modId xmlns:p14="http://schemas.microsoft.com/office/powerpoint/2010/main" val="95017823"/>
              </p:ext>
            </p:extLst>
          </p:nvPr>
        </p:nvGraphicFramePr>
        <p:xfrm>
          <a:off x="381000" y="419100"/>
          <a:ext cx="17526000" cy="9372600"/>
        </p:xfrm>
        <a:graphic>
          <a:graphicData uri="http://schemas.openxmlformats.org/drawingml/2006/table">
            <a:tbl>
              <a:tblPr firstRow="1" firstCol="1" bandRow="1"/>
              <a:tblGrid>
                <a:gridCol w="14779306"/>
                <a:gridCol w="2746694"/>
              </a:tblGrid>
              <a:tr h="0">
                <a:tc gridSpan="2">
                  <a:txBody>
                    <a:bodyPr/>
                    <a:lstStyle/>
                    <a:p>
                      <a:pPr marL="457200" algn="ctr">
                        <a:lnSpc>
                          <a:spcPct val="100000"/>
                        </a:lnSpc>
                        <a:spcAft>
                          <a:spcPts val="0"/>
                        </a:spcAft>
                        <a:tabLst>
                          <a:tab pos="414655" algn="l"/>
                        </a:tabLst>
                      </a:pPr>
                      <a:r>
                        <a:rPr lang="pt-BR" sz="41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Phiếu chuẩn bị bài nói: </a:t>
                      </a:r>
                      <a:r>
                        <a:rPr lang="pt-BR" sz="4100" b="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Kể một câu chuyện tưởng tượng</a:t>
                      </a:r>
                      <a:endParaRPr lang="en-GB" sz="4100">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algn="ctr">
                        <a:lnSpc>
                          <a:spcPct val="100000"/>
                        </a:lnSpc>
                        <a:spcAft>
                          <a:spcPts val="0"/>
                        </a:spcAft>
                        <a:tabLst>
                          <a:tab pos="414655" algn="l"/>
                        </a:tabLst>
                      </a:pPr>
                      <a:r>
                        <a:rPr lang="pt-BR" sz="4100" b="1">
                          <a:solidFill>
                            <a:srgbClr val="0D0D0D"/>
                          </a:solidFill>
                          <a:effectLst/>
                          <a:latin typeface="Times New Roman" panose="02020603050405020304" pitchFamily="18" charset="0"/>
                          <a:ea typeface="Arial" panose="020B0604020202020204" pitchFamily="34" charset="0"/>
                          <a:cs typeface="Times New Roman" panose="02020603050405020304" pitchFamily="18" charset="0"/>
                        </a:rPr>
                        <a:t>(HS chuẩn bị ở nhà)</a:t>
                      </a:r>
                      <a:endParaRPr lang="en-GB" sz="4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r>
              <a:tr h="0">
                <a:tc>
                  <a:txBody>
                    <a:bodyPr/>
                    <a:lstStyle/>
                    <a:p>
                      <a:pPr algn="just">
                        <a:lnSpc>
                          <a:spcPct val="100000"/>
                        </a:lnSpc>
                        <a:spcAft>
                          <a:spcPts val="0"/>
                        </a:spcAft>
                      </a:pPr>
                      <a:r>
                        <a:rPr lang="pt-BR" sz="4100" b="1">
                          <a:effectLst/>
                          <a:latin typeface="Times New Roman" panose="02020603050405020304" pitchFamily="18" charset="0"/>
                          <a:ea typeface="Calibri" panose="020F0502020204030204" pitchFamily="34" charset="0"/>
                          <a:cs typeface="Times New Roman" panose="02020603050405020304" pitchFamily="18" charset="0"/>
                        </a:rPr>
                        <a:t>1. Mục đích của bài nói</a:t>
                      </a:r>
                      <a:endParaRPr lang="en-GB" sz="4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pt-BR" sz="4100" b="1">
                          <a:effectLst/>
                          <a:latin typeface="Times New Roman" panose="02020603050405020304" pitchFamily="18" charset="0"/>
                          <a:ea typeface="Calibri" panose="020F0502020204030204" pitchFamily="34" charset="0"/>
                          <a:cs typeface="Times New Roman" panose="02020603050405020304" pitchFamily="18" charset="0"/>
                        </a:rPr>
                        <a:t>..........</a:t>
                      </a:r>
                      <a:endParaRPr lang="en-GB" sz="4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00000"/>
                        </a:lnSpc>
                        <a:spcAft>
                          <a:spcPts val="0"/>
                        </a:spcAft>
                      </a:pPr>
                      <a:r>
                        <a:rPr lang="pt-BR" sz="4100" b="1">
                          <a:effectLst/>
                          <a:latin typeface="Times New Roman" panose="02020603050405020304" pitchFamily="18" charset="0"/>
                          <a:ea typeface="Calibri" panose="020F0502020204030204" pitchFamily="34" charset="0"/>
                          <a:cs typeface="Times New Roman" panose="02020603050405020304" pitchFamily="18" charset="0"/>
                        </a:rPr>
                        <a:t>2. Đối tượng người nghe</a:t>
                      </a:r>
                      <a:endParaRPr lang="en-GB" sz="4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pt-BR" sz="4100" b="1">
                          <a:effectLst/>
                          <a:latin typeface="Times New Roman" panose="02020603050405020304" pitchFamily="18" charset="0"/>
                          <a:ea typeface="Calibri" panose="020F0502020204030204" pitchFamily="34" charset="0"/>
                          <a:cs typeface="Times New Roman" panose="02020603050405020304" pitchFamily="18" charset="0"/>
                        </a:rPr>
                        <a:t>..........</a:t>
                      </a:r>
                      <a:endParaRPr lang="en-GB" sz="4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00000"/>
                        </a:lnSpc>
                        <a:spcAft>
                          <a:spcPts val="0"/>
                        </a:spcAft>
                      </a:pPr>
                      <a:r>
                        <a:rPr lang="pt-BR" sz="4100" b="1">
                          <a:effectLst/>
                          <a:latin typeface="Times New Roman" panose="02020603050405020304" pitchFamily="18" charset="0"/>
                          <a:ea typeface="Calibri" panose="020F0502020204030204" pitchFamily="34" charset="0"/>
                          <a:cs typeface="Times New Roman" panose="02020603050405020304" pitchFamily="18" charset="0"/>
                        </a:rPr>
                        <a:t>3. Đề tài của bài nói </a:t>
                      </a:r>
                      <a:r>
                        <a:rPr lang="pt-BR" sz="4100">
                          <a:effectLst/>
                          <a:latin typeface="Times New Roman" panose="02020603050405020304" pitchFamily="18" charset="0"/>
                          <a:ea typeface="Calibri" panose="020F0502020204030204" pitchFamily="34" charset="0"/>
                          <a:cs typeface="Times New Roman" panose="02020603050405020304" pitchFamily="18" charset="0"/>
                        </a:rPr>
                        <a:t>(Kể về câu chuyện tưởng tượng gì?)</a:t>
                      </a:r>
                      <a:endParaRPr lang="en-GB" sz="4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pt-BR" sz="4100" b="1">
                          <a:effectLst/>
                          <a:latin typeface="Times New Roman" panose="02020603050405020304" pitchFamily="18" charset="0"/>
                          <a:ea typeface="Calibri" panose="020F0502020204030204" pitchFamily="34" charset="0"/>
                          <a:cs typeface="Times New Roman" panose="02020603050405020304" pitchFamily="18" charset="0"/>
                        </a:rPr>
                        <a:t>..........</a:t>
                      </a:r>
                      <a:endParaRPr lang="en-GB" sz="4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5575">
                <a:tc>
                  <a:txBody>
                    <a:bodyPr/>
                    <a:lstStyle/>
                    <a:p>
                      <a:pPr algn="just">
                        <a:lnSpc>
                          <a:spcPct val="100000"/>
                        </a:lnSpc>
                        <a:spcAft>
                          <a:spcPts val="0"/>
                        </a:spcAft>
                      </a:pPr>
                      <a:r>
                        <a:rPr lang="pt-BR" sz="4100" b="1">
                          <a:effectLst/>
                          <a:latin typeface="Times New Roman" panose="02020603050405020304" pitchFamily="18" charset="0"/>
                          <a:ea typeface="Calibri" panose="020F0502020204030204" pitchFamily="34" charset="0"/>
                          <a:cs typeface="Times New Roman" panose="02020603050405020304" pitchFamily="18" charset="0"/>
                        </a:rPr>
                        <a:t>4. Câu chuyện tưởng tượng:</a:t>
                      </a:r>
                      <a:endParaRPr lang="en-GB" sz="410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0000"/>
                        </a:lnSpc>
                        <a:spcAft>
                          <a:spcPts val="0"/>
                        </a:spcAft>
                      </a:pPr>
                      <a:r>
                        <a:rPr lang="pt-BR" sz="4100" b="1">
                          <a:effectLst/>
                          <a:latin typeface="Times New Roman" panose="02020603050405020304" pitchFamily="18" charset="0"/>
                          <a:ea typeface="Calibri" panose="020F0502020204030204" pitchFamily="34" charset="0"/>
                          <a:cs typeface="Times New Roman" panose="02020603050405020304" pitchFamily="18" charset="0"/>
                        </a:rPr>
                        <a:t>     - </a:t>
                      </a:r>
                      <a:r>
                        <a:rPr lang="pt-BR" sz="4100">
                          <a:effectLst/>
                          <a:latin typeface="Times New Roman" panose="02020603050405020304" pitchFamily="18" charset="0"/>
                          <a:ea typeface="Calibri" panose="020F0502020204030204" pitchFamily="34" charset="0"/>
                          <a:cs typeface="Times New Roman" panose="02020603050405020304" pitchFamily="18" charset="0"/>
                        </a:rPr>
                        <a:t>Nhan đề câu chuyện tưởng tượng</a:t>
                      </a:r>
                      <a:endParaRPr lang="en-GB" sz="410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0000"/>
                        </a:lnSpc>
                        <a:spcAft>
                          <a:spcPts val="0"/>
                        </a:spcAft>
                      </a:pPr>
                      <a:r>
                        <a:rPr lang="pt-BR" sz="4100">
                          <a:effectLst/>
                          <a:latin typeface="Times New Roman" panose="02020603050405020304" pitchFamily="18" charset="0"/>
                          <a:ea typeface="Calibri" panose="020F0502020204030204" pitchFamily="34" charset="0"/>
                          <a:cs typeface="Times New Roman" panose="02020603050405020304" pitchFamily="18" charset="0"/>
                        </a:rPr>
                        <a:t>     - Yếu tố tưởng tượng</a:t>
                      </a:r>
                      <a:endParaRPr lang="en-GB" sz="410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0000"/>
                        </a:lnSpc>
                        <a:spcAft>
                          <a:spcPts val="0"/>
                        </a:spcAft>
                      </a:pPr>
                      <a:r>
                        <a:rPr lang="pt-BR" sz="4100">
                          <a:effectLst/>
                          <a:latin typeface="Times New Roman" panose="02020603050405020304" pitchFamily="18" charset="0"/>
                          <a:ea typeface="Calibri" panose="020F0502020204030204" pitchFamily="34" charset="0"/>
                          <a:cs typeface="Times New Roman" panose="02020603050405020304" pitchFamily="18" charset="0"/>
                        </a:rPr>
                        <a:t>     - Bối cảnh câu chuyện (không gian, thời gian)</a:t>
                      </a:r>
                      <a:endParaRPr lang="en-GB" sz="410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0000"/>
                        </a:lnSpc>
                        <a:spcAft>
                          <a:spcPts val="0"/>
                        </a:spcAft>
                      </a:pPr>
                      <a:r>
                        <a:rPr lang="pt-BR" sz="4100">
                          <a:effectLst/>
                          <a:latin typeface="Times New Roman" panose="02020603050405020304" pitchFamily="18" charset="0"/>
                          <a:ea typeface="Calibri" panose="020F0502020204030204" pitchFamily="34" charset="0"/>
                          <a:cs typeface="Times New Roman" panose="02020603050405020304" pitchFamily="18" charset="0"/>
                        </a:rPr>
                        <a:t>     - Đặc điểm nhân vật (trang phục, ngoại hình, lời nói, hành động,...)</a:t>
                      </a:r>
                      <a:endParaRPr lang="en-GB" sz="410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0000"/>
                        </a:lnSpc>
                        <a:spcAft>
                          <a:spcPts val="0"/>
                        </a:spcAft>
                      </a:pPr>
                      <a:r>
                        <a:rPr lang="pt-BR" sz="4100">
                          <a:effectLst/>
                          <a:latin typeface="Times New Roman" panose="02020603050405020304" pitchFamily="18" charset="0"/>
                          <a:ea typeface="Calibri" panose="020F0502020204030204" pitchFamily="34" charset="0"/>
                          <a:cs typeface="Times New Roman" panose="02020603050405020304" pitchFamily="18" charset="0"/>
                        </a:rPr>
                        <a:t>     - Hệ thống các sự kiện chính trong câu chuyện</a:t>
                      </a:r>
                      <a:endParaRPr lang="en-GB" sz="4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pt-BR" sz="4100" b="1">
                          <a:effectLst/>
                          <a:latin typeface="Times New Roman" panose="02020603050405020304" pitchFamily="18" charset="0"/>
                          <a:ea typeface="Calibri" panose="020F0502020204030204" pitchFamily="34" charset="0"/>
                          <a:cs typeface="Times New Roman" panose="02020603050405020304" pitchFamily="18" charset="0"/>
                        </a:rPr>
                        <a:t>..........</a:t>
                      </a:r>
                      <a:endParaRPr lang="en-GB" sz="4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00000"/>
                        </a:lnSpc>
                        <a:spcAft>
                          <a:spcPts val="0"/>
                        </a:spcAft>
                      </a:pPr>
                      <a:r>
                        <a:rPr lang="pt-BR" sz="4100" b="1">
                          <a:effectLst/>
                          <a:latin typeface="Times New Roman" panose="02020603050405020304" pitchFamily="18" charset="0"/>
                          <a:ea typeface="Calibri" panose="020F0502020204030204" pitchFamily="34" charset="0"/>
                          <a:cs typeface="Times New Roman" panose="02020603050405020304" pitchFamily="18" charset="0"/>
                        </a:rPr>
                        <a:t>4. Lập dàn ý bài nói:</a:t>
                      </a:r>
                      <a:endParaRPr lang="en-GB" sz="410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0000"/>
                        </a:lnSpc>
                        <a:spcAft>
                          <a:spcPts val="0"/>
                        </a:spcAft>
                      </a:pPr>
                      <a:r>
                        <a:rPr lang="pt-BR" sz="4100">
                          <a:effectLst/>
                          <a:latin typeface="Times New Roman" panose="02020603050405020304" pitchFamily="18" charset="0"/>
                          <a:ea typeface="Calibri" panose="020F0502020204030204" pitchFamily="34" charset="0"/>
                          <a:cs typeface="Times New Roman" panose="02020603050405020304" pitchFamily="18" charset="0"/>
                        </a:rPr>
                        <a:t>Mở đầu: .......</a:t>
                      </a:r>
                      <a:endParaRPr lang="en-GB" sz="410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0000"/>
                        </a:lnSpc>
                        <a:spcAft>
                          <a:spcPts val="0"/>
                        </a:spcAft>
                      </a:pPr>
                      <a:r>
                        <a:rPr lang="pt-BR" sz="4100">
                          <a:effectLst/>
                          <a:latin typeface="Times New Roman" panose="02020603050405020304" pitchFamily="18" charset="0"/>
                          <a:ea typeface="Calibri" panose="020F0502020204030204" pitchFamily="34" charset="0"/>
                          <a:cs typeface="Times New Roman" panose="02020603050405020304" pitchFamily="18" charset="0"/>
                        </a:rPr>
                        <a:t>Diễn biến: .....</a:t>
                      </a:r>
                      <a:endParaRPr lang="en-GB" sz="410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0000"/>
                        </a:lnSpc>
                        <a:spcAft>
                          <a:spcPts val="0"/>
                        </a:spcAft>
                      </a:pPr>
                      <a:r>
                        <a:rPr lang="pt-BR" sz="4100">
                          <a:effectLst/>
                          <a:latin typeface="Times New Roman" panose="02020603050405020304" pitchFamily="18" charset="0"/>
                          <a:ea typeface="Calibri" panose="020F0502020204030204" pitchFamily="34" charset="0"/>
                          <a:cs typeface="Times New Roman" panose="02020603050405020304" pitchFamily="18" charset="0"/>
                        </a:rPr>
                        <a:t>Kết thúc :.........</a:t>
                      </a:r>
                      <a:endParaRPr lang="en-GB" sz="4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pt-BR" sz="4100" b="1">
                          <a:effectLst/>
                          <a:latin typeface="Times New Roman" panose="02020603050405020304" pitchFamily="18" charset="0"/>
                          <a:ea typeface="Calibri" panose="020F0502020204030204" pitchFamily="34" charset="0"/>
                          <a:cs typeface="Times New Roman" panose="02020603050405020304" pitchFamily="18" charset="0"/>
                        </a:rPr>
                        <a:t>..........</a:t>
                      </a:r>
                      <a:endParaRPr lang="en-GB" sz="4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596472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arn(inVertical)">
                                      <p:cBhvr>
                                        <p:cTn id="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0F6"/>
        </a:solidFill>
        <a:effectLst/>
      </p:bgPr>
    </p:bg>
    <p:spTree>
      <p:nvGrpSpPr>
        <p:cNvPr id="1" name=""/>
        <p:cNvGrpSpPr/>
        <p:nvPr/>
      </p:nvGrpSpPr>
      <p:grpSpPr>
        <a:xfrm>
          <a:off x="0" y="0"/>
          <a:ext cx="0" cy="0"/>
          <a:chOff x="0" y="0"/>
          <a:chExt cx="0" cy="0"/>
        </a:xfrm>
      </p:grpSpPr>
      <p:sp>
        <p:nvSpPr>
          <p:cNvPr id="2" name="Freeform 2"/>
          <p:cNvSpPr/>
          <p:nvPr/>
        </p:nvSpPr>
        <p:spPr>
          <a:xfrm flipH="1" flipV="1">
            <a:off x="-1293613" y="3259551"/>
            <a:ext cx="4644625" cy="4425061"/>
          </a:xfrm>
          <a:custGeom>
            <a:avLst/>
            <a:gdLst/>
            <a:ahLst/>
            <a:cxnLst/>
            <a:rect l="l" t="t" r="r" b="b"/>
            <a:pathLst>
              <a:path w="4644625" h="4425061">
                <a:moveTo>
                  <a:pt x="4644626" y="4425061"/>
                </a:moveTo>
                <a:lnTo>
                  <a:pt x="0" y="4425061"/>
                </a:lnTo>
                <a:lnTo>
                  <a:pt x="0" y="0"/>
                </a:lnTo>
                <a:lnTo>
                  <a:pt x="4644626" y="0"/>
                </a:lnTo>
                <a:lnTo>
                  <a:pt x="4644626"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3" name="Freeform 3"/>
          <p:cNvSpPr/>
          <p:nvPr/>
        </p:nvSpPr>
        <p:spPr>
          <a:xfrm flipH="1" flipV="1">
            <a:off x="15965687" y="2941193"/>
            <a:ext cx="4644625" cy="4425061"/>
          </a:xfrm>
          <a:custGeom>
            <a:avLst/>
            <a:gdLst/>
            <a:ahLst/>
            <a:cxnLst/>
            <a:rect l="l" t="t" r="r" b="b"/>
            <a:pathLst>
              <a:path w="4644625" h="4425061">
                <a:moveTo>
                  <a:pt x="4644626" y="4425062"/>
                </a:moveTo>
                <a:lnTo>
                  <a:pt x="0" y="4425062"/>
                </a:lnTo>
                <a:lnTo>
                  <a:pt x="0" y="0"/>
                </a:lnTo>
                <a:lnTo>
                  <a:pt x="4644626" y="0"/>
                </a:lnTo>
                <a:lnTo>
                  <a:pt x="4644626" y="4425062"/>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4" name="Freeform 4"/>
          <p:cNvSpPr/>
          <p:nvPr/>
        </p:nvSpPr>
        <p:spPr>
          <a:xfrm flipH="1" flipV="1">
            <a:off x="4828484" y="-1615447"/>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5" name="Freeform 5"/>
          <p:cNvSpPr/>
          <p:nvPr/>
        </p:nvSpPr>
        <p:spPr>
          <a:xfrm flipH="1" flipV="1">
            <a:off x="9144000" y="7702901"/>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grpSp>
        <p:nvGrpSpPr>
          <p:cNvPr id="6" name="Group 6"/>
          <p:cNvGrpSpPr/>
          <p:nvPr/>
        </p:nvGrpSpPr>
        <p:grpSpPr>
          <a:xfrm>
            <a:off x="1028700" y="1028700"/>
            <a:ext cx="16230600" cy="8229600"/>
            <a:chOff x="0" y="0"/>
            <a:chExt cx="4274726" cy="2167467"/>
          </a:xfrm>
        </p:grpSpPr>
        <p:sp>
          <p:nvSpPr>
            <p:cNvPr id="7" name="Freeform 7"/>
            <p:cNvSpPr/>
            <p:nvPr/>
          </p:nvSpPr>
          <p:spPr>
            <a:xfrm>
              <a:off x="0" y="0"/>
              <a:ext cx="4274726" cy="2167467"/>
            </a:xfrm>
            <a:custGeom>
              <a:avLst/>
              <a:gdLst/>
              <a:ahLst/>
              <a:cxnLst/>
              <a:rect l="l" t="t" r="r" b="b"/>
              <a:pathLst>
                <a:path w="4274726" h="2167467">
                  <a:moveTo>
                    <a:pt x="21942" y="0"/>
                  </a:moveTo>
                  <a:lnTo>
                    <a:pt x="4252784" y="0"/>
                  </a:lnTo>
                  <a:cubicBezTo>
                    <a:pt x="4264902" y="0"/>
                    <a:pt x="4274726" y="9824"/>
                    <a:pt x="4274726" y="21942"/>
                  </a:cubicBezTo>
                  <a:lnTo>
                    <a:pt x="4274726" y="2145525"/>
                  </a:lnTo>
                  <a:cubicBezTo>
                    <a:pt x="4274726" y="2157643"/>
                    <a:pt x="4264902" y="2167467"/>
                    <a:pt x="4252784" y="2167467"/>
                  </a:cubicBezTo>
                  <a:lnTo>
                    <a:pt x="21942" y="2167467"/>
                  </a:lnTo>
                  <a:cubicBezTo>
                    <a:pt x="16122" y="2167467"/>
                    <a:pt x="10541" y="2165155"/>
                    <a:pt x="6427" y="2161040"/>
                  </a:cubicBezTo>
                  <a:cubicBezTo>
                    <a:pt x="2312" y="2156925"/>
                    <a:pt x="0" y="2151344"/>
                    <a:pt x="0" y="2145525"/>
                  </a:cubicBezTo>
                  <a:lnTo>
                    <a:pt x="0" y="21942"/>
                  </a:lnTo>
                  <a:cubicBezTo>
                    <a:pt x="0" y="16122"/>
                    <a:pt x="2312" y="10541"/>
                    <a:pt x="6427" y="6427"/>
                  </a:cubicBezTo>
                  <a:cubicBezTo>
                    <a:pt x="10541" y="2312"/>
                    <a:pt x="16122" y="0"/>
                    <a:pt x="21942" y="0"/>
                  </a:cubicBezTo>
                  <a:close/>
                </a:path>
              </a:pathLst>
            </a:custGeom>
            <a:solidFill>
              <a:srgbClr val="FFFFFF">
                <a:alpha val="80000"/>
              </a:srgbClr>
            </a:solidFill>
            <a:ln w="38100" cap="rnd">
              <a:solidFill>
                <a:srgbClr val="FF94BE">
                  <a:alpha val="80000"/>
                </a:srgbClr>
              </a:solidFill>
              <a:prstDash val="dash"/>
              <a:round/>
            </a:ln>
          </p:spPr>
        </p:sp>
        <p:sp>
          <p:nvSpPr>
            <p:cNvPr id="8" name="TextBox 8"/>
            <p:cNvSpPr txBox="1"/>
            <p:nvPr/>
          </p:nvSpPr>
          <p:spPr>
            <a:xfrm>
              <a:off x="0" y="-47625"/>
              <a:ext cx="4274726" cy="2215092"/>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9" name="Freeform 9"/>
          <p:cNvSpPr/>
          <p:nvPr/>
        </p:nvSpPr>
        <p:spPr>
          <a:xfrm>
            <a:off x="4726092" y="1234343"/>
            <a:ext cx="7846908" cy="1633685"/>
          </a:xfrm>
          <a:custGeom>
            <a:avLst/>
            <a:gdLst/>
            <a:ahLst/>
            <a:cxnLst/>
            <a:rect l="l" t="t" r="r" b="b"/>
            <a:pathLst>
              <a:path w="6154293" h="1633685">
                <a:moveTo>
                  <a:pt x="0" y="0"/>
                </a:moveTo>
                <a:lnTo>
                  <a:pt x="6154292" y="0"/>
                </a:lnTo>
                <a:lnTo>
                  <a:pt x="6154292" y="1633685"/>
                </a:lnTo>
                <a:lnTo>
                  <a:pt x="0" y="1633685"/>
                </a:lnTo>
                <a:lnTo>
                  <a:pt x="0" y="0"/>
                </a:lnTo>
                <a:close/>
              </a:path>
            </a:pathLst>
          </a:custGeom>
          <a:blipFill>
            <a:blip r:embed="rId4">
              <a:extLst>
                <a:ext uri="{96DAC541-7B7A-43D3-8B79-37D633B846F1}">
                  <asvg:svgBlip xmlns:asvg="http://schemas.microsoft.com/office/drawing/2016/SVG/main" xmlns="" r:embed="rId5"/>
                </a:ext>
              </a:extLst>
            </a:blip>
            <a:stretch>
              <a:fillRect/>
            </a:stretch>
          </a:blipFill>
          <a:ln cap="sq">
            <a:noFill/>
            <a:prstDash val="solid"/>
            <a:miter/>
          </a:ln>
        </p:spPr>
      </p:sp>
      <p:sp>
        <p:nvSpPr>
          <p:cNvPr id="10" name="Freeform 10"/>
          <p:cNvSpPr/>
          <p:nvPr/>
        </p:nvSpPr>
        <p:spPr>
          <a:xfrm flipH="1" flipV="1">
            <a:off x="16101337" y="8197452"/>
            <a:ext cx="3606446" cy="3435960"/>
          </a:xfrm>
          <a:custGeom>
            <a:avLst/>
            <a:gdLst/>
            <a:ahLst/>
            <a:cxnLst/>
            <a:rect l="l" t="t" r="r" b="b"/>
            <a:pathLst>
              <a:path w="3606446" h="3435960">
                <a:moveTo>
                  <a:pt x="3606446" y="3435959"/>
                </a:moveTo>
                <a:lnTo>
                  <a:pt x="0" y="3435959"/>
                </a:lnTo>
                <a:lnTo>
                  <a:pt x="0" y="0"/>
                </a:lnTo>
                <a:lnTo>
                  <a:pt x="3606446" y="0"/>
                </a:lnTo>
                <a:lnTo>
                  <a:pt x="3606446" y="3435959"/>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1" name="Freeform 11"/>
          <p:cNvSpPr/>
          <p:nvPr/>
        </p:nvSpPr>
        <p:spPr>
          <a:xfrm>
            <a:off x="-948361" y="-915830"/>
            <a:ext cx="3175962" cy="3025826"/>
          </a:xfrm>
          <a:custGeom>
            <a:avLst/>
            <a:gdLst/>
            <a:ahLst/>
            <a:cxnLst/>
            <a:rect l="l" t="t" r="r" b="b"/>
            <a:pathLst>
              <a:path w="3175962" h="3025826">
                <a:moveTo>
                  <a:pt x="0" y="0"/>
                </a:moveTo>
                <a:lnTo>
                  <a:pt x="3175963" y="0"/>
                </a:lnTo>
                <a:lnTo>
                  <a:pt x="3175963" y="3025826"/>
                </a:lnTo>
                <a:lnTo>
                  <a:pt x="0" y="3025826"/>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2" name="Freeform 12"/>
          <p:cNvSpPr/>
          <p:nvPr/>
        </p:nvSpPr>
        <p:spPr>
          <a:xfrm>
            <a:off x="12397325" y="388604"/>
            <a:ext cx="1343713" cy="1280192"/>
          </a:xfrm>
          <a:custGeom>
            <a:avLst/>
            <a:gdLst/>
            <a:ahLst/>
            <a:cxnLst/>
            <a:rect l="l" t="t" r="r" b="b"/>
            <a:pathLst>
              <a:path w="1343713" h="1280192">
                <a:moveTo>
                  <a:pt x="0" y="0"/>
                </a:moveTo>
                <a:lnTo>
                  <a:pt x="1343713" y="0"/>
                </a:lnTo>
                <a:lnTo>
                  <a:pt x="1343713" y="1280192"/>
                </a:lnTo>
                <a:lnTo>
                  <a:pt x="0" y="1280192"/>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3" name="Freeform 13"/>
          <p:cNvSpPr/>
          <p:nvPr/>
        </p:nvSpPr>
        <p:spPr>
          <a:xfrm>
            <a:off x="3224084" y="8618204"/>
            <a:ext cx="1343713" cy="1280192"/>
          </a:xfrm>
          <a:custGeom>
            <a:avLst/>
            <a:gdLst/>
            <a:ahLst/>
            <a:cxnLst/>
            <a:rect l="l" t="t" r="r" b="b"/>
            <a:pathLst>
              <a:path w="1343713" h="1280192">
                <a:moveTo>
                  <a:pt x="0" y="0"/>
                </a:moveTo>
                <a:lnTo>
                  <a:pt x="1343713" y="0"/>
                </a:lnTo>
                <a:lnTo>
                  <a:pt x="1343713" y="1280192"/>
                </a:lnTo>
                <a:lnTo>
                  <a:pt x="0" y="1280192"/>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grpSp>
        <p:nvGrpSpPr>
          <p:cNvPr id="14" name="Group 14"/>
          <p:cNvGrpSpPr/>
          <p:nvPr/>
        </p:nvGrpSpPr>
        <p:grpSpPr>
          <a:xfrm>
            <a:off x="6478909" y="4110285"/>
            <a:ext cx="3554962" cy="3857872"/>
            <a:chOff x="0" y="0"/>
            <a:chExt cx="1279295" cy="1063489"/>
          </a:xfrm>
        </p:grpSpPr>
        <p:sp>
          <p:nvSpPr>
            <p:cNvPr id="15" name="Freeform 15"/>
            <p:cNvSpPr/>
            <p:nvPr/>
          </p:nvSpPr>
          <p:spPr>
            <a:xfrm>
              <a:off x="0" y="0"/>
              <a:ext cx="1279295" cy="1063489"/>
            </a:xfrm>
            <a:custGeom>
              <a:avLst/>
              <a:gdLst/>
              <a:ahLst/>
              <a:cxnLst/>
              <a:rect l="l" t="t" r="r" b="b"/>
              <a:pathLst>
                <a:path w="1279295" h="1063489">
                  <a:moveTo>
                    <a:pt x="73403" y="0"/>
                  </a:moveTo>
                  <a:lnTo>
                    <a:pt x="1205891" y="0"/>
                  </a:lnTo>
                  <a:cubicBezTo>
                    <a:pt x="1225359" y="0"/>
                    <a:pt x="1244030" y="7734"/>
                    <a:pt x="1257795" y="21499"/>
                  </a:cubicBezTo>
                  <a:cubicBezTo>
                    <a:pt x="1271561" y="35265"/>
                    <a:pt x="1279295" y="53936"/>
                    <a:pt x="1279295" y="73403"/>
                  </a:cubicBezTo>
                  <a:lnTo>
                    <a:pt x="1279295" y="990086"/>
                  </a:lnTo>
                  <a:cubicBezTo>
                    <a:pt x="1279295" y="1009554"/>
                    <a:pt x="1271561" y="1028224"/>
                    <a:pt x="1257795" y="1041990"/>
                  </a:cubicBezTo>
                  <a:cubicBezTo>
                    <a:pt x="1244030" y="1055756"/>
                    <a:pt x="1225359" y="1063489"/>
                    <a:pt x="1205891" y="1063489"/>
                  </a:cubicBezTo>
                  <a:lnTo>
                    <a:pt x="73403" y="1063489"/>
                  </a:lnTo>
                  <a:cubicBezTo>
                    <a:pt x="32864" y="1063489"/>
                    <a:pt x="0" y="1030625"/>
                    <a:pt x="0" y="990086"/>
                  </a:cubicBezTo>
                  <a:lnTo>
                    <a:pt x="0" y="73403"/>
                  </a:lnTo>
                  <a:cubicBezTo>
                    <a:pt x="0" y="53936"/>
                    <a:pt x="7734" y="35265"/>
                    <a:pt x="21499" y="21499"/>
                  </a:cubicBezTo>
                  <a:cubicBezTo>
                    <a:pt x="35265" y="7734"/>
                    <a:pt x="53936" y="0"/>
                    <a:pt x="73403" y="0"/>
                  </a:cubicBezTo>
                  <a:close/>
                </a:path>
              </a:pathLst>
            </a:custGeom>
            <a:solidFill>
              <a:srgbClr val="FFDDEA"/>
            </a:solidFill>
          </p:spPr>
        </p:sp>
        <p:sp>
          <p:nvSpPr>
            <p:cNvPr id="16" name="TextBox 16"/>
            <p:cNvSpPr txBox="1"/>
            <p:nvPr/>
          </p:nvSpPr>
          <p:spPr>
            <a:xfrm>
              <a:off x="0" y="-47625"/>
              <a:ext cx="1279295" cy="1111114"/>
            </a:xfrm>
            <a:prstGeom prst="rect">
              <a:avLst/>
            </a:prstGeom>
          </p:spPr>
          <p:txBody>
            <a:bodyPr lIns="50800" tIns="50800" rIns="50800" bIns="50800" rtlCol="0" anchor="ctr"/>
            <a:lstStyle/>
            <a:p>
              <a:pPr algn="ctr">
                <a:lnSpc>
                  <a:spcPts val="2659"/>
                </a:lnSpc>
              </a:pPr>
              <a:endParaRPr/>
            </a:p>
          </p:txBody>
        </p:sp>
      </p:grpSp>
      <p:grpSp>
        <p:nvGrpSpPr>
          <p:cNvPr id="18" name="Group 18"/>
          <p:cNvGrpSpPr/>
          <p:nvPr/>
        </p:nvGrpSpPr>
        <p:grpSpPr>
          <a:xfrm>
            <a:off x="1155897" y="4083160"/>
            <a:ext cx="5097888" cy="3857872"/>
            <a:chOff x="0" y="0"/>
            <a:chExt cx="1279295" cy="1063489"/>
          </a:xfrm>
        </p:grpSpPr>
        <p:sp>
          <p:nvSpPr>
            <p:cNvPr id="19" name="Freeform 19"/>
            <p:cNvSpPr/>
            <p:nvPr/>
          </p:nvSpPr>
          <p:spPr>
            <a:xfrm>
              <a:off x="0" y="0"/>
              <a:ext cx="1279295" cy="1063489"/>
            </a:xfrm>
            <a:custGeom>
              <a:avLst/>
              <a:gdLst/>
              <a:ahLst/>
              <a:cxnLst/>
              <a:rect l="l" t="t" r="r" b="b"/>
              <a:pathLst>
                <a:path w="1279295" h="1063489">
                  <a:moveTo>
                    <a:pt x="73403" y="0"/>
                  </a:moveTo>
                  <a:lnTo>
                    <a:pt x="1205891" y="0"/>
                  </a:lnTo>
                  <a:cubicBezTo>
                    <a:pt x="1225359" y="0"/>
                    <a:pt x="1244030" y="7734"/>
                    <a:pt x="1257795" y="21499"/>
                  </a:cubicBezTo>
                  <a:cubicBezTo>
                    <a:pt x="1271561" y="35265"/>
                    <a:pt x="1279295" y="53936"/>
                    <a:pt x="1279295" y="73403"/>
                  </a:cubicBezTo>
                  <a:lnTo>
                    <a:pt x="1279295" y="990086"/>
                  </a:lnTo>
                  <a:cubicBezTo>
                    <a:pt x="1279295" y="1009554"/>
                    <a:pt x="1271561" y="1028224"/>
                    <a:pt x="1257795" y="1041990"/>
                  </a:cubicBezTo>
                  <a:cubicBezTo>
                    <a:pt x="1244030" y="1055756"/>
                    <a:pt x="1225359" y="1063489"/>
                    <a:pt x="1205891" y="1063489"/>
                  </a:cubicBezTo>
                  <a:lnTo>
                    <a:pt x="73403" y="1063489"/>
                  </a:lnTo>
                  <a:cubicBezTo>
                    <a:pt x="32864" y="1063489"/>
                    <a:pt x="0" y="1030625"/>
                    <a:pt x="0" y="990086"/>
                  </a:cubicBezTo>
                  <a:lnTo>
                    <a:pt x="0" y="73403"/>
                  </a:lnTo>
                  <a:cubicBezTo>
                    <a:pt x="0" y="53936"/>
                    <a:pt x="7734" y="35265"/>
                    <a:pt x="21499" y="21499"/>
                  </a:cubicBezTo>
                  <a:cubicBezTo>
                    <a:pt x="35265" y="7734"/>
                    <a:pt x="53936" y="0"/>
                    <a:pt x="73403" y="0"/>
                  </a:cubicBezTo>
                  <a:close/>
                </a:path>
              </a:pathLst>
            </a:custGeom>
            <a:solidFill>
              <a:srgbClr val="FFDDEA"/>
            </a:solidFill>
          </p:spPr>
        </p:sp>
        <p:sp>
          <p:nvSpPr>
            <p:cNvPr id="20" name="TextBox 20"/>
            <p:cNvSpPr txBox="1"/>
            <p:nvPr/>
          </p:nvSpPr>
          <p:spPr>
            <a:xfrm>
              <a:off x="0" y="-47625"/>
              <a:ext cx="1279295" cy="1111114"/>
            </a:xfrm>
            <a:prstGeom prst="rect">
              <a:avLst/>
            </a:prstGeom>
          </p:spPr>
          <p:txBody>
            <a:bodyPr lIns="50800" tIns="50800" rIns="50800" bIns="50800" rtlCol="0" anchor="ctr"/>
            <a:lstStyle/>
            <a:p>
              <a:pPr algn="ctr">
                <a:lnSpc>
                  <a:spcPts val="2659"/>
                </a:lnSpc>
              </a:pPr>
              <a:endParaRPr/>
            </a:p>
          </p:txBody>
        </p:sp>
      </p:grpSp>
      <p:grpSp>
        <p:nvGrpSpPr>
          <p:cNvPr id="21" name="Group 21"/>
          <p:cNvGrpSpPr/>
          <p:nvPr/>
        </p:nvGrpSpPr>
        <p:grpSpPr>
          <a:xfrm>
            <a:off x="10236516" y="4085743"/>
            <a:ext cx="3856331" cy="3857872"/>
            <a:chOff x="0" y="0"/>
            <a:chExt cx="1279295" cy="1063489"/>
          </a:xfrm>
        </p:grpSpPr>
        <p:sp>
          <p:nvSpPr>
            <p:cNvPr id="22" name="Freeform 22"/>
            <p:cNvSpPr/>
            <p:nvPr/>
          </p:nvSpPr>
          <p:spPr>
            <a:xfrm>
              <a:off x="0" y="0"/>
              <a:ext cx="1279295" cy="1063489"/>
            </a:xfrm>
            <a:custGeom>
              <a:avLst/>
              <a:gdLst/>
              <a:ahLst/>
              <a:cxnLst/>
              <a:rect l="l" t="t" r="r" b="b"/>
              <a:pathLst>
                <a:path w="1279295" h="1063489">
                  <a:moveTo>
                    <a:pt x="73403" y="0"/>
                  </a:moveTo>
                  <a:lnTo>
                    <a:pt x="1205891" y="0"/>
                  </a:lnTo>
                  <a:cubicBezTo>
                    <a:pt x="1225359" y="0"/>
                    <a:pt x="1244030" y="7734"/>
                    <a:pt x="1257795" y="21499"/>
                  </a:cubicBezTo>
                  <a:cubicBezTo>
                    <a:pt x="1271561" y="35265"/>
                    <a:pt x="1279295" y="53936"/>
                    <a:pt x="1279295" y="73403"/>
                  </a:cubicBezTo>
                  <a:lnTo>
                    <a:pt x="1279295" y="990086"/>
                  </a:lnTo>
                  <a:cubicBezTo>
                    <a:pt x="1279295" y="1009554"/>
                    <a:pt x="1271561" y="1028224"/>
                    <a:pt x="1257795" y="1041990"/>
                  </a:cubicBezTo>
                  <a:cubicBezTo>
                    <a:pt x="1244030" y="1055756"/>
                    <a:pt x="1225359" y="1063489"/>
                    <a:pt x="1205891" y="1063489"/>
                  </a:cubicBezTo>
                  <a:lnTo>
                    <a:pt x="73403" y="1063489"/>
                  </a:lnTo>
                  <a:cubicBezTo>
                    <a:pt x="32864" y="1063489"/>
                    <a:pt x="0" y="1030625"/>
                    <a:pt x="0" y="990086"/>
                  </a:cubicBezTo>
                  <a:lnTo>
                    <a:pt x="0" y="73403"/>
                  </a:lnTo>
                  <a:cubicBezTo>
                    <a:pt x="0" y="53936"/>
                    <a:pt x="7734" y="35265"/>
                    <a:pt x="21499" y="21499"/>
                  </a:cubicBezTo>
                  <a:cubicBezTo>
                    <a:pt x="35265" y="7734"/>
                    <a:pt x="53936" y="0"/>
                    <a:pt x="73403" y="0"/>
                  </a:cubicBezTo>
                  <a:close/>
                </a:path>
              </a:pathLst>
            </a:custGeom>
            <a:solidFill>
              <a:srgbClr val="FFDDEA"/>
            </a:solidFill>
          </p:spPr>
        </p:sp>
        <p:sp>
          <p:nvSpPr>
            <p:cNvPr id="23" name="TextBox 23"/>
            <p:cNvSpPr txBox="1"/>
            <p:nvPr/>
          </p:nvSpPr>
          <p:spPr>
            <a:xfrm>
              <a:off x="0" y="-47625"/>
              <a:ext cx="1279295" cy="1111114"/>
            </a:xfrm>
            <a:prstGeom prst="rect">
              <a:avLst/>
            </a:prstGeom>
          </p:spPr>
          <p:txBody>
            <a:bodyPr lIns="50800" tIns="50800" rIns="50800" bIns="50800" rtlCol="0" anchor="ctr"/>
            <a:lstStyle/>
            <a:p>
              <a:pPr algn="ctr">
                <a:lnSpc>
                  <a:spcPts val="2659"/>
                </a:lnSpc>
              </a:pPr>
              <a:endParaRPr/>
            </a:p>
          </p:txBody>
        </p:sp>
      </p:grpSp>
      <p:sp>
        <p:nvSpPr>
          <p:cNvPr id="24" name="TextBox 24"/>
          <p:cNvSpPr txBox="1"/>
          <p:nvPr/>
        </p:nvSpPr>
        <p:spPr>
          <a:xfrm>
            <a:off x="5373730" y="1359868"/>
            <a:ext cx="7060503" cy="1107996"/>
          </a:xfrm>
          <a:prstGeom prst="rect">
            <a:avLst/>
          </a:prstGeom>
        </p:spPr>
        <p:txBody>
          <a:bodyPr wrap="square" lIns="0" tIns="0" rIns="0" bIns="0" rtlCol="0" anchor="t">
            <a:spAutoFit/>
          </a:bodyPr>
          <a:lstStyle/>
          <a:p>
            <a:r>
              <a:rPr lang="nl-NL" sz="7200" b="1">
                <a:latin typeface="Times New Roman" panose="02020603050405020304" pitchFamily="18" charset="0"/>
                <a:cs typeface="Times New Roman" panose="02020603050405020304" pitchFamily="18" charset="0"/>
              </a:rPr>
              <a:t>1. Trước khi nói</a:t>
            </a:r>
            <a:endParaRPr lang="en-GB" sz="7200">
              <a:latin typeface="Times New Roman" panose="02020603050405020304" pitchFamily="18" charset="0"/>
              <a:cs typeface="Times New Roman" panose="02020603050405020304" pitchFamily="18" charset="0"/>
            </a:endParaRPr>
          </a:p>
        </p:txBody>
      </p:sp>
      <p:sp>
        <p:nvSpPr>
          <p:cNvPr id="30" name="Freeform 30"/>
          <p:cNvSpPr/>
          <p:nvPr/>
        </p:nvSpPr>
        <p:spPr>
          <a:xfrm>
            <a:off x="-1140642" y="8197452"/>
            <a:ext cx="3175962" cy="3025826"/>
          </a:xfrm>
          <a:custGeom>
            <a:avLst/>
            <a:gdLst/>
            <a:ahLst/>
            <a:cxnLst/>
            <a:rect l="l" t="t" r="r" b="b"/>
            <a:pathLst>
              <a:path w="3175962" h="3025826">
                <a:moveTo>
                  <a:pt x="0" y="0"/>
                </a:moveTo>
                <a:lnTo>
                  <a:pt x="3175963" y="0"/>
                </a:lnTo>
                <a:lnTo>
                  <a:pt x="3175963" y="3025826"/>
                </a:lnTo>
                <a:lnTo>
                  <a:pt x="0" y="3025826"/>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a:ln cap="sq">
            <a:noFill/>
            <a:prstDash val="solid"/>
            <a:miter/>
          </a:ln>
        </p:spPr>
      </p:sp>
      <p:sp>
        <p:nvSpPr>
          <p:cNvPr id="31" name="Freeform 31"/>
          <p:cNvSpPr/>
          <p:nvPr/>
        </p:nvSpPr>
        <p:spPr>
          <a:xfrm>
            <a:off x="15700986" y="-915830"/>
            <a:ext cx="3175962" cy="3025826"/>
          </a:xfrm>
          <a:custGeom>
            <a:avLst/>
            <a:gdLst/>
            <a:ahLst/>
            <a:cxnLst/>
            <a:rect l="l" t="t" r="r" b="b"/>
            <a:pathLst>
              <a:path w="3175962" h="3025826">
                <a:moveTo>
                  <a:pt x="0" y="0"/>
                </a:moveTo>
                <a:lnTo>
                  <a:pt x="3175962" y="0"/>
                </a:lnTo>
                <a:lnTo>
                  <a:pt x="3175962" y="3025826"/>
                </a:lnTo>
                <a:lnTo>
                  <a:pt x="0" y="3025826"/>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a:ln cap="sq">
            <a:noFill/>
            <a:prstDash val="solid"/>
            <a:miter/>
          </a:ln>
        </p:spPr>
      </p:sp>
      <p:grpSp>
        <p:nvGrpSpPr>
          <p:cNvPr id="32" name="Group 18"/>
          <p:cNvGrpSpPr/>
          <p:nvPr/>
        </p:nvGrpSpPr>
        <p:grpSpPr>
          <a:xfrm>
            <a:off x="14190467" y="4083160"/>
            <a:ext cx="2895871" cy="3857872"/>
            <a:chOff x="0" y="0"/>
            <a:chExt cx="1279295" cy="1063489"/>
          </a:xfrm>
        </p:grpSpPr>
        <p:sp>
          <p:nvSpPr>
            <p:cNvPr id="33" name="Freeform 19"/>
            <p:cNvSpPr/>
            <p:nvPr/>
          </p:nvSpPr>
          <p:spPr>
            <a:xfrm>
              <a:off x="0" y="0"/>
              <a:ext cx="1279295" cy="1063489"/>
            </a:xfrm>
            <a:custGeom>
              <a:avLst/>
              <a:gdLst/>
              <a:ahLst/>
              <a:cxnLst/>
              <a:rect l="l" t="t" r="r" b="b"/>
              <a:pathLst>
                <a:path w="1279295" h="1063489">
                  <a:moveTo>
                    <a:pt x="73403" y="0"/>
                  </a:moveTo>
                  <a:lnTo>
                    <a:pt x="1205891" y="0"/>
                  </a:lnTo>
                  <a:cubicBezTo>
                    <a:pt x="1225359" y="0"/>
                    <a:pt x="1244030" y="7734"/>
                    <a:pt x="1257795" y="21499"/>
                  </a:cubicBezTo>
                  <a:cubicBezTo>
                    <a:pt x="1271561" y="35265"/>
                    <a:pt x="1279295" y="53936"/>
                    <a:pt x="1279295" y="73403"/>
                  </a:cubicBezTo>
                  <a:lnTo>
                    <a:pt x="1279295" y="990086"/>
                  </a:lnTo>
                  <a:cubicBezTo>
                    <a:pt x="1279295" y="1009554"/>
                    <a:pt x="1271561" y="1028224"/>
                    <a:pt x="1257795" y="1041990"/>
                  </a:cubicBezTo>
                  <a:cubicBezTo>
                    <a:pt x="1244030" y="1055756"/>
                    <a:pt x="1225359" y="1063489"/>
                    <a:pt x="1205891" y="1063489"/>
                  </a:cubicBezTo>
                  <a:lnTo>
                    <a:pt x="73403" y="1063489"/>
                  </a:lnTo>
                  <a:cubicBezTo>
                    <a:pt x="32864" y="1063489"/>
                    <a:pt x="0" y="1030625"/>
                    <a:pt x="0" y="990086"/>
                  </a:cubicBezTo>
                  <a:lnTo>
                    <a:pt x="0" y="73403"/>
                  </a:lnTo>
                  <a:cubicBezTo>
                    <a:pt x="0" y="53936"/>
                    <a:pt x="7734" y="35265"/>
                    <a:pt x="21499" y="21499"/>
                  </a:cubicBezTo>
                  <a:cubicBezTo>
                    <a:pt x="35265" y="7734"/>
                    <a:pt x="53936" y="0"/>
                    <a:pt x="73403" y="0"/>
                  </a:cubicBezTo>
                  <a:close/>
                </a:path>
              </a:pathLst>
            </a:custGeom>
            <a:solidFill>
              <a:srgbClr val="FFDDEA"/>
            </a:solidFill>
          </p:spPr>
        </p:sp>
        <p:sp>
          <p:nvSpPr>
            <p:cNvPr id="34" name="TextBox 20"/>
            <p:cNvSpPr txBox="1"/>
            <p:nvPr/>
          </p:nvSpPr>
          <p:spPr>
            <a:xfrm>
              <a:off x="0" y="-47625"/>
              <a:ext cx="1279295" cy="1111114"/>
            </a:xfrm>
            <a:prstGeom prst="rect">
              <a:avLst/>
            </a:prstGeom>
          </p:spPr>
          <p:txBody>
            <a:bodyPr lIns="50800" tIns="50800" rIns="50800" bIns="50800" rtlCol="0" anchor="ctr"/>
            <a:lstStyle/>
            <a:p>
              <a:pPr algn="ctr">
                <a:lnSpc>
                  <a:spcPts val="2659"/>
                </a:lnSpc>
              </a:pPr>
              <a:endParaRPr/>
            </a:p>
          </p:txBody>
        </p:sp>
      </p:grpSp>
      <p:sp>
        <p:nvSpPr>
          <p:cNvPr id="35" name="Rectangle 34"/>
          <p:cNvSpPr/>
          <p:nvPr/>
        </p:nvSpPr>
        <p:spPr>
          <a:xfrm>
            <a:off x="1490764" y="4155380"/>
            <a:ext cx="4274436" cy="3785652"/>
          </a:xfrm>
          <a:prstGeom prst="rect">
            <a:avLst/>
          </a:prstGeom>
        </p:spPr>
        <p:txBody>
          <a:bodyPr wrap="square">
            <a:spAutoFit/>
          </a:bodyPr>
          <a:lstStyle/>
          <a:p>
            <a:pPr algn="just">
              <a:spcAft>
                <a:spcPts val="0"/>
              </a:spcAft>
            </a:pPr>
            <a:r>
              <a:rPr lang="nl-NL" sz="4000" b="1"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Mục đích nói</a:t>
            </a:r>
            <a:r>
              <a:rPr lang="nl-NL" sz="40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Kể một câu chuyện tưởng tượng để giải trí và mang đến cho người nghe một thông điệp nào đó.</a:t>
            </a:r>
            <a:endParaRPr lang="en-GB" sz="40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6" name="Rectangle 35"/>
          <p:cNvSpPr/>
          <p:nvPr/>
        </p:nvSpPr>
        <p:spPr>
          <a:xfrm>
            <a:off x="6701620" y="4479652"/>
            <a:ext cx="3107127" cy="3170099"/>
          </a:xfrm>
          <a:prstGeom prst="rect">
            <a:avLst/>
          </a:prstGeom>
        </p:spPr>
        <p:txBody>
          <a:bodyPr wrap="square">
            <a:spAutoFit/>
          </a:bodyPr>
          <a:lstStyle/>
          <a:p>
            <a:pPr algn="just"/>
            <a:r>
              <a:rPr lang="nl-NL" sz="4000" b="1" i="1">
                <a:solidFill>
                  <a:srgbClr val="000000"/>
                </a:solidFill>
                <a:latin typeface="Times New Roman" panose="02020603050405020304" pitchFamily="18" charset="0"/>
                <a:ea typeface="Times New Roman" panose="02020603050405020304" pitchFamily="18" charset="0"/>
              </a:rPr>
              <a:t>Người nghe</a:t>
            </a:r>
            <a:r>
              <a:rPr lang="nl-NL" sz="4000">
                <a:solidFill>
                  <a:srgbClr val="000000"/>
                </a:solidFill>
                <a:latin typeface="Times New Roman" panose="02020603050405020304" pitchFamily="18" charset="0"/>
                <a:ea typeface="Times New Roman" panose="02020603050405020304" pitchFamily="18" charset="0"/>
              </a:rPr>
              <a:t>: Những người thích các câu chuyện tưởng tượng.</a:t>
            </a:r>
            <a:endParaRPr lang="en-GB" sz="4000"/>
          </a:p>
        </p:txBody>
      </p:sp>
      <p:sp>
        <p:nvSpPr>
          <p:cNvPr id="37" name="Rectangle 36"/>
          <p:cNvSpPr/>
          <p:nvPr/>
        </p:nvSpPr>
        <p:spPr>
          <a:xfrm>
            <a:off x="10638358" y="4848801"/>
            <a:ext cx="3154934" cy="2554545"/>
          </a:xfrm>
          <a:prstGeom prst="rect">
            <a:avLst/>
          </a:prstGeom>
        </p:spPr>
        <p:txBody>
          <a:bodyPr wrap="square">
            <a:spAutoFit/>
          </a:bodyPr>
          <a:lstStyle/>
          <a:p>
            <a:r>
              <a:rPr lang="nl-NL" sz="4000">
                <a:solidFill>
                  <a:srgbClr val="000000"/>
                </a:solidFill>
                <a:latin typeface="Times New Roman" panose="02020603050405020304" pitchFamily="18" charset="0"/>
                <a:ea typeface="Times New Roman" panose="02020603050405020304" pitchFamily="18" charset="0"/>
              </a:rPr>
              <a:t>Lựa chọn câu chuyện tưởng tượng mà bản thân muốn kể.</a:t>
            </a:r>
            <a:endParaRPr lang="en-GB" sz="4000"/>
          </a:p>
        </p:txBody>
      </p:sp>
      <p:sp>
        <p:nvSpPr>
          <p:cNvPr id="38" name="Rectangle 37"/>
          <p:cNvSpPr/>
          <p:nvPr/>
        </p:nvSpPr>
        <p:spPr>
          <a:xfrm>
            <a:off x="14407323" y="5053087"/>
            <a:ext cx="2671758" cy="1323439"/>
          </a:xfrm>
          <a:prstGeom prst="rect">
            <a:avLst/>
          </a:prstGeom>
        </p:spPr>
        <p:txBody>
          <a:bodyPr wrap="square">
            <a:spAutoFit/>
          </a:bodyPr>
          <a:lstStyle/>
          <a:p>
            <a:r>
              <a:rPr lang="nl-NL" sz="4000">
                <a:solidFill>
                  <a:srgbClr val="000000"/>
                </a:solidFill>
                <a:latin typeface="Times New Roman" panose="02020603050405020304" pitchFamily="18" charset="0"/>
                <a:ea typeface="Times New Roman" panose="02020603050405020304" pitchFamily="18" charset="0"/>
              </a:rPr>
              <a:t>Luyện nói trong </a:t>
            </a:r>
            <a:r>
              <a:rPr lang="nl-NL" sz="4000" smtClean="0">
                <a:solidFill>
                  <a:srgbClr val="000000"/>
                </a:solidFill>
                <a:latin typeface="Times New Roman" panose="02020603050405020304" pitchFamily="18" charset="0"/>
                <a:ea typeface="Times New Roman" panose="02020603050405020304" pitchFamily="18" charset="0"/>
              </a:rPr>
              <a:t>nhóm</a:t>
            </a:r>
            <a:endParaRPr lang="en-GB" sz="40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barn(inVertical)">
                                      <p:cBhvr>
                                        <p:cTn id="7" dur="500"/>
                                        <p:tgtEl>
                                          <p:spTgt spid="24"/>
                                        </p:tgtEl>
                                      </p:cBhvr>
                                    </p:animEffect>
                                  </p:childTnLst>
                                </p:cTn>
                              </p:par>
                              <p:par>
                                <p:cTn id="8" presetID="16" presetClass="entr" presetSubtype="21"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arn(inVertical)">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35"/>
                                        </p:tgtEl>
                                        <p:attrNameLst>
                                          <p:attrName>style.visibility</p:attrName>
                                        </p:attrNameLst>
                                      </p:cBhvr>
                                      <p:to>
                                        <p:strVal val="visible"/>
                                      </p:to>
                                    </p:set>
                                    <p:animEffect transition="in" filter="barn(inVertical)">
                                      <p:cBhvr>
                                        <p:cTn id="15" dur="500"/>
                                        <p:tgtEl>
                                          <p:spTgt spid="35"/>
                                        </p:tgtEl>
                                      </p:cBhvr>
                                    </p:animEffect>
                                  </p:childTnLst>
                                </p:cTn>
                              </p:par>
                              <p:par>
                                <p:cTn id="16" presetID="16" presetClass="entr" presetSubtype="21" fill="hold" nodeType="withEffect">
                                  <p:stCondLst>
                                    <p:cond delay="0"/>
                                  </p:stCondLst>
                                  <p:childTnLst>
                                    <p:set>
                                      <p:cBhvr>
                                        <p:cTn id="17" dur="1" fill="hold">
                                          <p:stCondLst>
                                            <p:cond delay="0"/>
                                          </p:stCondLst>
                                        </p:cTn>
                                        <p:tgtEl>
                                          <p:spTgt spid="18"/>
                                        </p:tgtEl>
                                        <p:attrNameLst>
                                          <p:attrName>style.visibility</p:attrName>
                                        </p:attrNameLst>
                                      </p:cBhvr>
                                      <p:to>
                                        <p:strVal val="visible"/>
                                      </p:to>
                                    </p:set>
                                    <p:animEffect transition="in" filter="barn(inVertical)">
                                      <p:cBhvr>
                                        <p:cTn id="18" dur="500"/>
                                        <p:tgtEl>
                                          <p:spTgt spid="18"/>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36"/>
                                        </p:tgtEl>
                                        <p:attrNameLst>
                                          <p:attrName>style.visibility</p:attrName>
                                        </p:attrNameLst>
                                      </p:cBhvr>
                                      <p:to>
                                        <p:strVal val="visible"/>
                                      </p:to>
                                    </p:set>
                                    <p:animEffect transition="in" filter="wipe(down)">
                                      <p:cBhvr>
                                        <p:cTn id="23" dur="500"/>
                                        <p:tgtEl>
                                          <p:spTgt spid="36"/>
                                        </p:tgtEl>
                                      </p:cBhvr>
                                    </p:animEffect>
                                  </p:childTnLst>
                                </p:cTn>
                              </p:par>
                              <p:par>
                                <p:cTn id="24" presetID="22" presetClass="entr" presetSubtype="4" fill="hold" nodeType="with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wipe(down)">
                                      <p:cBhvr>
                                        <p:cTn id="26" dur="500"/>
                                        <p:tgtEl>
                                          <p:spTgt spid="14"/>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37"/>
                                        </p:tgtEl>
                                        <p:attrNameLst>
                                          <p:attrName>style.visibility</p:attrName>
                                        </p:attrNameLst>
                                      </p:cBhvr>
                                      <p:to>
                                        <p:strVal val="visible"/>
                                      </p:to>
                                    </p:set>
                                    <p:animEffect transition="in" filter="wipe(down)">
                                      <p:cBhvr>
                                        <p:cTn id="31" dur="500"/>
                                        <p:tgtEl>
                                          <p:spTgt spid="37"/>
                                        </p:tgtEl>
                                      </p:cBhvr>
                                    </p:animEffect>
                                  </p:childTnLst>
                                </p:cTn>
                              </p:par>
                              <p:par>
                                <p:cTn id="32" presetID="22" presetClass="entr" presetSubtype="4" fill="hold" nodeType="withEffect">
                                  <p:stCondLst>
                                    <p:cond delay="0"/>
                                  </p:stCondLst>
                                  <p:childTnLst>
                                    <p:set>
                                      <p:cBhvr>
                                        <p:cTn id="33" dur="1" fill="hold">
                                          <p:stCondLst>
                                            <p:cond delay="0"/>
                                          </p:stCondLst>
                                        </p:cTn>
                                        <p:tgtEl>
                                          <p:spTgt spid="21"/>
                                        </p:tgtEl>
                                        <p:attrNameLst>
                                          <p:attrName>style.visibility</p:attrName>
                                        </p:attrNameLst>
                                      </p:cBhvr>
                                      <p:to>
                                        <p:strVal val="visible"/>
                                      </p:to>
                                    </p:set>
                                    <p:animEffect transition="in" filter="wipe(down)">
                                      <p:cBhvr>
                                        <p:cTn id="34" dur="500"/>
                                        <p:tgtEl>
                                          <p:spTgt spid="21"/>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4" fill="hold" grpId="0" nodeType="clickEffect">
                                  <p:stCondLst>
                                    <p:cond delay="0"/>
                                  </p:stCondLst>
                                  <p:childTnLst>
                                    <p:set>
                                      <p:cBhvr>
                                        <p:cTn id="38" dur="1" fill="hold">
                                          <p:stCondLst>
                                            <p:cond delay="0"/>
                                          </p:stCondLst>
                                        </p:cTn>
                                        <p:tgtEl>
                                          <p:spTgt spid="38"/>
                                        </p:tgtEl>
                                        <p:attrNameLst>
                                          <p:attrName>style.visibility</p:attrName>
                                        </p:attrNameLst>
                                      </p:cBhvr>
                                      <p:to>
                                        <p:strVal val="visible"/>
                                      </p:to>
                                    </p:set>
                                    <p:animEffect transition="in" filter="wipe(down)">
                                      <p:cBhvr>
                                        <p:cTn id="39" dur="500"/>
                                        <p:tgtEl>
                                          <p:spTgt spid="38"/>
                                        </p:tgtEl>
                                      </p:cBhvr>
                                    </p:animEffect>
                                  </p:childTnLst>
                                </p:cTn>
                              </p:par>
                              <p:par>
                                <p:cTn id="40" presetID="22" presetClass="entr" presetSubtype="4" fill="hold" nodeType="withEffect">
                                  <p:stCondLst>
                                    <p:cond delay="0"/>
                                  </p:stCondLst>
                                  <p:childTnLst>
                                    <p:set>
                                      <p:cBhvr>
                                        <p:cTn id="41" dur="1" fill="hold">
                                          <p:stCondLst>
                                            <p:cond delay="0"/>
                                          </p:stCondLst>
                                        </p:cTn>
                                        <p:tgtEl>
                                          <p:spTgt spid="32"/>
                                        </p:tgtEl>
                                        <p:attrNameLst>
                                          <p:attrName>style.visibility</p:attrName>
                                        </p:attrNameLst>
                                      </p:cBhvr>
                                      <p:to>
                                        <p:strVal val="visible"/>
                                      </p:to>
                                    </p:set>
                                    <p:animEffect transition="in" filter="wipe(down)">
                                      <p:cBhvr>
                                        <p:cTn id="42"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35" grpId="0"/>
      <p:bldP spid="36" grpId="0"/>
      <p:bldP spid="37" grpId="0"/>
      <p:bldP spid="38"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0F6"/>
        </a:solidFill>
        <a:effectLst/>
      </p:bgPr>
    </p:bg>
    <p:spTree>
      <p:nvGrpSpPr>
        <p:cNvPr id="1" name=""/>
        <p:cNvGrpSpPr/>
        <p:nvPr/>
      </p:nvGrpSpPr>
      <p:grpSpPr>
        <a:xfrm>
          <a:off x="0" y="0"/>
          <a:ext cx="0" cy="0"/>
          <a:chOff x="0" y="0"/>
          <a:chExt cx="0" cy="0"/>
        </a:xfrm>
      </p:grpSpPr>
      <p:sp>
        <p:nvSpPr>
          <p:cNvPr id="2" name="Freeform 2"/>
          <p:cNvSpPr/>
          <p:nvPr/>
        </p:nvSpPr>
        <p:spPr>
          <a:xfrm flipH="1" flipV="1">
            <a:off x="5219268" y="1319597"/>
            <a:ext cx="4644625" cy="4425061"/>
          </a:xfrm>
          <a:custGeom>
            <a:avLst/>
            <a:gdLst/>
            <a:ahLst/>
            <a:cxnLst/>
            <a:rect l="l" t="t" r="r" b="b"/>
            <a:pathLst>
              <a:path w="4644625" h="4425061">
                <a:moveTo>
                  <a:pt x="4644626" y="4425061"/>
                </a:moveTo>
                <a:lnTo>
                  <a:pt x="0" y="4425061"/>
                </a:lnTo>
                <a:lnTo>
                  <a:pt x="0" y="0"/>
                </a:lnTo>
                <a:lnTo>
                  <a:pt x="4644626" y="0"/>
                </a:lnTo>
                <a:lnTo>
                  <a:pt x="4644626"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3" name="Freeform 3"/>
          <p:cNvSpPr/>
          <p:nvPr/>
        </p:nvSpPr>
        <p:spPr>
          <a:xfrm flipH="1" flipV="1">
            <a:off x="9144000" y="4913398"/>
            <a:ext cx="4644625" cy="4425061"/>
          </a:xfrm>
          <a:custGeom>
            <a:avLst/>
            <a:gdLst/>
            <a:ahLst/>
            <a:cxnLst/>
            <a:rect l="l" t="t" r="r" b="b"/>
            <a:pathLst>
              <a:path w="4644625" h="4425061">
                <a:moveTo>
                  <a:pt x="4644625" y="4425062"/>
                </a:moveTo>
                <a:lnTo>
                  <a:pt x="0" y="4425062"/>
                </a:lnTo>
                <a:lnTo>
                  <a:pt x="0" y="0"/>
                </a:lnTo>
                <a:lnTo>
                  <a:pt x="4644625" y="0"/>
                </a:lnTo>
                <a:lnTo>
                  <a:pt x="4644625" y="4425062"/>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4" name="Freeform 4"/>
          <p:cNvSpPr/>
          <p:nvPr/>
        </p:nvSpPr>
        <p:spPr>
          <a:xfrm>
            <a:off x="2351352" y="3118056"/>
            <a:ext cx="13585295" cy="4050888"/>
          </a:xfrm>
          <a:custGeom>
            <a:avLst/>
            <a:gdLst/>
            <a:ahLst/>
            <a:cxnLst/>
            <a:rect l="l" t="t" r="r" b="b"/>
            <a:pathLst>
              <a:path w="13585295" h="4050888">
                <a:moveTo>
                  <a:pt x="0" y="0"/>
                </a:moveTo>
                <a:lnTo>
                  <a:pt x="13585296" y="0"/>
                </a:lnTo>
                <a:lnTo>
                  <a:pt x="13585296" y="4050888"/>
                </a:lnTo>
                <a:lnTo>
                  <a:pt x="0" y="4050888"/>
                </a:lnTo>
                <a:lnTo>
                  <a:pt x="0" y="0"/>
                </a:lnTo>
                <a:close/>
              </a:path>
            </a:pathLst>
          </a:custGeom>
          <a:blipFill>
            <a:blip r:embed="rId4">
              <a:extLst>
                <a:ext uri="{96DAC541-7B7A-43D3-8B79-37D633B846F1}">
                  <asvg:svgBlip xmlns:asvg="http://schemas.microsoft.com/office/drawing/2016/SVG/main" xmlns="" r:embed="rId5"/>
                </a:ext>
              </a:extLst>
            </a:blip>
            <a:stretch>
              <a:fillRect/>
            </a:stretch>
          </a:blipFill>
        </p:spPr>
      </p:sp>
      <p:sp>
        <p:nvSpPr>
          <p:cNvPr id="5" name="Freeform 5"/>
          <p:cNvSpPr/>
          <p:nvPr/>
        </p:nvSpPr>
        <p:spPr>
          <a:xfrm>
            <a:off x="417081" y="2807726"/>
            <a:ext cx="1799278" cy="1714221"/>
          </a:xfrm>
          <a:custGeom>
            <a:avLst/>
            <a:gdLst/>
            <a:ahLst/>
            <a:cxnLst/>
            <a:rect l="l" t="t" r="r" b="b"/>
            <a:pathLst>
              <a:path w="1799278" h="1714221">
                <a:moveTo>
                  <a:pt x="0" y="0"/>
                </a:moveTo>
                <a:lnTo>
                  <a:pt x="1799278" y="0"/>
                </a:lnTo>
                <a:lnTo>
                  <a:pt x="1799278" y="1714221"/>
                </a:lnTo>
                <a:lnTo>
                  <a:pt x="0" y="1714221"/>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6" name="Freeform 6"/>
          <p:cNvSpPr/>
          <p:nvPr/>
        </p:nvSpPr>
        <p:spPr>
          <a:xfrm>
            <a:off x="3191391" y="462486"/>
            <a:ext cx="1799278" cy="1714221"/>
          </a:xfrm>
          <a:custGeom>
            <a:avLst/>
            <a:gdLst/>
            <a:ahLst/>
            <a:cxnLst/>
            <a:rect l="l" t="t" r="r" b="b"/>
            <a:pathLst>
              <a:path w="1799278" h="1714221">
                <a:moveTo>
                  <a:pt x="0" y="0"/>
                </a:moveTo>
                <a:lnTo>
                  <a:pt x="1799277" y="0"/>
                </a:lnTo>
                <a:lnTo>
                  <a:pt x="1799277" y="1714221"/>
                </a:lnTo>
                <a:lnTo>
                  <a:pt x="0" y="1714221"/>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7" name="Freeform 7"/>
          <p:cNvSpPr/>
          <p:nvPr/>
        </p:nvSpPr>
        <p:spPr>
          <a:xfrm>
            <a:off x="13242274" y="8034316"/>
            <a:ext cx="1799278" cy="1714221"/>
          </a:xfrm>
          <a:custGeom>
            <a:avLst/>
            <a:gdLst/>
            <a:ahLst/>
            <a:cxnLst/>
            <a:rect l="l" t="t" r="r" b="b"/>
            <a:pathLst>
              <a:path w="1799278" h="1714221">
                <a:moveTo>
                  <a:pt x="0" y="0"/>
                </a:moveTo>
                <a:lnTo>
                  <a:pt x="1799278" y="0"/>
                </a:lnTo>
                <a:lnTo>
                  <a:pt x="1799278" y="1714220"/>
                </a:lnTo>
                <a:lnTo>
                  <a:pt x="0" y="1714220"/>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8" name="Freeform 8"/>
          <p:cNvSpPr/>
          <p:nvPr/>
        </p:nvSpPr>
        <p:spPr>
          <a:xfrm>
            <a:off x="15733733" y="5411708"/>
            <a:ext cx="1799278" cy="1714221"/>
          </a:xfrm>
          <a:custGeom>
            <a:avLst/>
            <a:gdLst/>
            <a:ahLst/>
            <a:cxnLst/>
            <a:rect l="l" t="t" r="r" b="b"/>
            <a:pathLst>
              <a:path w="1799278" h="1714221">
                <a:moveTo>
                  <a:pt x="0" y="0"/>
                </a:moveTo>
                <a:lnTo>
                  <a:pt x="1799278" y="0"/>
                </a:lnTo>
                <a:lnTo>
                  <a:pt x="1799278" y="1714221"/>
                </a:lnTo>
                <a:lnTo>
                  <a:pt x="0" y="1714221"/>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0" name="Freeform 10"/>
          <p:cNvSpPr/>
          <p:nvPr/>
        </p:nvSpPr>
        <p:spPr>
          <a:xfrm flipH="1" flipV="1">
            <a:off x="15440036" y="7567412"/>
            <a:ext cx="4929049" cy="4696039"/>
          </a:xfrm>
          <a:custGeom>
            <a:avLst/>
            <a:gdLst/>
            <a:ahLst/>
            <a:cxnLst/>
            <a:rect l="l" t="t" r="r" b="b"/>
            <a:pathLst>
              <a:path w="4929049" h="4696039">
                <a:moveTo>
                  <a:pt x="4929049" y="4696039"/>
                </a:moveTo>
                <a:lnTo>
                  <a:pt x="0" y="4696039"/>
                </a:lnTo>
                <a:lnTo>
                  <a:pt x="0" y="0"/>
                </a:lnTo>
                <a:lnTo>
                  <a:pt x="4929049" y="0"/>
                </a:lnTo>
                <a:lnTo>
                  <a:pt x="4929049" y="4696039"/>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1" name="Freeform 11"/>
          <p:cNvSpPr/>
          <p:nvPr/>
        </p:nvSpPr>
        <p:spPr>
          <a:xfrm>
            <a:off x="-1680710" y="-1613559"/>
            <a:ext cx="4640662" cy="4421285"/>
          </a:xfrm>
          <a:custGeom>
            <a:avLst/>
            <a:gdLst/>
            <a:ahLst/>
            <a:cxnLst/>
            <a:rect l="l" t="t" r="r" b="b"/>
            <a:pathLst>
              <a:path w="4640662" h="4421285">
                <a:moveTo>
                  <a:pt x="0" y="0"/>
                </a:moveTo>
                <a:lnTo>
                  <a:pt x="4640662" y="0"/>
                </a:lnTo>
                <a:lnTo>
                  <a:pt x="4640662" y="4421285"/>
                </a:lnTo>
                <a:lnTo>
                  <a:pt x="0" y="4421285"/>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2" name="Freeform 12"/>
          <p:cNvSpPr/>
          <p:nvPr/>
        </p:nvSpPr>
        <p:spPr>
          <a:xfrm>
            <a:off x="-2304620" y="6268819"/>
            <a:ext cx="5888482" cy="5610118"/>
          </a:xfrm>
          <a:custGeom>
            <a:avLst/>
            <a:gdLst/>
            <a:ahLst/>
            <a:cxnLst/>
            <a:rect l="l" t="t" r="r" b="b"/>
            <a:pathLst>
              <a:path w="5888482" h="5610118">
                <a:moveTo>
                  <a:pt x="0" y="0"/>
                </a:moveTo>
                <a:lnTo>
                  <a:pt x="5888482" y="0"/>
                </a:lnTo>
                <a:lnTo>
                  <a:pt x="5888482" y="5610117"/>
                </a:lnTo>
                <a:lnTo>
                  <a:pt x="0" y="5610117"/>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13" name="Freeform 13"/>
          <p:cNvSpPr/>
          <p:nvPr/>
        </p:nvSpPr>
        <p:spPr>
          <a:xfrm flipH="1" flipV="1">
            <a:off x="14406650" y="-1613559"/>
            <a:ext cx="5705300" cy="5435595"/>
          </a:xfrm>
          <a:custGeom>
            <a:avLst/>
            <a:gdLst/>
            <a:ahLst/>
            <a:cxnLst/>
            <a:rect l="l" t="t" r="r" b="b"/>
            <a:pathLst>
              <a:path w="5705300" h="5435595">
                <a:moveTo>
                  <a:pt x="5705300" y="5435595"/>
                </a:moveTo>
                <a:lnTo>
                  <a:pt x="0" y="5435595"/>
                </a:lnTo>
                <a:lnTo>
                  <a:pt x="0" y="0"/>
                </a:lnTo>
                <a:lnTo>
                  <a:pt x="5705300" y="0"/>
                </a:lnTo>
                <a:lnTo>
                  <a:pt x="5705300" y="5435595"/>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14" name="TextBox 14"/>
          <p:cNvSpPr txBox="1"/>
          <p:nvPr/>
        </p:nvSpPr>
        <p:spPr>
          <a:xfrm>
            <a:off x="3429000" y="3925008"/>
            <a:ext cx="11162524" cy="1769715"/>
          </a:xfrm>
          <a:prstGeom prst="rect">
            <a:avLst/>
          </a:prstGeom>
        </p:spPr>
        <p:txBody>
          <a:bodyPr wrap="square" lIns="0" tIns="0" rIns="0" bIns="0" rtlCol="0" anchor="t">
            <a:spAutoFit/>
          </a:bodyPr>
          <a:lstStyle/>
          <a:p>
            <a:pPr algn="ctr"/>
            <a:r>
              <a:rPr lang="pt-BR" sz="11500" b="1">
                <a:latin typeface="Times New Roman" panose="02020603050405020304" pitchFamily="18" charset="0"/>
                <a:cs typeface="Times New Roman" panose="02020603050405020304" pitchFamily="18" charset="0"/>
              </a:rPr>
              <a:t>2.  Thực hành nói </a:t>
            </a:r>
            <a:endParaRPr lang="en-GB" sz="115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25966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arn(inVertical)">
                                      <p:cBhvr>
                                        <p:cTn id="7" dur="500"/>
                                        <p:tgtEl>
                                          <p:spTgt spid="14"/>
                                        </p:tgtEl>
                                      </p:cBhvr>
                                    </p:animEffect>
                                  </p:childTnLst>
                                </p:cTn>
                              </p:par>
                              <p:par>
                                <p:cTn id="8" presetID="16" presetClass="entr" presetSubtype="21"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arn(inVertical)">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0F6"/>
        </a:solidFill>
        <a:effectLst/>
      </p:bgPr>
    </p:bg>
    <p:spTree>
      <p:nvGrpSpPr>
        <p:cNvPr id="1" name=""/>
        <p:cNvGrpSpPr/>
        <p:nvPr/>
      </p:nvGrpSpPr>
      <p:grpSpPr>
        <a:xfrm>
          <a:off x="0" y="0"/>
          <a:ext cx="0" cy="0"/>
          <a:chOff x="0" y="0"/>
          <a:chExt cx="0" cy="0"/>
        </a:xfrm>
      </p:grpSpPr>
      <p:sp>
        <p:nvSpPr>
          <p:cNvPr id="2" name="Freeform 2"/>
          <p:cNvSpPr/>
          <p:nvPr/>
        </p:nvSpPr>
        <p:spPr>
          <a:xfrm flipH="1" flipV="1">
            <a:off x="3240502" y="2189755"/>
            <a:ext cx="4644625" cy="4425061"/>
          </a:xfrm>
          <a:custGeom>
            <a:avLst/>
            <a:gdLst/>
            <a:ahLst/>
            <a:cxnLst/>
            <a:rect l="l" t="t" r="r" b="b"/>
            <a:pathLst>
              <a:path w="4644625" h="4425061">
                <a:moveTo>
                  <a:pt x="4644626" y="4425061"/>
                </a:moveTo>
                <a:lnTo>
                  <a:pt x="0" y="4425061"/>
                </a:lnTo>
                <a:lnTo>
                  <a:pt x="0" y="0"/>
                </a:lnTo>
                <a:lnTo>
                  <a:pt x="4644626" y="0"/>
                </a:lnTo>
                <a:lnTo>
                  <a:pt x="4644626"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3" name="Freeform 3"/>
          <p:cNvSpPr/>
          <p:nvPr/>
        </p:nvSpPr>
        <p:spPr>
          <a:xfrm flipH="1" flipV="1">
            <a:off x="10271826" y="3737282"/>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grpSp>
        <p:nvGrpSpPr>
          <p:cNvPr id="4" name="Group 4"/>
          <p:cNvGrpSpPr/>
          <p:nvPr/>
        </p:nvGrpSpPr>
        <p:grpSpPr>
          <a:xfrm>
            <a:off x="5562815" y="1888444"/>
            <a:ext cx="7031323" cy="6362190"/>
            <a:chOff x="0" y="0"/>
            <a:chExt cx="1851871" cy="1675639"/>
          </a:xfrm>
        </p:grpSpPr>
        <p:sp>
          <p:nvSpPr>
            <p:cNvPr id="5" name="Freeform 5"/>
            <p:cNvSpPr/>
            <p:nvPr/>
          </p:nvSpPr>
          <p:spPr>
            <a:xfrm>
              <a:off x="0" y="0"/>
              <a:ext cx="1851871" cy="1675639"/>
            </a:xfrm>
            <a:custGeom>
              <a:avLst/>
              <a:gdLst/>
              <a:ahLst/>
              <a:cxnLst/>
              <a:rect l="l" t="t" r="r" b="b"/>
              <a:pathLst>
                <a:path w="1851871" h="1675639">
                  <a:moveTo>
                    <a:pt x="50649" y="0"/>
                  </a:moveTo>
                  <a:lnTo>
                    <a:pt x="1801222" y="0"/>
                  </a:lnTo>
                  <a:cubicBezTo>
                    <a:pt x="1829195" y="0"/>
                    <a:pt x="1851871" y="22676"/>
                    <a:pt x="1851871" y="50649"/>
                  </a:cubicBezTo>
                  <a:lnTo>
                    <a:pt x="1851871" y="1624990"/>
                  </a:lnTo>
                  <a:cubicBezTo>
                    <a:pt x="1851871" y="1638423"/>
                    <a:pt x="1846535" y="1651305"/>
                    <a:pt x="1837037" y="1660804"/>
                  </a:cubicBezTo>
                  <a:cubicBezTo>
                    <a:pt x="1827538" y="1670303"/>
                    <a:pt x="1814655" y="1675639"/>
                    <a:pt x="1801222" y="1675639"/>
                  </a:cubicBezTo>
                  <a:lnTo>
                    <a:pt x="50649" y="1675639"/>
                  </a:lnTo>
                  <a:cubicBezTo>
                    <a:pt x="22676" y="1675639"/>
                    <a:pt x="0" y="1652962"/>
                    <a:pt x="0" y="1624990"/>
                  </a:cubicBezTo>
                  <a:lnTo>
                    <a:pt x="0" y="50649"/>
                  </a:lnTo>
                  <a:cubicBezTo>
                    <a:pt x="0" y="22676"/>
                    <a:pt x="22676" y="0"/>
                    <a:pt x="50649" y="0"/>
                  </a:cubicBezTo>
                  <a:close/>
                </a:path>
              </a:pathLst>
            </a:custGeom>
            <a:solidFill>
              <a:srgbClr val="FFFFFF">
                <a:alpha val="80000"/>
              </a:srgbClr>
            </a:solidFill>
            <a:ln w="38100" cap="rnd">
              <a:solidFill>
                <a:srgbClr val="FF94BE">
                  <a:alpha val="80000"/>
                </a:srgbClr>
              </a:solidFill>
              <a:prstDash val="dash"/>
              <a:round/>
            </a:ln>
          </p:spPr>
        </p:sp>
        <p:sp>
          <p:nvSpPr>
            <p:cNvPr id="6" name="TextBox 6"/>
            <p:cNvSpPr txBox="1"/>
            <p:nvPr/>
          </p:nvSpPr>
          <p:spPr>
            <a:xfrm>
              <a:off x="0" y="-47625"/>
              <a:ext cx="1851871" cy="1723264"/>
            </a:xfrm>
            <a:prstGeom prst="rect">
              <a:avLst/>
            </a:prstGeom>
          </p:spPr>
          <p:txBody>
            <a:bodyPr lIns="50800" tIns="50800" rIns="50800" bIns="50800" rtlCol="0" anchor="ctr"/>
            <a:lstStyle/>
            <a:p>
              <a:pPr algn="ctr">
                <a:lnSpc>
                  <a:spcPts val="2659"/>
                </a:lnSpc>
                <a:spcBef>
                  <a:spcPct val="0"/>
                </a:spcBef>
              </a:pPr>
              <a:endParaRPr>
                <a:solidFill>
                  <a:prstClr val="black"/>
                </a:solidFill>
              </a:endParaRPr>
            </a:p>
          </p:txBody>
        </p:sp>
      </p:grpSp>
      <p:sp>
        <p:nvSpPr>
          <p:cNvPr id="8" name="TextBox 8"/>
          <p:cNvSpPr txBox="1"/>
          <p:nvPr/>
        </p:nvSpPr>
        <p:spPr>
          <a:xfrm>
            <a:off x="5906175" y="2853547"/>
            <a:ext cx="6084550" cy="4431983"/>
          </a:xfrm>
          <a:prstGeom prst="rect">
            <a:avLst/>
          </a:prstGeom>
        </p:spPr>
        <p:txBody>
          <a:bodyPr wrap="square" lIns="0" tIns="0" rIns="0" bIns="0" rtlCol="0" anchor="t">
            <a:spAutoFit/>
          </a:bodyPr>
          <a:lstStyle/>
          <a:p>
            <a:pPr marL="323850" lvl="1" algn="ctr"/>
            <a:r>
              <a:rPr lang="pt-BR" sz="7200" b="1" smtClean="0">
                <a:latin typeface="Times New Roman" panose="02020603050405020304" pitchFamily="18" charset="0"/>
                <a:cs typeface="Times New Roman" panose="02020603050405020304" pitchFamily="18" charset="0"/>
              </a:rPr>
              <a:t>Kể một câu chuyện tưởng tượng do em sáng tác</a:t>
            </a:r>
            <a:endParaRPr lang="en-US" sz="6600">
              <a:solidFill>
                <a:srgbClr val="000000"/>
              </a:solidFill>
              <a:latin typeface="Times New Roman" panose="02020603050405020304" pitchFamily="18" charset="0"/>
              <a:ea typeface="Questrial"/>
              <a:cs typeface="Times New Roman" panose="02020603050405020304" pitchFamily="18" charset="0"/>
              <a:sym typeface="Questrial"/>
            </a:endParaRPr>
          </a:p>
        </p:txBody>
      </p:sp>
      <p:sp>
        <p:nvSpPr>
          <p:cNvPr id="9" name="Freeform 9"/>
          <p:cNvSpPr/>
          <p:nvPr/>
        </p:nvSpPr>
        <p:spPr>
          <a:xfrm flipH="1" flipV="1">
            <a:off x="11922282" y="1484561"/>
            <a:ext cx="1343713" cy="1280192"/>
          </a:xfrm>
          <a:custGeom>
            <a:avLst/>
            <a:gdLst/>
            <a:ahLst/>
            <a:cxnLst/>
            <a:rect l="l" t="t" r="r" b="b"/>
            <a:pathLst>
              <a:path w="1343713" h="1280192">
                <a:moveTo>
                  <a:pt x="1343713" y="1280192"/>
                </a:moveTo>
                <a:lnTo>
                  <a:pt x="0" y="1280192"/>
                </a:lnTo>
                <a:lnTo>
                  <a:pt x="0" y="0"/>
                </a:lnTo>
                <a:lnTo>
                  <a:pt x="1343713" y="0"/>
                </a:lnTo>
                <a:lnTo>
                  <a:pt x="1343713" y="1280192"/>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0" name="Freeform 10"/>
          <p:cNvSpPr/>
          <p:nvPr/>
        </p:nvSpPr>
        <p:spPr>
          <a:xfrm>
            <a:off x="4890959" y="7522247"/>
            <a:ext cx="1343713" cy="1280192"/>
          </a:xfrm>
          <a:custGeom>
            <a:avLst/>
            <a:gdLst/>
            <a:ahLst/>
            <a:cxnLst/>
            <a:rect l="l" t="t" r="r" b="b"/>
            <a:pathLst>
              <a:path w="1343713" h="1280192">
                <a:moveTo>
                  <a:pt x="0" y="0"/>
                </a:moveTo>
                <a:lnTo>
                  <a:pt x="1343713" y="0"/>
                </a:lnTo>
                <a:lnTo>
                  <a:pt x="1343713" y="1280192"/>
                </a:lnTo>
                <a:lnTo>
                  <a:pt x="0" y="1280192"/>
                </a:lnTo>
                <a:lnTo>
                  <a:pt x="0" y="0"/>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2" name="Freeform 12"/>
          <p:cNvSpPr/>
          <p:nvPr/>
        </p:nvSpPr>
        <p:spPr>
          <a:xfrm flipH="1" flipV="1">
            <a:off x="15151705" y="7395010"/>
            <a:ext cx="4993349" cy="4757300"/>
          </a:xfrm>
          <a:custGeom>
            <a:avLst/>
            <a:gdLst/>
            <a:ahLst/>
            <a:cxnLst/>
            <a:rect l="l" t="t" r="r" b="b"/>
            <a:pathLst>
              <a:path w="4993349" h="4757300">
                <a:moveTo>
                  <a:pt x="4993349" y="4757300"/>
                </a:moveTo>
                <a:lnTo>
                  <a:pt x="0" y="4757300"/>
                </a:lnTo>
                <a:lnTo>
                  <a:pt x="0" y="0"/>
                </a:lnTo>
                <a:lnTo>
                  <a:pt x="4993349" y="0"/>
                </a:lnTo>
                <a:lnTo>
                  <a:pt x="4993349" y="4757300"/>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3" name="Freeform 13"/>
          <p:cNvSpPr/>
          <p:nvPr/>
        </p:nvSpPr>
        <p:spPr>
          <a:xfrm>
            <a:off x="-1857054" y="-2159623"/>
            <a:ext cx="4993349" cy="4757300"/>
          </a:xfrm>
          <a:custGeom>
            <a:avLst/>
            <a:gdLst/>
            <a:ahLst/>
            <a:cxnLst/>
            <a:rect l="l" t="t" r="r" b="b"/>
            <a:pathLst>
              <a:path w="4993349" h="4757300">
                <a:moveTo>
                  <a:pt x="0" y="0"/>
                </a:moveTo>
                <a:lnTo>
                  <a:pt x="4993349" y="0"/>
                </a:lnTo>
                <a:lnTo>
                  <a:pt x="4993349" y="4757299"/>
                </a:lnTo>
                <a:lnTo>
                  <a:pt x="0" y="4757299"/>
                </a:lnTo>
                <a:lnTo>
                  <a:pt x="0" y="0"/>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4" name="Freeform 14"/>
          <p:cNvSpPr/>
          <p:nvPr/>
        </p:nvSpPr>
        <p:spPr>
          <a:xfrm>
            <a:off x="13698197" y="8779164"/>
            <a:ext cx="1005820" cy="958273"/>
          </a:xfrm>
          <a:custGeom>
            <a:avLst/>
            <a:gdLst/>
            <a:ahLst/>
            <a:cxnLst/>
            <a:rect l="l" t="t" r="r" b="b"/>
            <a:pathLst>
              <a:path w="1005820" h="958273">
                <a:moveTo>
                  <a:pt x="0" y="0"/>
                </a:moveTo>
                <a:lnTo>
                  <a:pt x="1005821" y="0"/>
                </a:lnTo>
                <a:lnTo>
                  <a:pt x="1005821" y="958272"/>
                </a:lnTo>
                <a:lnTo>
                  <a:pt x="0" y="958272"/>
                </a:lnTo>
                <a:lnTo>
                  <a:pt x="0" y="0"/>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5" name="Freeform 15"/>
          <p:cNvSpPr/>
          <p:nvPr/>
        </p:nvSpPr>
        <p:spPr>
          <a:xfrm>
            <a:off x="3136295" y="324051"/>
            <a:ext cx="1005820" cy="958273"/>
          </a:xfrm>
          <a:custGeom>
            <a:avLst/>
            <a:gdLst/>
            <a:ahLst/>
            <a:cxnLst/>
            <a:rect l="l" t="t" r="r" b="b"/>
            <a:pathLst>
              <a:path w="1005820" h="958273">
                <a:moveTo>
                  <a:pt x="0" y="0"/>
                </a:moveTo>
                <a:lnTo>
                  <a:pt x="1005821" y="0"/>
                </a:lnTo>
                <a:lnTo>
                  <a:pt x="1005821" y="958273"/>
                </a:lnTo>
                <a:lnTo>
                  <a:pt x="0" y="958273"/>
                </a:lnTo>
                <a:lnTo>
                  <a:pt x="0" y="0"/>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6" name="Freeform 16"/>
          <p:cNvSpPr/>
          <p:nvPr/>
        </p:nvSpPr>
        <p:spPr>
          <a:xfrm>
            <a:off x="-2304620" y="6268819"/>
            <a:ext cx="5888482" cy="5610118"/>
          </a:xfrm>
          <a:custGeom>
            <a:avLst/>
            <a:gdLst/>
            <a:ahLst/>
            <a:cxnLst/>
            <a:rect l="l" t="t" r="r" b="b"/>
            <a:pathLst>
              <a:path w="5888482" h="5610118">
                <a:moveTo>
                  <a:pt x="0" y="0"/>
                </a:moveTo>
                <a:lnTo>
                  <a:pt x="5888482" y="0"/>
                </a:lnTo>
                <a:lnTo>
                  <a:pt x="5888482" y="5610117"/>
                </a:lnTo>
                <a:lnTo>
                  <a:pt x="0" y="5610117"/>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17" name="Freeform 17"/>
          <p:cNvSpPr/>
          <p:nvPr/>
        </p:nvSpPr>
        <p:spPr>
          <a:xfrm flipH="1" flipV="1">
            <a:off x="14406650" y="-1613559"/>
            <a:ext cx="5705300" cy="5435595"/>
          </a:xfrm>
          <a:custGeom>
            <a:avLst/>
            <a:gdLst/>
            <a:ahLst/>
            <a:cxnLst/>
            <a:rect l="l" t="t" r="r" b="b"/>
            <a:pathLst>
              <a:path w="5705300" h="5435595">
                <a:moveTo>
                  <a:pt x="5705300" y="5435595"/>
                </a:moveTo>
                <a:lnTo>
                  <a:pt x="0" y="5435595"/>
                </a:lnTo>
                <a:lnTo>
                  <a:pt x="0" y="0"/>
                </a:lnTo>
                <a:lnTo>
                  <a:pt x="5705300" y="0"/>
                </a:lnTo>
                <a:lnTo>
                  <a:pt x="5705300" y="5435595"/>
                </a:lnTo>
                <a:close/>
              </a:path>
            </a:pathLst>
          </a:custGeom>
          <a:blipFill>
            <a:blip r:embed="rId2">
              <a:extLst>
                <a:ext uri="{96DAC541-7B7A-43D3-8B79-37D633B846F1}">
                  <asvg:svgBlip xmlns:asvg="http://schemas.microsoft.com/office/drawing/2016/SVG/main" xmlns="" r:embed="rId3"/>
                </a:ext>
              </a:extLst>
            </a:blip>
            <a:stretch>
              <a:fillRect/>
            </a:stretch>
          </a:blipFill>
        </p:spPr>
      </p:sp>
    </p:spTree>
    <p:extLst>
      <p:ext uri="{BB962C8B-B14F-4D97-AF65-F5344CB8AC3E}">
        <p14:creationId xmlns:p14="http://schemas.microsoft.com/office/powerpoint/2010/main" val="2519993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par>
                                <p:cTn id="8" presetID="16" presetClass="entr" presetSubtype="21"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arn(inVertical)">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0F6"/>
        </a:solidFill>
        <a:effectLst/>
      </p:bgPr>
    </p:bg>
    <p:spTree>
      <p:nvGrpSpPr>
        <p:cNvPr id="1" name=""/>
        <p:cNvGrpSpPr/>
        <p:nvPr/>
      </p:nvGrpSpPr>
      <p:grpSpPr>
        <a:xfrm>
          <a:off x="0" y="0"/>
          <a:ext cx="0" cy="0"/>
          <a:chOff x="0" y="0"/>
          <a:chExt cx="0" cy="0"/>
        </a:xfrm>
      </p:grpSpPr>
      <p:sp>
        <p:nvSpPr>
          <p:cNvPr id="2" name="Freeform 2"/>
          <p:cNvSpPr/>
          <p:nvPr/>
        </p:nvSpPr>
        <p:spPr>
          <a:xfrm flipH="1" flipV="1">
            <a:off x="3240502" y="2189755"/>
            <a:ext cx="4644625" cy="4425061"/>
          </a:xfrm>
          <a:custGeom>
            <a:avLst/>
            <a:gdLst/>
            <a:ahLst/>
            <a:cxnLst/>
            <a:rect l="l" t="t" r="r" b="b"/>
            <a:pathLst>
              <a:path w="4644625" h="4425061">
                <a:moveTo>
                  <a:pt x="4644626" y="4425061"/>
                </a:moveTo>
                <a:lnTo>
                  <a:pt x="0" y="4425061"/>
                </a:lnTo>
                <a:lnTo>
                  <a:pt x="0" y="0"/>
                </a:lnTo>
                <a:lnTo>
                  <a:pt x="4644626" y="0"/>
                </a:lnTo>
                <a:lnTo>
                  <a:pt x="4644626"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3" name="Freeform 3"/>
          <p:cNvSpPr/>
          <p:nvPr/>
        </p:nvSpPr>
        <p:spPr>
          <a:xfrm flipH="1" flipV="1">
            <a:off x="10271826" y="3737282"/>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grpSp>
        <p:nvGrpSpPr>
          <p:cNvPr id="4" name="Group 4"/>
          <p:cNvGrpSpPr/>
          <p:nvPr/>
        </p:nvGrpSpPr>
        <p:grpSpPr>
          <a:xfrm>
            <a:off x="5562815" y="1888444"/>
            <a:ext cx="7031323" cy="6362190"/>
            <a:chOff x="0" y="0"/>
            <a:chExt cx="1851871" cy="1675639"/>
          </a:xfrm>
        </p:grpSpPr>
        <p:sp>
          <p:nvSpPr>
            <p:cNvPr id="5" name="Freeform 5"/>
            <p:cNvSpPr/>
            <p:nvPr/>
          </p:nvSpPr>
          <p:spPr>
            <a:xfrm>
              <a:off x="0" y="0"/>
              <a:ext cx="1851871" cy="1675639"/>
            </a:xfrm>
            <a:custGeom>
              <a:avLst/>
              <a:gdLst/>
              <a:ahLst/>
              <a:cxnLst/>
              <a:rect l="l" t="t" r="r" b="b"/>
              <a:pathLst>
                <a:path w="1851871" h="1675639">
                  <a:moveTo>
                    <a:pt x="50649" y="0"/>
                  </a:moveTo>
                  <a:lnTo>
                    <a:pt x="1801222" y="0"/>
                  </a:lnTo>
                  <a:cubicBezTo>
                    <a:pt x="1829195" y="0"/>
                    <a:pt x="1851871" y="22676"/>
                    <a:pt x="1851871" y="50649"/>
                  </a:cubicBezTo>
                  <a:lnTo>
                    <a:pt x="1851871" y="1624990"/>
                  </a:lnTo>
                  <a:cubicBezTo>
                    <a:pt x="1851871" y="1638423"/>
                    <a:pt x="1846535" y="1651305"/>
                    <a:pt x="1837037" y="1660804"/>
                  </a:cubicBezTo>
                  <a:cubicBezTo>
                    <a:pt x="1827538" y="1670303"/>
                    <a:pt x="1814655" y="1675639"/>
                    <a:pt x="1801222" y="1675639"/>
                  </a:cubicBezTo>
                  <a:lnTo>
                    <a:pt x="50649" y="1675639"/>
                  </a:lnTo>
                  <a:cubicBezTo>
                    <a:pt x="22676" y="1675639"/>
                    <a:pt x="0" y="1652962"/>
                    <a:pt x="0" y="1624990"/>
                  </a:cubicBezTo>
                  <a:lnTo>
                    <a:pt x="0" y="50649"/>
                  </a:lnTo>
                  <a:cubicBezTo>
                    <a:pt x="0" y="22676"/>
                    <a:pt x="22676" y="0"/>
                    <a:pt x="50649" y="0"/>
                  </a:cubicBezTo>
                  <a:close/>
                </a:path>
              </a:pathLst>
            </a:custGeom>
            <a:solidFill>
              <a:srgbClr val="FFFFFF">
                <a:alpha val="80000"/>
              </a:srgbClr>
            </a:solidFill>
            <a:ln w="38100" cap="rnd">
              <a:solidFill>
                <a:srgbClr val="FF94BE">
                  <a:alpha val="80000"/>
                </a:srgbClr>
              </a:solidFill>
              <a:prstDash val="dash"/>
              <a:round/>
            </a:ln>
          </p:spPr>
        </p:sp>
        <p:sp>
          <p:nvSpPr>
            <p:cNvPr id="6" name="TextBox 6"/>
            <p:cNvSpPr txBox="1"/>
            <p:nvPr/>
          </p:nvSpPr>
          <p:spPr>
            <a:xfrm>
              <a:off x="0" y="-47625"/>
              <a:ext cx="1851871" cy="1723264"/>
            </a:xfrm>
            <a:prstGeom prst="rect">
              <a:avLst/>
            </a:prstGeom>
          </p:spPr>
          <p:txBody>
            <a:bodyPr lIns="50800" tIns="50800" rIns="50800" bIns="50800" rtlCol="0" anchor="ctr"/>
            <a:lstStyle/>
            <a:p>
              <a:pPr algn="ctr">
                <a:lnSpc>
                  <a:spcPts val="2659"/>
                </a:lnSpc>
                <a:spcBef>
                  <a:spcPct val="0"/>
                </a:spcBef>
              </a:pPr>
              <a:endParaRPr>
                <a:solidFill>
                  <a:prstClr val="black"/>
                </a:solidFill>
              </a:endParaRPr>
            </a:p>
          </p:txBody>
        </p:sp>
      </p:grpSp>
      <p:sp>
        <p:nvSpPr>
          <p:cNvPr id="8" name="TextBox 8"/>
          <p:cNvSpPr txBox="1"/>
          <p:nvPr/>
        </p:nvSpPr>
        <p:spPr>
          <a:xfrm>
            <a:off x="6234672" y="2732611"/>
            <a:ext cx="5540583" cy="4431983"/>
          </a:xfrm>
          <a:prstGeom prst="rect">
            <a:avLst/>
          </a:prstGeom>
        </p:spPr>
        <p:txBody>
          <a:bodyPr wrap="square" lIns="0" tIns="0" rIns="0" bIns="0" rtlCol="0" anchor="t">
            <a:spAutoFit/>
          </a:bodyPr>
          <a:lstStyle/>
          <a:p>
            <a:pPr algn="ctr"/>
            <a:r>
              <a:rPr lang="pt-BR" sz="7200" b="1">
                <a:effectLst>
                  <a:glow rad="101600">
                    <a:schemeClr val="accent2">
                      <a:satMod val="175000"/>
                      <a:alpha val="40000"/>
                    </a:schemeClr>
                  </a:glow>
                </a:effectLst>
                <a:latin typeface="Times New Roman" panose="02020603050405020304" pitchFamily="18" charset="0"/>
                <a:cs typeface="Times New Roman" panose="02020603050405020304" pitchFamily="18" charset="0"/>
              </a:rPr>
              <a:t>CUỘC </a:t>
            </a:r>
            <a:r>
              <a:rPr lang="pt-BR" sz="7200" b="1" smtClean="0">
                <a:effectLst>
                  <a:glow rad="101600">
                    <a:schemeClr val="accent2">
                      <a:satMod val="175000"/>
                      <a:alpha val="40000"/>
                    </a:schemeClr>
                  </a:glow>
                </a:effectLst>
                <a:latin typeface="Times New Roman" panose="02020603050405020304" pitchFamily="18" charset="0"/>
                <a:cs typeface="Times New Roman" panose="02020603050405020304" pitchFamily="18" charset="0"/>
              </a:rPr>
              <a:t>THI</a:t>
            </a:r>
            <a:endParaRPr lang="en-GB" sz="6000">
              <a:effectLst>
                <a:glow rad="101600">
                  <a:schemeClr val="accent2">
                    <a:satMod val="175000"/>
                    <a:alpha val="40000"/>
                  </a:schemeClr>
                </a:glow>
              </a:effectLst>
              <a:latin typeface="Times New Roman" panose="02020603050405020304" pitchFamily="18" charset="0"/>
              <a:cs typeface="Times New Roman" panose="02020603050405020304" pitchFamily="18" charset="0"/>
            </a:endParaRPr>
          </a:p>
          <a:p>
            <a:pPr algn="ctr"/>
            <a:r>
              <a:rPr lang="pt-BR" sz="7200" b="1">
                <a:effectLst>
                  <a:glow rad="101600">
                    <a:schemeClr val="accent2">
                      <a:satMod val="175000"/>
                      <a:alpha val="40000"/>
                    </a:schemeClr>
                  </a:glow>
                </a:effectLst>
                <a:latin typeface="Times New Roman" panose="02020603050405020304" pitchFamily="18" charset="0"/>
                <a:cs typeface="Times New Roman" panose="02020603050405020304" pitchFamily="18" charset="0"/>
              </a:rPr>
              <a:t>“SÁNG TẠO KHÔNG GIỚI HẠN”</a:t>
            </a:r>
            <a:endParaRPr lang="en-GB" sz="6000">
              <a:effectLst>
                <a:glow rad="101600">
                  <a:schemeClr val="accent2">
                    <a:satMod val="175000"/>
                    <a:alpha val="40000"/>
                  </a:schemeClr>
                </a:glow>
              </a:effectLst>
              <a:latin typeface="Times New Roman" panose="02020603050405020304" pitchFamily="18" charset="0"/>
              <a:cs typeface="Times New Roman" panose="02020603050405020304" pitchFamily="18" charset="0"/>
            </a:endParaRPr>
          </a:p>
        </p:txBody>
      </p:sp>
      <p:sp>
        <p:nvSpPr>
          <p:cNvPr id="9" name="Freeform 9"/>
          <p:cNvSpPr/>
          <p:nvPr/>
        </p:nvSpPr>
        <p:spPr>
          <a:xfrm flipH="1" flipV="1">
            <a:off x="11922282" y="1484561"/>
            <a:ext cx="1343713" cy="1280192"/>
          </a:xfrm>
          <a:custGeom>
            <a:avLst/>
            <a:gdLst/>
            <a:ahLst/>
            <a:cxnLst/>
            <a:rect l="l" t="t" r="r" b="b"/>
            <a:pathLst>
              <a:path w="1343713" h="1280192">
                <a:moveTo>
                  <a:pt x="1343713" y="1280192"/>
                </a:moveTo>
                <a:lnTo>
                  <a:pt x="0" y="1280192"/>
                </a:lnTo>
                <a:lnTo>
                  <a:pt x="0" y="0"/>
                </a:lnTo>
                <a:lnTo>
                  <a:pt x="1343713" y="0"/>
                </a:lnTo>
                <a:lnTo>
                  <a:pt x="1343713" y="1280192"/>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0" name="Freeform 10"/>
          <p:cNvSpPr/>
          <p:nvPr/>
        </p:nvSpPr>
        <p:spPr>
          <a:xfrm>
            <a:off x="4890959" y="7522247"/>
            <a:ext cx="1343713" cy="1280192"/>
          </a:xfrm>
          <a:custGeom>
            <a:avLst/>
            <a:gdLst/>
            <a:ahLst/>
            <a:cxnLst/>
            <a:rect l="l" t="t" r="r" b="b"/>
            <a:pathLst>
              <a:path w="1343713" h="1280192">
                <a:moveTo>
                  <a:pt x="0" y="0"/>
                </a:moveTo>
                <a:lnTo>
                  <a:pt x="1343713" y="0"/>
                </a:lnTo>
                <a:lnTo>
                  <a:pt x="1343713" y="1280192"/>
                </a:lnTo>
                <a:lnTo>
                  <a:pt x="0" y="1280192"/>
                </a:lnTo>
                <a:lnTo>
                  <a:pt x="0" y="0"/>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2" name="Freeform 12"/>
          <p:cNvSpPr/>
          <p:nvPr/>
        </p:nvSpPr>
        <p:spPr>
          <a:xfrm flipH="1" flipV="1">
            <a:off x="15151705" y="7395010"/>
            <a:ext cx="4993349" cy="4757300"/>
          </a:xfrm>
          <a:custGeom>
            <a:avLst/>
            <a:gdLst/>
            <a:ahLst/>
            <a:cxnLst/>
            <a:rect l="l" t="t" r="r" b="b"/>
            <a:pathLst>
              <a:path w="4993349" h="4757300">
                <a:moveTo>
                  <a:pt x="4993349" y="4757300"/>
                </a:moveTo>
                <a:lnTo>
                  <a:pt x="0" y="4757300"/>
                </a:lnTo>
                <a:lnTo>
                  <a:pt x="0" y="0"/>
                </a:lnTo>
                <a:lnTo>
                  <a:pt x="4993349" y="0"/>
                </a:lnTo>
                <a:lnTo>
                  <a:pt x="4993349" y="4757300"/>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3" name="Freeform 13"/>
          <p:cNvSpPr/>
          <p:nvPr/>
        </p:nvSpPr>
        <p:spPr>
          <a:xfrm>
            <a:off x="-1857054" y="-2159623"/>
            <a:ext cx="4993349" cy="4757300"/>
          </a:xfrm>
          <a:custGeom>
            <a:avLst/>
            <a:gdLst/>
            <a:ahLst/>
            <a:cxnLst/>
            <a:rect l="l" t="t" r="r" b="b"/>
            <a:pathLst>
              <a:path w="4993349" h="4757300">
                <a:moveTo>
                  <a:pt x="0" y="0"/>
                </a:moveTo>
                <a:lnTo>
                  <a:pt x="4993349" y="0"/>
                </a:lnTo>
                <a:lnTo>
                  <a:pt x="4993349" y="4757299"/>
                </a:lnTo>
                <a:lnTo>
                  <a:pt x="0" y="4757299"/>
                </a:lnTo>
                <a:lnTo>
                  <a:pt x="0" y="0"/>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4" name="Freeform 14"/>
          <p:cNvSpPr/>
          <p:nvPr/>
        </p:nvSpPr>
        <p:spPr>
          <a:xfrm>
            <a:off x="13698197" y="8779164"/>
            <a:ext cx="1005820" cy="958273"/>
          </a:xfrm>
          <a:custGeom>
            <a:avLst/>
            <a:gdLst/>
            <a:ahLst/>
            <a:cxnLst/>
            <a:rect l="l" t="t" r="r" b="b"/>
            <a:pathLst>
              <a:path w="1005820" h="958273">
                <a:moveTo>
                  <a:pt x="0" y="0"/>
                </a:moveTo>
                <a:lnTo>
                  <a:pt x="1005821" y="0"/>
                </a:lnTo>
                <a:lnTo>
                  <a:pt x="1005821" y="958272"/>
                </a:lnTo>
                <a:lnTo>
                  <a:pt x="0" y="958272"/>
                </a:lnTo>
                <a:lnTo>
                  <a:pt x="0" y="0"/>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5" name="Freeform 15"/>
          <p:cNvSpPr/>
          <p:nvPr/>
        </p:nvSpPr>
        <p:spPr>
          <a:xfrm>
            <a:off x="3136295" y="324051"/>
            <a:ext cx="1005820" cy="958273"/>
          </a:xfrm>
          <a:custGeom>
            <a:avLst/>
            <a:gdLst/>
            <a:ahLst/>
            <a:cxnLst/>
            <a:rect l="l" t="t" r="r" b="b"/>
            <a:pathLst>
              <a:path w="1005820" h="958273">
                <a:moveTo>
                  <a:pt x="0" y="0"/>
                </a:moveTo>
                <a:lnTo>
                  <a:pt x="1005821" y="0"/>
                </a:lnTo>
                <a:lnTo>
                  <a:pt x="1005821" y="958273"/>
                </a:lnTo>
                <a:lnTo>
                  <a:pt x="0" y="958273"/>
                </a:lnTo>
                <a:lnTo>
                  <a:pt x="0" y="0"/>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6" name="Freeform 16"/>
          <p:cNvSpPr/>
          <p:nvPr/>
        </p:nvSpPr>
        <p:spPr>
          <a:xfrm>
            <a:off x="-2304620" y="6268819"/>
            <a:ext cx="5888482" cy="5610118"/>
          </a:xfrm>
          <a:custGeom>
            <a:avLst/>
            <a:gdLst/>
            <a:ahLst/>
            <a:cxnLst/>
            <a:rect l="l" t="t" r="r" b="b"/>
            <a:pathLst>
              <a:path w="5888482" h="5610118">
                <a:moveTo>
                  <a:pt x="0" y="0"/>
                </a:moveTo>
                <a:lnTo>
                  <a:pt x="5888482" y="0"/>
                </a:lnTo>
                <a:lnTo>
                  <a:pt x="5888482" y="5610117"/>
                </a:lnTo>
                <a:lnTo>
                  <a:pt x="0" y="5610117"/>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17" name="Freeform 17"/>
          <p:cNvSpPr/>
          <p:nvPr/>
        </p:nvSpPr>
        <p:spPr>
          <a:xfrm flipH="1" flipV="1">
            <a:off x="14406650" y="-1613559"/>
            <a:ext cx="5705300" cy="5435595"/>
          </a:xfrm>
          <a:custGeom>
            <a:avLst/>
            <a:gdLst/>
            <a:ahLst/>
            <a:cxnLst/>
            <a:rect l="l" t="t" r="r" b="b"/>
            <a:pathLst>
              <a:path w="5705300" h="5435595">
                <a:moveTo>
                  <a:pt x="5705300" y="5435595"/>
                </a:moveTo>
                <a:lnTo>
                  <a:pt x="0" y="5435595"/>
                </a:lnTo>
                <a:lnTo>
                  <a:pt x="0" y="0"/>
                </a:lnTo>
                <a:lnTo>
                  <a:pt x="5705300" y="0"/>
                </a:lnTo>
                <a:lnTo>
                  <a:pt x="5705300" y="5435595"/>
                </a:lnTo>
                <a:close/>
              </a:path>
            </a:pathLst>
          </a:custGeom>
          <a:blipFill>
            <a:blip r:embed="rId2">
              <a:extLst>
                <a:ext uri="{96DAC541-7B7A-43D3-8B79-37D633B846F1}">
                  <asvg:svgBlip xmlns:asvg="http://schemas.microsoft.com/office/drawing/2016/SVG/main" xmlns="" r:embed="rId3"/>
                </a:ext>
              </a:extLst>
            </a:blip>
            <a:stretch>
              <a:fillRect/>
            </a:stretch>
          </a:blipFill>
        </p:spPr>
      </p:sp>
    </p:spTree>
    <p:extLst>
      <p:ext uri="{BB962C8B-B14F-4D97-AF65-F5344CB8AC3E}">
        <p14:creationId xmlns:p14="http://schemas.microsoft.com/office/powerpoint/2010/main" val="2074998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0F6"/>
        </a:solidFill>
        <a:effectLst/>
      </p:bgPr>
    </p:bg>
    <p:spTree>
      <p:nvGrpSpPr>
        <p:cNvPr id="1" name=""/>
        <p:cNvGrpSpPr/>
        <p:nvPr/>
      </p:nvGrpSpPr>
      <p:grpSpPr>
        <a:xfrm>
          <a:off x="0" y="0"/>
          <a:ext cx="0" cy="0"/>
          <a:chOff x="0" y="0"/>
          <a:chExt cx="0" cy="0"/>
        </a:xfrm>
      </p:grpSpPr>
      <p:sp>
        <p:nvSpPr>
          <p:cNvPr id="2" name="Freeform 2"/>
          <p:cNvSpPr/>
          <p:nvPr/>
        </p:nvSpPr>
        <p:spPr>
          <a:xfrm flipH="1" flipV="1">
            <a:off x="-1293613" y="3259551"/>
            <a:ext cx="4644625" cy="4425061"/>
          </a:xfrm>
          <a:custGeom>
            <a:avLst/>
            <a:gdLst/>
            <a:ahLst/>
            <a:cxnLst/>
            <a:rect l="l" t="t" r="r" b="b"/>
            <a:pathLst>
              <a:path w="4644625" h="4425061">
                <a:moveTo>
                  <a:pt x="4644626" y="4425061"/>
                </a:moveTo>
                <a:lnTo>
                  <a:pt x="0" y="4425061"/>
                </a:lnTo>
                <a:lnTo>
                  <a:pt x="0" y="0"/>
                </a:lnTo>
                <a:lnTo>
                  <a:pt x="4644626" y="0"/>
                </a:lnTo>
                <a:lnTo>
                  <a:pt x="4644626"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3" name="Freeform 3"/>
          <p:cNvSpPr/>
          <p:nvPr/>
        </p:nvSpPr>
        <p:spPr>
          <a:xfrm flipH="1" flipV="1">
            <a:off x="15965687" y="2941193"/>
            <a:ext cx="4644625" cy="4425061"/>
          </a:xfrm>
          <a:custGeom>
            <a:avLst/>
            <a:gdLst/>
            <a:ahLst/>
            <a:cxnLst/>
            <a:rect l="l" t="t" r="r" b="b"/>
            <a:pathLst>
              <a:path w="4644625" h="4425061">
                <a:moveTo>
                  <a:pt x="4644626" y="4425062"/>
                </a:moveTo>
                <a:lnTo>
                  <a:pt x="0" y="4425062"/>
                </a:lnTo>
                <a:lnTo>
                  <a:pt x="0" y="0"/>
                </a:lnTo>
                <a:lnTo>
                  <a:pt x="4644626" y="0"/>
                </a:lnTo>
                <a:lnTo>
                  <a:pt x="4644626" y="4425062"/>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4" name="Freeform 4"/>
          <p:cNvSpPr/>
          <p:nvPr/>
        </p:nvSpPr>
        <p:spPr>
          <a:xfrm flipH="1" flipV="1">
            <a:off x="4828484" y="-1615447"/>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5" name="Freeform 5"/>
          <p:cNvSpPr/>
          <p:nvPr/>
        </p:nvSpPr>
        <p:spPr>
          <a:xfrm flipH="1" flipV="1">
            <a:off x="9144000" y="7702901"/>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grpSp>
        <p:nvGrpSpPr>
          <p:cNvPr id="6" name="Group 6"/>
          <p:cNvGrpSpPr/>
          <p:nvPr/>
        </p:nvGrpSpPr>
        <p:grpSpPr>
          <a:xfrm>
            <a:off x="1028700" y="1028700"/>
            <a:ext cx="16230600" cy="8229600"/>
            <a:chOff x="0" y="0"/>
            <a:chExt cx="4274726" cy="2167467"/>
          </a:xfrm>
        </p:grpSpPr>
        <p:sp>
          <p:nvSpPr>
            <p:cNvPr id="7" name="Freeform 7"/>
            <p:cNvSpPr/>
            <p:nvPr/>
          </p:nvSpPr>
          <p:spPr>
            <a:xfrm>
              <a:off x="0" y="0"/>
              <a:ext cx="4274726" cy="2167467"/>
            </a:xfrm>
            <a:custGeom>
              <a:avLst/>
              <a:gdLst/>
              <a:ahLst/>
              <a:cxnLst/>
              <a:rect l="l" t="t" r="r" b="b"/>
              <a:pathLst>
                <a:path w="4274726" h="2167467">
                  <a:moveTo>
                    <a:pt x="21942" y="0"/>
                  </a:moveTo>
                  <a:lnTo>
                    <a:pt x="4252784" y="0"/>
                  </a:lnTo>
                  <a:cubicBezTo>
                    <a:pt x="4264902" y="0"/>
                    <a:pt x="4274726" y="9824"/>
                    <a:pt x="4274726" y="21942"/>
                  </a:cubicBezTo>
                  <a:lnTo>
                    <a:pt x="4274726" y="2145525"/>
                  </a:lnTo>
                  <a:cubicBezTo>
                    <a:pt x="4274726" y="2157643"/>
                    <a:pt x="4264902" y="2167467"/>
                    <a:pt x="4252784" y="2167467"/>
                  </a:cubicBezTo>
                  <a:lnTo>
                    <a:pt x="21942" y="2167467"/>
                  </a:lnTo>
                  <a:cubicBezTo>
                    <a:pt x="16122" y="2167467"/>
                    <a:pt x="10541" y="2165155"/>
                    <a:pt x="6427" y="2161040"/>
                  </a:cubicBezTo>
                  <a:cubicBezTo>
                    <a:pt x="2312" y="2156925"/>
                    <a:pt x="0" y="2151344"/>
                    <a:pt x="0" y="2145525"/>
                  </a:cubicBezTo>
                  <a:lnTo>
                    <a:pt x="0" y="21942"/>
                  </a:lnTo>
                  <a:cubicBezTo>
                    <a:pt x="0" y="16122"/>
                    <a:pt x="2312" y="10541"/>
                    <a:pt x="6427" y="6427"/>
                  </a:cubicBezTo>
                  <a:cubicBezTo>
                    <a:pt x="10541" y="2312"/>
                    <a:pt x="16122" y="0"/>
                    <a:pt x="21942" y="0"/>
                  </a:cubicBezTo>
                  <a:close/>
                </a:path>
              </a:pathLst>
            </a:custGeom>
            <a:solidFill>
              <a:srgbClr val="FFFFFF">
                <a:alpha val="80000"/>
              </a:srgbClr>
            </a:solidFill>
            <a:ln w="38100" cap="rnd">
              <a:solidFill>
                <a:srgbClr val="FF94BE">
                  <a:alpha val="80000"/>
                </a:srgbClr>
              </a:solidFill>
              <a:prstDash val="dash"/>
              <a:round/>
            </a:ln>
          </p:spPr>
        </p:sp>
        <p:sp>
          <p:nvSpPr>
            <p:cNvPr id="8" name="TextBox 8"/>
            <p:cNvSpPr txBox="1"/>
            <p:nvPr/>
          </p:nvSpPr>
          <p:spPr>
            <a:xfrm>
              <a:off x="0" y="-47625"/>
              <a:ext cx="4274726" cy="2215092"/>
            </a:xfrm>
            <a:prstGeom prst="rect">
              <a:avLst/>
            </a:prstGeom>
          </p:spPr>
          <p:txBody>
            <a:bodyPr lIns="50800" tIns="50800" rIns="50800" bIns="50800" rtlCol="0" anchor="ctr"/>
            <a:lstStyle/>
            <a:p>
              <a:pPr algn="ctr">
                <a:lnSpc>
                  <a:spcPts val="2659"/>
                </a:lnSpc>
                <a:spcBef>
                  <a:spcPct val="0"/>
                </a:spcBef>
              </a:pPr>
              <a:endParaRPr>
                <a:solidFill>
                  <a:prstClr val="black"/>
                </a:solidFill>
              </a:endParaRPr>
            </a:p>
          </p:txBody>
        </p:sp>
      </p:grpSp>
      <p:sp>
        <p:nvSpPr>
          <p:cNvPr id="9" name="Freeform 9"/>
          <p:cNvSpPr/>
          <p:nvPr/>
        </p:nvSpPr>
        <p:spPr>
          <a:xfrm>
            <a:off x="2264393" y="1270835"/>
            <a:ext cx="6154293" cy="1633685"/>
          </a:xfrm>
          <a:custGeom>
            <a:avLst/>
            <a:gdLst/>
            <a:ahLst/>
            <a:cxnLst/>
            <a:rect l="l" t="t" r="r" b="b"/>
            <a:pathLst>
              <a:path w="6154293" h="1633685">
                <a:moveTo>
                  <a:pt x="0" y="0"/>
                </a:moveTo>
                <a:lnTo>
                  <a:pt x="6154292" y="0"/>
                </a:lnTo>
                <a:lnTo>
                  <a:pt x="6154292" y="1633685"/>
                </a:lnTo>
                <a:lnTo>
                  <a:pt x="0" y="1633685"/>
                </a:lnTo>
                <a:lnTo>
                  <a:pt x="0" y="0"/>
                </a:lnTo>
                <a:close/>
              </a:path>
            </a:pathLst>
          </a:custGeom>
          <a:blipFill>
            <a:blip r:embed="rId4">
              <a:extLst>
                <a:ext uri="{96DAC541-7B7A-43D3-8B79-37D633B846F1}">
                  <asvg:svgBlip xmlns:asvg="http://schemas.microsoft.com/office/drawing/2016/SVG/main" xmlns="" r:embed="rId5"/>
                </a:ext>
              </a:extLst>
            </a:blip>
            <a:stretch>
              <a:fillRect/>
            </a:stretch>
          </a:blipFill>
          <a:ln cap="sq">
            <a:noFill/>
            <a:prstDash val="solid"/>
            <a:miter/>
          </a:ln>
        </p:spPr>
      </p:sp>
      <p:sp>
        <p:nvSpPr>
          <p:cNvPr id="10" name="Freeform 10"/>
          <p:cNvSpPr/>
          <p:nvPr/>
        </p:nvSpPr>
        <p:spPr>
          <a:xfrm flipH="1" flipV="1">
            <a:off x="16101337" y="8197452"/>
            <a:ext cx="3606446" cy="3435960"/>
          </a:xfrm>
          <a:custGeom>
            <a:avLst/>
            <a:gdLst/>
            <a:ahLst/>
            <a:cxnLst/>
            <a:rect l="l" t="t" r="r" b="b"/>
            <a:pathLst>
              <a:path w="3606446" h="3435960">
                <a:moveTo>
                  <a:pt x="3606446" y="3435959"/>
                </a:moveTo>
                <a:lnTo>
                  <a:pt x="0" y="3435959"/>
                </a:lnTo>
                <a:lnTo>
                  <a:pt x="0" y="0"/>
                </a:lnTo>
                <a:lnTo>
                  <a:pt x="3606446" y="0"/>
                </a:lnTo>
                <a:lnTo>
                  <a:pt x="3606446" y="3435959"/>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1" name="Freeform 11"/>
          <p:cNvSpPr/>
          <p:nvPr/>
        </p:nvSpPr>
        <p:spPr>
          <a:xfrm>
            <a:off x="-948361" y="-915830"/>
            <a:ext cx="3175962" cy="3025826"/>
          </a:xfrm>
          <a:custGeom>
            <a:avLst/>
            <a:gdLst/>
            <a:ahLst/>
            <a:cxnLst/>
            <a:rect l="l" t="t" r="r" b="b"/>
            <a:pathLst>
              <a:path w="3175962" h="3025826">
                <a:moveTo>
                  <a:pt x="0" y="0"/>
                </a:moveTo>
                <a:lnTo>
                  <a:pt x="3175963" y="0"/>
                </a:lnTo>
                <a:lnTo>
                  <a:pt x="3175963" y="3025826"/>
                </a:lnTo>
                <a:lnTo>
                  <a:pt x="0" y="3025826"/>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2" name="Freeform 12"/>
          <p:cNvSpPr/>
          <p:nvPr/>
        </p:nvSpPr>
        <p:spPr>
          <a:xfrm>
            <a:off x="12397325" y="388604"/>
            <a:ext cx="1343713" cy="1280192"/>
          </a:xfrm>
          <a:custGeom>
            <a:avLst/>
            <a:gdLst/>
            <a:ahLst/>
            <a:cxnLst/>
            <a:rect l="l" t="t" r="r" b="b"/>
            <a:pathLst>
              <a:path w="1343713" h="1280192">
                <a:moveTo>
                  <a:pt x="0" y="0"/>
                </a:moveTo>
                <a:lnTo>
                  <a:pt x="1343713" y="0"/>
                </a:lnTo>
                <a:lnTo>
                  <a:pt x="1343713" y="1280192"/>
                </a:lnTo>
                <a:lnTo>
                  <a:pt x="0" y="1280192"/>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3" name="Freeform 13"/>
          <p:cNvSpPr/>
          <p:nvPr/>
        </p:nvSpPr>
        <p:spPr>
          <a:xfrm>
            <a:off x="3224084" y="8618204"/>
            <a:ext cx="1343713" cy="1280192"/>
          </a:xfrm>
          <a:custGeom>
            <a:avLst/>
            <a:gdLst/>
            <a:ahLst/>
            <a:cxnLst/>
            <a:rect l="l" t="t" r="r" b="b"/>
            <a:pathLst>
              <a:path w="1343713" h="1280192">
                <a:moveTo>
                  <a:pt x="0" y="0"/>
                </a:moveTo>
                <a:lnTo>
                  <a:pt x="1343713" y="0"/>
                </a:lnTo>
                <a:lnTo>
                  <a:pt x="1343713" y="1280192"/>
                </a:lnTo>
                <a:lnTo>
                  <a:pt x="0" y="1280192"/>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5" name="TextBox 15"/>
          <p:cNvSpPr txBox="1"/>
          <p:nvPr/>
        </p:nvSpPr>
        <p:spPr>
          <a:xfrm>
            <a:off x="2341875" y="3440526"/>
            <a:ext cx="6486210" cy="4739759"/>
          </a:xfrm>
          <a:prstGeom prst="rect">
            <a:avLst/>
          </a:prstGeom>
        </p:spPr>
        <p:txBody>
          <a:bodyPr lIns="0" tIns="0" rIns="0" bIns="0" rtlCol="0" anchor="t">
            <a:spAutoFit/>
          </a:bodyPr>
          <a:lstStyle/>
          <a:p>
            <a:pPr algn="just"/>
            <a:r>
              <a:rPr lang="en-GB" sz="4400" smtClean="0">
                <a:latin typeface="Times New Roman" panose="02020603050405020304" pitchFamily="18" charset="0"/>
                <a:cs typeface="Times New Roman" panose="02020603050405020304" pitchFamily="18" charset="0"/>
              </a:rPr>
              <a:t>- </a:t>
            </a:r>
            <a:r>
              <a:rPr lang="pt-BR" sz="4400" smtClean="0">
                <a:latin typeface="Times New Roman" panose="02020603050405020304" pitchFamily="18" charset="0"/>
                <a:cs typeface="Times New Roman" panose="02020603050405020304" pitchFamily="18" charset="0"/>
              </a:rPr>
              <a:t>Trình </a:t>
            </a:r>
            <a:r>
              <a:rPr lang="pt-BR" sz="4400">
                <a:latin typeface="Times New Roman" panose="02020603050405020304" pitchFamily="18" charset="0"/>
                <a:cs typeface="Times New Roman" panose="02020603050405020304" pitchFamily="18" charset="0"/>
              </a:rPr>
              <a:t>bày bài nói kể lại một câu chuyện tưởng tượng theo dàn ý.</a:t>
            </a:r>
            <a:endParaRPr lang="en-GB" sz="4400">
              <a:latin typeface="Times New Roman" panose="02020603050405020304" pitchFamily="18" charset="0"/>
              <a:cs typeface="Times New Roman" panose="02020603050405020304" pitchFamily="18" charset="0"/>
            </a:endParaRPr>
          </a:p>
          <a:p>
            <a:pPr algn="just"/>
            <a:r>
              <a:rPr lang="pt-BR" sz="4400">
                <a:latin typeface="Times New Roman" panose="02020603050405020304" pitchFamily="18" charset="0"/>
                <a:cs typeface="Times New Roman" panose="02020603050405020304" pitchFamily="18" charset="0"/>
              </a:rPr>
              <a:t>- Chú ý sự kết hợp các phương tiện phi ngôn ngữ; lời nói, giọng điệu, cử chỉ, nét mặt...</a:t>
            </a:r>
            <a:endParaRPr lang="en-GB" sz="4400">
              <a:latin typeface="Times New Roman" panose="02020603050405020304" pitchFamily="18" charset="0"/>
              <a:cs typeface="Times New Roman" panose="02020603050405020304" pitchFamily="18" charset="0"/>
            </a:endParaRPr>
          </a:p>
        </p:txBody>
      </p:sp>
      <p:sp>
        <p:nvSpPr>
          <p:cNvPr id="16" name="TextBox 16"/>
          <p:cNvSpPr txBox="1"/>
          <p:nvPr/>
        </p:nvSpPr>
        <p:spPr>
          <a:xfrm>
            <a:off x="10667999" y="3440526"/>
            <a:ext cx="5278125" cy="2925353"/>
          </a:xfrm>
          <a:prstGeom prst="rect">
            <a:avLst/>
          </a:prstGeom>
        </p:spPr>
        <p:txBody>
          <a:bodyPr wrap="square" lIns="0" tIns="0" rIns="0" bIns="0" rtlCol="0" anchor="t">
            <a:spAutoFit/>
          </a:bodyPr>
          <a:lstStyle/>
          <a:p>
            <a:pPr algn="just">
              <a:lnSpc>
                <a:spcPct val="150000"/>
              </a:lnSpc>
            </a:pPr>
            <a:r>
              <a:rPr lang="pt-BR" sz="4400" b="1">
                <a:latin typeface="Times New Roman" panose="02020603050405020304" pitchFamily="18" charset="0"/>
                <a:cs typeface="Times New Roman" panose="02020603050405020304" pitchFamily="18" charset="0"/>
              </a:rPr>
              <a:t>- </a:t>
            </a:r>
            <a:r>
              <a:rPr lang="pt-BR" sz="4400">
                <a:latin typeface="Times New Roman" panose="02020603050405020304" pitchFamily="18" charset="0"/>
                <a:cs typeface="Times New Roman" panose="02020603050405020304" pitchFamily="18" charset="0"/>
              </a:rPr>
              <a:t>Lắng nghe, ghi chép theo Phiếu ghi chép.</a:t>
            </a:r>
            <a:endParaRPr lang="en-GB" sz="4400">
              <a:latin typeface="Times New Roman" panose="02020603050405020304" pitchFamily="18" charset="0"/>
              <a:cs typeface="Times New Roman" panose="02020603050405020304" pitchFamily="18" charset="0"/>
            </a:endParaRPr>
          </a:p>
          <a:p>
            <a:pPr algn="just">
              <a:lnSpc>
                <a:spcPct val="150000"/>
              </a:lnSpc>
            </a:pPr>
            <a:r>
              <a:rPr lang="pt-BR" sz="4400">
                <a:latin typeface="Times New Roman" panose="02020603050405020304" pitchFamily="18" charset="0"/>
                <a:cs typeface="Times New Roman" panose="02020603050405020304" pitchFamily="18" charset="0"/>
              </a:rPr>
              <a:t>- Tôn trọng người nói.</a:t>
            </a:r>
            <a:endParaRPr lang="en-GB" sz="4400">
              <a:latin typeface="Times New Roman" panose="02020603050405020304" pitchFamily="18" charset="0"/>
              <a:cs typeface="Times New Roman" panose="02020603050405020304" pitchFamily="18" charset="0"/>
            </a:endParaRPr>
          </a:p>
        </p:txBody>
      </p:sp>
      <p:sp>
        <p:nvSpPr>
          <p:cNvPr id="17" name="Freeform 17"/>
          <p:cNvSpPr/>
          <p:nvPr/>
        </p:nvSpPr>
        <p:spPr>
          <a:xfrm>
            <a:off x="-1140642" y="8197452"/>
            <a:ext cx="3175962" cy="3025826"/>
          </a:xfrm>
          <a:custGeom>
            <a:avLst/>
            <a:gdLst/>
            <a:ahLst/>
            <a:cxnLst/>
            <a:rect l="l" t="t" r="r" b="b"/>
            <a:pathLst>
              <a:path w="3175962" h="3025826">
                <a:moveTo>
                  <a:pt x="0" y="0"/>
                </a:moveTo>
                <a:lnTo>
                  <a:pt x="3175963" y="0"/>
                </a:lnTo>
                <a:lnTo>
                  <a:pt x="3175963" y="3025826"/>
                </a:lnTo>
                <a:lnTo>
                  <a:pt x="0" y="3025826"/>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a:ln cap="sq">
            <a:noFill/>
            <a:prstDash val="solid"/>
            <a:miter/>
          </a:ln>
        </p:spPr>
      </p:sp>
      <p:sp>
        <p:nvSpPr>
          <p:cNvPr id="18" name="Freeform 18"/>
          <p:cNvSpPr/>
          <p:nvPr/>
        </p:nvSpPr>
        <p:spPr>
          <a:xfrm>
            <a:off x="15700986" y="-915830"/>
            <a:ext cx="3175962" cy="3025826"/>
          </a:xfrm>
          <a:custGeom>
            <a:avLst/>
            <a:gdLst/>
            <a:ahLst/>
            <a:cxnLst/>
            <a:rect l="l" t="t" r="r" b="b"/>
            <a:pathLst>
              <a:path w="3175962" h="3025826">
                <a:moveTo>
                  <a:pt x="0" y="0"/>
                </a:moveTo>
                <a:lnTo>
                  <a:pt x="3175962" y="0"/>
                </a:lnTo>
                <a:lnTo>
                  <a:pt x="3175962" y="3025826"/>
                </a:lnTo>
                <a:lnTo>
                  <a:pt x="0" y="3025826"/>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a:ln cap="sq">
            <a:noFill/>
            <a:prstDash val="solid"/>
            <a:miter/>
          </a:ln>
        </p:spPr>
      </p:sp>
      <p:sp>
        <p:nvSpPr>
          <p:cNvPr id="19" name="TextBox 17"/>
          <p:cNvSpPr txBox="1"/>
          <p:nvPr/>
        </p:nvSpPr>
        <p:spPr>
          <a:xfrm>
            <a:off x="3485065" y="1588114"/>
            <a:ext cx="3986407" cy="830997"/>
          </a:xfrm>
          <a:prstGeom prst="rect">
            <a:avLst/>
          </a:prstGeom>
        </p:spPr>
        <p:txBody>
          <a:bodyPr lIns="0" tIns="0" rIns="0" bIns="0" rtlCol="0" anchor="t">
            <a:spAutoFit/>
          </a:bodyPr>
          <a:lstStyle/>
          <a:p>
            <a:r>
              <a:rPr lang="pt-BR" sz="5400" b="1">
                <a:latin typeface="Times New Roman" panose="02020603050405020304" pitchFamily="18" charset="0"/>
                <a:cs typeface="Times New Roman" panose="02020603050405020304" pitchFamily="18" charset="0"/>
              </a:rPr>
              <a:t>a. Người nói</a:t>
            </a:r>
            <a:endParaRPr lang="en-GB" sz="5400">
              <a:latin typeface="Times New Roman" panose="02020603050405020304" pitchFamily="18" charset="0"/>
              <a:cs typeface="Times New Roman" panose="02020603050405020304" pitchFamily="18" charset="0"/>
            </a:endParaRPr>
          </a:p>
        </p:txBody>
      </p:sp>
      <p:sp>
        <p:nvSpPr>
          <p:cNvPr id="20" name="Freeform 9"/>
          <p:cNvSpPr/>
          <p:nvPr/>
        </p:nvSpPr>
        <p:spPr>
          <a:xfrm>
            <a:off x="10079612" y="1332364"/>
            <a:ext cx="6154293" cy="1633685"/>
          </a:xfrm>
          <a:custGeom>
            <a:avLst/>
            <a:gdLst/>
            <a:ahLst/>
            <a:cxnLst/>
            <a:rect l="l" t="t" r="r" b="b"/>
            <a:pathLst>
              <a:path w="6154293" h="1633685">
                <a:moveTo>
                  <a:pt x="0" y="0"/>
                </a:moveTo>
                <a:lnTo>
                  <a:pt x="6154292" y="0"/>
                </a:lnTo>
                <a:lnTo>
                  <a:pt x="6154292" y="1633685"/>
                </a:lnTo>
                <a:lnTo>
                  <a:pt x="0" y="1633685"/>
                </a:lnTo>
                <a:lnTo>
                  <a:pt x="0" y="0"/>
                </a:lnTo>
                <a:close/>
              </a:path>
            </a:pathLst>
          </a:custGeom>
          <a:blipFill>
            <a:blip r:embed="rId4">
              <a:extLst>
                <a:ext uri="{96DAC541-7B7A-43D3-8B79-37D633B846F1}">
                  <asvg:svgBlip xmlns:asvg="http://schemas.microsoft.com/office/drawing/2016/SVG/main" xmlns="" r:embed="rId5"/>
                </a:ext>
              </a:extLst>
            </a:blip>
            <a:stretch>
              <a:fillRect/>
            </a:stretch>
          </a:blipFill>
          <a:ln cap="sq">
            <a:noFill/>
            <a:prstDash val="solid"/>
            <a:miter/>
          </a:ln>
        </p:spPr>
      </p:sp>
      <p:sp>
        <p:nvSpPr>
          <p:cNvPr id="21" name="TextBox 17"/>
          <p:cNvSpPr txBox="1"/>
          <p:nvPr/>
        </p:nvSpPr>
        <p:spPr>
          <a:xfrm>
            <a:off x="10888258" y="1550374"/>
            <a:ext cx="5222100" cy="830997"/>
          </a:xfrm>
          <a:prstGeom prst="rect">
            <a:avLst/>
          </a:prstGeom>
        </p:spPr>
        <p:txBody>
          <a:bodyPr wrap="square" lIns="0" tIns="0" rIns="0" bIns="0" rtlCol="0" anchor="t">
            <a:spAutoFit/>
          </a:bodyPr>
          <a:lstStyle/>
          <a:p>
            <a:r>
              <a:rPr lang="pt-BR" sz="5400" b="1">
                <a:latin typeface="Times New Roman" panose="02020603050405020304" pitchFamily="18" charset="0"/>
                <a:cs typeface="Times New Roman" panose="02020603050405020304" pitchFamily="18" charset="0"/>
              </a:rPr>
              <a:t>b</a:t>
            </a:r>
            <a:r>
              <a:rPr lang="pt-BR" sz="5400" b="1" smtClean="0">
                <a:latin typeface="Times New Roman" panose="02020603050405020304" pitchFamily="18" charset="0"/>
                <a:cs typeface="Times New Roman" panose="02020603050405020304" pitchFamily="18" charset="0"/>
              </a:rPr>
              <a:t>. </a:t>
            </a:r>
            <a:r>
              <a:rPr lang="pt-BR" sz="5400" b="1">
                <a:latin typeface="Times New Roman" panose="02020603050405020304" pitchFamily="18" charset="0"/>
                <a:cs typeface="Times New Roman" panose="02020603050405020304" pitchFamily="18" charset="0"/>
              </a:rPr>
              <a:t>Người </a:t>
            </a:r>
            <a:r>
              <a:rPr lang="vi-VN" sz="5400" b="1" smtClean="0">
                <a:latin typeface="Times New Roman" panose="02020603050405020304" pitchFamily="18" charset="0"/>
                <a:cs typeface="Times New Roman" panose="02020603050405020304" pitchFamily="18" charset="0"/>
              </a:rPr>
              <a:t>nghe</a:t>
            </a:r>
            <a:endParaRPr lang="en-GB" sz="54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5159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19"/>
                                        </p:tgtEl>
                                        <p:attrNameLst>
                                          <p:attrName>style.visibility</p:attrName>
                                        </p:attrNameLst>
                                      </p:cBhvr>
                                      <p:to>
                                        <p:strVal val="visible"/>
                                      </p:to>
                                    </p:set>
                                    <p:animEffect transition="in" filter="barn(inVertical)">
                                      <p:cBhvr>
                                        <p:cTn id="10" dur="500"/>
                                        <p:tgtEl>
                                          <p:spTgt spid="19"/>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barn(inVertical)">
                                      <p:cBhvr>
                                        <p:cTn id="15" dur="500"/>
                                        <p:tgtEl>
                                          <p:spTgt spid="15"/>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21"/>
                                        </p:tgtEl>
                                        <p:attrNameLst>
                                          <p:attrName>style.visibility</p:attrName>
                                        </p:attrNameLst>
                                      </p:cBhvr>
                                      <p:to>
                                        <p:strVal val="visible"/>
                                      </p:to>
                                    </p:set>
                                    <p:animEffect transition="in" filter="wipe(down)">
                                      <p:cBhvr>
                                        <p:cTn id="20" dur="500"/>
                                        <p:tgtEl>
                                          <p:spTgt spid="21"/>
                                        </p:tgtEl>
                                      </p:cBhvr>
                                    </p:animEffect>
                                  </p:childTnLst>
                                </p:cTn>
                              </p:par>
                              <p:par>
                                <p:cTn id="21" presetID="22" presetClass="entr" presetSubtype="4" fill="hold" nodeType="withEffect">
                                  <p:stCondLst>
                                    <p:cond delay="0"/>
                                  </p:stCondLst>
                                  <p:childTnLst>
                                    <p:set>
                                      <p:cBhvr>
                                        <p:cTn id="22" dur="1" fill="hold">
                                          <p:stCondLst>
                                            <p:cond delay="0"/>
                                          </p:stCondLst>
                                        </p:cTn>
                                        <p:tgtEl>
                                          <p:spTgt spid="20"/>
                                        </p:tgtEl>
                                        <p:attrNameLst>
                                          <p:attrName>style.visibility</p:attrName>
                                        </p:attrNameLst>
                                      </p:cBhvr>
                                      <p:to>
                                        <p:strVal val="visible"/>
                                      </p:to>
                                    </p:set>
                                    <p:animEffect transition="in" filter="wipe(down)">
                                      <p:cBhvr>
                                        <p:cTn id="23" dur="500"/>
                                        <p:tgtEl>
                                          <p:spTgt spid="20"/>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16"/>
                                        </p:tgtEl>
                                        <p:attrNameLst>
                                          <p:attrName>style.visibility</p:attrName>
                                        </p:attrNameLst>
                                      </p:cBhvr>
                                      <p:to>
                                        <p:strVal val="visible"/>
                                      </p:to>
                                    </p:set>
                                    <p:animEffect transition="in" filter="wipe(down)">
                                      <p:cBhvr>
                                        <p:cTn id="28"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9" grpId="0"/>
      <p:bldP spid="21"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0F6"/>
        </a:solidFill>
        <a:effectLst/>
      </p:bgPr>
    </p:bg>
    <p:spTree>
      <p:nvGrpSpPr>
        <p:cNvPr id="1" name=""/>
        <p:cNvGrpSpPr/>
        <p:nvPr/>
      </p:nvGrpSpPr>
      <p:grpSpPr>
        <a:xfrm>
          <a:off x="0" y="0"/>
          <a:ext cx="0" cy="0"/>
          <a:chOff x="0" y="0"/>
          <a:chExt cx="0" cy="0"/>
        </a:xfrm>
      </p:grpSpPr>
      <p:sp>
        <p:nvSpPr>
          <p:cNvPr id="2" name="Freeform 2"/>
          <p:cNvSpPr/>
          <p:nvPr/>
        </p:nvSpPr>
        <p:spPr>
          <a:xfrm flipH="1" flipV="1">
            <a:off x="-1293613" y="3259551"/>
            <a:ext cx="4644625" cy="4425061"/>
          </a:xfrm>
          <a:custGeom>
            <a:avLst/>
            <a:gdLst/>
            <a:ahLst/>
            <a:cxnLst/>
            <a:rect l="l" t="t" r="r" b="b"/>
            <a:pathLst>
              <a:path w="4644625" h="4425061">
                <a:moveTo>
                  <a:pt x="4644626" y="4425061"/>
                </a:moveTo>
                <a:lnTo>
                  <a:pt x="0" y="4425061"/>
                </a:lnTo>
                <a:lnTo>
                  <a:pt x="0" y="0"/>
                </a:lnTo>
                <a:lnTo>
                  <a:pt x="4644626" y="0"/>
                </a:lnTo>
                <a:lnTo>
                  <a:pt x="4644626"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3" name="Freeform 3"/>
          <p:cNvSpPr/>
          <p:nvPr/>
        </p:nvSpPr>
        <p:spPr>
          <a:xfrm flipH="1" flipV="1">
            <a:off x="15965687" y="2941193"/>
            <a:ext cx="4644625" cy="4425061"/>
          </a:xfrm>
          <a:custGeom>
            <a:avLst/>
            <a:gdLst/>
            <a:ahLst/>
            <a:cxnLst/>
            <a:rect l="l" t="t" r="r" b="b"/>
            <a:pathLst>
              <a:path w="4644625" h="4425061">
                <a:moveTo>
                  <a:pt x="4644626" y="4425062"/>
                </a:moveTo>
                <a:lnTo>
                  <a:pt x="0" y="4425062"/>
                </a:lnTo>
                <a:lnTo>
                  <a:pt x="0" y="0"/>
                </a:lnTo>
                <a:lnTo>
                  <a:pt x="4644626" y="0"/>
                </a:lnTo>
                <a:lnTo>
                  <a:pt x="4644626" y="4425062"/>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4" name="Freeform 4"/>
          <p:cNvSpPr/>
          <p:nvPr/>
        </p:nvSpPr>
        <p:spPr>
          <a:xfrm flipH="1" flipV="1">
            <a:off x="4828484" y="-1615447"/>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5" name="Freeform 5"/>
          <p:cNvSpPr/>
          <p:nvPr/>
        </p:nvSpPr>
        <p:spPr>
          <a:xfrm flipH="1" flipV="1">
            <a:off x="9144000" y="7702901"/>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grpSp>
        <p:nvGrpSpPr>
          <p:cNvPr id="6" name="Group 6"/>
          <p:cNvGrpSpPr/>
          <p:nvPr/>
        </p:nvGrpSpPr>
        <p:grpSpPr>
          <a:xfrm>
            <a:off x="1028700" y="1028700"/>
            <a:ext cx="16230600" cy="8229600"/>
            <a:chOff x="0" y="0"/>
            <a:chExt cx="4274726" cy="2167467"/>
          </a:xfrm>
        </p:grpSpPr>
        <p:sp>
          <p:nvSpPr>
            <p:cNvPr id="7" name="Freeform 7"/>
            <p:cNvSpPr/>
            <p:nvPr/>
          </p:nvSpPr>
          <p:spPr>
            <a:xfrm>
              <a:off x="0" y="0"/>
              <a:ext cx="4274726" cy="2167467"/>
            </a:xfrm>
            <a:custGeom>
              <a:avLst/>
              <a:gdLst/>
              <a:ahLst/>
              <a:cxnLst/>
              <a:rect l="l" t="t" r="r" b="b"/>
              <a:pathLst>
                <a:path w="4274726" h="2167467">
                  <a:moveTo>
                    <a:pt x="21942" y="0"/>
                  </a:moveTo>
                  <a:lnTo>
                    <a:pt x="4252784" y="0"/>
                  </a:lnTo>
                  <a:cubicBezTo>
                    <a:pt x="4264902" y="0"/>
                    <a:pt x="4274726" y="9824"/>
                    <a:pt x="4274726" y="21942"/>
                  </a:cubicBezTo>
                  <a:lnTo>
                    <a:pt x="4274726" y="2145525"/>
                  </a:lnTo>
                  <a:cubicBezTo>
                    <a:pt x="4274726" y="2157643"/>
                    <a:pt x="4264902" y="2167467"/>
                    <a:pt x="4252784" y="2167467"/>
                  </a:cubicBezTo>
                  <a:lnTo>
                    <a:pt x="21942" y="2167467"/>
                  </a:lnTo>
                  <a:cubicBezTo>
                    <a:pt x="16122" y="2167467"/>
                    <a:pt x="10541" y="2165155"/>
                    <a:pt x="6427" y="2161040"/>
                  </a:cubicBezTo>
                  <a:cubicBezTo>
                    <a:pt x="2312" y="2156925"/>
                    <a:pt x="0" y="2151344"/>
                    <a:pt x="0" y="2145525"/>
                  </a:cubicBezTo>
                  <a:lnTo>
                    <a:pt x="0" y="21942"/>
                  </a:lnTo>
                  <a:cubicBezTo>
                    <a:pt x="0" y="16122"/>
                    <a:pt x="2312" y="10541"/>
                    <a:pt x="6427" y="6427"/>
                  </a:cubicBezTo>
                  <a:cubicBezTo>
                    <a:pt x="10541" y="2312"/>
                    <a:pt x="16122" y="0"/>
                    <a:pt x="21942" y="0"/>
                  </a:cubicBezTo>
                  <a:close/>
                </a:path>
              </a:pathLst>
            </a:custGeom>
            <a:solidFill>
              <a:srgbClr val="FFFFFF">
                <a:alpha val="80000"/>
              </a:srgbClr>
            </a:solidFill>
            <a:ln w="38100" cap="rnd">
              <a:solidFill>
                <a:srgbClr val="FF94BE">
                  <a:alpha val="80000"/>
                </a:srgbClr>
              </a:solidFill>
              <a:prstDash val="dash"/>
              <a:round/>
            </a:ln>
          </p:spPr>
        </p:sp>
        <p:sp>
          <p:nvSpPr>
            <p:cNvPr id="8" name="TextBox 8"/>
            <p:cNvSpPr txBox="1"/>
            <p:nvPr/>
          </p:nvSpPr>
          <p:spPr>
            <a:xfrm>
              <a:off x="0" y="-47625"/>
              <a:ext cx="4274726" cy="2215092"/>
            </a:xfrm>
            <a:prstGeom prst="rect">
              <a:avLst/>
            </a:prstGeom>
          </p:spPr>
          <p:txBody>
            <a:bodyPr lIns="50800" tIns="50800" rIns="50800" bIns="50800" rtlCol="0" anchor="ctr"/>
            <a:lstStyle/>
            <a:p>
              <a:pPr algn="ctr">
                <a:lnSpc>
                  <a:spcPts val="2659"/>
                </a:lnSpc>
                <a:spcBef>
                  <a:spcPct val="0"/>
                </a:spcBef>
              </a:pPr>
              <a:endParaRPr>
                <a:solidFill>
                  <a:prstClr val="black"/>
                </a:solidFill>
              </a:endParaRPr>
            </a:p>
          </p:txBody>
        </p:sp>
      </p:grpSp>
      <p:sp>
        <p:nvSpPr>
          <p:cNvPr id="9" name="Freeform 9"/>
          <p:cNvSpPr/>
          <p:nvPr/>
        </p:nvSpPr>
        <p:spPr>
          <a:xfrm>
            <a:off x="6066854" y="1625866"/>
            <a:ext cx="6154293" cy="1633685"/>
          </a:xfrm>
          <a:custGeom>
            <a:avLst/>
            <a:gdLst/>
            <a:ahLst/>
            <a:cxnLst/>
            <a:rect l="l" t="t" r="r" b="b"/>
            <a:pathLst>
              <a:path w="6154293" h="1633685">
                <a:moveTo>
                  <a:pt x="0" y="0"/>
                </a:moveTo>
                <a:lnTo>
                  <a:pt x="6154292" y="0"/>
                </a:lnTo>
                <a:lnTo>
                  <a:pt x="6154292" y="1633685"/>
                </a:lnTo>
                <a:lnTo>
                  <a:pt x="0" y="1633685"/>
                </a:lnTo>
                <a:lnTo>
                  <a:pt x="0" y="0"/>
                </a:lnTo>
                <a:close/>
              </a:path>
            </a:pathLst>
          </a:custGeom>
          <a:blipFill>
            <a:blip r:embed="rId4">
              <a:extLst>
                <a:ext uri="{96DAC541-7B7A-43D3-8B79-37D633B846F1}">
                  <asvg:svgBlip xmlns:asvg="http://schemas.microsoft.com/office/drawing/2016/SVG/main" xmlns="" r:embed="rId5"/>
                </a:ext>
              </a:extLst>
            </a:blip>
            <a:stretch>
              <a:fillRect/>
            </a:stretch>
          </a:blipFill>
          <a:ln cap="sq">
            <a:noFill/>
            <a:prstDash val="solid"/>
            <a:miter/>
          </a:ln>
        </p:spPr>
      </p:sp>
      <p:sp>
        <p:nvSpPr>
          <p:cNvPr id="10" name="Freeform 10"/>
          <p:cNvSpPr/>
          <p:nvPr/>
        </p:nvSpPr>
        <p:spPr>
          <a:xfrm flipH="1" flipV="1">
            <a:off x="16101337" y="8197452"/>
            <a:ext cx="3606446" cy="3435960"/>
          </a:xfrm>
          <a:custGeom>
            <a:avLst/>
            <a:gdLst/>
            <a:ahLst/>
            <a:cxnLst/>
            <a:rect l="l" t="t" r="r" b="b"/>
            <a:pathLst>
              <a:path w="3606446" h="3435960">
                <a:moveTo>
                  <a:pt x="3606446" y="3435959"/>
                </a:moveTo>
                <a:lnTo>
                  <a:pt x="0" y="3435959"/>
                </a:lnTo>
                <a:lnTo>
                  <a:pt x="0" y="0"/>
                </a:lnTo>
                <a:lnTo>
                  <a:pt x="3606446" y="0"/>
                </a:lnTo>
                <a:lnTo>
                  <a:pt x="3606446" y="3435959"/>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1" name="Freeform 11"/>
          <p:cNvSpPr/>
          <p:nvPr/>
        </p:nvSpPr>
        <p:spPr>
          <a:xfrm>
            <a:off x="-948361" y="-915830"/>
            <a:ext cx="3175962" cy="3025826"/>
          </a:xfrm>
          <a:custGeom>
            <a:avLst/>
            <a:gdLst/>
            <a:ahLst/>
            <a:cxnLst/>
            <a:rect l="l" t="t" r="r" b="b"/>
            <a:pathLst>
              <a:path w="3175962" h="3025826">
                <a:moveTo>
                  <a:pt x="0" y="0"/>
                </a:moveTo>
                <a:lnTo>
                  <a:pt x="3175963" y="0"/>
                </a:lnTo>
                <a:lnTo>
                  <a:pt x="3175963" y="3025826"/>
                </a:lnTo>
                <a:lnTo>
                  <a:pt x="0" y="3025826"/>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2" name="Freeform 12"/>
          <p:cNvSpPr/>
          <p:nvPr/>
        </p:nvSpPr>
        <p:spPr>
          <a:xfrm>
            <a:off x="12397325" y="388604"/>
            <a:ext cx="1343713" cy="1280192"/>
          </a:xfrm>
          <a:custGeom>
            <a:avLst/>
            <a:gdLst/>
            <a:ahLst/>
            <a:cxnLst/>
            <a:rect l="l" t="t" r="r" b="b"/>
            <a:pathLst>
              <a:path w="1343713" h="1280192">
                <a:moveTo>
                  <a:pt x="0" y="0"/>
                </a:moveTo>
                <a:lnTo>
                  <a:pt x="1343713" y="0"/>
                </a:lnTo>
                <a:lnTo>
                  <a:pt x="1343713" y="1280192"/>
                </a:lnTo>
                <a:lnTo>
                  <a:pt x="0" y="1280192"/>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3" name="Freeform 13"/>
          <p:cNvSpPr/>
          <p:nvPr/>
        </p:nvSpPr>
        <p:spPr>
          <a:xfrm>
            <a:off x="3224084" y="8618204"/>
            <a:ext cx="1343713" cy="1280192"/>
          </a:xfrm>
          <a:custGeom>
            <a:avLst/>
            <a:gdLst/>
            <a:ahLst/>
            <a:cxnLst/>
            <a:rect l="l" t="t" r="r" b="b"/>
            <a:pathLst>
              <a:path w="1343713" h="1280192">
                <a:moveTo>
                  <a:pt x="0" y="0"/>
                </a:moveTo>
                <a:lnTo>
                  <a:pt x="1343713" y="0"/>
                </a:lnTo>
                <a:lnTo>
                  <a:pt x="1343713" y="1280192"/>
                </a:lnTo>
                <a:lnTo>
                  <a:pt x="0" y="1280192"/>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grpSp>
        <p:nvGrpSpPr>
          <p:cNvPr id="14" name="Group 14"/>
          <p:cNvGrpSpPr/>
          <p:nvPr/>
        </p:nvGrpSpPr>
        <p:grpSpPr>
          <a:xfrm>
            <a:off x="6403147" y="3268884"/>
            <a:ext cx="5392275" cy="5349320"/>
            <a:chOff x="0" y="0"/>
            <a:chExt cx="1279295" cy="1063489"/>
          </a:xfrm>
        </p:grpSpPr>
        <p:sp>
          <p:nvSpPr>
            <p:cNvPr id="15" name="Freeform 15"/>
            <p:cNvSpPr/>
            <p:nvPr/>
          </p:nvSpPr>
          <p:spPr>
            <a:xfrm>
              <a:off x="0" y="0"/>
              <a:ext cx="1279295" cy="1063489"/>
            </a:xfrm>
            <a:custGeom>
              <a:avLst/>
              <a:gdLst/>
              <a:ahLst/>
              <a:cxnLst/>
              <a:rect l="l" t="t" r="r" b="b"/>
              <a:pathLst>
                <a:path w="1279295" h="1063489">
                  <a:moveTo>
                    <a:pt x="73403" y="0"/>
                  </a:moveTo>
                  <a:lnTo>
                    <a:pt x="1205891" y="0"/>
                  </a:lnTo>
                  <a:cubicBezTo>
                    <a:pt x="1225359" y="0"/>
                    <a:pt x="1244030" y="7734"/>
                    <a:pt x="1257795" y="21499"/>
                  </a:cubicBezTo>
                  <a:cubicBezTo>
                    <a:pt x="1271561" y="35265"/>
                    <a:pt x="1279295" y="53936"/>
                    <a:pt x="1279295" y="73403"/>
                  </a:cubicBezTo>
                  <a:lnTo>
                    <a:pt x="1279295" y="990086"/>
                  </a:lnTo>
                  <a:cubicBezTo>
                    <a:pt x="1279295" y="1009554"/>
                    <a:pt x="1271561" y="1028224"/>
                    <a:pt x="1257795" y="1041990"/>
                  </a:cubicBezTo>
                  <a:cubicBezTo>
                    <a:pt x="1244030" y="1055756"/>
                    <a:pt x="1225359" y="1063489"/>
                    <a:pt x="1205891" y="1063489"/>
                  </a:cubicBezTo>
                  <a:lnTo>
                    <a:pt x="73403" y="1063489"/>
                  </a:lnTo>
                  <a:cubicBezTo>
                    <a:pt x="32864" y="1063489"/>
                    <a:pt x="0" y="1030625"/>
                    <a:pt x="0" y="990086"/>
                  </a:cubicBezTo>
                  <a:lnTo>
                    <a:pt x="0" y="73403"/>
                  </a:lnTo>
                  <a:cubicBezTo>
                    <a:pt x="0" y="53936"/>
                    <a:pt x="7734" y="35265"/>
                    <a:pt x="21499" y="21499"/>
                  </a:cubicBezTo>
                  <a:cubicBezTo>
                    <a:pt x="35265" y="7734"/>
                    <a:pt x="53936" y="0"/>
                    <a:pt x="73403" y="0"/>
                  </a:cubicBezTo>
                  <a:close/>
                </a:path>
              </a:pathLst>
            </a:custGeom>
            <a:solidFill>
              <a:srgbClr val="FFDDEA"/>
            </a:solidFill>
          </p:spPr>
        </p:sp>
        <p:sp>
          <p:nvSpPr>
            <p:cNvPr id="16" name="TextBox 16"/>
            <p:cNvSpPr txBox="1"/>
            <p:nvPr/>
          </p:nvSpPr>
          <p:spPr>
            <a:xfrm>
              <a:off x="0" y="-47625"/>
              <a:ext cx="1279295" cy="1111114"/>
            </a:xfrm>
            <a:prstGeom prst="rect">
              <a:avLst/>
            </a:prstGeom>
          </p:spPr>
          <p:txBody>
            <a:bodyPr lIns="50800" tIns="50800" rIns="50800" bIns="50800" rtlCol="0" anchor="ctr"/>
            <a:lstStyle/>
            <a:p>
              <a:pPr algn="ctr">
                <a:lnSpc>
                  <a:spcPts val="2659"/>
                </a:lnSpc>
              </a:pPr>
              <a:endParaRPr>
                <a:solidFill>
                  <a:prstClr val="black"/>
                </a:solidFill>
              </a:endParaRPr>
            </a:p>
          </p:txBody>
        </p:sp>
      </p:grpSp>
      <p:grpSp>
        <p:nvGrpSpPr>
          <p:cNvPr id="18" name="Group 18"/>
          <p:cNvGrpSpPr/>
          <p:nvPr/>
        </p:nvGrpSpPr>
        <p:grpSpPr>
          <a:xfrm>
            <a:off x="1155897" y="3259551"/>
            <a:ext cx="4935968" cy="5358653"/>
            <a:chOff x="0" y="0"/>
            <a:chExt cx="1279295" cy="1063489"/>
          </a:xfrm>
        </p:grpSpPr>
        <p:sp>
          <p:nvSpPr>
            <p:cNvPr id="19" name="Freeform 19"/>
            <p:cNvSpPr/>
            <p:nvPr/>
          </p:nvSpPr>
          <p:spPr>
            <a:xfrm>
              <a:off x="0" y="0"/>
              <a:ext cx="1279295" cy="1063489"/>
            </a:xfrm>
            <a:custGeom>
              <a:avLst/>
              <a:gdLst/>
              <a:ahLst/>
              <a:cxnLst/>
              <a:rect l="l" t="t" r="r" b="b"/>
              <a:pathLst>
                <a:path w="1279295" h="1063489">
                  <a:moveTo>
                    <a:pt x="73403" y="0"/>
                  </a:moveTo>
                  <a:lnTo>
                    <a:pt x="1205891" y="0"/>
                  </a:lnTo>
                  <a:cubicBezTo>
                    <a:pt x="1225359" y="0"/>
                    <a:pt x="1244030" y="7734"/>
                    <a:pt x="1257795" y="21499"/>
                  </a:cubicBezTo>
                  <a:cubicBezTo>
                    <a:pt x="1271561" y="35265"/>
                    <a:pt x="1279295" y="53936"/>
                    <a:pt x="1279295" y="73403"/>
                  </a:cubicBezTo>
                  <a:lnTo>
                    <a:pt x="1279295" y="990086"/>
                  </a:lnTo>
                  <a:cubicBezTo>
                    <a:pt x="1279295" y="1009554"/>
                    <a:pt x="1271561" y="1028224"/>
                    <a:pt x="1257795" y="1041990"/>
                  </a:cubicBezTo>
                  <a:cubicBezTo>
                    <a:pt x="1244030" y="1055756"/>
                    <a:pt x="1225359" y="1063489"/>
                    <a:pt x="1205891" y="1063489"/>
                  </a:cubicBezTo>
                  <a:lnTo>
                    <a:pt x="73403" y="1063489"/>
                  </a:lnTo>
                  <a:cubicBezTo>
                    <a:pt x="32864" y="1063489"/>
                    <a:pt x="0" y="1030625"/>
                    <a:pt x="0" y="990086"/>
                  </a:cubicBezTo>
                  <a:lnTo>
                    <a:pt x="0" y="73403"/>
                  </a:lnTo>
                  <a:cubicBezTo>
                    <a:pt x="0" y="53936"/>
                    <a:pt x="7734" y="35265"/>
                    <a:pt x="21499" y="21499"/>
                  </a:cubicBezTo>
                  <a:cubicBezTo>
                    <a:pt x="35265" y="7734"/>
                    <a:pt x="53936" y="0"/>
                    <a:pt x="73403" y="0"/>
                  </a:cubicBezTo>
                  <a:close/>
                </a:path>
              </a:pathLst>
            </a:custGeom>
            <a:solidFill>
              <a:srgbClr val="FFDDEA"/>
            </a:solidFill>
          </p:spPr>
        </p:sp>
        <p:sp>
          <p:nvSpPr>
            <p:cNvPr id="20" name="TextBox 20"/>
            <p:cNvSpPr txBox="1"/>
            <p:nvPr/>
          </p:nvSpPr>
          <p:spPr>
            <a:xfrm>
              <a:off x="0" y="-47625"/>
              <a:ext cx="1279295" cy="1111114"/>
            </a:xfrm>
            <a:prstGeom prst="rect">
              <a:avLst/>
            </a:prstGeom>
          </p:spPr>
          <p:txBody>
            <a:bodyPr lIns="50800" tIns="50800" rIns="50800" bIns="50800" rtlCol="0" anchor="ctr"/>
            <a:lstStyle/>
            <a:p>
              <a:pPr algn="ctr">
                <a:lnSpc>
                  <a:spcPts val="2659"/>
                </a:lnSpc>
              </a:pPr>
              <a:endParaRPr>
                <a:solidFill>
                  <a:prstClr val="black"/>
                </a:solidFill>
              </a:endParaRPr>
            </a:p>
          </p:txBody>
        </p:sp>
      </p:grpSp>
      <p:grpSp>
        <p:nvGrpSpPr>
          <p:cNvPr id="21" name="Group 21"/>
          <p:cNvGrpSpPr/>
          <p:nvPr/>
        </p:nvGrpSpPr>
        <p:grpSpPr>
          <a:xfrm>
            <a:off x="11963400" y="3369990"/>
            <a:ext cx="5105399" cy="4571042"/>
            <a:chOff x="0" y="0"/>
            <a:chExt cx="1279295" cy="1063489"/>
          </a:xfrm>
        </p:grpSpPr>
        <p:sp>
          <p:nvSpPr>
            <p:cNvPr id="22" name="Freeform 22"/>
            <p:cNvSpPr/>
            <p:nvPr/>
          </p:nvSpPr>
          <p:spPr>
            <a:xfrm>
              <a:off x="0" y="0"/>
              <a:ext cx="1279295" cy="1063489"/>
            </a:xfrm>
            <a:custGeom>
              <a:avLst/>
              <a:gdLst/>
              <a:ahLst/>
              <a:cxnLst/>
              <a:rect l="l" t="t" r="r" b="b"/>
              <a:pathLst>
                <a:path w="1279295" h="1063489">
                  <a:moveTo>
                    <a:pt x="73403" y="0"/>
                  </a:moveTo>
                  <a:lnTo>
                    <a:pt x="1205891" y="0"/>
                  </a:lnTo>
                  <a:cubicBezTo>
                    <a:pt x="1225359" y="0"/>
                    <a:pt x="1244030" y="7734"/>
                    <a:pt x="1257795" y="21499"/>
                  </a:cubicBezTo>
                  <a:cubicBezTo>
                    <a:pt x="1271561" y="35265"/>
                    <a:pt x="1279295" y="53936"/>
                    <a:pt x="1279295" y="73403"/>
                  </a:cubicBezTo>
                  <a:lnTo>
                    <a:pt x="1279295" y="990086"/>
                  </a:lnTo>
                  <a:cubicBezTo>
                    <a:pt x="1279295" y="1009554"/>
                    <a:pt x="1271561" y="1028224"/>
                    <a:pt x="1257795" y="1041990"/>
                  </a:cubicBezTo>
                  <a:cubicBezTo>
                    <a:pt x="1244030" y="1055756"/>
                    <a:pt x="1225359" y="1063489"/>
                    <a:pt x="1205891" y="1063489"/>
                  </a:cubicBezTo>
                  <a:lnTo>
                    <a:pt x="73403" y="1063489"/>
                  </a:lnTo>
                  <a:cubicBezTo>
                    <a:pt x="32864" y="1063489"/>
                    <a:pt x="0" y="1030625"/>
                    <a:pt x="0" y="990086"/>
                  </a:cubicBezTo>
                  <a:lnTo>
                    <a:pt x="0" y="73403"/>
                  </a:lnTo>
                  <a:cubicBezTo>
                    <a:pt x="0" y="53936"/>
                    <a:pt x="7734" y="35265"/>
                    <a:pt x="21499" y="21499"/>
                  </a:cubicBezTo>
                  <a:cubicBezTo>
                    <a:pt x="35265" y="7734"/>
                    <a:pt x="53936" y="0"/>
                    <a:pt x="73403" y="0"/>
                  </a:cubicBezTo>
                  <a:close/>
                </a:path>
              </a:pathLst>
            </a:custGeom>
            <a:solidFill>
              <a:srgbClr val="FFDDEA"/>
            </a:solidFill>
          </p:spPr>
        </p:sp>
        <p:sp>
          <p:nvSpPr>
            <p:cNvPr id="23" name="TextBox 23"/>
            <p:cNvSpPr txBox="1"/>
            <p:nvPr/>
          </p:nvSpPr>
          <p:spPr>
            <a:xfrm>
              <a:off x="0" y="-47625"/>
              <a:ext cx="1279295" cy="1111114"/>
            </a:xfrm>
            <a:prstGeom prst="rect">
              <a:avLst/>
            </a:prstGeom>
          </p:spPr>
          <p:txBody>
            <a:bodyPr lIns="50800" tIns="50800" rIns="50800" bIns="50800" rtlCol="0" anchor="ctr"/>
            <a:lstStyle/>
            <a:p>
              <a:pPr algn="ctr">
                <a:lnSpc>
                  <a:spcPts val="2659"/>
                </a:lnSpc>
              </a:pPr>
              <a:endParaRPr>
                <a:solidFill>
                  <a:prstClr val="black"/>
                </a:solidFill>
              </a:endParaRPr>
            </a:p>
          </p:txBody>
        </p:sp>
      </p:grpSp>
      <p:sp>
        <p:nvSpPr>
          <p:cNvPr id="24" name="TextBox 24"/>
          <p:cNvSpPr txBox="1"/>
          <p:nvPr/>
        </p:nvSpPr>
        <p:spPr>
          <a:xfrm>
            <a:off x="6914325" y="1798742"/>
            <a:ext cx="4644626" cy="923330"/>
          </a:xfrm>
          <a:prstGeom prst="rect">
            <a:avLst/>
          </a:prstGeom>
        </p:spPr>
        <p:txBody>
          <a:bodyPr wrap="square" lIns="0" tIns="0" rIns="0" bIns="0" rtlCol="0" anchor="t">
            <a:spAutoFit/>
          </a:bodyPr>
          <a:lstStyle/>
          <a:p>
            <a:r>
              <a:rPr lang="pt-BR" sz="6000" b="1">
                <a:latin typeface="Times New Roman" panose="02020603050405020304" pitchFamily="18" charset="0"/>
                <a:cs typeface="Times New Roman" panose="02020603050405020304" pitchFamily="18" charset="0"/>
              </a:rPr>
              <a:t>2. Sau khi nói </a:t>
            </a:r>
            <a:endParaRPr lang="en-GB" sz="6000">
              <a:solidFill>
                <a:prstClr val="black"/>
              </a:solidFill>
              <a:latin typeface="Times New Roman" panose="02020603050405020304" pitchFamily="18" charset="0"/>
              <a:cs typeface="Times New Roman" panose="02020603050405020304" pitchFamily="18" charset="0"/>
            </a:endParaRPr>
          </a:p>
        </p:txBody>
      </p:sp>
      <p:sp>
        <p:nvSpPr>
          <p:cNvPr id="30" name="Freeform 30"/>
          <p:cNvSpPr/>
          <p:nvPr/>
        </p:nvSpPr>
        <p:spPr>
          <a:xfrm>
            <a:off x="-1140642" y="8197452"/>
            <a:ext cx="3175962" cy="3025826"/>
          </a:xfrm>
          <a:custGeom>
            <a:avLst/>
            <a:gdLst/>
            <a:ahLst/>
            <a:cxnLst/>
            <a:rect l="l" t="t" r="r" b="b"/>
            <a:pathLst>
              <a:path w="3175962" h="3025826">
                <a:moveTo>
                  <a:pt x="0" y="0"/>
                </a:moveTo>
                <a:lnTo>
                  <a:pt x="3175963" y="0"/>
                </a:lnTo>
                <a:lnTo>
                  <a:pt x="3175963" y="3025826"/>
                </a:lnTo>
                <a:lnTo>
                  <a:pt x="0" y="3025826"/>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a:ln cap="sq">
            <a:noFill/>
            <a:prstDash val="solid"/>
            <a:miter/>
          </a:ln>
        </p:spPr>
      </p:sp>
      <p:sp>
        <p:nvSpPr>
          <p:cNvPr id="31" name="Freeform 31"/>
          <p:cNvSpPr/>
          <p:nvPr/>
        </p:nvSpPr>
        <p:spPr>
          <a:xfrm>
            <a:off x="15700986" y="-915830"/>
            <a:ext cx="3175962" cy="3025826"/>
          </a:xfrm>
          <a:custGeom>
            <a:avLst/>
            <a:gdLst/>
            <a:ahLst/>
            <a:cxnLst/>
            <a:rect l="l" t="t" r="r" b="b"/>
            <a:pathLst>
              <a:path w="3175962" h="3025826">
                <a:moveTo>
                  <a:pt x="0" y="0"/>
                </a:moveTo>
                <a:lnTo>
                  <a:pt x="3175962" y="0"/>
                </a:lnTo>
                <a:lnTo>
                  <a:pt x="3175962" y="3025826"/>
                </a:lnTo>
                <a:lnTo>
                  <a:pt x="0" y="3025826"/>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a:ln cap="sq">
            <a:noFill/>
            <a:prstDash val="solid"/>
            <a:miter/>
          </a:ln>
        </p:spPr>
      </p:sp>
      <p:sp>
        <p:nvSpPr>
          <p:cNvPr id="35" name="Rectangle 34"/>
          <p:cNvSpPr/>
          <p:nvPr/>
        </p:nvSpPr>
        <p:spPr>
          <a:xfrm>
            <a:off x="1348929" y="3369990"/>
            <a:ext cx="4258559" cy="769441"/>
          </a:xfrm>
          <a:prstGeom prst="rect">
            <a:avLst/>
          </a:prstGeom>
        </p:spPr>
        <p:txBody>
          <a:bodyPr wrap="square">
            <a:spAutoFit/>
          </a:bodyPr>
          <a:lstStyle/>
          <a:p>
            <a:pPr algn="ctr"/>
            <a:r>
              <a:rPr lang="pt-BR" sz="4400" b="1">
                <a:latin typeface="Times New Roman" panose="02020603050405020304" pitchFamily="18" charset="0"/>
                <a:cs typeface="Times New Roman" panose="02020603050405020304" pitchFamily="18" charset="0"/>
              </a:rPr>
              <a:t>a. Người nói</a:t>
            </a:r>
            <a:endParaRPr lang="en-GB" sz="4400">
              <a:latin typeface="Times New Roman" panose="02020603050405020304" pitchFamily="18" charset="0"/>
              <a:cs typeface="Times New Roman" panose="02020603050405020304" pitchFamily="18" charset="0"/>
            </a:endParaRPr>
          </a:p>
        </p:txBody>
      </p:sp>
      <p:sp>
        <p:nvSpPr>
          <p:cNvPr id="36" name="Rectangle 35"/>
          <p:cNvSpPr/>
          <p:nvPr/>
        </p:nvSpPr>
        <p:spPr>
          <a:xfrm>
            <a:off x="7351587" y="3437387"/>
            <a:ext cx="3759094" cy="769441"/>
          </a:xfrm>
          <a:prstGeom prst="rect">
            <a:avLst/>
          </a:prstGeom>
        </p:spPr>
        <p:txBody>
          <a:bodyPr wrap="square">
            <a:spAutoFit/>
          </a:bodyPr>
          <a:lstStyle/>
          <a:p>
            <a:pPr algn="ctr"/>
            <a:r>
              <a:rPr lang="pt-BR" sz="4400" b="1">
                <a:latin typeface="Times New Roman" panose="02020603050405020304" pitchFamily="18" charset="0"/>
                <a:cs typeface="Times New Roman" panose="02020603050405020304" pitchFamily="18" charset="0"/>
              </a:rPr>
              <a:t>b. Người nghe </a:t>
            </a:r>
            <a:endParaRPr lang="en-GB" sz="4400">
              <a:latin typeface="Times New Roman" panose="02020603050405020304" pitchFamily="18" charset="0"/>
              <a:cs typeface="Times New Roman" panose="02020603050405020304" pitchFamily="18" charset="0"/>
            </a:endParaRPr>
          </a:p>
        </p:txBody>
      </p:sp>
      <p:sp>
        <p:nvSpPr>
          <p:cNvPr id="37" name="Rectangle 36"/>
          <p:cNvSpPr/>
          <p:nvPr/>
        </p:nvSpPr>
        <p:spPr>
          <a:xfrm>
            <a:off x="12633837" y="3414562"/>
            <a:ext cx="3938791" cy="769441"/>
          </a:xfrm>
          <a:prstGeom prst="rect">
            <a:avLst/>
          </a:prstGeom>
        </p:spPr>
        <p:txBody>
          <a:bodyPr wrap="square">
            <a:spAutoFit/>
          </a:bodyPr>
          <a:lstStyle/>
          <a:p>
            <a:pPr algn="ctr"/>
            <a:r>
              <a:rPr lang="pt-BR" sz="4400" b="1">
                <a:latin typeface="Times New Roman" panose="02020603050405020304" pitchFamily="18" charset="0"/>
                <a:cs typeface="Times New Roman" panose="02020603050405020304" pitchFamily="18" charset="0"/>
              </a:rPr>
              <a:t>c. Đánh giá</a:t>
            </a:r>
            <a:endParaRPr lang="en-GB" sz="4400">
              <a:latin typeface="Times New Roman" panose="02020603050405020304" pitchFamily="18" charset="0"/>
              <a:cs typeface="Times New Roman" panose="02020603050405020304" pitchFamily="18" charset="0"/>
            </a:endParaRPr>
          </a:p>
        </p:txBody>
      </p:sp>
      <p:sp>
        <p:nvSpPr>
          <p:cNvPr id="17" name="Rectangle 16"/>
          <p:cNvSpPr/>
          <p:nvPr/>
        </p:nvSpPr>
        <p:spPr>
          <a:xfrm>
            <a:off x="1236920" y="4171303"/>
            <a:ext cx="4497019" cy="4031873"/>
          </a:xfrm>
          <a:prstGeom prst="rect">
            <a:avLst/>
          </a:prstGeom>
        </p:spPr>
        <p:txBody>
          <a:bodyPr wrap="square">
            <a:spAutoFit/>
          </a:bodyPr>
          <a:lstStyle/>
          <a:p>
            <a:pPr algn="just">
              <a:spcAft>
                <a:spcPts val="0"/>
              </a:spcAft>
            </a:pPr>
            <a:r>
              <a:rPr lang="pt-BR" sz="3200">
                <a:latin typeface="Times New Roman" panose="02020603050405020304" pitchFamily="18" charset="0"/>
                <a:ea typeface="Times New Roman" panose="02020603050405020304" pitchFamily="18" charset="0"/>
                <a:cs typeface="Times New Roman" panose="02020603050405020304" pitchFamily="18" charset="0"/>
              </a:rPr>
              <a:t>- Kể câu chuyện tưởng tượng của bản thân .</a:t>
            </a:r>
            <a:endParaRPr lang="en-GB" sz="320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pt-BR" sz="3200">
                <a:latin typeface="Times New Roman" panose="02020603050405020304" pitchFamily="18" charset="0"/>
                <a:ea typeface="Times New Roman" panose="02020603050405020304" pitchFamily="18" charset="0"/>
                <a:cs typeface="Times New Roman" panose="02020603050405020304" pitchFamily="18" charset="0"/>
              </a:rPr>
              <a:t>- Lắng nghe để nắm bắt ý kiến trao đổi của người nghe.</a:t>
            </a:r>
            <a:endParaRPr lang="en-GB" sz="320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pt-BR" sz="3200">
                <a:latin typeface="Times New Roman" panose="02020603050405020304" pitchFamily="18" charset="0"/>
                <a:ea typeface="Times New Roman" panose="02020603050405020304" pitchFamily="18" charset="0"/>
                <a:cs typeface="Times New Roman" panose="02020603050405020304" pitchFamily="18" charset="0"/>
              </a:rPr>
              <a:t>- Tiếp thu hoặc trao đổi lại những nhận xét, đánh giá của người nghe.</a:t>
            </a:r>
            <a:endParaRPr lang="en-GB" sz="32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5" name="Rectangle 24"/>
          <p:cNvSpPr/>
          <p:nvPr/>
        </p:nvSpPr>
        <p:spPr>
          <a:xfrm>
            <a:off x="6595499" y="4329807"/>
            <a:ext cx="4963452" cy="4031873"/>
          </a:xfrm>
          <a:prstGeom prst="rect">
            <a:avLst/>
          </a:prstGeom>
        </p:spPr>
        <p:txBody>
          <a:bodyPr wrap="square">
            <a:spAutoFit/>
          </a:bodyPr>
          <a:lstStyle/>
          <a:p>
            <a:pPr algn="just">
              <a:spcAft>
                <a:spcPts val="0"/>
              </a:spcAft>
            </a:pPr>
            <a:r>
              <a:rPr lang="pt-BR" sz="3200">
                <a:latin typeface="Times New Roman" panose="02020603050405020304" pitchFamily="18" charset="0"/>
                <a:ea typeface="Times New Roman" panose="02020603050405020304" pitchFamily="18" charset="0"/>
                <a:cs typeface="Times New Roman" panose="02020603050405020304" pitchFamily="18" charset="0"/>
              </a:rPr>
              <a:t>- Đánh giá về mức độ phù hợp của đề tài so với yêu cầu đặt ra trong bài.</a:t>
            </a:r>
            <a:endParaRPr lang="en-GB" sz="320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pt-BR" sz="3200">
                <a:latin typeface="Times New Roman" panose="02020603050405020304" pitchFamily="18" charset="0"/>
                <a:ea typeface="Times New Roman" panose="02020603050405020304" pitchFamily="18" charset="0"/>
                <a:cs typeface="Times New Roman" panose="02020603050405020304" pitchFamily="18" charset="0"/>
              </a:rPr>
              <a:t>- Thể hiện sự hứng thú trước câu chuyện bạn kể.</a:t>
            </a:r>
            <a:endParaRPr lang="en-GB" sz="320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pt-BR" sz="3200">
                <a:latin typeface="Times New Roman" panose="02020603050405020304" pitchFamily="18" charset="0"/>
                <a:ea typeface="Times New Roman" panose="02020603050405020304" pitchFamily="18" charset="0"/>
                <a:cs typeface="Times New Roman" panose="02020603050405020304" pitchFamily="18" charset="0"/>
              </a:rPr>
              <a:t>- Nhận xét về nội dung trình bày và cách trình bày của người nói.</a:t>
            </a:r>
            <a:endParaRPr lang="en-GB" sz="32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6" name="Rectangle 25"/>
          <p:cNvSpPr/>
          <p:nvPr/>
        </p:nvSpPr>
        <p:spPr>
          <a:xfrm>
            <a:off x="12397325" y="4833239"/>
            <a:ext cx="4287044" cy="2062103"/>
          </a:xfrm>
          <a:prstGeom prst="rect">
            <a:avLst/>
          </a:prstGeom>
        </p:spPr>
        <p:txBody>
          <a:bodyPr wrap="square">
            <a:spAutoFit/>
          </a:bodyPr>
          <a:lstStyle/>
          <a:p>
            <a:pPr algn="just">
              <a:spcAft>
                <a:spcPts val="0"/>
              </a:spcAft>
            </a:pPr>
            <a:r>
              <a:rPr lang="pt-BR" sz="3200">
                <a:latin typeface="Times New Roman" panose="02020603050405020304" pitchFamily="18" charset="0"/>
                <a:ea typeface="Times New Roman" panose="02020603050405020304" pitchFamily="18" charset="0"/>
                <a:cs typeface="Times New Roman" panose="02020603050405020304" pitchFamily="18" charset="0"/>
              </a:rPr>
              <a:t>- Phiếu đánh giá bài nói theo tiêu chí.</a:t>
            </a:r>
            <a:endParaRPr lang="en-GB" sz="3200">
              <a:latin typeface="Times New Roman" panose="02020603050405020304" pitchFamily="18" charset="0"/>
              <a:ea typeface="Calibri" panose="020F0502020204030204" pitchFamily="34" charset="0"/>
              <a:cs typeface="Times New Roman" panose="02020603050405020304" pitchFamily="18" charset="0"/>
            </a:endParaRPr>
          </a:p>
          <a:p>
            <a:pPr algn="just"/>
            <a:r>
              <a:rPr lang="pt-BR" sz="3200">
                <a:latin typeface="Times New Roman" panose="02020603050405020304" pitchFamily="18" charset="0"/>
                <a:ea typeface="Times New Roman" panose="02020603050405020304" pitchFamily="18" charset="0"/>
                <a:cs typeface="Times New Roman" panose="02020603050405020304" pitchFamily="18" charset="0"/>
              </a:rPr>
              <a:t>- Phiếu tự đánh giá và kiểm tra quá trình nghe.</a:t>
            </a:r>
            <a:endParaRPr lang="en-GB" sz="32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47081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barn(inVertical)">
                                      <p:cBhvr>
                                        <p:cTn id="7" dur="500"/>
                                        <p:tgtEl>
                                          <p:spTgt spid="24"/>
                                        </p:tgtEl>
                                      </p:cBhvr>
                                    </p:animEffect>
                                  </p:childTnLst>
                                </p:cTn>
                              </p:par>
                              <p:par>
                                <p:cTn id="8" presetID="16" presetClass="entr" presetSubtype="21"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arn(inVertical)">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35"/>
                                        </p:tgtEl>
                                        <p:attrNameLst>
                                          <p:attrName>style.visibility</p:attrName>
                                        </p:attrNameLst>
                                      </p:cBhvr>
                                      <p:to>
                                        <p:strVal val="visible"/>
                                      </p:to>
                                    </p:set>
                                    <p:animEffect transition="in" filter="barn(inVertical)">
                                      <p:cBhvr>
                                        <p:cTn id="15" dur="500"/>
                                        <p:tgtEl>
                                          <p:spTgt spid="35"/>
                                        </p:tgtEl>
                                      </p:cBhvr>
                                    </p:animEffect>
                                  </p:childTnLst>
                                </p:cTn>
                              </p:par>
                              <p:par>
                                <p:cTn id="16" presetID="16" presetClass="entr" presetSubtype="21" fill="hold" nodeType="withEffect">
                                  <p:stCondLst>
                                    <p:cond delay="0"/>
                                  </p:stCondLst>
                                  <p:childTnLst>
                                    <p:set>
                                      <p:cBhvr>
                                        <p:cTn id="17" dur="1" fill="hold">
                                          <p:stCondLst>
                                            <p:cond delay="0"/>
                                          </p:stCondLst>
                                        </p:cTn>
                                        <p:tgtEl>
                                          <p:spTgt spid="18"/>
                                        </p:tgtEl>
                                        <p:attrNameLst>
                                          <p:attrName>style.visibility</p:attrName>
                                        </p:attrNameLst>
                                      </p:cBhvr>
                                      <p:to>
                                        <p:strVal val="visible"/>
                                      </p:to>
                                    </p:set>
                                    <p:animEffect transition="in" filter="barn(inVertical)">
                                      <p:cBhvr>
                                        <p:cTn id="18" dur="500"/>
                                        <p:tgtEl>
                                          <p:spTgt spid="18"/>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animEffect transition="in" filter="barn(inVertical)">
                                      <p:cBhvr>
                                        <p:cTn id="23" dur="500"/>
                                        <p:tgtEl>
                                          <p:spTgt spid="17"/>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36"/>
                                        </p:tgtEl>
                                        <p:attrNameLst>
                                          <p:attrName>style.visibility</p:attrName>
                                        </p:attrNameLst>
                                      </p:cBhvr>
                                      <p:to>
                                        <p:strVal val="visible"/>
                                      </p:to>
                                    </p:set>
                                    <p:animEffect transition="in" filter="barn(inVertical)">
                                      <p:cBhvr>
                                        <p:cTn id="28" dur="500"/>
                                        <p:tgtEl>
                                          <p:spTgt spid="36"/>
                                        </p:tgtEl>
                                      </p:cBhvr>
                                    </p:animEffect>
                                  </p:childTnLst>
                                </p:cTn>
                              </p:par>
                              <p:par>
                                <p:cTn id="29" presetID="16" presetClass="entr" presetSubtype="21" fill="hold" nodeType="with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barn(inVertical)">
                                      <p:cBhvr>
                                        <p:cTn id="31" dur="500"/>
                                        <p:tgtEl>
                                          <p:spTgt spid="14"/>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grpId="0" nodeType="clickEffect">
                                  <p:stCondLst>
                                    <p:cond delay="0"/>
                                  </p:stCondLst>
                                  <p:childTnLst>
                                    <p:set>
                                      <p:cBhvr>
                                        <p:cTn id="35" dur="1" fill="hold">
                                          <p:stCondLst>
                                            <p:cond delay="0"/>
                                          </p:stCondLst>
                                        </p:cTn>
                                        <p:tgtEl>
                                          <p:spTgt spid="25"/>
                                        </p:tgtEl>
                                        <p:attrNameLst>
                                          <p:attrName>style.visibility</p:attrName>
                                        </p:attrNameLst>
                                      </p:cBhvr>
                                      <p:to>
                                        <p:strVal val="visible"/>
                                      </p:to>
                                    </p:set>
                                    <p:animEffect transition="in" filter="wipe(down)">
                                      <p:cBhvr>
                                        <p:cTn id="36" dur="500"/>
                                        <p:tgtEl>
                                          <p:spTgt spid="25"/>
                                        </p:tgtEl>
                                      </p:cBhvr>
                                    </p:animEffect>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grpId="0" nodeType="clickEffect">
                                  <p:stCondLst>
                                    <p:cond delay="0"/>
                                  </p:stCondLst>
                                  <p:childTnLst>
                                    <p:set>
                                      <p:cBhvr>
                                        <p:cTn id="40" dur="1" fill="hold">
                                          <p:stCondLst>
                                            <p:cond delay="0"/>
                                          </p:stCondLst>
                                        </p:cTn>
                                        <p:tgtEl>
                                          <p:spTgt spid="37"/>
                                        </p:tgtEl>
                                        <p:attrNameLst>
                                          <p:attrName>style.visibility</p:attrName>
                                        </p:attrNameLst>
                                      </p:cBhvr>
                                      <p:to>
                                        <p:strVal val="visible"/>
                                      </p:to>
                                    </p:set>
                                    <p:animEffect transition="in" filter="barn(inVertical)">
                                      <p:cBhvr>
                                        <p:cTn id="41" dur="500"/>
                                        <p:tgtEl>
                                          <p:spTgt spid="37"/>
                                        </p:tgtEl>
                                      </p:cBhvr>
                                    </p:animEffect>
                                  </p:childTnLst>
                                </p:cTn>
                              </p:par>
                              <p:par>
                                <p:cTn id="42" presetID="16" presetClass="entr" presetSubtype="21" fill="hold" nodeType="withEffect">
                                  <p:stCondLst>
                                    <p:cond delay="0"/>
                                  </p:stCondLst>
                                  <p:childTnLst>
                                    <p:set>
                                      <p:cBhvr>
                                        <p:cTn id="43" dur="1" fill="hold">
                                          <p:stCondLst>
                                            <p:cond delay="0"/>
                                          </p:stCondLst>
                                        </p:cTn>
                                        <p:tgtEl>
                                          <p:spTgt spid="21"/>
                                        </p:tgtEl>
                                        <p:attrNameLst>
                                          <p:attrName>style.visibility</p:attrName>
                                        </p:attrNameLst>
                                      </p:cBhvr>
                                      <p:to>
                                        <p:strVal val="visible"/>
                                      </p:to>
                                    </p:set>
                                    <p:animEffect transition="in" filter="barn(inVertical)">
                                      <p:cBhvr>
                                        <p:cTn id="44" dur="500"/>
                                        <p:tgtEl>
                                          <p:spTgt spid="21"/>
                                        </p:tgtEl>
                                      </p:cBhvr>
                                    </p:animEffect>
                                  </p:childTnLst>
                                </p:cTn>
                              </p:par>
                            </p:childTnLst>
                          </p:cTn>
                        </p:par>
                      </p:childTnLst>
                    </p:cTn>
                  </p:par>
                  <p:par>
                    <p:cTn id="45" fill="hold">
                      <p:stCondLst>
                        <p:cond delay="indefinite"/>
                      </p:stCondLst>
                      <p:childTnLst>
                        <p:par>
                          <p:cTn id="46" fill="hold">
                            <p:stCondLst>
                              <p:cond delay="0"/>
                            </p:stCondLst>
                            <p:childTnLst>
                              <p:par>
                                <p:cTn id="47" presetID="16" presetClass="entr" presetSubtype="21" fill="hold" grpId="0" nodeType="clickEffect">
                                  <p:stCondLst>
                                    <p:cond delay="0"/>
                                  </p:stCondLst>
                                  <p:childTnLst>
                                    <p:set>
                                      <p:cBhvr>
                                        <p:cTn id="48" dur="1" fill="hold">
                                          <p:stCondLst>
                                            <p:cond delay="0"/>
                                          </p:stCondLst>
                                        </p:cTn>
                                        <p:tgtEl>
                                          <p:spTgt spid="26"/>
                                        </p:tgtEl>
                                        <p:attrNameLst>
                                          <p:attrName>style.visibility</p:attrName>
                                        </p:attrNameLst>
                                      </p:cBhvr>
                                      <p:to>
                                        <p:strVal val="visible"/>
                                      </p:to>
                                    </p:set>
                                    <p:animEffect transition="in" filter="barn(inVertical)">
                                      <p:cBhvr>
                                        <p:cTn id="49"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35" grpId="0"/>
      <p:bldP spid="36" grpId="0"/>
      <p:bldP spid="37" grpId="0"/>
      <p:bldP spid="17" grpId="0"/>
      <p:bldP spid="25" grpId="0"/>
      <p:bldP spid="26"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0F6"/>
        </a:solidFill>
        <a:effectLst/>
      </p:bgPr>
    </p:bg>
    <p:spTree>
      <p:nvGrpSpPr>
        <p:cNvPr id="1" name=""/>
        <p:cNvGrpSpPr/>
        <p:nvPr/>
      </p:nvGrpSpPr>
      <p:grpSpPr>
        <a:xfrm>
          <a:off x="0" y="0"/>
          <a:ext cx="0" cy="0"/>
          <a:chOff x="0" y="0"/>
          <a:chExt cx="0" cy="0"/>
        </a:xfrm>
      </p:grpSpPr>
      <p:sp>
        <p:nvSpPr>
          <p:cNvPr id="2" name="Freeform 2"/>
          <p:cNvSpPr/>
          <p:nvPr/>
        </p:nvSpPr>
        <p:spPr>
          <a:xfrm flipH="1" flipV="1">
            <a:off x="-1293613" y="3259551"/>
            <a:ext cx="4644625" cy="4425061"/>
          </a:xfrm>
          <a:custGeom>
            <a:avLst/>
            <a:gdLst/>
            <a:ahLst/>
            <a:cxnLst/>
            <a:rect l="l" t="t" r="r" b="b"/>
            <a:pathLst>
              <a:path w="4644625" h="4425061">
                <a:moveTo>
                  <a:pt x="4644626" y="4425061"/>
                </a:moveTo>
                <a:lnTo>
                  <a:pt x="0" y="4425061"/>
                </a:lnTo>
                <a:lnTo>
                  <a:pt x="0" y="0"/>
                </a:lnTo>
                <a:lnTo>
                  <a:pt x="4644626" y="0"/>
                </a:lnTo>
                <a:lnTo>
                  <a:pt x="4644626"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3" name="Freeform 3"/>
          <p:cNvSpPr/>
          <p:nvPr/>
        </p:nvSpPr>
        <p:spPr>
          <a:xfrm flipH="1" flipV="1">
            <a:off x="15965687" y="2941193"/>
            <a:ext cx="4644625" cy="4425061"/>
          </a:xfrm>
          <a:custGeom>
            <a:avLst/>
            <a:gdLst/>
            <a:ahLst/>
            <a:cxnLst/>
            <a:rect l="l" t="t" r="r" b="b"/>
            <a:pathLst>
              <a:path w="4644625" h="4425061">
                <a:moveTo>
                  <a:pt x="4644626" y="4425062"/>
                </a:moveTo>
                <a:lnTo>
                  <a:pt x="0" y="4425062"/>
                </a:lnTo>
                <a:lnTo>
                  <a:pt x="0" y="0"/>
                </a:lnTo>
                <a:lnTo>
                  <a:pt x="4644626" y="0"/>
                </a:lnTo>
                <a:lnTo>
                  <a:pt x="4644626" y="4425062"/>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4" name="Freeform 4"/>
          <p:cNvSpPr/>
          <p:nvPr/>
        </p:nvSpPr>
        <p:spPr>
          <a:xfrm flipH="1" flipV="1">
            <a:off x="4828484" y="-1615447"/>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5" name="Freeform 5"/>
          <p:cNvSpPr/>
          <p:nvPr/>
        </p:nvSpPr>
        <p:spPr>
          <a:xfrm flipH="1" flipV="1">
            <a:off x="9144000" y="7702901"/>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grpSp>
        <p:nvGrpSpPr>
          <p:cNvPr id="6" name="Group 6"/>
          <p:cNvGrpSpPr/>
          <p:nvPr/>
        </p:nvGrpSpPr>
        <p:grpSpPr>
          <a:xfrm>
            <a:off x="228600" y="190500"/>
            <a:ext cx="17830800" cy="9906000"/>
            <a:chOff x="0" y="0"/>
            <a:chExt cx="4274726" cy="2167467"/>
          </a:xfrm>
        </p:grpSpPr>
        <p:sp>
          <p:nvSpPr>
            <p:cNvPr id="7" name="Freeform 7"/>
            <p:cNvSpPr/>
            <p:nvPr/>
          </p:nvSpPr>
          <p:spPr>
            <a:xfrm>
              <a:off x="0" y="0"/>
              <a:ext cx="4274726" cy="2167467"/>
            </a:xfrm>
            <a:custGeom>
              <a:avLst/>
              <a:gdLst/>
              <a:ahLst/>
              <a:cxnLst/>
              <a:rect l="l" t="t" r="r" b="b"/>
              <a:pathLst>
                <a:path w="4274726" h="2167467">
                  <a:moveTo>
                    <a:pt x="21942" y="0"/>
                  </a:moveTo>
                  <a:lnTo>
                    <a:pt x="4252784" y="0"/>
                  </a:lnTo>
                  <a:cubicBezTo>
                    <a:pt x="4264902" y="0"/>
                    <a:pt x="4274726" y="9824"/>
                    <a:pt x="4274726" y="21942"/>
                  </a:cubicBezTo>
                  <a:lnTo>
                    <a:pt x="4274726" y="2145525"/>
                  </a:lnTo>
                  <a:cubicBezTo>
                    <a:pt x="4274726" y="2157643"/>
                    <a:pt x="4264902" y="2167467"/>
                    <a:pt x="4252784" y="2167467"/>
                  </a:cubicBezTo>
                  <a:lnTo>
                    <a:pt x="21942" y="2167467"/>
                  </a:lnTo>
                  <a:cubicBezTo>
                    <a:pt x="16122" y="2167467"/>
                    <a:pt x="10541" y="2165155"/>
                    <a:pt x="6427" y="2161040"/>
                  </a:cubicBezTo>
                  <a:cubicBezTo>
                    <a:pt x="2312" y="2156925"/>
                    <a:pt x="0" y="2151344"/>
                    <a:pt x="0" y="2145525"/>
                  </a:cubicBezTo>
                  <a:lnTo>
                    <a:pt x="0" y="21942"/>
                  </a:lnTo>
                  <a:cubicBezTo>
                    <a:pt x="0" y="16122"/>
                    <a:pt x="2312" y="10541"/>
                    <a:pt x="6427" y="6427"/>
                  </a:cubicBezTo>
                  <a:cubicBezTo>
                    <a:pt x="10541" y="2312"/>
                    <a:pt x="16122" y="0"/>
                    <a:pt x="21942" y="0"/>
                  </a:cubicBezTo>
                  <a:close/>
                </a:path>
              </a:pathLst>
            </a:custGeom>
            <a:solidFill>
              <a:srgbClr val="FFFFFF">
                <a:alpha val="80000"/>
              </a:srgbClr>
            </a:solidFill>
            <a:ln w="38100" cap="rnd">
              <a:solidFill>
                <a:srgbClr val="FF94BE">
                  <a:alpha val="80000"/>
                </a:srgbClr>
              </a:solidFill>
              <a:prstDash val="dash"/>
              <a:round/>
            </a:ln>
          </p:spPr>
        </p:sp>
        <p:sp>
          <p:nvSpPr>
            <p:cNvPr id="8" name="TextBox 8"/>
            <p:cNvSpPr txBox="1"/>
            <p:nvPr/>
          </p:nvSpPr>
          <p:spPr>
            <a:xfrm>
              <a:off x="0" y="-47625"/>
              <a:ext cx="4274726" cy="2215092"/>
            </a:xfrm>
            <a:prstGeom prst="rect">
              <a:avLst/>
            </a:prstGeom>
          </p:spPr>
          <p:txBody>
            <a:bodyPr lIns="50800" tIns="50800" rIns="50800" bIns="50800" rtlCol="0" anchor="ctr"/>
            <a:lstStyle/>
            <a:p>
              <a:pPr algn="ctr">
                <a:lnSpc>
                  <a:spcPts val="2659"/>
                </a:lnSpc>
              </a:pPr>
              <a:endParaRPr>
                <a:solidFill>
                  <a:prstClr val="black"/>
                </a:solidFill>
              </a:endParaRPr>
            </a:p>
          </p:txBody>
        </p:sp>
      </p:grpSp>
      <p:sp>
        <p:nvSpPr>
          <p:cNvPr id="9" name="Rectangle 8"/>
          <p:cNvSpPr/>
          <p:nvPr/>
        </p:nvSpPr>
        <p:spPr>
          <a:xfrm>
            <a:off x="358138" y="487619"/>
            <a:ext cx="17472662" cy="9694962"/>
          </a:xfrm>
          <a:prstGeom prst="rect">
            <a:avLst/>
          </a:prstGeom>
        </p:spPr>
        <p:txBody>
          <a:bodyPr wrap="square">
            <a:spAutoFit/>
          </a:bodyPr>
          <a:lstStyle/>
          <a:p>
            <a:pPr algn="ctr">
              <a:lnSpc>
                <a:spcPct val="130000"/>
              </a:lnSpc>
              <a:spcAft>
                <a:spcPts val="0"/>
              </a:spcAft>
              <a:tabLst>
                <a:tab pos="1386840" algn="l"/>
              </a:tabLst>
            </a:pPr>
            <a:r>
              <a:rPr lang="en-US" sz="4000" b="1">
                <a:solidFill>
                  <a:srgbClr val="FF0000"/>
                </a:solidFill>
                <a:latin typeface="Times New Roman" panose="02020603050405020304" pitchFamily="18" charset="0"/>
                <a:ea typeface="Calibri" panose="020F0502020204030204" pitchFamily="34" charset="0"/>
                <a:cs typeface="Times New Roman" panose="02020603050405020304" pitchFamily="18" charset="0"/>
              </a:rPr>
              <a:t>PHIẾU GHI CHÉP PHẦN NGHE KỂ MỘT CÂU CHUYỆN TƯỞNG TƯỢNG</a:t>
            </a:r>
            <a:endParaRPr lang="en-GB" sz="4000">
              <a:latin typeface="Times New Roman" panose="02020603050405020304" pitchFamily="18" charset="0"/>
              <a:ea typeface="Calibri" panose="020F0502020204030204" pitchFamily="34" charset="0"/>
              <a:cs typeface="Times New Roman" panose="02020603050405020304" pitchFamily="18" charset="0"/>
            </a:endParaRPr>
          </a:p>
          <a:p>
            <a:pPr>
              <a:lnSpc>
                <a:spcPct val="130000"/>
              </a:lnSpc>
              <a:spcAft>
                <a:spcPts val="0"/>
              </a:spcAft>
              <a:tabLst>
                <a:tab pos="1386840" algn="l"/>
              </a:tabLst>
            </a:pPr>
            <a:r>
              <a:rPr lang="en-US" sz="4000" b="1">
                <a:solidFill>
                  <a:srgbClr val="0D0D0D"/>
                </a:solidFill>
                <a:latin typeface="Times New Roman" panose="02020603050405020304" pitchFamily="18" charset="0"/>
                <a:ea typeface="Calibri" panose="020F0502020204030204" pitchFamily="34" charset="0"/>
                <a:cs typeface="Times New Roman" panose="02020603050405020304" pitchFamily="18" charset="0"/>
              </a:rPr>
              <a:t>Nhan đề câu chuyện:……………………………………………</a:t>
            </a:r>
            <a:endParaRPr lang="en-GB" sz="400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30000"/>
              </a:lnSpc>
              <a:spcAft>
                <a:spcPts val="0"/>
              </a:spcAft>
              <a:tabLst>
                <a:tab pos="1386840" algn="l"/>
              </a:tabLst>
            </a:pPr>
            <a:r>
              <a:rPr lang="en-US" sz="4000" b="1">
                <a:solidFill>
                  <a:srgbClr val="0D0D0D"/>
                </a:solidFill>
                <a:latin typeface="Times New Roman" panose="02020603050405020304" pitchFamily="18" charset="0"/>
                <a:ea typeface="Calibri" panose="020F0502020204030204" pitchFamily="34" charset="0"/>
                <a:cs typeface="Times New Roman" panose="02020603050405020304" pitchFamily="18" charset="0"/>
              </a:rPr>
              <a:t>Người nói:……………………………………………</a:t>
            </a:r>
            <a:endParaRPr lang="en-GB" sz="400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30000"/>
              </a:lnSpc>
              <a:spcAft>
                <a:spcPts val="0"/>
              </a:spcAft>
              <a:tabLst>
                <a:tab pos="1386840" algn="l"/>
              </a:tabLst>
            </a:pPr>
            <a:r>
              <a:rPr lang="en-US" sz="4000" b="1">
                <a:solidFill>
                  <a:srgbClr val="0D0D0D"/>
                </a:solidFill>
                <a:latin typeface="Times New Roman" panose="02020603050405020304" pitchFamily="18" charset="0"/>
                <a:ea typeface="Calibri" panose="020F0502020204030204" pitchFamily="34" charset="0"/>
                <a:cs typeface="Times New Roman" panose="02020603050405020304" pitchFamily="18" charset="0"/>
              </a:rPr>
              <a:t>Người nghe:…………………………………………..</a:t>
            </a:r>
            <a:endParaRPr lang="en-GB" sz="400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30000"/>
              </a:lnSpc>
              <a:spcAft>
                <a:spcPts val="0"/>
              </a:spcAft>
              <a:tabLst>
                <a:tab pos="1386840" algn="l"/>
              </a:tabLst>
            </a:pPr>
            <a:r>
              <a:rPr lang="en-US" sz="4000" b="1">
                <a:solidFill>
                  <a:srgbClr val="7030A0"/>
                </a:solidFill>
                <a:latin typeface="Times New Roman" panose="02020603050405020304" pitchFamily="18" charset="0"/>
                <a:ea typeface="Calibri" panose="020F0502020204030204" pitchFamily="34" charset="0"/>
                <a:cs typeface="Times New Roman" panose="02020603050405020304" pitchFamily="18" charset="0"/>
              </a:rPr>
              <a:t>*Nhận xét về nội dung và hình thức của bài nói: </a:t>
            </a:r>
            <a:r>
              <a:rPr lang="en-US" sz="4000">
                <a:solidFill>
                  <a:srgbClr val="0D0D0D"/>
                </a:solidFill>
                <a:latin typeface="Times New Roman" panose="02020603050405020304" pitchFamily="18" charset="0"/>
                <a:ea typeface="Calibri" panose="020F0502020204030204" pitchFamily="34" charset="0"/>
                <a:cs typeface="Times New Roman" panose="02020603050405020304" pitchFamily="18" charset="0"/>
              </a:rPr>
              <a:t>Người nghe trả lời các câu hỏi sau:</a:t>
            </a:r>
            <a:endParaRPr lang="en-GB" sz="400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30000"/>
              </a:lnSpc>
              <a:spcAft>
                <a:spcPts val="0"/>
              </a:spcAft>
              <a:tabLst>
                <a:tab pos="1386840" algn="l"/>
              </a:tabLst>
            </a:pPr>
            <a:r>
              <a:rPr lang="en-US" sz="4000">
                <a:solidFill>
                  <a:srgbClr val="0D0D0D"/>
                </a:solidFill>
                <a:latin typeface="Times New Roman" panose="02020603050405020304" pitchFamily="18" charset="0"/>
                <a:ea typeface="Calibri" panose="020F0502020204030204" pitchFamily="34" charset="0"/>
                <a:cs typeface="Times New Roman" panose="02020603050405020304" pitchFamily="18" charset="0"/>
              </a:rPr>
              <a:t> + </a:t>
            </a:r>
            <a:r>
              <a:rPr lang="en-US" sz="4000" i="1">
                <a:solidFill>
                  <a:srgbClr val="0D0D0D"/>
                </a:solidFill>
                <a:latin typeface="Times New Roman" panose="02020603050405020304" pitchFamily="18" charset="0"/>
                <a:ea typeface="Calibri" panose="020F0502020204030204" pitchFamily="34" charset="0"/>
                <a:cs typeface="Times New Roman" panose="02020603050405020304" pitchFamily="18" charset="0"/>
              </a:rPr>
              <a:t>Tóm tắt cốt truyện tưởng tượng.</a:t>
            </a:r>
            <a:endParaRPr lang="en-GB" sz="400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30000"/>
              </a:lnSpc>
              <a:spcAft>
                <a:spcPts val="0"/>
              </a:spcAft>
              <a:tabLst>
                <a:tab pos="1386840" algn="l"/>
              </a:tabLst>
            </a:pPr>
            <a:r>
              <a:rPr lang="en-US" sz="4000">
                <a:solidFill>
                  <a:srgbClr val="0D0D0D"/>
                </a:solidFill>
                <a:latin typeface="Times New Roman" panose="02020603050405020304" pitchFamily="18" charset="0"/>
                <a:ea typeface="Calibri" panose="020F0502020204030204" pitchFamily="34" charset="0"/>
                <a:cs typeface="Times New Roman" panose="02020603050405020304" pitchFamily="18" charset="0"/>
              </a:rPr>
              <a:t>+ </a:t>
            </a:r>
            <a:r>
              <a:rPr lang="en-US" sz="4000" i="1">
                <a:solidFill>
                  <a:srgbClr val="0D0D0D"/>
                </a:solidFill>
                <a:latin typeface="Times New Roman" panose="02020603050405020304" pitchFamily="18" charset="0"/>
                <a:ea typeface="Calibri" panose="020F0502020204030204" pitchFamily="34" charset="0"/>
                <a:cs typeface="Times New Roman" panose="02020603050405020304" pitchFamily="18" charset="0"/>
              </a:rPr>
              <a:t>Câu chuyện tưởng tượng có bảo đảm yêu cầu về nội dung không?</a:t>
            </a:r>
            <a:endParaRPr lang="en-GB" sz="400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30000"/>
              </a:lnSpc>
              <a:spcAft>
                <a:spcPts val="0"/>
              </a:spcAft>
              <a:tabLst>
                <a:tab pos="1386840" algn="l"/>
              </a:tabLst>
            </a:pPr>
            <a:r>
              <a:rPr lang="en-US" sz="4000" i="1">
                <a:solidFill>
                  <a:srgbClr val="0D0D0D"/>
                </a:solidFill>
                <a:latin typeface="Times New Roman" panose="02020603050405020304" pitchFamily="18" charset="0"/>
                <a:ea typeface="Calibri" panose="020F0502020204030204" pitchFamily="34" charset="0"/>
                <a:cs typeface="Times New Roman" panose="02020603050405020304" pitchFamily="18" charset="0"/>
              </a:rPr>
              <a:t>+ Ngôn ngữ sử dụng có phù hợp với mục đích nói và đối tượng tiếp nhận không?</a:t>
            </a:r>
            <a:endParaRPr lang="en-GB" sz="400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30000"/>
              </a:lnSpc>
              <a:spcAft>
                <a:spcPts val="0"/>
              </a:spcAft>
              <a:tabLst>
                <a:tab pos="1386840" algn="l"/>
              </a:tabLst>
            </a:pPr>
            <a:r>
              <a:rPr lang="en-US" sz="4000" i="1">
                <a:solidFill>
                  <a:srgbClr val="0D0D0D"/>
                </a:solidFill>
                <a:latin typeface="Times New Roman" panose="02020603050405020304" pitchFamily="18" charset="0"/>
                <a:ea typeface="Calibri" panose="020F0502020204030204" pitchFamily="34" charset="0"/>
                <a:cs typeface="Times New Roman" panose="02020603050405020304" pitchFamily="18" charset="0"/>
              </a:rPr>
              <a:t>+ Việc sử dụng ngôn ngữ cơ thể có phù hợp với nội dung bài nói không?</a:t>
            </a:r>
            <a:endParaRPr lang="en-GB" sz="400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30000"/>
              </a:lnSpc>
              <a:spcAft>
                <a:spcPts val="0"/>
              </a:spcAft>
              <a:tabLst>
                <a:tab pos="1386840" algn="l"/>
              </a:tabLst>
            </a:pPr>
            <a:r>
              <a:rPr lang="en-US" sz="4000" b="1">
                <a:solidFill>
                  <a:srgbClr val="7030A0"/>
                </a:solidFill>
                <a:latin typeface="Times New Roman" panose="02020603050405020304" pitchFamily="18" charset="0"/>
                <a:ea typeface="Calibri" panose="020F0502020204030204" pitchFamily="34" charset="0"/>
                <a:cs typeface="Times New Roman" panose="02020603050405020304" pitchFamily="18" charset="0"/>
              </a:rPr>
              <a:t>*Câu hỏi về những điểm còn băn khoăn, muốn trao đổi để làm rõ thêm:</a:t>
            </a:r>
            <a:endParaRPr lang="en-GB" sz="400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30000"/>
              </a:lnSpc>
              <a:spcAft>
                <a:spcPts val="0"/>
              </a:spcAft>
              <a:tabLst>
                <a:tab pos="1386840" algn="l"/>
              </a:tabLst>
            </a:pPr>
            <a:r>
              <a:rPr lang="en-US" sz="4000">
                <a:solidFill>
                  <a:srgbClr val="0D0D0D"/>
                </a:solidFill>
                <a:latin typeface="Times New Roman" panose="02020603050405020304" pitchFamily="18" charset="0"/>
                <a:ea typeface="Calibri" panose="020F0502020204030204" pitchFamily="34" charset="0"/>
                <a:cs typeface="Times New Roman" panose="02020603050405020304" pitchFamily="18" charset="0"/>
              </a:rPr>
              <a:t>…………………………………………………………………………….</a:t>
            </a:r>
            <a:endParaRPr lang="en-GB" sz="400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2047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0F6"/>
        </a:solidFill>
        <a:effectLst/>
      </p:bgPr>
    </p:bg>
    <p:spTree>
      <p:nvGrpSpPr>
        <p:cNvPr id="1" name=""/>
        <p:cNvGrpSpPr/>
        <p:nvPr/>
      </p:nvGrpSpPr>
      <p:grpSpPr>
        <a:xfrm>
          <a:off x="0" y="0"/>
          <a:ext cx="0" cy="0"/>
          <a:chOff x="0" y="0"/>
          <a:chExt cx="0" cy="0"/>
        </a:xfrm>
      </p:grpSpPr>
      <p:sp>
        <p:nvSpPr>
          <p:cNvPr id="2" name="Freeform 2"/>
          <p:cNvSpPr/>
          <p:nvPr/>
        </p:nvSpPr>
        <p:spPr>
          <a:xfrm flipH="1" flipV="1">
            <a:off x="5219268" y="1319597"/>
            <a:ext cx="4644625" cy="4425061"/>
          </a:xfrm>
          <a:custGeom>
            <a:avLst/>
            <a:gdLst/>
            <a:ahLst/>
            <a:cxnLst/>
            <a:rect l="l" t="t" r="r" b="b"/>
            <a:pathLst>
              <a:path w="4644625" h="4425061">
                <a:moveTo>
                  <a:pt x="4644626" y="4425061"/>
                </a:moveTo>
                <a:lnTo>
                  <a:pt x="0" y="4425061"/>
                </a:lnTo>
                <a:lnTo>
                  <a:pt x="0" y="0"/>
                </a:lnTo>
                <a:lnTo>
                  <a:pt x="4644626" y="0"/>
                </a:lnTo>
                <a:lnTo>
                  <a:pt x="4644626"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3" name="Freeform 3"/>
          <p:cNvSpPr/>
          <p:nvPr/>
        </p:nvSpPr>
        <p:spPr>
          <a:xfrm flipH="1" flipV="1">
            <a:off x="9144000" y="4913398"/>
            <a:ext cx="4644625" cy="4425061"/>
          </a:xfrm>
          <a:custGeom>
            <a:avLst/>
            <a:gdLst/>
            <a:ahLst/>
            <a:cxnLst/>
            <a:rect l="l" t="t" r="r" b="b"/>
            <a:pathLst>
              <a:path w="4644625" h="4425061">
                <a:moveTo>
                  <a:pt x="4644625" y="4425062"/>
                </a:moveTo>
                <a:lnTo>
                  <a:pt x="0" y="4425062"/>
                </a:lnTo>
                <a:lnTo>
                  <a:pt x="0" y="0"/>
                </a:lnTo>
                <a:lnTo>
                  <a:pt x="4644625" y="0"/>
                </a:lnTo>
                <a:lnTo>
                  <a:pt x="4644625" y="4425062"/>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4" name="Freeform 4"/>
          <p:cNvSpPr/>
          <p:nvPr/>
        </p:nvSpPr>
        <p:spPr>
          <a:xfrm>
            <a:off x="2351352" y="3118056"/>
            <a:ext cx="13585295" cy="4050888"/>
          </a:xfrm>
          <a:custGeom>
            <a:avLst/>
            <a:gdLst/>
            <a:ahLst/>
            <a:cxnLst/>
            <a:rect l="l" t="t" r="r" b="b"/>
            <a:pathLst>
              <a:path w="13585295" h="4050888">
                <a:moveTo>
                  <a:pt x="0" y="0"/>
                </a:moveTo>
                <a:lnTo>
                  <a:pt x="13585296" y="0"/>
                </a:lnTo>
                <a:lnTo>
                  <a:pt x="13585296" y="4050888"/>
                </a:lnTo>
                <a:lnTo>
                  <a:pt x="0" y="4050888"/>
                </a:lnTo>
                <a:lnTo>
                  <a:pt x="0" y="0"/>
                </a:lnTo>
                <a:close/>
              </a:path>
            </a:pathLst>
          </a:custGeom>
          <a:blipFill>
            <a:blip r:embed="rId4">
              <a:extLst>
                <a:ext uri="{96DAC541-7B7A-43D3-8B79-37D633B846F1}">
                  <asvg:svgBlip xmlns:asvg="http://schemas.microsoft.com/office/drawing/2016/SVG/main" xmlns="" r:embed="rId5"/>
                </a:ext>
              </a:extLst>
            </a:blip>
            <a:stretch>
              <a:fillRect/>
            </a:stretch>
          </a:blipFill>
        </p:spPr>
      </p:sp>
      <p:sp>
        <p:nvSpPr>
          <p:cNvPr id="5" name="Freeform 5"/>
          <p:cNvSpPr/>
          <p:nvPr/>
        </p:nvSpPr>
        <p:spPr>
          <a:xfrm>
            <a:off x="417081" y="2807726"/>
            <a:ext cx="1799278" cy="1714221"/>
          </a:xfrm>
          <a:custGeom>
            <a:avLst/>
            <a:gdLst/>
            <a:ahLst/>
            <a:cxnLst/>
            <a:rect l="l" t="t" r="r" b="b"/>
            <a:pathLst>
              <a:path w="1799278" h="1714221">
                <a:moveTo>
                  <a:pt x="0" y="0"/>
                </a:moveTo>
                <a:lnTo>
                  <a:pt x="1799278" y="0"/>
                </a:lnTo>
                <a:lnTo>
                  <a:pt x="1799278" y="1714221"/>
                </a:lnTo>
                <a:lnTo>
                  <a:pt x="0" y="1714221"/>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6" name="Freeform 6"/>
          <p:cNvSpPr/>
          <p:nvPr/>
        </p:nvSpPr>
        <p:spPr>
          <a:xfrm>
            <a:off x="3191391" y="462486"/>
            <a:ext cx="1799278" cy="1714221"/>
          </a:xfrm>
          <a:custGeom>
            <a:avLst/>
            <a:gdLst/>
            <a:ahLst/>
            <a:cxnLst/>
            <a:rect l="l" t="t" r="r" b="b"/>
            <a:pathLst>
              <a:path w="1799278" h="1714221">
                <a:moveTo>
                  <a:pt x="0" y="0"/>
                </a:moveTo>
                <a:lnTo>
                  <a:pt x="1799277" y="0"/>
                </a:lnTo>
                <a:lnTo>
                  <a:pt x="1799277" y="1714221"/>
                </a:lnTo>
                <a:lnTo>
                  <a:pt x="0" y="1714221"/>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7" name="Freeform 7"/>
          <p:cNvSpPr/>
          <p:nvPr/>
        </p:nvSpPr>
        <p:spPr>
          <a:xfrm>
            <a:off x="13242274" y="8034316"/>
            <a:ext cx="1799278" cy="1714221"/>
          </a:xfrm>
          <a:custGeom>
            <a:avLst/>
            <a:gdLst/>
            <a:ahLst/>
            <a:cxnLst/>
            <a:rect l="l" t="t" r="r" b="b"/>
            <a:pathLst>
              <a:path w="1799278" h="1714221">
                <a:moveTo>
                  <a:pt x="0" y="0"/>
                </a:moveTo>
                <a:lnTo>
                  <a:pt x="1799278" y="0"/>
                </a:lnTo>
                <a:lnTo>
                  <a:pt x="1799278" y="1714220"/>
                </a:lnTo>
                <a:lnTo>
                  <a:pt x="0" y="1714220"/>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8" name="Freeform 8"/>
          <p:cNvSpPr/>
          <p:nvPr/>
        </p:nvSpPr>
        <p:spPr>
          <a:xfrm>
            <a:off x="15733733" y="5411708"/>
            <a:ext cx="1799278" cy="1714221"/>
          </a:xfrm>
          <a:custGeom>
            <a:avLst/>
            <a:gdLst/>
            <a:ahLst/>
            <a:cxnLst/>
            <a:rect l="l" t="t" r="r" b="b"/>
            <a:pathLst>
              <a:path w="1799278" h="1714221">
                <a:moveTo>
                  <a:pt x="0" y="0"/>
                </a:moveTo>
                <a:lnTo>
                  <a:pt x="1799278" y="0"/>
                </a:lnTo>
                <a:lnTo>
                  <a:pt x="1799278" y="1714221"/>
                </a:lnTo>
                <a:lnTo>
                  <a:pt x="0" y="1714221"/>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0" name="Freeform 10"/>
          <p:cNvSpPr/>
          <p:nvPr/>
        </p:nvSpPr>
        <p:spPr>
          <a:xfrm flipH="1" flipV="1">
            <a:off x="15440036" y="7567412"/>
            <a:ext cx="4929049" cy="4696039"/>
          </a:xfrm>
          <a:custGeom>
            <a:avLst/>
            <a:gdLst/>
            <a:ahLst/>
            <a:cxnLst/>
            <a:rect l="l" t="t" r="r" b="b"/>
            <a:pathLst>
              <a:path w="4929049" h="4696039">
                <a:moveTo>
                  <a:pt x="4929049" y="4696039"/>
                </a:moveTo>
                <a:lnTo>
                  <a:pt x="0" y="4696039"/>
                </a:lnTo>
                <a:lnTo>
                  <a:pt x="0" y="0"/>
                </a:lnTo>
                <a:lnTo>
                  <a:pt x="4929049" y="0"/>
                </a:lnTo>
                <a:lnTo>
                  <a:pt x="4929049" y="4696039"/>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1" name="Freeform 11"/>
          <p:cNvSpPr/>
          <p:nvPr/>
        </p:nvSpPr>
        <p:spPr>
          <a:xfrm>
            <a:off x="-1680710" y="-1613559"/>
            <a:ext cx="4640662" cy="4421285"/>
          </a:xfrm>
          <a:custGeom>
            <a:avLst/>
            <a:gdLst/>
            <a:ahLst/>
            <a:cxnLst/>
            <a:rect l="l" t="t" r="r" b="b"/>
            <a:pathLst>
              <a:path w="4640662" h="4421285">
                <a:moveTo>
                  <a:pt x="0" y="0"/>
                </a:moveTo>
                <a:lnTo>
                  <a:pt x="4640662" y="0"/>
                </a:lnTo>
                <a:lnTo>
                  <a:pt x="4640662" y="4421285"/>
                </a:lnTo>
                <a:lnTo>
                  <a:pt x="0" y="4421285"/>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2" name="Freeform 12"/>
          <p:cNvSpPr/>
          <p:nvPr/>
        </p:nvSpPr>
        <p:spPr>
          <a:xfrm>
            <a:off x="-2304620" y="6268819"/>
            <a:ext cx="5888482" cy="5610118"/>
          </a:xfrm>
          <a:custGeom>
            <a:avLst/>
            <a:gdLst/>
            <a:ahLst/>
            <a:cxnLst/>
            <a:rect l="l" t="t" r="r" b="b"/>
            <a:pathLst>
              <a:path w="5888482" h="5610118">
                <a:moveTo>
                  <a:pt x="0" y="0"/>
                </a:moveTo>
                <a:lnTo>
                  <a:pt x="5888482" y="0"/>
                </a:lnTo>
                <a:lnTo>
                  <a:pt x="5888482" y="5610117"/>
                </a:lnTo>
                <a:lnTo>
                  <a:pt x="0" y="5610117"/>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13" name="Freeform 13"/>
          <p:cNvSpPr/>
          <p:nvPr/>
        </p:nvSpPr>
        <p:spPr>
          <a:xfrm flipH="1" flipV="1">
            <a:off x="14406650" y="-1613559"/>
            <a:ext cx="5705300" cy="5435595"/>
          </a:xfrm>
          <a:custGeom>
            <a:avLst/>
            <a:gdLst/>
            <a:ahLst/>
            <a:cxnLst/>
            <a:rect l="l" t="t" r="r" b="b"/>
            <a:pathLst>
              <a:path w="5705300" h="5435595">
                <a:moveTo>
                  <a:pt x="5705300" y="5435595"/>
                </a:moveTo>
                <a:lnTo>
                  <a:pt x="0" y="5435595"/>
                </a:lnTo>
                <a:lnTo>
                  <a:pt x="0" y="0"/>
                </a:lnTo>
                <a:lnTo>
                  <a:pt x="5705300" y="0"/>
                </a:lnTo>
                <a:lnTo>
                  <a:pt x="5705300" y="5435595"/>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14" name="TextBox 14"/>
          <p:cNvSpPr txBox="1"/>
          <p:nvPr/>
        </p:nvSpPr>
        <p:spPr>
          <a:xfrm>
            <a:off x="2867999" y="3905244"/>
            <a:ext cx="12880248" cy="2215991"/>
          </a:xfrm>
          <a:prstGeom prst="rect">
            <a:avLst/>
          </a:prstGeom>
        </p:spPr>
        <p:txBody>
          <a:bodyPr wrap="square" lIns="0" tIns="0" rIns="0" bIns="0" rtlCol="0" anchor="t">
            <a:spAutoFit/>
          </a:bodyPr>
          <a:lstStyle/>
          <a:p>
            <a:pPr algn="ctr"/>
            <a:r>
              <a:rPr lang="en-GB" sz="7200" b="1">
                <a:latin typeface="Times New Roman" panose="02020603050405020304" pitchFamily="18" charset="0"/>
                <a:cs typeface="Times New Roman" panose="02020603050405020304" pitchFamily="18" charset="0"/>
              </a:rPr>
              <a:t>Bảng kiểm đánh giá kĩ năng kể một câu chuyện tưởng </a:t>
            </a:r>
            <a:r>
              <a:rPr lang="en-GB" sz="7200" b="1" smtClean="0">
                <a:latin typeface="Times New Roman" panose="02020603050405020304" pitchFamily="18" charset="0"/>
                <a:cs typeface="Times New Roman" panose="02020603050405020304" pitchFamily="18" charset="0"/>
              </a:rPr>
              <a:t>tượng</a:t>
            </a:r>
            <a:endParaRPr lang="en-GB" sz="7200" b="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5990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fade">
                                      <p:cBhvr>
                                        <p:cTn id="7" dur="1000"/>
                                        <p:tgtEl>
                                          <p:spTgt spid="14">
                                            <p:txEl>
                                              <p:pRg st="0" end="0"/>
                                            </p:txEl>
                                          </p:spTgt>
                                        </p:tgtEl>
                                      </p:cBhvr>
                                    </p:animEffect>
                                    <p:anim calcmode="lin" valueType="num">
                                      <p:cBhvr>
                                        <p:cTn id="8" dur="1000" fill="hold"/>
                                        <p:tgtEl>
                                          <p:spTgt spid="1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0F6"/>
        </a:solidFill>
        <a:effectLst/>
      </p:bgPr>
    </p:bg>
    <p:spTree>
      <p:nvGrpSpPr>
        <p:cNvPr id="1" name=""/>
        <p:cNvGrpSpPr/>
        <p:nvPr/>
      </p:nvGrpSpPr>
      <p:grpSpPr>
        <a:xfrm>
          <a:off x="0" y="0"/>
          <a:ext cx="0" cy="0"/>
          <a:chOff x="0" y="0"/>
          <a:chExt cx="0" cy="0"/>
        </a:xfrm>
      </p:grpSpPr>
      <p:sp>
        <p:nvSpPr>
          <p:cNvPr id="2" name="Freeform 2"/>
          <p:cNvSpPr/>
          <p:nvPr/>
        </p:nvSpPr>
        <p:spPr>
          <a:xfrm flipH="1" flipV="1">
            <a:off x="-1293613" y="3259551"/>
            <a:ext cx="4644625" cy="4425061"/>
          </a:xfrm>
          <a:custGeom>
            <a:avLst/>
            <a:gdLst/>
            <a:ahLst/>
            <a:cxnLst/>
            <a:rect l="l" t="t" r="r" b="b"/>
            <a:pathLst>
              <a:path w="4644625" h="4425061">
                <a:moveTo>
                  <a:pt x="4644626" y="4425061"/>
                </a:moveTo>
                <a:lnTo>
                  <a:pt x="0" y="4425061"/>
                </a:lnTo>
                <a:lnTo>
                  <a:pt x="0" y="0"/>
                </a:lnTo>
                <a:lnTo>
                  <a:pt x="4644626" y="0"/>
                </a:lnTo>
                <a:lnTo>
                  <a:pt x="4644626"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3" name="Freeform 3"/>
          <p:cNvSpPr/>
          <p:nvPr/>
        </p:nvSpPr>
        <p:spPr>
          <a:xfrm flipH="1" flipV="1">
            <a:off x="15965687" y="2941193"/>
            <a:ext cx="4644625" cy="4425061"/>
          </a:xfrm>
          <a:custGeom>
            <a:avLst/>
            <a:gdLst/>
            <a:ahLst/>
            <a:cxnLst/>
            <a:rect l="l" t="t" r="r" b="b"/>
            <a:pathLst>
              <a:path w="4644625" h="4425061">
                <a:moveTo>
                  <a:pt x="4644626" y="4425062"/>
                </a:moveTo>
                <a:lnTo>
                  <a:pt x="0" y="4425062"/>
                </a:lnTo>
                <a:lnTo>
                  <a:pt x="0" y="0"/>
                </a:lnTo>
                <a:lnTo>
                  <a:pt x="4644626" y="0"/>
                </a:lnTo>
                <a:lnTo>
                  <a:pt x="4644626" y="4425062"/>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4" name="Freeform 4"/>
          <p:cNvSpPr/>
          <p:nvPr/>
        </p:nvSpPr>
        <p:spPr>
          <a:xfrm flipH="1" flipV="1">
            <a:off x="4828484" y="-1615447"/>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5" name="Freeform 5"/>
          <p:cNvSpPr/>
          <p:nvPr/>
        </p:nvSpPr>
        <p:spPr>
          <a:xfrm flipH="1" flipV="1">
            <a:off x="9144000" y="7702901"/>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grpSp>
        <p:nvGrpSpPr>
          <p:cNvPr id="6" name="Group 6"/>
          <p:cNvGrpSpPr/>
          <p:nvPr/>
        </p:nvGrpSpPr>
        <p:grpSpPr>
          <a:xfrm>
            <a:off x="228600" y="190500"/>
            <a:ext cx="17830800" cy="9906000"/>
            <a:chOff x="0" y="0"/>
            <a:chExt cx="4274726" cy="2167467"/>
          </a:xfrm>
        </p:grpSpPr>
        <p:sp>
          <p:nvSpPr>
            <p:cNvPr id="7" name="Freeform 7"/>
            <p:cNvSpPr/>
            <p:nvPr/>
          </p:nvSpPr>
          <p:spPr>
            <a:xfrm>
              <a:off x="0" y="0"/>
              <a:ext cx="4274726" cy="2167467"/>
            </a:xfrm>
            <a:custGeom>
              <a:avLst/>
              <a:gdLst/>
              <a:ahLst/>
              <a:cxnLst/>
              <a:rect l="l" t="t" r="r" b="b"/>
              <a:pathLst>
                <a:path w="4274726" h="2167467">
                  <a:moveTo>
                    <a:pt x="21942" y="0"/>
                  </a:moveTo>
                  <a:lnTo>
                    <a:pt x="4252784" y="0"/>
                  </a:lnTo>
                  <a:cubicBezTo>
                    <a:pt x="4264902" y="0"/>
                    <a:pt x="4274726" y="9824"/>
                    <a:pt x="4274726" y="21942"/>
                  </a:cubicBezTo>
                  <a:lnTo>
                    <a:pt x="4274726" y="2145525"/>
                  </a:lnTo>
                  <a:cubicBezTo>
                    <a:pt x="4274726" y="2157643"/>
                    <a:pt x="4264902" y="2167467"/>
                    <a:pt x="4252784" y="2167467"/>
                  </a:cubicBezTo>
                  <a:lnTo>
                    <a:pt x="21942" y="2167467"/>
                  </a:lnTo>
                  <a:cubicBezTo>
                    <a:pt x="16122" y="2167467"/>
                    <a:pt x="10541" y="2165155"/>
                    <a:pt x="6427" y="2161040"/>
                  </a:cubicBezTo>
                  <a:cubicBezTo>
                    <a:pt x="2312" y="2156925"/>
                    <a:pt x="0" y="2151344"/>
                    <a:pt x="0" y="2145525"/>
                  </a:cubicBezTo>
                  <a:lnTo>
                    <a:pt x="0" y="21942"/>
                  </a:lnTo>
                  <a:cubicBezTo>
                    <a:pt x="0" y="16122"/>
                    <a:pt x="2312" y="10541"/>
                    <a:pt x="6427" y="6427"/>
                  </a:cubicBezTo>
                  <a:cubicBezTo>
                    <a:pt x="10541" y="2312"/>
                    <a:pt x="16122" y="0"/>
                    <a:pt x="21942" y="0"/>
                  </a:cubicBezTo>
                  <a:close/>
                </a:path>
              </a:pathLst>
            </a:custGeom>
            <a:solidFill>
              <a:srgbClr val="FFFFFF">
                <a:alpha val="80000"/>
              </a:srgbClr>
            </a:solidFill>
            <a:ln w="38100" cap="rnd">
              <a:solidFill>
                <a:srgbClr val="FF94BE">
                  <a:alpha val="80000"/>
                </a:srgbClr>
              </a:solidFill>
              <a:prstDash val="dash"/>
              <a:round/>
            </a:ln>
          </p:spPr>
        </p:sp>
        <p:sp>
          <p:nvSpPr>
            <p:cNvPr id="8" name="TextBox 8"/>
            <p:cNvSpPr txBox="1"/>
            <p:nvPr/>
          </p:nvSpPr>
          <p:spPr>
            <a:xfrm>
              <a:off x="0" y="-47625"/>
              <a:ext cx="4274726" cy="2215092"/>
            </a:xfrm>
            <a:prstGeom prst="rect">
              <a:avLst/>
            </a:prstGeom>
          </p:spPr>
          <p:txBody>
            <a:bodyPr lIns="50800" tIns="50800" rIns="50800" bIns="50800" rtlCol="0" anchor="ctr"/>
            <a:lstStyle/>
            <a:p>
              <a:pPr algn="ctr">
                <a:lnSpc>
                  <a:spcPts val="2659"/>
                </a:lnSpc>
              </a:pPr>
              <a:endParaRPr>
                <a:solidFill>
                  <a:prstClr val="black"/>
                </a:solidFill>
              </a:endParaRPr>
            </a:p>
          </p:txBody>
        </p:sp>
      </p:grpSp>
      <p:graphicFrame>
        <p:nvGraphicFramePr>
          <p:cNvPr id="9" name="Table 8"/>
          <p:cNvGraphicFramePr>
            <a:graphicFrameLocks noGrp="1"/>
          </p:cNvGraphicFramePr>
          <p:nvPr>
            <p:extLst>
              <p:ext uri="{D42A27DB-BD31-4B8C-83A1-F6EECF244321}">
                <p14:modId xmlns:p14="http://schemas.microsoft.com/office/powerpoint/2010/main" val="3635057267"/>
              </p:ext>
            </p:extLst>
          </p:nvPr>
        </p:nvGraphicFramePr>
        <p:xfrm>
          <a:off x="381000" y="319413"/>
          <a:ext cx="17525999" cy="9430512"/>
        </p:xfrm>
        <a:graphic>
          <a:graphicData uri="http://schemas.openxmlformats.org/drawingml/2006/table">
            <a:tbl>
              <a:tblPr firstRow="1" firstCol="1" bandRow="1"/>
              <a:tblGrid>
                <a:gridCol w="1862600"/>
                <a:gridCol w="1566400"/>
                <a:gridCol w="11361632"/>
                <a:gridCol w="992727"/>
                <a:gridCol w="1742640"/>
              </a:tblGrid>
              <a:tr h="235839">
                <a:tc gridSpan="2">
                  <a:txBody>
                    <a:bodyPr/>
                    <a:lstStyle/>
                    <a:p>
                      <a:pPr algn="ctr">
                        <a:lnSpc>
                          <a:spcPct val="130000"/>
                        </a:lnSpc>
                        <a:spcAft>
                          <a:spcPts val="0"/>
                        </a:spcAft>
                      </a:pPr>
                      <a:r>
                        <a:rPr lang="en-GB" sz="2800" b="1">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Tiêu chí</a:t>
                      </a:r>
                      <a:endParaRPr lang="en-GB" sz="2800">
                        <a:solidFill>
                          <a:srgbClr val="231F2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296" marR="429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a:txBody>
                    <a:bodyPr/>
                    <a:lstStyle/>
                    <a:p>
                      <a:pPr algn="ctr">
                        <a:lnSpc>
                          <a:spcPct val="130000"/>
                        </a:lnSpc>
                        <a:spcAft>
                          <a:spcPts val="0"/>
                        </a:spcAft>
                      </a:pPr>
                      <a:r>
                        <a:rPr lang="en-GB" sz="2800" b="1">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Yêu cầu</a:t>
                      </a:r>
                      <a:endParaRPr lang="en-GB" sz="2800">
                        <a:solidFill>
                          <a:srgbClr val="231F2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296" marR="429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en-GB" sz="2800" b="1">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Đạt</a:t>
                      </a:r>
                      <a:endParaRPr lang="en-GB" sz="2800">
                        <a:solidFill>
                          <a:srgbClr val="231F2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296" marR="429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en-GB" sz="2800" b="1">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Không đạt</a:t>
                      </a:r>
                      <a:endParaRPr lang="en-GB" sz="2800">
                        <a:solidFill>
                          <a:srgbClr val="231F2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296" marR="429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2234">
                <a:tc rowSpan="13">
                  <a:txBody>
                    <a:bodyPr/>
                    <a:lstStyle/>
                    <a:p>
                      <a:pPr algn="ctr">
                        <a:lnSpc>
                          <a:spcPct val="130000"/>
                        </a:lnSpc>
                        <a:spcAft>
                          <a:spcPts val="0"/>
                        </a:spcAft>
                      </a:pPr>
                      <a:r>
                        <a:rPr lang="en-GB" sz="2800" b="1">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Nội dung</a:t>
                      </a:r>
                      <a:endParaRPr lang="en-GB" sz="2800">
                        <a:solidFill>
                          <a:srgbClr val="231F2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296" marR="429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3">
                  <a:txBody>
                    <a:bodyPr/>
                    <a:lstStyle/>
                    <a:p>
                      <a:pPr algn="ctr">
                        <a:lnSpc>
                          <a:spcPct val="130000"/>
                        </a:lnSpc>
                        <a:spcAft>
                          <a:spcPts val="0"/>
                        </a:spcAft>
                      </a:pPr>
                      <a:r>
                        <a:rPr lang="en-GB" sz="2800" b="1">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Mở đầu</a:t>
                      </a:r>
                      <a:endParaRPr lang="en-GB" sz="2800">
                        <a:solidFill>
                          <a:srgbClr val="231F2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296" marR="429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82550" marR="85725" algn="just">
                        <a:lnSpc>
                          <a:spcPct val="130000"/>
                        </a:lnSpc>
                        <a:spcAft>
                          <a:spcPts val="0"/>
                        </a:spcAft>
                      </a:pPr>
                      <a:r>
                        <a:rPr lang="en-GB" sz="280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Chào hỏi người nghe</a:t>
                      </a:r>
                      <a:endParaRPr lang="en-GB" sz="2800">
                        <a:solidFill>
                          <a:srgbClr val="231F2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296" marR="429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30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 </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4296" marR="42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30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 </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4296" marR="42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76649">
                <a:tc vMerge="1">
                  <a:txBody>
                    <a:bodyPr/>
                    <a:lstStyle/>
                    <a:p>
                      <a:endParaRPr lang="en-GB"/>
                    </a:p>
                  </a:txBody>
                  <a:tcPr/>
                </a:tc>
                <a:tc vMerge="1">
                  <a:txBody>
                    <a:bodyPr/>
                    <a:lstStyle/>
                    <a:p>
                      <a:endParaRPr lang="en-GB"/>
                    </a:p>
                  </a:txBody>
                  <a:tcPr/>
                </a:tc>
                <a:tc>
                  <a:txBody>
                    <a:bodyPr/>
                    <a:lstStyle/>
                    <a:p>
                      <a:pPr marL="82550" marR="85725" algn="just">
                        <a:lnSpc>
                          <a:spcPct val="130000"/>
                        </a:lnSpc>
                        <a:spcAft>
                          <a:spcPts val="0"/>
                        </a:spcAft>
                      </a:pPr>
                      <a:r>
                        <a:rPr lang="en-GB" sz="280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Nêu nhan đề câu chuyện</a:t>
                      </a:r>
                      <a:endParaRPr lang="en-GB" sz="2800">
                        <a:solidFill>
                          <a:srgbClr val="231F2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296" marR="429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30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 </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4296" marR="42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30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 </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4296" marR="42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76649">
                <a:tc vMerge="1">
                  <a:txBody>
                    <a:bodyPr/>
                    <a:lstStyle/>
                    <a:p>
                      <a:endParaRPr lang="en-GB"/>
                    </a:p>
                  </a:txBody>
                  <a:tcPr/>
                </a:tc>
                <a:tc vMerge="1">
                  <a:txBody>
                    <a:bodyPr/>
                    <a:lstStyle/>
                    <a:p>
                      <a:endParaRPr lang="en-GB"/>
                    </a:p>
                  </a:txBody>
                  <a:tcPr/>
                </a:tc>
                <a:tc>
                  <a:txBody>
                    <a:bodyPr/>
                    <a:lstStyle/>
                    <a:p>
                      <a:pPr marL="82550" marR="85725" algn="just">
                        <a:lnSpc>
                          <a:spcPct val="130000"/>
                        </a:lnSpc>
                        <a:spcAft>
                          <a:spcPts val="0"/>
                        </a:spcAft>
                      </a:pPr>
                      <a:r>
                        <a:rPr lang="en-GB" sz="280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Nêu bối cảnh câu chuyện</a:t>
                      </a:r>
                      <a:endParaRPr lang="en-GB" sz="2800">
                        <a:solidFill>
                          <a:srgbClr val="231F2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296" marR="429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30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 </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4296" marR="42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30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 </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4296" marR="42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37987">
                <a:tc vMerge="1">
                  <a:txBody>
                    <a:bodyPr/>
                    <a:lstStyle/>
                    <a:p>
                      <a:endParaRPr lang="en-GB"/>
                    </a:p>
                  </a:txBody>
                  <a:tcPr/>
                </a:tc>
                <a:tc rowSpan="8">
                  <a:txBody>
                    <a:bodyPr/>
                    <a:lstStyle/>
                    <a:p>
                      <a:pPr algn="ctr">
                        <a:lnSpc>
                          <a:spcPct val="130000"/>
                        </a:lnSpc>
                        <a:spcAft>
                          <a:spcPts val="0"/>
                        </a:spcAft>
                      </a:pPr>
                      <a:r>
                        <a:rPr lang="en-GB" sz="2800" b="1">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Diễn biến</a:t>
                      </a:r>
                      <a:endParaRPr lang="en-GB" sz="2800">
                        <a:solidFill>
                          <a:srgbClr val="231F2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296" marR="429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82550" marR="85725" algn="just">
                        <a:lnSpc>
                          <a:spcPct val="130000"/>
                        </a:lnSpc>
                        <a:spcAft>
                          <a:spcPts val="0"/>
                        </a:spcAft>
                      </a:pPr>
                      <a:r>
                        <a:rPr lang="en-GB" sz="280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Sử dụng ngôi kể phù hợp</a:t>
                      </a:r>
                      <a:endParaRPr lang="en-GB" sz="2800">
                        <a:solidFill>
                          <a:srgbClr val="231F2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296" marR="429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30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 </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4296" marR="42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30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 </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4296" marR="42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37987">
                <a:tc vMerge="1">
                  <a:txBody>
                    <a:bodyPr/>
                    <a:lstStyle/>
                    <a:p>
                      <a:endParaRPr lang="en-GB"/>
                    </a:p>
                  </a:txBody>
                  <a:tcPr/>
                </a:tc>
                <a:tc vMerge="1">
                  <a:txBody>
                    <a:bodyPr/>
                    <a:lstStyle/>
                    <a:p>
                      <a:endParaRPr lang="en-GB"/>
                    </a:p>
                  </a:txBody>
                  <a:tcPr/>
                </a:tc>
                <a:tc>
                  <a:txBody>
                    <a:bodyPr/>
                    <a:lstStyle/>
                    <a:p>
                      <a:pPr marL="82550" marR="85725" algn="just">
                        <a:lnSpc>
                          <a:spcPct val="130000"/>
                        </a:lnSpc>
                        <a:spcAft>
                          <a:spcPts val="0"/>
                        </a:spcAft>
                      </a:pPr>
                      <a:r>
                        <a:rPr lang="en-GB" sz="280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Có cốt truyện</a:t>
                      </a:r>
                      <a:endParaRPr lang="en-GB" sz="2800">
                        <a:solidFill>
                          <a:srgbClr val="231F2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296" marR="429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30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 </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4296" marR="42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30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 </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4296" marR="42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35839">
                <a:tc vMerge="1">
                  <a:txBody>
                    <a:bodyPr/>
                    <a:lstStyle/>
                    <a:p>
                      <a:endParaRPr lang="en-GB"/>
                    </a:p>
                  </a:txBody>
                  <a:tcPr/>
                </a:tc>
                <a:tc vMerge="1">
                  <a:txBody>
                    <a:bodyPr/>
                    <a:lstStyle/>
                    <a:p>
                      <a:endParaRPr lang="en-GB"/>
                    </a:p>
                  </a:txBody>
                  <a:tcPr/>
                </a:tc>
                <a:tc>
                  <a:txBody>
                    <a:bodyPr/>
                    <a:lstStyle/>
                    <a:p>
                      <a:pPr marL="82550" marR="85725">
                        <a:lnSpc>
                          <a:spcPct val="130000"/>
                        </a:lnSpc>
                        <a:spcAft>
                          <a:spcPts val="0"/>
                        </a:spcAft>
                      </a:pPr>
                      <a:r>
                        <a:rPr lang="en-GB" sz="280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Trình tự các sự kiện hợp lí</a:t>
                      </a:r>
                      <a:endParaRPr lang="en-GB" sz="2800">
                        <a:solidFill>
                          <a:srgbClr val="231F2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296" marR="429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30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 </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4296" marR="42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30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 </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4296" marR="42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522712">
                <a:tc vMerge="1">
                  <a:txBody>
                    <a:bodyPr/>
                    <a:lstStyle/>
                    <a:p>
                      <a:endParaRPr lang="en-GB"/>
                    </a:p>
                  </a:txBody>
                  <a:tcPr/>
                </a:tc>
                <a:tc vMerge="1">
                  <a:txBody>
                    <a:bodyPr/>
                    <a:lstStyle/>
                    <a:p>
                      <a:endParaRPr lang="en-GB"/>
                    </a:p>
                  </a:txBody>
                  <a:tcPr/>
                </a:tc>
                <a:tc>
                  <a:txBody>
                    <a:bodyPr/>
                    <a:lstStyle/>
                    <a:p>
                      <a:pPr marL="82550" marR="85725" algn="just">
                        <a:lnSpc>
                          <a:spcPct val="130000"/>
                        </a:lnSpc>
                        <a:spcAft>
                          <a:spcPts val="0"/>
                        </a:spcAft>
                      </a:pPr>
                      <a:r>
                        <a:rPr lang="en-GB" sz="280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Nhân vật được khắc hoạ rõ nét (có chi tiết về ngoại hình, hành động, cảm xúc, suy nghĩ, lời thoại,...)</a:t>
                      </a:r>
                      <a:endParaRPr lang="en-GB" sz="2800">
                        <a:solidFill>
                          <a:srgbClr val="231F2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296" marR="429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30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 </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4296" marR="42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30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 </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4296" marR="42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17030">
                <a:tc vMerge="1">
                  <a:txBody>
                    <a:bodyPr/>
                    <a:lstStyle/>
                    <a:p>
                      <a:endParaRPr lang="en-GB"/>
                    </a:p>
                  </a:txBody>
                  <a:tcPr/>
                </a:tc>
                <a:tc vMerge="1">
                  <a:txBody>
                    <a:bodyPr/>
                    <a:lstStyle/>
                    <a:p>
                      <a:endParaRPr lang="en-GB"/>
                    </a:p>
                  </a:txBody>
                  <a:tcPr/>
                </a:tc>
                <a:tc>
                  <a:txBody>
                    <a:bodyPr/>
                    <a:lstStyle/>
                    <a:p>
                      <a:pPr marL="82550" marR="85725" algn="just">
                        <a:lnSpc>
                          <a:spcPct val="130000"/>
                        </a:lnSpc>
                        <a:spcAft>
                          <a:spcPts val="0"/>
                        </a:spcAft>
                      </a:pPr>
                      <a:r>
                        <a:rPr lang="en-GB" sz="280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Thể’ hiện rõ tính chất tưởng tượng, hư cấu</a:t>
                      </a:r>
                      <a:endParaRPr lang="en-GB" sz="2800">
                        <a:solidFill>
                          <a:srgbClr val="231F2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296" marR="429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30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 </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4296" marR="42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30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 </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4296" marR="42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37987">
                <a:tc vMerge="1">
                  <a:txBody>
                    <a:bodyPr/>
                    <a:lstStyle/>
                    <a:p>
                      <a:endParaRPr lang="en-GB"/>
                    </a:p>
                  </a:txBody>
                  <a:tcPr/>
                </a:tc>
                <a:tc vMerge="1">
                  <a:txBody>
                    <a:bodyPr/>
                    <a:lstStyle/>
                    <a:p>
                      <a:endParaRPr lang="en-GB"/>
                    </a:p>
                  </a:txBody>
                  <a:tcPr/>
                </a:tc>
                <a:tc>
                  <a:txBody>
                    <a:bodyPr/>
                    <a:lstStyle/>
                    <a:p>
                      <a:pPr marL="82550" marR="85725" algn="just">
                        <a:lnSpc>
                          <a:spcPct val="130000"/>
                        </a:lnSpc>
                        <a:spcAft>
                          <a:spcPts val="0"/>
                        </a:spcAft>
                      </a:pPr>
                      <a:r>
                        <a:rPr lang="en-GB" sz="280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Có yếu tố miêu tả</a:t>
                      </a:r>
                      <a:endParaRPr lang="en-GB" sz="2800">
                        <a:solidFill>
                          <a:srgbClr val="231F2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296" marR="429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30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 </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4296" marR="42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30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 </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4296" marR="42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90396">
                <a:tc vMerge="1">
                  <a:txBody>
                    <a:bodyPr/>
                    <a:lstStyle/>
                    <a:p>
                      <a:endParaRPr lang="en-GB"/>
                    </a:p>
                  </a:txBody>
                  <a:tcPr/>
                </a:tc>
                <a:tc vMerge="1">
                  <a:txBody>
                    <a:bodyPr/>
                    <a:lstStyle/>
                    <a:p>
                      <a:endParaRPr lang="en-GB"/>
                    </a:p>
                  </a:txBody>
                  <a:tcPr/>
                </a:tc>
                <a:tc>
                  <a:txBody>
                    <a:bodyPr/>
                    <a:lstStyle/>
                    <a:p>
                      <a:pPr marL="82550" marR="85725">
                        <a:lnSpc>
                          <a:spcPct val="130000"/>
                        </a:lnSpc>
                        <a:spcAft>
                          <a:spcPts val="0"/>
                        </a:spcAft>
                      </a:pPr>
                      <a:r>
                        <a:rPr lang="en-GB" sz="280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Có yếu tố biểu cảm</a:t>
                      </a:r>
                      <a:endParaRPr lang="en-GB" sz="2800">
                        <a:solidFill>
                          <a:srgbClr val="231F2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296" marR="429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30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 </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4296" marR="42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30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 </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4296" marR="42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37987">
                <a:tc vMerge="1">
                  <a:txBody>
                    <a:bodyPr/>
                    <a:lstStyle/>
                    <a:p>
                      <a:endParaRPr lang="en-GB"/>
                    </a:p>
                  </a:txBody>
                  <a:tcPr/>
                </a:tc>
                <a:tc vMerge="1">
                  <a:txBody>
                    <a:bodyPr/>
                    <a:lstStyle/>
                    <a:p>
                      <a:endParaRPr lang="en-GB"/>
                    </a:p>
                  </a:txBody>
                  <a:tcPr/>
                </a:tc>
                <a:tc>
                  <a:txBody>
                    <a:bodyPr/>
                    <a:lstStyle/>
                    <a:p>
                      <a:pPr marL="82550" marR="85725">
                        <a:lnSpc>
                          <a:spcPct val="130000"/>
                        </a:lnSpc>
                        <a:spcAft>
                          <a:spcPts val="0"/>
                        </a:spcAft>
                      </a:pPr>
                      <a:r>
                        <a:rPr lang="en-GB" sz="280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Nội dung câu chuyện có ý nghĩa</a:t>
                      </a:r>
                      <a:endParaRPr lang="en-GB" sz="2800">
                        <a:solidFill>
                          <a:srgbClr val="231F2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296" marR="429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30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 </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4296" marR="42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30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 </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4296" marR="42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37987">
                <a:tc vMerge="1">
                  <a:txBody>
                    <a:bodyPr/>
                    <a:lstStyle/>
                    <a:p>
                      <a:endParaRPr lang="en-GB"/>
                    </a:p>
                  </a:txBody>
                  <a:tcPr/>
                </a:tc>
                <a:tc rowSpan="2">
                  <a:txBody>
                    <a:bodyPr/>
                    <a:lstStyle/>
                    <a:p>
                      <a:pPr algn="ctr">
                        <a:lnSpc>
                          <a:spcPct val="130000"/>
                        </a:lnSpc>
                        <a:spcAft>
                          <a:spcPts val="0"/>
                        </a:spcAft>
                      </a:pPr>
                      <a:r>
                        <a:rPr lang="en-GB" sz="2800" b="1">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Kết thúc</a:t>
                      </a:r>
                      <a:endParaRPr lang="en-GB" sz="2800">
                        <a:solidFill>
                          <a:srgbClr val="231F2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296" marR="429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82550" marR="85725">
                        <a:lnSpc>
                          <a:spcPct val="130000"/>
                        </a:lnSpc>
                        <a:spcAft>
                          <a:spcPts val="0"/>
                        </a:spcAft>
                      </a:pPr>
                      <a:r>
                        <a:rPr lang="en-GB" sz="280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Có kết thúc phù hợp</a:t>
                      </a:r>
                      <a:endParaRPr lang="en-GB" sz="2800">
                        <a:solidFill>
                          <a:srgbClr val="231F2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296" marR="429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30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 </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4296" marR="42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30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 </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4296" marR="42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37987">
                <a:tc vMerge="1">
                  <a:txBody>
                    <a:bodyPr/>
                    <a:lstStyle/>
                    <a:p>
                      <a:endParaRPr lang="en-GB"/>
                    </a:p>
                  </a:txBody>
                  <a:tcPr/>
                </a:tc>
                <a:tc vMerge="1">
                  <a:txBody>
                    <a:bodyPr/>
                    <a:lstStyle/>
                    <a:p>
                      <a:endParaRPr lang="en-GB"/>
                    </a:p>
                  </a:txBody>
                  <a:tcPr/>
                </a:tc>
                <a:tc>
                  <a:txBody>
                    <a:bodyPr/>
                    <a:lstStyle/>
                    <a:p>
                      <a:pPr marL="82550" marR="85725">
                        <a:lnSpc>
                          <a:spcPct val="130000"/>
                        </a:lnSpc>
                        <a:spcAft>
                          <a:spcPts val="0"/>
                        </a:spcAft>
                      </a:pPr>
                      <a:r>
                        <a:rPr lang="en-GB" sz="280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Cảm ơn người nghe</a:t>
                      </a:r>
                      <a:endParaRPr lang="en-GB" sz="2800">
                        <a:solidFill>
                          <a:srgbClr val="231F2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296" marR="429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30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 </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4296" marR="42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30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 </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4296" marR="42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05339">
                <a:tc rowSpan="2" gridSpan="2">
                  <a:txBody>
                    <a:bodyPr/>
                    <a:lstStyle/>
                    <a:p>
                      <a:pPr algn="ctr">
                        <a:lnSpc>
                          <a:spcPct val="130000"/>
                        </a:lnSpc>
                        <a:spcAft>
                          <a:spcPts val="0"/>
                        </a:spcAft>
                      </a:pPr>
                      <a:r>
                        <a:rPr lang="en-GB" sz="2800" b="1">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Cách trình bày</a:t>
                      </a:r>
                      <a:endParaRPr lang="en-GB" sz="2800">
                        <a:solidFill>
                          <a:srgbClr val="231F2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296" marR="429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2" hMerge="1">
                  <a:txBody>
                    <a:bodyPr/>
                    <a:lstStyle/>
                    <a:p>
                      <a:endParaRPr lang="en-GB"/>
                    </a:p>
                  </a:txBody>
                  <a:tcPr/>
                </a:tc>
                <a:tc>
                  <a:txBody>
                    <a:bodyPr/>
                    <a:lstStyle/>
                    <a:p>
                      <a:pPr marL="82550" marR="85725" algn="just">
                        <a:lnSpc>
                          <a:spcPct val="130000"/>
                        </a:lnSpc>
                        <a:spcAft>
                          <a:spcPts val="0"/>
                        </a:spcAft>
                      </a:pPr>
                      <a:r>
                        <a:rPr lang="en-GB" sz="280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Nói to, rõ ràng, truyền cảm</a:t>
                      </a:r>
                      <a:endParaRPr lang="en-GB" sz="2800">
                        <a:solidFill>
                          <a:srgbClr val="231F2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296" marR="429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30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 </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4296" marR="42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30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 </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4296" marR="42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55354">
                <a:tc gridSpan="2" vMerge="1">
                  <a:txBody>
                    <a:bodyPr/>
                    <a:lstStyle/>
                    <a:p>
                      <a:endParaRPr lang="en-GB"/>
                    </a:p>
                  </a:txBody>
                  <a:tcPr/>
                </a:tc>
                <a:tc hMerge="1" vMerge="1">
                  <a:txBody>
                    <a:bodyPr/>
                    <a:lstStyle/>
                    <a:p>
                      <a:endParaRPr lang="en-GB"/>
                    </a:p>
                  </a:txBody>
                  <a:tcPr/>
                </a:tc>
                <a:tc>
                  <a:txBody>
                    <a:bodyPr/>
                    <a:lstStyle/>
                    <a:p>
                      <a:pPr marL="82550" marR="85725" algn="just">
                        <a:lnSpc>
                          <a:spcPct val="130000"/>
                        </a:lnSpc>
                        <a:spcAft>
                          <a:spcPts val="0"/>
                        </a:spcAft>
                      </a:pPr>
                      <a:r>
                        <a:rPr lang="en-GB" sz="280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Sử dụng các yếu tố phi ngôn ngữ (điệu bộ, cử chỉ, nét mặt, ánh mắt,.) phù hợp</a:t>
                      </a:r>
                      <a:endParaRPr lang="en-GB" sz="2800">
                        <a:solidFill>
                          <a:srgbClr val="231F2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296" marR="429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30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 </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4296" marR="42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30000"/>
                        </a:lnSpc>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 </a:t>
                      </a:r>
                      <a:endParaRPr lang="en-GB" sz="2800">
                        <a:effectLst/>
                        <a:latin typeface="Calibri" panose="020F0502020204030204" pitchFamily="34" charset="0"/>
                        <a:ea typeface="Calibri" panose="020F0502020204030204" pitchFamily="34" charset="0"/>
                        <a:cs typeface="Times New Roman" panose="02020603050405020304" pitchFamily="18" charset="0"/>
                      </a:endParaRPr>
                    </a:p>
                  </a:txBody>
                  <a:tcPr marL="4296" marR="42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1859136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0F6"/>
        </a:solidFill>
        <a:effectLst/>
      </p:bgPr>
    </p:bg>
    <p:spTree>
      <p:nvGrpSpPr>
        <p:cNvPr id="1" name=""/>
        <p:cNvGrpSpPr/>
        <p:nvPr/>
      </p:nvGrpSpPr>
      <p:grpSpPr>
        <a:xfrm>
          <a:off x="0" y="0"/>
          <a:ext cx="0" cy="0"/>
          <a:chOff x="0" y="0"/>
          <a:chExt cx="0" cy="0"/>
        </a:xfrm>
      </p:grpSpPr>
      <p:sp>
        <p:nvSpPr>
          <p:cNvPr id="2" name="Freeform 2"/>
          <p:cNvSpPr/>
          <p:nvPr/>
        </p:nvSpPr>
        <p:spPr>
          <a:xfrm flipH="1" flipV="1">
            <a:off x="3240502" y="2189755"/>
            <a:ext cx="4644625" cy="4425061"/>
          </a:xfrm>
          <a:custGeom>
            <a:avLst/>
            <a:gdLst/>
            <a:ahLst/>
            <a:cxnLst/>
            <a:rect l="l" t="t" r="r" b="b"/>
            <a:pathLst>
              <a:path w="4644625" h="4425061">
                <a:moveTo>
                  <a:pt x="4644626" y="4425061"/>
                </a:moveTo>
                <a:lnTo>
                  <a:pt x="0" y="4425061"/>
                </a:lnTo>
                <a:lnTo>
                  <a:pt x="0" y="0"/>
                </a:lnTo>
                <a:lnTo>
                  <a:pt x="4644626" y="0"/>
                </a:lnTo>
                <a:lnTo>
                  <a:pt x="4644626"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3" name="Freeform 3"/>
          <p:cNvSpPr/>
          <p:nvPr/>
        </p:nvSpPr>
        <p:spPr>
          <a:xfrm flipH="1" flipV="1">
            <a:off x="10271826" y="3737282"/>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grpSp>
        <p:nvGrpSpPr>
          <p:cNvPr id="4" name="Group 4"/>
          <p:cNvGrpSpPr/>
          <p:nvPr/>
        </p:nvGrpSpPr>
        <p:grpSpPr>
          <a:xfrm>
            <a:off x="4890958" y="1707618"/>
            <a:ext cx="8539290" cy="6543016"/>
            <a:chOff x="-176950" y="-47625"/>
            <a:chExt cx="2249031" cy="1723264"/>
          </a:xfrm>
        </p:grpSpPr>
        <p:sp>
          <p:nvSpPr>
            <p:cNvPr id="5" name="Freeform 5"/>
            <p:cNvSpPr/>
            <p:nvPr/>
          </p:nvSpPr>
          <p:spPr>
            <a:xfrm>
              <a:off x="-176950" y="0"/>
              <a:ext cx="2249031" cy="1675639"/>
            </a:xfrm>
            <a:custGeom>
              <a:avLst/>
              <a:gdLst/>
              <a:ahLst/>
              <a:cxnLst/>
              <a:rect l="l" t="t" r="r" b="b"/>
              <a:pathLst>
                <a:path w="1851871" h="1675639">
                  <a:moveTo>
                    <a:pt x="50649" y="0"/>
                  </a:moveTo>
                  <a:lnTo>
                    <a:pt x="1801222" y="0"/>
                  </a:lnTo>
                  <a:cubicBezTo>
                    <a:pt x="1829195" y="0"/>
                    <a:pt x="1851871" y="22676"/>
                    <a:pt x="1851871" y="50649"/>
                  </a:cubicBezTo>
                  <a:lnTo>
                    <a:pt x="1851871" y="1624990"/>
                  </a:lnTo>
                  <a:cubicBezTo>
                    <a:pt x="1851871" y="1638423"/>
                    <a:pt x="1846535" y="1651305"/>
                    <a:pt x="1837037" y="1660804"/>
                  </a:cubicBezTo>
                  <a:cubicBezTo>
                    <a:pt x="1827538" y="1670303"/>
                    <a:pt x="1814655" y="1675639"/>
                    <a:pt x="1801222" y="1675639"/>
                  </a:cubicBezTo>
                  <a:lnTo>
                    <a:pt x="50649" y="1675639"/>
                  </a:lnTo>
                  <a:cubicBezTo>
                    <a:pt x="22676" y="1675639"/>
                    <a:pt x="0" y="1652962"/>
                    <a:pt x="0" y="1624990"/>
                  </a:cubicBezTo>
                  <a:lnTo>
                    <a:pt x="0" y="50649"/>
                  </a:lnTo>
                  <a:cubicBezTo>
                    <a:pt x="0" y="22676"/>
                    <a:pt x="22676" y="0"/>
                    <a:pt x="50649" y="0"/>
                  </a:cubicBezTo>
                  <a:close/>
                </a:path>
              </a:pathLst>
            </a:custGeom>
            <a:solidFill>
              <a:srgbClr val="FFFFFF">
                <a:alpha val="80000"/>
              </a:srgbClr>
            </a:solidFill>
            <a:ln w="38100" cap="rnd">
              <a:solidFill>
                <a:srgbClr val="FF94BE">
                  <a:alpha val="80000"/>
                </a:srgbClr>
              </a:solidFill>
              <a:prstDash val="dash"/>
              <a:round/>
            </a:ln>
          </p:spPr>
        </p:sp>
        <p:sp>
          <p:nvSpPr>
            <p:cNvPr id="6" name="TextBox 6"/>
            <p:cNvSpPr txBox="1"/>
            <p:nvPr/>
          </p:nvSpPr>
          <p:spPr>
            <a:xfrm>
              <a:off x="0" y="-47625"/>
              <a:ext cx="1851871" cy="1723264"/>
            </a:xfrm>
            <a:prstGeom prst="rect">
              <a:avLst/>
            </a:prstGeom>
          </p:spPr>
          <p:txBody>
            <a:bodyPr lIns="50800" tIns="50800" rIns="50800" bIns="50800" rtlCol="0" anchor="ctr"/>
            <a:lstStyle/>
            <a:p>
              <a:pPr algn="ctr">
                <a:lnSpc>
                  <a:spcPts val="2659"/>
                </a:lnSpc>
                <a:spcBef>
                  <a:spcPct val="0"/>
                </a:spcBef>
              </a:pPr>
              <a:endParaRPr>
                <a:solidFill>
                  <a:prstClr val="black"/>
                </a:solidFill>
              </a:endParaRPr>
            </a:p>
          </p:txBody>
        </p:sp>
      </p:grpSp>
      <p:sp>
        <p:nvSpPr>
          <p:cNvPr id="7" name="Freeform 7"/>
          <p:cNvSpPr/>
          <p:nvPr/>
        </p:nvSpPr>
        <p:spPr>
          <a:xfrm>
            <a:off x="5954627" y="183268"/>
            <a:ext cx="6154293" cy="1633685"/>
          </a:xfrm>
          <a:custGeom>
            <a:avLst/>
            <a:gdLst/>
            <a:ahLst/>
            <a:cxnLst/>
            <a:rect l="l" t="t" r="r" b="b"/>
            <a:pathLst>
              <a:path w="6154293" h="1633685">
                <a:moveTo>
                  <a:pt x="0" y="0"/>
                </a:moveTo>
                <a:lnTo>
                  <a:pt x="6154292" y="0"/>
                </a:lnTo>
                <a:lnTo>
                  <a:pt x="6154292" y="1633685"/>
                </a:lnTo>
                <a:lnTo>
                  <a:pt x="0" y="1633685"/>
                </a:lnTo>
                <a:lnTo>
                  <a:pt x="0" y="0"/>
                </a:lnTo>
                <a:close/>
              </a:path>
            </a:pathLst>
          </a:custGeom>
          <a:blipFill>
            <a:blip r:embed="rId4">
              <a:extLst>
                <a:ext uri="{96DAC541-7B7A-43D3-8B79-37D633B846F1}">
                  <asvg:svgBlip xmlns:asvg="http://schemas.microsoft.com/office/drawing/2016/SVG/main" xmlns="" r:embed="rId5"/>
                </a:ext>
              </a:extLst>
            </a:blip>
            <a:stretch>
              <a:fillRect/>
            </a:stretch>
          </a:blipFill>
          <a:ln cap="sq">
            <a:noFill/>
            <a:prstDash val="solid"/>
            <a:miter/>
          </a:ln>
        </p:spPr>
      </p:sp>
      <p:sp>
        <p:nvSpPr>
          <p:cNvPr id="8" name="TextBox 8"/>
          <p:cNvSpPr txBox="1"/>
          <p:nvPr/>
        </p:nvSpPr>
        <p:spPr>
          <a:xfrm>
            <a:off x="5131720" y="3717399"/>
            <a:ext cx="7487818" cy="2462213"/>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lIns="0" tIns="0" rIns="0" bIns="0" rtlCol="0" anchor="t">
            <a:spAutoFit/>
          </a:bodyPr>
          <a:lstStyle/>
          <a:p>
            <a:pPr marL="323850" lvl="1" algn="ctr"/>
            <a:r>
              <a:rPr lang="vi-VN" sz="8000" b="1">
                <a:effectLst>
                  <a:glow rad="139700">
                    <a:schemeClr val="accent2">
                      <a:satMod val="175000"/>
                      <a:alpha val="40000"/>
                    </a:schemeClr>
                  </a:glow>
                </a:effectLst>
                <a:latin typeface="Times New Roman" panose="02020603050405020304" pitchFamily="18" charset="0"/>
                <a:cs typeface="Times New Roman" panose="02020603050405020304" pitchFamily="18" charset="0"/>
              </a:rPr>
              <a:t>HOẠT ĐỘNG </a:t>
            </a:r>
            <a:r>
              <a:rPr lang="vi-VN" sz="8000" b="1" smtClean="0">
                <a:effectLst>
                  <a:glow rad="139700">
                    <a:schemeClr val="accent2">
                      <a:satMod val="175000"/>
                      <a:alpha val="40000"/>
                    </a:schemeClr>
                  </a:glow>
                </a:effectLst>
                <a:latin typeface="Times New Roman" panose="02020603050405020304" pitchFamily="18" charset="0"/>
                <a:cs typeface="Times New Roman" panose="02020603050405020304" pitchFamily="18" charset="0"/>
              </a:rPr>
              <a:t>1 </a:t>
            </a:r>
            <a:r>
              <a:rPr lang="vi-VN" sz="8000" b="1">
                <a:effectLst>
                  <a:glow rad="139700">
                    <a:schemeClr val="accent2">
                      <a:satMod val="175000"/>
                      <a:alpha val="40000"/>
                    </a:schemeClr>
                  </a:glow>
                </a:effectLst>
                <a:latin typeface="Times New Roman" panose="02020603050405020304" pitchFamily="18" charset="0"/>
                <a:cs typeface="Times New Roman" panose="02020603050405020304" pitchFamily="18" charset="0"/>
              </a:rPr>
              <a:t>KHỞI ĐỘNG </a:t>
            </a:r>
            <a:endParaRPr lang="en-US" sz="7200">
              <a:solidFill>
                <a:srgbClr val="000000"/>
              </a:solidFill>
              <a:effectLst>
                <a:glow rad="139700">
                  <a:schemeClr val="accent2">
                    <a:satMod val="175000"/>
                    <a:alpha val="40000"/>
                  </a:schemeClr>
                </a:glow>
              </a:effectLst>
              <a:latin typeface="Times New Roman" panose="02020603050405020304" pitchFamily="18" charset="0"/>
              <a:ea typeface="Questrial"/>
              <a:cs typeface="Times New Roman" panose="02020603050405020304" pitchFamily="18" charset="0"/>
              <a:sym typeface="Questrial"/>
            </a:endParaRPr>
          </a:p>
        </p:txBody>
      </p:sp>
      <p:sp>
        <p:nvSpPr>
          <p:cNvPr id="9" name="Freeform 9"/>
          <p:cNvSpPr/>
          <p:nvPr/>
        </p:nvSpPr>
        <p:spPr>
          <a:xfrm flipH="1" flipV="1">
            <a:off x="11922282" y="1484561"/>
            <a:ext cx="1343713" cy="1280192"/>
          </a:xfrm>
          <a:custGeom>
            <a:avLst/>
            <a:gdLst/>
            <a:ahLst/>
            <a:cxnLst/>
            <a:rect l="l" t="t" r="r" b="b"/>
            <a:pathLst>
              <a:path w="1343713" h="1280192">
                <a:moveTo>
                  <a:pt x="1343713" y="1280192"/>
                </a:moveTo>
                <a:lnTo>
                  <a:pt x="0" y="1280192"/>
                </a:lnTo>
                <a:lnTo>
                  <a:pt x="0" y="0"/>
                </a:lnTo>
                <a:lnTo>
                  <a:pt x="1343713" y="0"/>
                </a:lnTo>
                <a:lnTo>
                  <a:pt x="1343713" y="1280192"/>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0" name="Freeform 10"/>
          <p:cNvSpPr/>
          <p:nvPr/>
        </p:nvSpPr>
        <p:spPr>
          <a:xfrm>
            <a:off x="4890959" y="7522247"/>
            <a:ext cx="1343713" cy="1280192"/>
          </a:xfrm>
          <a:custGeom>
            <a:avLst/>
            <a:gdLst/>
            <a:ahLst/>
            <a:cxnLst/>
            <a:rect l="l" t="t" r="r" b="b"/>
            <a:pathLst>
              <a:path w="1343713" h="1280192">
                <a:moveTo>
                  <a:pt x="0" y="0"/>
                </a:moveTo>
                <a:lnTo>
                  <a:pt x="1343713" y="0"/>
                </a:lnTo>
                <a:lnTo>
                  <a:pt x="1343713" y="1280192"/>
                </a:lnTo>
                <a:lnTo>
                  <a:pt x="0" y="1280192"/>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2" name="Freeform 12"/>
          <p:cNvSpPr/>
          <p:nvPr/>
        </p:nvSpPr>
        <p:spPr>
          <a:xfrm flipH="1" flipV="1">
            <a:off x="15151705" y="7395010"/>
            <a:ext cx="4993349" cy="4757300"/>
          </a:xfrm>
          <a:custGeom>
            <a:avLst/>
            <a:gdLst/>
            <a:ahLst/>
            <a:cxnLst/>
            <a:rect l="l" t="t" r="r" b="b"/>
            <a:pathLst>
              <a:path w="4993349" h="4757300">
                <a:moveTo>
                  <a:pt x="4993349" y="4757300"/>
                </a:moveTo>
                <a:lnTo>
                  <a:pt x="0" y="4757300"/>
                </a:lnTo>
                <a:lnTo>
                  <a:pt x="0" y="0"/>
                </a:lnTo>
                <a:lnTo>
                  <a:pt x="4993349" y="0"/>
                </a:lnTo>
                <a:lnTo>
                  <a:pt x="4993349" y="475730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3" name="Freeform 13"/>
          <p:cNvSpPr/>
          <p:nvPr/>
        </p:nvSpPr>
        <p:spPr>
          <a:xfrm>
            <a:off x="-1857054" y="-2159623"/>
            <a:ext cx="4993349" cy="4757300"/>
          </a:xfrm>
          <a:custGeom>
            <a:avLst/>
            <a:gdLst/>
            <a:ahLst/>
            <a:cxnLst/>
            <a:rect l="l" t="t" r="r" b="b"/>
            <a:pathLst>
              <a:path w="4993349" h="4757300">
                <a:moveTo>
                  <a:pt x="0" y="0"/>
                </a:moveTo>
                <a:lnTo>
                  <a:pt x="4993349" y="0"/>
                </a:lnTo>
                <a:lnTo>
                  <a:pt x="4993349" y="4757299"/>
                </a:lnTo>
                <a:lnTo>
                  <a:pt x="0" y="4757299"/>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4" name="Freeform 14"/>
          <p:cNvSpPr/>
          <p:nvPr/>
        </p:nvSpPr>
        <p:spPr>
          <a:xfrm>
            <a:off x="13698197" y="8779164"/>
            <a:ext cx="1005820" cy="958273"/>
          </a:xfrm>
          <a:custGeom>
            <a:avLst/>
            <a:gdLst/>
            <a:ahLst/>
            <a:cxnLst/>
            <a:rect l="l" t="t" r="r" b="b"/>
            <a:pathLst>
              <a:path w="1005820" h="958273">
                <a:moveTo>
                  <a:pt x="0" y="0"/>
                </a:moveTo>
                <a:lnTo>
                  <a:pt x="1005821" y="0"/>
                </a:lnTo>
                <a:lnTo>
                  <a:pt x="1005821" y="958272"/>
                </a:lnTo>
                <a:lnTo>
                  <a:pt x="0" y="958272"/>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5" name="Freeform 15"/>
          <p:cNvSpPr/>
          <p:nvPr/>
        </p:nvSpPr>
        <p:spPr>
          <a:xfrm>
            <a:off x="3136295" y="324051"/>
            <a:ext cx="1005820" cy="958273"/>
          </a:xfrm>
          <a:custGeom>
            <a:avLst/>
            <a:gdLst/>
            <a:ahLst/>
            <a:cxnLst/>
            <a:rect l="l" t="t" r="r" b="b"/>
            <a:pathLst>
              <a:path w="1005820" h="958273">
                <a:moveTo>
                  <a:pt x="0" y="0"/>
                </a:moveTo>
                <a:lnTo>
                  <a:pt x="1005821" y="0"/>
                </a:lnTo>
                <a:lnTo>
                  <a:pt x="1005821" y="958273"/>
                </a:lnTo>
                <a:lnTo>
                  <a:pt x="0" y="958273"/>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6" name="Freeform 16"/>
          <p:cNvSpPr/>
          <p:nvPr/>
        </p:nvSpPr>
        <p:spPr>
          <a:xfrm>
            <a:off x="-2304620" y="6268819"/>
            <a:ext cx="5888482" cy="5610118"/>
          </a:xfrm>
          <a:custGeom>
            <a:avLst/>
            <a:gdLst/>
            <a:ahLst/>
            <a:cxnLst/>
            <a:rect l="l" t="t" r="r" b="b"/>
            <a:pathLst>
              <a:path w="5888482" h="5610118">
                <a:moveTo>
                  <a:pt x="0" y="0"/>
                </a:moveTo>
                <a:lnTo>
                  <a:pt x="5888482" y="0"/>
                </a:lnTo>
                <a:lnTo>
                  <a:pt x="5888482" y="5610117"/>
                </a:lnTo>
                <a:lnTo>
                  <a:pt x="0" y="5610117"/>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17" name="Freeform 17"/>
          <p:cNvSpPr/>
          <p:nvPr/>
        </p:nvSpPr>
        <p:spPr>
          <a:xfrm flipH="1" flipV="1">
            <a:off x="14406650" y="-1613559"/>
            <a:ext cx="5705300" cy="5435595"/>
          </a:xfrm>
          <a:custGeom>
            <a:avLst/>
            <a:gdLst/>
            <a:ahLst/>
            <a:cxnLst/>
            <a:rect l="l" t="t" r="r" b="b"/>
            <a:pathLst>
              <a:path w="5705300" h="5435595">
                <a:moveTo>
                  <a:pt x="5705300" y="5435595"/>
                </a:moveTo>
                <a:lnTo>
                  <a:pt x="0" y="5435595"/>
                </a:lnTo>
                <a:lnTo>
                  <a:pt x="0" y="0"/>
                </a:lnTo>
                <a:lnTo>
                  <a:pt x="5705300" y="0"/>
                </a:lnTo>
                <a:lnTo>
                  <a:pt x="5705300" y="5435595"/>
                </a:lnTo>
                <a:close/>
              </a:path>
            </a:pathLst>
          </a:custGeom>
          <a:blipFill>
            <a:blip r:embed="rId2">
              <a:extLst>
                <a:ext uri="{96DAC541-7B7A-43D3-8B79-37D633B846F1}">
                  <asvg:svgBlip xmlns:asvg="http://schemas.microsoft.com/office/drawing/2016/SVG/main" xmlns="" r:embed="rId3"/>
                </a:ext>
              </a:extLst>
            </a:blip>
            <a:stretch>
              <a:fillRect/>
            </a:stretch>
          </a:blipFill>
        </p:spPr>
      </p:sp>
    </p:spTree>
    <p:extLst>
      <p:ext uri="{BB962C8B-B14F-4D97-AF65-F5344CB8AC3E}">
        <p14:creationId xmlns:p14="http://schemas.microsoft.com/office/powerpoint/2010/main" val="3813311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0F6"/>
        </a:solidFill>
        <a:effectLst/>
      </p:bgPr>
    </p:bg>
    <p:spTree>
      <p:nvGrpSpPr>
        <p:cNvPr id="1" name=""/>
        <p:cNvGrpSpPr/>
        <p:nvPr/>
      </p:nvGrpSpPr>
      <p:grpSpPr>
        <a:xfrm>
          <a:off x="0" y="0"/>
          <a:ext cx="0" cy="0"/>
          <a:chOff x="0" y="0"/>
          <a:chExt cx="0" cy="0"/>
        </a:xfrm>
      </p:grpSpPr>
      <p:sp>
        <p:nvSpPr>
          <p:cNvPr id="2" name="Freeform 2"/>
          <p:cNvSpPr/>
          <p:nvPr/>
        </p:nvSpPr>
        <p:spPr>
          <a:xfrm flipH="1" flipV="1">
            <a:off x="3240502" y="2189755"/>
            <a:ext cx="4644625" cy="4425061"/>
          </a:xfrm>
          <a:custGeom>
            <a:avLst/>
            <a:gdLst/>
            <a:ahLst/>
            <a:cxnLst/>
            <a:rect l="l" t="t" r="r" b="b"/>
            <a:pathLst>
              <a:path w="4644625" h="4425061">
                <a:moveTo>
                  <a:pt x="4644626" y="4425061"/>
                </a:moveTo>
                <a:lnTo>
                  <a:pt x="0" y="4425061"/>
                </a:lnTo>
                <a:lnTo>
                  <a:pt x="0" y="0"/>
                </a:lnTo>
                <a:lnTo>
                  <a:pt x="4644626" y="0"/>
                </a:lnTo>
                <a:lnTo>
                  <a:pt x="4644626"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3" name="Freeform 3"/>
          <p:cNvSpPr/>
          <p:nvPr/>
        </p:nvSpPr>
        <p:spPr>
          <a:xfrm flipH="1" flipV="1">
            <a:off x="10271826" y="3737282"/>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grpSp>
        <p:nvGrpSpPr>
          <p:cNvPr id="4" name="Group 4"/>
          <p:cNvGrpSpPr/>
          <p:nvPr/>
        </p:nvGrpSpPr>
        <p:grpSpPr>
          <a:xfrm>
            <a:off x="5562815" y="1888444"/>
            <a:ext cx="7031323" cy="6362190"/>
            <a:chOff x="0" y="0"/>
            <a:chExt cx="1851871" cy="1675639"/>
          </a:xfrm>
        </p:grpSpPr>
        <p:sp>
          <p:nvSpPr>
            <p:cNvPr id="5" name="Freeform 5"/>
            <p:cNvSpPr/>
            <p:nvPr/>
          </p:nvSpPr>
          <p:spPr>
            <a:xfrm>
              <a:off x="0" y="0"/>
              <a:ext cx="1851871" cy="1675639"/>
            </a:xfrm>
            <a:custGeom>
              <a:avLst/>
              <a:gdLst/>
              <a:ahLst/>
              <a:cxnLst/>
              <a:rect l="l" t="t" r="r" b="b"/>
              <a:pathLst>
                <a:path w="1851871" h="1675639">
                  <a:moveTo>
                    <a:pt x="50649" y="0"/>
                  </a:moveTo>
                  <a:lnTo>
                    <a:pt x="1801222" y="0"/>
                  </a:lnTo>
                  <a:cubicBezTo>
                    <a:pt x="1829195" y="0"/>
                    <a:pt x="1851871" y="22676"/>
                    <a:pt x="1851871" y="50649"/>
                  </a:cubicBezTo>
                  <a:lnTo>
                    <a:pt x="1851871" y="1624990"/>
                  </a:lnTo>
                  <a:cubicBezTo>
                    <a:pt x="1851871" y="1638423"/>
                    <a:pt x="1846535" y="1651305"/>
                    <a:pt x="1837037" y="1660804"/>
                  </a:cubicBezTo>
                  <a:cubicBezTo>
                    <a:pt x="1827538" y="1670303"/>
                    <a:pt x="1814655" y="1675639"/>
                    <a:pt x="1801222" y="1675639"/>
                  </a:cubicBezTo>
                  <a:lnTo>
                    <a:pt x="50649" y="1675639"/>
                  </a:lnTo>
                  <a:cubicBezTo>
                    <a:pt x="22676" y="1675639"/>
                    <a:pt x="0" y="1652962"/>
                    <a:pt x="0" y="1624990"/>
                  </a:cubicBezTo>
                  <a:lnTo>
                    <a:pt x="0" y="50649"/>
                  </a:lnTo>
                  <a:cubicBezTo>
                    <a:pt x="0" y="22676"/>
                    <a:pt x="22676" y="0"/>
                    <a:pt x="50649" y="0"/>
                  </a:cubicBezTo>
                  <a:close/>
                </a:path>
              </a:pathLst>
            </a:custGeom>
            <a:solidFill>
              <a:srgbClr val="FFFFFF">
                <a:alpha val="80000"/>
              </a:srgbClr>
            </a:solidFill>
            <a:ln w="38100" cap="rnd">
              <a:solidFill>
                <a:srgbClr val="FF94BE">
                  <a:alpha val="80000"/>
                </a:srgbClr>
              </a:solidFill>
              <a:prstDash val="dash"/>
              <a:round/>
            </a:ln>
          </p:spPr>
        </p:sp>
        <p:sp>
          <p:nvSpPr>
            <p:cNvPr id="6" name="TextBox 6"/>
            <p:cNvSpPr txBox="1"/>
            <p:nvPr/>
          </p:nvSpPr>
          <p:spPr>
            <a:xfrm>
              <a:off x="0" y="-47625"/>
              <a:ext cx="1851871" cy="1723264"/>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8" name="TextBox 8"/>
          <p:cNvSpPr txBox="1"/>
          <p:nvPr/>
        </p:nvSpPr>
        <p:spPr>
          <a:xfrm>
            <a:off x="5614426" y="3760868"/>
            <a:ext cx="6594720" cy="2031325"/>
          </a:xfrm>
          <a:prstGeom prst="rect">
            <a:avLst/>
          </a:prstGeom>
        </p:spPr>
        <p:txBody>
          <a:bodyPr wrap="square" lIns="0" tIns="0" rIns="0" bIns="0" rtlCol="0" anchor="t">
            <a:spAutoFit/>
          </a:bodyPr>
          <a:lstStyle/>
          <a:p>
            <a:pPr marL="323850" lvl="1" algn="ctr"/>
            <a:r>
              <a:rPr lang="vi-VN" sz="6600" b="1">
                <a:effectLst>
                  <a:glow rad="101600">
                    <a:schemeClr val="accent2">
                      <a:satMod val="175000"/>
                      <a:alpha val="40000"/>
                    </a:schemeClr>
                  </a:glow>
                </a:effectLst>
                <a:latin typeface="Times New Roman" panose="02020603050405020304" pitchFamily="18" charset="0"/>
                <a:cs typeface="Times New Roman" panose="02020603050405020304" pitchFamily="18" charset="0"/>
              </a:rPr>
              <a:t>HOẠT ĐỘNG </a:t>
            </a:r>
            <a:r>
              <a:rPr lang="vi-VN" sz="6600" b="1" smtClean="0">
                <a:effectLst>
                  <a:glow rad="101600">
                    <a:schemeClr val="accent2">
                      <a:satMod val="175000"/>
                      <a:alpha val="40000"/>
                    </a:schemeClr>
                  </a:glow>
                </a:effectLst>
                <a:latin typeface="Times New Roman" panose="02020603050405020304" pitchFamily="18" charset="0"/>
                <a:cs typeface="Times New Roman" panose="02020603050405020304" pitchFamily="18" charset="0"/>
              </a:rPr>
              <a:t>4</a:t>
            </a:r>
            <a:endParaRPr lang="en-US" sz="6600" b="1" smtClean="0">
              <a:effectLst>
                <a:glow rad="101600">
                  <a:schemeClr val="accent2">
                    <a:satMod val="175000"/>
                    <a:alpha val="40000"/>
                  </a:schemeClr>
                </a:glow>
              </a:effectLst>
              <a:latin typeface="Times New Roman" panose="02020603050405020304" pitchFamily="18" charset="0"/>
              <a:cs typeface="Times New Roman" panose="02020603050405020304" pitchFamily="18" charset="0"/>
            </a:endParaRPr>
          </a:p>
          <a:p>
            <a:pPr marL="323850" lvl="1" algn="ctr"/>
            <a:r>
              <a:rPr lang="vi-VN" sz="6600" b="1" smtClean="0">
                <a:effectLst>
                  <a:glow rad="101600">
                    <a:schemeClr val="accent2">
                      <a:satMod val="175000"/>
                      <a:alpha val="40000"/>
                    </a:schemeClr>
                  </a:glow>
                </a:effectLst>
                <a:latin typeface="Times New Roman" panose="02020603050405020304" pitchFamily="18" charset="0"/>
                <a:cs typeface="Times New Roman" panose="02020603050405020304" pitchFamily="18" charset="0"/>
              </a:rPr>
              <a:t> </a:t>
            </a:r>
            <a:r>
              <a:rPr lang="vi-VN" sz="6600" b="1">
                <a:effectLst>
                  <a:glow rad="101600">
                    <a:schemeClr val="accent2">
                      <a:satMod val="175000"/>
                      <a:alpha val="40000"/>
                    </a:schemeClr>
                  </a:glow>
                </a:effectLst>
                <a:latin typeface="Times New Roman" panose="02020603050405020304" pitchFamily="18" charset="0"/>
                <a:cs typeface="Times New Roman" panose="02020603050405020304" pitchFamily="18" charset="0"/>
              </a:rPr>
              <a:t>VẬN DỤNG</a:t>
            </a:r>
            <a:endParaRPr lang="en-US" sz="6000">
              <a:solidFill>
                <a:srgbClr val="000000"/>
              </a:solidFill>
              <a:effectLst>
                <a:glow rad="101600">
                  <a:schemeClr val="accent2">
                    <a:satMod val="175000"/>
                    <a:alpha val="40000"/>
                  </a:schemeClr>
                </a:glow>
              </a:effectLst>
              <a:latin typeface="Times New Roman" panose="02020603050405020304" pitchFamily="18" charset="0"/>
              <a:ea typeface="Questrial"/>
              <a:cs typeface="Times New Roman" panose="02020603050405020304" pitchFamily="18" charset="0"/>
              <a:sym typeface="Questrial"/>
            </a:endParaRPr>
          </a:p>
        </p:txBody>
      </p:sp>
      <p:sp>
        <p:nvSpPr>
          <p:cNvPr id="9" name="Freeform 9"/>
          <p:cNvSpPr/>
          <p:nvPr/>
        </p:nvSpPr>
        <p:spPr>
          <a:xfrm flipH="1" flipV="1">
            <a:off x="11922282" y="1484561"/>
            <a:ext cx="1343713" cy="1280192"/>
          </a:xfrm>
          <a:custGeom>
            <a:avLst/>
            <a:gdLst/>
            <a:ahLst/>
            <a:cxnLst/>
            <a:rect l="l" t="t" r="r" b="b"/>
            <a:pathLst>
              <a:path w="1343713" h="1280192">
                <a:moveTo>
                  <a:pt x="1343713" y="1280192"/>
                </a:moveTo>
                <a:lnTo>
                  <a:pt x="0" y="1280192"/>
                </a:lnTo>
                <a:lnTo>
                  <a:pt x="0" y="0"/>
                </a:lnTo>
                <a:lnTo>
                  <a:pt x="1343713" y="0"/>
                </a:lnTo>
                <a:lnTo>
                  <a:pt x="1343713" y="1280192"/>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0" name="Freeform 10"/>
          <p:cNvSpPr/>
          <p:nvPr/>
        </p:nvSpPr>
        <p:spPr>
          <a:xfrm>
            <a:off x="4890959" y="7522247"/>
            <a:ext cx="1343713" cy="1280192"/>
          </a:xfrm>
          <a:custGeom>
            <a:avLst/>
            <a:gdLst/>
            <a:ahLst/>
            <a:cxnLst/>
            <a:rect l="l" t="t" r="r" b="b"/>
            <a:pathLst>
              <a:path w="1343713" h="1280192">
                <a:moveTo>
                  <a:pt x="0" y="0"/>
                </a:moveTo>
                <a:lnTo>
                  <a:pt x="1343713" y="0"/>
                </a:lnTo>
                <a:lnTo>
                  <a:pt x="1343713" y="1280192"/>
                </a:lnTo>
                <a:lnTo>
                  <a:pt x="0" y="1280192"/>
                </a:lnTo>
                <a:lnTo>
                  <a:pt x="0" y="0"/>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2" name="Freeform 12"/>
          <p:cNvSpPr/>
          <p:nvPr/>
        </p:nvSpPr>
        <p:spPr>
          <a:xfrm flipH="1" flipV="1">
            <a:off x="15151705" y="7395010"/>
            <a:ext cx="4993349" cy="4757300"/>
          </a:xfrm>
          <a:custGeom>
            <a:avLst/>
            <a:gdLst/>
            <a:ahLst/>
            <a:cxnLst/>
            <a:rect l="l" t="t" r="r" b="b"/>
            <a:pathLst>
              <a:path w="4993349" h="4757300">
                <a:moveTo>
                  <a:pt x="4993349" y="4757300"/>
                </a:moveTo>
                <a:lnTo>
                  <a:pt x="0" y="4757300"/>
                </a:lnTo>
                <a:lnTo>
                  <a:pt x="0" y="0"/>
                </a:lnTo>
                <a:lnTo>
                  <a:pt x="4993349" y="0"/>
                </a:lnTo>
                <a:lnTo>
                  <a:pt x="4993349" y="4757300"/>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3" name="Freeform 13"/>
          <p:cNvSpPr/>
          <p:nvPr/>
        </p:nvSpPr>
        <p:spPr>
          <a:xfrm>
            <a:off x="-1857054" y="-2159623"/>
            <a:ext cx="4993349" cy="4757300"/>
          </a:xfrm>
          <a:custGeom>
            <a:avLst/>
            <a:gdLst/>
            <a:ahLst/>
            <a:cxnLst/>
            <a:rect l="l" t="t" r="r" b="b"/>
            <a:pathLst>
              <a:path w="4993349" h="4757300">
                <a:moveTo>
                  <a:pt x="0" y="0"/>
                </a:moveTo>
                <a:lnTo>
                  <a:pt x="4993349" y="0"/>
                </a:lnTo>
                <a:lnTo>
                  <a:pt x="4993349" y="4757299"/>
                </a:lnTo>
                <a:lnTo>
                  <a:pt x="0" y="4757299"/>
                </a:lnTo>
                <a:lnTo>
                  <a:pt x="0" y="0"/>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4" name="Freeform 14"/>
          <p:cNvSpPr/>
          <p:nvPr/>
        </p:nvSpPr>
        <p:spPr>
          <a:xfrm>
            <a:off x="13698197" y="8779164"/>
            <a:ext cx="1005820" cy="958273"/>
          </a:xfrm>
          <a:custGeom>
            <a:avLst/>
            <a:gdLst/>
            <a:ahLst/>
            <a:cxnLst/>
            <a:rect l="l" t="t" r="r" b="b"/>
            <a:pathLst>
              <a:path w="1005820" h="958273">
                <a:moveTo>
                  <a:pt x="0" y="0"/>
                </a:moveTo>
                <a:lnTo>
                  <a:pt x="1005821" y="0"/>
                </a:lnTo>
                <a:lnTo>
                  <a:pt x="1005821" y="958272"/>
                </a:lnTo>
                <a:lnTo>
                  <a:pt x="0" y="958272"/>
                </a:lnTo>
                <a:lnTo>
                  <a:pt x="0" y="0"/>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5" name="Freeform 15"/>
          <p:cNvSpPr/>
          <p:nvPr/>
        </p:nvSpPr>
        <p:spPr>
          <a:xfrm>
            <a:off x="3136295" y="324051"/>
            <a:ext cx="1005820" cy="958273"/>
          </a:xfrm>
          <a:custGeom>
            <a:avLst/>
            <a:gdLst/>
            <a:ahLst/>
            <a:cxnLst/>
            <a:rect l="l" t="t" r="r" b="b"/>
            <a:pathLst>
              <a:path w="1005820" h="958273">
                <a:moveTo>
                  <a:pt x="0" y="0"/>
                </a:moveTo>
                <a:lnTo>
                  <a:pt x="1005821" y="0"/>
                </a:lnTo>
                <a:lnTo>
                  <a:pt x="1005821" y="958273"/>
                </a:lnTo>
                <a:lnTo>
                  <a:pt x="0" y="958273"/>
                </a:lnTo>
                <a:lnTo>
                  <a:pt x="0" y="0"/>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6" name="Freeform 16"/>
          <p:cNvSpPr/>
          <p:nvPr/>
        </p:nvSpPr>
        <p:spPr>
          <a:xfrm>
            <a:off x="-2304620" y="6268819"/>
            <a:ext cx="5888482" cy="5610118"/>
          </a:xfrm>
          <a:custGeom>
            <a:avLst/>
            <a:gdLst/>
            <a:ahLst/>
            <a:cxnLst/>
            <a:rect l="l" t="t" r="r" b="b"/>
            <a:pathLst>
              <a:path w="5888482" h="5610118">
                <a:moveTo>
                  <a:pt x="0" y="0"/>
                </a:moveTo>
                <a:lnTo>
                  <a:pt x="5888482" y="0"/>
                </a:lnTo>
                <a:lnTo>
                  <a:pt x="5888482" y="5610117"/>
                </a:lnTo>
                <a:lnTo>
                  <a:pt x="0" y="5610117"/>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17" name="Freeform 17"/>
          <p:cNvSpPr/>
          <p:nvPr/>
        </p:nvSpPr>
        <p:spPr>
          <a:xfrm flipH="1" flipV="1">
            <a:off x="14406650" y="-1613559"/>
            <a:ext cx="5705300" cy="5435595"/>
          </a:xfrm>
          <a:custGeom>
            <a:avLst/>
            <a:gdLst/>
            <a:ahLst/>
            <a:cxnLst/>
            <a:rect l="l" t="t" r="r" b="b"/>
            <a:pathLst>
              <a:path w="5705300" h="5435595">
                <a:moveTo>
                  <a:pt x="5705300" y="5435595"/>
                </a:moveTo>
                <a:lnTo>
                  <a:pt x="0" y="5435595"/>
                </a:lnTo>
                <a:lnTo>
                  <a:pt x="0" y="0"/>
                </a:lnTo>
                <a:lnTo>
                  <a:pt x="5705300" y="0"/>
                </a:lnTo>
                <a:lnTo>
                  <a:pt x="5705300" y="5435595"/>
                </a:lnTo>
                <a:close/>
              </a:path>
            </a:pathLst>
          </a:custGeom>
          <a:blipFill>
            <a:blip r:embed="rId2">
              <a:extLst>
                <a:ext uri="{96DAC541-7B7A-43D3-8B79-37D633B846F1}">
                  <asvg:svgBlip xmlns:asvg="http://schemas.microsoft.com/office/drawing/2016/SVG/main" xmlns="" r:embed="rId3"/>
                </a:ext>
              </a:extLst>
            </a:blip>
            <a:stretch>
              <a:fillRect/>
            </a:stretch>
          </a:blipFill>
        </p:spPr>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barn(inVertical)">
                                      <p:cBhvr>
                                        <p:cTn id="7" dur="500"/>
                                        <p:tgtEl>
                                          <p:spTgt spid="8">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8">
                                            <p:txEl>
                                              <p:pRg st="1" end="1"/>
                                            </p:txEl>
                                          </p:spTgt>
                                        </p:tgtEl>
                                        <p:attrNameLst>
                                          <p:attrName>style.visibility</p:attrName>
                                        </p:attrNameLst>
                                      </p:cBhvr>
                                      <p:to>
                                        <p:strVal val="visible"/>
                                      </p:to>
                                    </p:set>
                                    <p:animEffect transition="in" filter="barn(inVertical)">
                                      <p:cBhvr>
                                        <p:cTn id="10" dur="500"/>
                                        <p:tgtEl>
                                          <p:spTgt spid="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0F6"/>
        </a:solidFill>
        <a:effectLst/>
      </p:bgPr>
    </p:bg>
    <p:spTree>
      <p:nvGrpSpPr>
        <p:cNvPr id="1" name=""/>
        <p:cNvGrpSpPr/>
        <p:nvPr/>
      </p:nvGrpSpPr>
      <p:grpSpPr>
        <a:xfrm>
          <a:off x="0" y="0"/>
          <a:ext cx="0" cy="0"/>
          <a:chOff x="0" y="0"/>
          <a:chExt cx="0" cy="0"/>
        </a:xfrm>
      </p:grpSpPr>
      <p:sp>
        <p:nvSpPr>
          <p:cNvPr id="2" name="Freeform 2"/>
          <p:cNvSpPr/>
          <p:nvPr/>
        </p:nvSpPr>
        <p:spPr>
          <a:xfrm flipH="1" flipV="1">
            <a:off x="-1293613" y="3259551"/>
            <a:ext cx="4644625" cy="4425061"/>
          </a:xfrm>
          <a:custGeom>
            <a:avLst/>
            <a:gdLst/>
            <a:ahLst/>
            <a:cxnLst/>
            <a:rect l="l" t="t" r="r" b="b"/>
            <a:pathLst>
              <a:path w="4644625" h="4425061">
                <a:moveTo>
                  <a:pt x="4644626" y="4425061"/>
                </a:moveTo>
                <a:lnTo>
                  <a:pt x="0" y="4425061"/>
                </a:lnTo>
                <a:lnTo>
                  <a:pt x="0" y="0"/>
                </a:lnTo>
                <a:lnTo>
                  <a:pt x="4644626" y="0"/>
                </a:lnTo>
                <a:lnTo>
                  <a:pt x="4644626"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3" name="Freeform 3"/>
          <p:cNvSpPr/>
          <p:nvPr/>
        </p:nvSpPr>
        <p:spPr>
          <a:xfrm flipH="1" flipV="1">
            <a:off x="15965687" y="2941193"/>
            <a:ext cx="4644625" cy="4425061"/>
          </a:xfrm>
          <a:custGeom>
            <a:avLst/>
            <a:gdLst/>
            <a:ahLst/>
            <a:cxnLst/>
            <a:rect l="l" t="t" r="r" b="b"/>
            <a:pathLst>
              <a:path w="4644625" h="4425061">
                <a:moveTo>
                  <a:pt x="4644626" y="4425062"/>
                </a:moveTo>
                <a:lnTo>
                  <a:pt x="0" y="4425062"/>
                </a:lnTo>
                <a:lnTo>
                  <a:pt x="0" y="0"/>
                </a:lnTo>
                <a:lnTo>
                  <a:pt x="4644626" y="0"/>
                </a:lnTo>
                <a:lnTo>
                  <a:pt x="4644626" y="4425062"/>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4" name="Freeform 4"/>
          <p:cNvSpPr/>
          <p:nvPr/>
        </p:nvSpPr>
        <p:spPr>
          <a:xfrm flipH="1" flipV="1">
            <a:off x="4828484" y="-1615447"/>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5" name="Freeform 5"/>
          <p:cNvSpPr/>
          <p:nvPr/>
        </p:nvSpPr>
        <p:spPr>
          <a:xfrm flipH="1" flipV="1">
            <a:off x="9144000" y="7702901"/>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grpSp>
        <p:nvGrpSpPr>
          <p:cNvPr id="6" name="Group 6"/>
          <p:cNvGrpSpPr/>
          <p:nvPr/>
        </p:nvGrpSpPr>
        <p:grpSpPr>
          <a:xfrm>
            <a:off x="1028700" y="1028700"/>
            <a:ext cx="16230600" cy="8229600"/>
            <a:chOff x="0" y="0"/>
            <a:chExt cx="4274726" cy="2167467"/>
          </a:xfrm>
        </p:grpSpPr>
        <p:sp>
          <p:nvSpPr>
            <p:cNvPr id="7" name="Freeform 7"/>
            <p:cNvSpPr/>
            <p:nvPr/>
          </p:nvSpPr>
          <p:spPr>
            <a:xfrm>
              <a:off x="0" y="0"/>
              <a:ext cx="4274726" cy="2167467"/>
            </a:xfrm>
            <a:custGeom>
              <a:avLst/>
              <a:gdLst/>
              <a:ahLst/>
              <a:cxnLst/>
              <a:rect l="l" t="t" r="r" b="b"/>
              <a:pathLst>
                <a:path w="4274726" h="2167467">
                  <a:moveTo>
                    <a:pt x="21942" y="0"/>
                  </a:moveTo>
                  <a:lnTo>
                    <a:pt x="4252784" y="0"/>
                  </a:lnTo>
                  <a:cubicBezTo>
                    <a:pt x="4264902" y="0"/>
                    <a:pt x="4274726" y="9824"/>
                    <a:pt x="4274726" y="21942"/>
                  </a:cubicBezTo>
                  <a:lnTo>
                    <a:pt x="4274726" y="2145525"/>
                  </a:lnTo>
                  <a:cubicBezTo>
                    <a:pt x="4274726" y="2157643"/>
                    <a:pt x="4264902" y="2167467"/>
                    <a:pt x="4252784" y="2167467"/>
                  </a:cubicBezTo>
                  <a:lnTo>
                    <a:pt x="21942" y="2167467"/>
                  </a:lnTo>
                  <a:cubicBezTo>
                    <a:pt x="16122" y="2167467"/>
                    <a:pt x="10541" y="2165155"/>
                    <a:pt x="6427" y="2161040"/>
                  </a:cubicBezTo>
                  <a:cubicBezTo>
                    <a:pt x="2312" y="2156925"/>
                    <a:pt x="0" y="2151344"/>
                    <a:pt x="0" y="2145525"/>
                  </a:cubicBezTo>
                  <a:lnTo>
                    <a:pt x="0" y="21942"/>
                  </a:lnTo>
                  <a:cubicBezTo>
                    <a:pt x="0" y="16122"/>
                    <a:pt x="2312" y="10541"/>
                    <a:pt x="6427" y="6427"/>
                  </a:cubicBezTo>
                  <a:cubicBezTo>
                    <a:pt x="10541" y="2312"/>
                    <a:pt x="16122" y="0"/>
                    <a:pt x="21942" y="0"/>
                  </a:cubicBezTo>
                  <a:close/>
                </a:path>
              </a:pathLst>
            </a:custGeom>
            <a:solidFill>
              <a:srgbClr val="FFFFFF">
                <a:alpha val="80000"/>
              </a:srgbClr>
            </a:solidFill>
            <a:ln w="38100" cap="rnd">
              <a:solidFill>
                <a:srgbClr val="FF94BE">
                  <a:alpha val="80000"/>
                </a:srgbClr>
              </a:solidFill>
              <a:prstDash val="dash"/>
              <a:round/>
            </a:ln>
          </p:spPr>
        </p:sp>
        <p:sp>
          <p:nvSpPr>
            <p:cNvPr id="8" name="TextBox 8"/>
            <p:cNvSpPr txBox="1"/>
            <p:nvPr/>
          </p:nvSpPr>
          <p:spPr>
            <a:xfrm>
              <a:off x="0" y="-47625"/>
              <a:ext cx="4274726" cy="2215092"/>
            </a:xfrm>
            <a:prstGeom prst="rect">
              <a:avLst/>
            </a:prstGeom>
          </p:spPr>
          <p:txBody>
            <a:bodyPr lIns="50800" tIns="50800" rIns="50800" bIns="50800" rtlCol="0" anchor="ctr"/>
            <a:lstStyle/>
            <a:p>
              <a:pPr algn="ctr">
                <a:lnSpc>
                  <a:spcPts val="2659"/>
                </a:lnSpc>
              </a:pPr>
              <a:endParaRPr/>
            </a:p>
          </p:txBody>
        </p:sp>
      </p:grpSp>
      <p:sp>
        <p:nvSpPr>
          <p:cNvPr id="11" name="Freeform 11"/>
          <p:cNvSpPr/>
          <p:nvPr/>
        </p:nvSpPr>
        <p:spPr>
          <a:xfrm flipH="1" flipV="1">
            <a:off x="16101337" y="8197452"/>
            <a:ext cx="3606446" cy="3435960"/>
          </a:xfrm>
          <a:custGeom>
            <a:avLst/>
            <a:gdLst/>
            <a:ahLst/>
            <a:cxnLst/>
            <a:rect l="l" t="t" r="r" b="b"/>
            <a:pathLst>
              <a:path w="3606446" h="3435960">
                <a:moveTo>
                  <a:pt x="3606446" y="3435959"/>
                </a:moveTo>
                <a:lnTo>
                  <a:pt x="0" y="3435959"/>
                </a:lnTo>
                <a:lnTo>
                  <a:pt x="0" y="0"/>
                </a:lnTo>
                <a:lnTo>
                  <a:pt x="3606446" y="0"/>
                </a:lnTo>
                <a:lnTo>
                  <a:pt x="3606446" y="3435959"/>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2" name="Freeform 12"/>
          <p:cNvSpPr/>
          <p:nvPr/>
        </p:nvSpPr>
        <p:spPr>
          <a:xfrm>
            <a:off x="-948361" y="-915830"/>
            <a:ext cx="3175962" cy="3025826"/>
          </a:xfrm>
          <a:custGeom>
            <a:avLst/>
            <a:gdLst/>
            <a:ahLst/>
            <a:cxnLst/>
            <a:rect l="l" t="t" r="r" b="b"/>
            <a:pathLst>
              <a:path w="3175962" h="3025826">
                <a:moveTo>
                  <a:pt x="0" y="0"/>
                </a:moveTo>
                <a:lnTo>
                  <a:pt x="3175963" y="0"/>
                </a:lnTo>
                <a:lnTo>
                  <a:pt x="3175963" y="3025826"/>
                </a:lnTo>
                <a:lnTo>
                  <a:pt x="0" y="3025826"/>
                </a:lnTo>
                <a:lnTo>
                  <a:pt x="0" y="0"/>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3" name="Freeform 13"/>
          <p:cNvSpPr/>
          <p:nvPr/>
        </p:nvSpPr>
        <p:spPr>
          <a:xfrm>
            <a:off x="-1140642" y="8197452"/>
            <a:ext cx="3175962" cy="3025826"/>
          </a:xfrm>
          <a:custGeom>
            <a:avLst/>
            <a:gdLst/>
            <a:ahLst/>
            <a:cxnLst/>
            <a:rect l="l" t="t" r="r" b="b"/>
            <a:pathLst>
              <a:path w="3175962" h="3025826">
                <a:moveTo>
                  <a:pt x="0" y="0"/>
                </a:moveTo>
                <a:lnTo>
                  <a:pt x="3175963" y="0"/>
                </a:lnTo>
                <a:lnTo>
                  <a:pt x="3175963" y="3025826"/>
                </a:lnTo>
                <a:lnTo>
                  <a:pt x="0" y="3025826"/>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a:ln cap="sq">
            <a:noFill/>
            <a:prstDash val="solid"/>
            <a:miter/>
          </a:ln>
        </p:spPr>
      </p:sp>
      <p:sp>
        <p:nvSpPr>
          <p:cNvPr id="14" name="Freeform 14"/>
          <p:cNvSpPr/>
          <p:nvPr/>
        </p:nvSpPr>
        <p:spPr>
          <a:xfrm>
            <a:off x="15700986" y="-915830"/>
            <a:ext cx="3175962" cy="3025826"/>
          </a:xfrm>
          <a:custGeom>
            <a:avLst/>
            <a:gdLst/>
            <a:ahLst/>
            <a:cxnLst/>
            <a:rect l="l" t="t" r="r" b="b"/>
            <a:pathLst>
              <a:path w="3175962" h="3025826">
                <a:moveTo>
                  <a:pt x="0" y="0"/>
                </a:moveTo>
                <a:lnTo>
                  <a:pt x="3175962" y="0"/>
                </a:lnTo>
                <a:lnTo>
                  <a:pt x="3175962" y="3025826"/>
                </a:lnTo>
                <a:lnTo>
                  <a:pt x="0" y="3025826"/>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a:ln cap="sq">
            <a:noFill/>
            <a:prstDash val="solid"/>
            <a:miter/>
          </a:ln>
        </p:spPr>
      </p:sp>
      <p:sp>
        <p:nvSpPr>
          <p:cNvPr id="15" name="Freeform 15"/>
          <p:cNvSpPr/>
          <p:nvPr/>
        </p:nvSpPr>
        <p:spPr>
          <a:xfrm>
            <a:off x="12397325" y="388604"/>
            <a:ext cx="1343713" cy="1280192"/>
          </a:xfrm>
          <a:custGeom>
            <a:avLst/>
            <a:gdLst/>
            <a:ahLst/>
            <a:cxnLst/>
            <a:rect l="l" t="t" r="r" b="b"/>
            <a:pathLst>
              <a:path w="1343713" h="1280192">
                <a:moveTo>
                  <a:pt x="0" y="0"/>
                </a:moveTo>
                <a:lnTo>
                  <a:pt x="1343713" y="0"/>
                </a:lnTo>
                <a:lnTo>
                  <a:pt x="1343713" y="1280192"/>
                </a:lnTo>
                <a:lnTo>
                  <a:pt x="0" y="1280192"/>
                </a:lnTo>
                <a:lnTo>
                  <a:pt x="0" y="0"/>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6" name="Freeform 16"/>
          <p:cNvSpPr/>
          <p:nvPr/>
        </p:nvSpPr>
        <p:spPr>
          <a:xfrm>
            <a:off x="3224084" y="8618204"/>
            <a:ext cx="1343713" cy="1280192"/>
          </a:xfrm>
          <a:custGeom>
            <a:avLst/>
            <a:gdLst/>
            <a:ahLst/>
            <a:cxnLst/>
            <a:rect l="l" t="t" r="r" b="b"/>
            <a:pathLst>
              <a:path w="1343713" h="1280192">
                <a:moveTo>
                  <a:pt x="0" y="0"/>
                </a:moveTo>
                <a:lnTo>
                  <a:pt x="1343713" y="0"/>
                </a:lnTo>
                <a:lnTo>
                  <a:pt x="1343713" y="1280192"/>
                </a:lnTo>
                <a:lnTo>
                  <a:pt x="0" y="1280192"/>
                </a:lnTo>
                <a:lnTo>
                  <a:pt x="0" y="0"/>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8" name="Rectangle 17"/>
          <p:cNvSpPr/>
          <p:nvPr/>
        </p:nvSpPr>
        <p:spPr>
          <a:xfrm>
            <a:off x="3505200" y="2479091"/>
            <a:ext cx="11734800" cy="4413516"/>
          </a:xfrm>
          <a:prstGeom prst="rect">
            <a:avLst/>
          </a:prstGeom>
        </p:spPr>
        <p:txBody>
          <a:bodyPr wrap="square">
            <a:spAutoFit/>
          </a:bodyPr>
          <a:lstStyle/>
          <a:p>
            <a:pPr algn="ctr">
              <a:lnSpc>
                <a:spcPct val="130000"/>
              </a:lnSpc>
              <a:spcAft>
                <a:spcPts val="0"/>
              </a:spcAft>
            </a:pPr>
            <a:r>
              <a:rPr lang="en-US" sz="7200" i="1">
                <a:solidFill>
                  <a:srgbClr val="0D0D0D"/>
                </a:solidFill>
                <a:latin typeface="Times New Roman" panose="02020603050405020304" pitchFamily="18" charset="0"/>
                <a:ea typeface="MS Mincho"/>
                <a:cs typeface="Times New Roman" panose="02020603050405020304" pitchFamily="18" charset="0"/>
              </a:rPr>
              <a:t>Em hãy rút ra ý nghĩa của việc sáng tác câu chuyện tưởng tượng đối với bản thân em.</a:t>
            </a:r>
            <a:endParaRPr lang="en-GB" sz="720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1000"/>
                                        <p:tgtEl>
                                          <p:spTgt spid="18"/>
                                        </p:tgtEl>
                                      </p:cBhvr>
                                    </p:animEffect>
                                    <p:anim calcmode="lin" valueType="num">
                                      <p:cBhvr>
                                        <p:cTn id="8" dur="1000" fill="hold"/>
                                        <p:tgtEl>
                                          <p:spTgt spid="18"/>
                                        </p:tgtEl>
                                        <p:attrNameLst>
                                          <p:attrName>ppt_x</p:attrName>
                                        </p:attrNameLst>
                                      </p:cBhvr>
                                      <p:tavLst>
                                        <p:tav tm="0">
                                          <p:val>
                                            <p:strVal val="#ppt_x"/>
                                          </p:val>
                                        </p:tav>
                                        <p:tav tm="100000">
                                          <p:val>
                                            <p:strVal val="#ppt_x"/>
                                          </p:val>
                                        </p:tav>
                                      </p:tavLst>
                                    </p:anim>
                                    <p:anim calcmode="lin" valueType="num">
                                      <p:cBhvr>
                                        <p:cTn id="9"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FF0F6"/>
        </a:solidFill>
        <a:effectLst/>
      </p:bgPr>
    </p:bg>
    <p:spTree>
      <p:nvGrpSpPr>
        <p:cNvPr id="1" name=""/>
        <p:cNvGrpSpPr/>
        <p:nvPr/>
      </p:nvGrpSpPr>
      <p:grpSpPr>
        <a:xfrm>
          <a:off x="0" y="0"/>
          <a:ext cx="0" cy="0"/>
          <a:chOff x="0" y="0"/>
          <a:chExt cx="0" cy="0"/>
        </a:xfrm>
      </p:grpSpPr>
      <p:sp>
        <p:nvSpPr>
          <p:cNvPr id="2" name="Freeform 2"/>
          <p:cNvSpPr/>
          <p:nvPr/>
        </p:nvSpPr>
        <p:spPr>
          <a:xfrm flipH="1" flipV="1">
            <a:off x="5219268" y="1319597"/>
            <a:ext cx="4644625" cy="4425061"/>
          </a:xfrm>
          <a:custGeom>
            <a:avLst/>
            <a:gdLst/>
            <a:ahLst/>
            <a:cxnLst/>
            <a:rect l="l" t="t" r="r" b="b"/>
            <a:pathLst>
              <a:path w="4644625" h="4425061">
                <a:moveTo>
                  <a:pt x="4644626" y="4425061"/>
                </a:moveTo>
                <a:lnTo>
                  <a:pt x="0" y="4425061"/>
                </a:lnTo>
                <a:lnTo>
                  <a:pt x="0" y="0"/>
                </a:lnTo>
                <a:lnTo>
                  <a:pt x="4644626" y="0"/>
                </a:lnTo>
                <a:lnTo>
                  <a:pt x="4644626"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3" name="Freeform 3"/>
          <p:cNvSpPr/>
          <p:nvPr/>
        </p:nvSpPr>
        <p:spPr>
          <a:xfrm flipH="1" flipV="1">
            <a:off x="9144000" y="4913398"/>
            <a:ext cx="4644625" cy="4425061"/>
          </a:xfrm>
          <a:custGeom>
            <a:avLst/>
            <a:gdLst/>
            <a:ahLst/>
            <a:cxnLst/>
            <a:rect l="l" t="t" r="r" b="b"/>
            <a:pathLst>
              <a:path w="4644625" h="4425061">
                <a:moveTo>
                  <a:pt x="4644625" y="4425062"/>
                </a:moveTo>
                <a:lnTo>
                  <a:pt x="0" y="4425062"/>
                </a:lnTo>
                <a:lnTo>
                  <a:pt x="0" y="0"/>
                </a:lnTo>
                <a:lnTo>
                  <a:pt x="4644625" y="0"/>
                </a:lnTo>
                <a:lnTo>
                  <a:pt x="4644625" y="4425062"/>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4" name="Freeform 4"/>
          <p:cNvSpPr/>
          <p:nvPr/>
        </p:nvSpPr>
        <p:spPr>
          <a:xfrm>
            <a:off x="2351352" y="3118056"/>
            <a:ext cx="13585295" cy="4050888"/>
          </a:xfrm>
          <a:custGeom>
            <a:avLst/>
            <a:gdLst/>
            <a:ahLst/>
            <a:cxnLst/>
            <a:rect l="l" t="t" r="r" b="b"/>
            <a:pathLst>
              <a:path w="13585295" h="4050888">
                <a:moveTo>
                  <a:pt x="0" y="0"/>
                </a:moveTo>
                <a:lnTo>
                  <a:pt x="13585296" y="0"/>
                </a:lnTo>
                <a:lnTo>
                  <a:pt x="13585296" y="4050888"/>
                </a:lnTo>
                <a:lnTo>
                  <a:pt x="0" y="4050888"/>
                </a:lnTo>
                <a:lnTo>
                  <a:pt x="0" y="0"/>
                </a:lnTo>
                <a:close/>
              </a:path>
            </a:pathLst>
          </a:custGeom>
          <a:blipFill>
            <a:blip r:embed="rId4">
              <a:extLst>
                <a:ext uri="{96DAC541-7B7A-43D3-8B79-37D633B846F1}">
                  <asvg:svgBlip xmlns:asvg="http://schemas.microsoft.com/office/drawing/2016/SVG/main" xmlns="" r:embed="rId5"/>
                </a:ext>
              </a:extLst>
            </a:blip>
            <a:stretch>
              <a:fillRect/>
            </a:stretch>
          </a:blipFill>
        </p:spPr>
      </p:sp>
      <p:sp>
        <p:nvSpPr>
          <p:cNvPr id="5" name="Freeform 5"/>
          <p:cNvSpPr/>
          <p:nvPr/>
        </p:nvSpPr>
        <p:spPr>
          <a:xfrm>
            <a:off x="417081" y="2807726"/>
            <a:ext cx="1799278" cy="1714221"/>
          </a:xfrm>
          <a:custGeom>
            <a:avLst/>
            <a:gdLst/>
            <a:ahLst/>
            <a:cxnLst/>
            <a:rect l="l" t="t" r="r" b="b"/>
            <a:pathLst>
              <a:path w="1799278" h="1714221">
                <a:moveTo>
                  <a:pt x="0" y="0"/>
                </a:moveTo>
                <a:lnTo>
                  <a:pt x="1799278" y="0"/>
                </a:lnTo>
                <a:lnTo>
                  <a:pt x="1799278" y="1714221"/>
                </a:lnTo>
                <a:lnTo>
                  <a:pt x="0" y="1714221"/>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6" name="Freeform 6"/>
          <p:cNvSpPr/>
          <p:nvPr/>
        </p:nvSpPr>
        <p:spPr>
          <a:xfrm>
            <a:off x="3191391" y="462486"/>
            <a:ext cx="1799278" cy="1714221"/>
          </a:xfrm>
          <a:custGeom>
            <a:avLst/>
            <a:gdLst/>
            <a:ahLst/>
            <a:cxnLst/>
            <a:rect l="l" t="t" r="r" b="b"/>
            <a:pathLst>
              <a:path w="1799278" h="1714221">
                <a:moveTo>
                  <a:pt x="0" y="0"/>
                </a:moveTo>
                <a:lnTo>
                  <a:pt x="1799277" y="0"/>
                </a:lnTo>
                <a:lnTo>
                  <a:pt x="1799277" y="1714221"/>
                </a:lnTo>
                <a:lnTo>
                  <a:pt x="0" y="1714221"/>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7" name="Freeform 7"/>
          <p:cNvSpPr/>
          <p:nvPr/>
        </p:nvSpPr>
        <p:spPr>
          <a:xfrm>
            <a:off x="13242274" y="8034316"/>
            <a:ext cx="1799278" cy="1714221"/>
          </a:xfrm>
          <a:custGeom>
            <a:avLst/>
            <a:gdLst/>
            <a:ahLst/>
            <a:cxnLst/>
            <a:rect l="l" t="t" r="r" b="b"/>
            <a:pathLst>
              <a:path w="1799278" h="1714221">
                <a:moveTo>
                  <a:pt x="0" y="0"/>
                </a:moveTo>
                <a:lnTo>
                  <a:pt x="1799278" y="0"/>
                </a:lnTo>
                <a:lnTo>
                  <a:pt x="1799278" y="1714220"/>
                </a:lnTo>
                <a:lnTo>
                  <a:pt x="0" y="1714220"/>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8" name="Freeform 8"/>
          <p:cNvSpPr/>
          <p:nvPr/>
        </p:nvSpPr>
        <p:spPr>
          <a:xfrm>
            <a:off x="15733733" y="5411708"/>
            <a:ext cx="1799278" cy="1714221"/>
          </a:xfrm>
          <a:custGeom>
            <a:avLst/>
            <a:gdLst/>
            <a:ahLst/>
            <a:cxnLst/>
            <a:rect l="l" t="t" r="r" b="b"/>
            <a:pathLst>
              <a:path w="1799278" h="1714221">
                <a:moveTo>
                  <a:pt x="0" y="0"/>
                </a:moveTo>
                <a:lnTo>
                  <a:pt x="1799278" y="0"/>
                </a:lnTo>
                <a:lnTo>
                  <a:pt x="1799278" y="1714221"/>
                </a:lnTo>
                <a:lnTo>
                  <a:pt x="0" y="1714221"/>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0" name="Freeform 10"/>
          <p:cNvSpPr/>
          <p:nvPr/>
        </p:nvSpPr>
        <p:spPr>
          <a:xfrm flipH="1" flipV="1">
            <a:off x="15440036" y="7567412"/>
            <a:ext cx="4929049" cy="4696039"/>
          </a:xfrm>
          <a:custGeom>
            <a:avLst/>
            <a:gdLst/>
            <a:ahLst/>
            <a:cxnLst/>
            <a:rect l="l" t="t" r="r" b="b"/>
            <a:pathLst>
              <a:path w="4929049" h="4696039">
                <a:moveTo>
                  <a:pt x="4929049" y="4696039"/>
                </a:moveTo>
                <a:lnTo>
                  <a:pt x="0" y="4696039"/>
                </a:lnTo>
                <a:lnTo>
                  <a:pt x="0" y="0"/>
                </a:lnTo>
                <a:lnTo>
                  <a:pt x="4929049" y="0"/>
                </a:lnTo>
                <a:lnTo>
                  <a:pt x="4929049" y="4696039"/>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1" name="Freeform 11"/>
          <p:cNvSpPr/>
          <p:nvPr/>
        </p:nvSpPr>
        <p:spPr>
          <a:xfrm>
            <a:off x="-1680710" y="-1613559"/>
            <a:ext cx="4640662" cy="4421285"/>
          </a:xfrm>
          <a:custGeom>
            <a:avLst/>
            <a:gdLst/>
            <a:ahLst/>
            <a:cxnLst/>
            <a:rect l="l" t="t" r="r" b="b"/>
            <a:pathLst>
              <a:path w="4640662" h="4421285">
                <a:moveTo>
                  <a:pt x="0" y="0"/>
                </a:moveTo>
                <a:lnTo>
                  <a:pt x="4640662" y="0"/>
                </a:lnTo>
                <a:lnTo>
                  <a:pt x="4640662" y="4421285"/>
                </a:lnTo>
                <a:lnTo>
                  <a:pt x="0" y="4421285"/>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2" name="Freeform 12"/>
          <p:cNvSpPr/>
          <p:nvPr/>
        </p:nvSpPr>
        <p:spPr>
          <a:xfrm>
            <a:off x="-2304620" y="6268819"/>
            <a:ext cx="5888482" cy="5610118"/>
          </a:xfrm>
          <a:custGeom>
            <a:avLst/>
            <a:gdLst/>
            <a:ahLst/>
            <a:cxnLst/>
            <a:rect l="l" t="t" r="r" b="b"/>
            <a:pathLst>
              <a:path w="5888482" h="5610118">
                <a:moveTo>
                  <a:pt x="0" y="0"/>
                </a:moveTo>
                <a:lnTo>
                  <a:pt x="5888482" y="0"/>
                </a:lnTo>
                <a:lnTo>
                  <a:pt x="5888482" y="5610117"/>
                </a:lnTo>
                <a:lnTo>
                  <a:pt x="0" y="5610117"/>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13" name="Freeform 13"/>
          <p:cNvSpPr/>
          <p:nvPr/>
        </p:nvSpPr>
        <p:spPr>
          <a:xfrm flipH="1" flipV="1">
            <a:off x="14406650" y="-1613559"/>
            <a:ext cx="5705300" cy="5435595"/>
          </a:xfrm>
          <a:custGeom>
            <a:avLst/>
            <a:gdLst/>
            <a:ahLst/>
            <a:cxnLst/>
            <a:rect l="l" t="t" r="r" b="b"/>
            <a:pathLst>
              <a:path w="5705300" h="5435595">
                <a:moveTo>
                  <a:pt x="5705300" y="5435595"/>
                </a:moveTo>
                <a:lnTo>
                  <a:pt x="0" y="5435595"/>
                </a:lnTo>
                <a:lnTo>
                  <a:pt x="0" y="0"/>
                </a:lnTo>
                <a:lnTo>
                  <a:pt x="5705300" y="0"/>
                </a:lnTo>
                <a:lnTo>
                  <a:pt x="5705300" y="5435595"/>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14" name="TextBox 14"/>
          <p:cNvSpPr txBox="1"/>
          <p:nvPr/>
        </p:nvSpPr>
        <p:spPr>
          <a:xfrm>
            <a:off x="4419600" y="4237493"/>
            <a:ext cx="9826225" cy="2031325"/>
          </a:xfrm>
          <a:prstGeom prst="rect">
            <a:avLst/>
          </a:prstGeom>
        </p:spPr>
        <p:txBody>
          <a:bodyPr wrap="square" lIns="0" tIns="0" rIns="0" bIns="0" rtlCol="0" anchor="t">
            <a:spAutoFit/>
          </a:bodyPr>
          <a:lstStyle/>
          <a:p>
            <a:pPr algn="ctr"/>
            <a:r>
              <a:rPr lang="pt-BR" sz="6600" b="1">
                <a:effectLst>
                  <a:glow rad="101600">
                    <a:schemeClr val="accent2">
                      <a:satMod val="175000"/>
                      <a:alpha val="40000"/>
                    </a:schemeClr>
                  </a:glow>
                </a:effectLst>
                <a:latin typeface="Times New Roman" panose="02020603050405020304" pitchFamily="18" charset="0"/>
                <a:cs typeface="Times New Roman" panose="02020603050405020304" pitchFamily="18" charset="0"/>
              </a:rPr>
              <a:t>HƯỚNG DẪN HS TỰ HỌC Ở NHÀ</a:t>
            </a:r>
            <a:endParaRPr lang="en-GB" sz="6600">
              <a:effectLst>
                <a:glow rad="101600">
                  <a:schemeClr val="accent2">
                    <a:satMod val="175000"/>
                    <a:alpha val="40000"/>
                  </a:schemeClr>
                </a:glo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883760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barn(inVertical)">
                                      <p:cBhvr>
                                        <p:cTn id="7" dur="500"/>
                                        <p:tgtEl>
                                          <p:spTgt spid="1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0F6"/>
        </a:solidFill>
        <a:effectLst/>
      </p:bgPr>
    </p:bg>
    <p:spTree>
      <p:nvGrpSpPr>
        <p:cNvPr id="1" name=""/>
        <p:cNvGrpSpPr/>
        <p:nvPr/>
      </p:nvGrpSpPr>
      <p:grpSpPr>
        <a:xfrm>
          <a:off x="0" y="0"/>
          <a:ext cx="0" cy="0"/>
          <a:chOff x="0" y="0"/>
          <a:chExt cx="0" cy="0"/>
        </a:xfrm>
      </p:grpSpPr>
      <p:sp>
        <p:nvSpPr>
          <p:cNvPr id="2" name="Freeform 2"/>
          <p:cNvSpPr/>
          <p:nvPr/>
        </p:nvSpPr>
        <p:spPr>
          <a:xfrm flipH="1" flipV="1">
            <a:off x="-1293613" y="3259551"/>
            <a:ext cx="4644625" cy="4425061"/>
          </a:xfrm>
          <a:custGeom>
            <a:avLst/>
            <a:gdLst/>
            <a:ahLst/>
            <a:cxnLst/>
            <a:rect l="l" t="t" r="r" b="b"/>
            <a:pathLst>
              <a:path w="4644625" h="4425061">
                <a:moveTo>
                  <a:pt x="4644626" y="4425061"/>
                </a:moveTo>
                <a:lnTo>
                  <a:pt x="0" y="4425061"/>
                </a:lnTo>
                <a:lnTo>
                  <a:pt x="0" y="0"/>
                </a:lnTo>
                <a:lnTo>
                  <a:pt x="4644626" y="0"/>
                </a:lnTo>
                <a:lnTo>
                  <a:pt x="4644626"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3" name="Freeform 3"/>
          <p:cNvSpPr/>
          <p:nvPr/>
        </p:nvSpPr>
        <p:spPr>
          <a:xfrm flipH="1" flipV="1">
            <a:off x="15965687" y="2941193"/>
            <a:ext cx="4644625" cy="4425061"/>
          </a:xfrm>
          <a:custGeom>
            <a:avLst/>
            <a:gdLst/>
            <a:ahLst/>
            <a:cxnLst/>
            <a:rect l="l" t="t" r="r" b="b"/>
            <a:pathLst>
              <a:path w="4644625" h="4425061">
                <a:moveTo>
                  <a:pt x="4644626" y="4425062"/>
                </a:moveTo>
                <a:lnTo>
                  <a:pt x="0" y="4425062"/>
                </a:lnTo>
                <a:lnTo>
                  <a:pt x="0" y="0"/>
                </a:lnTo>
                <a:lnTo>
                  <a:pt x="4644626" y="0"/>
                </a:lnTo>
                <a:lnTo>
                  <a:pt x="4644626" y="4425062"/>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4" name="Freeform 4"/>
          <p:cNvSpPr/>
          <p:nvPr/>
        </p:nvSpPr>
        <p:spPr>
          <a:xfrm flipH="1" flipV="1">
            <a:off x="4828484" y="-1615447"/>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5" name="Freeform 5"/>
          <p:cNvSpPr/>
          <p:nvPr/>
        </p:nvSpPr>
        <p:spPr>
          <a:xfrm flipH="1" flipV="1">
            <a:off x="9144000" y="7702901"/>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grpSp>
        <p:nvGrpSpPr>
          <p:cNvPr id="6" name="Group 6"/>
          <p:cNvGrpSpPr/>
          <p:nvPr/>
        </p:nvGrpSpPr>
        <p:grpSpPr>
          <a:xfrm>
            <a:off x="3733800" y="3086100"/>
            <a:ext cx="11506200" cy="4280154"/>
            <a:chOff x="0" y="0"/>
            <a:chExt cx="4274726" cy="2167467"/>
          </a:xfrm>
        </p:grpSpPr>
        <p:sp>
          <p:nvSpPr>
            <p:cNvPr id="7" name="Freeform 7"/>
            <p:cNvSpPr/>
            <p:nvPr/>
          </p:nvSpPr>
          <p:spPr>
            <a:xfrm>
              <a:off x="0" y="0"/>
              <a:ext cx="4274726" cy="2167467"/>
            </a:xfrm>
            <a:custGeom>
              <a:avLst/>
              <a:gdLst/>
              <a:ahLst/>
              <a:cxnLst/>
              <a:rect l="l" t="t" r="r" b="b"/>
              <a:pathLst>
                <a:path w="4274726" h="2167467">
                  <a:moveTo>
                    <a:pt x="21942" y="0"/>
                  </a:moveTo>
                  <a:lnTo>
                    <a:pt x="4252784" y="0"/>
                  </a:lnTo>
                  <a:cubicBezTo>
                    <a:pt x="4264902" y="0"/>
                    <a:pt x="4274726" y="9824"/>
                    <a:pt x="4274726" y="21942"/>
                  </a:cubicBezTo>
                  <a:lnTo>
                    <a:pt x="4274726" y="2145525"/>
                  </a:lnTo>
                  <a:cubicBezTo>
                    <a:pt x="4274726" y="2157643"/>
                    <a:pt x="4264902" y="2167467"/>
                    <a:pt x="4252784" y="2167467"/>
                  </a:cubicBezTo>
                  <a:lnTo>
                    <a:pt x="21942" y="2167467"/>
                  </a:lnTo>
                  <a:cubicBezTo>
                    <a:pt x="16122" y="2167467"/>
                    <a:pt x="10541" y="2165155"/>
                    <a:pt x="6427" y="2161040"/>
                  </a:cubicBezTo>
                  <a:cubicBezTo>
                    <a:pt x="2312" y="2156925"/>
                    <a:pt x="0" y="2151344"/>
                    <a:pt x="0" y="2145525"/>
                  </a:cubicBezTo>
                  <a:lnTo>
                    <a:pt x="0" y="21942"/>
                  </a:lnTo>
                  <a:cubicBezTo>
                    <a:pt x="0" y="16122"/>
                    <a:pt x="2312" y="10541"/>
                    <a:pt x="6427" y="6427"/>
                  </a:cubicBezTo>
                  <a:cubicBezTo>
                    <a:pt x="10541" y="2312"/>
                    <a:pt x="16122" y="0"/>
                    <a:pt x="21942" y="0"/>
                  </a:cubicBezTo>
                  <a:close/>
                </a:path>
              </a:pathLst>
            </a:custGeom>
            <a:solidFill>
              <a:srgbClr val="FFFFFF">
                <a:alpha val="80000"/>
              </a:srgbClr>
            </a:solidFill>
            <a:ln w="38100" cap="rnd">
              <a:solidFill>
                <a:srgbClr val="FF94BE">
                  <a:alpha val="80000"/>
                </a:srgbClr>
              </a:solidFill>
              <a:prstDash val="dash"/>
              <a:round/>
            </a:ln>
          </p:spPr>
        </p:sp>
        <p:sp>
          <p:nvSpPr>
            <p:cNvPr id="8" name="TextBox 8"/>
            <p:cNvSpPr txBox="1"/>
            <p:nvPr/>
          </p:nvSpPr>
          <p:spPr>
            <a:xfrm>
              <a:off x="0" y="-47625"/>
              <a:ext cx="4274726" cy="2215092"/>
            </a:xfrm>
            <a:prstGeom prst="rect">
              <a:avLst/>
            </a:prstGeom>
          </p:spPr>
          <p:txBody>
            <a:bodyPr lIns="50800" tIns="50800" rIns="50800" bIns="50800" rtlCol="0" anchor="ctr"/>
            <a:lstStyle/>
            <a:p>
              <a:pPr algn="ctr">
                <a:lnSpc>
                  <a:spcPts val="2659"/>
                </a:lnSpc>
                <a:spcBef>
                  <a:spcPct val="0"/>
                </a:spcBef>
              </a:pPr>
              <a:endParaRPr>
                <a:solidFill>
                  <a:prstClr val="black"/>
                </a:solidFill>
              </a:endParaRPr>
            </a:p>
          </p:txBody>
        </p:sp>
      </p:grpSp>
      <p:sp>
        <p:nvSpPr>
          <p:cNvPr id="10" name="Freeform 10"/>
          <p:cNvSpPr/>
          <p:nvPr/>
        </p:nvSpPr>
        <p:spPr>
          <a:xfrm flipH="1" flipV="1">
            <a:off x="16101337" y="8197452"/>
            <a:ext cx="3606446" cy="3435960"/>
          </a:xfrm>
          <a:custGeom>
            <a:avLst/>
            <a:gdLst/>
            <a:ahLst/>
            <a:cxnLst/>
            <a:rect l="l" t="t" r="r" b="b"/>
            <a:pathLst>
              <a:path w="3606446" h="3435960">
                <a:moveTo>
                  <a:pt x="3606446" y="3435959"/>
                </a:moveTo>
                <a:lnTo>
                  <a:pt x="0" y="3435959"/>
                </a:lnTo>
                <a:lnTo>
                  <a:pt x="0" y="0"/>
                </a:lnTo>
                <a:lnTo>
                  <a:pt x="3606446" y="0"/>
                </a:lnTo>
                <a:lnTo>
                  <a:pt x="3606446" y="3435959"/>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1" name="Freeform 11"/>
          <p:cNvSpPr/>
          <p:nvPr/>
        </p:nvSpPr>
        <p:spPr>
          <a:xfrm>
            <a:off x="-948361" y="-915830"/>
            <a:ext cx="3175962" cy="3025826"/>
          </a:xfrm>
          <a:custGeom>
            <a:avLst/>
            <a:gdLst/>
            <a:ahLst/>
            <a:cxnLst/>
            <a:rect l="l" t="t" r="r" b="b"/>
            <a:pathLst>
              <a:path w="3175962" h="3025826">
                <a:moveTo>
                  <a:pt x="0" y="0"/>
                </a:moveTo>
                <a:lnTo>
                  <a:pt x="3175963" y="0"/>
                </a:lnTo>
                <a:lnTo>
                  <a:pt x="3175963" y="3025826"/>
                </a:lnTo>
                <a:lnTo>
                  <a:pt x="0" y="3025826"/>
                </a:lnTo>
                <a:lnTo>
                  <a:pt x="0" y="0"/>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2" name="Freeform 12"/>
          <p:cNvSpPr/>
          <p:nvPr/>
        </p:nvSpPr>
        <p:spPr>
          <a:xfrm>
            <a:off x="12397325" y="388604"/>
            <a:ext cx="1343713" cy="1280192"/>
          </a:xfrm>
          <a:custGeom>
            <a:avLst/>
            <a:gdLst/>
            <a:ahLst/>
            <a:cxnLst/>
            <a:rect l="l" t="t" r="r" b="b"/>
            <a:pathLst>
              <a:path w="1343713" h="1280192">
                <a:moveTo>
                  <a:pt x="0" y="0"/>
                </a:moveTo>
                <a:lnTo>
                  <a:pt x="1343713" y="0"/>
                </a:lnTo>
                <a:lnTo>
                  <a:pt x="1343713" y="1280192"/>
                </a:lnTo>
                <a:lnTo>
                  <a:pt x="0" y="1280192"/>
                </a:lnTo>
                <a:lnTo>
                  <a:pt x="0" y="0"/>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3" name="Freeform 13"/>
          <p:cNvSpPr/>
          <p:nvPr/>
        </p:nvSpPr>
        <p:spPr>
          <a:xfrm>
            <a:off x="3224084" y="8618204"/>
            <a:ext cx="1343713" cy="1280192"/>
          </a:xfrm>
          <a:custGeom>
            <a:avLst/>
            <a:gdLst/>
            <a:ahLst/>
            <a:cxnLst/>
            <a:rect l="l" t="t" r="r" b="b"/>
            <a:pathLst>
              <a:path w="1343713" h="1280192">
                <a:moveTo>
                  <a:pt x="0" y="0"/>
                </a:moveTo>
                <a:lnTo>
                  <a:pt x="1343713" y="0"/>
                </a:lnTo>
                <a:lnTo>
                  <a:pt x="1343713" y="1280192"/>
                </a:lnTo>
                <a:lnTo>
                  <a:pt x="0" y="1280192"/>
                </a:lnTo>
                <a:lnTo>
                  <a:pt x="0" y="0"/>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7" name="Freeform 17"/>
          <p:cNvSpPr/>
          <p:nvPr/>
        </p:nvSpPr>
        <p:spPr>
          <a:xfrm>
            <a:off x="-1140642" y="8197452"/>
            <a:ext cx="3175962" cy="3025826"/>
          </a:xfrm>
          <a:custGeom>
            <a:avLst/>
            <a:gdLst/>
            <a:ahLst/>
            <a:cxnLst/>
            <a:rect l="l" t="t" r="r" b="b"/>
            <a:pathLst>
              <a:path w="3175962" h="3025826">
                <a:moveTo>
                  <a:pt x="0" y="0"/>
                </a:moveTo>
                <a:lnTo>
                  <a:pt x="3175963" y="0"/>
                </a:lnTo>
                <a:lnTo>
                  <a:pt x="3175963" y="3025826"/>
                </a:lnTo>
                <a:lnTo>
                  <a:pt x="0" y="3025826"/>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a:ln cap="sq">
            <a:noFill/>
            <a:prstDash val="solid"/>
            <a:miter/>
          </a:ln>
        </p:spPr>
      </p:sp>
      <p:sp>
        <p:nvSpPr>
          <p:cNvPr id="18" name="Freeform 18"/>
          <p:cNvSpPr/>
          <p:nvPr/>
        </p:nvSpPr>
        <p:spPr>
          <a:xfrm>
            <a:off x="15700986" y="-915830"/>
            <a:ext cx="3175962" cy="3025826"/>
          </a:xfrm>
          <a:custGeom>
            <a:avLst/>
            <a:gdLst/>
            <a:ahLst/>
            <a:cxnLst/>
            <a:rect l="l" t="t" r="r" b="b"/>
            <a:pathLst>
              <a:path w="3175962" h="3025826">
                <a:moveTo>
                  <a:pt x="0" y="0"/>
                </a:moveTo>
                <a:lnTo>
                  <a:pt x="3175962" y="0"/>
                </a:lnTo>
                <a:lnTo>
                  <a:pt x="3175962" y="3025826"/>
                </a:lnTo>
                <a:lnTo>
                  <a:pt x="0" y="3025826"/>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a:ln cap="sq">
            <a:noFill/>
            <a:prstDash val="solid"/>
            <a:miter/>
          </a:ln>
        </p:spPr>
      </p:sp>
      <p:sp>
        <p:nvSpPr>
          <p:cNvPr id="19" name="Rectangle 18"/>
          <p:cNvSpPr/>
          <p:nvPr/>
        </p:nvSpPr>
        <p:spPr>
          <a:xfrm>
            <a:off x="4590282" y="4364085"/>
            <a:ext cx="9827947" cy="1107996"/>
          </a:xfrm>
          <a:prstGeom prst="rect">
            <a:avLst/>
          </a:prstGeom>
        </p:spPr>
        <p:txBody>
          <a:bodyPr wrap="none">
            <a:spAutoFit/>
          </a:bodyPr>
          <a:lstStyle/>
          <a:p>
            <a:r>
              <a:rPr lang="vi-VN" sz="6600" b="1">
                <a:solidFill>
                  <a:srgbClr val="0070C0"/>
                </a:solidFill>
                <a:latin typeface="Times New Roman" panose="02020603050405020304" pitchFamily="18" charset="0"/>
                <a:ea typeface="Calibri" panose="020F0502020204030204" pitchFamily="34" charset="0"/>
              </a:rPr>
              <a:t>1.1. Bài tập 1 (SGK/ Tr 37)</a:t>
            </a:r>
            <a:endParaRPr lang="en-GB" sz="6600"/>
          </a:p>
        </p:txBody>
      </p:sp>
    </p:spTree>
    <p:extLst>
      <p:ext uri="{BB962C8B-B14F-4D97-AF65-F5344CB8AC3E}">
        <p14:creationId xmlns:p14="http://schemas.microsoft.com/office/powerpoint/2010/main" val="2672064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1000"/>
                                        <p:tgtEl>
                                          <p:spTgt spid="19"/>
                                        </p:tgtEl>
                                      </p:cBhvr>
                                    </p:animEffect>
                                    <p:anim calcmode="lin" valueType="num">
                                      <p:cBhvr>
                                        <p:cTn id="8" dur="1000" fill="hold"/>
                                        <p:tgtEl>
                                          <p:spTgt spid="19"/>
                                        </p:tgtEl>
                                        <p:attrNameLst>
                                          <p:attrName>ppt_x</p:attrName>
                                        </p:attrNameLst>
                                      </p:cBhvr>
                                      <p:tavLst>
                                        <p:tav tm="0">
                                          <p:val>
                                            <p:strVal val="#ppt_x"/>
                                          </p:val>
                                        </p:tav>
                                        <p:tav tm="100000">
                                          <p:val>
                                            <p:strVal val="#ppt_x"/>
                                          </p:val>
                                        </p:tav>
                                      </p:tavLst>
                                    </p:anim>
                                    <p:anim calcmode="lin" valueType="num">
                                      <p:cBhvr>
                                        <p:cTn id="9"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F0F6"/>
        </a:solidFill>
        <a:effectLst/>
      </p:bgPr>
    </p:bg>
    <p:spTree>
      <p:nvGrpSpPr>
        <p:cNvPr id="1" name=""/>
        <p:cNvGrpSpPr/>
        <p:nvPr/>
      </p:nvGrpSpPr>
      <p:grpSpPr>
        <a:xfrm>
          <a:off x="0" y="0"/>
          <a:ext cx="0" cy="0"/>
          <a:chOff x="0" y="0"/>
          <a:chExt cx="0" cy="0"/>
        </a:xfrm>
      </p:grpSpPr>
      <p:sp>
        <p:nvSpPr>
          <p:cNvPr id="2" name="Freeform 2"/>
          <p:cNvSpPr/>
          <p:nvPr/>
        </p:nvSpPr>
        <p:spPr>
          <a:xfrm flipH="1" flipV="1">
            <a:off x="-1293613" y="3259551"/>
            <a:ext cx="4644625" cy="4425061"/>
          </a:xfrm>
          <a:custGeom>
            <a:avLst/>
            <a:gdLst/>
            <a:ahLst/>
            <a:cxnLst/>
            <a:rect l="l" t="t" r="r" b="b"/>
            <a:pathLst>
              <a:path w="4644625" h="4425061">
                <a:moveTo>
                  <a:pt x="4644626" y="4425061"/>
                </a:moveTo>
                <a:lnTo>
                  <a:pt x="0" y="4425061"/>
                </a:lnTo>
                <a:lnTo>
                  <a:pt x="0" y="0"/>
                </a:lnTo>
                <a:lnTo>
                  <a:pt x="4644626" y="0"/>
                </a:lnTo>
                <a:lnTo>
                  <a:pt x="4644626"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3" name="Freeform 3"/>
          <p:cNvSpPr/>
          <p:nvPr/>
        </p:nvSpPr>
        <p:spPr>
          <a:xfrm flipH="1" flipV="1">
            <a:off x="15965687" y="2941193"/>
            <a:ext cx="4644625" cy="4425061"/>
          </a:xfrm>
          <a:custGeom>
            <a:avLst/>
            <a:gdLst/>
            <a:ahLst/>
            <a:cxnLst/>
            <a:rect l="l" t="t" r="r" b="b"/>
            <a:pathLst>
              <a:path w="4644625" h="4425061">
                <a:moveTo>
                  <a:pt x="4644626" y="4425062"/>
                </a:moveTo>
                <a:lnTo>
                  <a:pt x="0" y="4425062"/>
                </a:lnTo>
                <a:lnTo>
                  <a:pt x="0" y="0"/>
                </a:lnTo>
                <a:lnTo>
                  <a:pt x="4644626" y="0"/>
                </a:lnTo>
                <a:lnTo>
                  <a:pt x="4644626" y="4425062"/>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4" name="Freeform 4"/>
          <p:cNvSpPr/>
          <p:nvPr/>
        </p:nvSpPr>
        <p:spPr>
          <a:xfrm flipH="1" flipV="1">
            <a:off x="4828484" y="-1615447"/>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5" name="Freeform 5"/>
          <p:cNvSpPr/>
          <p:nvPr/>
        </p:nvSpPr>
        <p:spPr>
          <a:xfrm flipH="1" flipV="1">
            <a:off x="9144000" y="7702901"/>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grpSp>
        <p:nvGrpSpPr>
          <p:cNvPr id="6" name="Group 6"/>
          <p:cNvGrpSpPr/>
          <p:nvPr/>
        </p:nvGrpSpPr>
        <p:grpSpPr>
          <a:xfrm>
            <a:off x="609600" y="1028700"/>
            <a:ext cx="17068800" cy="8763000"/>
            <a:chOff x="0" y="0"/>
            <a:chExt cx="4274726" cy="2167467"/>
          </a:xfrm>
        </p:grpSpPr>
        <p:sp>
          <p:nvSpPr>
            <p:cNvPr id="7" name="Freeform 7"/>
            <p:cNvSpPr/>
            <p:nvPr/>
          </p:nvSpPr>
          <p:spPr>
            <a:xfrm>
              <a:off x="0" y="0"/>
              <a:ext cx="4274726" cy="2167467"/>
            </a:xfrm>
            <a:custGeom>
              <a:avLst/>
              <a:gdLst/>
              <a:ahLst/>
              <a:cxnLst/>
              <a:rect l="l" t="t" r="r" b="b"/>
              <a:pathLst>
                <a:path w="4274726" h="2167467">
                  <a:moveTo>
                    <a:pt x="21942" y="0"/>
                  </a:moveTo>
                  <a:lnTo>
                    <a:pt x="4252784" y="0"/>
                  </a:lnTo>
                  <a:cubicBezTo>
                    <a:pt x="4264902" y="0"/>
                    <a:pt x="4274726" y="9824"/>
                    <a:pt x="4274726" y="21942"/>
                  </a:cubicBezTo>
                  <a:lnTo>
                    <a:pt x="4274726" y="2145525"/>
                  </a:lnTo>
                  <a:cubicBezTo>
                    <a:pt x="4274726" y="2157643"/>
                    <a:pt x="4264902" y="2167467"/>
                    <a:pt x="4252784" y="2167467"/>
                  </a:cubicBezTo>
                  <a:lnTo>
                    <a:pt x="21942" y="2167467"/>
                  </a:lnTo>
                  <a:cubicBezTo>
                    <a:pt x="16122" y="2167467"/>
                    <a:pt x="10541" y="2165155"/>
                    <a:pt x="6427" y="2161040"/>
                  </a:cubicBezTo>
                  <a:cubicBezTo>
                    <a:pt x="2312" y="2156925"/>
                    <a:pt x="0" y="2151344"/>
                    <a:pt x="0" y="2145525"/>
                  </a:cubicBezTo>
                  <a:lnTo>
                    <a:pt x="0" y="21942"/>
                  </a:lnTo>
                  <a:cubicBezTo>
                    <a:pt x="0" y="16122"/>
                    <a:pt x="2312" y="10541"/>
                    <a:pt x="6427" y="6427"/>
                  </a:cubicBezTo>
                  <a:cubicBezTo>
                    <a:pt x="10541" y="2312"/>
                    <a:pt x="16122" y="0"/>
                    <a:pt x="21942" y="0"/>
                  </a:cubicBezTo>
                  <a:close/>
                </a:path>
              </a:pathLst>
            </a:custGeom>
            <a:solidFill>
              <a:srgbClr val="FFFFFF">
                <a:alpha val="80000"/>
              </a:srgbClr>
            </a:solidFill>
            <a:ln w="38100" cap="rnd">
              <a:solidFill>
                <a:srgbClr val="FF94BE">
                  <a:alpha val="80000"/>
                </a:srgbClr>
              </a:solidFill>
              <a:prstDash val="dash"/>
              <a:round/>
            </a:ln>
          </p:spPr>
        </p:sp>
        <p:sp>
          <p:nvSpPr>
            <p:cNvPr id="8" name="TextBox 8"/>
            <p:cNvSpPr txBox="1"/>
            <p:nvPr/>
          </p:nvSpPr>
          <p:spPr>
            <a:xfrm>
              <a:off x="0" y="-47625"/>
              <a:ext cx="4274726" cy="2215092"/>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9" name="Freeform 9"/>
          <p:cNvSpPr/>
          <p:nvPr/>
        </p:nvSpPr>
        <p:spPr>
          <a:xfrm>
            <a:off x="6106079" y="-11917"/>
            <a:ext cx="6154293" cy="1633685"/>
          </a:xfrm>
          <a:custGeom>
            <a:avLst/>
            <a:gdLst/>
            <a:ahLst/>
            <a:cxnLst/>
            <a:rect l="l" t="t" r="r" b="b"/>
            <a:pathLst>
              <a:path w="6154293" h="1633685">
                <a:moveTo>
                  <a:pt x="0" y="0"/>
                </a:moveTo>
                <a:lnTo>
                  <a:pt x="6154292" y="0"/>
                </a:lnTo>
                <a:lnTo>
                  <a:pt x="6154292" y="1633685"/>
                </a:lnTo>
                <a:lnTo>
                  <a:pt x="0" y="1633685"/>
                </a:lnTo>
                <a:lnTo>
                  <a:pt x="0" y="0"/>
                </a:lnTo>
                <a:close/>
              </a:path>
            </a:pathLst>
          </a:custGeom>
          <a:blipFill>
            <a:blip r:embed="rId4">
              <a:extLst>
                <a:ext uri="{96DAC541-7B7A-43D3-8B79-37D633B846F1}">
                  <asvg:svgBlip xmlns:asvg="http://schemas.microsoft.com/office/drawing/2016/SVG/main" xmlns="" r:embed="rId5"/>
                </a:ext>
              </a:extLst>
            </a:blip>
            <a:stretch>
              <a:fillRect/>
            </a:stretch>
          </a:blipFill>
          <a:ln cap="sq">
            <a:noFill/>
            <a:prstDash val="solid"/>
            <a:miter/>
          </a:ln>
        </p:spPr>
      </p:sp>
      <p:sp>
        <p:nvSpPr>
          <p:cNvPr id="10" name="Freeform 10"/>
          <p:cNvSpPr/>
          <p:nvPr/>
        </p:nvSpPr>
        <p:spPr>
          <a:xfrm flipH="1" flipV="1">
            <a:off x="16101337" y="8197452"/>
            <a:ext cx="3606446" cy="3435960"/>
          </a:xfrm>
          <a:custGeom>
            <a:avLst/>
            <a:gdLst/>
            <a:ahLst/>
            <a:cxnLst/>
            <a:rect l="l" t="t" r="r" b="b"/>
            <a:pathLst>
              <a:path w="3606446" h="3435960">
                <a:moveTo>
                  <a:pt x="3606446" y="3435959"/>
                </a:moveTo>
                <a:lnTo>
                  <a:pt x="0" y="3435959"/>
                </a:lnTo>
                <a:lnTo>
                  <a:pt x="0" y="0"/>
                </a:lnTo>
                <a:lnTo>
                  <a:pt x="3606446" y="0"/>
                </a:lnTo>
                <a:lnTo>
                  <a:pt x="3606446" y="3435959"/>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1" name="Freeform 11"/>
          <p:cNvSpPr/>
          <p:nvPr/>
        </p:nvSpPr>
        <p:spPr>
          <a:xfrm>
            <a:off x="-948361" y="-915830"/>
            <a:ext cx="3175962" cy="3025826"/>
          </a:xfrm>
          <a:custGeom>
            <a:avLst/>
            <a:gdLst/>
            <a:ahLst/>
            <a:cxnLst/>
            <a:rect l="l" t="t" r="r" b="b"/>
            <a:pathLst>
              <a:path w="3175962" h="3025826">
                <a:moveTo>
                  <a:pt x="0" y="0"/>
                </a:moveTo>
                <a:lnTo>
                  <a:pt x="3175963" y="0"/>
                </a:lnTo>
                <a:lnTo>
                  <a:pt x="3175963" y="3025826"/>
                </a:lnTo>
                <a:lnTo>
                  <a:pt x="0" y="3025826"/>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2" name="Freeform 12"/>
          <p:cNvSpPr/>
          <p:nvPr/>
        </p:nvSpPr>
        <p:spPr>
          <a:xfrm>
            <a:off x="12474620" y="-18827"/>
            <a:ext cx="1343713" cy="1280192"/>
          </a:xfrm>
          <a:custGeom>
            <a:avLst/>
            <a:gdLst/>
            <a:ahLst/>
            <a:cxnLst/>
            <a:rect l="l" t="t" r="r" b="b"/>
            <a:pathLst>
              <a:path w="1343713" h="1280192">
                <a:moveTo>
                  <a:pt x="0" y="0"/>
                </a:moveTo>
                <a:lnTo>
                  <a:pt x="1343713" y="0"/>
                </a:lnTo>
                <a:lnTo>
                  <a:pt x="1343713" y="1280192"/>
                </a:lnTo>
                <a:lnTo>
                  <a:pt x="0" y="1280192"/>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3" name="Freeform 13"/>
          <p:cNvSpPr/>
          <p:nvPr/>
        </p:nvSpPr>
        <p:spPr>
          <a:xfrm>
            <a:off x="3938533" y="9646904"/>
            <a:ext cx="1343713" cy="1280192"/>
          </a:xfrm>
          <a:custGeom>
            <a:avLst/>
            <a:gdLst/>
            <a:ahLst/>
            <a:cxnLst/>
            <a:rect l="l" t="t" r="r" b="b"/>
            <a:pathLst>
              <a:path w="1343713" h="1280192">
                <a:moveTo>
                  <a:pt x="0" y="0"/>
                </a:moveTo>
                <a:lnTo>
                  <a:pt x="1343713" y="0"/>
                </a:lnTo>
                <a:lnTo>
                  <a:pt x="1343713" y="1280192"/>
                </a:lnTo>
                <a:lnTo>
                  <a:pt x="0" y="1280192"/>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4" name="TextBox 14"/>
          <p:cNvSpPr txBox="1"/>
          <p:nvPr/>
        </p:nvSpPr>
        <p:spPr>
          <a:xfrm>
            <a:off x="7093184" y="186349"/>
            <a:ext cx="3986407" cy="1015663"/>
          </a:xfrm>
          <a:prstGeom prst="rect">
            <a:avLst/>
          </a:prstGeom>
        </p:spPr>
        <p:txBody>
          <a:bodyPr lIns="0" tIns="0" rIns="0" bIns="0" rtlCol="0" anchor="t">
            <a:spAutoFit/>
          </a:bodyPr>
          <a:lstStyle/>
          <a:p>
            <a:pPr algn="ctr"/>
            <a:r>
              <a:rPr lang="en-US" sz="6600" b="1">
                <a:latin typeface="Times New Roman" panose="02020603050405020304" pitchFamily="18" charset="0"/>
                <a:cs typeface="Times New Roman" panose="02020603050405020304" pitchFamily="18" charset="0"/>
              </a:rPr>
              <a:t>Gợi ý</a:t>
            </a:r>
            <a:endParaRPr lang="en-GB" sz="6600">
              <a:latin typeface="Times New Roman" panose="02020603050405020304" pitchFamily="18" charset="0"/>
              <a:cs typeface="Times New Roman" panose="02020603050405020304" pitchFamily="18" charset="0"/>
            </a:endParaRPr>
          </a:p>
        </p:txBody>
      </p:sp>
      <p:sp>
        <p:nvSpPr>
          <p:cNvPr id="17" name="Freeform 17"/>
          <p:cNvSpPr/>
          <p:nvPr/>
        </p:nvSpPr>
        <p:spPr>
          <a:xfrm>
            <a:off x="-1140642" y="8197452"/>
            <a:ext cx="3175962" cy="3025826"/>
          </a:xfrm>
          <a:custGeom>
            <a:avLst/>
            <a:gdLst/>
            <a:ahLst/>
            <a:cxnLst/>
            <a:rect l="l" t="t" r="r" b="b"/>
            <a:pathLst>
              <a:path w="3175962" h="3025826">
                <a:moveTo>
                  <a:pt x="0" y="0"/>
                </a:moveTo>
                <a:lnTo>
                  <a:pt x="3175963" y="0"/>
                </a:lnTo>
                <a:lnTo>
                  <a:pt x="3175963" y="3025826"/>
                </a:lnTo>
                <a:lnTo>
                  <a:pt x="0" y="3025826"/>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a:ln cap="sq">
            <a:noFill/>
            <a:prstDash val="solid"/>
            <a:miter/>
          </a:ln>
        </p:spPr>
      </p:sp>
      <p:sp>
        <p:nvSpPr>
          <p:cNvPr id="18" name="Freeform 18"/>
          <p:cNvSpPr/>
          <p:nvPr/>
        </p:nvSpPr>
        <p:spPr>
          <a:xfrm>
            <a:off x="16074913" y="-1524830"/>
            <a:ext cx="3175962" cy="3025826"/>
          </a:xfrm>
          <a:custGeom>
            <a:avLst/>
            <a:gdLst/>
            <a:ahLst/>
            <a:cxnLst/>
            <a:rect l="l" t="t" r="r" b="b"/>
            <a:pathLst>
              <a:path w="3175962" h="3025826">
                <a:moveTo>
                  <a:pt x="0" y="0"/>
                </a:moveTo>
                <a:lnTo>
                  <a:pt x="3175962" y="0"/>
                </a:lnTo>
                <a:lnTo>
                  <a:pt x="3175962" y="3025826"/>
                </a:lnTo>
                <a:lnTo>
                  <a:pt x="0" y="3025826"/>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a:ln cap="sq">
            <a:noFill/>
            <a:prstDash val="solid"/>
            <a:miter/>
          </a:ln>
        </p:spPr>
      </p:sp>
      <p:graphicFrame>
        <p:nvGraphicFramePr>
          <p:cNvPr id="19" name="Table 18"/>
          <p:cNvGraphicFramePr>
            <a:graphicFrameLocks noGrp="1"/>
          </p:cNvGraphicFramePr>
          <p:nvPr>
            <p:extLst>
              <p:ext uri="{D42A27DB-BD31-4B8C-83A1-F6EECF244321}">
                <p14:modId xmlns:p14="http://schemas.microsoft.com/office/powerpoint/2010/main" val="875095583"/>
              </p:ext>
            </p:extLst>
          </p:nvPr>
        </p:nvGraphicFramePr>
        <p:xfrm>
          <a:off x="914400" y="1428718"/>
          <a:ext cx="16459200" cy="8229600"/>
        </p:xfrm>
        <a:graphic>
          <a:graphicData uri="http://schemas.openxmlformats.org/drawingml/2006/table">
            <a:tbl>
              <a:tblPr firstRow="1" firstCol="1" bandRow="1"/>
              <a:tblGrid>
                <a:gridCol w="2819400"/>
                <a:gridCol w="6019800"/>
                <a:gridCol w="7620000"/>
              </a:tblGrid>
              <a:tr h="362077">
                <a:tc>
                  <a:txBody>
                    <a:bodyPr/>
                    <a:lstStyle/>
                    <a:p>
                      <a:pPr marL="457200" algn="ctr">
                        <a:lnSpc>
                          <a:spcPct val="100000"/>
                        </a:lnSpc>
                        <a:spcAft>
                          <a:spcPts val="0"/>
                        </a:spcAft>
                      </a:pPr>
                      <a:r>
                        <a:rPr lang="nl-NL" sz="3000" b="1" kern="100">
                          <a:effectLst/>
                          <a:latin typeface="Times New Roman" panose="02020603050405020304" pitchFamily="18" charset="0"/>
                          <a:ea typeface="SimSun" panose="02010600030101010101" pitchFamily="2" charset="-122"/>
                          <a:cs typeface="Times New Roman" panose="02020603050405020304" pitchFamily="18" charset="0"/>
                        </a:rPr>
                        <a:t>Đặc điểm</a:t>
                      </a:r>
                      <a:endParaRPr lang="en-GB" sz="3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206" marR="482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00000"/>
                        </a:lnSpc>
                        <a:spcAft>
                          <a:spcPts val="0"/>
                        </a:spcAft>
                      </a:pPr>
                      <a:r>
                        <a:rPr lang="nl-NL" sz="3000" b="1" kern="100">
                          <a:effectLst/>
                          <a:latin typeface="Times New Roman" panose="02020603050405020304" pitchFamily="18" charset="0"/>
                          <a:ea typeface="SimSun" panose="02010600030101010101" pitchFamily="2" charset="-122"/>
                          <a:cs typeface="Times New Roman" panose="02020603050405020304" pitchFamily="18" charset="0"/>
                        </a:rPr>
                        <a:t>VB </a:t>
                      </a:r>
                      <a:r>
                        <a:rPr lang="nl-NL" sz="3000" b="1" i="1" kern="100">
                          <a:effectLst/>
                          <a:latin typeface="Times New Roman" panose="02020603050405020304" pitchFamily="18" charset="0"/>
                          <a:ea typeface="SimSun" panose="02010600030101010101" pitchFamily="2" charset="-122"/>
                          <a:cs typeface="Times New Roman" panose="02020603050405020304" pitchFamily="18" charset="0"/>
                        </a:rPr>
                        <a:t>Ba chàng sinh viên</a:t>
                      </a:r>
                      <a:endParaRPr lang="en-GB" sz="3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206" marR="482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00000"/>
                        </a:lnSpc>
                        <a:spcAft>
                          <a:spcPts val="0"/>
                        </a:spcAft>
                      </a:pPr>
                      <a:r>
                        <a:rPr lang="nl-NL" sz="3000" b="1" kern="100">
                          <a:effectLst/>
                          <a:latin typeface="Times New Roman" panose="02020603050405020304" pitchFamily="18" charset="0"/>
                          <a:ea typeface="SimSun" panose="02010600030101010101" pitchFamily="2" charset="-122"/>
                          <a:cs typeface="Times New Roman" panose="02020603050405020304" pitchFamily="18" charset="0"/>
                        </a:rPr>
                        <a:t>VB</a:t>
                      </a:r>
                      <a:r>
                        <a:rPr lang="nl-NL" sz="3000" b="1" i="1" kern="100">
                          <a:effectLst/>
                          <a:latin typeface="Times New Roman" panose="02020603050405020304" pitchFamily="18" charset="0"/>
                          <a:ea typeface="SimSun" panose="02010600030101010101" pitchFamily="2" charset="-122"/>
                          <a:cs typeface="Times New Roman" panose="02020603050405020304" pitchFamily="18" charset="0"/>
                        </a:rPr>
                        <a:t> Bài hát đồng sáu xu</a:t>
                      </a:r>
                      <a:endParaRPr lang="en-GB" sz="3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206" marR="482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3116">
                <a:tc>
                  <a:txBody>
                    <a:bodyPr/>
                    <a:lstStyle/>
                    <a:p>
                      <a:pPr algn="just">
                        <a:lnSpc>
                          <a:spcPct val="100000"/>
                        </a:lnSpc>
                        <a:spcAft>
                          <a:spcPts val="0"/>
                        </a:spcAft>
                      </a:pPr>
                      <a:r>
                        <a:rPr lang="vi-VN" sz="3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Vụ án</a:t>
                      </a:r>
                      <a:endParaRPr lang="en-GB" sz="3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206" marR="482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00000"/>
                        </a:lnSpc>
                        <a:spcAft>
                          <a:spcPts val="0"/>
                        </a:spcAft>
                      </a:pPr>
                      <a:r>
                        <a:rPr lang="vi-VN" sz="3000">
                          <a:effectLst/>
                          <a:latin typeface="Times New Roman" panose="02020603050405020304" pitchFamily="18" charset="0"/>
                          <a:ea typeface="Times New Roman" panose="02020603050405020304" pitchFamily="18" charset="0"/>
                          <a:cs typeface="Times New Roman" panose="02020603050405020304" pitchFamily="18" charset="0"/>
                        </a:rPr>
                        <a:t>Vụ án chép trộm đề thi.</a:t>
                      </a:r>
                      <a:endParaRPr lang="en-GB" sz="3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206" marR="482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lnSpc>
                          <a:spcPct val="100000"/>
                        </a:lnSpc>
                        <a:spcAft>
                          <a:spcPts val="0"/>
                        </a:spcAft>
                        <a:buClr>
                          <a:srgbClr val="231F20"/>
                        </a:buClr>
                        <a:buSzPts val="1000"/>
                        <a:buFont typeface="Symbol" panose="05050102010706020507" pitchFamily="18" charset="2"/>
                        <a:buChar char="-"/>
                        <a:tabLst>
                          <a:tab pos="94615" algn="l"/>
                        </a:tabLst>
                      </a:pPr>
                      <a:r>
                        <a:rPr lang="vi-VN" sz="3000" u="none" strike="noStrike" kern="100" spc="0">
                          <a:solidFill>
                            <a:srgbClr val="231F20"/>
                          </a:solidFill>
                          <a:effectLst/>
                          <a:latin typeface="Times New Roman" panose="02020603050405020304" pitchFamily="18" charset="0"/>
                          <a:ea typeface="SimSun" panose="02010600030101010101" pitchFamily="2" charset="-122"/>
                          <a:cs typeface="Times New Roman" panose="02020603050405020304" pitchFamily="18" charset="0"/>
                        </a:rPr>
                        <a:t>Vụ án mạng </a:t>
                      </a:r>
                      <a:r>
                        <a:rPr lang="vi-VN" sz="3000" u="none" strike="noStrike" spc="0">
                          <a:solidFill>
                            <a:srgbClr val="231F20"/>
                          </a:solidFill>
                          <a:effectLst/>
                          <a:latin typeface="Times New Roman" panose="02020603050405020304" pitchFamily="18" charset="0"/>
                          <a:ea typeface="Arial" panose="020B0604020202020204" pitchFamily="34" charset="0"/>
                          <a:cs typeface="Times New Roman" panose="02020603050405020304" pitchFamily="18" charset="0"/>
                        </a:rPr>
                        <a:t>bà Li-ly Cráp-tri bị giết tại nhà mình.</a:t>
                      </a:r>
                      <a:endParaRPr lang="en-GB" sz="3000" u="none" strike="noStrike" spc="0">
                        <a:solidFill>
                          <a:srgbClr val="231F20"/>
                        </a:solidFill>
                        <a:effectLst/>
                        <a:latin typeface="Times New Roman" panose="02020603050405020304" pitchFamily="18" charset="0"/>
                        <a:ea typeface="Arial" panose="020B0604020202020204" pitchFamily="34" charset="0"/>
                        <a:cs typeface="Times New Roman" panose="02020603050405020304" pitchFamily="18" charset="0"/>
                      </a:endParaRPr>
                    </a:p>
                  </a:txBody>
                  <a:tcPr marL="48206" marR="482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14978">
                <a:tc>
                  <a:txBody>
                    <a:bodyPr/>
                    <a:lstStyle/>
                    <a:p>
                      <a:pPr algn="just">
                        <a:lnSpc>
                          <a:spcPct val="100000"/>
                        </a:lnSpc>
                        <a:spcAft>
                          <a:spcPts val="0"/>
                        </a:spcAft>
                      </a:pPr>
                      <a:r>
                        <a:rPr lang="vi-VN" sz="3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Không gian hiện trường</a:t>
                      </a:r>
                      <a:endParaRPr lang="en-GB" sz="3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206" marR="482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00000"/>
                        </a:lnSpc>
                        <a:spcAft>
                          <a:spcPts val="0"/>
                        </a:spcAft>
                      </a:pPr>
                      <a:r>
                        <a:rPr lang="vi-VN" sz="3000" kern="100">
                          <a:effectLst/>
                          <a:latin typeface="Times New Roman" panose="02020603050405020304" pitchFamily="18" charset="0"/>
                          <a:ea typeface="SimSun" panose="02010600030101010101" pitchFamily="2" charset="-122"/>
                          <a:cs typeface="Times New Roman" panose="02020603050405020304" pitchFamily="18" charset="0"/>
                        </a:rPr>
                        <a:t>P</a:t>
                      </a:r>
                      <a:r>
                        <a:rPr lang="vi-VN" sz="3000">
                          <a:effectLst/>
                          <a:latin typeface="Times New Roman" panose="02020603050405020304" pitchFamily="18" charset="0"/>
                          <a:ea typeface="Times New Roman" panose="02020603050405020304" pitchFamily="18" charset="0"/>
                          <a:cs typeface="Times New Roman" panose="02020603050405020304" pitchFamily="18" charset="0"/>
                        </a:rPr>
                        <a:t>hòng làm việc của thầy Xôm ở trường đại học.</a:t>
                      </a:r>
                      <a:endParaRPr lang="en-GB" sz="3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206" marR="482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tabLst>
                          <a:tab pos="140335" algn="l"/>
                        </a:tabLst>
                      </a:pPr>
                      <a:r>
                        <a:rPr lang="vi-VN" sz="300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Nhà bà Li-ly Cráp-tri.</a:t>
                      </a:r>
                      <a:endParaRPr lang="en-GB" sz="300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algn="just">
                        <a:lnSpc>
                          <a:spcPct val="100000"/>
                        </a:lnSpc>
                        <a:spcAft>
                          <a:spcPts val="0"/>
                        </a:spcAft>
                      </a:pPr>
                      <a:r>
                        <a:rPr lang="vi-VN" sz="3000" kern="100">
                          <a:effectLst/>
                          <a:latin typeface="Times New Roman" panose="02020603050405020304" pitchFamily="18" charset="0"/>
                          <a:ea typeface="SimSun" panose="02010600030101010101" pitchFamily="2" charset="-122"/>
                          <a:cs typeface="Times New Roman" panose="02020603050405020304" pitchFamily="18" charset="0"/>
                        </a:rPr>
                        <a:t> </a:t>
                      </a:r>
                      <a:endParaRPr lang="en-GB" sz="3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206" marR="482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72462">
                <a:tc>
                  <a:txBody>
                    <a:bodyPr/>
                    <a:lstStyle/>
                    <a:p>
                      <a:pPr algn="just">
                        <a:lnSpc>
                          <a:spcPct val="100000"/>
                        </a:lnSpc>
                        <a:spcAft>
                          <a:spcPts val="0"/>
                        </a:spcAft>
                      </a:pPr>
                      <a:r>
                        <a:rPr lang="vi-VN" sz="3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Hệ thống nhân vật:</a:t>
                      </a:r>
                      <a:endParaRPr lang="en-GB" sz="300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0000"/>
                        </a:lnSpc>
                        <a:spcAft>
                          <a:spcPts val="0"/>
                        </a:spcAft>
                      </a:pPr>
                      <a:r>
                        <a:rPr lang="vi-VN" sz="3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Người điều tra</a:t>
                      </a:r>
                      <a:endParaRPr lang="en-GB" sz="300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0000"/>
                        </a:lnSpc>
                        <a:spcAft>
                          <a:spcPts val="0"/>
                        </a:spcAft>
                      </a:pPr>
                      <a:r>
                        <a:rPr lang="vi-VN" sz="3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Nạn nhân</a:t>
                      </a:r>
                      <a:endParaRPr lang="en-GB" sz="300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0000"/>
                        </a:lnSpc>
                        <a:spcAft>
                          <a:spcPts val="0"/>
                        </a:spcAft>
                      </a:pPr>
                      <a:r>
                        <a:rPr lang="vi-VN" sz="3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Nghi phạm</a:t>
                      </a:r>
                      <a:endParaRPr lang="en-GB" sz="300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0000"/>
                        </a:lnSpc>
                        <a:spcAft>
                          <a:spcPts val="0"/>
                        </a:spcAft>
                      </a:pPr>
                      <a:r>
                        <a:rPr lang="vi-VN" sz="3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Thủ phạm</a:t>
                      </a:r>
                      <a:endParaRPr lang="en-GB" sz="3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206" marR="482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00000"/>
                        </a:lnSpc>
                        <a:spcAft>
                          <a:spcPts val="0"/>
                        </a:spcAft>
                        <a:buClr>
                          <a:srgbClr val="231F20"/>
                        </a:buClr>
                        <a:buSzPts val="1000"/>
                        <a:buFont typeface="Symbol" panose="05050102010706020507" pitchFamily="18" charset="2"/>
                        <a:buChar char="-"/>
                        <a:tabLst>
                          <a:tab pos="97790" algn="l"/>
                        </a:tabLst>
                      </a:pPr>
                      <a:r>
                        <a:rPr lang="en-GB" sz="3000" u="none" strike="noStrike" spc="0">
                          <a:solidFill>
                            <a:srgbClr val="231F20"/>
                          </a:solidFill>
                          <a:effectLst/>
                          <a:latin typeface="Times New Roman" panose="02020603050405020304" pitchFamily="18" charset="0"/>
                          <a:ea typeface="Arial" panose="020B0604020202020204" pitchFamily="34" charset="0"/>
                          <a:cs typeface="Times New Roman" panose="02020603050405020304" pitchFamily="18" charset="0"/>
                        </a:rPr>
                        <a:t>Hệ thống nhân vật:</a:t>
                      </a:r>
                    </a:p>
                    <a:p>
                      <a:pPr>
                        <a:lnSpc>
                          <a:spcPct val="100000"/>
                        </a:lnSpc>
                        <a:spcAft>
                          <a:spcPts val="0"/>
                        </a:spcAft>
                      </a:pPr>
                      <a:r>
                        <a:rPr lang="en-GB" sz="300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 Người điều tra: thám tử Sơ-lốc Hôm và người bạn Oát-xơn.</a:t>
                      </a:r>
                    </a:p>
                    <a:p>
                      <a:pPr>
                        <a:lnSpc>
                          <a:spcPct val="100000"/>
                        </a:lnSpc>
                        <a:spcAft>
                          <a:spcPts val="0"/>
                        </a:spcAft>
                      </a:pPr>
                      <a:r>
                        <a:rPr lang="en-GB" sz="300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 Nạn nhân: thầy Xôm.</a:t>
                      </a:r>
                    </a:p>
                    <a:p>
                      <a:pPr>
                        <a:lnSpc>
                          <a:spcPct val="100000"/>
                        </a:lnSpc>
                        <a:spcAft>
                          <a:spcPts val="0"/>
                        </a:spcAft>
                      </a:pPr>
                      <a:r>
                        <a:rPr lang="en-GB" sz="300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 Nghi phạm: ba sinh viên (Đao-lát Rát, Ghi-crít, Mai Mắc Le-rờn).</a:t>
                      </a:r>
                    </a:p>
                    <a:p>
                      <a:pPr>
                        <a:lnSpc>
                          <a:spcPct val="100000"/>
                        </a:lnSpc>
                        <a:spcAft>
                          <a:spcPts val="0"/>
                        </a:spcAft>
                      </a:pPr>
                      <a:r>
                        <a:rPr lang="en-US" sz="3000">
                          <a:effectLst/>
                          <a:latin typeface="Times New Roman" panose="02020603050405020304" pitchFamily="18" charset="0"/>
                          <a:ea typeface="Calibri" panose="020F0502020204030204" pitchFamily="34" charset="0"/>
                          <a:cs typeface="Times New Roman" panose="02020603050405020304" pitchFamily="18" charset="0"/>
                        </a:rPr>
                        <a:t>+ Thủ phạm: Ghi-crít.</a:t>
                      </a:r>
                      <a:endParaRPr lang="en-GB" sz="3000">
                        <a:effectLst/>
                        <a:latin typeface="Times New Roman" panose="02020603050405020304" pitchFamily="18" charset="0"/>
                        <a:ea typeface="Calibri" panose="020F0502020204030204" pitchFamily="34" charset="0"/>
                        <a:cs typeface="Times New Roman" panose="02020603050405020304" pitchFamily="18" charset="0"/>
                      </a:endParaRPr>
                    </a:p>
                  </a:txBody>
                  <a:tcPr marL="48206" marR="482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lnSpc>
                          <a:spcPct val="100000"/>
                        </a:lnSpc>
                        <a:spcAft>
                          <a:spcPts val="0"/>
                        </a:spcAft>
                        <a:buClr>
                          <a:srgbClr val="231F20"/>
                        </a:buClr>
                        <a:buSzPts val="1000"/>
                        <a:buFont typeface="Symbol" panose="05050102010706020507" pitchFamily="18" charset="2"/>
                        <a:buChar char="-"/>
                        <a:tabLst>
                          <a:tab pos="113030" algn="l"/>
                        </a:tabLst>
                      </a:pPr>
                      <a:r>
                        <a:rPr lang="en-GB" sz="3000" u="none" strike="noStrike" spc="0">
                          <a:solidFill>
                            <a:srgbClr val="231F20"/>
                          </a:solidFill>
                          <a:effectLst/>
                          <a:latin typeface="Times New Roman" panose="02020603050405020304" pitchFamily="18" charset="0"/>
                          <a:ea typeface="Arial" panose="020B0604020202020204" pitchFamily="34" charset="0"/>
                          <a:cs typeface="Times New Roman" panose="02020603050405020304" pitchFamily="18" charset="0"/>
                        </a:rPr>
                        <a:t>Hệ thống nhân vật:</a:t>
                      </a:r>
                    </a:p>
                    <a:p>
                      <a:pPr algn="just">
                        <a:lnSpc>
                          <a:spcPct val="100000"/>
                        </a:lnSpc>
                        <a:spcAft>
                          <a:spcPts val="0"/>
                        </a:spcAft>
                      </a:pPr>
                      <a:r>
                        <a:rPr lang="en-GB" sz="300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 Người điều tra: luật sư Ét-uốt.</a:t>
                      </a:r>
                    </a:p>
                    <a:p>
                      <a:pPr algn="just">
                        <a:lnSpc>
                          <a:spcPct val="100000"/>
                        </a:lnSpc>
                        <a:spcAft>
                          <a:spcPts val="0"/>
                        </a:spcAft>
                      </a:pPr>
                      <a:r>
                        <a:rPr lang="en-GB" sz="300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 Nạn nhân: bà Li-ly Cráp-tri.</a:t>
                      </a:r>
                    </a:p>
                    <a:p>
                      <a:pPr algn="just">
                        <a:lnSpc>
                          <a:spcPct val="100000"/>
                        </a:lnSpc>
                        <a:spcAft>
                          <a:spcPts val="0"/>
                        </a:spcAft>
                      </a:pPr>
                      <a:r>
                        <a:rPr lang="en-GB" sz="300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 Nghi phạm: các thành viên trong gia đình hoặc một người nào đó ở bên ngoài đột nhập vào nhà.</a:t>
                      </a:r>
                    </a:p>
                    <a:p>
                      <a:pPr algn="just">
                        <a:lnSpc>
                          <a:spcPct val="100000"/>
                        </a:lnSpc>
                        <a:spcAft>
                          <a:spcPts val="0"/>
                        </a:spcAft>
                      </a:pPr>
                      <a:r>
                        <a:rPr lang="fr-FR" sz="300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 Thủ phạm: Ben - con trai bà giúp việc Ma-thơ.</a:t>
                      </a:r>
                      <a:endParaRPr lang="en-GB" sz="300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0000"/>
                        </a:lnSpc>
                        <a:spcAft>
                          <a:spcPts val="0"/>
                        </a:spcAft>
                      </a:pPr>
                      <a:r>
                        <a:rPr lang="fr-FR" sz="3000">
                          <a:effectLst/>
                          <a:latin typeface="Times New Roman" panose="02020603050405020304" pitchFamily="18" charset="0"/>
                          <a:ea typeface="Calibri" panose="020F0502020204030204" pitchFamily="34" charset="0"/>
                          <a:cs typeface="Times New Roman" panose="02020603050405020304" pitchFamily="18" charset="0"/>
                        </a:rPr>
                        <a:t> </a:t>
                      </a:r>
                      <a:endParaRPr lang="en-GB" sz="3000">
                        <a:effectLst/>
                        <a:latin typeface="Times New Roman" panose="02020603050405020304" pitchFamily="18" charset="0"/>
                        <a:ea typeface="Calibri" panose="020F0502020204030204" pitchFamily="34" charset="0"/>
                        <a:cs typeface="Times New Roman" panose="02020603050405020304" pitchFamily="18" charset="0"/>
                      </a:endParaRPr>
                    </a:p>
                  </a:txBody>
                  <a:tcPr marL="48206" marR="482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1039">
                <a:tc>
                  <a:txBody>
                    <a:bodyPr/>
                    <a:lstStyle/>
                    <a:p>
                      <a:pPr algn="just">
                        <a:lnSpc>
                          <a:spcPct val="100000"/>
                        </a:lnSpc>
                        <a:spcAft>
                          <a:spcPts val="0"/>
                        </a:spcAft>
                      </a:pPr>
                      <a:r>
                        <a:rPr lang="vi-VN" sz="3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Ngôi kể</a:t>
                      </a:r>
                      <a:endParaRPr lang="en-GB" sz="3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206" marR="482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tabLst>
                          <a:tab pos="100330" algn="l"/>
                        </a:tabLst>
                      </a:pPr>
                      <a:r>
                        <a:rPr lang="en-GB" sz="300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rPr>
                        <a:t>Ngôi thứ nhất</a:t>
                      </a:r>
                    </a:p>
                  </a:txBody>
                  <a:tcPr marL="48206" marR="482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00000"/>
                        </a:lnSpc>
                        <a:spcAft>
                          <a:spcPts val="0"/>
                        </a:spcAft>
                      </a:pPr>
                      <a:r>
                        <a:rPr lang="en-US" sz="3000" kern="100">
                          <a:effectLst/>
                          <a:latin typeface="Times New Roman" panose="02020603050405020304" pitchFamily="18" charset="0"/>
                          <a:ea typeface="SimSun" panose="02010600030101010101" pitchFamily="2" charset="-122"/>
                          <a:cs typeface="Times New Roman" panose="02020603050405020304" pitchFamily="18" charset="0"/>
                        </a:rPr>
                        <a:t>Ngôi thứ ba</a:t>
                      </a:r>
                      <a:endParaRPr lang="en-GB" sz="3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206" marR="482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05193">
                <a:tc>
                  <a:txBody>
                    <a:bodyPr/>
                    <a:lstStyle/>
                    <a:p>
                      <a:pPr algn="just">
                        <a:lnSpc>
                          <a:spcPct val="100000"/>
                        </a:lnSpc>
                        <a:spcAft>
                          <a:spcPts val="0"/>
                        </a:spcAft>
                      </a:pPr>
                      <a:r>
                        <a:rPr lang="vi-VN" sz="3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Chủ đề</a:t>
                      </a:r>
                      <a:endParaRPr lang="en-GB" sz="3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206" marR="4820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lnSpc>
                          <a:spcPct val="100000"/>
                        </a:lnSpc>
                        <a:spcAft>
                          <a:spcPts val="0"/>
                        </a:spcAft>
                        <a:buClr>
                          <a:srgbClr val="231F20"/>
                        </a:buClr>
                        <a:buSzPts val="1000"/>
                        <a:buFont typeface="Symbol" panose="05050102010706020507" pitchFamily="18" charset="2"/>
                        <a:buChar char="-"/>
                        <a:tabLst>
                          <a:tab pos="103505" algn="l"/>
                        </a:tabLst>
                      </a:pPr>
                      <a:r>
                        <a:rPr lang="vi-VN" sz="3000" u="none" strike="noStrike" spc="0">
                          <a:solidFill>
                            <a:srgbClr val="231F20"/>
                          </a:solidFill>
                          <a:effectLst/>
                          <a:latin typeface="Times New Roman" panose="02020603050405020304" pitchFamily="18" charset="0"/>
                          <a:ea typeface="Arial" panose="020B0604020202020204" pitchFamily="34" charset="0"/>
                          <a:cs typeface="Times New Roman" panose="02020603050405020304" pitchFamily="18" charset="0"/>
                        </a:rPr>
                        <a:t>Ca ngợi tài năng phá án của thám tử Sơ-lốc Hôm.</a:t>
                      </a:r>
                      <a:endParaRPr lang="en-GB" sz="3000" u="none" strike="noStrike" spc="0">
                        <a:solidFill>
                          <a:srgbClr val="231F20"/>
                        </a:solidFill>
                        <a:effectLst/>
                        <a:latin typeface="Times New Roman" panose="02020603050405020304" pitchFamily="18" charset="0"/>
                        <a:ea typeface="Arial" panose="020B0604020202020204" pitchFamily="34" charset="0"/>
                        <a:cs typeface="Times New Roman" panose="02020603050405020304" pitchFamily="18" charset="0"/>
                      </a:endParaRPr>
                    </a:p>
                    <a:p>
                      <a:pPr marL="342900" lvl="0" indent="-342900" algn="just">
                        <a:lnSpc>
                          <a:spcPct val="100000"/>
                        </a:lnSpc>
                        <a:spcAft>
                          <a:spcPts val="0"/>
                        </a:spcAft>
                        <a:buClr>
                          <a:srgbClr val="231F20"/>
                        </a:buClr>
                        <a:buSzPts val="1000"/>
                        <a:buFont typeface="Symbol" panose="05050102010706020507" pitchFamily="18" charset="2"/>
                        <a:buChar char="-"/>
                        <a:tabLst>
                          <a:tab pos="103505" algn="l"/>
                        </a:tabLst>
                      </a:pPr>
                      <a:r>
                        <a:rPr lang="vi-VN" sz="3000" u="none" strike="noStrike" spc="0">
                          <a:solidFill>
                            <a:srgbClr val="231F20"/>
                          </a:solidFill>
                          <a:effectLst/>
                          <a:latin typeface="Times New Roman" panose="02020603050405020304" pitchFamily="18" charset="0"/>
                          <a:ea typeface="Arial" panose="020B0604020202020204" pitchFamily="34" charset="0"/>
                          <a:cs typeface="Times New Roman" panose="02020603050405020304" pitchFamily="18" charset="0"/>
                        </a:rPr>
                        <a:t>Thể hiện niềm tin vào sự thật và phẩm chất tốt đẹp của con người (lòng tự trọng, sự ân hận,..).</a:t>
                      </a:r>
                      <a:endParaRPr lang="en-GB" sz="3000" u="none" strike="noStrike" spc="0">
                        <a:solidFill>
                          <a:srgbClr val="231F20"/>
                        </a:solidFill>
                        <a:effectLst/>
                        <a:latin typeface="Times New Roman" panose="02020603050405020304" pitchFamily="18" charset="0"/>
                        <a:ea typeface="Arial" panose="020B0604020202020204" pitchFamily="34" charset="0"/>
                        <a:cs typeface="Times New Roman" panose="02020603050405020304" pitchFamily="18" charset="0"/>
                      </a:endParaRPr>
                    </a:p>
                  </a:txBody>
                  <a:tcPr marL="48206" marR="482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lnSpc>
                          <a:spcPct val="100000"/>
                        </a:lnSpc>
                        <a:spcAft>
                          <a:spcPts val="0"/>
                        </a:spcAft>
                        <a:buClr>
                          <a:srgbClr val="231F20"/>
                        </a:buClr>
                        <a:buSzPts val="1000"/>
                        <a:buFont typeface="Symbol" panose="05050102010706020507" pitchFamily="18" charset="2"/>
                        <a:buChar char="-"/>
                        <a:tabLst>
                          <a:tab pos="113030" algn="l"/>
                        </a:tabLst>
                      </a:pPr>
                      <a:r>
                        <a:rPr lang="vi-VN" sz="3000" u="none" strike="noStrike" spc="0">
                          <a:solidFill>
                            <a:srgbClr val="231F20"/>
                          </a:solidFill>
                          <a:effectLst/>
                          <a:latin typeface="Times New Roman" panose="02020603050405020304" pitchFamily="18" charset="0"/>
                          <a:ea typeface="Arial" panose="020B0604020202020204" pitchFamily="34" charset="0"/>
                          <a:cs typeface="Times New Roman" panose="02020603050405020304" pitchFamily="18" charset="0"/>
                        </a:rPr>
                        <a:t>Ca ngợi tài năng phá án của luật sư Ét-uốt.</a:t>
                      </a:r>
                      <a:endParaRPr lang="en-GB" sz="3000" u="none" strike="noStrike" spc="0">
                        <a:solidFill>
                          <a:srgbClr val="231F20"/>
                        </a:solidFill>
                        <a:effectLst/>
                        <a:latin typeface="Times New Roman" panose="02020603050405020304" pitchFamily="18" charset="0"/>
                        <a:ea typeface="Arial" panose="020B0604020202020204" pitchFamily="34" charset="0"/>
                        <a:cs typeface="Times New Roman" panose="02020603050405020304" pitchFamily="18" charset="0"/>
                      </a:endParaRPr>
                    </a:p>
                    <a:p>
                      <a:pPr marL="342900" lvl="0" indent="-342900" algn="just">
                        <a:lnSpc>
                          <a:spcPct val="100000"/>
                        </a:lnSpc>
                        <a:spcAft>
                          <a:spcPts val="0"/>
                        </a:spcAft>
                        <a:buClr>
                          <a:srgbClr val="231F20"/>
                        </a:buClr>
                        <a:buSzPts val="1000"/>
                        <a:buFont typeface="Symbol" panose="05050102010706020507" pitchFamily="18" charset="2"/>
                        <a:buChar char="-"/>
                        <a:tabLst>
                          <a:tab pos="113030" algn="l"/>
                        </a:tabLst>
                      </a:pPr>
                      <a:r>
                        <a:rPr lang="vi-VN" sz="3000" u="none" strike="noStrike" spc="0">
                          <a:solidFill>
                            <a:srgbClr val="231F20"/>
                          </a:solidFill>
                          <a:effectLst/>
                          <a:latin typeface="Times New Roman" panose="02020603050405020304" pitchFamily="18" charset="0"/>
                          <a:ea typeface="Arial" panose="020B0604020202020204" pitchFamily="34" charset="0"/>
                          <a:cs typeface="Times New Roman" panose="02020603050405020304" pitchFamily="18" charset="0"/>
                        </a:rPr>
                        <a:t>Thể hiện niềm tin vào sự thật và công lí.</a:t>
                      </a:r>
                      <a:endParaRPr lang="en-GB" sz="3000" u="none" strike="noStrike" spc="0">
                        <a:solidFill>
                          <a:srgbClr val="231F20"/>
                        </a:solidFill>
                        <a:effectLst/>
                        <a:latin typeface="Times New Roman" panose="02020603050405020304" pitchFamily="18" charset="0"/>
                        <a:ea typeface="Arial" panose="020B0604020202020204" pitchFamily="34" charset="0"/>
                        <a:cs typeface="Times New Roman" panose="02020603050405020304" pitchFamily="18" charset="0"/>
                      </a:endParaRPr>
                    </a:p>
                    <a:p>
                      <a:pPr marL="457200" algn="just">
                        <a:lnSpc>
                          <a:spcPct val="100000"/>
                        </a:lnSpc>
                        <a:spcAft>
                          <a:spcPts val="0"/>
                        </a:spcAft>
                      </a:pPr>
                      <a:r>
                        <a:rPr lang="vi-VN" sz="3000" kern="100">
                          <a:effectLst/>
                          <a:latin typeface="Times New Roman" panose="02020603050405020304" pitchFamily="18" charset="0"/>
                          <a:ea typeface="SimSun" panose="02010600030101010101" pitchFamily="2" charset="-122"/>
                          <a:cs typeface="Times New Roman" panose="02020603050405020304" pitchFamily="18" charset="0"/>
                        </a:rPr>
                        <a:t> </a:t>
                      </a:r>
                      <a:endParaRPr lang="en-GB" sz="3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206" marR="482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anim calcmode="lin" valueType="num">
                                      <p:cBhvr>
                                        <p:cTn id="8" dur="1000" fill="hold"/>
                                        <p:tgtEl>
                                          <p:spTgt spid="14"/>
                                        </p:tgtEl>
                                        <p:attrNameLst>
                                          <p:attrName>ppt_x</p:attrName>
                                        </p:attrNameLst>
                                      </p:cBhvr>
                                      <p:tavLst>
                                        <p:tav tm="0">
                                          <p:val>
                                            <p:strVal val="#ppt_x"/>
                                          </p:val>
                                        </p:tav>
                                        <p:tav tm="100000">
                                          <p:val>
                                            <p:strVal val="#ppt_x"/>
                                          </p:val>
                                        </p:tav>
                                      </p:tavLst>
                                    </p:anim>
                                    <p:anim calcmode="lin" valueType="num">
                                      <p:cBhvr>
                                        <p:cTn id="9" dur="1000" fill="hold"/>
                                        <p:tgtEl>
                                          <p:spTgt spid="14"/>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1000"/>
                                        <p:tgtEl>
                                          <p:spTgt spid="9"/>
                                        </p:tgtEl>
                                      </p:cBhvr>
                                    </p:animEffect>
                                    <p:anim calcmode="lin" valueType="num">
                                      <p:cBhvr>
                                        <p:cTn id="13" dur="1000" fill="hold"/>
                                        <p:tgtEl>
                                          <p:spTgt spid="9"/>
                                        </p:tgtEl>
                                        <p:attrNameLst>
                                          <p:attrName>ppt_x</p:attrName>
                                        </p:attrNameLst>
                                      </p:cBhvr>
                                      <p:tavLst>
                                        <p:tav tm="0">
                                          <p:val>
                                            <p:strVal val="#ppt_x"/>
                                          </p:val>
                                        </p:tav>
                                        <p:tav tm="100000">
                                          <p:val>
                                            <p:strVal val="#ppt_x"/>
                                          </p:val>
                                        </p:tav>
                                      </p:tavLst>
                                    </p:anim>
                                    <p:anim calcmode="lin" valueType="num">
                                      <p:cBhvr>
                                        <p:cTn id="1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nodeType="clickEffect">
                                  <p:stCondLst>
                                    <p:cond delay="0"/>
                                  </p:stCondLst>
                                  <p:childTnLst>
                                    <p:set>
                                      <p:cBhvr>
                                        <p:cTn id="18" dur="1" fill="hold">
                                          <p:stCondLst>
                                            <p:cond delay="0"/>
                                          </p:stCondLst>
                                        </p:cTn>
                                        <p:tgtEl>
                                          <p:spTgt spid="19"/>
                                        </p:tgtEl>
                                        <p:attrNameLst>
                                          <p:attrName>style.visibility</p:attrName>
                                        </p:attrNameLst>
                                      </p:cBhvr>
                                      <p:to>
                                        <p:strVal val="visible"/>
                                      </p:to>
                                    </p:set>
                                    <p:animEffect transition="in" filter="circle(in)">
                                      <p:cBhvr>
                                        <p:cTn id="19"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FFF0F6"/>
        </a:solidFill>
        <a:effectLst/>
      </p:bgPr>
    </p:bg>
    <p:spTree>
      <p:nvGrpSpPr>
        <p:cNvPr id="1" name=""/>
        <p:cNvGrpSpPr/>
        <p:nvPr/>
      </p:nvGrpSpPr>
      <p:grpSpPr>
        <a:xfrm>
          <a:off x="0" y="0"/>
          <a:ext cx="0" cy="0"/>
          <a:chOff x="0" y="0"/>
          <a:chExt cx="0" cy="0"/>
        </a:xfrm>
      </p:grpSpPr>
      <p:sp>
        <p:nvSpPr>
          <p:cNvPr id="2" name="Freeform 2"/>
          <p:cNvSpPr/>
          <p:nvPr/>
        </p:nvSpPr>
        <p:spPr>
          <a:xfrm flipH="1" flipV="1">
            <a:off x="-1293613" y="3259551"/>
            <a:ext cx="4644625" cy="4425061"/>
          </a:xfrm>
          <a:custGeom>
            <a:avLst/>
            <a:gdLst/>
            <a:ahLst/>
            <a:cxnLst/>
            <a:rect l="l" t="t" r="r" b="b"/>
            <a:pathLst>
              <a:path w="4644625" h="4425061">
                <a:moveTo>
                  <a:pt x="4644626" y="4425061"/>
                </a:moveTo>
                <a:lnTo>
                  <a:pt x="0" y="4425061"/>
                </a:lnTo>
                <a:lnTo>
                  <a:pt x="0" y="0"/>
                </a:lnTo>
                <a:lnTo>
                  <a:pt x="4644626" y="0"/>
                </a:lnTo>
                <a:lnTo>
                  <a:pt x="4644626"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3" name="Freeform 3"/>
          <p:cNvSpPr/>
          <p:nvPr/>
        </p:nvSpPr>
        <p:spPr>
          <a:xfrm flipH="1" flipV="1">
            <a:off x="15965687" y="2941193"/>
            <a:ext cx="4644625" cy="4425061"/>
          </a:xfrm>
          <a:custGeom>
            <a:avLst/>
            <a:gdLst/>
            <a:ahLst/>
            <a:cxnLst/>
            <a:rect l="l" t="t" r="r" b="b"/>
            <a:pathLst>
              <a:path w="4644625" h="4425061">
                <a:moveTo>
                  <a:pt x="4644626" y="4425062"/>
                </a:moveTo>
                <a:lnTo>
                  <a:pt x="0" y="4425062"/>
                </a:lnTo>
                <a:lnTo>
                  <a:pt x="0" y="0"/>
                </a:lnTo>
                <a:lnTo>
                  <a:pt x="4644626" y="0"/>
                </a:lnTo>
                <a:lnTo>
                  <a:pt x="4644626" y="4425062"/>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4" name="Freeform 4"/>
          <p:cNvSpPr/>
          <p:nvPr/>
        </p:nvSpPr>
        <p:spPr>
          <a:xfrm flipH="1" flipV="1">
            <a:off x="4828484" y="-1615447"/>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5" name="Freeform 5"/>
          <p:cNvSpPr/>
          <p:nvPr/>
        </p:nvSpPr>
        <p:spPr>
          <a:xfrm flipH="1" flipV="1">
            <a:off x="9144000" y="7702901"/>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grpSp>
        <p:nvGrpSpPr>
          <p:cNvPr id="6" name="Group 6"/>
          <p:cNvGrpSpPr/>
          <p:nvPr/>
        </p:nvGrpSpPr>
        <p:grpSpPr>
          <a:xfrm>
            <a:off x="3733800" y="1028700"/>
            <a:ext cx="11506200" cy="8229600"/>
            <a:chOff x="0" y="0"/>
            <a:chExt cx="4274726" cy="2167467"/>
          </a:xfrm>
        </p:grpSpPr>
        <p:sp>
          <p:nvSpPr>
            <p:cNvPr id="7" name="Freeform 7"/>
            <p:cNvSpPr/>
            <p:nvPr/>
          </p:nvSpPr>
          <p:spPr>
            <a:xfrm>
              <a:off x="0" y="0"/>
              <a:ext cx="4274726" cy="2167467"/>
            </a:xfrm>
            <a:custGeom>
              <a:avLst/>
              <a:gdLst/>
              <a:ahLst/>
              <a:cxnLst/>
              <a:rect l="l" t="t" r="r" b="b"/>
              <a:pathLst>
                <a:path w="4274726" h="2167467">
                  <a:moveTo>
                    <a:pt x="21942" y="0"/>
                  </a:moveTo>
                  <a:lnTo>
                    <a:pt x="4252784" y="0"/>
                  </a:lnTo>
                  <a:cubicBezTo>
                    <a:pt x="4264902" y="0"/>
                    <a:pt x="4274726" y="9824"/>
                    <a:pt x="4274726" y="21942"/>
                  </a:cubicBezTo>
                  <a:lnTo>
                    <a:pt x="4274726" y="2145525"/>
                  </a:lnTo>
                  <a:cubicBezTo>
                    <a:pt x="4274726" y="2157643"/>
                    <a:pt x="4264902" y="2167467"/>
                    <a:pt x="4252784" y="2167467"/>
                  </a:cubicBezTo>
                  <a:lnTo>
                    <a:pt x="21942" y="2167467"/>
                  </a:lnTo>
                  <a:cubicBezTo>
                    <a:pt x="16122" y="2167467"/>
                    <a:pt x="10541" y="2165155"/>
                    <a:pt x="6427" y="2161040"/>
                  </a:cubicBezTo>
                  <a:cubicBezTo>
                    <a:pt x="2312" y="2156925"/>
                    <a:pt x="0" y="2151344"/>
                    <a:pt x="0" y="2145525"/>
                  </a:cubicBezTo>
                  <a:lnTo>
                    <a:pt x="0" y="21942"/>
                  </a:lnTo>
                  <a:cubicBezTo>
                    <a:pt x="0" y="16122"/>
                    <a:pt x="2312" y="10541"/>
                    <a:pt x="6427" y="6427"/>
                  </a:cubicBezTo>
                  <a:cubicBezTo>
                    <a:pt x="10541" y="2312"/>
                    <a:pt x="16122" y="0"/>
                    <a:pt x="21942" y="0"/>
                  </a:cubicBezTo>
                  <a:close/>
                </a:path>
              </a:pathLst>
            </a:custGeom>
            <a:solidFill>
              <a:srgbClr val="FFFFFF">
                <a:alpha val="80000"/>
              </a:srgbClr>
            </a:solidFill>
            <a:ln w="38100" cap="rnd">
              <a:solidFill>
                <a:srgbClr val="FF94BE">
                  <a:alpha val="80000"/>
                </a:srgbClr>
              </a:solidFill>
              <a:prstDash val="dash"/>
              <a:round/>
            </a:ln>
          </p:spPr>
        </p:sp>
        <p:sp>
          <p:nvSpPr>
            <p:cNvPr id="8" name="TextBox 8"/>
            <p:cNvSpPr txBox="1"/>
            <p:nvPr/>
          </p:nvSpPr>
          <p:spPr>
            <a:xfrm>
              <a:off x="0" y="-47625"/>
              <a:ext cx="4274726" cy="2215092"/>
            </a:xfrm>
            <a:prstGeom prst="rect">
              <a:avLst/>
            </a:prstGeom>
          </p:spPr>
          <p:txBody>
            <a:bodyPr lIns="50800" tIns="50800" rIns="50800" bIns="50800" rtlCol="0" anchor="ctr"/>
            <a:lstStyle/>
            <a:p>
              <a:pPr algn="ctr">
                <a:lnSpc>
                  <a:spcPts val="2659"/>
                </a:lnSpc>
                <a:spcBef>
                  <a:spcPct val="0"/>
                </a:spcBef>
              </a:pPr>
              <a:endParaRPr>
                <a:solidFill>
                  <a:prstClr val="black"/>
                </a:solidFill>
              </a:endParaRPr>
            </a:p>
          </p:txBody>
        </p:sp>
      </p:grpSp>
      <p:sp>
        <p:nvSpPr>
          <p:cNvPr id="10" name="Freeform 10"/>
          <p:cNvSpPr/>
          <p:nvPr/>
        </p:nvSpPr>
        <p:spPr>
          <a:xfrm flipH="1" flipV="1">
            <a:off x="16101337" y="8197452"/>
            <a:ext cx="3606446" cy="3435960"/>
          </a:xfrm>
          <a:custGeom>
            <a:avLst/>
            <a:gdLst/>
            <a:ahLst/>
            <a:cxnLst/>
            <a:rect l="l" t="t" r="r" b="b"/>
            <a:pathLst>
              <a:path w="3606446" h="3435960">
                <a:moveTo>
                  <a:pt x="3606446" y="3435959"/>
                </a:moveTo>
                <a:lnTo>
                  <a:pt x="0" y="3435959"/>
                </a:lnTo>
                <a:lnTo>
                  <a:pt x="0" y="0"/>
                </a:lnTo>
                <a:lnTo>
                  <a:pt x="3606446" y="0"/>
                </a:lnTo>
                <a:lnTo>
                  <a:pt x="3606446" y="3435959"/>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1" name="Freeform 11"/>
          <p:cNvSpPr/>
          <p:nvPr/>
        </p:nvSpPr>
        <p:spPr>
          <a:xfrm>
            <a:off x="-948361" y="-915830"/>
            <a:ext cx="3175962" cy="3025826"/>
          </a:xfrm>
          <a:custGeom>
            <a:avLst/>
            <a:gdLst/>
            <a:ahLst/>
            <a:cxnLst/>
            <a:rect l="l" t="t" r="r" b="b"/>
            <a:pathLst>
              <a:path w="3175962" h="3025826">
                <a:moveTo>
                  <a:pt x="0" y="0"/>
                </a:moveTo>
                <a:lnTo>
                  <a:pt x="3175963" y="0"/>
                </a:lnTo>
                <a:lnTo>
                  <a:pt x="3175963" y="3025826"/>
                </a:lnTo>
                <a:lnTo>
                  <a:pt x="0" y="3025826"/>
                </a:lnTo>
                <a:lnTo>
                  <a:pt x="0" y="0"/>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2" name="Freeform 12"/>
          <p:cNvSpPr/>
          <p:nvPr/>
        </p:nvSpPr>
        <p:spPr>
          <a:xfrm>
            <a:off x="12397325" y="388604"/>
            <a:ext cx="1343713" cy="1280192"/>
          </a:xfrm>
          <a:custGeom>
            <a:avLst/>
            <a:gdLst/>
            <a:ahLst/>
            <a:cxnLst/>
            <a:rect l="l" t="t" r="r" b="b"/>
            <a:pathLst>
              <a:path w="1343713" h="1280192">
                <a:moveTo>
                  <a:pt x="0" y="0"/>
                </a:moveTo>
                <a:lnTo>
                  <a:pt x="1343713" y="0"/>
                </a:lnTo>
                <a:lnTo>
                  <a:pt x="1343713" y="1280192"/>
                </a:lnTo>
                <a:lnTo>
                  <a:pt x="0" y="1280192"/>
                </a:lnTo>
                <a:lnTo>
                  <a:pt x="0" y="0"/>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3" name="Freeform 13"/>
          <p:cNvSpPr/>
          <p:nvPr/>
        </p:nvSpPr>
        <p:spPr>
          <a:xfrm>
            <a:off x="3224084" y="8618204"/>
            <a:ext cx="1343713" cy="1280192"/>
          </a:xfrm>
          <a:custGeom>
            <a:avLst/>
            <a:gdLst/>
            <a:ahLst/>
            <a:cxnLst/>
            <a:rect l="l" t="t" r="r" b="b"/>
            <a:pathLst>
              <a:path w="1343713" h="1280192">
                <a:moveTo>
                  <a:pt x="0" y="0"/>
                </a:moveTo>
                <a:lnTo>
                  <a:pt x="1343713" y="0"/>
                </a:lnTo>
                <a:lnTo>
                  <a:pt x="1343713" y="1280192"/>
                </a:lnTo>
                <a:lnTo>
                  <a:pt x="0" y="1280192"/>
                </a:lnTo>
                <a:lnTo>
                  <a:pt x="0" y="0"/>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7" name="Freeform 17"/>
          <p:cNvSpPr/>
          <p:nvPr/>
        </p:nvSpPr>
        <p:spPr>
          <a:xfrm>
            <a:off x="-1140642" y="8197452"/>
            <a:ext cx="3175962" cy="3025826"/>
          </a:xfrm>
          <a:custGeom>
            <a:avLst/>
            <a:gdLst/>
            <a:ahLst/>
            <a:cxnLst/>
            <a:rect l="l" t="t" r="r" b="b"/>
            <a:pathLst>
              <a:path w="3175962" h="3025826">
                <a:moveTo>
                  <a:pt x="0" y="0"/>
                </a:moveTo>
                <a:lnTo>
                  <a:pt x="3175963" y="0"/>
                </a:lnTo>
                <a:lnTo>
                  <a:pt x="3175963" y="3025826"/>
                </a:lnTo>
                <a:lnTo>
                  <a:pt x="0" y="3025826"/>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a:ln cap="sq">
            <a:noFill/>
            <a:prstDash val="solid"/>
            <a:miter/>
          </a:ln>
        </p:spPr>
      </p:sp>
      <p:sp>
        <p:nvSpPr>
          <p:cNvPr id="18" name="Freeform 18"/>
          <p:cNvSpPr/>
          <p:nvPr/>
        </p:nvSpPr>
        <p:spPr>
          <a:xfrm>
            <a:off x="15700986" y="-915830"/>
            <a:ext cx="3175962" cy="3025826"/>
          </a:xfrm>
          <a:custGeom>
            <a:avLst/>
            <a:gdLst/>
            <a:ahLst/>
            <a:cxnLst/>
            <a:rect l="l" t="t" r="r" b="b"/>
            <a:pathLst>
              <a:path w="3175962" h="3025826">
                <a:moveTo>
                  <a:pt x="0" y="0"/>
                </a:moveTo>
                <a:lnTo>
                  <a:pt x="3175962" y="0"/>
                </a:lnTo>
                <a:lnTo>
                  <a:pt x="3175962" y="3025826"/>
                </a:lnTo>
                <a:lnTo>
                  <a:pt x="0" y="3025826"/>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a:ln cap="sq">
            <a:noFill/>
            <a:prstDash val="solid"/>
            <a:miter/>
          </a:ln>
        </p:spPr>
      </p:sp>
      <p:sp>
        <p:nvSpPr>
          <p:cNvPr id="19" name="Rectangle 18"/>
          <p:cNvSpPr/>
          <p:nvPr/>
        </p:nvSpPr>
        <p:spPr>
          <a:xfrm>
            <a:off x="4054389" y="1637953"/>
            <a:ext cx="11049000" cy="3754874"/>
          </a:xfrm>
          <a:prstGeom prst="rect">
            <a:avLst/>
          </a:prstGeom>
        </p:spPr>
        <p:txBody>
          <a:bodyPr wrap="square">
            <a:spAutoFit/>
          </a:bodyPr>
          <a:lstStyle/>
          <a:p>
            <a:pPr algn="ctr"/>
            <a:r>
              <a:rPr lang="vi-VN" sz="4400" b="1">
                <a:latin typeface="Times New Roman" panose="02020603050405020304" pitchFamily="18" charset="0"/>
                <a:cs typeface="Times New Roman" panose="02020603050405020304" pitchFamily="18" charset="0"/>
              </a:rPr>
              <a:t>Bài tập 2 (Tr 37/ SHS</a:t>
            </a:r>
            <a:r>
              <a:rPr lang="vi-VN" sz="4400" b="1" smtClean="0">
                <a:latin typeface="Times New Roman" panose="02020603050405020304" pitchFamily="18" charset="0"/>
                <a:cs typeface="Times New Roman" panose="02020603050405020304" pitchFamily="18" charset="0"/>
              </a:rPr>
              <a:t>)</a:t>
            </a:r>
            <a:endParaRPr lang="en-US" sz="4400" b="1" smtClean="0">
              <a:latin typeface="Times New Roman" panose="02020603050405020304" pitchFamily="18" charset="0"/>
              <a:cs typeface="Times New Roman" panose="02020603050405020304" pitchFamily="18" charset="0"/>
            </a:endParaRPr>
          </a:p>
          <a:p>
            <a:pPr algn="just"/>
            <a:r>
              <a:rPr lang="vi-VN" sz="4400" b="1" smtClean="0">
                <a:latin typeface="Times New Roman" panose="02020603050405020304" pitchFamily="18" charset="0"/>
                <a:cs typeface="Times New Roman" panose="02020603050405020304" pitchFamily="18" charset="0"/>
              </a:rPr>
              <a:t> </a:t>
            </a:r>
            <a:r>
              <a:rPr lang="vi-VN" sz="4400">
                <a:latin typeface="Times New Roman" panose="02020603050405020304" pitchFamily="18" charset="0"/>
                <a:cs typeface="Times New Roman" panose="02020603050405020304" pitchFamily="18" charset="0"/>
              </a:rPr>
              <a:t>Hãy diễn tả một sự việc hay chi tiết tiêu biểu trong văn bản </a:t>
            </a:r>
            <a:r>
              <a:rPr lang="vi-VN" sz="4400" i="1">
                <a:latin typeface="Times New Roman" panose="02020603050405020304" pitchFamily="18" charset="0"/>
                <a:cs typeface="Times New Roman" panose="02020603050405020304" pitchFamily="18" charset="0"/>
              </a:rPr>
              <a:t>Ba chàng sinh viên</a:t>
            </a:r>
            <a:r>
              <a:rPr lang="vi-VN" sz="4400">
                <a:latin typeface="Times New Roman" panose="02020603050405020304" pitchFamily="18" charset="0"/>
                <a:cs typeface="Times New Roman" panose="02020603050405020304" pitchFamily="18" charset="0"/>
              </a:rPr>
              <a:t> hoặc </a:t>
            </a:r>
            <a:r>
              <a:rPr lang="vi-VN" sz="4400" i="1">
                <a:latin typeface="Times New Roman" panose="02020603050405020304" pitchFamily="18" charset="0"/>
                <a:cs typeface="Times New Roman" panose="02020603050405020304" pitchFamily="18" charset="0"/>
              </a:rPr>
              <a:t>Bài hát đồng sáu xu</a:t>
            </a:r>
            <a:r>
              <a:rPr lang="vi-VN" sz="4400">
                <a:latin typeface="Times New Roman" panose="02020603050405020304" pitchFamily="18" charset="0"/>
                <a:cs typeface="Times New Roman" panose="02020603050405020304" pitchFamily="18" charset="0"/>
              </a:rPr>
              <a:t> bằng một hình thức nghệ thuật mà em thích (tranh, truyện tranh, hoạt cảnh,...).</a:t>
            </a:r>
            <a:endParaRPr lang="en-GB" sz="4400">
              <a:latin typeface="Times New Roman" panose="02020603050405020304" pitchFamily="18" charset="0"/>
              <a:cs typeface="Times New Roman" panose="02020603050405020304" pitchFamily="18" charset="0"/>
            </a:endParaRPr>
          </a:p>
          <a:p>
            <a:pPr algn="just"/>
            <a:endParaRPr lang="en-GB">
              <a:solidFill>
                <a:prstClr val="black"/>
              </a:solidFill>
              <a:latin typeface="Times New Roman" panose="02020603050405020304" pitchFamily="18" charset="0"/>
              <a:cs typeface="Times New Roman" panose="02020603050405020304" pitchFamily="18" charset="0"/>
            </a:endParaRPr>
          </a:p>
        </p:txBody>
      </p:sp>
      <p:sp>
        <p:nvSpPr>
          <p:cNvPr id="9" name="Rectangle 8"/>
          <p:cNvSpPr/>
          <p:nvPr/>
        </p:nvSpPr>
        <p:spPr>
          <a:xfrm>
            <a:off x="5410200" y="6002080"/>
            <a:ext cx="8750170" cy="2492990"/>
          </a:xfrm>
          <a:prstGeom prst="rect">
            <a:avLst/>
          </a:prstGeom>
        </p:spPr>
        <p:txBody>
          <a:bodyPr wrap="square">
            <a:spAutoFit/>
          </a:bodyPr>
          <a:lstStyle/>
          <a:p>
            <a:pPr algn="ctr">
              <a:lnSpc>
                <a:spcPct val="130000"/>
              </a:lnSpc>
              <a:spcAft>
                <a:spcPts val="0"/>
              </a:spcAft>
            </a:pPr>
            <a:r>
              <a:rPr lang="vi-VN" sz="4000" b="1">
                <a:solidFill>
                  <a:srgbClr val="FF0000"/>
                </a:solidFill>
                <a:latin typeface="Times New Roman" panose="02020603050405020304" pitchFamily="18" charset="0"/>
                <a:ea typeface="Calibri" panose="020F0502020204030204" pitchFamily="34" charset="0"/>
                <a:cs typeface="Times New Roman" panose="02020603050405020304" pitchFamily="18" charset="0"/>
              </a:rPr>
              <a:t>Gợi ý</a:t>
            </a:r>
            <a:endParaRPr lang="en-GB" sz="400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30000"/>
              </a:lnSpc>
              <a:spcAft>
                <a:spcPts val="0"/>
              </a:spcAft>
            </a:pPr>
            <a:r>
              <a:rPr lang="vi-VN" sz="4000">
                <a:solidFill>
                  <a:srgbClr val="231F20"/>
                </a:solidFill>
                <a:latin typeface="Times New Roman" panose="02020603050405020304" pitchFamily="18" charset="0"/>
                <a:ea typeface="Times New Roman" panose="02020603050405020304" pitchFamily="18" charset="0"/>
                <a:cs typeface="Times New Roman" panose="02020603050405020304" pitchFamily="18" charset="0"/>
              </a:rPr>
              <a:t>HS vẽ tranh, viết truyện tranh hay biểu diễn hoạt cảnh.</a:t>
            </a:r>
            <a:endParaRPr lang="en-GB" sz="400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13478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barn(inVertical)">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9" grpId="0"/>
    </p:bld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FFF0F6"/>
        </a:solidFill>
        <a:effectLst/>
      </p:bgPr>
    </p:bg>
    <p:spTree>
      <p:nvGrpSpPr>
        <p:cNvPr id="1" name=""/>
        <p:cNvGrpSpPr/>
        <p:nvPr/>
      </p:nvGrpSpPr>
      <p:grpSpPr>
        <a:xfrm>
          <a:off x="0" y="0"/>
          <a:ext cx="0" cy="0"/>
          <a:chOff x="0" y="0"/>
          <a:chExt cx="0" cy="0"/>
        </a:xfrm>
      </p:grpSpPr>
      <p:sp>
        <p:nvSpPr>
          <p:cNvPr id="2" name="Freeform 2"/>
          <p:cNvSpPr/>
          <p:nvPr/>
        </p:nvSpPr>
        <p:spPr>
          <a:xfrm flipH="1" flipV="1">
            <a:off x="-1293613" y="3259551"/>
            <a:ext cx="4644625" cy="4425061"/>
          </a:xfrm>
          <a:custGeom>
            <a:avLst/>
            <a:gdLst/>
            <a:ahLst/>
            <a:cxnLst/>
            <a:rect l="l" t="t" r="r" b="b"/>
            <a:pathLst>
              <a:path w="4644625" h="4425061">
                <a:moveTo>
                  <a:pt x="4644626" y="4425061"/>
                </a:moveTo>
                <a:lnTo>
                  <a:pt x="0" y="4425061"/>
                </a:lnTo>
                <a:lnTo>
                  <a:pt x="0" y="0"/>
                </a:lnTo>
                <a:lnTo>
                  <a:pt x="4644626" y="0"/>
                </a:lnTo>
                <a:lnTo>
                  <a:pt x="4644626"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3" name="Freeform 3"/>
          <p:cNvSpPr/>
          <p:nvPr/>
        </p:nvSpPr>
        <p:spPr>
          <a:xfrm flipH="1" flipV="1">
            <a:off x="15965687" y="2941193"/>
            <a:ext cx="4644625" cy="4425061"/>
          </a:xfrm>
          <a:custGeom>
            <a:avLst/>
            <a:gdLst/>
            <a:ahLst/>
            <a:cxnLst/>
            <a:rect l="l" t="t" r="r" b="b"/>
            <a:pathLst>
              <a:path w="4644625" h="4425061">
                <a:moveTo>
                  <a:pt x="4644626" y="4425062"/>
                </a:moveTo>
                <a:lnTo>
                  <a:pt x="0" y="4425062"/>
                </a:lnTo>
                <a:lnTo>
                  <a:pt x="0" y="0"/>
                </a:lnTo>
                <a:lnTo>
                  <a:pt x="4644626" y="0"/>
                </a:lnTo>
                <a:lnTo>
                  <a:pt x="4644626" y="4425062"/>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4" name="Freeform 4"/>
          <p:cNvSpPr/>
          <p:nvPr/>
        </p:nvSpPr>
        <p:spPr>
          <a:xfrm flipH="1" flipV="1">
            <a:off x="4828484" y="-1615447"/>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5" name="Freeform 5"/>
          <p:cNvSpPr/>
          <p:nvPr/>
        </p:nvSpPr>
        <p:spPr>
          <a:xfrm flipH="1" flipV="1">
            <a:off x="9144000" y="7702901"/>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grpSp>
        <p:nvGrpSpPr>
          <p:cNvPr id="6" name="Group 6"/>
          <p:cNvGrpSpPr/>
          <p:nvPr/>
        </p:nvGrpSpPr>
        <p:grpSpPr>
          <a:xfrm>
            <a:off x="3733800" y="1028700"/>
            <a:ext cx="11506200" cy="8229600"/>
            <a:chOff x="0" y="0"/>
            <a:chExt cx="4274726" cy="2167467"/>
          </a:xfrm>
        </p:grpSpPr>
        <p:sp>
          <p:nvSpPr>
            <p:cNvPr id="7" name="Freeform 7"/>
            <p:cNvSpPr/>
            <p:nvPr/>
          </p:nvSpPr>
          <p:spPr>
            <a:xfrm>
              <a:off x="0" y="0"/>
              <a:ext cx="4274726" cy="2167467"/>
            </a:xfrm>
            <a:custGeom>
              <a:avLst/>
              <a:gdLst/>
              <a:ahLst/>
              <a:cxnLst/>
              <a:rect l="l" t="t" r="r" b="b"/>
              <a:pathLst>
                <a:path w="4274726" h="2167467">
                  <a:moveTo>
                    <a:pt x="21942" y="0"/>
                  </a:moveTo>
                  <a:lnTo>
                    <a:pt x="4252784" y="0"/>
                  </a:lnTo>
                  <a:cubicBezTo>
                    <a:pt x="4264902" y="0"/>
                    <a:pt x="4274726" y="9824"/>
                    <a:pt x="4274726" y="21942"/>
                  </a:cubicBezTo>
                  <a:lnTo>
                    <a:pt x="4274726" y="2145525"/>
                  </a:lnTo>
                  <a:cubicBezTo>
                    <a:pt x="4274726" y="2157643"/>
                    <a:pt x="4264902" y="2167467"/>
                    <a:pt x="4252784" y="2167467"/>
                  </a:cubicBezTo>
                  <a:lnTo>
                    <a:pt x="21942" y="2167467"/>
                  </a:lnTo>
                  <a:cubicBezTo>
                    <a:pt x="16122" y="2167467"/>
                    <a:pt x="10541" y="2165155"/>
                    <a:pt x="6427" y="2161040"/>
                  </a:cubicBezTo>
                  <a:cubicBezTo>
                    <a:pt x="2312" y="2156925"/>
                    <a:pt x="0" y="2151344"/>
                    <a:pt x="0" y="2145525"/>
                  </a:cubicBezTo>
                  <a:lnTo>
                    <a:pt x="0" y="21942"/>
                  </a:lnTo>
                  <a:cubicBezTo>
                    <a:pt x="0" y="16122"/>
                    <a:pt x="2312" y="10541"/>
                    <a:pt x="6427" y="6427"/>
                  </a:cubicBezTo>
                  <a:cubicBezTo>
                    <a:pt x="10541" y="2312"/>
                    <a:pt x="16122" y="0"/>
                    <a:pt x="21942" y="0"/>
                  </a:cubicBezTo>
                  <a:close/>
                </a:path>
              </a:pathLst>
            </a:custGeom>
            <a:solidFill>
              <a:srgbClr val="FFFFFF">
                <a:alpha val="80000"/>
              </a:srgbClr>
            </a:solidFill>
            <a:ln w="38100" cap="rnd">
              <a:solidFill>
                <a:srgbClr val="FF94BE">
                  <a:alpha val="80000"/>
                </a:srgbClr>
              </a:solidFill>
              <a:prstDash val="dash"/>
              <a:round/>
            </a:ln>
          </p:spPr>
        </p:sp>
        <p:sp>
          <p:nvSpPr>
            <p:cNvPr id="8" name="TextBox 8"/>
            <p:cNvSpPr txBox="1"/>
            <p:nvPr/>
          </p:nvSpPr>
          <p:spPr>
            <a:xfrm>
              <a:off x="0" y="-47625"/>
              <a:ext cx="4274726" cy="2215092"/>
            </a:xfrm>
            <a:prstGeom prst="rect">
              <a:avLst/>
            </a:prstGeom>
          </p:spPr>
          <p:txBody>
            <a:bodyPr lIns="50800" tIns="50800" rIns="50800" bIns="50800" rtlCol="0" anchor="ctr"/>
            <a:lstStyle/>
            <a:p>
              <a:pPr algn="ctr">
                <a:lnSpc>
                  <a:spcPts val="2659"/>
                </a:lnSpc>
                <a:spcBef>
                  <a:spcPct val="0"/>
                </a:spcBef>
              </a:pPr>
              <a:endParaRPr>
                <a:solidFill>
                  <a:prstClr val="black"/>
                </a:solidFill>
              </a:endParaRPr>
            </a:p>
          </p:txBody>
        </p:sp>
      </p:grpSp>
      <p:sp>
        <p:nvSpPr>
          <p:cNvPr id="10" name="Freeform 10"/>
          <p:cNvSpPr/>
          <p:nvPr/>
        </p:nvSpPr>
        <p:spPr>
          <a:xfrm flipH="1" flipV="1">
            <a:off x="16101337" y="8197452"/>
            <a:ext cx="3606446" cy="3435960"/>
          </a:xfrm>
          <a:custGeom>
            <a:avLst/>
            <a:gdLst/>
            <a:ahLst/>
            <a:cxnLst/>
            <a:rect l="l" t="t" r="r" b="b"/>
            <a:pathLst>
              <a:path w="3606446" h="3435960">
                <a:moveTo>
                  <a:pt x="3606446" y="3435959"/>
                </a:moveTo>
                <a:lnTo>
                  <a:pt x="0" y="3435959"/>
                </a:lnTo>
                <a:lnTo>
                  <a:pt x="0" y="0"/>
                </a:lnTo>
                <a:lnTo>
                  <a:pt x="3606446" y="0"/>
                </a:lnTo>
                <a:lnTo>
                  <a:pt x="3606446" y="3435959"/>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1" name="Freeform 11"/>
          <p:cNvSpPr/>
          <p:nvPr/>
        </p:nvSpPr>
        <p:spPr>
          <a:xfrm>
            <a:off x="-948361" y="-915830"/>
            <a:ext cx="3175962" cy="3025826"/>
          </a:xfrm>
          <a:custGeom>
            <a:avLst/>
            <a:gdLst/>
            <a:ahLst/>
            <a:cxnLst/>
            <a:rect l="l" t="t" r="r" b="b"/>
            <a:pathLst>
              <a:path w="3175962" h="3025826">
                <a:moveTo>
                  <a:pt x="0" y="0"/>
                </a:moveTo>
                <a:lnTo>
                  <a:pt x="3175963" y="0"/>
                </a:lnTo>
                <a:lnTo>
                  <a:pt x="3175963" y="3025826"/>
                </a:lnTo>
                <a:lnTo>
                  <a:pt x="0" y="3025826"/>
                </a:lnTo>
                <a:lnTo>
                  <a:pt x="0" y="0"/>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2" name="Freeform 12"/>
          <p:cNvSpPr/>
          <p:nvPr/>
        </p:nvSpPr>
        <p:spPr>
          <a:xfrm>
            <a:off x="12397325" y="388604"/>
            <a:ext cx="1343713" cy="1280192"/>
          </a:xfrm>
          <a:custGeom>
            <a:avLst/>
            <a:gdLst/>
            <a:ahLst/>
            <a:cxnLst/>
            <a:rect l="l" t="t" r="r" b="b"/>
            <a:pathLst>
              <a:path w="1343713" h="1280192">
                <a:moveTo>
                  <a:pt x="0" y="0"/>
                </a:moveTo>
                <a:lnTo>
                  <a:pt x="1343713" y="0"/>
                </a:lnTo>
                <a:lnTo>
                  <a:pt x="1343713" y="1280192"/>
                </a:lnTo>
                <a:lnTo>
                  <a:pt x="0" y="1280192"/>
                </a:lnTo>
                <a:lnTo>
                  <a:pt x="0" y="0"/>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3" name="Freeform 13"/>
          <p:cNvSpPr/>
          <p:nvPr/>
        </p:nvSpPr>
        <p:spPr>
          <a:xfrm>
            <a:off x="3224084" y="8618204"/>
            <a:ext cx="1343713" cy="1280192"/>
          </a:xfrm>
          <a:custGeom>
            <a:avLst/>
            <a:gdLst/>
            <a:ahLst/>
            <a:cxnLst/>
            <a:rect l="l" t="t" r="r" b="b"/>
            <a:pathLst>
              <a:path w="1343713" h="1280192">
                <a:moveTo>
                  <a:pt x="0" y="0"/>
                </a:moveTo>
                <a:lnTo>
                  <a:pt x="1343713" y="0"/>
                </a:lnTo>
                <a:lnTo>
                  <a:pt x="1343713" y="1280192"/>
                </a:lnTo>
                <a:lnTo>
                  <a:pt x="0" y="1280192"/>
                </a:lnTo>
                <a:lnTo>
                  <a:pt x="0" y="0"/>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7" name="Freeform 17"/>
          <p:cNvSpPr/>
          <p:nvPr/>
        </p:nvSpPr>
        <p:spPr>
          <a:xfrm>
            <a:off x="-1140642" y="8197452"/>
            <a:ext cx="3175962" cy="3025826"/>
          </a:xfrm>
          <a:custGeom>
            <a:avLst/>
            <a:gdLst/>
            <a:ahLst/>
            <a:cxnLst/>
            <a:rect l="l" t="t" r="r" b="b"/>
            <a:pathLst>
              <a:path w="3175962" h="3025826">
                <a:moveTo>
                  <a:pt x="0" y="0"/>
                </a:moveTo>
                <a:lnTo>
                  <a:pt x="3175963" y="0"/>
                </a:lnTo>
                <a:lnTo>
                  <a:pt x="3175963" y="3025826"/>
                </a:lnTo>
                <a:lnTo>
                  <a:pt x="0" y="3025826"/>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a:ln cap="sq">
            <a:noFill/>
            <a:prstDash val="solid"/>
            <a:miter/>
          </a:ln>
        </p:spPr>
      </p:sp>
      <p:sp>
        <p:nvSpPr>
          <p:cNvPr id="18" name="Freeform 18"/>
          <p:cNvSpPr/>
          <p:nvPr/>
        </p:nvSpPr>
        <p:spPr>
          <a:xfrm>
            <a:off x="15700986" y="-915830"/>
            <a:ext cx="3175962" cy="3025826"/>
          </a:xfrm>
          <a:custGeom>
            <a:avLst/>
            <a:gdLst/>
            <a:ahLst/>
            <a:cxnLst/>
            <a:rect l="l" t="t" r="r" b="b"/>
            <a:pathLst>
              <a:path w="3175962" h="3025826">
                <a:moveTo>
                  <a:pt x="0" y="0"/>
                </a:moveTo>
                <a:lnTo>
                  <a:pt x="3175962" y="0"/>
                </a:lnTo>
                <a:lnTo>
                  <a:pt x="3175962" y="3025826"/>
                </a:lnTo>
                <a:lnTo>
                  <a:pt x="0" y="3025826"/>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a:ln cap="sq">
            <a:noFill/>
            <a:prstDash val="solid"/>
            <a:miter/>
          </a:ln>
        </p:spPr>
      </p:sp>
      <p:sp>
        <p:nvSpPr>
          <p:cNvPr id="19" name="Rectangle 18"/>
          <p:cNvSpPr/>
          <p:nvPr/>
        </p:nvSpPr>
        <p:spPr>
          <a:xfrm>
            <a:off x="4267200" y="2300625"/>
            <a:ext cx="10668000" cy="5078313"/>
          </a:xfrm>
          <a:prstGeom prst="rect">
            <a:avLst/>
          </a:prstGeom>
        </p:spPr>
        <p:txBody>
          <a:bodyPr wrap="square">
            <a:spAutoFit/>
          </a:bodyPr>
          <a:lstStyle/>
          <a:p>
            <a:pPr algn="ctr"/>
            <a:r>
              <a:rPr lang="vi-VN" sz="5400" b="1">
                <a:latin typeface="Times New Roman" panose="02020603050405020304" pitchFamily="18" charset="0"/>
                <a:cs typeface="Times New Roman" panose="02020603050405020304" pitchFamily="18" charset="0"/>
              </a:rPr>
              <a:t>Bài tập 3 (Tr 37/ SHS</a:t>
            </a:r>
            <a:r>
              <a:rPr lang="vi-VN" sz="5400" b="1" smtClean="0">
                <a:latin typeface="Times New Roman" panose="02020603050405020304" pitchFamily="18" charset="0"/>
                <a:cs typeface="Times New Roman" panose="02020603050405020304" pitchFamily="18" charset="0"/>
              </a:rPr>
              <a:t>)</a:t>
            </a:r>
            <a:endParaRPr lang="en-US" sz="5400" b="1" smtClean="0">
              <a:latin typeface="Times New Roman" panose="02020603050405020304" pitchFamily="18" charset="0"/>
              <a:cs typeface="Times New Roman" panose="02020603050405020304" pitchFamily="18" charset="0"/>
            </a:endParaRPr>
          </a:p>
          <a:p>
            <a:pPr algn="just"/>
            <a:r>
              <a:rPr lang="vi-VN" sz="5400" smtClean="0">
                <a:latin typeface="Times New Roman" panose="02020603050405020304" pitchFamily="18" charset="0"/>
                <a:cs typeface="Times New Roman" panose="02020603050405020304" pitchFamily="18" charset="0"/>
              </a:rPr>
              <a:t>Các </a:t>
            </a:r>
            <a:r>
              <a:rPr lang="vi-VN" sz="5400">
                <a:latin typeface="Times New Roman" panose="02020603050405020304" pitchFamily="18" charset="0"/>
                <a:cs typeface="Times New Roman" panose="02020603050405020304" pitchFamily="18" charset="0"/>
              </a:rPr>
              <a:t>văn bản trong bài học 6 đã giải mã những bí mật gì? Theo em, việc giải mã những bí mật trong thế giới tự nhiên và đời sống xã hội có ý nghĩa như thế nào?</a:t>
            </a:r>
            <a:endParaRPr lang="en-GB" sz="540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34395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barn(inVertical)">
                                      <p:cBhvr>
                                        <p:cTn id="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0F6"/>
        </a:solidFill>
        <a:effectLst/>
      </p:bgPr>
    </p:bg>
    <p:spTree>
      <p:nvGrpSpPr>
        <p:cNvPr id="1" name=""/>
        <p:cNvGrpSpPr/>
        <p:nvPr/>
      </p:nvGrpSpPr>
      <p:grpSpPr>
        <a:xfrm>
          <a:off x="0" y="0"/>
          <a:ext cx="0" cy="0"/>
          <a:chOff x="0" y="0"/>
          <a:chExt cx="0" cy="0"/>
        </a:xfrm>
      </p:grpSpPr>
      <p:sp>
        <p:nvSpPr>
          <p:cNvPr id="2" name="Freeform 2"/>
          <p:cNvSpPr/>
          <p:nvPr/>
        </p:nvSpPr>
        <p:spPr>
          <a:xfrm flipH="1" flipV="1">
            <a:off x="-1293613" y="3259551"/>
            <a:ext cx="4644625" cy="4425061"/>
          </a:xfrm>
          <a:custGeom>
            <a:avLst/>
            <a:gdLst/>
            <a:ahLst/>
            <a:cxnLst/>
            <a:rect l="l" t="t" r="r" b="b"/>
            <a:pathLst>
              <a:path w="4644625" h="4425061">
                <a:moveTo>
                  <a:pt x="4644626" y="4425061"/>
                </a:moveTo>
                <a:lnTo>
                  <a:pt x="0" y="4425061"/>
                </a:lnTo>
                <a:lnTo>
                  <a:pt x="0" y="0"/>
                </a:lnTo>
                <a:lnTo>
                  <a:pt x="4644626" y="0"/>
                </a:lnTo>
                <a:lnTo>
                  <a:pt x="4644626"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3" name="Freeform 3"/>
          <p:cNvSpPr/>
          <p:nvPr/>
        </p:nvSpPr>
        <p:spPr>
          <a:xfrm flipH="1" flipV="1">
            <a:off x="15965687" y="2941193"/>
            <a:ext cx="4644625" cy="4425061"/>
          </a:xfrm>
          <a:custGeom>
            <a:avLst/>
            <a:gdLst/>
            <a:ahLst/>
            <a:cxnLst/>
            <a:rect l="l" t="t" r="r" b="b"/>
            <a:pathLst>
              <a:path w="4644625" h="4425061">
                <a:moveTo>
                  <a:pt x="4644626" y="4425062"/>
                </a:moveTo>
                <a:lnTo>
                  <a:pt x="0" y="4425062"/>
                </a:lnTo>
                <a:lnTo>
                  <a:pt x="0" y="0"/>
                </a:lnTo>
                <a:lnTo>
                  <a:pt x="4644626" y="0"/>
                </a:lnTo>
                <a:lnTo>
                  <a:pt x="4644626" y="4425062"/>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4" name="Freeform 4"/>
          <p:cNvSpPr/>
          <p:nvPr/>
        </p:nvSpPr>
        <p:spPr>
          <a:xfrm flipH="1" flipV="1">
            <a:off x="4828484" y="-1615447"/>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5" name="Freeform 5"/>
          <p:cNvSpPr/>
          <p:nvPr/>
        </p:nvSpPr>
        <p:spPr>
          <a:xfrm flipH="1" flipV="1">
            <a:off x="9144000" y="7702901"/>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grpSp>
        <p:nvGrpSpPr>
          <p:cNvPr id="6" name="Group 6"/>
          <p:cNvGrpSpPr/>
          <p:nvPr/>
        </p:nvGrpSpPr>
        <p:grpSpPr>
          <a:xfrm>
            <a:off x="1028700" y="1028700"/>
            <a:ext cx="16230600" cy="8229600"/>
            <a:chOff x="0" y="0"/>
            <a:chExt cx="4274726" cy="2167467"/>
          </a:xfrm>
        </p:grpSpPr>
        <p:sp>
          <p:nvSpPr>
            <p:cNvPr id="7" name="Freeform 7"/>
            <p:cNvSpPr/>
            <p:nvPr/>
          </p:nvSpPr>
          <p:spPr>
            <a:xfrm>
              <a:off x="0" y="0"/>
              <a:ext cx="4274726" cy="2167467"/>
            </a:xfrm>
            <a:custGeom>
              <a:avLst/>
              <a:gdLst/>
              <a:ahLst/>
              <a:cxnLst/>
              <a:rect l="l" t="t" r="r" b="b"/>
              <a:pathLst>
                <a:path w="4274726" h="2167467">
                  <a:moveTo>
                    <a:pt x="21942" y="0"/>
                  </a:moveTo>
                  <a:lnTo>
                    <a:pt x="4252784" y="0"/>
                  </a:lnTo>
                  <a:cubicBezTo>
                    <a:pt x="4264902" y="0"/>
                    <a:pt x="4274726" y="9824"/>
                    <a:pt x="4274726" y="21942"/>
                  </a:cubicBezTo>
                  <a:lnTo>
                    <a:pt x="4274726" y="2145525"/>
                  </a:lnTo>
                  <a:cubicBezTo>
                    <a:pt x="4274726" y="2157643"/>
                    <a:pt x="4264902" y="2167467"/>
                    <a:pt x="4252784" y="2167467"/>
                  </a:cubicBezTo>
                  <a:lnTo>
                    <a:pt x="21942" y="2167467"/>
                  </a:lnTo>
                  <a:cubicBezTo>
                    <a:pt x="16122" y="2167467"/>
                    <a:pt x="10541" y="2165155"/>
                    <a:pt x="6427" y="2161040"/>
                  </a:cubicBezTo>
                  <a:cubicBezTo>
                    <a:pt x="2312" y="2156925"/>
                    <a:pt x="0" y="2151344"/>
                    <a:pt x="0" y="2145525"/>
                  </a:cubicBezTo>
                  <a:lnTo>
                    <a:pt x="0" y="21942"/>
                  </a:lnTo>
                  <a:cubicBezTo>
                    <a:pt x="0" y="16122"/>
                    <a:pt x="2312" y="10541"/>
                    <a:pt x="6427" y="6427"/>
                  </a:cubicBezTo>
                  <a:cubicBezTo>
                    <a:pt x="10541" y="2312"/>
                    <a:pt x="16122" y="0"/>
                    <a:pt x="21942" y="0"/>
                  </a:cubicBezTo>
                  <a:close/>
                </a:path>
              </a:pathLst>
            </a:custGeom>
            <a:solidFill>
              <a:srgbClr val="FFFFFF">
                <a:alpha val="80000"/>
              </a:srgbClr>
            </a:solidFill>
            <a:ln w="38100" cap="rnd">
              <a:solidFill>
                <a:srgbClr val="FF94BE">
                  <a:alpha val="80000"/>
                </a:srgbClr>
              </a:solidFill>
              <a:prstDash val="dash"/>
              <a:round/>
            </a:ln>
          </p:spPr>
        </p:sp>
        <p:sp>
          <p:nvSpPr>
            <p:cNvPr id="8" name="TextBox 8"/>
            <p:cNvSpPr txBox="1"/>
            <p:nvPr/>
          </p:nvSpPr>
          <p:spPr>
            <a:xfrm>
              <a:off x="0" y="-47625"/>
              <a:ext cx="4274726" cy="2215092"/>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9" name="Freeform 9"/>
          <p:cNvSpPr/>
          <p:nvPr/>
        </p:nvSpPr>
        <p:spPr>
          <a:xfrm>
            <a:off x="6084995" y="1012462"/>
            <a:ext cx="6154293" cy="1633685"/>
          </a:xfrm>
          <a:custGeom>
            <a:avLst/>
            <a:gdLst/>
            <a:ahLst/>
            <a:cxnLst/>
            <a:rect l="l" t="t" r="r" b="b"/>
            <a:pathLst>
              <a:path w="6154293" h="1633685">
                <a:moveTo>
                  <a:pt x="0" y="0"/>
                </a:moveTo>
                <a:lnTo>
                  <a:pt x="6154292" y="0"/>
                </a:lnTo>
                <a:lnTo>
                  <a:pt x="6154292" y="1633685"/>
                </a:lnTo>
                <a:lnTo>
                  <a:pt x="0" y="1633685"/>
                </a:lnTo>
                <a:lnTo>
                  <a:pt x="0" y="0"/>
                </a:lnTo>
                <a:close/>
              </a:path>
            </a:pathLst>
          </a:custGeom>
          <a:blipFill>
            <a:blip r:embed="rId4">
              <a:extLst>
                <a:ext uri="{96DAC541-7B7A-43D3-8B79-37D633B846F1}">
                  <asvg:svgBlip xmlns:asvg="http://schemas.microsoft.com/office/drawing/2016/SVG/main" xmlns="" r:embed="rId5"/>
                </a:ext>
              </a:extLst>
            </a:blip>
            <a:stretch>
              <a:fillRect/>
            </a:stretch>
          </a:blipFill>
          <a:ln cap="sq">
            <a:noFill/>
            <a:prstDash val="solid"/>
            <a:miter/>
          </a:ln>
        </p:spPr>
      </p:sp>
      <p:sp>
        <p:nvSpPr>
          <p:cNvPr id="10" name="Freeform 10"/>
          <p:cNvSpPr/>
          <p:nvPr/>
        </p:nvSpPr>
        <p:spPr>
          <a:xfrm flipH="1" flipV="1">
            <a:off x="16101337" y="8197452"/>
            <a:ext cx="3606446" cy="3435960"/>
          </a:xfrm>
          <a:custGeom>
            <a:avLst/>
            <a:gdLst/>
            <a:ahLst/>
            <a:cxnLst/>
            <a:rect l="l" t="t" r="r" b="b"/>
            <a:pathLst>
              <a:path w="3606446" h="3435960">
                <a:moveTo>
                  <a:pt x="3606446" y="3435959"/>
                </a:moveTo>
                <a:lnTo>
                  <a:pt x="0" y="3435959"/>
                </a:lnTo>
                <a:lnTo>
                  <a:pt x="0" y="0"/>
                </a:lnTo>
                <a:lnTo>
                  <a:pt x="3606446" y="0"/>
                </a:lnTo>
                <a:lnTo>
                  <a:pt x="3606446" y="3435959"/>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1" name="Freeform 11"/>
          <p:cNvSpPr/>
          <p:nvPr/>
        </p:nvSpPr>
        <p:spPr>
          <a:xfrm>
            <a:off x="-948361" y="-915830"/>
            <a:ext cx="3175962" cy="3025826"/>
          </a:xfrm>
          <a:custGeom>
            <a:avLst/>
            <a:gdLst/>
            <a:ahLst/>
            <a:cxnLst/>
            <a:rect l="l" t="t" r="r" b="b"/>
            <a:pathLst>
              <a:path w="3175962" h="3025826">
                <a:moveTo>
                  <a:pt x="0" y="0"/>
                </a:moveTo>
                <a:lnTo>
                  <a:pt x="3175963" y="0"/>
                </a:lnTo>
                <a:lnTo>
                  <a:pt x="3175963" y="3025826"/>
                </a:lnTo>
                <a:lnTo>
                  <a:pt x="0" y="3025826"/>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2" name="Freeform 12"/>
          <p:cNvSpPr/>
          <p:nvPr/>
        </p:nvSpPr>
        <p:spPr>
          <a:xfrm>
            <a:off x="12397325" y="388604"/>
            <a:ext cx="1343713" cy="1280192"/>
          </a:xfrm>
          <a:custGeom>
            <a:avLst/>
            <a:gdLst/>
            <a:ahLst/>
            <a:cxnLst/>
            <a:rect l="l" t="t" r="r" b="b"/>
            <a:pathLst>
              <a:path w="1343713" h="1280192">
                <a:moveTo>
                  <a:pt x="0" y="0"/>
                </a:moveTo>
                <a:lnTo>
                  <a:pt x="1343713" y="0"/>
                </a:lnTo>
                <a:lnTo>
                  <a:pt x="1343713" y="1280192"/>
                </a:lnTo>
                <a:lnTo>
                  <a:pt x="0" y="1280192"/>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3" name="Freeform 13"/>
          <p:cNvSpPr/>
          <p:nvPr/>
        </p:nvSpPr>
        <p:spPr>
          <a:xfrm>
            <a:off x="3224084" y="8618204"/>
            <a:ext cx="1343713" cy="1280192"/>
          </a:xfrm>
          <a:custGeom>
            <a:avLst/>
            <a:gdLst/>
            <a:ahLst/>
            <a:cxnLst/>
            <a:rect l="l" t="t" r="r" b="b"/>
            <a:pathLst>
              <a:path w="1343713" h="1280192">
                <a:moveTo>
                  <a:pt x="0" y="0"/>
                </a:moveTo>
                <a:lnTo>
                  <a:pt x="1343713" y="0"/>
                </a:lnTo>
                <a:lnTo>
                  <a:pt x="1343713" y="1280192"/>
                </a:lnTo>
                <a:lnTo>
                  <a:pt x="0" y="1280192"/>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4" name="TextBox 14"/>
          <p:cNvSpPr txBox="1"/>
          <p:nvPr/>
        </p:nvSpPr>
        <p:spPr>
          <a:xfrm>
            <a:off x="7239652" y="1278999"/>
            <a:ext cx="3986407" cy="830997"/>
          </a:xfrm>
          <a:prstGeom prst="rect">
            <a:avLst/>
          </a:prstGeom>
        </p:spPr>
        <p:txBody>
          <a:bodyPr lIns="0" tIns="0" rIns="0" bIns="0" rtlCol="0" anchor="t">
            <a:spAutoFit/>
          </a:bodyPr>
          <a:lstStyle/>
          <a:p>
            <a:pPr algn="ctr"/>
            <a:r>
              <a:rPr lang="vi-VN" sz="5400" b="1">
                <a:latin typeface="Times New Roman" panose="02020603050405020304" pitchFamily="18" charset="0"/>
                <a:cs typeface="Times New Roman" panose="02020603050405020304" pitchFamily="18" charset="0"/>
              </a:rPr>
              <a:t>Gợi ý</a:t>
            </a:r>
            <a:endParaRPr lang="en-GB" sz="5400">
              <a:latin typeface="Times New Roman" panose="02020603050405020304" pitchFamily="18" charset="0"/>
              <a:cs typeface="Times New Roman" panose="02020603050405020304" pitchFamily="18" charset="0"/>
            </a:endParaRPr>
          </a:p>
        </p:txBody>
      </p:sp>
      <p:sp>
        <p:nvSpPr>
          <p:cNvPr id="15" name="TextBox 15"/>
          <p:cNvSpPr txBox="1"/>
          <p:nvPr/>
        </p:nvSpPr>
        <p:spPr>
          <a:xfrm>
            <a:off x="2252404" y="2825852"/>
            <a:ext cx="13464426" cy="6521785"/>
          </a:xfrm>
          <a:prstGeom prst="rect">
            <a:avLst/>
          </a:prstGeom>
        </p:spPr>
        <p:txBody>
          <a:bodyPr lIns="0" tIns="0" rIns="0" bIns="0" rtlCol="0" anchor="t">
            <a:spAutoFit/>
          </a:bodyPr>
          <a:lstStyle/>
          <a:p>
            <a:pPr algn="just"/>
            <a:r>
              <a:rPr lang="vi-VN" sz="4400">
                <a:latin typeface="Times New Roman" panose="02020603050405020304" pitchFamily="18" charset="0"/>
                <a:cs typeface="Times New Roman" panose="02020603050405020304" pitchFamily="18" charset="0"/>
              </a:rPr>
              <a:t>- Các văn bản “Ba chàng sinh viên”, “Bài hát đồng sáu xu” là các tác phẩm truyện trinh thám giải mã bí mật những vụ án.</a:t>
            </a:r>
            <a:endParaRPr lang="en-GB" sz="4400">
              <a:latin typeface="Times New Roman" panose="02020603050405020304" pitchFamily="18" charset="0"/>
              <a:cs typeface="Times New Roman" panose="02020603050405020304" pitchFamily="18" charset="0"/>
            </a:endParaRPr>
          </a:p>
          <a:p>
            <a:pPr algn="just"/>
            <a:r>
              <a:rPr lang="vi-VN" sz="4400">
                <a:latin typeface="Times New Roman" panose="02020603050405020304" pitchFamily="18" charset="0"/>
                <a:cs typeface="Times New Roman" panose="02020603050405020304" pitchFamily="18" charset="0"/>
              </a:rPr>
              <a:t>- Văn bản “Phạm Xuân Ẩn – tên người như cuộc đời” là VB kí mong muốn giải mã cuộc đời trầm lặng đầy bí ẩn của nhà tình báo huyền thoại Phạm Xuân Ẩn.</a:t>
            </a:r>
            <a:endParaRPr lang="en-GB" sz="4400">
              <a:latin typeface="Times New Roman" panose="02020603050405020304" pitchFamily="18" charset="0"/>
              <a:cs typeface="Times New Roman" panose="02020603050405020304" pitchFamily="18" charset="0"/>
            </a:endParaRPr>
          </a:p>
          <a:p>
            <a:pPr algn="just"/>
            <a:r>
              <a:rPr lang="vi-VN" sz="4400">
                <a:latin typeface="Times New Roman" panose="02020603050405020304" pitchFamily="18" charset="0"/>
                <a:cs typeface="Times New Roman" panose="02020603050405020304" pitchFamily="18" charset="0"/>
              </a:rPr>
              <a:t>- Việc giải mã những bí mật trong thế giới tự nhiên và xã hội có ý nghĩa vô cùng quan trọng: giúp tìm kiếm sự thật, thực thi công lí, lí giải sự phức tạp, đa diện của cuộc sống,...</a:t>
            </a:r>
            <a:endParaRPr lang="en-GB" sz="4400">
              <a:latin typeface="Times New Roman" panose="02020603050405020304" pitchFamily="18" charset="0"/>
              <a:cs typeface="Times New Roman" panose="02020603050405020304" pitchFamily="18" charset="0"/>
            </a:endParaRPr>
          </a:p>
          <a:p>
            <a:pPr marL="280671" lvl="1" algn="just">
              <a:lnSpc>
                <a:spcPts val="3640"/>
              </a:lnSpc>
            </a:pPr>
            <a:endParaRPr lang="en-US" sz="2600">
              <a:solidFill>
                <a:srgbClr val="000000"/>
              </a:solidFill>
              <a:latin typeface="Questrial"/>
              <a:ea typeface="Questrial"/>
              <a:cs typeface="Questrial"/>
              <a:sym typeface="Questrial"/>
            </a:endParaRPr>
          </a:p>
        </p:txBody>
      </p:sp>
      <p:sp>
        <p:nvSpPr>
          <p:cNvPr id="16" name="Freeform 16"/>
          <p:cNvSpPr/>
          <p:nvPr/>
        </p:nvSpPr>
        <p:spPr>
          <a:xfrm>
            <a:off x="-1140642" y="8197452"/>
            <a:ext cx="3175962" cy="3025826"/>
          </a:xfrm>
          <a:custGeom>
            <a:avLst/>
            <a:gdLst/>
            <a:ahLst/>
            <a:cxnLst/>
            <a:rect l="l" t="t" r="r" b="b"/>
            <a:pathLst>
              <a:path w="3175962" h="3025826">
                <a:moveTo>
                  <a:pt x="0" y="0"/>
                </a:moveTo>
                <a:lnTo>
                  <a:pt x="3175963" y="0"/>
                </a:lnTo>
                <a:lnTo>
                  <a:pt x="3175963" y="3025826"/>
                </a:lnTo>
                <a:lnTo>
                  <a:pt x="0" y="3025826"/>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a:ln cap="sq">
            <a:noFill/>
            <a:prstDash val="solid"/>
            <a:miter/>
          </a:ln>
        </p:spPr>
      </p:sp>
      <p:sp>
        <p:nvSpPr>
          <p:cNvPr id="17" name="Freeform 17"/>
          <p:cNvSpPr/>
          <p:nvPr/>
        </p:nvSpPr>
        <p:spPr>
          <a:xfrm>
            <a:off x="15700986" y="-915830"/>
            <a:ext cx="3175962" cy="3025826"/>
          </a:xfrm>
          <a:custGeom>
            <a:avLst/>
            <a:gdLst/>
            <a:ahLst/>
            <a:cxnLst/>
            <a:rect l="l" t="t" r="r" b="b"/>
            <a:pathLst>
              <a:path w="3175962" h="3025826">
                <a:moveTo>
                  <a:pt x="0" y="0"/>
                </a:moveTo>
                <a:lnTo>
                  <a:pt x="3175962" y="0"/>
                </a:lnTo>
                <a:lnTo>
                  <a:pt x="3175962" y="3025826"/>
                </a:lnTo>
                <a:lnTo>
                  <a:pt x="0" y="3025826"/>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a:ln cap="sq">
            <a:noFill/>
            <a:prstDash val="solid"/>
            <a:miter/>
          </a:ln>
        </p:spPr>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anim calcmode="lin" valueType="num">
                                      <p:cBhvr>
                                        <p:cTn id="8" dur="1000" fill="hold"/>
                                        <p:tgtEl>
                                          <p:spTgt spid="14"/>
                                        </p:tgtEl>
                                        <p:attrNameLst>
                                          <p:attrName>ppt_x</p:attrName>
                                        </p:attrNameLst>
                                      </p:cBhvr>
                                      <p:tavLst>
                                        <p:tav tm="0">
                                          <p:val>
                                            <p:strVal val="#ppt_x"/>
                                          </p:val>
                                        </p:tav>
                                        <p:tav tm="100000">
                                          <p:val>
                                            <p:strVal val="#ppt_x"/>
                                          </p:val>
                                        </p:tav>
                                      </p:tavLst>
                                    </p:anim>
                                    <p:anim calcmode="lin" valueType="num">
                                      <p:cBhvr>
                                        <p:cTn id="9" dur="1000" fill="hold"/>
                                        <p:tgtEl>
                                          <p:spTgt spid="14"/>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1000"/>
                                        <p:tgtEl>
                                          <p:spTgt spid="9"/>
                                        </p:tgtEl>
                                      </p:cBhvr>
                                    </p:animEffect>
                                    <p:anim calcmode="lin" valueType="num">
                                      <p:cBhvr>
                                        <p:cTn id="13" dur="1000" fill="hold"/>
                                        <p:tgtEl>
                                          <p:spTgt spid="9"/>
                                        </p:tgtEl>
                                        <p:attrNameLst>
                                          <p:attrName>ppt_x</p:attrName>
                                        </p:attrNameLst>
                                      </p:cBhvr>
                                      <p:tavLst>
                                        <p:tav tm="0">
                                          <p:val>
                                            <p:strVal val="#ppt_x"/>
                                          </p:val>
                                        </p:tav>
                                        <p:tav tm="100000">
                                          <p:val>
                                            <p:strVal val="#ppt_x"/>
                                          </p:val>
                                        </p:tav>
                                      </p:tavLst>
                                    </p:anim>
                                    <p:anim calcmode="lin" valueType="num">
                                      <p:cBhvr>
                                        <p:cTn id="1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wipe(down)">
                                      <p:cBhvr>
                                        <p:cTn id="19"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FFF0F6"/>
        </a:solidFill>
        <a:effectLst/>
      </p:bgPr>
    </p:bg>
    <p:spTree>
      <p:nvGrpSpPr>
        <p:cNvPr id="1" name=""/>
        <p:cNvGrpSpPr/>
        <p:nvPr/>
      </p:nvGrpSpPr>
      <p:grpSpPr>
        <a:xfrm>
          <a:off x="0" y="0"/>
          <a:ext cx="0" cy="0"/>
          <a:chOff x="0" y="0"/>
          <a:chExt cx="0" cy="0"/>
        </a:xfrm>
      </p:grpSpPr>
      <p:sp>
        <p:nvSpPr>
          <p:cNvPr id="2" name="Freeform 2"/>
          <p:cNvSpPr/>
          <p:nvPr/>
        </p:nvSpPr>
        <p:spPr>
          <a:xfrm flipH="1" flipV="1">
            <a:off x="5219268" y="1319597"/>
            <a:ext cx="4644625" cy="4425061"/>
          </a:xfrm>
          <a:custGeom>
            <a:avLst/>
            <a:gdLst/>
            <a:ahLst/>
            <a:cxnLst/>
            <a:rect l="l" t="t" r="r" b="b"/>
            <a:pathLst>
              <a:path w="4644625" h="4425061">
                <a:moveTo>
                  <a:pt x="4644626" y="4425061"/>
                </a:moveTo>
                <a:lnTo>
                  <a:pt x="0" y="4425061"/>
                </a:lnTo>
                <a:lnTo>
                  <a:pt x="0" y="0"/>
                </a:lnTo>
                <a:lnTo>
                  <a:pt x="4644626" y="0"/>
                </a:lnTo>
                <a:lnTo>
                  <a:pt x="4644626"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3" name="Freeform 3"/>
          <p:cNvSpPr/>
          <p:nvPr/>
        </p:nvSpPr>
        <p:spPr>
          <a:xfrm flipH="1" flipV="1">
            <a:off x="9144000" y="4913398"/>
            <a:ext cx="4644625" cy="4425061"/>
          </a:xfrm>
          <a:custGeom>
            <a:avLst/>
            <a:gdLst/>
            <a:ahLst/>
            <a:cxnLst/>
            <a:rect l="l" t="t" r="r" b="b"/>
            <a:pathLst>
              <a:path w="4644625" h="4425061">
                <a:moveTo>
                  <a:pt x="4644625" y="4425062"/>
                </a:moveTo>
                <a:lnTo>
                  <a:pt x="0" y="4425062"/>
                </a:lnTo>
                <a:lnTo>
                  <a:pt x="0" y="0"/>
                </a:lnTo>
                <a:lnTo>
                  <a:pt x="4644625" y="0"/>
                </a:lnTo>
                <a:lnTo>
                  <a:pt x="4644625" y="4425062"/>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4" name="Freeform 4"/>
          <p:cNvSpPr/>
          <p:nvPr/>
        </p:nvSpPr>
        <p:spPr>
          <a:xfrm>
            <a:off x="2351352" y="3118056"/>
            <a:ext cx="13585295" cy="4050888"/>
          </a:xfrm>
          <a:custGeom>
            <a:avLst/>
            <a:gdLst/>
            <a:ahLst/>
            <a:cxnLst/>
            <a:rect l="l" t="t" r="r" b="b"/>
            <a:pathLst>
              <a:path w="13585295" h="4050888">
                <a:moveTo>
                  <a:pt x="0" y="0"/>
                </a:moveTo>
                <a:lnTo>
                  <a:pt x="13585296" y="0"/>
                </a:lnTo>
                <a:lnTo>
                  <a:pt x="13585296" y="4050888"/>
                </a:lnTo>
                <a:lnTo>
                  <a:pt x="0" y="4050888"/>
                </a:lnTo>
                <a:lnTo>
                  <a:pt x="0" y="0"/>
                </a:lnTo>
                <a:close/>
              </a:path>
            </a:pathLst>
          </a:custGeom>
          <a:blipFill>
            <a:blip r:embed="rId4">
              <a:extLst>
                <a:ext uri="{96DAC541-7B7A-43D3-8B79-37D633B846F1}">
                  <asvg:svgBlip xmlns:asvg="http://schemas.microsoft.com/office/drawing/2016/SVG/main" xmlns="" r:embed="rId5"/>
                </a:ext>
              </a:extLst>
            </a:blip>
            <a:stretch>
              <a:fillRect/>
            </a:stretch>
          </a:blipFill>
        </p:spPr>
      </p:sp>
      <p:sp>
        <p:nvSpPr>
          <p:cNvPr id="5" name="Freeform 5"/>
          <p:cNvSpPr/>
          <p:nvPr/>
        </p:nvSpPr>
        <p:spPr>
          <a:xfrm>
            <a:off x="417081" y="2807726"/>
            <a:ext cx="1799278" cy="1714221"/>
          </a:xfrm>
          <a:custGeom>
            <a:avLst/>
            <a:gdLst/>
            <a:ahLst/>
            <a:cxnLst/>
            <a:rect l="l" t="t" r="r" b="b"/>
            <a:pathLst>
              <a:path w="1799278" h="1714221">
                <a:moveTo>
                  <a:pt x="0" y="0"/>
                </a:moveTo>
                <a:lnTo>
                  <a:pt x="1799278" y="0"/>
                </a:lnTo>
                <a:lnTo>
                  <a:pt x="1799278" y="1714221"/>
                </a:lnTo>
                <a:lnTo>
                  <a:pt x="0" y="1714221"/>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6" name="Freeform 6"/>
          <p:cNvSpPr/>
          <p:nvPr/>
        </p:nvSpPr>
        <p:spPr>
          <a:xfrm>
            <a:off x="3191391" y="462486"/>
            <a:ext cx="1799278" cy="1714221"/>
          </a:xfrm>
          <a:custGeom>
            <a:avLst/>
            <a:gdLst/>
            <a:ahLst/>
            <a:cxnLst/>
            <a:rect l="l" t="t" r="r" b="b"/>
            <a:pathLst>
              <a:path w="1799278" h="1714221">
                <a:moveTo>
                  <a:pt x="0" y="0"/>
                </a:moveTo>
                <a:lnTo>
                  <a:pt x="1799277" y="0"/>
                </a:lnTo>
                <a:lnTo>
                  <a:pt x="1799277" y="1714221"/>
                </a:lnTo>
                <a:lnTo>
                  <a:pt x="0" y="1714221"/>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7" name="Freeform 7"/>
          <p:cNvSpPr/>
          <p:nvPr/>
        </p:nvSpPr>
        <p:spPr>
          <a:xfrm>
            <a:off x="13242274" y="8034316"/>
            <a:ext cx="1799278" cy="1714221"/>
          </a:xfrm>
          <a:custGeom>
            <a:avLst/>
            <a:gdLst/>
            <a:ahLst/>
            <a:cxnLst/>
            <a:rect l="l" t="t" r="r" b="b"/>
            <a:pathLst>
              <a:path w="1799278" h="1714221">
                <a:moveTo>
                  <a:pt x="0" y="0"/>
                </a:moveTo>
                <a:lnTo>
                  <a:pt x="1799278" y="0"/>
                </a:lnTo>
                <a:lnTo>
                  <a:pt x="1799278" y="1714220"/>
                </a:lnTo>
                <a:lnTo>
                  <a:pt x="0" y="1714220"/>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8" name="Freeform 8"/>
          <p:cNvSpPr/>
          <p:nvPr/>
        </p:nvSpPr>
        <p:spPr>
          <a:xfrm>
            <a:off x="15733733" y="5411708"/>
            <a:ext cx="1799278" cy="1714221"/>
          </a:xfrm>
          <a:custGeom>
            <a:avLst/>
            <a:gdLst/>
            <a:ahLst/>
            <a:cxnLst/>
            <a:rect l="l" t="t" r="r" b="b"/>
            <a:pathLst>
              <a:path w="1799278" h="1714221">
                <a:moveTo>
                  <a:pt x="0" y="0"/>
                </a:moveTo>
                <a:lnTo>
                  <a:pt x="1799278" y="0"/>
                </a:lnTo>
                <a:lnTo>
                  <a:pt x="1799278" y="1714221"/>
                </a:lnTo>
                <a:lnTo>
                  <a:pt x="0" y="1714221"/>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0" name="Freeform 10"/>
          <p:cNvSpPr/>
          <p:nvPr/>
        </p:nvSpPr>
        <p:spPr>
          <a:xfrm flipH="1" flipV="1">
            <a:off x="15440036" y="7567412"/>
            <a:ext cx="4929049" cy="4696039"/>
          </a:xfrm>
          <a:custGeom>
            <a:avLst/>
            <a:gdLst/>
            <a:ahLst/>
            <a:cxnLst/>
            <a:rect l="l" t="t" r="r" b="b"/>
            <a:pathLst>
              <a:path w="4929049" h="4696039">
                <a:moveTo>
                  <a:pt x="4929049" y="4696039"/>
                </a:moveTo>
                <a:lnTo>
                  <a:pt x="0" y="4696039"/>
                </a:lnTo>
                <a:lnTo>
                  <a:pt x="0" y="0"/>
                </a:lnTo>
                <a:lnTo>
                  <a:pt x="4929049" y="0"/>
                </a:lnTo>
                <a:lnTo>
                  <a:pt x="4929049" y="4696039"/>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1" name="Freeform 11"/>
          <p:cNvSpPr/>
          <p:nvPr/>
        </p:nvSpPr>
        <p:spPr>
          <a:xfrm>
            <a:off x="-1680710" y="-1613559"/>
            <a:ext cx="4640662" cy="4421285"/>
          </a:xfrm>
          <a:custGeom>
            <a:avLst/>
            <a:gdLst/>
            <a:ahLst/>
            <a:cxnLst/>
            <a:rect l="l" t="t" r="r" b="b"/>
            <a:pathLst>
              <a:path w="4640662" h="4421285">
                <a:moveTo>
                  <a:pt x="0" y="0"/>
                </a:moveTo>
                <a:lnTo>
                  <a:pt x="4640662" y="0"/>
                </a:lnTo>
                <a:lnTo>
                  <a:pt x="4640662" y="4421285"/>
                </a:lnTo>
                <a:lnTo>
                  <a:pt x="0" y="4421285"/>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2" name="Freeform 12"/>
          <p:cNvSpPr/>
          <p:nvPr/>
        </p:nvSpPr>
        <p:spPr>
          <a:xfrm>
            <a:off x="-2304620" y="6268819"/>
            <a:ext cx="5888482" cy="5610118"/>
          </a:xfrm>
          <a:custGeom>
            <a:avLst/>
            <a:gdLst/>
            <a:ahLst/>
            <a:cxnLst/>
            <a:rect l="l" t="t" r="r" b="b"/>
            <a:pathLst>
              <a:path w="5888482" h="5610118">
                <a:moveTo>
                  <a:pt x="0" y="0"/>
                </a:moveTo>
                <a:lnTo>
                  <a:pt x="5888482" y="0"/>
                </a:lnTo>
                <a:lnTo>
                  <a:pt x="5888482" y="5610117"/>
                </a:lnTo>
                <a:lnTo>
                  <a:pt x="0" y="5610117"/>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13" name="Freeform 13"/>
          <p:cNvSpPr/>
          <p:nvPr/>
        </p:nvSpPr>
        <p:spPr>
          <a:xfrm flipH="1" flipV="1">
            <a:off x="14406650" y="-1613559"/>
            <a:ext cx="5705300" cy="5435595"/>
          </a:xfrm>
          <a:custGeom>
            <a:avLst/>
            <a:gdLst/>
            <a:ahLst/>
            <a:cxnLst/>
            <a:rect l="l" t="t" r="r" b="b"/>
            <a:pathLst>
              <a:path w="5705300" h="5435595">
                <a:moveTo>
                  <a:pt x="5705300" y="5435595"/>
                </a:moveTo>
                <a:lnTo>
                  <a:pt x="0" y="5435595"/>
                </a:lnTo>
                <a:lnTo>
                  <a:pt x="0" y="0"/>
                </a:lnTo>
                <a:lnTo>
                  <a:pt x="5705300" y="0"/>
                </a:lnTo>
                <a:lnTo>
                  <a:pt x="5705300" y="5435595"/>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14" name="TextBox 14"/>
          <p:cNvSpPr txBox="1"/>
          <p:nvPr/>
        </p:nvSpPr>
        <p:spPr>
          <a:xfrm>
            <a:off x="3528206" y="3972049"/>
            <a:ext cx="11231585" cy="2215991"/>
          </a:xfrm>
          <a:prstGeom prst="rect">
            <a:avLst/>
          </a:prstGeom>
        </p:spPr>
        <p:txBody>
          <a:bodyPr wrap="square" lIns="0" tIns="0" rIns="0" bIns="0" rtlCol="0" anchor="t">
            <a:spAutoFit/>
          </a:bodyPr>
          <a:lstStyle/>
          <a:p>
            <a:pPr algn="ctr"/>
            <a:r>
              <a:rPr lang="vi-VN" sz="7200" b="1">
                <a:latin typeface="Times New Roman" panose="02020603050405020304" pitchFamily="18" charset="0"/>
                <a:cs typeface="Times New Roman" panose="02020603050405020304" pitchFamily="18" charset="0"/>
              </a:rPr>
              <a:t>Văn bản </a:t>
            </a:r>
            <a:r>
              <a:rPr lang="vi-VN" sz="7200" b="1" i="1">
                <a:latin typeface="Times New Roman" panose="02020603050405020304" pitchFamily="18" charset="0"/>
                <a:cs typeface="Times New Roman" panose="02020603050405020304" pitchFamily="18" charset="0"/>
              </a:rPr>
              <a:t>Ba viên ngọc bích </a:t>
            </a:r>
            <a:r>
              <a:rPr lang="vi-VN" sz="7200" b="1">
                <a:latin typeface="Times New Roman" panose="02020603050405020304" pitchFamily="18" charset="0"/>
                <a:cs typeface="Times New Roman" panose="02020603050405020304" pitchFamily="18" charset="0"/>
              </a:rPr>
              <a:t>(Trích, Phạm Cao Củng)</a:t>
            </a:r>
            <a:endParaRPr lang="en-GB" sz="72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6847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anim calcmode="lin" valueType="num">
                                      <p:cBhvr>
                                        <p:cTn id="8" dur="1000" fill="hold"/>
                                        <p:tgtEl>
                                          <p:spTgt spid="14"/>
                                        </p:tgtEl>
                                        <p:attrNameLst>
                                          <p:attrName>ppt_x</p:attrName>
                                        </p:attrNameLst>
                                      </p:cBhvr>
                                      <p:tavLst>
                                        <p:tav tm="0">
                                          <p:val>
                                            <p:strVal val="#ppt_x"/>
                                          </p:val>
                                        </p:tav>
                                        <p:tav tm="100000">
                                          <p:val>
                                            <p:strVal val="#ppt_x"/>
                                          </p:val>
                                        </p:tav>
                                      </p:tavLst>
                                    </p:anim>
                                    <p:anim calcmode="lin" valueType="num">
                                      <p:cBhvr>
                                        <p:cTn id="9"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FFF0F6"/>
        </a:solidFill>
        <a:effectLst/>
      </p:bgPr>
    </p:bg>
    <p:spTree>
      <p:nvGrpSpPr>
        <p:cNvPr id="1" name=""/>
        <p:cNvGrpSpPr/>
        <p:nvPr/>
      </p:nvGrpSpPr>
      <p:grpSpPr>
        <a:xfrm>
          <a:off x="0" y="0"/>
          <a:ext cx="0" cy="0"/>
          <a:chOff x="0" y="0"/>
          <a:chExt cx="0" cy="0"/>
        </a:xfrm>
      </p:grpSpPr>
      <p:sp>
        <p:nvSpPr>
          <p:cNvPr id="2" name="Freeform 2"/>
          <p:cNvSpPr/>
          <p:nvPr/>
        </p:nvSpPr>
        <p:spPr>
          <a:xfrm flipH="1" flipV="1">
            <a:off x="5219268" y="1319597"/>
            <a:ext cx="4644625" cy="4425061"/>
          </a:xfrm>
          <a:custGeom>
            <a:avLst/>
            <a:gdLst/>
            <a:ahLst/>
            <a:cxnLst/>
            <a:rect l="l" t="t" r="r" b="b"/>
            <a:pathLst>
              <a:path w="4644625" h="4425061">
                <a:moveTo>
                  <a:pt x="4644626" y="4425061"/>
                </a:moveTo>
                <a:lnTo>
                  <a:pt x="0" y="4425061"/>
                </a:lnTo>
                <a:lnTo>
                  <a:pt x="0" y="0"/>
                </a:lnTo>
                <a:lnTo>
                  <a:pt x="4644626" y="0"/>
                </a:lnTo>
                <a:lnTo>
                  <a:pt x="4644626"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3" name="Freeform 3"/>
          <p:cNvSpPr/>
          <p:nvPr/>
        </p:nvSpPr>
        <p:spPr>
          <a:xfrm flipH="1" flipV="1">
            <a:off x="9144000" y="4913398"/>
            <a:ext cx="4644625" cy="4425061"/>
          </a:xfrm>
          <a:custGeom>
            <a:avLst/>
            <a:gdLst/>
            <a:ahLst/>
            <a:cxnLst/>
            <a:rect l="l" t="t" r="r" b="b"/>
            <a:pathLst>
              <a:path w="4644625" h="4425061">
                <a:moveTo>
                  <a:pt x="4644625" y="4425062"/>
                </a:moveTo>
                <a:lnTo>
                  <a:pt x="0" y="4425062"/>
                </a:lnTo>
                <a:lnTo>
                  <a:pt x="0" y="0"/>
                </a:lnTo>
                <a:lnTo>
                  <a:pt x="4644625" y="0"/>
                </a:lnTo>
                <a:lnTo>
                  <a:pt x="4644625" y="4425062"/>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4" name="Freeform 4"/>
          <p:cNvSpPr/>
          <p:nvPr/>
        </p:nvSpPr>
        <p:spPr>
          <a:xfrm>
            <a:off x="2351352" y="3118056"/>
            <a:ext cx="13585295" cy="4050888"/>
          </a:xfrm>
          <a:custGeom>
            <a:avLst/>
            <a:gdLst/>
            <a:ahLst/>
            <a:cxnLst/>
            <a:rect l="l" t="t" r="r" b="b"/>
            <a:pathLst>
              <a:path w="13585295" h="4050888">
                <a:moveTo>
                  <a:pt x="0" y="0"/>
                </a:moveTo>
                <a:lnTo>
                  <a:pt x="13585296" y="0"/>
                </a:lnTo>
                <a:lnTo>
                  <a:pt x="13585296" y="4050888"/>
                </a:lnTo>
                <a:lnTo>
                  <a:pt x="0" y="4050888"/>
                </a:lnTo>
                <a:lnTo>
                  <a:pt x="0" y="0"/>
                </a:lnTo>
                <a:close/>
              </a:path>
            </a:pathLst>
          </a:custGeom>
          <a:blipFill>
            <a:blip r:embed="rId4">
              <a:extLst>
                <a:ext uri="{96DAC541-7B7A-43D3-8B79-37D633B846F1}">
                  <asvg:svgBlip xmlns:asvg="http://schemas.microsoft.com/office/drawing/2016/SVG/main" xmlns="" r:embed="rId5"/>
                </a:ext>
              </a:extLst>
            </a:blip>
            <a:stretch>
              <a:fillRect/>
            </a:stretch>
          </a:blipFill>
        </p:spPr>
      </p:sp>
      <p:sp>
        <p:nvSpPr>
          <p:cNvPr id="5" name="Freeform 5"/>
          <p:cNvSpPr/>
          <p:nvPr/>
        </p:nvSpPr>
        <p:spPr>
          <a:xfrm>
            <a:off x="417081" y="2807726"/>
            <a:ext cx="1799278" cy="1714221"/>
          </a:xfrm>
          <a:custGeom>
            <a:avLst/>
            <a:gdLst/>
            <a:ahLst/>
            <a:cxnLst/>
            <a:rect l="l" t="t" r="r" b="b"/>
            <a:pathLst>
              <a:path w="1799278" h="1714221">
                <a:moveTo>
                  <a:pt x="0" y="0"/>
                </a:moveTo>
                <a:lnTo>
                  <a:pt x="1799278" y="0"/>
                </a:lnTo>
                <a:lnTo>
                  <a:pt x="1799278" y="1714221"/>
                </a:lnTo>
                <a:lnTo>
                  <a:pt x="0" y="1714221"/>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6" name="Freeform 6"/>
          <p:cNvSpPr/>
          <p:nvPr/>
        </p:nvSpPr>
        <p:spPr>
          <a:xfrm>
            <a:off x="3191391" y="462486"/>
            <a:ext cx="1799278" cy="1714221"/>
          </a:xfrm>
          <a:custGeom>
            <a:avLst/>
            <a:gdLst/>
            <a:ahLst/>
            <a:cxnLst/>
            <a:rect l="l" t="t" r="r" b="b"/>
            <a:pathLst>
              <a:path w="1799278" h="1714221">
                <a:moveTo>
                  <a:pt x="0" y="0"/>
                </a:moveTo>
                <a:lnTo>
                  <a:pt x="1799277" y="0"/>
                </a:lnTo>
                <a:lnTo>
                  <a:pt x="1799277" y="1714221"/>
                </a:lnTo>
                <a:lnTo>
                  <a:pt x="0" y="1714221"/>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7" name="Freeform 7"/>
          <p:cNvSpPr/>
          <p:nvPr/>
        </p:nvSpPr>
        <p:spPr>
          <a:xfrm>
            <a:off x="13242274" y="8034316"/>
            <a:ext cx="1799278" cy="1714221"/>
          </a:xfrm>
          <a:custGeom>
            <a:avLst/>
            <a:gdLst/>
            <a:ahLst/>
            <a:cxnLst/>
            <a:rect l="l" t="t" r="r" b="b"/>
            <a:pathLst>
              <a:path w="1799278" h="1714221">
                <a:moveTo>
                  <a:pt x="0" y="0"/>
                </a:moveTo>
                <a:lnTo>
                  <a:pt x="1799278" y="0"/>
                </a:lnTo>
                <a:lnTo>
                  <a:pt x="1799278" y="1714220"/>
                </a:lnTo>
                <a:lnTo>
                  <a:pt x="0" y="1714220"/>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8" name="Freeform 8"/>
          <p:cNvSpPr/>
          <p:nvPr/>
        </p:nvSpPr>
        <p:spPr>
          <a:xfrm>
            <a:off x="15733733" y="5411708"/>
            <a:ext cx="1799278" cy="1714221"/>
          </a:xfrm>
          <a:custGeom>
            <a:avLst/>
            <a:gdLst/>
            <a:ahLst/>
            <a:cxnLst/>
            <a:rect l="l" t="t" r="r" b="b"/>
            <a:pathLst>
              <a:path w="1799278" h="1714221">
                <a:moveTo>
                  <a:pt x="0" y="0"/>
                </a:moveTo>
                <a:lnTo>
                  <a:pt x="1799278" y="0"/>
                </a:lnTo>
                <a:lnTo>
                  <a:pt x="1799278" y="1714221"/>
                </a:lnTo>
                <a:lnTo>
                  <a:pt x="0" y="1714221"/>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0" name="Freeform 10"/>
          <p:cNvSpPr/>
          <p:nvPr/>
        </p:nvSpPr>
        <p:spPr>
          <a:xfrm flipH="1" flipV="1">
            <a:off x="15440036" y="7567412"/>
            <a:ext cx="4929049" cy="4696039"/>
          </a:xfrm>
          <a:custGeom>
            <a:avLst/>
            <a:gdLst/>
            <a:ahLst/>
            <a:cxnLst/>
            <a:rect l="l" t="t" r="r" b="b"/>
            <a:pathLst>
              <a:path w="4929049" h="4696039">
                <a:moveTo>
                  <a:pt x="4929049" y="4696039"/>
                </a:moveTo>
                <a:lnTo>
                  <a:pt x="0" y="4696039"/>
                </a:lnTo>
                <a:lnTo>
                  <a:pt x="0" y="0"/>
                </a:lnTo>
                <a:lnTo>
                  <a:pt x="4929049" y="0"/>
                </a:lnTo>
                <a:lnTo>
                  <a:pt x="4929049" y="4696039"/>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1" name="Freeform 11"/>
          <p:cNvSpPr/>
          <p:nvPr/>
        </p:nvSpPr>
        <p:spPr>
          <a:xfrm>
            <a:off x="-1680710" y="-1613559"/>
            <a:ext cx="4640662" cy="4421285"/>
          </a:xfrm>
          <a:custGeom>
            <a:avLst/>
            <a:gdLst/>
            <a:ahLst/>
            <a:cxnLst/>
            <a:rect l="l" t="t" r="r" b="b"/>
            <a:pathLst>
              <a:path w="4640662" h="4421285">
                <a:moveTo>
                  <a:pt x="0" y="0"/>
                </a:moveTo>
                <a:lnTo>
                  <a:pt x="4640662" y="0"/>
                </a:lnTo>
                <a:lnTo>
                  <a:pt x="4640662" y="4421285"/>
                </a:lnTo>
                <a:lnTo>
                  <a:pt x="0" y="4421285"/>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2" name="Freeform 12"/>
          <p:cNvSpPr/>
          <p:nvPr/>
        </p:nvSpPr>
        <p:spPr>
          <a:xfrm>
            <a:off x="-2304620" y="6268819"/>
            <a:ext cx="5888482" cy="5610118"/>
          </a:xfrm>
          <a:custGeom>
            <a:avLst/>
            <a:gdLst/>
            <a:ahLst/>
            <a:cxnLst/>
            <a:rect l="l" t="t" r="r" b="b"/>
            <a:pathLst>
              <a:path w="5888482" h="5610118">
                <a:moveTo>
                  <a:pt x="0" y="0"/>
                </a:moveTo>
                <a:lnTo>
                  <a:pt x="5888482" y="0"/>
                </a:lnTo>
                <a:lnTo>
                  <a:pt x="5888482" y="5610117"/>
                </a:lnTo>
                <a:lnTo>
                  <a:pt x="0" y="5610117"/>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13" name="Freeform 13"/>
          <p:cNvSpPr/>
          <p:nvPr/>
        </p:nvSpPr>
        <p:spPr>
          <a:xfrm flipH="1" flipV="1">
            <a:off x="14406650" y="-1613559"/>
            <a:ext cx="5705300" cy="5435595"/>
          </a:xfrm>
          <a:custGeom>
            <a:avLst/>
            <a:gdLst/>
            <a:ahLst/>
            <a:cxnLst/>
            <a:rect l="l" t="t" r="r" b="b"/>
            <a:pathLst>
              <a:path w="5705300" h="5435595">
                <a:moveTo>
                  <a:pt x="5705300" y="5435595"/>
                </a:moveTo>
                <a:lnTo>
                  <a:pt x="0" y="5435595"/>
                </a:lnTo>
                <a:lnTo>
                  <a:pt x="0" y="0"/>
                </a:lnTo>
                <a:lnTo>
                  <a:pt x="5705300" y="0"/>
                </a:lnTo>
                <a:lnTo>
                  <a:pt x="5705300" y="5435595"/>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14" name="TextBox 14"/>
          <p:cNvSpPr txBox="1"/>
          <p:nvPr/>
        </p:nvSpPr>
        <p:spPr>
          <a:xfrm>
            <a:off x="4761238" y="3505428"/>
            <a:ext cx="8616018" cy="3323987"/>
          </a:xfrm>
          <a:prstGeom prst="rect">
            <a:avLst/>
          </a:prstGeom>
        </p:spPr>
        <p:txBody>
          <a:bodyPr lIns="0" tIns="0" rIns="0" bIns="0" rtlCol="0" anchor="t">
            <a:spAutoFit/>
          </a:bodyPr>
          <a:lstStyle/>
          <a:p>
            <a:pPr marL="1143000" indent="-1143000" algn="ctr">
              <a:buAutoNum type="romanUcPeriod"/>
            </a:pPr>
            <a:r>
              <a:rPr lang="de-DE" sz="7200" b="1" smtClean="0">
                <a:latin typeface="Times New Roman" panose="02020603050405020304" pitchFamily="18" charset="0"/>
                <a:cs typeface="Times New Roman" panose="02020603050405020304" pitchFamily="18" charset="0"/>
              </a:rPr>
              <a:t>ĐỌC –</a:t>
            </a:r>
          </a:p>
          <a:p>
            <a:pPr algn="ctr"/>
            <a:r>
              <a:rPr lang="de-DE" sz="7200" b="1" smtClean="0">
                <a:latin typeface="Times New Roman" panose="02020603050405020304" pitchFamily="18" charset="0"/>
                <a:cs typeface="Times New Roman" panose="02020603050405020304" pitchFamily="18" charset="0"/>
              </a:rPr>
              <a:t> </a:t>
            </a:r>
            <a:r>
              <a:rPr lang="de-DE" sz="7200" b="1">
                <a:latin typeface="Times New Roman" panose="02020603050405020304" pitchFamily="18" charset="0"/>
                <a:cs typeface="Times New Roman" panose="02020603050405020304" pitchFamily="18" charset="0"/>
              </a:rPr>
              <a:t>KHÁM PHÁ CHUNG VĂN BẢN</a:t>
            </a:r>
            <a:endParaRPr lang="en-GB" sz="72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96828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anim calcmode="lin" valueType="num">
                                      <p:cBhvr>
                                        <p:cTn id="8" dur="1000" fill="hold"/>
                                        <p:tgtEl>
                                          <p:spTgt spid="14"/>
                                        </p:tgtEl>
                                        <p:attrNameLst>
                                          <p:attrName>ppt_x</p:attrName>
                                        </p:attrNameLst>
                                      </p:cBhvr>
                                      <p:tavLst>
                                        <p:tav tm="0">
                                          <p:val>
                                            <p:strVal val="#ppt_x"/>
                                          </p:val>
                                        </p:tav>
                                        <p:tav tm="100000">
                                          <p:val>
                                            <p:strVal val="#ppt_x"/>
                                          </p:val>
                                        </p:tav>
                                      </p:tavLst>
                                    </p:anim>
                                    <p:anim calcmode="lin" valueType="num">
                                      <p:cBhvr>
                                        <p:cTn id="9"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0F6"/>
        </a:solidFill>
        <a:effectLst/>
      </p:bgPr>
    </p:bg>
    <p:spTree>
      <p:nvGrpSpPr>
        <p:cNvPr id="1" name=""/>
        <p:cNvGrpSpPr/>
        <p:nvPr/>
      </p:nvGrpSpPr>
      <p:grpSpPr>
        <a:xfrm>
          <a:off x="0" y="0"/>
          <a:ext cx="0" cy="0"/>
          <a:chOff x="0" y="0"/>
          <a:chExt cx="0" cy="0"/>
        </a:xfrm>
      </p:grpSpPr>
      <p:sp>
        <p:nvSpPr>
          <p:cNvPr id="2" name="Freeform 2"/>
          <p:cNvSpPr/>
          <p:nvPr/>
        </p:nvSpPr>
        <p:spPr>
          <a:xfrm flipH="1" flipV="1">
            <a:off x="-1293613" y="3259551"/>
            <a:ext cx="4644625" cy="4425061"/>
          </a:xfrm>
          <a:custGeom>
            <a:avLst/>
            <a:gdLst/>
            <a:ahLst/>
            <a:cxnLst/>
            <a:rect l="l" t="t" r="r" b="b"/>
            <a:pathLst>
              <a:path w="4644625" h="4425061">
                <a:moveTo>
                  <a:pt x="4644626" y="4425061"/>
                </a:moveTo>
                <a:lnTo>
                  <a:pt x="0" y="4425061"/>
                </a:lnTo>
                <a:lnTo>
                  <a:pt x="0" y="0"/>
                </a:lnTo>
                <a:lnTo>
                  <a:pt x="4644626" y="0"/>
                </a:lnTo>
                <a:lnTo>
                  <a:pt x="4644626"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3" name="Freeform 3"/>
          <p:cNvSpPr/>
          <p:nvPr/>
        </p:nvSpPr>
        <p:spPr>
          <a:xfrm flipH="1" flipV="1">
            <a:off x="15965687" y="2941193"/>
            <a:ext cx="4644625" cy="4425061"/>
          </a:xfrm>
          <a:custGeom>
            <a:avLst/>
            <a:gdLst/>
            <a:ahLst/>
            <a:cxnLst/>
            <a:rect l="l" t="t" r="r" b="b"/>
            <a:pathLst>
              <a:path w="4644625" h="4425061">
                <a:moveTo>
                  <a:pt x="4644626" y="4425062"/>
                </a:moveTo>
                <a:lnTo>
                  <a:pt x="0" y="4425062"/>
                </a:lnTo>
                <a:lnTo>
                  <a:pt x="0" y="0"/>
                </a:lnTo>
                <a:lnTo>
                  <a:pt x="4644626" y="0"/>
                </a:lnTo>
                <a:lnTo>
                  <a:pt x="4644626" y="4425062"/>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4" name="Freeform 4"/>
          <p:cNvSpPr/>
          <p:nvPr/>
        </p:nvSpPr>
        <p:spPr>
          <a:xfrm flipH="1" flipV="1">
            <a:off x="4828484" y="-1615447"/>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5" name="Freeform 5"/>
          <p:cNvSpPr/>
          <p:nvPr/>
        </p:nvSpPr>
        <p:spPr>
          <a:xfrm flipH="1" flipV="1">
            <a:off x="9144000" y="7702901"/>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grpSp>
        <p:nvGrpSpPr>
          <p:cNvPr id="6" name="Group 6"/>
          <p:cNvGrpSpPr/>
          <p:nvPr/>
        </p:nvGrpSpPr>
        <p:grpSpPr>
          <a:xfrm>
            <a:off x="1028700" y="1028700"/>
            <a:ext cx="16230600" cy="8229600"/>
            <a:chOff x="0" y="0"/>
            <a:chExt cx="4274726" cy="2167467"/>
          </a:xfrm>
        </p:grpSpPr>
        <p:sp>
          <p:nvSpPr>
            <p:cNvPr id="7" name="Freeform 7"/>
            <p:cNvSpPr/>
            <p:nvPr/>
          </p:nvSpPr>
          <p:spPr>
            <a:xfrm>
              <a:off x="0" y="0"/>
              <a:ext cx="4274726" cy="2167467"/>
            </a:xfrm>
            <a:custGeom>
              <a:avLst/>
              <a:gdLst/>
              <a:ahLst/>
              <a:cxnLst/>
              <a:rect l="l" t="t" r="r" b="b"/>
              <a:pathLst>
                <a:path w="4274726" h="2167467">
                  <a:moveTo>
                    <a:pt x="21942" y="0"/>
                  </a:moveTo>
                  <a:lnTo>
                    <a:pt x="4252784" y="0"/>
                  </a:lnTo>
                  <a:cubicBezTo>
                    <a:pt x="4264902" y="0"/>
                    <a:pt x="4274726" y="9824"/>
                    <a:pt x="4274726" y="21942"/>
                  </a:cubicBezTo>
                  <a:lnTo>
                    <a:pt x="4274726" y="2145525"/>
                  </a:lnTo>
                  <a:cubicBezTo>
                    <a:pt x="4274726" y="2157643"/>
                    <a:pt x="4264902" y="2167467"/>
                    <a:pt x="4252784" y="2167467"/>
                  </a:cubicBezTo>
                  <a:lnTo>
                    <a:pt x="21942" y="2167467"/>
                  </a:lnTo>
                  <a:cubicBezTo>
                    <a:pt x="16122" y="2167467"/>
                    <a:pt x="10541" y="2165155"/>
                    <a:pt x="6427" y="2161040"/>
                  </a:cubicBezTo>
                  <a:cubicBezTo>
                    <a:pt x="2312" y="2156925"/>
                    <a:pt x="0" y="2151344"/>
                    <a:pt x="0" y="2145525"/>
                  </a:cubicBezTo>
                  <a:lnTo>
                    <a:pt x="0" y="21942"/>
                  </a:lnTo>
                  <a:cubicBezTo>
                    <a:pt x="0" y="16122"/>
                    <a:pt x="2312" y="10541"/>
                    <a:pt x="6427" y="6427"/>
                  </a:cubicBezTo>
                  <a:cubicBezTo>
                    <a:pt x="10541" y="2312"/>
                    <a:pt x="16122" y="0"/>
                    <a:pt x="21942" y="0"/>
                  </a:cubicBezTo>
                  <a:close/>
                </a:path>
              </a:pathLst>
            </a:custGeom>
            <a:solidFill>
              <a:srgbClr val="FFFFFF">
                <a:alpha val="80000"/>
              </a:srgbClr>
            </a:solidFill>
            <a:ln w="38100" cap="rnd">
              <a:solidFill>
                <a:srgbClr val="FF94BE">
                  <a:alpha val="80000"/>
                </a:srgbClr>
              </a:solidFill>
              <a:prstDash val="dash"/>
              <a:round/>
            </a:ln>
          </p:spPr>
        </p:sp>
        <p:sp>
          <p:nvSpPr>
            <p:cNvPr id="8" name="TextBox 8"/>
            <p:cNvSpPr txBox="1"/>
            <p:nvPr/>
          </p:nvSpPr>
          <p:spPr>
            <a:xfrm>
              <a:off x="0" y="-47625"/>
              <a:ext cx="4274726" cy="2215092"/>
            </a:xfrm>
            <a:prstGeom prst="rect">
              <a:avLst/>
            </a:prstGeom>
          </p:spPr>
          <p:txBody>
            <a:bodyPr lIns="50800" tIns="50800" rIns="50800" bIns="50800" rtlCol="0" anchor="ctr"/>
            <a:lstStyle/>
            <a:p>
              <a:pPr algn="ctr">
                <a:lnSpc>
                  <a:spcPts val="2659"/>
                </a:lnSpc>
              </a:pPr>
              <a:endParaRPr>
                <a:solidFill>
                  <a:prstClr val="black"/>
                </a:solidFill>
              </a:endParaRPr>
            </a:p>
          </p:txBody>
        </p:sp>
      </p:grpSp>
      <p:sp>
        <p:nvSpPr>
          <p:cNvPr id="9" name="Freeform 9"/>
          <p:cNvSpPr/>
          <p:nvPr/>
        </p:nvSpPr>
        <p:spPr>
          <a:xfrm>
            <a:off x="6027385" y="455936"/>
            <a:ext cx="6154293" cy="1633685"/>
          </a:xfrm>
          <a:custGeom>
            <a:avLst/>
            <a:gdLst/>
            <a:ahLst/>
            <a:cxnLst/>
            <a:rect l="l" t="t" r="r" b="b"/>
            <a:pathLst>
              <a:path w="6154293" h="1633685">
                <a:moveTo>
                  <a:pt x="0" y="0"/>
                </a:moveTo>
                <a:lnTo>
                  <a:pt x="6154292" y="0"/>
                </a:lnTo>
                <a:lnTo>
                  <a:pt x="6154292" y="1633685"/>
                </a:lnTo>
                <a:lnTo>
                  <a:pt x="0" y="1633685"/>
                </a:lnTo>
                <a:lnTo>
                  <a:pt x="0" y="0"/>
                </a:lnTo>
                <a:close/>
              </a:path>
            </a:pathLst>
          </a:custGeom>
          <a:blipFill>
            <a:blip r:embed="rId4">
              <a:extLst>
                <a:ext uri="{96DAC541-7B7A-43D3-8B79-37D633B846F1}">
                  <asvg:svgBlip xmlns:asvg="http://schemas.microsoft.com/office/drawing/2016/SVG/main" xmlns="" r:embed="rId5"/>
                </a:ext>
              </a:extLst>
            </a:blip>
            <a:stretch>
              <a:fillRect/>
            </a:stretch>
          </a:blipFill>
          <a:ln cap="sq">
            <a:noFill/>
            <a:prstDash val="solid"/>
            <a:miter/>
          </a:ln>
        </p:spPr>
      </p:sp>
      <p:sp>
        <p:nvSpPr>
          <p:cNvPr id="10" name="TextBox 10"/>
          <p:cNvSpPr txBox="1"/>
          <p:nvPr/>
        </p:nvSpPr>
        <p:spPr>
          <a:xfrm>
            <a:off x="2574468" y="2394315"/>
            <a:ext cx="14672286" cy="3077766"/>
          </a:xfrm>
          <a:prstGeom prst="rect">
            <a:avLst/>
          </a:prstGeom>
        </p:spPr>
        <p:txBody>
          <a:bodyPr wrap="square" lIns="0" tIns="0" rIns="0" bIns="0" rtlCol="0" anchor="t">
            <a:spAutoFit/>
          </a:bodyPr>
          <a:lstStyle/>
          <a:p>
            <a:pPr algn="just"/>
            <a:r>
              <a:rPr lang="vi-VN" sz="4000" b="1">
                <a:latin typeface="Times New Roman" panose="02020603050405020304" pitchFamily="18" charset="0"/>
                <a:cs typeface="Times New Roman" panose="02020603050405020304" pitchFamily="18" charset="0"/>
              </a:rPr>
              <a:t>1. </a:t>
            </a:r>
            <a:r>
              <a:rPr lang="vi-VN" sz="4000">
                <a:latin typeface="Times New Roman" panose="02020603050405020304" pitchFamily="18" charset="0"/>
                <a:cs typeface="Times New Roman" panose="02020603050405020304" pitchFamily="18" charset="0"/>
              </a:rPr>
              <a:t>Em hãy chỉ ra sự giống nhau của các sự việc sau:</a:t>
            </a:r>
            <a:endParaRPr lang="en-GB" sz="4000">
              <a:latin typeface="Times New Roman" panose="02020603050405020304" pitchFamily="18" charset="0"/>
              <a:cs typeface="Times New Roman" panose="02020603050405020304" pitchFamily="18" charset="0"/>
            </a:endParaRPr>
          </a:p>
          <a:p>
            <a:pPr algn="just"/>
            <a:r>
              <a:rPr lang="vi-VN" sz="4000">
                <a:latin typeface="Times New Roman" panose="02020603050405020304" pitchFamily="18" charset="0"/>
                <a:cs typeface="Times New Roman" panose="02020603050405020304" pitchFamily="18" charset="0"/>
              </a:rPr>
              <a:t>+ </a:t>
            </a:r>
            <a:r>
              <a:rPr lang="vi-VN" sz="4000" i="1">
                <a:latin typeface="Times New Roman" panose="02020603050405020304" pitchFamily="18" charset="0"/>
                <a:cs typeface="Times New Roman" panose="02020603050405020304" pitchFamily="18" charset="0"/>
              </a:rPr>
              <a:t>Em được gặp gỡ một nhân vật trong tác phẩm văn học em yêu thích.</a:t>
            </a:r>
            <a:endParaRPr lang="en-GB" sz="4000">
              <a:latin typeface="Times New Roman" panose="02020603050405020304" pitchFamily="18" charset="0"/>
              <a:cs typeface="Times New Roman" panose="02020603050405020304" pitchFamily="18" charset="0"/>
            </a:endParaRPr>
          </a:p>
          <a:p>
            <a:pPr algn="just"/>
            <a:r>
              <a:rPr lang="vi-VN" sz="4000" i="1">
                <a:latin typeface="Times New Roman" panose="02020603050405020304" pitchFamily="18" charset="0"/>
                <a:cs typeface="Times New Roman" panose="02020603050405020304" pitchFamily="18" charset="0"/>
              </a:rPr>
              <a:t>+ Em được đến sống ở thế giới tương lai.</a:t>
            </a:r>
            <a:endParaRPr lang="en-GB" sz="4000">
              <a:latin typeface="Times New Roman" panose="02020603050405020304" pitchFamily="18" charset="0"/>
              <a:cs typeface="Times New Roman" panose="02020603050405020304" pitchFamily="18" charset="0"/>
            </a:endParaRPr>
          </a:p>
          <a:p>
            <a:pPr algn="just"/>
            <a:r>
              <a:rPr lang="vi-VN" sz="4000" i="1">
                <a:latin typeface="Times New Roman" panose="02020603050405020304" pitchFamily="18" charset="0"/>
                <a:cs typeface="Times New Roman" panose="02020603050405020304" pitchFamily="18" charset="0"/>
              </a:rPr>
              <a:t>+ Em trò chuyện với một cái cây.</a:t>
            </a:r>
            <a:endParaRPr lang="en-GB" sz="4000">
              <a:latin typeface="Times New Roman" panose="02020603050405020304" pitchFamily="18" charset="0"/>
              <a:cs typeface="Times New Roman" panose="02020603050405020304" pitchFamily="18" charset="0"/>
            </a:endParaRPr>
          </a:p>
          <a:p>
            <a:pPr algn="just"/>
            <a:r>
              <a:rPr lang="vi-VN" sz="4000" i="1">
                <a:latin typeface="Times New Roman" panose="02020603050405020304" pitchFamily="18" charset="0"/>
                <a:cs typeface="Times New Roman" panose="02020603050405020304" pitchFamily="18" charset="0"/>
              </a:rPr>
              <a:t>+ Em cùng với thám tử Sơ-lốc Hôm phá một vụ án.</a:t>
            </a:r>
            <a:endParaRPr lang="en-GB" sz="4000">
              <a:latin typeface="Times New Roman" panose="02020603050405020304" pitchFamily="18" charset="0"/>
              <a:cs typeface="Times New Roman" panose="02020603050405020304" pitchFamily="18" charset="0"/>
            </a:endParaRPr>
          </a:p>
        </p:txBody>
      </p:sp>
      <p:sp>
        <p:nvSpPr>
          <p:cNvPr id="11" name="Freeform 11"/>
          <p:cNvSpPr/>
          <p:nvPr/>
        </p:nvSpPr>
        <p:spPr>
          <a:xfrm flipH="1" flipV="1">
            <a:off x="16101337" y="8197452"/>
            <a:ext cx="3606446" cy="3435960"/>
          </a:xfrm>
          <a:custGeom>
            <a:avLst/>
            <a:gdLst/>
            <a:ahLst/>
            <a:cxnLst/>
            <a:rect l="l" t="t" r="r" b="b"/>
            <a:pathLst>
              <a:path w="3606446" h="3435960">
                <a:moveTo>
                  <a:pt x="3606446" y="3435959"/>
                </a:moveTo>
                <a:lnTo>
                  <a:pt x="0" y="3435959"/>
                </a:lnTo>
                <a:lnTo>
                  <a:pt x="0" y="0"/>
                </a:lnTo>
                <a:lnTo>
                  <a:pt x="3606446" y="0"/>
                </a:lnTo>
                <a:lnTo>
                  <a:pt x="3606446" y="3435959"/>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2" name="Freeform 12"/>
          <p:cNvSpPr/>
          <p:nvPr/>
        </p:nvSpPr>
        <p:spPr>
          <a:xfrm>
            <a:off x="-948361" y="-915830"/>
            <a:ext cx="3175962" cy="3025826"/>
          </a:xfrm>
          <a:custGeom>
            <a:avLst/>
            <a:gdLst/>
            <a:ahLst/>
            <a:cxnLst/>
            <a:rect l="l" t="t" r="r" b="b"/>
            <a:pathLst>
              <a:path w="3175962" h="3025826">
                <a:moveTo>
                  <a:pt x="0" y="0"/>
                </a:moveTo>
                <a:lnTo>
                  <a:pt x="3175963" y="0"/>
                </a:lnTo>
                <a:lnTo>
                  <a:pt x="3175963" y="3025826"/>
                </a:lnTo>
                <a:lnTo>
                  <a:pt x="0" y="3025826"/>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3" name="Freeform 13"/>
          <p:cNvSpPr/>
          <p:nvPr/>
        </p:nvSpPr>
        <p:spPr>
          <a:xfrm>
            <a:off x="-1140642" y="8197452"/>
            <a:ext cx="3175962" cy="3025826"/>
          </a:xfrm>
          <a:custGeom>
            <a:avLst/>
            <a:gdLst/>
            <a:ahLst/>
            <a:cxnLst/>
            <a:rect l="l" t="t" r="r" b="b"/>
            <a:pathLst>
              <a:path w="3175962" h="3025826">
                <a:moveTo>
                  <a:pt x="0" y="0"/>
                </a:moveTo>
                <a:lnTo>
                  <a:pt x="3175963" y="0"/>
                </a:lnTo>
                <a:lnTo>
                  <a:pt x="3175963" y="3025826"/>
                </a:lnTo>
                <a:lnTo>
                  <a:pt x="0" y="3025826"/>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a:ln cap="sq">
            <a:noFill/>
            <a:prstDash val="solid"/>
            <a:miter/>
          </a:ln>
        </p:spPr>
      </p:sp>
      <p:sp>
        <p:nvSpPr>
          <p:cNvPr id="14" name="Freeform 14"/>
          <p:cNvSpPr/>
          <p:nvPr/>
        </p:nvSpPr>
        <p:spPr>
          <a:xfrm>
            <a:off x="15700986" y="-915830"/>
            <a:ext cx="3175962" cy="3025826"/>
          </a:xfrm>
          <a:custGeom>
            <a:avLst/>
            <a:gdLst/>
            <a:ahLst/>
            <a:cxnLst/>
            <a:rect l="l" t="t" r="r" b="b"/>
            <a:pathLst>
              <a:path w="3175962" h="3025826">
                <a:moveTo>
                  <a:pt x="0" y="0"/>
                </a:moveTo>
                <a:lnTo>
                  <a:pt x="3175962" y="0"/>
                </a:lnTo>
                <a:lnTo>
                  <a:pt x="3175962" y="3025826"/>
                </a:lnTo>
                <a:lnTo>
                  <a:pt x="0" y="3025826"/>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a:ln cap="sq">
            <a:noFill/>
            <a:prstDash val="solid"/>
            <a:miter/>
          </a:ln>
        </p:spPr>
      </p:sp>
      <p:sp>
        <p:nvSpPr>
          <p:cNvPr id="15" name="Freeform 15"/>
          <p:cNvSpPr/>
          <p:nvPr/>
        </p:nvSpPr>
        <p:spPr>
          <a:xfrm>
            <a:off x="12397325" y="388604"/>
            <a:ext cx="1343713" cy="1280192"/>
          </a:xfrm>
          <a:custGeom>
            <a:avLst/>
            <a:gdLst/>
            <a:ahLst/>
            <a:cxnLst/>
            <a:rect l="l" t="t" r="r" b="b"/>
            <a:pathLst>
              <a:path w="1343713" h="1280192">
                <a:moveTo>
                  <a:pt x="0" y="0"/>
                </a:moveTo>
                <a:lnTo>
                  <a:pt x="1343713" y="0"/>
                </a:lnTo>
                <a:lnTo>
                  <a:pt x="1343713" y="1280192"/>
                </a:lnTo>
                <a:lnTo>
                  <a:pt x="0" y="1280192"/>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6" name="Freeform 16"/>
          <p:cNvSpPr/>
          <p:nvPr/>
        </p:nvSpPr>
        <p:spPr>
          <a:xfrm>
            <a:off x="3224084" y="8618204"/>
            <a:ext cx="1343713" cy="1280192"/>
          </a:xfrm>
          <a:custGeom>
            <a:avLst/>
            <a:gdLst/>
            <a:ahLst/>
            <a:cxnLst/>
            <a:rect l="l" t="t" r="r" b="b"/>
            <a:pathLst>
              <a:path w="1343713" h="1280192">
                <a:moveTo>
                  <a:pt x="0" y="0"/>
                </a:moveTo>
                <a:lnTo>
                  <a:pt x="1343713" y="0"/>
                </a:lnTo>
                <a:lnTo>
                  <a:pt x="1343713" y="1280192"/>
                </a:lnTo>
                <a:lnTo>
                  <a:pt x="0" y="1280192"/>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7" name="TextBox 17"/>
          <p:cNvSpPr txBox="1"/>
          <p:nvPr/>
        </p:nvSpPr>
        <p:spPr>
          <a:xfrm>
            <a:off x="7150796" y="683780"/>
            <a:ext cx="3986407" cy="961802"/>
          </a:xfrm>
          <a:prstGeom prst="rect">
            <a:avLst/>
          </a:prstGeom>
        </p:spPr>
        <p:txBody>
          <a:bodyPr lIns="0" tIns="0" rIns="0" bIns="0" rtlCol="0" anchor="t">
            <a:spAutoFit/>
          </a:bodyPr>
          <a:lstStyle/>
          <a:p>
            <a:pPr algn="ctr">
              <a:lnSpc>
                <a:spcPts val="7474"/>
              </a:lnSpc>
            </a:pPr>
            <a:r>
              <a:rPr lang="vi-VN" sz="7200" b="1">
                <a:latin typeface="Times New Roman" panose="02020603050405020304" pitchFamily="18" charset="0"/>
                <a:cs typeface="Times New Roman" panose="02020603050405020304" pitchFamily="18" charset="0"/>
              </a:rPr>
              <a:t>Yêu cầu</a:t>
            </a:r>
            <a:endParaRPr lang="en-US" sz="6600">
              <a:solidFill>
                <a:srgbClr val="000000"/>
              </a:solidFill>
              <a:latin typeface="Times New Roman" panose="02020603050405020304" pitchFamily="18" charset="0"/>
              <a:ea typeface="Sugo Display"/>
              <a:cs typeface="Times New Roman" panose="02020603050405020304" pitchFamily="18" charset="0"/>
              <a:sym typeface="Sugo Display"/>
            </a:endParaRPr>
          </a:p>
        </p:txBody>
      </p:sp>
      <p:sp>
        <p:nvSpPr>
          <p:cNvPr id="18" name="Rectangle 17"/>
          <p:cNvSpPr/>
          <p:nvPr/>
        </p:nvSpPr>
        <p:spPr>
          <a:xfrm>
            <a:off x="2519756" y="6065182"/>
            <a:ext cx="14222475" cy="1938992"/>
          </a:xfrm>
          <a:prstGeom prst="rect">
            <a:avLst/>
          </a:prstGeom>
        </p:spPr>
        <p:txBody>
          <a:bodyPr wrap="square">
            <a:spAutoFit/>
          </a:bodyPr>
          <a:lstStyle/>
          <a:p>
            <a:pPr algn="just">
              <a:spcAft>
                <a:spcPts val="0"/>
              </a:spcAft>
            </a:pPr>
            <a:r>
              <a:rPr lang="vi-VN" sz="4000" b="1">
                <a:solidFill>
                  <a:srgbClr val="0D0D0D"/>
                </a:solidFill>
                <a:latin typeface="Times New Roman" panose="02020603050405020304" pitchFamily="18" charset="0"/>
                <a:ea typeface="Calibri" panose="020F0502020204030204" pitchFamily="34" charset="0"/>
                <a:cs typeface="Times New Roman" panose="02020603050405020304" pitchFamily="18" charset="0"/>
              </a:rPr>
              <a:t>2</a:t>
            </a:r>
            <a:r>
              <a:rPr lang="vi-VN" sz="4000" i="1">
                <a:solidFill>
                  <a:srgbClr val="0D0D0D"/>
                </a:solidFill>
                <a:latin typeface="Times New Roman" panose="02020603050405020304" pitchFamily="18" charset="0"/>
                <a:ea typeface="Calibri" panose="020F0502020204030204" pitchFamily="34" charset="0"/>
                <a:cs typeface="Times New Roman" panose="02020603050405020304" pitchFamily="18" charset="0"/>
              </a:rPr>
              <a:t>. </a:t>
            </a:r>
            <a:r>
              <a:rPr lang="vi-VN" sz="4000">
                <a:solidFill>
                  <a:srgbClr val="0D0D0D"/>
                </a:solidFill>
                <a:latin typeface="Times New Roman" panose="02020603050405020304" pitchFamily="18" charset="0"/>
                <a:ea typeface="Calibri" panose="020F0502020204030204" pitchFamily="34" charset="0"/>
                <a:cs typeface="Times New Roman" panose="02020603050405020304" pitchFamily="18" charset="0"/>
              </a:rPr>
              <a:t>Sau khi GV trả lời xong câu hỏi 1, GV hỏi tiếp: </a:t>
            </a:r>
            <a:r>
              <a:rPr lang="vi-VN" sz="4000" i="1">
                <a:solidFill>
                  <a:srgbClr val="0D0D0D"/>
                </a:solidFill>
                <a:latin typeface="Times New Roman" panose="02020603050405020304" pitchFamily="18" charset="0"/>
                <a:ea typeface="Calibri" panose="020F0502020204030204" pitchFamily="34" charset="0"/>
                <a:cs typeface="Times New Roman" panose="02020603050405020304" pitchFamily="18" charset="0"/>
              </a:rPr>
              <a:t>Vậy nếu được chọn một sự việc để viết một câu chuyện tưởng tượng, em sẽ lựa chọn sự việc nào? </a:t>
            </a:r>
            <a:r>
              <a:rPr lang="en-US" sz="4000" i="1">
                <a:solidFill>
                  <a:srgbClr val="0D0D0D"/>
                </a:solidFill>
                <a:latin typeface="Times New Roman" panose="02020603050405020304" pitchFamily="18" charset="0"/>
                <a:ea typeface="Calibri" panose="020F0502020204030204" pitchFamily="34" charset="0"/>
                <a:cs typeface="Times New Roman" panose="02020603050405020304" pitchFamily="18" charset="0"/>
              </a:rPr>
              <a:t>Vì sao?</a:t>
            </a:r>
            <a:endParaRPr lang="en-GB" sz="400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11905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fade">
                                      <p:cBhvr>
                                        <p:cTn id="12" dur="1000"/>
                                        <p:tgtEl>
                                          <p:spTgt spid="17"/>
                                        </p:tgtEl>
                                      </p:cBhvr>
                                    </p:animEffect>
                                    <p:anim calcmode="lin" valueType="num">
                                      <p:cBhvr>
                                        <p:cTn id="13" dur="1000" fill="hold"/>
                                        <p:tgtEl>
                                          <p:spTgt spid="17"/>
                                        </p:tgtEl>
                                        <p:attrNameLst>
                                          <p:attrName>ppt_x</p:attrName>
                                        </p:attrNameLst>
                                      </p:cBhvr>
                                      <p:tavLst>
                                        <p:tav tm="0">
                                          <p:val>
                                            <p:strVal val="#ppt_x"/>
                                          </p:val>
                                        </p:tav>
                                        <p:tav tm="100000">
                                          <p:val>
                                            <p:strVal val="#ppt_x"/>
                                          </p:val>
                                        </p:tav>
                                      </p:tavLst>
                                    </p:anim>
                                    <p:anim calcmode="lin" valueType="num">
                                      <p:cBhvr>
                                        <p:cTn id="14"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barn(inVertical)">
                                      <p:cBhvr>
                                        <p:cTn id="19" dur="500"/>
                                        <p:tgtEl>
                                          <p:spTgt spid="10"/>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18"/>
                                        </p:tgtEl>
                                        <p:attrNameLst>
                                          <p:attrName>style.visibility</p:attrName>
                                        </p:attrNameLst>
                                      </p:cBhvr>
                                      <p:to>
                                        <p:strVal val="visible"/>
                                      </p:to>
                                    </p:set>
                                    <p:animEffect transition="in" filter="barn(inVertical)">
                                      <p:cBhvr>
                                        <p:cTn id="24"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7" grpId="0"/>
      <p:bldP spid="18" grpId="0"/>
    </p:bld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FFF0F6"/>
        </a:solidFill>
        <a:effectLst/>
      </p:bgPr>
    </p:bg>
    <p:spTree>
      <p:nvGrpSpPr>
        <p:cNvPr id="1" name=""/>
        <p:cNvGrpSpPr/>
        <p:nvPr/>
      </p:nvGrpSpPr>
      <p:grpSpPr>
        <a:xfrm>
          <a:off x="0" y="0"/>
          <a:ext cx="0" cy="0"/>
          <a:chOff x="0" y="0"/>
          <a:chExt cx="0" cy="0"/>
        </a:xfrm>
      </p:grpSpPr>
      <p:sp>
        <p:nvSpPr>
          <p:cNvPr id="2" name="Freeform 2"/>
          <p:cNvSpPr/>
          <p:nvPr/>
        </p:nvSpPr>
        <p:spPr>
          <a:xfrm flipH="1" flipV="1">
            <a:off x="-1293613" y="7579821"/>
            <a:ext cx="4644625" cy="4425061"/>
          </a:xfrm>
          <a:custGeom>
            <a:avLst/>
            <a:gdLst/>
            <a:ahLst/>
            <a:cxnLst/>
            <a:rect l="l" t="t" r="r" b="b"/>
            <a:pathLst>
              <a:path w="4644625" h="4425061">
                <a:moveTo>
                  <a:pt x="4644626" y="4425061"/>
                </a:moveTo>
                <a:lnTo>
                  <a:pt x="0" y="4425061"/>
                </a:lnTo>
                <a:lnTo>
                  <a:pt x="0" y="0"/>
                </a:lnTo>
                <a:lnTo>
                  <a:pt x="4644626" y="0"/>
                </a:lnTo>
                <a:lnTo>
                  <a:pt x="4644626"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3" name="Freeform 3"/>
          <p:cNvSpPr/>
          <p:nvPr/>
        </p:nvSpPr>
        <p:spPr>
          <a:xfrm flipH="1" flipV="1">
            <a:off x="9231651" y="-721519"/>
            <a:ext cx="3183294" cy="3032811"/>
          </a:xfrm>
          <a:custGeom>
            <a:avLst/>
            <a:gdLst/>
            <a:ahLst/>
            <a:cxnLst/>
            <a:rect l="l" t="t" r="r" b="b"/>
            <a:pathLst>
              <a:path w="3183294" h="3032811">
                <a:moveTo>
                  <a:pt x="3183294" y="3032811"/>
                </a:moveTo>
                <a:lnTo>
                  <a:pt x="0" y="3032811"/>
                </a:lnTo>
                <a:lnTo>
                  <a:pt x="0" y="0"/>
                </a:lnTo>
                <a:lnTo>
                  <a:pt x="3183294" y="0"/>
                </a:lnTo>
                <a:lnTo>
                  <a:pt x="3183294" y="303281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4" name="Freeform 4"/>
          <p:cNvSpPr/>
          <p:nvPr/>
        </p:nvSpPr>
        <p:spPr>
          <a:xfrm flipH="1" flipV="1">
            <a:off x="15819508" y="3473269"/>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grpSp>
        <p:nvGrpSpPr>
          <p:cNvPr id="5" name="Group 5"/>
          <p:cNvGrpSpPr/>
          <p:nvPr/>
        </p:nvGrpSpPr>
        <p:grpSpPr>
          <a:xfrm>
            <a:off x="4630804" y="2552700"/>
            <a:ext cx="8866391" cy="4724400"/>
            <a:chOff x="0" y="0"/>
            <a:chExt cx="4274726" cy="2167467"/>
          </a:xfrm>
        </p:grpSpPr>
        <p:sp>
          <p:nvSpPr>
            <p:cNvPr id="6" name="Freeform 6"/>
            <p:cNvSpPr/>
            <p:nvPr/>
          </p:nvSpPr>
          <p:spPr>
            <a:xfrm>
              <a:off x="0" y="0"/>
              <a:ext cx="4274726" cy="2167467"/>
            </a:xfrm>
            <a:custGeom>
              <a:avLst/>
              <a:gdLst/>
              <a:ahLst/>
              <a:cxnLst/>
              <a:rect l="l" t="t" r="r" b="b"/>
              <a:pathLst>
                <a:path w="4274726" h="2167467">
                  <a:moveTo>
                    <a:pt x="21942" y="0"/>
                  </a:moveTo>
                  <a:lnTo>
                    <a:pt x="4252784" y="0"/>
                  </a:lnTo>
                  <a:cubicBezTo>
                    <a:pt x="4264902" y="0"/>
                    <a:pt x="4274726" y="9824"/>
                    <a:pt x="4274726" y="21942"/>
                  </a:cubicBezTo>
                  <a:lnTo>
                    <a:pt x="4274726" y="2145525"/>
                  </a:lnTo>
                  <a:cubicBezTo>
                    <a:pt x="4274726" y="2157643"/>
                    <a:pt x="4264902" y="2167467"/>
                    <a:pt x="4252784" y="2167467"/>
                  </a:cubicBezTo>
                  <a:lnTo>
                    <a:pt x="21942" y="2167467"/>
                  </a:lnTo>
                  <a:cubicBezTo>
                    <a:pt x="16122" y="2167467"/>
                    <a:pt x="10541" y="2165155"/>
                    <a:pt x="6427" y="2161040"/>
                  </a:cubicBezTo>
                  <a:cubicBezTo>
                    <a:pt x="2312" y="2156925"/>
                    <a:pt x="0" y="2151344"/>
                    <a:pt x="0" y="2145525"/>
                  </a:cubicBezTo>
                  <a:lnTo>
                    <a:pt x="0" y="21942"/>
                  </a:lnTo>
                  <a:cubicBezTo>
                    <a:pt x="0" y="16122"/>
                    <a:pt x="2312" y="10541"/>
                    <a:pt x="6427" y="6427"/>
                  </a:cubicBezTo>
                  <a:cubicBezTo>
                    <a:pt x="10541" y="2312"/>
                    <a:pt x="16122" y="0"/>
                    <a:pt x="21942" y="0"/>
                  </a:cubicBezTo>
                  <a:close/>
                </a:path>
              </a:pathLst>
            </a:custGeom>
            <a:solidFill>
              <a:srgbClr val="FFFFFF">
                <a:alpha val="80000"/>
              </a:srgbClr>
            </a:solidFill>
            <a:ln w="38100" cap="rnd">
              <a:solidFill>
                <a:srgbClr val="FF94BE">
                  <a:alpha val="80000"/>
                </a:srgbClr>
              </a:solidFill>
              <a:prstDash val="dash"/>
              <a:round/>
            </a:ln>
          </p:spPr>
        </p:sp>
        <p:sp>
          <p:nvSpPr>
            <p:cNvPr id="7" name="TextBox 7"/>
            <p:cNvSpPr txBox="1"/>
            <p:nvPr/>
          </p:nvSpPr>
          <p:spPr>
            <a:xfrm>
              <a:off x="0" y="-47625"/>
              <a:ext cx="4274726" cy="2215092"/>
            </a:xfrm>
            <a:prstGeom prst="rect">
              <a:avLst/>
            </a:prstGeom>
          </p:spPr>
          <p:txBody>
            <a:bodyPr lIns="50800" tIns="50800" rIns="50800" bIns="50800" rtlCol="0" anchor="ctr"/>
            <a:lstStyle/>
            <a:p>
              <a:pPr algn="ctr">
                <a:lnSpc>
                  <a:spcPts val="2659"/>
                </a:lnSpc>
                <a:spcBef>
                  <a:spcPct val="0"/>
                </a:spcBef>
              </a:pPr>
              <a:endParaRPr>
                <a:solidFill>
                  <a:prstClr val="black"/>
                </a:solidFill>
              </a:endParaRPr>
            </a:p>
          </p:txBody>
        </p:sp>
      </p:grpSp>
      <p:sp>
        <p:nvSpPr>
          <p:cNvPr id="8" name="Freeform 8"/>
          <p:cNvSpPr/>
          <p:nvPr/>
        </p:nvSpPr>
        <p:spPr>
          <a:xfrm>
            <a:off x="5334000" y="4151110"/>
            <a:ext cx="7391399" cy="1633685"/>
          </a:xfrm>
          <a:custGeom>
            <a:avLst/>
            <a:gdLst/>
            <a:ahLst/>
            <a:cxnLst/>
            <a:rect l="l" t="t" r="r" b="b"/>
            <a:pathLst>
              <a:path w="6154293" h="1633685">
                <a:moveTo>
                  <a:pt x="0" y="0"/>
                </a:moveTo>
                <a:lnTo>
                  <a:pt x="6154293" y="0"/>
                </a:lnTo>
                <a:lnTo>
                  <a:pt x="6154293" y="1633685"/>
                </a:lnTo>
                <a:lnTo>
                  <a:pt x="0" y="1633685"/>
                </a:lnTo>
                <a:lnTo>
                  <a:pt x="0" y="0"/>
                </a:lnTo>
                <a:close/>
              </a:path>
            </a:pathLst>
          </a:custGeom>
          <a:blipFill>
            <a:blip r:embed="rId4">
              <a:extLst>
                <a:ext uri="{96DAC541-7B7A-43D3-8B79-37D633B846F1}">
                  <asvg:svgBlip xmlns:asvg="http://schemas.microsoft.com/office/drawing/2016/SVG/main" xmlns="" r:embed="rId5"/>
                </a:ext>
              </a:extLst>
            </a:blip>
            <a:stretch>
              <a:fillRect/>
            </a:stretch>
          </a:blipFill>
          <a:ln cap="sq">
            <a:noFill/>
            <a:prstDash val="solid"/>
            <a:miter/>
          </a:ln>
        </p:spPr>
      </p:sp>
      <p:sp>
        <p:nvSpPr>
          <p:cNvPr id="10" name="Freeform 10"/>
          <p:cNvSpPr/>
          <p:nvPr/>
        </p:nvSpPr>
        <p:spPr>
          <a:xfrm>
            <a:off x="13887977" y="3009530"/>
            <a:ext cx="1343713" cy="1280192"/>
          </a:xfrm>
          <a:custGeom>
            <a:avLst/>
            <a:gdLst/>
            <a:ahLst/>
            <a:cxnLst/>
            <a:rect l="l" t="t" r="r" b="b"/>
            <a:pathLst>
              <a:path w="1343713" h="1280192">
                <a:moveTo>
                  <a:pt x="0" y="0"/>
                </a:moveTo>
                <a:lnTo>
                  <a:pt x="1343713" y="0"/>
                </a:lnTo>
                <a:lnTo>
                  <a:pt x="1343713" y="1280192"/>
                </a:lnTo>
                <a:lnTo>
                  <a:pt x="0" y="1280192"/>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1" name="Freeform 11"/>
          <p:cNvSpPr/>
          <p:nvPr/>
        </p:nvSpPr>
        <p:spPr>
          <a:xfrm>
            <a:off x="407881" y="388604"/>
            <a:ext cx="1343713" cy="1280192"/>
          </a:xfrm>
          <a:custGeom>
            <a:avLst/>
            <a:gdLst/>
            <a:ahLst/>
            <a:cxnLst/>
            <a:rect l="l" t="t" r="r" b="b"/>
            <a:pathLst>
              <a:path w="1343713" h="1280192">
                <a:moveTo>
                  <a:pt x="0" y="0"/>
                </a:moveTo>
                <a:lnTo>
                  <a:pt x="1343713" y="0"/>
                </a:lnTo>
                <a:lnTo>
                  <a:pt x="1343713" y="1280192"/>
                </a:lnTo>
                <a:lnTo>
                  <a:pt x="0" y="1280192"/>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2" name="TextBox 12"/>
          <p:cNvSpPr txBox="1"/>
          <p:nvPr/>
        </p:nvSpPr>
        <p:spPr>
          <a:xfrm>
            <a:off x="6030950" y="4268701"/>
            <a:ext cx="6401401" cy="1107996"/>
          </a:xfrm>
          <a:prstGeom prst="rect">
            <a:avLst/>
          </a:prstGeom>
        </p:spPr>
        <p:txBody>
          <a:bodyPr wrap="square" lIns="0" tIns="0" rIns="0" bIns="0" rtlCol="0" anchor="t">
            <a:spAutoFit/>
          </a:bodyPr>
          <a:lstStyle/>
          <a:p>
            <a:r>
              <a:rPr lang="de-DE" sz="7200" b="1">
                <a:latin typeface="Times New Roman" panose="02020603050405020304" pitchFamily="18" charset="0"/>
                <a:cs typeface="Times New Roman" panose="02020603050405020304" pitchFamily="18" charset="0"/>
              </a:rPr>
              <a:t>1. Đọc văn bản</a:t>
            </a:r>
            <a:endParaRPr lang="en-GB" sz="7200">
              <a:latin typeface="Times New Roman" panose="02020603050405020304" pitchFamily="18" charset="0"/>
              <a:cs typeface="Times New Roman" panose="02020603050405020304" pitchFamily="18" charset="0"/>
            </a:endParaRPr>
          </a:p>
        </p:txBody>
      </p:sp>
      <p:sp>
        <p:nvSpPr>
          <p:cNvPr id="13" name="Freeform 13"/>
          <p:cNvSpPr/>
          <p:nvPr/>
        </p:nvSpPr>
        <p:spPr>
          <a:xfrm flipH="1" flipV="1">
            <a:off x="12940298" y="7049250"/>
            <a:ext cx="5201522" cy="4955632"/>
          </a:xfrm>
          <a:custGeom>
            <a:avLst/>
            <a:gdLst/>
            <a:ahLst/>
            <a:cxnLst/>
            <a:rect l="l" t="t" r="r" b="b"/>
            <a:pathLst>
              <a:path w="5201522" h="4955632">
                <a:moveTo>
                  <a:pt x="5201523" y="4955632"/>
                </a:moveTo>
                <a:lnTo>
                  <a:pt x="0" y="4955632"/>
                </a:lnTo>
                <a:lnTo>
                  <a:pt x="0" y="0"/>
                </a:lnTo>
                <a:lnTo>
                  <a:pt x="5201523" y="0"/>
                </a:lnTo>
                <a:lnTo>
                  <a:pt x="5201523" y="4955632"/>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4" name="Freeform 14"/>
          <p:cNvSpPr/>
          <p:nvPr/>
        </p:nvSpPr>
        <p:spPr>
          <a:xfrm flipH="1" flipV="1">
            <a:off x="14824652" y="-1306006"/>
            <a:ext cx="5201522" cy="4955632"/>
          </a:xfrm>
          <a:custGeom>
            <a:avLst/>
            <a:gdLst/>
            <a:ahLst/>
            <a:cxnLst/>
            <a:rect l="l" t="t" r="r" b="b"/>
            <a:pathLst>
              <a:path w="5201522" h="4955632">
                <a:moveTo>
                  <a:pt x="5201523" y="4955632"/>
                </a:moveTo>
                <a:lnTo>
                  <a:pt x="0" y="4955632"/>
                </a:lnTo>
                <a:lnTo>
                  <a:pt x="0" y="0"/>
                </a:lnTo>
                <a:lnTo>
                  <a:pt x="5201523" y="0"/>
                </a:lnTo>
                <a:lnTo>
                  <a:pt x="5201523" y="4955632"/>
                </a:lnTo>
                <a:close/>
              </a:path>
            </a:pathLst>
          </a:custGeom>
          <a:blipFill>
            <a:blip r:embed="rId6">
              <a:extLst>
                <a:ext uri="{96DAC541-7B7A-43D3-8B79-37D633B846F1}">
                  <asvg:svgBlip xmlns:asvg="http://schemas.microsoft.com/office/drawing/2016/SVG/main" xmlns="" r:embed="rId7"/>
                </a:ext>
              </a:extLst>
            </a:blip>
            <a:stretch>
              <a:fillRect/>
            </a:stretch>
          </a:blipFill>
        </p:spPr>
      </p:sp>
    </p:spTree>
    <p:extLst>
      <p:ext uri="{BB962C8B-B14F-4D97-AF65-F5344CB8AC3E}">
        <p14:creationId xmlns:p14="http://schemas.microsoft.com/office/powerpoint/2010/main" val="40128528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FFF0F6"/>
        </a:solidFill>
        <a:effectLst/>
      </p:bgPr>
    </p:bg>
    <p:spTree>
      <p:nvGrpSpPr>
        <p:cNvPr id="1" name=""/>
        <p:cNvGrpSpPr/>
        <p:nvPr/>
      </p:nvGrpSpPr>
      <p:grpSpPr>
        <a:xfrm>
          <a:off x="0" y="0"/>
          <a:ext cx="0" cy="0"/>
          <a:chOff x="0" y="0"/>
          <a:chExt cx="0" cy="0"/>
        </a:xfrm>
      </p:grpSpPr>
      <p:sp>
        <p:nvSpPr>
          <p:cNvPr id="2" name="Freeform 2"/>
          <p:cNvSpPr/>
          <p:nvPr/>
        </p:nvSpPr>
        <p:spPr>
          <a:xfrm flipH="1" flipV="1">
            <a:off x="-1293613" y="3259551"/>
            <a:ext cx="4644625" cy="4425061"/>
          </a:xfrm>
          <a:custGeom>
            <a:avLst/>
            <a:gdLst/>
            <a:ahLst/>
            <a:cxnLst/>
            <a:rect l="l" t="t" r="r" b="b"/>
            <a:pathLst>
              <a:path w="4644625" h="4425061">
                <a:moveTo>
                  <a:pt x="4644626" y="4425061"/>
                </a:moveTo>
                <a:lnTo>
                  <a:pt x="0" y="4425061"/>
                </a:lnTo>
                <a:lnTo>
                  <a:pt x="0" y="0"/>
                </a:lnTo>
                <a:lnTo>
                  <a:pt x="4644626" y="0"/>
                </a:lnTo>
                <a:lnTo>
                  <a:pt x="4644626"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3" name="Freeform 3"/>
          <p:cNvSpPr/>
          <p:nvPr/>
        </p:nvSpPr>
        <p:spPr>
          <a:xfrm flipH="1" flipV="1">
            <a:off x="15965687" y="2941193"/>
            <a:ext cx="4644625" cy="4425061"/>
          </a:xfrm>
          <a:custGeom>
            <a:avLst/>
            <a:gdLst/>
            <a:ahLst/>
            <a:cxnLst/>
            <a:rect l="l" t="t" r="r" b="b"/>
            <a:pathLst>
              <a:path w="4644625" h="4425061">
                <a:moveTo>
                  <a:pt x="4644626" y="4425062"/>
                </a:moveTo>
                <a:lnTo>
                  <a:pt x="0" y="4425062"/>
                </a:lnTo>
                <a:lnTo>
                  <a:pt x="0" y="0"/>
                </a:lnTo>
                <a:lnTo>
                  <a:pt x="4644626" y="0"/>
                </a:lnTo>
                <a:lnTo>
                  <a:pt x="4644626" y="4425062"/>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4" name="Freeform 4"/>
          <p:cNvSpPr/>
          <p:nvPr/>
        </p:nvSpPr>
        <p:spPr>
          <a:xfrm flipH="1" flipV="1">
            <a:off x="4828484" y="-1615447"/>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5" name="Freeform 5"/>
          <p:cNvSpPr/>
          <p:nvPr/>
        </p:nvSpPr>
        <p:spPr>
          <a:xfrm flipH="1" flipV="1">
            <a:off x="9144000" y="7702901"/>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grpSp>
        <p:nvGrpSpPr>
          <p:cNvPr id="6" name="Group 6"/>
          <p:cNvGrpSpPr/>
          <p:nvPr/>
        </p:nvGrpSpPr>
        <p:grpSpPr>
          <a:xfrm>
            <a:off x="1028700" y="1028700"/>
            <a:ext cx="16230600" cy="8229600"/>
            <a:chOff x="0" y="0"/>
            <a:chExt cx="4274726" cy="2167467"/>
          </a:xfrm>
        </p:grpSpPr>
        <p:sp>
          <p:nvSpPr>
            <p:cNvPr id="7" name="Freeform 7"/>
            <p:cNvSpPr/>
            <p:nvPr/>
          </p:nvSpPr>
          <p:spPr>
            <a:xfrm>
              <a:off x="0" y="0"/>
              <a:ext cx="4274726" cy="2167467"/>
            </a:xfrm>
            <a:custGeom>
              <a:avLst/>
              <a:gdLst/>
              <a:ahLst/>
              <a:cxnLst/>
              <a:rect l="l" t="t" r="r" b="b"/>
              <a:pathLst>
                <a:path w="4274726" h="2167467">
                  <a:moveTo>
                    <a:pt x="21942" y="0"/>
                  </a:moveTo>
                  <a:lnTo>
                    <a:pt x="4252784" y="0"/>
                  </a:lnTo>
                  <a:cubicBezTo>
                    <a:pt x="4264902" y="0"/>
                    <a:pt x="4274726" y="9824"/>
                    <a:pt x="4274726" y="21942"/>
                  </a:cubicBezTo>
                  <a:lnTo>
                    <a:pt x="4274726" y="2145525"/>
                  </a:lnTo>
                  <a:cubicBezTo>
                    <a:pt x="4274726" y="2157643"/>
                    <a:pt x="4264902" y="2167467"/>
                    <a:pt x="4252784" y="2167467"/>
                  </a:cubicBezTo>
                  <a:lnTo>
                    <a:pt x="21942" y="2167467"/>
                  </a:lnTo>
                  <a:cubicBezTo>
                    <a:pt x="16122" y="2167467"/>
                    <a:pt x="10541" y="2165155"/>
                    <a:pt x="6427" y="2161040"/>
                  </a:cubicBezTo>
                  <a:cubicBezTo>
                    <a:pt x="2312" y="2156925"/>
                    <a:pt x="0" y="2151344"/>
                    <a:pt x="0" y="2145525"/>
                  </a:cubicBezTo>
                  <a:lnTo>
                    <a:pt x="0" y="21942"/>
                  </a:lnTo>
                  <a:cubicBezTo>
                    <a:pt x="0" y="16122"/>
                    <a:pt x="2312" y="10541"/>
                    <a:pt x="6427" y="6427"/>
                  </a:cubicBezTo>
                  <a:cubicBezTo>
                    <a:pt x="10541" y="2312"/>
                    <a:pt x="16122" y="0"/>
                    <a:pt x="21942" y="0"/>
                  </a:cubicBezTo>
                  <a:close/>
                </a:path>
              </a:pathLst>
            </a:custGeom>
            <a:solidFill>
              <a:srgbClr val="FFFFFF">
                <a:alpha val="80000"/>
              </a:srgbClr>
            </a:solidFill>
            <a:ln w="38100" cap="rnd">
              <a:solidFill>
                <a:srgbClr val="FF94BE">
                  <a:alpha val="80000"/>
                </a:srgbClr>
              </a:solidFill>
              <a:prstDash val="dash"/>
              <a:round/>
            </a:ln>
          </p:spPr>
        </p:sp>
        <p:sp>
          <p:nvSpPr>
            <p:cNvPr id="8" name="TextBox 8"/>
            <p:cNvSpPr txBox="1"/>
            <p:nvPr/>
          </p:nvSpPr>
          <p:spPr>
            <a:xfrm>
              <a:off x="0" y="-47625"/>
              <a:ext cx="4274726" cy="2215092"/>
            </a:xfrm>
            <a:prstGeom prst="rect">
              <a:avLst/>
            </a:prstGeom>
          </p:spPr>
          <p:txBody>
            <a:bodyPr lIns="50800" tIns="50800" rIns="50800" bIns="50800" rtlCol="0" anchor="ctr"/>
            <a:lstStyle/>
            <a:p>
              <a:pPr algn="ctr">
                <a:lnSpc>
                  <a:spcPts val="2659"/>
                </a:lnSpc>
                <a:spcBef>
                  <a:spcPct val="0"/>
                </a:spcBef>
              </a:pPr>
              <a:endParaRPr>
                <a:solidFill>
                  <a:prstClr val="black"/>
                </a:solidFill>
              </a:endParaRPr>
            </a:p>
          </p:txBody>
        </p:sp>
      </p:grpSp>
      <p:sp>
        <p:nvSpPr>
          <p:cNvPr id="9" name="Freeform 9"/>
          <p:cNvSpPr/>
          <p:nvPr/>
        </p:nvSpPr>
        <p:spPr>
          <a:xfrm>
            <a:off x="6066854" y="1494819"/>
            <a:ext cx="6154293" cy="1633685"/>
          </a:xfrm>
          <a:custGeom>
            <a:avLst/>
            <a:gdLst/>
            <a:ahLst/>
            <a:cxnLst/>
            <a:rect l="l" t="t" r="r" b="b"/>
            <a:pathLst>
              <a:path w="6154293" h="1633685">
                <a:moveTo>
                  <a:pt x="0" y="0"/>
                </a:moveTo>
                <a:lnTo>
                  <a:pt x="6154292" y="0"/>
                </a:lnTo>
                <a:lnTo>
                  <a:pt x="6154292" y="1633685"/>
                </a:lnTo>
                <a:lnTo>
                  <a:pt x="0" y="1633685"/>
                </a:lnTo>
                <a:lnTo>
                  <a:pt x="0" y="0"/>
                </a:lnTo>
                <a:close/>
              </a:path>
            </a:pathLst>
          </a:custGeom>
          <a:blipFill>
            <a:blip r:embed="rId4">
              <a:extLst>
                <a:ext uri="{96DAC541-7B7A-43D3-8B79-37D633B846F1}">
                  <asvg:svgBlip xmlns:asvg="http://schemas.microsoft.com/office/drawing/2016/SVG/main" xmlns="" r:embed="rId5"/>
                </a:ext>
              </a:extLst>
            </a:blip>
            <a:stretch>
              <a:fillRect/>
            </a:stretch>
          </a:blipFill>
          <a:ln cap="sq">
            <a:noFill/>
            <a:prstDash val="solid"/>
            <a:miter/>
          </a:ln>
        </p:spPr>
      </p:sp>
      <p:sp>
        <p:nvSpPr>
          <p:cNvPr id="10" name="TextBox 10"/>
          <p:cNvSpPr txBox="1"/>
          <p:nvPr/>
        </p:nvSpPr>
        <p:spPr>
          <a:xfrm>
            <a:off x="2234827" y="3734289"/>
            <a:ext cx="14300573" cy="4431983"/>
          </a:xfrm>
          <a:prstGeom prst="rect">
            <a:avLst/>
          </a:prstGeom>
        </p:spPr>
        <p:txBody>
          <a:bodyPr wrap="square" lIns="0" tIns="0" rIns="0" bIns="0" rtlCol="0" anchor="t">
            <a:spAutoFit/>
          </a:bodyPr>
          <a:lstStyle/>
          <a:p>
            <a:pPr algn="just"/>
            <a:r>
              <a:rPr lang="de-DE" sz="4800">
                <a:latin typeface="Times New Roman" panose="02020603050405020304" pitchFamily="18" charset="0"/>
                <a:cs typeface="Times New Roman" panose="02020603050405020304" pitchFamily="18" charset="0"/>
              </a:rPr>
              <a:t>- Phạm Cao Củng (1913 – 2012) là một trong những  nhà văn viết truyện trinh thám đầu tiên và nổi tiếng nhất của văn học Việt Nam giai đoạn 1930 – 1945.</a:t>
            </a:r>
            <a:endParaRPr lang="en-GB" sz="4800">
              <a:latin typeface="Times New Roman" panose="02020603050405020304" pitchFamily="18" charset="0"/>
              <a:cs typeface="Times New Roman" panose="02020603050405020304" pitchFamily="18" charset="0"/>
            </a:endParaRPr>
          </a:p>
          <a:p>
            <a:pPr algn="just"/>
            <a:r>
              <a:rPr lang="de-DE" sz="4800">
                <a:latin typeface="Times New Roman" panose="02020603050405020304" pitchFamily="18" charset="0"/>
                <a:cs typeface="Times New Roman" panose="02020603050405020304" pitchFamily="18" charset="0"/>
              </a:rPr>
              <a:t>- Ông được đánh giá là “vua truyện trinh thám Việt Nam”.</a:t>
            </a:r>
            <a:endParaRPr lang="en-GB" sz="4800">
              <a:latin typeface="Times New Roman" panose="02020603050405020304" pitchFamily="18" charset="0"/>
              <a:cs typeface="Times New Roman" panose="02020603050405020304" pitchFamily="18" charset="0"/>
            </a:endParaRPr>
          </a:p>
          <a:p>
            <a:pPr algn="just"/>
            <a:r>
              <a:rPr lang="de-DE" sz="4800">
                <a:latin typeface="Times New Roman" panose="02020603050405020304" pitchFamily="18" charset="0"/>
                <a:cs typeface="Times New Roman" panose="02020603050405020304" pitchFamily="18" charset="0"/>
              </a:rPr>
              <a:t>- Tác phẩm tiêu biểu: </a:t>
            </a:r>
            <a:r>
              <a:rPr lang="de-DE" sz="4800" i="1">
                <a:latin typeface="Times New Roman" panose="02020603050405020304" pitchFamily="18" charset="0"/>
                <a:cs typeface="Times New Roman" panose="02020603050405020304" pitchFamily="18" charset="0"/>
              </a:rPr>
              <a:t>Vết tay trên trần</a:t>
            </a:r>
            <a:r>
              <a:rPr lang="de-DE" sz="4800">
                <a:latin typeface="Times New Roman" panose="02020603050405020304" pitchFamily="18" charset="0"/>
                <a:cs typeface="Times New Roman" panose="02020603050405020304" pitchFamily="18" charset="0"/>
              </a:rPr>
              <a:t> (1936), </a:t>
            </a:r>
            <a:r>
              <a:rPr lang="de-DE" sz="4800" i="1">
                <a:latin typeface="Times New Roman" panose="02020603050405020304" pitchFamily="18" charset="0"/>
                <a:cs typeface="Times New Roman" panose="02020603050405020304" pitchFamily="18" charset="0"/>
              </a:rPr>
              <a:t>Kỳ Phát giết người </a:t>
            </a:r>
            <a:r>
              <a:rPr lang="de-DE" sz="4800">
                <a:latin typeface="Times New Roman" panose="02020603050405020304" pitchFamily="18" charset="0"/>
                <a:cs typeface="Times New Roman" panose="02020603050405020304" pitchFamily="18" charset="0"/>
              </a:rPr>
              <a:t>(1941), </a:t>
            </a:r>
            <a:r>
              <a:rPr lang="de-DE" sz="4800" i="1">
                <a:latin typeface="Times New Roman" panose="02020603050405020304" pitchFamily="18" charset="0"/>
                <a:cs typeface="Times New Roman" panose="02020603050405020304" pitchFamily="18" charset="0"/>
              </a:rPr>
              <a:t>Đám vưới Kỳ Phát</a:t>
            </a:r>
            <a:r>
              <a:rPr lang="de-DE" sz="4800">
                <a:latin typeface="Times New Roman" panose="02020603050405020304" pitchFamily="18" charset="0"/>
                <a:cs typeface="Times New Roman" panose="02020603050405020304" pitchFamily="18" charset="0"/>
              </a:rPr>
              <a:t> (1942),...</a:t>
            </a:r>
            <a:endParaRPr lang="en-GB" sz="4800">
              <a:latin typeface="Times New Roman" panose="02020603050405020304" pitchFamily="18" charset="0"/>
              <a:cs typeface="Times New Roman" panose="02020603050405020304" pitchFamily="18" charset="0"/>
            </a:endParaRPr>
          </a:p>
        </p:txBody>
      </p:sp>
      <p:sp>
        <p:nvSpPr>
          <p:cNvPr id="14" name="Freeform 14"/>
          <p:cNvSpPr/>
          <p:nvPr/>
        </p:nvSpPr>
        <p:spPr>
          <a:xfrm flipH="1" flipV="1">
            <a:off x="16101337" y="8197452"/>
            <a:ext cx="3606446" cy="3435960"/>
          </a:xfrm>
          <a:custGeom>
            <a:avLst/>
            <a:gdLst/>
            <a:ahLst/>
            <a:cxnLst/>
            <a:rect l="l" t="t" r="r" b="b"/>
            <a:pathLst>
              <a:path w="3606446" h="3435960">
                <a:moveTo>
                  <a:pt x="3606446" y="3435959"/>
                </a:moveTo>
                <a:lnTo>
                  <a:pt x="0" y="3435959"/>
                </a:lnTo>
                <a:lnTo>
                  <a:pt x="0" y="0"/>
                </a:lnTo>
                <a:lnTo>
                  <a:pt x="3606446" y="0"/>
                </a:lnTo>
                <a:lnTo>
                  <a:pt x="3606446" y="3435959"/>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5" name="Freeform 15"/>
          <p:cNvSpPr/>
          <p:nvPr/>
        </p:nvSpPr>
        <p:spPr>
          <a:xfrm>
            <a:off x="-948361" y="-915830"/>
            <a:ext cx="3175962" cy="3025826"/>
          </a:xfrm>
          <a:custGeom>
            <a:avLst/>
            <a:gdLst/>
            <a:ahLst/>
            <a:cxnLst/>
            <a:rect l="l" t="t" r="r" b="b"/>
            <a:pathLst>
              <a:path w="3175962" h="3025826">
                <a:moveTo>
                  <a:pt x="0" y="0"/>
                </a:moveTo>
                <a:lnTo>
                  <a:pt x="3175963" y="0"/>
                </a:lnTo>
                <a:lnTo>
                  <a:pt x="3175963" y="3025826"/>
                </a:lnTo>
                <a:lnTo>
                  <a:pt x="0" y="3025826"/>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6" name="Freeform 16"/>
          <p:cNvSpPr/>
          <p:nvPr/>
        </p:nvSpPr>
        <p:spPr>
          <a:xfrm>
            <a:off x="12397325" y="388604"/>
            <a:ext cx="1343713" cy="1280192"/>
          </a:xfrm>
          <a:custGeom>
            <a:avLst/>
            <a:gdLst/>
            <a:ahLst/>
            <a:cxnLst/>
            <a:rect l="l" t="t" r="r" b="b"/>
            <a:pathLst>
              <a:path w="1343713" h="1280192">
                <a:moveTo>
                  <a:pt x="0" y="0"/>
                </a:moveTo>
                <a:lnTo>
                  <a:pt x="1343713" y="0"/>
                </a:lnTo>
                <a:lnTo>
                  <a:pt x="1343713" y="1280192"/>
                </a:lnTo>
                <a:lnTo>
                  <a:pt x="0" y="1280192"/>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7" name="Freeform 17"/>
          <p:cNvSpPr/>
          <p:nvPr/>
        </p:nvSpPr>
        <p:spPr>
          <a:xfrm>
            <a:off x="3224084" y="8618204"/>
            <a:ext cx="1343713" cy="1280192"/>
          </a:xfrm>
          <a:custGeom>
            <a:avLst/>
            <a:gdLst/>
            <a:ahLst/>
            <a:cxnLst/>
            <a:rect l="l" t="t" r="r" b="b"/>
            <a:pathLst>
              <a:path w="1343713" h="1280192">
                <a:moveTo>
                  <a:pt x="0" y="0"/>
                </a:moveTo>
                <a:lnTo>
                  <a:pt x="1343713" y="0"/>
                </a:lnTo>
                <a:lnTo>
                  <a:pt x="1343713" y="1280192"/>
                </a:lnTo>
                <a:lnTo>
                  <a:pt x="0" y="1280192"/>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8" name="TextBox 18"/>
          <p:cNvSpPr txBox="1"/>
          <p:nvPr/>
        </p:nvSpPr>
        <p:spPr>
          <a:xfrm>
            <a:off x="6746424" y="1739741"/>
            <a:ext cx="4736403" cy="961802"/>
          </a:xfrm>
          <a:prstGeom prst="rect">
            <a:avLst/>
          </a:prstGeom>
        </p:spPr>
        <p:txBody>
          <a:bodyPr wrap="square" lIns="0" tIns="0" rIns="0" bIns="0" rtlCol="0" anchor="t">
            <a:spAutoFit/>
          </a:bodyPr>
          <a:lstStyle/>
          <a:p>
            <a:pPr algn="ctr">
              <a:lnSpc>
                <a:spcPts val="7474"/>
              </a:lnSpc>
            </a:pPr>
            <a:r>
              <a:rPr lang="de-DE" sz="8000" b="1">
                <a:latin typeface="Times New Roman" panose="02020603050405020304" pitchFamily="18" charset="0"/>
                <a:cs typeface="Times New Roman" panose="02020603050405020304" pitchFamily="18" charset="0"/>
              </a:rPr>
              <a:t>2. Tác giả</a:t>
            </a:r>
            <a:endParaRPr lang="en-US" sz="7200">
              <a:solidFill>
                <a:srgbClr val="000000"/>
              </a:solidFill>
              <a:latin typeface="Times New Roman" panose="02020603050405020304" pitchFamily="18" charset="0"/>
              <a:ea typeface="Sugo Display"/>
              <a:cs typeface="Times New Roman" panose="02020603050405020304" pitchFamily="18" charset="0"/>
              <a:sym typeface="Sugo Display"/>
            </a:endParaRPr>
          </a:p>
        </p:txBody>
      </p:sp>
      <p:sp>
        <p:nvSpPr>
          <p:cNvPr id="19" name="Freeform 19"/>
          <p:cNvSpPr/>
          <p:nvPr/>
        </p:nvSpPr>
        <p:spPr>
          <a:xfrm>
            <a:off x="-1140642" y="8197452"/>
            <a:ext cx="3175962" cy="3025826"/>
          </a:xfrm>
          <a:custGeom>
            <a:avLst/>
            <a:gdLst/>
            <a:ahLst/>
            <a:cxnLst/>
            <a:rect l="l" t="t" r="r" b="b"/>
            <a:pathLst>
              <a:path w="3175962" h="3025826">
                <a:moveTo>
                  <a:pt x="0" y="0"/>
                </a:moveTo>
                <a:lnTo>
                  <a:pt x="3175963" y="0"/>
                </a:lnTo>
                <a:lnTo>
                  <a:pt x="3175963" y="3025826"/>
                </a:lnTo>
                <a:lnTo>
                  <a:pt x="0" y="3025826"/>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a:ln cap="sq">
            <a:noFill/>
            <a:prstDash val="solid"/>
            <a:miter/>
          </a:ln>
        </p:spPr>
      </p:sp>
      <p:sp>
        <p:nvSpPr>
          <p:cNvPr id="20" name="Freeform 20"/>
          <p:cNvSpPr/>
          <p:nvPr/>
        </p:nvSpPr>
        <p:spPr>
          <a:xfrm>
            <a:off x="15700986" y="-915830"/>
            <a:ext cx="3175962" cy="3025826"/>
          </a:xfrm>
          <a:custGeom>
            <a:avLst/>
            <a:gdLst/>
            <a:ahLst/>
            <a:cxnLst/>
            <a:rect l="l" t="t" r="r" b="b"/>
            <a:pathLst>
              <a:path w="3175962" h="3025826">
                <a:moveTo>
                  <a:pt x="0" y="0"/>
                </a:moveTo>
                <a:lnTo>
                  <a:pt x="3175962" y="0"/>
                </a:lnTo>
                <a:lnTo>
                  <a:pt x="3175962" y="3025826"/>
                </a:lnTo>
                <a:lnTo>
                  <a:pt x="0" y="3025826"/>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a:ln cap="sq">
            <a:noFill/>
            <a:prstDash val="solid"/>
            <a:miter/>
          </a:ln>
        </p:spPr>
      </p:sp>
    </p:spTree>
    <p:extLst>
      <p:ext uri="{BB962C8B-B14F-4D97-AF65-F5344CB8AC3E}">
        <p14:creationId xmlns:p14="http://schemas.microsoft.com/office/powerpoint/2010/main" val="2145764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1000"/>
                                        <p:tgtEl>
                                          <p:spTgt spid="18"/>
                                        </p:tgtEl>
                                      </p:cBhvr>
                                    </p:animEffect>
                                    <p:anim calcmode="lin" valueType="num">
                                      <p:cBhvr>
                                        <p:cTn id="8" dur="1000" fill="hold"/>
                                        <p:tgtEl>
                                          <p:spTgt spid="18"/>
                                        </p:tgtEl>
                                        <p:attrNameLst>
                                          <p:attrName>ppt_x</p:attrName>
                                        </p:attrNameLst>
                                      </p:cBhvr>
                                      <p:tavLst>
                                        <p:tav tm="0">
                                          <p:val>
                                            <p:strVal val="#ppt_x"/>
                                          </p:val>
                                        </p:tav>
                                        <p:tav tm="100000">
                                          <p:val>
                                            <p:strVal val="#ppt_x"/>
                                          </p:val>
                                        </p:tav>
                                      </p:tavLst>
                                    </p:anim>
                                    <p:anim calcmode="lin" valueType="num">
                                      <p:cBhvr>
                                        <p:cTn id="9" dur="1000" fill="hold"/>
                                        <p:tgtEl>
                                          <p:spTgt spid="18"/>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1000"/>
                                        <p:tgtEl>
                                          <p:spTgt spid="9"/>
                                        </p:tgtEl>
                                      </p:cBhvr>
                                    </p:animEffect>
                                    <p:anim calcmode="lin" valueType="num">
                                      <p:cBhvr>
                                        <p:cTn id="13" dur="1000" fill="hold"/>
                                        <p:tgtEl>
                                          <p:spTgt spid="9"/>
                                        </p:tgtEl>
                                        <p:attrNameLst>
                                          <p:attrName>ppt_x</p:attrName>
                                        </p:attrNameLst>
                                      </p:cBhvr>
                                      <p:tavLst>
                                        <p:tav tm="0">
                                          <p:val>
                                            <p:strVal val="#ppt_x"/>
                                          </p:val>
                                        </p:tav>
                                        <p:tav tm="100000">
                                          <p:val>
                                            <p:strVal val="#ppt_x"/>
                                          </p:val>
                                        </p:tav>
                                      </p:tavLst>
                                    </p:anim>
                                    <p:anim calcmode="lin" valueType="num">
                                      <p:cBhvr>
                                        <p:cTn id="1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barn(inVertical)">
                                      <p:cBhvr>
                                        <p:cTn id="1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8" grpId="0"/>
    </p:bld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FFF0F6"/>
        </a:solidFill>
        <a:effectLst/>
      </p:bgPr>
    </p:bg>
    <p:spTree>
      <p:nvGrpSpPr>
        <p:cNvPr id="1" name=""/>
        <p:cNvGrpSpPr/>
        <p:nvPr/>
      </p:nvGrpSpPr>
      <p:grpSpPr>
        <a:xfrm>
          <a:off x="0" y="0"/>
          <a:ext cx="0" cy="0"/>
          <a:chOff x="0" y="0"/>
          <a:chExt cx="0" cy="0"/>
        </a:xfrm>
      </p:grpSpPr>
      <p:sp>
        <p:nvSpPr>
          <p:cNvPr id="2" name="Freeform 2"/>
          <p:cNvSpPr/>
          <p:nvPr/>
        </p:nvSpPr>
        <p:spPr>
          <a:xfrm flipH="1" flipV="1">
            <a:off x="-1293613" y="3259551"/>
            <a:ext cx="4644625" cy="4425061"/>
          </a:xfrm>
          <a:custGeom>
            <a:avLst/>
            <a:gdLst/>
            <a:ahLst/>
            <a:cxnLst/>
            <a:rect l="l" t="t" r="r" b="b"/>
            <a:pathLst>
              <a:path w="4644625" h="4425061">
                <a:moveTo>
                  <a:pt x="4644626" y="4425061"/>
                </a:moveTo>
                <a:lnTo>
                  <a:pt x="0" y="4425061"/>
                </a:lnTo>
                <a:lnTo>
                  <a:pt x="0" y="0"/>
                </a:lnTo>
                <a:lnTo>
                  <a:pt x="4644626" y="0"/>
                </a:lnTo>
                <a:lnTo>
                  <a:pt x="4644626"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3" name="Freeform 3"/>
          <p:cNvSpPr/>
          <p:nvPr/>
        </p:nvSpPr>
        <p:spPr>
          <a:xfrm flipH="1" flipV="1">
            <a:off x="15965687" y="2941193"/>
            <a:ext cx="4644625" cy="4425061"/>
          </a:xfrm>
          <a:custGeom>
            <a:avLst/>
            <a:gdLst/>
            <a:ahLst/>
            <a:cxnLst/>
            <a:rect l="l" t="t" r="r" b="b"/>
            <a:pathLst>
              <a:path w="4644625" h="4425061">
                <a:moveTo>
                  <a:pt x="4644626" y="4425062"/>
                </a:moveTo>
                <a:lnTo>
                  <a:pt x="0" y="4425062"/>
                </a:lnTo>
                <a:lnTo>
                  <a:pt x="0" y="0"/>
                </a:lnTo>
                <a:lnTo>
                  <a:pt x="4644626" y="0"/>
                </a:lnTo>
                <a:lnTo>
                  <a:pt x="4644626" y="4425062"/>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4" name="Freeform 4"/>
          <p:cNvSpPr/>
          <p:nvPr/>
        </p:nvSpPr>
        <p:spPr>
          <a:xfrm flipH="1" flipV="1">
            <a:off x="4828484" y="-1615447"/>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5" name="Freeform 5"/>
          <p:cNvSpPr/>
          <p:nvPr/>
        </p:nvSpPr>
        <p:spPr>
          <a:xfrm flipH="1" flipV="1">
            <a:off x="9144000" y="7702901"/>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grpSp>
        <p:nvGrpSpPr>
          <p:cNvPr id="6" name="Group 6"/>
          <p:cNvGrpSpPr/>
          <p:nvPr/>
        </p:nvGrpSpPr>
        <p:grpSpPr>
          <a:xfrm>
            <a:off x="1028700" y="1028700"/>
            <a:ext cx="16230600" cy="8229600"/>
            <a:chOff x="0" y="0"/>
            <a:chExt cx="4274726" cy="2167467"/>
          </a:xfrm>
        </p:grpSpPr>
        <p:sp>
          <p:nvSpPr>
            <p:cNvPr id="7" name="Freeform 7"/>
            <p:cNvSpPr/>
            <p:nvPr/>
          </p:nvSpPr>
          <p:spPr>
            <a:xfrm>
              <a:off x="0" y="0"/>
              <a:ext cx="4274726" cy="2167467"/>
            </a:xfrm>
            <a:custGeom>
              <a:avLst/>
              <a:gdLst/>
              <a:ahLst/>
              <a:cxnLst/>
              <a:rect l="l" t="t" r="r" b="b"/>
              <a:pathLst>
                <a:path w="4274726" h="2167467">
                  <a:moveTo>
                    <a:pt x="21942" y="0"/>
                  </a:moveTo>
                  <a:lnTo>
                    <a:pt x="4252784" y="0"/>
                  </a:lnTo>
                  <a:cubicBezTo>
                    <a:pt x="4264902" y="0"/>
                    <a:pt x="4274726" y="9824"/>
                    <a:pt x="4274726" y="21942"/>
                  </a:cubicBezTo>
                  <a:lnTo>
                    <a:pt x="4274726" y="2145525"/>
                  </a:lnTo>
                  <a:cubicBezTo>
                    <a:pt x="4274726" y="2157643"/>
                    <a:pt x="4264902" y="2167467"/>
                    <a:pt x="4252784" y="2167467"/>
                  </a:cubicBezTo>
                  <a:lnTo>
                    <a:pt x="21942" y="2167467"/>
                  </a:lnTo>
                  <a:cubicBezTo>
                    <a:pt x="16122" y="2167467"/>
                    <a:pt x="10541" y="2165155"/>
                    <a:pt x="6427" y="2161040"/>
                  </a:cubicBezTo>
                  <a:cubicBezTo>
                    <a:pt x="2312" y="2156925"/>
                    <a:pt x="0" y="2151344"/>
                    <a:pt x="0" y="2145525"/>
                  </a:cubicBezTo>
                  <a:lnTo>
                    <a:pt x="0" y="21942"/>
                  </a:lnTo>
                  <a:cubicBezTo>
                    <a:pt x="0" y="16122"/>
                    <a:pt x="2312" y="10541"/>
                    <a:pt x="6427" y="6427"/>
                  </a:cubicBezTo>
                  <a:cubicBezTo>
                    <a:pt x="10541" y="2312"/>
                    <a:pt x="16122" y="0"/>
                    <a:pt x="21942" y="0"/>
                  </a:cubicBezTo>
                  <a:close/>
                </a:path>
              </a:pathLst>
            </a:custGeom>
            <a:solidFill>
              <a:srgbClr val="FFFFFF">
                <a:alpha val="80000"/>
              </a:srgbClr>
            </a:solidFill>
            <a:ln w="38100" cap="rnd">
              <a:solidFill>
                <a:srgbClr val="FF94BE">
                  <a:alpha val="80000"/>
                </a:srgbClr>
              </a:solidFill>
              <a:prstDash val="dash"/>
              <a:round/>
            </a:ln>
          </p:spPr>
        </p:sp>
        <p:sp>
          <p:nvSpPr>
            <p:cNvPr id="8" name="TextBox 8"/>
            <p:cNvSpPr txBox="1"/>
            <p:nvPr/>
          </p:nvSpPr>
          <p:spPr>
            <a:xfrm>
              <a:off x="0" y="-47625"/>
              <a:ext cx="4274726" cy="2215092"/>
            </a:xfrm>
            <a:prstGeom prst="rect">
              <a:avLst/>
            </a:prstGeom>
          </p:spPr>
          <p:txBody>
            <a:bodyPr lIns="50800" tIns="50800" rIns="50800" bIns="50800" rtlCol="0" anchor="ctr"/>
            <a:lstStyle/>
            <a:p>
              <a:pPr algn="ctr">
                <a:lnSpc>
                  <a:spcPts val="2659"/>
                </a:lnSpc>
                <a:spcBef>
                  <a:spcPct val="0"/>
                </a:spcBef>
              </a:pPr>
              <a:endParaRPr sz="3200">
                <a:solidFill>
                  <a:prstClr val="black"/>
                </a:solidFill>
                <a:latin typeface="Times New Roman" panose="02020603050405020304" pitchFamily="18" charset="0"/>
                <a:cs typeface="Times New Roman" panose="02020603050405020304" pitchFamily="18" charset="0"/>
              </a:endParaRPr>
            </a:p>
          </p:txBody>
        </p:sp>
      </p:grpSp>
      <p:sp>
        <p:nvSpPr>
          <p:cNvPr id="9" name="Freeform 9"/>
          <p:cNvSpPr/>
          <p:nvPr/>
        </p:nvSpPr>
        <p:spPr>
          <a:xfrm>
            <a:off x="2264393" y="1270835"/>
            <a:ext cx="6154293" cy="1633685"/>
          </a:xfrm>
          <a:custGeom>
            <a:avLst/>
            <a:gdLst/>
            <a:ahLst/>
            <a:cxnLst/>
            <a:rect l="l" t="t" r="r" b="b"/>
            <a:pathLst>
              <a:path w="6154293" h="1633685">
                <a:moveTo>
                  <a:pt x="0" y="0"/>
                </a:moveTo>
                <a:lnTo>
                  <a:pt x="6154292" y="0"/>
                </a:lnTo>
                <a:lnTo>
                  <a:pt x="6154292" y="1633685"/>
                </a:lnTo>
                <a:lnTo>
                  <a:pt x="0" y="1633685"/>
                </a:lnTo>
                <a:lnTo>
                  <a:pt x="0" y="0"/>
                </a:lnTo>
                <a:close/>
              </a:path>
            </a:pathLst>
          </a:custGeom>
          <a:blipFill>
            <a:blip r:embed="rId4">
              <a:extLst>
                <a:ext uri="{96DAC541-7B7A-43D3-8B79-37D633B846F1}">
                  <asvg:svgBlip xmlns:asvg="http://schemas.microsoft.com/office/drawing/2016/SVG/main" xmlns="" r:embed="rId5"/>
                </a:ext>
              </a:extLst>
            </a:blip>
            <a:stretch>
              <a:fillRect/>
            </a:stretch>
          </a:blipFill>
          <a:ln cap="sq">
            <a:noFill/>
            <a:prstDash val="solid"/>
            <a:miter/>
          </a:ln>
        </p:spPr>
      </p:sp>
      <p:sp>
        <p:nvSpPr>
          <p:cNvPr id="10" name="Freeform 10"/>
          <p:cNvSpPr/>
          <p:nvPr/>
        </p:nvSpPr>
        <p:spPr>
          <a:xfrm flipH="1" flipV="1">
            <a:off x="16101337" y="8197452"/>
            <a:ext cx="3606446" cy="3435960"/>
          </a:xfrm>
          <a:custGeom>
            <a:avLst/>
            <a:gdLst/>
            <a:ahLst/>
            <a:cxnLst/>
            <a:rect l="l" t="t" r="r" b="b"/>
            <a:pathLst>
              <a:path w="3606446" h="3435960">
                <a:moveTo>
                  <a:pt x="3606446" y="3435959"/>
                </a:moveTo>
                <a:lnTo>
                  <a:pt x="0" y="3435959"/>
                </a:lnTo>
                <a:lnTo>
                  <a:pt x="0" y="0"/>
                </a:lnTo>
                <a:lnTo>
                  <a:pt x="3606446" y="0"/>
                </a:lnTo>
                <a:lnTo>
                  <a:pt x="3606446" y="3435959"/>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1" name="Freeform 11"/>
          <p:cNvSpPr/>
          <p:nvPr/>
        </p:nvSpPr>
        <p:spPr>
          <a:xfrm>
            <a:off x="-948361" y="-915830"/>
            <a:ext cx="3175962" cy="3025826"/>
          </a:xfrm>
          <a:custGeom>
            <a:avLst/>
            <a:gdLst/>
            <a:ahLst/>
            <a:cxnLst/>
            <a:rect l="l" t="t" r="r" b="b"/>
            <a:pathLst>
              <a:path w="3175962" h="3025826">
                <a:moveTo>
                  <a:pt x="0" y="0"/>
                </a:moveTo>
                <a:lnTo>
                  <a:pt x="3175963" y="0"/>
                </a:lnTo>
                <a:lnTo>
                  <a:pt x="3175963" y="3025826"/>
                </a:lnTo>
                <a:lnTo>
                  <a:pt x="0" y="3025826"/>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2" name="Freeform 12"/>
          <p:cNvSpPr/>
          <p:nvPr/>
        </p:nvSpPr>
        <p:spPr>
          <a:xfrm>
            <a:off x="12397325" y="388604"/>
            <a:ext cx="1343713" cy="1280192"/>
          </a:xfrm>
          <a:custGeom>
            <a:avLst/>
            <a:gdLst/>
            <a:ahLst/>
            <a:cxnLst/>
            <a:rect l="l" t="t" r="r" b="b"/>
            <a:pathLst>
              <a:path w="1343713" h="1280192">
                <a:moveTo>
                  <a:pt x="0" y="0"/>
                </a:moveTo>
                <a:lnTo>
                  <a:pt x="1343713" y="0"/>
                </a:lnTo>
                <a:lnTo>
                  <a:pt x="1343713" y="1280192"/>
                </a:lnTo>
                <a:lnTo>
                  <a:pt x="0" y="1280192"/>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3" name="Freeform 13"/>
          <p:cNvSpPr/>
          <p:nvPr/>
        </p:nvSpPr>
        <p:spPr>
          <a:xfrm>
            <a:off x="3224084" y="8618204"/>
            <a:ext cx="1343713" cy="1280192"/>
          </a:xfrm>
          <a:custGeom>
            <a:avLst/>
            <a:gdLst/>
            <a:ahLst/>
            <a:cxnLst/>
            <a:rect l="l" t="t" r="r" b="b"/>
            <a:pathLst>
              <a:path w="1343713" h="1280192">
                <a:moveTo>
                  <a:pt x="0" y="0"/>
                </a:moveTo>
                <a:lnTo>
                  <a:pt x="1343713" y="0"/>
                </a:lnTo>
                <a:lnTo>
                  <a:pt x="1343713" y="1280192"/>
                </a:lnTo>
                <a:lnTo>
                  <a:pt x="0" y="1280192"/>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5" name="TextBox 15"/>
          <p:cNvSpPr txBox="1"/>
          <p:nvPr/>
        </p:nvSpPr>
        <p:spPr>
          <a:xfrm>
            <a:off x="2487519" y="4182815"/>
            <a:ext cx="5887725" cy="2492990"/>
          </a:xfrm>
          <a:prstGeom prst="rect">
            <a:avLst/>
          </a:prstGeom>
        </p:spPr>
        <p:txBody>
          <a:bodyPr wrap="square" lIns="0" tIns="0" rIns="0" bIns="0" rtlCol="0" anchor="t">
            <a:spAutoFit/>
          </a:bodyPr>
          <a:lstStyle/>
          <a:p>
            <a:pPr algn="just"/>
            <a:r>
              <a:rPr lang="de-DE" sz="5400">
                <a:latin typeface="Times New Roman" panose="02020603050405020304" pitchFamily="18" charset="0"/>
                <a:cs typeface="Times New Roman" panose="02020603050405020304" pitchFamily="18" charset="0"/>
              </a:rPr>
              <a:t>Trích </a:t>
            </a:r>
            <a:r>
              <a:rPr lang="de-DE" sz="5400" i="1">
                <a:latin typeface="Times New Roman" panose="02020603050405020304" pitchFamily="18" charset="0"/>
                <a:cs typeface="Times New Roman" panose="02020603050405020304" pitchFamily="18" charset="0"/>
              </a:rPr>
              <a:t>Ba viên ngọc bích, </a:t>
            </a:r>
            <a:r>
              <a:rPr lang="de-DE" sz="5400">
                <a:latin typeface="Times New Roman" panose="02020603050405020304" pitchFamily="18" charset="0"/>
                <a:cs typeface="Times New Roman" panose="02020603050405020304" pitchFamily="18" charset="0"/>
              </a:rPr>
              <a:t>in trong</a:t>
            </a:r>
            <a:r>
              <a:rPr lang="de-DE" sz="5400" i="1">
                <a:latin typeface="Times New Roman" panose="02020603050405020304" pitchFamily="18" charset="0"/>
                <a:cs typeface="Times New Roman" panose="02020603050405020304" pitchFamily="18" charset="0"/>
              </a:rPr>
              <a:t> Vết tay trên trần.</a:t>
            </a:r>
            <a:endParaRPr lang="en-GB" sz="5400">
              <a:latin typeface="Times New Roman" panose="02020603050405020304" pitchFamily="18" charset="0"/>
              <a:cs typeface="Times New Roman" panose="02020603050405020304" pitchFamily="18" charset="0"/>
            </a:endParaRPr>
          </a:p>
        </p:txBody>
      </p:sp>
      <p:sp>
        <p:nvSpPr>
          <p:cNvPr id="16" name="TextBox 16"/>
          <p:cNvSpPr txBox="1"/>
          <p:nvPr/>
        </p:nvSpPr>
        <p:spPr>
          <a:xfrm>
            <a:off x="10727001" y="4750653"/>
            <a:ext cx="6486210" cy="830997"/>
          </a:xfrm>
          <a:prstGeom prst="rect">
            <a:avLst/>
          </a:prstGeom>
        </p:spPr>
        <p:txBody>
          <a:bodyPr lIns="0" tIns="0" rIns="0" bIns="0" rtlCol="0" anchor="t">
            <a:spAutoFit/>
          </a:bodyPr>
          <a:lstStyle/>
          <a:p>
            <a:pPr algn="just"/>
            <a:r>
              <a:rPr lang="en-US" sz="5400">
                <a:latin typeface="Times New Roman" panose="02020603050405020304" pitchFamily="18" charset="0"/>
                <a:cs typeface="Times New Roman" panose="02020603050405020304" pitchFamily="18" charset="0"/>
              </a:rPr>
              <a:t>Truyện trinh </a:t>
            </a:r>
            <a:r>
              <a:rPr lang="en-US" sz="5400" smtClean="0">
                <a:latin typeface="Times New Roman" panose="02020603050405020304" pitchFamily="18" charset="0"/>
                <a:cs typeface="Times New Roman" panose="02020603050405020304" pitchFamily="18" charset="0"/>
              </a:rPr>
              <a:t>thám</a:t>
            </a:r>
            <a:endParaRPr lang="en-GB" sz="5400">
              <a:solidFill>
                <a:prstClr val="black"/>
              </a:solidFill>
              <a:latin typeface="Times New Roman" panose="02020603050405020304" pitchFamily="18" charset="0"/>
              <a:cs typeface="Times New Roman" panose="02020603050405020304" pitchFamily="18" charset="0"/>
            </a:endParaRPr>
          </a:p>
        </p:txBody>
      </p:sp>
      <p:sp>
        <p:nvSpPr>
          <p:cNvPr id="17" name="Freeform 17"/>
          <p:cNvSpPr/>
          <p:nvPr/>
        </p:nvSpPr>
        <p:spPr>
          <a:xfrm>
            <a:off x="-1140642" y="8197452"/>
            <a:ext cx="3175962" cy="3025826"/>
          </a:xfrm>
          <a:custGeom>
            <a:avLst/>
            <a:gdLst/>
            <a:ahLst/>
            <a:cxnLst/>
            <a:rect l="l" t="t" r="r" b="b"/>
            <a:pathLst>
              <a:path w="3175962" h="3025826">
                <a:moveTo>
                  <a:pt x="0" y="0"/>
                </a:moveTo>
                <a:lnTo>
                  <a:pt x="3175963" y="0"/>
                </a:lnTo>
                <a:lnTo>
                  <a:pt x="3175963" y="3025826"/>
                </a:lnTo>
                <a:lnTo>
                  <a:pt x="0" y="3025826"/>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a:ln cap="sq">
            <a:noFill/>
            <a:prstDash val="solid"/>
            <a:miter/>
          </a:ln>
        </p:spPr>
      </p:sp>
      <p:sp>
        <p:nvSpPr>
          <p:cNvPr id="18" name="Freeform 18"/>
          <p:cNvSpPr/>
          <p:nvPr/>
        </p:nvSpPr>
        <p:spPr>
          <a:xfrm>
            <a:off x="15700986" y="-915830"/>
            <a:ext cx="3175962" cy="3025826"/>
          </a:xfrm>
          <a:custGeom>
            <a:avLst/>
            <a:gdLst/>
            <a:ahLst/>
            <a:cxnLst/>
            <a:rect l="l" t="t" r="r" b="b"/>
            <a:pathLst>
              <a:path w="3175962" h="3025826">
                <a:moveTo>
                  <a:pt x="0" y="0"/>
                </a:moveTo>
                <a:lnTo>
                  <a:pt x="3175962" y="0"/>
                </a:lnTo>
                <a:lnTo>
                  <a:pt x="3175962" y="3025826"/>
                </a:lnTo>
                <a:lnTo>
                  <a:pt x="0" y="3025826"/>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a:ln cap="sq">
            <a:noFill/>
            <a:prstDash val="solid"/>
            <a:miter/>
          </a:ln>
        </p:spPr>
      </p:sp>
      <p:sp>
        <p:nvSpPr>
          <p:cNvPr id="19" name="TextBox 17"/>
          <p:cNvSpPr txBox="1"/>
          <p:nvPr/>
        </p:nvSpPr>
        <p:spPr>
          <a:xfrm>
            <a:off x="3485065" y="1588114"/>
            <a:ext cx="3986407" cy="923330"/>
          </a:xfrm>
          <a:prstGeom prst="rect">
            <a:avLst/>
          </a:prstGeom>
        </p:spPr>
        <p:txBody>
          <a:bodyPr lIns="0" tIns="0" rIns="0" bIns="0" rtlCol="0" anchor="t">
            <a:spAutoFit/>
          </a:bodyPr>
          <a:lstStyle/>
          <a:p>
            <a:r>
              <a:rPr lang="de-DE" sz="6000" b="1">
                <a:latin typeface="Times New Roman" panose="02020603050405020304" pitchFamily="18" charset="0"/>
                <a:cs typeface="Times New Roman" panose="02020603050405020304" pitchFamily="18" charset="0"/>
              </a:rPr>
              <a:t>3. Xuất xứ</a:t>
            </a:r>
            <a:endParaRPr lang="en-GB" sz="6000">
              <a:solidFill>
                <a:prstClr val="black"/>
              </a:solidFill>
              <a:latin typeface="Times New Roman" panose="02020603050405020304" pitchFamily="18" charset="0"/>
              <a:cs typeface="Times New Roman" panose="02020603050405020304" pitchFamily="18" charset="0"/>
            </a:endParaRPr>
          </a:p>
        </p:txBody>
      </p:sp>
      <p:sp>
        <p:nvSpPr>
          <p:cNvPr id="20" name="Freeform 9"/>
          <p:cNvSpPr/>
          <p:nvPr/>
        </p:nvSpPr>
        <p:spPr>
          <a:xfrm>
            <a:off x="10079612" y="1332364"/>
            <a:ext cx="6154293" cy="1633685"/>
          </a:xfrm>
          <a:custGeom>
            <a:avLst/>
            <a:gdLst/>
            <a:ahLst/>
            <a:cxnLst/>
            <a:rect l="l" t="t" r="r" b="b"/>
            <a:pathLst>
              <a:path w="6154293" h="1633685">
                <a:moveTo>
                  <a:pt x="0" y="0"/>
                </a:moveTo>
                <a:lnTo>
                  <a:pt x="6154292" y="0"/>
                </a:lnTo>
                <a:lnTo>
                  <a:pt x="6154292" y="1633685"/>
                </a:lnTo>
                <a:lnTo>
                  <a:pt x="0" y="1633685"/>
                </a:lnTo>
                <a:lnTo>
                  <a:pt x="0" y="0"/>
                </a:lnTo>
                <a:close/>
              </a:path>
            </a:pathLst>
          </a:custGeom>
          <a:blipFill>
            <a:blip r:embed="rId4">
              <a:extLst>
                <a:ext uri="{96DAC541-7B7A-43D3-8B79-37D633B846F1}">
                  <asvg:svgBlip xmlns:asvg="http://schemas.microsoft.com/office/drawing/2016/SVG/main" xmlns="" r:embed="rId5"/>
                </a:ext>
              </a:extLst>
            </a:blip>
            <a:stretch>
              <a:fillRect/>
            </a:stretch>
          </a:blipFill>
          <a:ln cap="sq">
            <a:noFill/>
            <a:prstDash val="solid"/>
            <a:miter/>
          </a:ln>
        </p:spPr>
      </p:sp>
      <p:sp>
        <p:nvSpPr>
          <p:cNvPr id="21" name="TextBox 17"/>
          <p:cNvSpPr txBox="1"/>
          <p:nvPr/>
        </p:nvSpPr>
        <p:spPr>
          <a:xfrm>
            <a:off x="11169535" y="1458295"/>
            <a:ext cx="5222100" cy="923330"/>
          </a:xfrm>
          <a:prstGeom prst="rect">
            <a:avLst/>
          </a:prstGeom>
        </p:spPr>
        <p:txBody>
          <a:bodyPr wrap="square" lIns="0" tIns="0" rIns="0" bIns="0" rtlCol="0" anchor="t">
            <a:spAutoFit/>
          </a:bodyPr>
          <a:lstStyle/>
          <a:p>
            <a:r>
              <a:rPr lang="en-US" sz="6000" b="1">
                <a:latin typeface="Times New Roman" panose="02020603050405020304" pitchFamily="18" charset="0"/>
                <a:cs typeface="Times New Roman" panose="02020603050405020304" pitchFamily="18" charset="0"/>
              </a:rPr>
              <a:t>4. Thể loại</a:t>
            </a:r>
            <a:endParaRPr lang="en-GB" sz="600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45383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1000"/>
                                        <p:tgtEl>
                                          <p:spTgt spid="19"/>
                                        </p:tgtEl>
                                      </p:cBhvr>
                                    </p:animEffect>
                                    <p:anim calcmode="lin" valueType="num">
                                      <p:cBhvr>
                                        <p:cTn id="8" dur="1000" fill="hold"/>
                                        <p:tgtEl>
                                          <p:spTgt spid="19"/>
                                        </p:tgtEl>
                                        <p:attrNameLst>
                                          <p:attrName>ppt_x</p:attrName>
                                        </p:attrNameLst>
                                      </p:cBhvr>
                                      <p:tavLst>
                                        <p:tav tm="0">
                                          <p:val>
                                            <p:strVal val="#ppt_x"/>
                                          </p:val>
                                        </p:tav>
                                        <p:tav tm="100000">
                                          <p:val>
                                            <p:strVal val="#ppt_x"/>
                                          </p:val>
                                        </p:tav>
                                      </p:tavLst>
                                    </p:anim>
                                    <p:anim calcmode="lin" valueType="num">
                                      <p:cBhvr>
                                        <p:cTn id="9" dur="1000" fill="hold"/>
                                        <p:tgtEl>
                                          <p:spTgt spid="19"/>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1000"/>
                                        <p:tgtEl>
                                          <p:spTgt spid="9"/>
                                        </p:tgtEl>
                                      </p:cBhvr>
                                    </p:animEffect>
                                    <p:anim calcmode="lin" valueType="num">
                                      <p:cBhvr>
                                        <p:cTn id="13" dur="1000" fill="hold"/>
                                        <p:tgtEl>
                                          <p:spTgt spid="9"/>
                                        </p:tgtEl>
                                        <p:attrNameLst>
                                          <p:attrName>ppt_x</p:attrName>
                                        </p:attrNameLst>
                                      </p:cBhvr>
                                      <p:tavLst>
                                        <p:tav tm="0">
                                          <p:val>
                                            <p:strVal val="#ppt_x"/>
                                          </p:val>
                                        </p:tav>
                                        <p:tav tm="100000">
                                          <p:val>
                                            <p:strVal val="#ppt_x"/>
                                          </p:val>
                                        </p:tav>
                                      </p:tavLst>
                                    </p:anim>
                                    <p:anim calcmode="lin" valueType="num">
                                      <p:cBhvr>
                                        <p:cTn id="1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barn(inVertical)">
                                      <p:cBhvr>
                                        <p:cTn id="19" dur="500"/>
                                        <p:tgtEl>
                                          <p:spTgt spid="15"/>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21"/>
                                        </p:tgtEl>
                                        <p:attrNameLst>
                                          <p:attrName>style.visibility</p:attrName>
                                        </p:attrNameLst>
                                      </p:cBhvr>
                                      <p:to>
                                        <p:strVal val="visible"/>
                                      </p:to>
                                    </p:set>
                                    <p:animEffect transition="in" filter="wipe(down)">
                                      <p:cBhvr>
                                        <p:cTn id="24" dur="500"/>
                                        <p:tgtEl>
                                          <p:spTgt spid="21"/>
                                        </p:tgtEl>
                                      </p:cBhvr>
                                    </p:animEffect>
                                  </p:childTnLst>
                                </p:cTn>
                              </p:par>
                              <p:par>
                                <p:cTn id="25" presetID="22" presetClass="entr" presetSubtype="4" fill="hold" nodeType="with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wipe(down)">
                                      <p:cBhvr>
                                        <p:cTn id="27" dur="500"/>
                                        <p:tgtEl>
                                          <p:spTgt spid="20"/>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barn(inVertical)">
                                      <p:cBhvr>
                                        <p:cTn id="3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9" grpId="0"/>
      <p:bldP spid="21" grpId="0"/>
    </p:bld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FFF0F6"/>
        </a:solidFill>
        <a:effectLst/>
      </p:bgPr>
    </p:bg>
    <p:spTree>
      <p:nvGrpSpPr>
        <p:cNvPr id="1" name=""/>
        <p:cNvGrpSpPr/>
        <p:nvPr/>
      </p:nvGrpSpPr>
      <p:grpSpPr>
        <a:xfrm>
          <a:off x="0" y="0"/>
          <a:ext cx="0" cy="0"/>
          <a:chOff x="0" y="0"/>
          <a:chExt cx="0" cy="0"/>
        </a:xfrm>
      </p:grpSpPr>
      <p:sp>
        <p:nvSpPr>
          <p:cNvPr id="2" name="Freeform 2"/>
          <p:cNvSpPr/>
          <p:nvPr/>
        </p:nvSpPr>
        <p:spPr>
          <a:xfrm flipH="1" flipV="1">
            <a:off x="5219268" y="1319597"/>
            <a:ext cx="4644625" cy="4425061"/>
          </a:xfrm>
          <a:custGeom>
            <a:avLst/>
            <a:gdLst/>
            <a:ahLst/>
            <a:cxnLst/>
            <a:rect l="l" t="t" r="r" b="b"/>
            <a:pathLst>
              <a:path w="4644625" h="4425061">
                <a:moveTo>
                  <a:pt x="4644626" y="4425061"/>
                </a:moveTo>
                <a:lnTo>
                  <a:pt x="0" y="4425061"/>
                </a:lnTo>
                <a:lnTo>
                  <a:pt x="0" y="0"/>
                </a:lnTo>
                <a:lnTo>
                  <a:pt x="4644626" y="0"/>
                </a:lnTo>
                <a:lnTo>
                  <a:pt x="4644626"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3" name="Freeform 3"/>
          <p:cNvSpPr/>
          <p:nvPr/>
        </p:nvSpPr>
        <p:spPr>
          <a:xfrm flipH="1" flipV="1">
            <a:off x="9144000" y="4913398"/>
            <a:ext cx="4644625" cy="4425061"/>
          </a:xfrm>
          <a:custGeom>
            <a:avLst/>
            <a:gdLst/>
            <a:ahLst/>
            <a:cxnLst/>
            <a:rect l="l" t="t" r="r" b="b"/>
            <a:pathLst>
              <a:path w="4644625" h="4425061">
                <a:moveTo>
                  <a:pt x="4644625" y="4425062"/>
                </a:moveTo>
                <a:lnTo>
                  <a:pt x="0" y="4425062"/>
                </a:lnTo>
                <a:lnTo>
                  <a:pt x="0" y="0"/>
                </a:lnTo>
                <a:lnTo>
                  <a:pt x="4644625" y="0"/>
                </a:lnTo>
                <a:lnTo>
                  <a:pt x="4644625" y="4425062"/>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4" name="Freeform 4"/>
          <p:cNvSpPr/>
          <p:nvPr/>
        </p:nvSpPr>
        <p:spPr>
          <a:xfrm>
            <a:off x="2351352" y="3118056"/>
            <a:ext cx="13585295" cy="4050888"/>
          </a:xfrm>
          <a:custGeom>
            <a:avLst/>
            <a:gdLst/>
            <a:ahLst/>
            <a:cxnLst/>
            <a:rect l="l" t="t" r="r" b="b"/>
            <a:pathLst>
              <a:path w="13585295" h="4050888">
                <a:moveTo>
                  <a:pt x="0" y="0"/>
                </a:moveTo>
                <a:lnTo>
                  <a:pt x="13585296" y="0"/>
                </a:lnTo>
                <a:lnTo>
                  <a:pt x="13585296" y="4050888"/>
                </a:lnTo>
                <a:lnTo>
                  <a:pt x="0" y="4050888"/>
                </a:lnTo>
                <a:lnTo>
                  <a:pt x="0" y="0"/>
                </a:lnTo>
                <a:close/>
              </a:path>
            </a:pathLst>
          </a:custGeom>
          <a:blipFill>
            <a:blip r:embed="rId4">
              <a:extLst>
                <a:ext uri="{96DAC541-7B7A-43D3-8B79-37D633B846F1}">
                  <asvg:svgBlip xmlns:asvg="http://schemas.microsoft.com/office/drawing/2016/SVG/main" xmlns="" r:embed="rId5"/>
                </a:ext>
              </a:extLst>
            </a:blip>
            <a:stretch>
              <a:fillRect/>
            </a:stretch>
          </a:blipFill>
        </p:spPr>
      </p:sp>
      <p:sp>
        <p:nvSpPr>
          <p:cNvPr id="5" name="Freeform 5"/>
          <p:cNvSpPr/>
          <p:nvPr/>
        </p:nvSpPr>
        <p:spPr>
          <a:xfrm>
            <a:off x="417081" y="2807726"/>
            <a:ext cx="1799278" cy="1714221"/>
          </a:xfrm>
          <a:custGeom>
            <a:avLst/>
            <a:gdLst/>
            <a:ahLst/>
            <a:cxnLst/>
            <a:rect l="l" t="t" r="r" b="b"/>
            <a:pathLst>
              <a:path w="1799278" h="1714221">
                <a:moveTo>
                  <a:pt x="0" y="0"/>
                </a:moveTo>
                <a:lnTo>
                  <a:pt x="1799278" y="0"/>
                </a:lnTo>
                <a:lnTo>
                  <a:pt x="1799278" y="1714221"/>
                </a:lnTo>
                <a:lnTo>
                  <a:pt x="0" y="1714221"/>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6" name="Freeform 6"/>
          <p:cNvSpPr/>
          <p:nvPr/>
        </p:nvSpPr>
        <p:spPr>
          <a:xfrm>
            <a:off x="3191391" y="462486"/>
            <a:ext cx="1799278" cy="1714221"/>
          </a:xfrm>
          <a:custGeom>
            <a:avLst/>
            <a:gdLst/>
            <a:ahLst/>
            <a:cxnLst/>
            <a:rect l="l" t="t" r="r" b="b"/>
            <a:pathLst>
              <a:path w="1799278" h="1714221">
                <a:moveTo>
                  <a:pt x="0" y="0"/>
                </a:moveTo>
                <a:lnTo>
                  <a:pt x="1799277" y="0"/>
                </a:lnTo>
                <a:lnTo>
                  <a:pt x="1799277" y="1714221"/>
                </a:lnTo>
                <a:lnTo>
                  <a:pt x="0" y="1714221"/>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7" name="Freeform 7"/>
          <p:cNvSpPr/>
          <p:nvPr/>
        </p:nvSpPr>
        <p:spPr>
          <a:xfrm>
            <a:off x="13242274" y="8034316"/>
            <a:ext cx="1799278" cy="1714221"/>
          </a:xfrm>
          <a:custGeom>
            <a:avLst/>
            <a:gdLst/>
            <a:ahLst/>
            <a:cxnLst/>
            <a:rect l="l" t="t" r="r" b="b"/>
            <a:pathLst>
              <a:path w="1799278" h="1714221">
                <a:moveTo>
                  <a:pt x="0" y="0"/>
                </a:moveTo>
                <a:lnTo>
                  <a:pt x="1799278" y="0"/>
                </a:lnTo>
                <a:lnTo>
                  <a:pt x="1799278" y="1714220"/>
                </a:lnTo>
                <a:lnTo>
                  <a:pt x="0" y="1714220"/>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8" name="Freeform 8"/>
          <p:cNvSpPr/>
          <p:nvPr/>
        </p:nvSpPr>
        <p:spPr>
          <a:xfrm>
            <a:off x="15733733" y="5411708"/>
            <a:ext cx="1799278" cy="1714221"/>
          </a:xfrm>
          <a:custGeom>
            <a:avLst/>
            <a:gdLst/>
            <a:ahLst/>
            <a:cxnLst/>
            <a:rect l="l" t="t" r="r" b="b"/>
            <a:pathLst>
              <a:path w="1799278" h="1714221">
                <a:moveTo>
                  <a:pt x="0" y="0"/>
                </a:moveTo>
                <a:lnTo>
                  <a:pt x="1799278" y="0"/>
                </a:lnTo>
                <a:lnTo>
                  <a:pt x="1799278" y="1714221"/>
                </a:lnTo>
                <a:lnTo>
                  <a:pt x="0" y="1714221"/>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0" name="Freeform 10"/>
          <p:cNvSpPr/>
          <p:nvPr/>
        </p:nvSpPr>
        <p:spPr>
          <a:xfrm flipH="1" flipV="1">
            <a:off x="15440036" y="7567412"/>
            <a:ext cx="4929049" cy="4696039"/>
          </a:xfrm>
          <a:custGeom>
            <a:avLst/>
            <a:gdLst/>
            <a:ahLst/>
            <a:cxnLst/>
            <a:rect l="l" t="t" r="r" b="b"/>
            <a:pathLst>
              <a:path w="4929049" h="4696039">
                <a:moveTo>
                  <a:pt x="4929049" y="4696039"/>
                </a:moveTo>
                <a:lnTo>
                  <a:pt x="0" y="4696039"/>
                </a:lnTo>
                <a:lnTo>
                  <a:pt x="0" y="0"/>
                </a:lnTo>
                <a:lnTo>
                  <a:pt x="4929049" y="0"/>
                </a:lnTo>
                <a:lnTo>
                  <a:pt x="4929049" y="4696039"/>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1" name="Freeform 11"/>
          <p:cNvSpPr/>
          <p:nvPr/>
        </p:nvSpPr>
        <p:spPr>
          <a:xfrm>
            <a:off x="-1680710" y="-1613559"/>
            <a:ext cx="4640662" cy="4421285"/>
          </a:xfrm>
          <a:custGeom>
            <a:avLst/>
            <a:gdLst/>
            <a:ahLst/>
            <a:cxnLst/>
            <a:rect l="l" t="t" r="r" b="b"/>
            <a:pathLst>
              <a:path w="4640662" h="4421285">
                <a:moveTo>
                  <a:pt x="0" y="0"/>
                </a:moveTo>
                <a:lnTo>
                  <a:pt x="4640662" y="0"/>
                </a:lnTo>
                <a:lnTo>
                  <a:pt x="4640662" y="4421285"/>
                </a:lnTo>
                <a:lnTo>
                  <a:pt x="0" y="4421285"/>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2" name="Freeform 12"/>
          <p:cNvSpPr/>
          <p:nvPr/>
        </p:nvSpPr>
        <p:spPr>
          <a:xfrm>
            <a:off x="-2304620" y="6268819"/>
            <a:ext cx="5888482" cy="5610118"/>
          </a:xfrm>
          <a:custGeom>
            <a:avLst/>
            <a:gdLst/>
            <a:ahLst/>
            <a:cxnLst/>
            <a:rect l="l" t="t" r="r" b="b"/>
            <a:pathLst>
              <a:path w="5888482" h="5610118">
                <a:moveTo>
                  <a:pt x="0" y="0"/>
                </a:moveTo>
                <a:lnTo>
                  <a:pt x="5888482" y="0"/>
                </a:lnTo>
                <a:lnTo>
                  <a:pt x="5888482" y="5610117"/>
                </a:lnTo>
                <a:lnTo>
                  <a:pt x="0" y="5610117"/>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13" name="Freeform 13"/>
          <p:cNvSpPr/>
          <p:nvPr/>
        </p:nvSpPr>
        <p:spPr>
          <a:xfrm flipH="1" flipV="1">
            <a:off x="14406650" y="-1613559"/>
            <a:ext cx="5705300" cy="5435595"/>
          </a:xfrm>
          <a:custGeom>
            <a:avLst/>
            <a:gdLst/>
            <a:ahLst/>
            <a:cxnLst/>
            <a:rect l="l" t="t" r="r" b="b"/>
            <a:pathLst>
              <a:path w="5705300" h="5435595">
                <a:moveTo>
                  <a:pt x="5705300" y="5435595"/>
                </a:moveTo>
                <a:lnTo>
                  <a:pt x="0" y="5435595"/>
                </a:lnTo>
                <a:lnTo>
                  <a:pt x="0" y="0"/>
                </a:lnTo>
                <a:lnTo>
                  <a:pt x="5705300" y="0"/>
                </a:lnTo>
                <a:lnTo>
                  <a:pt x="5705300" y="5435595"/>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14" name="TextBox 14"/>
          <p:cNvSpPr txBox="1"/>
          <p:nvPr/>
        </p:nvSpPr>
        <p:spPr>
          <a:xfrm>
            <a:off x="3175411" y="4340506"/>
            <a:ext cx="12264625" cy="1354217"/>
          </a:xfrm>
          <a:prstGeom prst="rect">
            <a:avLst/>
          </a:prstGeom>
        </p:spPr>
        <p:txBody>
          <a:bodyPr wrap="square" lIns="0" tIns="0" rIns="0" bIns="0" rtlCol="0" anchor="t">
            <a:spAutoFit/>
          </a:bodyPr>
          <a:lstStyle/>
          <a:p>
            <a:r>
              <a:rPr lang="en-US" sz="8800" b="1">
                <a:latin typeface="Times New Roman" panose="02020603050405020304" pitchFamily="18" charset="0"/>
                <a:cs typeface="Times New Roman" panose="02020603050405020304" pitchFamily="18" charset="0"/>
              </a:rPr>
              <a:t>II. TÌM HIỂU VĂN BẢN</a:t>
            </a:r>
            <a:endParaRPr lang="en-GB" sz="88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09981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arn(inVertical)">
                                      <p:cBhvr>
                                        <p:cTn id="7" dur="500"/>
                                        <p:tgtEl>
                                          <p:spTgt spid="14"/>
                                        </p:tgtEl>
                                      </p:cBhvr>
                                    </p:animEffect>
                                  </p:childTnLst>
                                </p:cTn>
                              </p:par>
                              <p:par>
                                <p:cTn id="8" presetID="16" presetClass="entr" presetSubtype="21"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arn(inVertical)">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FFF0F6"/>
        </a:solidFill>
        <a:effectLst/>
      </p:bgPr>
    </p:bg>
    <p:spTree>
      <p:nvGrpSpPr>
        <p:cNvPr id="1" name=""/>
        <p:cNvGrpSpPr/>
        <p:nvPr/>
      </p:nvGrpSpPr>
      <p:grpSpPr>
        <a:xfrm>
          <a:off x="0" y="0"/>
          <a:ext cx="0" cy="0"/>
          <a:chOff x="0" y="0"/>
          <a:chExt cx="0" cy="0"/>
        </a:xfrm>
      </p:grpSpPr>
      <p:sp>
        <p:nvSpPr>
          <p:cNvPr id="2" name="Freeform 2"/>
          <p:cNvSpPr/>
          <p:nvPr/>
        </p:nvSpPr>
        <p:spPr>
          <a:xfrm flipH="1" flipV="1">
            <a:off x="-1293613" y="3259551"/>
            <a:ext cx="4644625" cy="4425061"/>
          </a:xfrm>
          <a:custGeom>
            <a:avLst/>
            <a:gdLst/>
            <a:ahLst/>
            <a:cxnLst/>
            <a:rect l="l" t="t" r="r" b="b"/>
            <a:pathLst>
              <a:path w="4644625" h="4425061">
                <a:moveTo>
                  <a:pt x="4644626" y="4425061"/>
                </a:moveTo>
                <a:lnTo>
                  <a:pt x="0" y="4425061"/>
                </a:lnTo>
                <a:lnTo>
                  <a:pt x="0" y="0"/>
                </a:lnTo>
                <a:lnTo>
                  <a:pt x="4644626" y="0"/>
                </a:lnTo>
                <a:lnTo>
                  <a:pt x="4644626"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3" name="Freeform 3"/>
          <p:cNvSpPr/>
          <p:nvPr/>
        </p:nvSpPr>
        <p:spPr>
          <a:xfrm flipH="1" flipV="1">
            <a:off x="15965687" y="2941193"/>
            <a:ext cx="4644625" cy="4425061"/>
          </a:xfrm>
          <a:custGeom>
            <a:avLst/>
            <a:gdLst/>
            <a:ahLst/>
            <a:cxnLst/>
            <a:rect l="l" t="t" r="r" b="b"/>
            <a:pathLst>
              <a:path w="4644625" h="4425061">
                <a:moveTo>
                  <a:pt x="4644626" y="4425062"/>
                </a:moveTo>
                <a:lnTo>
                  <a:pt x="0" y="4425062"/>
                </a:lnTo>
                <a:lnTo>
                  <a:pt x="0" y="0"/>
                </a:lnTo>
                <a:lnTo>
                  <a:pt x="4644626" y="0"/>
                </a:lnTo>
                <a:lnTo>
                  <a:pt x="4644626" y="4425062"/>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4" name="Freeform 4"/>
          <p:cNvSpPr/>
          <p:nvPr/>
        </p:nvSpPr>
        <p:spPr>
          <a:xfrm flipH="1" flipV="1">
            <a:off x="4828484" y="-1615447"/>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5" name="Freeform 5"/>
          <p:cNvSpPr/>
          <p:nvPr/>
        </p:nvSpPr>
        <p:spPr>
          <a:xfrm flipH="1" flipV="1">
            <a:off x="9144000" y="7702901"/>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grpSp>
        <p:nvGrpSpPr>
          <p:cNvPr id="6" name="Group 6"/>
          <p:cNvGrpSpPr/>
          <p:nvPr/>
        </p:nvGrpSpPr>
        <p:grpSpPr>
          <a:xfrm>
            <a:off x="1028700" y="1028700"/>
            <a:ext cx="16230600" cy="8229600"/>
            <a:chOff x="0" y="0"/>
            <a:chExt cx="4274726" cy="2167467"/>
          </a:xfrm>
        </p:grpSpPr>
        <p:sp>
          <p:nvSpPr>
            <p:cNvPr id="7" name="Freeform 7"/>
            <p:cNvSpPr/>
            <p:nvPr/>
          </p:nvSpPr>
          <p:spPr>
            <a:xfrm>
              <a:off x="0" y="0"/>
              <a:ext cx="4274726" cy="2167467"/>
            </a:xfrm>
            <a:custGeom>
              <a:avLst/>
              <a:gdLst/>
              <a:ahLst/>
              <a:cxnLst/>
              <a:rect l="l" t="t" r="r" b="b"/>
              <a:pathLst>
                <a:path w="4274726" h="2167467">
                  <a:moveTo>
                    <a:pt x="21942" y="0"/>
                  </a:moveTo>
                  <a:lnTo>
                    <a:pt x="4252784" y="0"/>
                  </a:lnTo>
                  <a:cubicBezTo>
                    <a:pt x="4264902" y="0"/>
                    <a:pt x="4274726" y="9824"/>
                    <a:pt x="4274726" y="21942"/>
                  </a:cubicBezTo>
                  <a:lnTo>
                    <a:pt x="4274726" y="2145525"/>
                  </a:lnTo>
                  <a:cubicBezTo>
                    <a:pt x="4274726" y="2157643"/>
                    <a:pt x="4264902" y="2167467"/>
                    <a:pt x="4252784" y="2167467"/>
                  </a:cubicBezTo>
                  <a:lnTo>
                    <a:pt x="21942" y="2167467"/>
                  </a:lnTo>
                  <a:cubicBezTo>
                    <a:pt x="16122" y="2167467"/>
                    <a:pt x="10541" y="2165155"/>
                    <a:pt x="6427" y="2161040"/>
                  </a:cubicBezTo>
                  <a:cubicBezTo>
                    <a:pt x="2312" y="2156925"/>
                    <a:pt x="0" y="2151344"/>
                    <a:pt x="0" y="2145525"/>
                  </a:cubicBezTo>
                  <a:lnTo>
                    <a:pt x="0" y="21942"/>
                  </a:lnTo>
                  <a:cubicBezTo>
                    <a:pt x="0" y="16122"/>
                    <a:pt x="2312" y="10541"/>
                    <a:pt x="6427" y="6427"/>
                  </a:cubicBezTo>
                  <a:cubicBezTo>
                    <a:pt x="10541" y="2312"/>
                    <a:pt x="16122" y="0"/>
                    <a:pt x="21942" y="0"/>
                  </a:cubicBezTo>
                  <a:close/>
                </a:path>
              </a:pathLst>
            </a:custGeom>
            <a:solidFill>
              <a:srgbClr val="FFFFFF">
                <a:alpha val="80000"/>
              </a:srgbClr>
            </a:solidFill>
            <a:ln w="38100" cap="rnd">
              <a:solidFill>
                <a:srgbClr val="FF94BE">
                  <a:alpha val="80000"/>
                </a:srgbClr>
              </a:solidFill>
              <a:prstDash val="dash"/>
              <a:round/>
            </a:ln>
          </p:spPr>
        </p:sp>
        <p:sp>
          <p:nvSpPr>
            <p:cNvPr id="8" name="TextBox 8"/>
            <p:cNvSpPr txBox="1"/>
            <p:nvPr/>
          </p:nvSpPr>
          <p:spPr>
            <a:xfrm>
              <a:off x="0" y="-47625"/>
              <a:ext cx="4274726" cy="2215092"/>
            </a:xfrm>
            <a:prstGeom prst="rect">
              <a:avLst/>
            </a:prstGeom>
          </p:spPr>
          <p:txBody>
            <a:bodyPr lIns="50800" tIns="50800" rIns="50800" bIns="50800" rtlCol="0" anchor="ctr"/>
            <a:lstStyle/>
            <a:p>
              <a:pPr algn="ctr">
                <a:lnSpc>
                  <a:spcPts val="2659"/>
                </a:lnSpc>
                <a:spcBef>
                  <a:spcPct val="0"/>
                </a:spcBef>
              </a:pPr>
              <a:endParaRPr>
                <a:solidFill>
                  <a:prstClr val="black"/>
                </a:solidFill>
              </a:endParaRPr>
            </a:p>
          </p:txBody>
        </p:sp>
      </p:grpSp>
      <p:sp>
        <p:nvSpPr>
          <p:cNvPr id="10" name="Freeform 10"/>
          <p:cNvSpPr/>
          <p:nvPr/>
        </p:nvSpPr>
        <p:spPr>
          <a:xfrm flipH="1" flipV="1">
            <a:off x="16101337" y="8197452"/>
            <a:ext cx="3606446" cy="3435960"/>
          </a:xfrm>
          <a:custGeom>
            <a:avLst/>
            <a:gdLst/>
            <a:ahLst/>
            <a:cxnLst/>
            <a:rect l="l" t="t" r="r" b="b"/>
            <a:pathLst>
              <a:path w="3606446" h="3435960">
                <a:moveTo>
                  <a:pt x="3606446" y="3435959"/>
                </a:moveTo>
                <a:lnTo>
                  <a:pt x="0" y="3435959"/>
                </a:lnTo>
                <a:lnTo>
                  <a:pt x="0" y="0"/>
                </a:lnTo>
                <a:lnTo>
                  <a:pt x="3606446" y="0"/>
                </a:lnTo>
                <a:lnTo>
                  <a:pt x="3606446" y="3435959"/>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1" name="Freeform 11"/>
          <p:cNvSpPr/>
          <p:nvPr/>
        </p:nvSpPr>
        <p:spPr>
          <a:xfrm>
            <a:off x="-948361" y="-915830"/>
            <a:ext cx="3175962" cy="3025826"/>
          </a:xfrm>
          <a:custGeom>
            <a:avLst/>
            <a:gdLst/>
            <a:ahLst/>
            <a:cxnLst/>
            <a:rect l="l" t="t" r="r" b="b"/>
            <a:pathLst>
              <a:path w="3175962" h="3025826">
                <a:moveTo>
                  <a:pt x="0" y="0"/>
                </a:moveTo>
                <a:lnTo>
                  <a:pt x="3175963" y="0"/>
                </a:lnTo>
                <a:lnTo>
                  <a:pt x="3175963" y="3025826"/>
                </a:lnTo>
                <a:lnTo>
                  <a:pt x="0" y="3025826"/>
                </a:lnTo>
                <a:lnTo>
                  <a:pt x="0" y="0"/>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2" name="Freeform 12"/>
          <p:cNvSpPr/>
          <p:nvPr/>
        </p:nvSpPr>
        <p:spPr>
          <a:xfrm>
            <a:off x="12397325" y="388604"/>
            <a:ext cx="1343713" cy="1280192"/>
          </a:xfrm>
          <a:custGeom>
            <a:avLst/>
            <a:gdLst/>
            <a:ahLst/>
            <a:cxnLst/>
            <a:rect l="l" t="t" r="r" b="b"/>
            <a:pathLst>
              <a:path w="1343713" h="1280192">
                <a:moveTo>
                  <a:pt x="0" y="0"/>
                </a:moveTo>
                <a:lnTo>
                  <a:pt x="1343713" y="0"/>
                </a:lnTo>
                <a:lnTo>
                  <a:pt x="1343713" y="1280192"/>
                </a:lnTo>
                <a:lnTo>
                  <a:pt x="0" y="1280192"/>
                </a:lnTo>
                <a:lnTo>
                  <a:pt x="0" y="0"/>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3" name="Freeform 13"/>
          <p:cNvSpPr/>
          <p:nvPr/>
        </p:nvSpPr>
        <p:spPr>
          <a:xfrm>
            <a:off x="3224084" y="8618204"/>
            <a:ext cx="1343713" cy="1280192"/>
          </a:xfrm>
          <a:custGeom>
            <a:avLst/>
            <a:gdLst/>
            <a:ahLst/>
            <a:cxnLst/>
            <a:rect l="l" t="t" r="r" b="b"/>
            <a:pathLst>
              <a:path w="1343713" h="1280192">
                <a:moveTo>
                  <a:pt x="0" y="0"/>
                </a:moveTo>
                <a:lnTo>
                  <a:pt x="1343713" y="0"/>
                </a:lnTo>
                <a:lnTo>
                  <a:pt x="1343713" y="1280192"/>
                </a:lnTo>
                <a:lnTo>
                  <a:pt x="0" y="1280192"/>
                </a:lnTo>
                <a:lnTo>
                  <a:pt x="0" y="0"/>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7" name="Freeform 17"/>
          <p:cNvSpPr/>
          <p:nvPr/>
        </p:nvSpPr>
        <p:spPr>
          <a:xfrm>
            <a:off x="-1140642" y="8197452"/>
            <a:ext cx="3175962" cy="3025826"/>
          </a:xfrm>
          <a:custGeom>
            <a:avLst/>
            <a:gdLst/>
            <a:ahLst/>
            <a:cxnLst/>
            <a:rect l="l" t="t" r="r" b="b"/>
            <a:pathLst>
              <a:path w="3175962" h="3025826">
                <a:moveTo>
                  <a:pt x="0" y="0"/>
                </a:moveTo>
                <a:lnTo>
                  <a:pt x="3175963" y="0"/>
                </a:lnTo>
                <a:lnTo>
                  <a:pt x="3175963" y="3025826"/>
                </a:lnTo>
                <a:lnTo>
                  <a:pt x="0" y="3025826"/>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a:ln cap="sq">
            <a:noFill/>
            <a:prstDash val="solid"/>
            <a:miter/>
          </a:ln>
        </p:spPr>
      </p:sp>
      <p:sp>
        <p:nvSpPr>
          <p:cNvPr id="18" name="Freeform 18"/>
          <p:cNvSpPr/>
          <p:nvPr/>
        </p:nvSpPr>
        <p:spPr>
          <a:xfrm>
            <a:off x="15700986" y="-915830"/>
            <a:ext cx="3175962" cy="3025826"/>
          </a:xfrm>
          <a:custGeom>
            <a:avLst/>
            <a:gdLst/>
            <a:ahLst/>
            <a:cxnLst/>
            <a:rect l="l" t="t" r="r" b="b"/>
            <a:pathLst>
              <a:path w="3175962" h="3025826">
                <a:moveTo>
                  <a:pt x="0" y="0"/>
                </a:moveTo>
                <a:lnTo>
                  <a:pt x="3175962" y="0"/>
                </a:lnTo>
                <a:lnTo>
                  <a:pt x="3175962" y="3025826"/>
                </a:lnTo>
                <a:lnTo>
                  <a:pt x="0" y="3025826"/>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a:ln cap="sq">
            <a:noFill/>
            <a:prstDash val="solid"/>
            <a:miter/>
          </a:ln>
        </p:spPr>
      </p:sp>
      <p:graphicFrame>
        <p:nvGraphicFramePr>
          <p:cNvPr id="9" name="Table 8"/>
          <p:cNvGraphicFramePr>
            <a:graphicFrameLocks noGrp="1"/>
          </p:cNvGraphicFramePr>
          <p:nvPr>
            <p:extLst>
              <p:ext uri="{D42A27DB-BD31-4B8C-83A1-F6EECF244321}">
                <p14:modId xmlns:p14="http://schemas.microsoft.com/office/powerpoint/2010/main" val="1279748488"/>
              </p:ext>
            </p:extLst>
          </p:nvPr>
        </p:nvGraphicFramePr>
        <p:xfrm>
          <a:off x="1666240" y="3432500"/>
          <a:ext cx="14955520" cy="5705856"/>
        </p:xfrm>
        <a:graphic>
          <a:graphicData uri="http://schemas.openxmlformats.org/drawingml/2006/table">
            <a:tbl>
              <a:tblPr firstRow="1" firstCol="1" bandRow="1"/>
              <a:tblGrid>
                <a:gridCol w="7411720"/>
                <a:gridCol w="7543800"/>
              </a:tblGrid>
              <a:tr h="1432601">
                <a:tc gridSpan="2">
                  <a:txBody>
                    <a:bodyPr/>
                    <a:lstStyle/>
                    <a:p>
                      <a:pPr algn="ctr">
                        <a:lnSpc>
                          <a:spcPct val="130000"/>
                        </a:lnSpc>
                        <a:spcAft>
                          <a:spcPts val="0"/>
                        </a:spcAft>
                      </a:pPr>
                      <a:r>
                        <a:rPr lang="pt-BR" sz="3600" b="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Phiếu học tập </a:t>
                      </a:r>
                      <a:r>
                        <a:rPr lang="pt-BR" sz="3600" b="1"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01</a:t>
                      </a:r>
                      <a:endParaRPr lang="en-GB" sz="360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30000"/>
                        </a:lnSpc>
                        <a:spcAft>
                          <a:spcPts val="0"/>
                        </a:spcAft>
                      </a:pPr>
                      <a:r>
                        <a:rPr lang="pt-BR" sz="3600" b="1">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Tìm hiểu những đặc điểm thể loại truyện trinh thám qua </a:t>
                      </a:r>
                      <a:endParaRPr lang="en-GB" sz="360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30000"/>
                        </a:lnSpc>
                        <a:spcAft>
                          <a:spcPts val="0"/>
                        </a:spcAft>
                      </a:pPr>
                      <a:r>
                        <a:rPr lang="pt-BR" sz="3600" b="1">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văn bản </a:t>
                      </a:r>
                      <a:r>
                        <a:rPr lang="pt-BR" sz="3600" b="1" i="1">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Ba viên ngọc bích</a:t>
                      </a:r>
                      <a:endParaRPr lang="en-GB" sz="3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r>
              <a:tr h="477534">
                <a:tc>
                  <a:txBody>
                    <a:bodyPr/>
                    <a:lstStyle/>
                    <a:p>
                      <a:pPr>
                        <a:lnSpc>
                          <a:spcPct val="130000"/>
                        </a:lnSpc>
                        <a:spcAft>
                          <a:spcPts val="0"/>
                        </a:spcAft>
                      </a:pPr>
                      <a:r>
                        <a:rPr lang="pt-BR" sz="3600">
                          <a:solidFill>
                            <a:srgbClr val="0D0D0D"/>
                          </a:solidFill>
                          <a:effectLst/>
                          <a:latin typeface="Times New Roman" panose="02020603050405020304" pitchFamily="18" charset="0"/>
                          <a:ea typeface="Calibri" panose="020F0502020204030204" pitchFamily="34" charset="0"/>
                          <a:cs typeface="Times New Roman" panose="02020603050405020304" pitchFamily="18" charset="0"/>
                        </a:rPr>
                        <a:t>a. Vụ án</a:t>
                      </a:r>
                      <a:endParaRPr lang="en-GB" sz="3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pt-BR" sz="360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en-GB" sz="3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7534">
                <a:tc>
                  <a:txBody>
                    <a:bodyPr/>
                    <a:lstStyle/>
                    <a:p>
                      <a:pPr algn="just">
                        <a:lnSpc>
                          <a:spcPct val="130000"/>
                        </a:lnSpc>
                        <a:spcAft>
                          <a:spcPts val="0"/>
                        </a:spcAft>
                      </a:pPr>
                      <a:r>
                        <a:rPr lang="pt-BR" sz="3600">
                          <a:effectLst/>
                          <a:latin typeface="Times New Roman" panose="02020603050405020304" pitchFamily="18" charset="0"/>
                          <a:ea typeface="Calibri" panose="020F0502020204030204" pitchFamily="34" charset="0"/>
                          <a:cs typeface="Times New Roman" panose="02020603050405020304" pitchFamily="18" charset="0"/>
                        </a:rPr>
                        <a:t>b. Cốt truyện </a:t>
                      </a:r>
                      <a:endParaRPr lang="en-GB" sz="3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pt-BR" sz="360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en-GB" sz="3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7534">
                <a:tc>
                  <a:txBody>
                    <a:bodyPr/>
                    <a:lstStyle/>
                    <a:p>
                      <a:pPr indent="-38100" algn="just">
                        <a:lnSpc>
                          <a:spcPct val="130000"/>
                        </a:lnSpc>
                        <a:spcAft>
                          <a:spcPts val="0"/>
                        </a:spcAft>
                      </a:pPr>
                      <a:r>
                        <a:rPr lang="pt-BR" sz="3600">
                          <a:effectLst/>
                          <a:latin typeface="Times New Roman" panose="02020603050405020304" pitchFamily="18" charset="0"/>
                          <a:ea typeface="Calibri" panose="020F0502020204030204" pitchFamily="34" charset="0"/>
                          <a:cs typeface="Times New Roman" panose="02020603050405020304" pitchFamily="18" charset="0"/>
                        </a:rPr>
                        <a:t>c. Hệ thống nhân vật</a:t>
                      </a:r>
                      <a:endParaRPr lang="en-GB" sz="3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pt-BR" sz="360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en-GB" sz="3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7534">
                <a:tc>
                  <a:txBody>
                    <a:bodyPr/>
                    <a:lstStyle/>
                    <a:p>
                      <a:pPr indent="-38100">
                        <a:lnSpc>
                          <a:spcPct val="130000"/>
                        </a:lnSpc>
                        <a:spcAft>
                          <a:spcPts val="0"/>
                        </a:spcAft>
                      </a:pPr>
                      <a:r>
                        <a:rPr lang="pt-BR" sz="3600">
                          <a:effectLst/>
                          <a:latin typeface="Times New Roman" panose="02020603050405020304" pitchFamily="18" charset="0"/>
                          <a:ea typeface="Calibri" panose="020F0502020204030204" pitchFamily="34" charset="0"/>
                          <a:cs typeface="Times New Roman" panose="02020603050405020304" pitchFamily="18" charset="0"/>
                        </a:rPr>
                        <a:t>d. Không gian - Thời gian</a:t>
                      </a:r>
                      <a:endParaRPr lang="en-GB" sz="3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pt-BR" sz="360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en-GB" sz="3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7534">
                <a:tc>
                  <a:txBody>
                    <a:bodyPr/>
                    <a:lstStyle/>
                    <a:p>
                      <a:pPr>
                        <a:lnSpc>
                          <a:spcPct val="130000"/>
                        </a:lnSpc>
                        <a:spcAft>
                          <a:spcPts val="0"/>
                        </a:spcAft>
                      </a:pPr>
                      <a:r>
                        <a:rPr lang="pt-BR" sz="3600">
                          <a:effectLst/>
                          <a:latin typeface="Times New Roman" panose="02020603050405020304" pitchFamily="18" charset="0"/>
                          <a:ea typeface="Calibri" panose="020F0502020204030204" pitchFamily="34" charset="0"/>
                          <a:cs typeface="Times New Roman" panose="02020603050405020304" pitchFamily="18" charset="0"/>
                        </a:rPr>
                        <a:t>e. Ngôi kể</a:t>
                      </a:r>
                      <a:endParaRPr lang="en-GB" sz="3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30000"/>
                        </a:lnSpc>
                        <a:spcAft>
                          <a:spcPts val="0"/>
                        </a:spcAft>
                      </a:pPr>
                      <a:r>
                        <a:rPr lang="pt-BR" sz="360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en-GB" sz="3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4" name="Rectangle 13"/>
          <p:cNvSpPr/>
          <p:nvPr/>
        </p:nvSpPr>
        <p:spPr>
          <a:xfrm>
            <a:off x="2100902" y="1336210"/>
            <a:ext cx="11982436" cy="1624868"/>
          </a:xfrm>
          <a:prstGeom prst="rect">
            <a:avLst/>
          </a:prstGeom>
        </p:spPr>
        <p:txBody>
          <a:bodyPr wrap="square">
            <a:spAutoFit/>
          </a:bodyPr>
          <a:lstStyle/>
          <a:p>
            <a:pPr algn="ctr">
              <a:lnSpc>
                <a:spcPct val="130000"/>
              </a:lnSpc>
              <a:spcAft>
                <a:spcPts val="0"/>
              </a:spcAft>
              <a:tabLst>
                <a:tab pos="1386840" algn="l"/>
              </a:tabLst>
            </a:pPr>
            <a:r>
              <a:rPr lang="en-US" sz="4000" b="1">
                <a:latin typeface="Times New Roman" panose="02020603050405020304" pitchFamily="18" charset="0"/>
                <a:ea typeface="MS Mincho"/>
                <a:cs typeface="Times New Roman" panose="02020603050405020304" pitchFamily="18" charset="0"/>
              </a:rPr>
              <a:t>1. Tìm hiểu một số yếu tố của truyện trinh thám thể hiện trong đoạn trích </a:t>
            </a:r>
            <a:r>
              <a:rPr lang="en-US" sz="4000" b="1" i="1">
                <a:latin typeface="Times New Roman" panose="02020603050405020304" pitchFamily="18" charset="0"/>
                <a:ea typeface="MS Mincho"/>
                <a:cs typeface="Times New Roman" panose="02020603050405020304" pitchFamily="18" charset="0"/>
              </a:rPr>
              <a:t>Ba viên ngọc bích</a:t>
            </a:r>
            <a:endParaRPr lang="en-GB" sz="40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25774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fade">
                                      <p:cBhvr>
                                        <p:cTn id="7" dur="1000"/>
                                        <p:tgtEl>
                                          <p:spTgt spid="14">
                                            <p:txEl>
                                              <p:pRg st="0" end="0"/>
                                            </p:txEl>
                                          </p:spTgt>
                                        </p:tgtEl>
                                      </p:cBhvr>
                                    </p:animEffect>
                                    <p:anim calcmode="lin" valueType="num">
                                      <p:cBhvr>
                                        <p:cTn id="8" dur="1000" fill="hold"/>
                                        <p:tgtEl>
                                          <p:spTgt spid="1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wipe(down)">
                                      <p:cBhvr>
                                        <p:cTn id="1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FFF0F6"/>
        </a:solidFill>
        <a:effectLst/>
      </p:bgPr>
    </p:bg>
    <p:spTree>
      <p:nvGrpSpPr>
        <p:cNvPr id="1" name=""/>
        <p:cNvGrpSpPr/>
        <p:nvPr/>
      </p:nvGrpSpPr>
      <p:grpSpPr>
        <a:xfrm>
          <a:off x="0" y="0"/>
          <a:ext cx="0" cy="0"/>
          <a:chOff x="0" y="0"/>
          <a:chExt cx="0" cy="0"/>
        </a:xfrm>
      </p:grpSpPr>
      <p:sp>
        <p:nvSpPr>
          <p:cNvPr id="2" name="Freeform 2"/>
          <p:cNvSpPr/>
          <p:nvPr/>
        </p:nvSpPr>
        <p:spPr>
          <a:xfrm flipH="1" flipV="1">
            <a:off x="-1293613" y="7579821"/>
            <a:ext cx="4644625" cy="4425061"/>
          </a:xfrm>
          <a:custGeom>
            <a:avLst/>
            <a:gdLst/>
            <a:ahLst/>
            <a:cxnLst/>
            <a:rect l="l" t="t" r="r" b="b"/>
            <a:pathLst>
              <a:path w="4644625" h="4425061">
                <a:moveTo>
                  <a:pt x="4644626" y="4425061"/>
                </a:moveTo>
                <a:lnTo>
                  <a:pt x="0" y="4425061"/>
                </a:lnTo>
                <a:lnTo>
                  <a:pt x="0" y="0"/>
                </a:lnTo>
                <a:lnTo>
                  <a:pt x="4644626" y="0"/>
                </a:lnTo>
                <a:lnTo>
                  <a:pt x="4644626"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3" name="Freeform 3"/>
          <p:cNvSpPr/>
          <p:nvPr/>
        </p:nvSpPr>
        <p:spPr>
          <a:xfrm flipH="1" flipV="1">
            <a:off x="9231651" y="-721519"/>
            <a:ext cx="3183294" cy="3032811"/>
          </a:xfrm>
          <a:custGeom>
            <a:avLst/>
            <a:gdLst/>
            <a:ahLst/>
            <a:cxnLst/>
            <a:rect l="l" t="t" r="r" b="b"/>
            <a:pathLst>
              <a:path w="3183294" h="3032811">
                <a:moveTo>
                  <a:pt x="3183294" y="3032811"/>
                </a:moveTo>
                <a:lnTo>
                  <a:pt x="0" y="3032811"/>
                </a:lnTo>
                <a:lnTo>
                  <a:pt x="0" y="0"/>
                </a:lnTo>
                <a:lnTo>
                  <a:pt x="3183294" y="0"/>
                </a:lnTo>
                <a:lnTo>
                  <a:pt x="3183294" y="303281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4" name="Freeform 4"/>
          <p:cNvSpPr/>
          <p:nvPr/>
        </p:nvSpPr>
        <p:spPr>
          <a:xfrm flipH="1" flipV="1">
            <a:off x="15819508" y="3473269"/>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grpSp>
        <p:nvGrpSpPr>
          <p:cNvPr id="5" name="Group 5"/>
          <p:cNvGrpSpPr/>
          <p:nvPr/>
        </p:nvGrpSpPr>
        <p:grpSpPr>
          <a:xfrm>
            <a:off x="1028700" y="1028700"/>
            <a:ext cx="16230600" cy="8229600"/>
            <a:chOff x="0" y="0"/>
            <a:chExt cx="4274726" cy="2167467"/>
          </a:xfrm>
        </p:grpSpPr>
        <p:sp>
          <p:nvSpPr>
            <p:cNvPr id="6" name="Freeform 6"/>
            <p:cNvSpPr/>
            <p:nvPr/>
          </p:nvSpPr>
          <p:spPr>
            <a:xfrm>
              <a:off x="0" y="0"/>
              <a:ext cx="4274726" cy="2167467"/>
            </a:xfrm>
            <a:custGeom>
              <a:avLst/>
              <a:gdLst/>
              <a:ahLst/>
              <a:cxnLst/>
              <a:rect l="l" t="t" r="r" b="b"/>
              <a:pathLst>
                <a:path w="4274726" h="2167467">
                  <a:moveTo>
                    <a:pt x="21942" y="0"/>
                  </a:moveTo>
                  <a:lnTo>
                    <a:pt x="4252784" y="0"/>
                  </a:lnTo>
                  <a:cubicBezTo>
                    <a:pt x="4264902" y="0"/>
                    <a:pt x="4274726" y="9824"/>
                    <a:pt x="4274726" y="21942"/>
                  </a:cubicBezTo>
                  <a:lnTo>
                    <a:pt x="4274726" y="2145525"/>
                  </a:lnTo>
                  <a:cubicBezTo>
                    <a:pt x="4274726" y="2157643"/>
                    <a:pt x="4264902" y="2167467"/>
                    <a:pt x="4252784" y="2167467"/>
                  </a:cubicBezTo>
                  <a:lnTo>
                    <a:pt x="21942" y="2167467"/>
                  </a:lnTo>
                  <a:cubicBezTo>
                    <a:pt x="16122" y="2167467"/>
                    <a:pt x="10541" y="2165155"/>
                    <a:pt x="6427" y="2161040"/>
                  </a:cubicBezTo>
                  <a:cubicBezTo>
                    <a:pt x="2312" y="2156925"/>
                    <a:pt x="0" y="2151344"/>
                    <a:pt x="0" y="2145525"/>
                  </a:cubicBezTo>
                  <a:lnTo>
                    <a:pt x="0" y="21942"/>
                  </a:lnTo>
                  <a:cubicBezTo>
                    <a:pt x="0" y="16122"/>
                    <a:pt x="2312" y="10541"/>
                    <a:pt x="6427" y="6427"/>
                  </a:cubicBezTo>
                  <a:cubicBezTo>
                    <a:pt x="10541" y="2312"/>
                    <a:pt x="16122" y="0"/>
                    <a:pt x="21942" y="0"/>
                  </a:cubicBezTo>
                  <a:close/>
                </a:path>
              </a:pathLst>
            </a:custGeom>
            <a:solidFill>
              <a:srgbClr val="FFFFFF">
                <a:alpha val="80000"/>
              </a:srgbClr>
            </a:solidFill>
            <a:ln w="38100" cap="rnd">
              <a:solidFill>
                <a:srgbClr val="FF94BE">
                  <a:alpha val="80000"/>
                </a:srgbClr>
              </a:solidFill>
              <a:prstDash val="dash"/>
              <a:round/>
            </a:ln>
          </p:spPr>
        </p:sp>
        <p:sp>
          <p:nvSpPr>
            <p:cNvPr id="7" name="TextBox 7"/>
            <p:cNvSpPr txBox="1"/>
            <p:nvPr/>
          </p:nvSpPr>
          <p:spPr>
            <a:xfrm>
              <a:off x="0" y="-47625"/>
              <a:ext cx="4274726" cy="2215092"/>
            </a:xfrm>
            <a:prstGeom prst="rect">
              <a:avLst/>
            </a:prstGeom>
          </p:spPr>
          <p:txBody>
            <a:bodyPr lIns="50800" tIns="50800" rIns="50800" bIns="50800" rtlCol="0" anchor="ctr"/>
            <a:lstStyle/>
            <a:p>
              <a:pPr algn="ctr">
                <a:lnSpc>
                  <a:spcPts val="2659"/>
                </a:lnSpc>
                <a:spcBef>
                  <a:spcPct val="0"/>
                </a:spcBef>
              </a:pPr>
              <a:endParaRPr>
                <a:solidFill>
                  <a:prstClr val="black"/>
                </a:solidFill>
              </a:endParaRPr>
            </a:p>
          </p:txBody>
        </p:sp>
      </p:grpSp>
      <p:sp>
        <p:nvSpPr>
          <p:cNvPr id="8" name="Freeform 8"/>
          <p:cNvSpPr/>
          <p:nvPr/>
        </p:nvSpPr>
        <p:spPr>
          <a:xfrm>
            <a:off x="2545098" y="1552799"/>
            <a:ext cx="12279554" cy="1633685"/>
          </a:xfrm>
          <a:custGeom>
            <a:avLst/>
            <a:gdLst/>
            <a:ahLst/>
            <a:cxnLst/>
            <a:rect l="l" t="t" r="r" b="b"/>
            <a:pathLst>
              <a:path w="6154293" h="1633685">
                <a:moveTo>
                  <a:pt x="0" y="0"/>
                </a:moveTo>
                <a:lnTo>
                  <a:pt x="6154293" y="0"/>
                </a:lnTo>
                <a:lnTo>
                  <a:pt x="6154293" y="1633685"/>
                </a:lnTo>
                <a:lnTo>
                  <a:pt x="0" y="1633685"/>
                </a:lnTo>
                <a:lnTo>
                  <a:pt x="0" y="0"/>
                </a:lnTo>
                <a:close/>
              </a:path>
            </a:pathLst>
          </a:custGeom>
          <a:blipFill>
            <a:blip r:embed="rId4">
              <a:extLst>
                <a:ext uri="{96DAC541-7B7A-43D3-8B79-37D633B846F1}">
                  <asvg:svgBlip xmlns:asvg="http://schemas.microsoft.com/office/drawing/2016/SVG/main" xmlns="" r:embed="rId5"/>
                </a:ext>
              </a:extLst>
            </a:blip>
            <a:stretch>
              <a:fillRect/>
            </a:stretch>
          </a:blipFill>
          <a:ln cap="sq">
            <a:noFill/>
            <a:prstDash val="solid"/>
            <a:miter/>
          </a:ln>
        </p:spPr>
      </p:sp>
      <p:sp>
        <p:nvSpPr>
          <p:cNvPr id="9" name="TextBox 9"/>
          <p:cNvSpPr txBox="1"/>
          <p:nvPr/>
        </p:nvSpPr>
        <p:spPr>
          <a:xfrm>
            <a:off x="3567957" y="4699517"/>
            <a:ext cx="10811946" cy="2492990"/>
          </a:xfrm>
          <a:prstGeom prst="rect">
            <a:avLst/>
          </a:prstGeom>
        </p:spPr>
        <p:txBody>
          <a:bodyPr lIns="0" tIns="0" rIns="0" bIns="0" rtlCol="0" anchor="t">
            <a:spAutoFit/>
          </a:bodyPr>
          <a:lstStyle/>
          <a:p>
            <a:pPr algn="ctr"/>
            <a:r>
              <a:rPr lang="en-US" sz="5400" b="1">
                <a:latin typeface="Times New Roman" panose="02020603050405020304" pitchFamily="18" charset="0"/>
                <a:cs typeface="Times New Roman" panose="02020603050405020304" pitchFamily="18" charset="0"/>
              </a:rPr>
              <a:t>Vụ </a:t>
            </a:r>
            <a:r>
              <a:rPr lang="en-US" sz="5400" b="1" smtClean="0">
                <a:latin typeface="Times New Roman" panose="02020603050405020304" pitchFamily="18" charset="0"/>
                <a:cs typeface="Times New Roman" panose="02020603050405020304" pitchFamily="18" charset="0"/>
              </a:rPr>
              <a:t>án</a:t>
            </a:r>
          </a:p>
          <a:p>
            <a:pPr algn="ctr"/>
            <a:r>
              <a:rPr lang="en-US" sz="5400" b="1" smtClean="0">
                <a:latin typeface="Times New Roman" panose="02020603050405020304" pitchFamily="18" charset="0"/>
                <a:cs typeface="Times New Roman" panose="02020603050405020304" pitchFamily="18" charset="0"/>
              </a:rPr>
              <a:t> </a:t>
            </a:r>
            <a:r>
              <a:rPr lang="en-US" sz="5400">
                <a:latin typeface="Times New Roman" panose="02020603050405020304" pitchFamily="18" charset="0"/>
                <a:cs typeface="Times New Roman" panose="02020603050405020304" pitchFamily="18" charset="0"/>
              </a:rPr>
              <a:t>Chị Tham Lượng bị mất chuỗi hột vàng có ba viên ngọc bích.</a:t>
            </a:r>
            <a:endParaRPr lang="en-US" sz="5400">
              <a:solidFill>
                <a:srgbClr val="000000"/>
              </a:solidFill>
              <a:latin typeface="Times New Roman" panose="02020603050405020304" pitchFamily="18" charset="0"/>
              <a:ea typeface="Questrial"/>
              <a:cs typeface="Times New Roman" panose="02020603050405020304" pitchFamily="18" charset="0"/>
              <a:sym typeface="Questrial"/>
            </a:endParaRPr>
          </a:p>
        </p:txBody>
      </p:sp>
      <p:sp>
        <p:nvSpPr>
          <p:cNvPr id="10" name="Freeform 10"/>
          <p:cNvSpPr/>
          <p:nvPr/>
        </p:nvSpPr>
        <p:spPr>
          <a:xfrm>
            <a:off x="13887977" y="3009530"/>
            <a:ext cx="1343713" cy="1280192"/>
          </a:xfrm>
          <a:custGeom>
            <a:avLst/>
            <a:gdLst/>
            <a:ahLst/>
            <a:cxnLst/>
            <a:rect l="l" t="t" r="r" b="b"/>
            <a:pathLst>
              <a:path w="1343713" h="1280192">
                <a:moveTo>
                  <a:pt x="0" y="0"/>
                </a:moveTo>
                <a:lnTo>
                  <a:pt x="1343713" y="0"/>
                </a:lnTo>
                <a:lnTo>
                  <a:pt x="1343713" y="1280192"/>
                </a:lnTo>
                <a:lnTo>
                  <a:pt x="0" y="1280192"/>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1" name="Freeform 11"/>
          <p:cNvSpPr/>
          <p:nvPr/>
        </p:nvSpPr>
        <p:spPr>
          <a:xfrm>
            <a:off x="407881" y="388604"/>
            <a:ext cx="1343713" cy="1280192"/>
          </a:xfrm>
          <a:custGeom>
            <a:avLst/>
            <a:gdLst/>
            <a:ahLst/>
            <a:cxnLst/>
            <a:rect l="l" t="t" r="r" b="b"/>
            <a:pathLst>
              <a:path w="1343713" h="1280192">
                <a:moveTo>
                  <a:pt x="0" y="0"/>
                </a:moveTo>
                <a:lnTo>
                  <a:pt x="1343713" y="0"/>
                </a:lnTo>
                <a:lnTo>
                  <a:pt x="1343713" y="1280192"/>
                </a:lnTo>
                <a:lnTo>
                  <a:pt x="0" y="1280192"/>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2" name="TextBox 12"/>
          <p:cNvSpPr txBox="1"/>
          <p:nvPr/>
        </p:nvSpPr>
        <p:spPr>
          <a:xfrm>
            <a:off x="3277301" y="1765139"/>
            <a:ext cx="10880463" cy="1015663"/>
          </a:xfrm>
          <a:prstGeom prst="rect">
            <a:avLst/>
          </a:prstGeom>
        </p:spPr>
        <p:txBody>
          <a:bodyPr wrap="square" lIns="0" tIns="0" rIns="0" bIns="0" rtlCol="0" anchor="t">
            <a:spAutoFit/>
          </a:bodyPr>
          <a:lstStyle/>
          <a:p>
            <a:pPr algn="ctr"/>
            <a:r>
              <a:rPr lang="en-US" sz="6600" b="1">
                <a:latin typeface="Times New Roman" panose="02020603050405020304" pitchFamily="18" charset="0"/>
                <a:cs typeface="Times New Roman" panose="02020603050405020304" pitchFamily="18" charset="0"/>
              </a:rPr>
              <a:t>1.1. Cốt truyện và nhân vật</a:t>
            </a:r>
            <a:endParaRPr lang="en-GB" sz="6600">
              <a:latin typeface="Times New Roman" panose="02020603050405020304" pitchFamily="18" charset="0"/>
              <a:cs typeface="Times New Roman" panose="02020603050405020304" pitchFamily="18" charset="0"/>
            </a:endParaRPr>
          </a:p>
        </p:txBody>
      </p:sp>
      <p:sp>
        <p:nvSpPr>
          <p:cNvPr id="13" name="Freeform 13"/>
          <p:cNvSpPr/>
          <p:nvPr/>
        </p:nvSpPr>
        <p:spPr>
          <a:xfrm flipH="1" flipV="1">
            <a:off x="12940298" y="7049250"/>
            <a:ext cx="5201522" cy="4955632"/>
          </a:xfrm>
          <a:custGeom>
            <a:avLst/>
            <a:gdLst/>
            <a:ahLst/>
            <a:cxnLst/>
            <a:rect l="l" t="t" r="r" b="b"/>
            <a:pathLst>
              <a:path w="5201522" h="4955632">
                <a:moveTo>
                  <a:pt x="5201523" y="4955632"/>
                </a:moveTo>
                <a:lnTo>
                  <a:pt x="0" y="4955632"/>
                </a:lnTo>
                <a:lnTo>
                  <a:pt x="0" y="0"/>
                </a:lnTo>
                <a:lnTo>
                  <a:pt x="5201523" y="0"/>
                </a:lnTo>
                <a:lnTo>
                  <a:pt x="5201523" y="4955632"/>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4" name="Freeform 14"/>
          <p:cNvSpPr/>
          <p:nvPr/>
        </p:nvSpPr>
        <p:spPr>
          <a:xfrm flipH="1" flipV="1">
            <a:off x="14824652" y="-1306006"/>
            <a:ext cx="5201522" cy="4955632"/>
          </a:xfrm>
          <a:custGeom>
            <a:avLst/>
            <a:gdLst/>
            <a:ahLst/>
            <a:cxnLst/>
            <a:rect l="l" t="t" r="r" b="b"/>
            <a:pathLst>
              <a:path w="5201522" h="4955632">
                <a:moveTo>
                  <a:pt x="5201523" y="4955632"/>
                </a:moveTo>
                <a:lnTo>
                  <a:pt x="0" y="4955632"/>
                </a:lnTo>
                <a:lnTo>
                  <a:pt x="0" y="0"/>
                </a:lnTo>
                <a:lnTo>
                  <a:pt x="5201523" y="0"/>
                </a:lnTo>
                <a:lnTo>
                  <a:pt x="5201523" y="4955632"/>
                </a:lnTo>
                <a:close/>
              </a:path>
            </a:pathLst>
          </a:custGeom>
          <a:blipFill>
            <a:blip r:embed="rId6">
              <a:extLst>
                <a:ext uri="{96DAC541-7B7A-43D3-8B79-37D633B846F1}">
                  <asvg:svgBlip xmlns:asvg="http://schemas.microsoft.com/office/drawing/2016/SVG/main" xmlns="" r:embed="rId7"/>
                </a:ext>
              </a:extLst>
            </a:blip>
            <a:stretch>
              <a:fillRect/>
            </a:stretch>
          </a:blipFill>
        </p:spPr>
      </p:sp>
    </p:spTree>
    <p:extLst>
      <p:ext uri="{BB962C8B-B14F-4D97-AF65-F5344CB8AC3E}">
        <p14:creationId xmlns:p14="http://schemas.microsoft.com/office/powerpoint/2010/main" val="1543282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arn(inVertic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barn(inVertical)">
                                      <p:cBhvr>
                                        <p:cTn id="15"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2" grpId="0"/>
    </p:bldLst>
  </p:timing>
</p:sld>
</file>

<file path=ppt/slides/slide36.xml><?xml version="1.0" encoding="utf-8"?>
<p:sld xmlns:a="http://schemas.openxmlformats.org/drawingml/2006/main" xmlns:r="http://schemas.openxmlformats.org/officeDocument/2006/relationships" xmlns:p="http://schemas.openxmlformats.org/presentationml/2006/main">
  <p:cSld>
    <p:bg>
      <p:bgPr>
        <a:solidFill>
          <a:srgbClr val="FFF0F6"/>
        </a:solidFill>
        <a:effectLst/>
      </p:bgPr>
    </p:bg>
    <p:spTree>
      <p:nvGrpSpPr>
        <p:cNvPr id="1" name=""/>
        <p:cNvGrpSpPr/>
        <p:nvPr/>
      </p:nvGrpSpPr>
      <p:grpSpPr>
        <a:xfrm>
          <a:off x="0" y="0"/>
          <a:ext cx="0" cy="0"/>
          <a:chOff x="0" y="0"/>
          <a:chExt cx="0" cy="0"/>
        </a:xfrm>
      </p:grpSpPr>
      <p:sp>
        <p:nvSpPr>
          <p:cNvPr id="2" name="Freeform 2"/>
          <p:cNvSpPr/>
          <p:nvPr/>
        </p:nvSpPr>
        <p:spPr>
          <a:xfrm flipH="1" flipV="1">
            <a:off x="-1293613" y="7579821"/>
            <a:ext cx="4644625" cy="4425061"/>
          </a:xfrm>
          <a:custGeom>
            <a:avLst/>
            <a:gdLst/>
            <a:ahLst/>
            <a:cxnLst/>
            <a:rect l="l" t="t" r="r" b="b"/>
            <a:pathLst>
              <a:path w="4644625" h="4425061">
                <a:moveTo>
                  <a:pt x="4644626" y="4425061"/>
                </a:moveTo>
                <a:lnTo>
                  <a:pt x="0" y="4425061"/>
                </a:lnTo>
                <a:lnTo>
                  <a:pt x="0" y="0"/>
                </a:lnTo>
                <a:lnTo>
                  <a:pt x="4644626" y="0"/>
                </a:lnTo>
                <a:lnTo>
                  <a:pt x="4644626"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3" name="Freeform 3"/>
          <p:cNvSpPr/>
          <p:nvPr/>
        </p:nvSpPr>
        <p:spPr>
          <a:xfrm flipH="1" flipV="1">
            <a:off x="9231651" y="-721519"/>
            <a:ext cx="3183294" cy="3032811"/>
          </a:xfrm>
          <a:custGeom>
            <a:avLst/>
            <a:gdLst/>
            <a:ahLst/>
            <a:cxnLst/>
            <a:rect l="l" t="t" r="r" b="b"/>
            <a:pathLst>
              <a:path w="3183294" h="3032811">
                <a:moveTo>
                  <a:pt x="3183294" y="3032811"/>
                </a:moveTo>
                <a:lnTo>
                  <a:pt x="0" y="3032811"/>
                </a:lnTo>
                <a:lnTo>
                  <a:pt x="0" y="0"/>
                </a:lnTo>
                <a:lnTo>
                  <a:pt x="3183294" y="0"/>
                </a:lnTo>
                <a:lnTo>
                  <a:pt x="3183294" y="303281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4" name="Freeform 4"/>
          <p:cNvSpPr/>
          <p:nvPr/>
        </p:nvSpPr>
        <p:spPr>
          <a:xfrm flipH="1" flipV="1">
            <a:off x="15819508" y="3473269"/>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grpSp>
        <p:nvGrpSpPr>
          <p:cNvPr id="5" name="Group 5"/>
          <p:cNvGrpSpPr/>
          <p:nvPr/>
        </p:nvGrpSpPr>
        <p:grpSpPr>
          <a:xfrm>
            <a:off x="1028700" y="1028700"/>
            <a:ext cx="16230600" cy="8839200"/>
            <a:chOff x="0" y="0"/>
            <a:chExt cx="4274726" cy="2167467"/>
          </a:xfrm>
        </p:grpSpPr>
        <p:sp>
          <p:nvSpPr>
            <p:cNvPr id="6" name="Freeform 6"/>
            <p:cNvSpPr/>
            <p:nvPr/>
          </p:nvSpPr>
          <p:spPr>
            <a:xfrm>
              <a:off x="0" y="0"/>
              <a:ext cx="4274726" cy="2167467"/>
            </a:xfrm>
            <a:custGeom>
              <a:avLst/>
              <a:gdLst/>
              <a:ahLst/>
              <a:cxnLst/>
              <a:rect l="l" t="t" r="r" b="b"/>
              <a:pathLst>
                <a:path w="4274726" h="2167467">
                  <a:moveTo>
                    <a:pt x="21942" y="0"/>
                  </a:moveTo>
                  <a:lnTo>
                    <a:pt x="4252784" y="0"/>
                  </a:lnTo>
                  <a:cubicBezTo>
                    <a:pt x="4264902" y="0"/>
                    <a:pt x="4274726" y="9824"/>
                    <a:pt x="4274726" y="21942"/>
                  </a:cubicBezTo>
                  <a:lnTo>
                    <a:pt x="4274726" y="2145525"/>
                  </a:lnTo>
                  <a:cubicBezTo>
                    <a:pt x="4274726" y="2157643"/>
                    <a:pt x="4264902" y="2167467"/>
                    <a:pt x="4252784" y="2167467"/>
                  </a:cubicBezTo>
                  <a:lnTo>
                    <a:pt x="21942" y="2167467"/>
                  </a:lnTo>
                  <a:cubicBezTo>
                    <a:pt x="16122" y="2167467"/>
                    <a:pt x="10541" y="2165155"/>
                    <a:pt x="6427" y="2161040"/>
                  </a:cubicBezTo>
                  <a:cubicBezTo>
                    <a:pt x="2312" y="2156925"/>
                    <a:pt x="0" y="2151344"/>
                    <a:pt x="0" y="2145525"/>
                  </a:cubicBezTo>
                  <a:lnTo>
                    <a:pt x="0" y="21942"/>
                  </a:lnTo>
                  <a:cubicBezTo>
                    <a:pt x="0" y="16122"/>
                    <a:pt x="2312" y="10541"/>
                    <a:pt x="6427" y="6427"/>
                  </a:cubicBezTo>
                  <a:cubicBezTo>
                    <a:pt x="10541" y="2312"/>
                    <a:pt x="16122" y="0"/>
                    <a:pt x="21942" y="0"/>
                  </a:cubicBezTo>
                  <a:close/>
                </a:path>
              </a:pathLst>
            </a:custGeom>
            <a:solidFill>
              <a:srgbClr val="FFFFFF">
                <a:alpha val="80000"/>
              </a:srgbClr>
            </a:solidFill>
            <a:ln w="38100" cap="rnd">
              <a:solidFill>
                <a:srgbClr val="FF94BE">
                  <a:alpha val="80000"/>
                </a:srgbClr>
              </a:solidFill>
              <a:prstDash val="dash"/>
              <a:round/>
            </a:ln>
          </p:spPr>
        </p:sp>
        <p:sp>
          <p:nvSpPr>
            <p:cNvPr id="7" name="TextBox 7"/>
            <p:cNvSpPr txBox="1"/>
            <p:nvPr/>
          </p:nvSpPr>
          <p:spPr>
            <a:xfrm>
              <a:off x="0" y="-47625"/>
              <a:ext cx="4274726" cy="2215092"/>
            </a:xfrm>
            <a:prstGeom prst="rect">
              <a:avLst/>
            </a:prstGeom>
          </p:spPr>
          <p:txBody>
            <a:bodyPr lIns="50800" tIns="50800" rIns="50800" bIns="50800" rtlCol="0" anchor="ctr"/>
            <a:lstStyle/>
            <a:p>
              <a:pPr algn="ctr">
                <a:lnSpc>
                  <a:spcPts val="2659"/>
                </a:lnSpc>
                <a:spcBef>
                  <a:spcPct val="0"/>
                </a:spcBef>
              </a:pPr>
              <a:endParaRPr>
                <a:solidFill>
                  <a:prstClr val="black"/>
                </a:solidFill>
              </a:endParaRPr>
            </a:p>
          </p:txBody>
        </p:sp>
      </p:grpSp>
      <p:sp>
        <p:nvSpPr>
          <p:cNvPr id="9" name="TextBox 9"/>
          <p:cNvSpPr txBox="1"/>
          <p:nvPr/>
        </p:nvSpPr>
        <p:spPr>
          <a:xfrm>
            <a:off x="3321983" y="1636469"/>
            <a:ext cx="10811946" cy="545855"/>
          </a:xfrm>
          <a:prstGeom prst="rect">
            <a:avLst/>
          </a:prstGeom>
        </p:spPr>
        <p:txBody>
          <a:bodyPr lIns="0" tIns="0" rIns="0" bIns="0" rtlCol="0" anchor="t">
            <a:spAutoFit/>
          </a:bodyPr>
          <a:lstStyle/>
          <a:p>
            <a:pPr algn="ctr">
              <a:lnSpc>
                <a:spcPts val="3780"/>
              </a:lnSpc>
            </a:pPr>
            <a:r>
              <a:rPr lang="en-US" sz="6000" b="1">
                <a:latin typeface="Times New Roman" panose="02020603050405020304" pitchFamily="18" charset="0"/>
                <a:cs typeface="Times New Roman" panose="02020603050405020304" pitchFamily="18" charset="0"/>
              </a:rPr>
              <a:t>Cốt truyện</a:t>
            </a:r>
            <a:endParaRPr lang="en-US" sz="6000">
              <a:solidFill>
                <a:srgbClr val="000000"/>
              </a:solidFill>
              <a:latin typeface="Times New Roman" panose="02020603050405020304" pitchFamily="18" charset="0"/>
              <a:ea typeface="Questrial"/>
              <a:cs typeface="Times New Roman" panose="02020603050405020304" pitchFamily="18" charset="0"/>
              <a:sym typeface="Questrial"/>
            </a:endParaRPr>
          </a:p>
        </p:txBody>
      </p:sp>
      <p:sp>
        <p:nvSpPr>
          <p:cNvPr id="11" name="Freeform 11"/>
          <p:cNvSpPr/>
          <p:nvPr/>
        </p:nvSpPr>
        <p:spPr>
          <a:xfrm>
            <a:off x="407881" y="388604"/>
            <a:ext cx="1343713" cy="1280192"/>
          </a:xfrm>
          <a:custGeom>
            <a:avLst/>
            <a:gdLst/>
            <a:ahLst/>
            <a:cxnLst/>
            <a:rect l="l" t="t" r="r" b="b"/>
            <a:pathLst>
              <a:path w="1343713" h="1280192">
                <a:moveTo>
                  <a:pt x="0" y="0"/>
                </a:moveTo>
                <a:lnTo>
                  <a:pt x="1343713" y="0"/>
                </a:lnTo>
                <a:lnTo>
                  <a:pt x="1343713" y="1280192"/>
                </a:lnTo>
                <a:lnTo>
                  <a:pt x="0" y="1280192"/>
                </a:lnTo>
                <a:lnTo>
                  <a:pt x="0" y="0"/>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4" name="Freeform 14"/>
          <p:cNvSpPr/>
          <p:nvPr/>
        </p:nvSpPr>
        <p:spPr>
          <a:xfrm flipH="1" flipV="1">
            <a:off x="14824652" y="-1306006"/>
            <a:ext cx="5201522" cy="4955632"/>
          </a:xfrm>
          <a:custGeom>
            <a:avLst/>
            <a:gdLst/>
            <a:ahLst/>
            <a:cxnLst/>
            <a:rect l="l" t="t" r="r" b="b"/>
            <a:pathLst>
              <a:path w="5201522" h="4955632">
                <a:moveTo>
                  <a:pt x="5201523" y="4955632"/>
                </a:moveTo>
                <a:lnTo>
                  <a:pt x="0" y="4955632"/>
                </a:lnTo>
                <a:lnTo>
                  <a:pt x="0" y="0"/>
                </a:lnTo>
                <a:lnTo>
                  <a:pt x="5201523" y="0"/>
                </a:lnTo>
                <a:lnTo>
                  <a:pt x="5201523" y="4955632"/>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5" name="Rectangle 14"/>
          <p:cNvSpPr/>
          <p:nvPr/>
        </p:nvSpPr>
        <p:spPr>
          <a:xfrm>
            <a:off x="1676400" y="2442443"/>
            <a:ext cx="14707114" cy="7294305"/>
          </a:xfrm>
          <a:prstGeom prst="rect">
            <a:avLst/>
          </a:prstGeom>
        </p:spPr>
        <p:txBody>
          <a:bodyPr wrap="square">
            <a:spAutoFit/>
          </a:bodyPr>
          <a:lstStyle/>
          <a:p>
            <a:pPr algn="just">
              <a:lnSpc>
                <a:spcPct val="130000"/>
              </a:lnSpc>
              <a:spcAft>
                <a:spcPts val="0"/>
              </a:spcAft>
              <a:tabLst>
                <a:tab pos="1386840" algn="l"/>
              </a:tabLst>
            </a:pPr>
            <a:r>
              <a:rPr lang="en-US" sz="360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Anh Tham Lượng viết thư nhờ thám tử Kỳ Phát điều tra giúp vụ trộm bị mất chuỗi ngọc. </a:t>
            </a:r>
            <a:endParaRPr lang="en-GB" sz="360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30000"/>
              </a:lnSpc>
              <a:spcAft>
                <a:spcPts val="0"/>
              </a:spcAft>
              <a:tabLst>
                <a:tab pos="1386840" algn="l"/>
              </a:tabLst>
            </a:pPr>
            <a:r>
              <a:rPr lang="en-US" sz="360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Thám tử Kỳ Phát đã đến nhà anh chị Tham Lượng, đề nghị chị Tham Lượng kể lại thật tường tận câu chuyện bị mất trộm để thu thập bằng chứng giải mã vụ án. </a:t>
            </a:r>
            <a:endParaRPr lang="en-GB" sz="360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30000"/>
              </a:lnSpc>
              <a:spcAft>
                <a:spcPts val="0"/>
              </a:spcAft>
              <a:tabLst>
                <a:tab pos="1386840" algn="l"/>
              </a:tabLst>
            </a:pPr>
            <a:r>
              <a:rPr lang="en-US" sz="360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Qua quá trình thu thập những bằng chứng và suy luận, thám tử đã tra hỏi thằng xe nhà anh Tham Lượng và biết được nó đã lấy chuỗi hột khi thấy tủ két mở. Nhưng đó lại là chuỗi hạt giả.</a:t>
            </a:r>
            <a:endParaRPr lang="en-GB" sz="360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30000"/>
              </a:lnSpc>
              <a:spcAft>
                <a:spcPts val="0"/>
              </a:spcAft>
              <a:tabLst>
                <a:tab pos="1386840" algn="l"/>
              </a:tabLst>
            </a:pPr>
            <a:r>
              <a:rPr lang="en-US" sz="360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Thám tử Kỳ Phát đã tìm ra được thủ phạm lấy trộm chuỗi ngọc thực chính là anh Tham Lượng và trả chuỗi ngọc về cho chủ nhân.</a:t>
            </a:r>
            <a:endParaRPr lang="en-GB" sz="360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80555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wipe(down)">
                                      <p:cBhvr>
                                        <p:cTn id="1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5" grpId="0"/>
    </p:bldLst>
  </p:timing>
</p:sld>
</file>

<file path=ppt/slides/slide37.xml><?xml version="1.0" encoding="utf-8"?>
<p:sld xmlns:a="http://schemas.openxmlformats.org/drawingml/2006/main" xmlns:r="http://schemas.openxmlformats.org/officeDocument/2006/relationships" xmlns:p="http://schemas.openxmlformats.org/presentationml/2006/main">
  <p:cSld>
    <p:bg>
      <p:bgPr>
        <a:solidFill>
          <a:srgbClr val="FFF0F6"/>
        </a:solidFill>
        <a:effectLst/>
      </p:bgPr>
    </p:bg>
    <p:spTree>
      <p:nvGrpSpPr>
        <p:cNvPr id="1" name=""/>
        <p:cNvGrpSpPr/>
        <p:nvPr/>
      </p:nvGrpSpPr>
      <p:grpSpPr>
        <a:xfrm>
          <a:off x="0" y="0"/>
          <a:ext cx="0" cy="0"/>
          <a:chOff x="0" y="0"/>
          <a:chExt cx="0" cy="0"/>
        </a:xfrm>
      </p:grpSpPr>
      <p:sp>
        <p:nvSpPr>
          <p:cNvPr id="2" name="Freeform 2"/>
          <p:cNvSpPr/>
          <p:nvPr/>
        </p:nvSpPr>
        <p:spPr>
          <a:xfrm flipH="1" flipV="1">
            <a:off x="-1293613" y="7579821"/>
            <a:ext cx="4644625" cy="4425061"/>
          </a:xfrm>
          <a:custGeom>
            <a:avLst/>
            <a:gdLst/>
            <a:ahLst/>
            <a:cxnLst/>
            <a:rect l="l" t="t" r="r" b="b"/>
            <a:pathLst>
              <a:path w="4644625" h="4425061">
                <a:moveTo>
                  <a:pt x="4644626" y="4425061"/>
                </a:moveTo>
                <a:lnTo>
                  <a:pt x="0" y="4425061"/>
                </a:lnTo>
                <a:lnTo>
                  <a:pt x="0" y="0"/>
                </a:lnTo>
                <a:lnTo>
                  <a:pt x="4644626" y="0"/>
                </a:lnTo>
                <a:lnTo>
                  <a:pt x="4644626"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3" name="Freeform 3"/>
          <p:cNvSpPr/>
          <p:nvPr/>
        </p:nvSpPr>
        <p:spPr>
          <a:xfrm flipH="1" flipV="1">
            <a:off x="9231651" y="-721519"/>
            <a:ext cx="3183294" cy="3032811"/>
          </a:xfrm>
          <a:custGeom>
            <a:avLst/>
            <a:gdLst/>
            <a:ahLst/>
            <a:cxnLst/>
            <a:rect l="l" t="t" r="r" b="b"/>
            <a:pathLst>
              <a:path w="3183294" h="3032811">
                <a:moveTo>
                  <a:pt x="3183294" y="3032811"/>
                </a:moveTo>
                <a:lnTo>
                  <a:pt x="0" y="3032811"/>
                </a:lnTo>
                <a:lnTo>
                  <a:pt x="0" y="0"/>
                </a:lnTo>
                <a:lnTo>
                  <a:pt x="3183294" y="0"/>
                </a:lnTo>
                <a:lnTo>
                  <a:pt x="3183294" y="303281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4" name="Freeform 4"/>
          <p:cNvSpPr/>
          <p:nvPr/>
        </p:nvSpPr>
        <p:spPr>
          <a:xfrm flipH="1" flipV="1">
            <a:off x="15819508" y="3473269"/>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grpSp>
        <p:nvGrpSpPr>
          <p:cNvPr id="5" name="Group 5"/>
          <p:cNvGrpSpPr/>
          <p:nvPr/>
        </p:nvGrpSpPr>
        <p:grpSpPr>
          <a:xfrm>
            <a:off x="1028700" y="1028700"/>
            <a:ext cx="16230600" cy="8229600"/>
            <a:chOff x="0" y="0"/>
            <a:chExt cx="4274726" cy="2167467"/>
          </a:xfrm>
        </p:grpSpPr>
        <p:sp>
          <p:nvSpPr>
            <p:cNvPr id="6" name="Freeform 6"/>
            <p:cNvSpPr/>
            <p:nvPr/>
          </p:nvSpPr>
          <p:spPr>
            <a:xfrm>
              <a:off x="0" y="0"/>
              <a:ext cx="4274726" cy="2167467"/>
            </a:xfrm>
            <a:custGeom>
              <a:avLst/>
              <a:gdLst/>
              <a:ahLst/>
              <a:cxnLst/>
              <a:rect l="l" t="t" r="r" b="b"/>
              <a:pathLst>
                <a:path w="4274726" h="2167467">
                  <a:moveTo>
                    <a:pt x="21942" y="0"/>
                  </a:moveTo>
                  <a:lnTo>
                    <a:pt x="4252784" y="0"/>
                  </a:lnTo>
                  <a:cubicBezTo>
                    <a:pt x="4264902" y="0"/>
                    <a:pt x="4274726" y="9824"/>
                    <a:pt x="4274726" y="21942"/>
                  </a:cubicBezTo>
                  <a:lnTo>
                    <a:pt x="4274726" y="2145525"/>
                  </a:lnTo>
                  <a:cubicBezTo>
                    <a:pt x="4274726" y="2157643"/>
                    <a:pt x="4264902" y="2167467"/>
                    <a:pt x="4252784" y="2167467"/>
                  </a:cubicBezTo>
                  <a:lnTo>
                    <a:pt x="21942" y="2167467"/>
                  </a:lnTo>
                  <a:cubicBezTo>
                    <a:pt x="16122" y="2167467"/>
                    <a:pt x="10541" y="2165155"/>
                    <a:pt x="6427" y="2161040"/>
                  </a:cubicBezTo>
                  <a:cubicBezTo>
                    <a:pt x="2312" y="2156925"/>
                    <a:pt x="0" y="2151344"/>
                    <a:pt x="0" y="2145525"/>
                  </a:cubicBezTo>
                  <a:lnTo>
                    <a:pt x="0" y="21942"/>
                  </a:lnTo>
                  <a:cubicBezTo>
                    <a:pt x="0" y="16122"/>
                    <a:pt x="2312" y="10541"/>
                    <a:pt x="6427" y="6427"/>
                  </a:cubicBezTo>
                  <a:cubicBezTo>
                    <a:pt x="10541" y="2312"/>
                    <a:pt x="16122" y="0"/>
                    <a:pt x="21942" y="0"/>
                  </a:cubicBezTo>
                  <a:close/>
                </a:path>
              </a:pathLst>
            </a:custGeom>
            <a:solidFill>
              <a:srgbClr val="FFFFFF">
                <a:alpha val="80000"/>
              </a:srgbClr>
            </a:solidFill>
            <a:ln w="38100" cap="rnd">
              <a:solidFill>
                <a:srgbClr val="FF94BE">
                  <a:alpha val="80000"/>
                </a:srgbClr>
              </a:solidFill>
              <a:prstDash val="dash"/>
              <a:round/>
            </a:ln>
          </p:spPr>
        </p:sp>
        <p:sp>
          <p:nvSpPr>
            <p:cNvPr id="7" name="TextBox 7"/>
            <p:cNvSpPr txBox="1"/>
            <p:nvPr/>
          </p:nvSpPr>
          <p:spPr>
            <a:xfrm>
              <a:off x="0" y="-47625"/>
              <a:ext cx="4274726" cy="2215092"/>
            </a:xfrm>
            <a:prstGeom prst="rect">
              <a:avLst/>
            </a:prstGeom>
          </p:spPr>
          <p:txBody>
            <a:bodyPr lIns="50800" tIns="50800" rIns="50800" bIns="50800" rtlCol="0" anchor="ctr"/>
            <a:lstStyle/>
            <a:p>
              <a:pPr algn="ctr">
                <a:lnSpc>
                  <a:spcPts val="2659"/>
                </a:lnSpc>
                <a:spcBef>
                  <a:spcPct val="0"/>
                </a:spcBef>
              </a:pPr>
              <a:endParaRPr>
                <a:solidFill>
                  <a:prstClr val="black"/>
                </a:solidFill>
              </a:endParaRPr>
            </a:p>
          </p:txBody>
        </p:sp>
      </p:grpSp>
      <p:sp>
        <p:nvSpPr>
          <p:cNvPr id="9" name="TextBox 9"/>
          <p:cNvSpPr txBox="1"/>
          <p:nvPr/>
        </p:nvSpPr>
        <p:spPr>
          <a:xfrm>
            <a:off x="2139238" y="1929438"/>
            <a:ext cx="10811946" cy="545855"/>
          </a:xfrm>
          <a:prstGeom prst="rect">
            <a:avLst/>
          </a:prstGeom>
        </p:spPr>
        <p:txBody>
          <a:bodyPr lIns="0" tIns="0" rIns="0" bIns="0" rtlCol="0" anchor="t">
            <a:spAutoFit/>
          </a:bodyPr>
          <a:lstStyle/>
          <a:p>
            <a:pPr algn="ctr">
              <a:lnSpc>
                <a:spcPts val="3780"/>
              </a:lnSpc>
            </a:pPr>
            <a:r>
              <a:rPr lang="en-US" sz="6000" b="1">
                <a:latin typeface="Times New Roman" panose="02020603050405020304" pitchFamily="18" charset="0"/>
                <a:cs typeface="Times New Roman" panose="02020603050405020304" pitchFamily="18" charset="0"/>
              </a:rPr>
              <a:t>Hệ thống nhân vật</a:t>
            </a:r>
            <a:endParaRPr lang="en-US" sz="6000">
              <a:solidFill>
                <a:srgbClr val="000000"/>
              </a:solidFill>
              <a:latin typeface="Times New Roman" panose="02020603050405020304" pitchFamily="18" charset="0"/>
              <a:ea typeface="Questrial"/>
              <a:cs typeface="Times New Roman" panose="02020603050405020304" pitchFamily="18" charset="0"/>
              <a:sym typeface="Questrial"/>
            </a:endParaRPr>
          </a:p>
        </p:txBody>
      </p:sp>
      <p:sp>
        <p:nvSpPr>
          <p:cNvPr id="10" name="Freeform 10"/>
          <p:cNvSpPr/>
          <p:nvPr/>
        </p:nvSpPr>
        <p:spPr>
          <a:xfrm>
            <a:off x="13887977" y="3009530"/>
            <a:ext cx="1343713" cy="1280192"/>
          </a:xfrm>
          <a:custGeom>
            <a:avLst/>
            <a:gdLst/>
            <a:ahLst/>
            <a:cxnLst/>
            <a:rect l="l" t="t" r="r" b="b"/>
            <a:pathLst>
              <a:path w="1343713" h="1280192">
                <a:moveTo>
                  <a:pt x="0" y="0"/>
                </a:moveTo>
                <a:lnTo>
                  <a:pt x="1343713" y="0"/>
                </a:lnTo>
                <a:lnTo>
                  <a:pt x="1343713" y="1280192"/>
                </a:lnTo>
                <a:lnTo>
                  <a:pt x="0" y="1280192"/>
                </a:lnTo>
                <a:lnTo>
                  <a:pt x="0" y="0"/>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1" name="Freeform 11"/>
          <p:cNvSpPr/>
          <p:nvPr/>
        </p:nvSpPr>
        <p:spPr>
          <a:xfrm>
            <a:off x="407881" y="388604"/>
            <a:ext cx="1343713" cy="1280192"/>
          </a:xfrm>
          <a:custGeom>
            <a:avLst/>
            <a:gdLst/>
            <a:ahLst/>
            <a:cxnLst/>
            <a:rect l="l" t="t" r="r" b="b"/>
            <a:pathLst>
              <a:path w="1343713" h="1280192">
                <a:moveTo>
                  <a:pt x="0" y="0"/>
                </a:moveTo>
                <a:lnTo>
                  <a:pt x="1343713" y="0"/>
                </a:lnTo>
                <a:lnTo>
                  <a:pt x="1343713" y="1280192"/>
                </a:lnTo>
                <a:lnTo>
                  <a:pt x="0" y="1280192"/>
                </a:lnTo>
                <a:lnTo>
                  <a:pt x="0" y="0"/>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3" name="Freeform 13"/>
          <p:cNvSpPr/>
          <p:nvPr/>
        </p:nvSpPr>
        <p:spPr>
          <a:xfrm flipH="1" flipV="1">
            <a:off x="12940298" y="7049250"/>
            <a:ext cx="5201522" cy="4955632"/>
          </a:xfrm>
          <a:custGeom>
            <a:avLst/>
            <a:gdLst/>
            <a:ahLst/>
            <a:cxnLst/>
            <a:rect l="l" t="t" r="r" b="b"/>
            <a:pathLst>
              <a:path w="5201522" h="4955632">
                <a:moveTo>
                  <a:pt x="5201523" y="4955632"/>
                </a:moveTo>
                <a:lnTo>
                  <a:pt x="0" y="4955632"/>
                </a:lnTo>
                <a:lnTo>
                  <a:pt x="0" y="0"/>
                </a:lnTo>
                <a:lnTo>
                  <a:pt x="5201523" y="0"/>
                </a:lnTo>
                <a:lnTo>
                  <a:pt x="5201523" y="4955632"/>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4" name="Freeform 14"/>
          <p:cNvSpPr/>
          <p:nvPr/>
        </p:nvSpPr>
        <p:spPr>
          <a:xfrm flipH="1" flipV="1">
            <a:off x="14824652" y="-1306006"/>
            <a:ext cx="5201522" cy="4955632"/>
          </a:xfrm>
          <a:custGeom>
            <a:avLst/>
            <a:gdLst/>
            <a:ahLst/>
            <a:cxnLst/>
            <a:rect l="l" t="t" r="r" b="b"/>
            <a:pathLst>
              <a:path w="5201522" h="4955632">
                <a:moveTo>
                  <a:pt x="5201523" y="4955632"/>
                </a:moveTo>
                <a:lnTo>
                  <a:pt x="0" y="4955632"/>
                </a:lnTo>
                <a:lnTo>
                  <a:pt x="0" y="0"/>
                </a:lnTo>
                <a:lnTo>
                  <a:pt x="5201523" y="0"/>
                </a:lnTo>
                <a:lnTo>
                  <a:pt x="5201523" y="4955632"/>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5" name="Rectangle 14"/>
          <p:cNvSpPr/>
          <p:nvPr/>
        </p:nvSpPr>
        <p:spPr>
          <a:xfrm>
            <a:off x="2991377" y="3506743"/>
            <a:ext cx="10896600" cy="4391587"/>
          </a:xfrm>
          <a:prstGeom prst="rect">
            <a:avLst/>
          </a:prstGeom>
        </p:spPr>
        <p:txBody>
          <a:bodyPr wrap="square">
            <a:spAutoFit/>
          </a:bodyPr>
          <a:lstStyle/>
          <a:p>
            <a:pPr lvl="0">
              <a:lnSpc>
                <a:spcPct val="150000"/>
              </a:lnSpc>
            </a:pPr>
            <a:r>
              <a:rPr lang="en-GB" sz="4800">
                <a:latin typeface="Times New Roman" panose="02020603050405020304" pitchFamily="18" charset="0"/>
                <a:cs typeface="Times New Roman" panose="02020603050405020304" pitchFamily="18" charset="0"/>
              </a:rPr>
              <a:t>Người điều tra: thám tử Kỳ Phát</a:t>
            </a:r>
          </a:p>
          <a:p>
            <a:pPr lvl="0">
              <a:lnSpc>
                <a:spcPct val="150000"/>
              </a:lnSpc>
            </a:pPr>
            <a:r>
              <a:rPr lang="en-GB" sz="4800">
                <a:latin typeface="Times New Roman" panose="02020603050405020304" pitchFamily="18" charset="0"/>
                <a:cs typeface="Times New Roman" panose="02020603050405020304" pitchFamily="18" charset="0"/>
              </a:rPr>
              <a:t>Người mất đồ: chị Tham Lượng</a:t>
            </a:r>
          </a:p>
          <a:p>
            <a:pPr lvl="0">
              <a:lnSpc>
                <a:spcPct val="150000"/>
              </a:lnSpc>
            </a:pPr>
            <a:r>
              <a:rPr lang="en-GB" sz="4800">
                <a:latin typeface="Times New Roman" panose="02020603050405020304" pitchFamily="18" charset="0"/>
                <a:cs typeface="Times New Roman" panose="02020603050405020304" pitchFamily="18" charset="0"/>
              </a:rPr>
              <a:t>Nghi phạm: thằng xe, anh Tham Lượng.</a:t>
            </a:r>
          </a:p>
          <a:p>
            <a:pPr lvl="0">
              <a:lnSpc>
                <a:spcPct val="150000"/>
              </a:lnSpc>
            </a:pPr>
            <a:r>
              <a:rPr lang="en-GB" sz="4800">
                <a:latin typeface="Times New Roman" panose="02020603050405020304" pitchFamily="18" charset="0"/>
                <a:cs typeface="Times New Roman" panose="02020603050405020304" pitchFamily="18" charset="0"/>
              </a:rPr>
              <a:t>Thủ phạm: anh Tham Lượng</a:t>
            </a:r>
          </a:p>
        </p:txBody>
      </p:sp>
    </p:spTree>
    <p:extLst>
      <p:ext uri="{BB962C8B-B14F-4D97-AF65-F5344CB8AC3E}">
        <p14:creationId xmlns:p14="http://schemas.microsoft.com/office/powerpoint/2010/main" val="1069165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5"/>
                                        </p:tgtEl>
                                        <p:attrNameLst>
                                          <p:attrName>style.visibility</p:attrName>
                                        </p:attrNameLst>
                                      </p:cBhvr>
                                      <p:to>
                                        <p:strVal val="visible"/>
                                      </p:to>
                                    </p:set>
                                    <p:animEffect transition="in" filter="fade">
                                      <p:cBhvr>
                                        <p:cTn id="14" dur="1000"/>
                                        <p:tgtEl>
                                          <p:spTgt spid="15"/>
                                        </p:tgtEl>
                                      </p:cBhvr>
                                    </p:animEffect>
                                    <p:anim calcmode="lin" valueType="num">
                                      <p:cBhvr>
                                        <p:cTn id="15" dur="1000" fill="hold"/>
                                        <p:tgtEl>
                                          <p:spTgt spid="15"/>
                                        </p:tgtEl>
                                        <p:attrNameLst>
                                          <p:attrName>ppt_x</p:attrName>
                                        </p:attrNameLst>
                                      </p:cBhvr>
                                      <p:tavLst>
                                        <p:tav tm="0">
                                          <p:val>
                                            <p:strVal val="#ppt_x"/>
                                          </p:val>
                                        </p:tav>
                                        <p:tav tm="100000">
                                          <p:val>
                                            <p:strVal val="#ppt_x"/>
                                          </p:val>
                                        </p:tav>
                                      </p:tavLst>
                                    </p:anim>
                                    <p:anim calcmode="lin" valueType="num">
                                      <p:cBhvr>
                                        <p:cTn id="16"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5" grpId="0"/>
    </p:bldLst>
  </p:timing>
</p:sld>
</file>

<file path=ppt/slides/slide38.xml><?xml version="1.0" encoding="utf-8"?>
<p:sld xmlns:a="http://schemas.openxmlformats.org/drawingml/2006/main" xmlns:r="http://schemas.openxmlformats.org/officeDocument/2006/relationships" xmlns:p="http://schemas.openxmlformats.org/presentationml/2006/main">
  <p:cSld>
    <p:bg>
      <p:bgPr>
        <a:solidFill>
          <a:srgbClr val="FFF0F6"/>
        </a:solidFill>
        <a:effectLst/>
      </p:bgPr>
    </p:bg>
    <p:spTree>
      <p:nvGrpSpPr>
        <p:cNvPr id="1" name=""/>
        <p:cNvGrpSpPr/>
        <p:nvPr/>
      </p:nvGrpSpPr>
      <p:grpSpPr>
        <a:xfrm>
          <a:off x="0" y="0"/>
          <a:ext cx="0" cy="0"/>
          <a:chOff x="0" y="0"/>
          <a:chExt cx="0" cy="0"/>
        </a:xfrm>
      </p:grpSpPr>
      <p:sp>
        <p:nvSpPr>
          <p:cNvPr id="2" name="Freeform 2"/>
          <p:cNvSpPr/>
          <p:nvPr/>
        </p:nvSpPr>
        <p:spPr>
          <a:xfrm flipH="1" flipV="1">
            <a:off x="-1293613" y="3259551"/>
            <a:ext cx="4644625" cy="4425061"/>
          </a:xfrm>
          <a:custGeom>
            <a:avLst/>
            <a:gdLst/>
            <a:ahLst/>
            <a:cxnLst/>
            <a:rect l="l" t="t" r="r" b="b"/>
            <a:pathLst>
              <a:path w="4644625" h="4425061">
                <a:moveTo>
                  <a:pt x="4644626" y="4425061"/>
                </a:moveTo>
                <a:lnTo>
                  <a:pt x="0" y="4425061"/>
                </a:lnTo>
                <a:lnTo>
                  <a:pt x="0" y="0"/>
                </a:lnTo>
                <a:lnTo>
                  <a:pt x="4644626" y="0"/>
                </a:lnTo>
                <a:lnTo>
                  <a:pt x="4644626"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3" name="Freeform 3"/>
          <p:cNvSpPr/>
          <p:nvPr/>
        </p:nvSpPr>
        <p:spPr>
          <a:xfrm flipH="1" flipV="1">
            <a:off x="15965687" y="2941193"/>
            <a:ext cx="4644625" cy="4425061"/>
          </a:xfrm>
          <a:custGeom>
            <a:avLst/>
            <a:gdLst/>
            <a:ahLst/>
            <a:cxnLst/>
            <a:rect l="l" t="t" r="r" b="b"/>
            <a:pathLst>
              <a:path w="4644625" h="4425061">
                <a:moveTo>
                  <a:pt x="4644626" y="4425062"/>
                </a:moveTo>
                <a:lnTo>
                  <a:pt x="0" y="4425062"/>
                </a:lnTo>
                <a:lnTo>
                  <a:pt x="0" y="0"/>
                </a:lnTo>
                <a:lnTo>
                  <a:pt x="4644626" y="0"/>
                </a:lnTo>
                <a:lnTo>
                  <a:pt x="4644626" y="4425062"/>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4" name="Freeform 4"/>
          <p:cNvSpPr/>
          <p:nvPr/>
        </p:nvSpPr>
        <p:spPr>
          <a:xfrm flipH="1" flipV="1">
            <a:off x="4828484" y="-1615447"/>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5" name="Freeform 5"/>
          <p:cNvSpPr/>
          <p:nvPr/>
        </p:nvSpPr>
        <p:spPr>
          <a:xfrm flipH="1" flipV="1">
            <a:off x="9144000" y="7702901"/>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grpSp>
        <p:nvGrpSpPr>
          <p:cNvPr id="6" name="Group 6"/>
          <p:cNvGrpSpPr/>
          <p:nvPr/>
        </p:nvGrpSpPr>
        <p:grpSpPr>
          <a:xfrm>
            <a:off x="1028700" y="1028700"/>
            <a:ext cx="16230600" cy="8229600"/>
            <a:chOff x="0" y="0"/>
            <a:chExt cx="4274726" cy="2167467"/>
          </a:xfrm>
        </p:grpSpPr>
        <p:sp>
          <p:nvSpPr>
            <p:cNvPr id="7" name="Freeform 7"/>
            <p:cNvSpPr/>
            <p:nvPr/>
          </p:nvSpPr>
          <p:spPr>
            <a:xfrm>
              <a:off x="0" y="0"/>
              <a:ext cx="4274726" cy="2167467"/>
            </a:xfrm>
            <a:custGeom>
              <a:avLst/>
              <a:gdLst/>
              <a:ahLst/>
              <a:cxnLst/>
              <a:rect l="l" t="t" r="r" b="b"/>
              <a:pathLst>
                <a:path w="4274726" h="2167467">
                  <a:moveTo>
                    <a:pt x="21942" y="0"/>
                  </a:moveTo>
                  <a:lnTo>
                    <a:pt x="4252784" y="0"/>
                  </a:lnTo>
                  <a:cubicBezTo>
                    <a:pt x="4264902" y="0"/>
                    <a:pt x="4274726" y="9824"/>
                    <a:pt x="4274726" y="21942"/>
                  </a:cubicBezTo>
                  <a:lnTo>
                    <a:pt x="4274726" y="2145525"/>
                  </a:lnTo>
                  <a:cubicBezTo>
                    <a:pt x="4274726" y="2157643"/>
                    <a:pt x="4264902" y="2167467"/>
                    <a:pt x="4252784" y="2167467"/>
                  </a:cubicBezTo>
                  <a:lnTo>
                    <a:pt x="21942" y="2167467"/>
                  </a:lnTo>
                  <a:cubicBezTo>
                    <a:pt x="16122" y="2167467"/>
                    <a:pt x="10541" y="2165155"/>
                    <a:pt x="6427" y="2161040"/>
                  </a:cubicBezTo>
                  <a:cubicBezTo>
                    <a:pt x="2312" y="2156925"/>
                    <a:pt x="0" y="2151344"/>
                    <a:pt x="0" y="2145525"/>
                  </a:cubicBezTo>
                  <a:lnTo>
                    <a:pt x="0" y="21942"/>
                  </a:lnTo>
                  <a:cubicBezTo>
                    <a:pt x="0" y="16122"/>
                    <a:pt x="2312" y="10541"/>
                    <a:pt x="6427" y="6427"/>
                  </a:cubicBezTo>
                  <a:cubicBezTo>
                    <a:pt x="10541" y="2312"/>
                    <a:pt x="16122" y="0"/>
                    <a:pt x="21942" y="0"/>
                  </a:cubicBezTo>
                  <a:close/>
                </a:path>
              </a:pathLst>
            </a:custGeom>
            <a:solidFill>
              <a:srgbClr val="FFFFFF">
                <a:alpha val="80000"/>
              </a:srgbClr>
            </a:solidFill>
            <a:ln w="38100" cap="rnd">
              <a:solidFill>
                <a:srgbClr val="FF94BE">
                  <a:alpha val="80000"/>
                </a:srgbClr>
              </a:solidFill>
              <a:prstDash val="dash"/>
              <a:round/>
            </a:ln>
          </p:spPr>
        </p:sp>
        <p:sp>
          <p:nvSpPr>
            <p:cNvPr id="8" name="TextBox 8"/>
            <p:cNvSpPr txBox="1"/>
            <p:nvPr/>
          </p:nvSpPr>
          <p:spPr>
            <a:xfrm>
              <a:off x="0" y="-47625"/>
              <a:ext cx="4274726" cy="2215092"/>
            </a:xfrm>
            <a:prstGeom prst="rect">
              <a:avLst/>
            </a:prstGeom>
          </p:spPr>
          <p:txBody>
            <a:bodyPr lIns="50800" tIns="50800" rIns="50800" bIns="50800" rtlCol="0" anchor="ctr"/>
            <a:lstStyle/>
            <a:p>
              <a:pPr algn="ctr">
                <a:lnSpc>
                  <a:spcPts val="2659"/>
                </a:lnSpc>
                <a:spcBef>
                  <a:spcPct val="0"/>
                </a:spcBef>
              </a:pPr>
              <a:endParaRPr>
                <a:solidFill>
                  <a:prstClr val="black"/>
                </a:solidFill>
              </a:endParaRPr>
            </a:p>
          </p:txBody>
        </p:sp>
      </p:grpSp>
      <p:sp>
        <p:nvSpPr>
          <p:cNvPr id="9" name="Freeform 9"/>
          <p:cNvSpPr/>
          <p:nvPr/>
        </p:nvSpPr>
        <p:spPr>
          <a:xfrm>
            <a:off x="844465" y="1718526"/>
            <a:ext cx="6154293" cy="2187290"/>
          </a:xfrm>
          <a:custGeom>
            <a:avLst/>
            <a:gdLst/>
            <a:ahLst/>
            <a:cxnLst/>
            <a:rect l="l" t="t" r="r" b="b"/>
            <a:pathLst>
              <a:path w="6154293" h="1633685">
                <a:moveTo>
                  <a:pt x="0" y="0"/>
                </a:moveTo>
                <a:lnTo>
                  <a:pt x="6154292" y="0"/>
                </a:lnTo>
                <a:lnTo>
                  <a:pt x="6154292" y="1633685"/>
                </a:lnTo>
                <a:lnTo>
                  <a:pt x="0" y="1633685"/>
                </a:lnTo>
                <a:lnTo>
                  <a:pt x="0" y="0"/>
                </a:lnTo>
                <a:close/>
              </a:path>
            </a:pathLst>
          </a:custGeom>
          <a:blipFill>
            <a:blip r:embed="rId4">
              <a:extLst>
                <a:ext uri="{96DAC541-7B7A-43D3-8B79-37D633B846F1}">
                  <asvg:svgBlip xmlns:asvg="http://schemas.microsoft.com/office/drawing/2016/SVG/main" xmlns="" r:embed="rId5"/>
                </a:ext>
              </a:extLst>
            </a:blip>
            <a:stretch>
              <a:fillRect/>
            </a:stretch>
          </a:blipFill>
          <a:ln cap="sq">
            <a:noFill/>
            <a:prstDash val="solid"/>
            <a:miter/>
          </a:ln>
        </p:spPr>
      </p:sp>
      <p:sp>
        <p:nvSpPr>
          <p:cNvPr id="10" name="Freeform 10"/>
          <p:cNvSpPr/>
          <p:nvPr/>
        </p:nvSpPr>
        <p:spPr>
          <a:xfrm flipH="1" flipV="1">
            <a:off x="16101337" y="8197452"/>
            <a:ext cx="3606446" cy="3435960"/>
          </a:xfrm>
          <a:custGeom>
            <a:avLst/>
            <a:gdLst/>
            <a:ahLst/>
            <a:cxnLst/>
            <a:rect l="l" t="t" r="r" b="b"/>
            <a:pathLst>
              <a:path w="3606446" h="3435960">
                <a:moveTo>
                  <a:pt x="3606446" y="3435959"/>
                </a:moveTo>
                <a:lnTo>
                  <a:pt x="0" y="3435959"/>
                </a:lnTo>
                <a:lnTo>
                  <a:pt x="0" y="0"/>
                </a:lnTo>
                <a:lnTo>
                  <a:pt x="3606446" y="0"/>
                </a:lnTo>
                <a:lnTo>
                  <a:pt x="3606446" y="3435959"/>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1" name="Freeform 11"/>
          <p:cNvSpPr/>
          <p:nvPr/>
        </p:nvSpPr>
        <p:spPr>
          <a:xfrm>
            <a:off x="-948361" y="-915830"/>
            <a:ext cx="3175962" cy="3025826"/>
          </a:xfrm>
          <a:custGeom>
            <a:avLst/>
            <a:gdLst/>
            <a:ahLst/>
            <a:cxnLst/>
            <a:rect l="l" t="t" r="r" b="b"/>
            <a:pathLst>
              <a:path w="3175962" h="3025826">
                <a:moveTo>
                  <a:pt x="0" y="0"/>
                </a:moveTo>
                <a:lnTo>
                  <a:pt x="3175963" y="0"/>
                </a:lnTo>
                <a:lnTo>
                  <a:pt x="3175963" y="3025826"/>
                </a:lnTo>
                <a:lnTo>
                  <a:pt x="0" y="3025826"/>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2" name="Freeform 12"/>
          <p:cNvSpPr/>
          <p:nvPr/>
        </p:nvSpPr>
        <p:spPr>
          <a:xfrm>
            <a:off x="12397325" y="388604"/>
            <a:ext cx="1343713" cy="1280192"/>
          </a:xfrm>
          <a:custGeom>
            <a:avLst/>
            <a:gdLst/>
            <a:ahLst/>
            <a:cxnLst/>
            <a:rect l="l" t="t" r="r" b="b"/>
            <a:pathLst>
              <a:path w="1343713" h="1280192">
                <a:moveTo>
                  <a:pt x="0" y="0"/>
                </a:moveTo>
                <a:lnTo>
                  <a:pt x="1343713" y="0"/>
                </a:lnTo>
                <a:lnTo>
                  <a:pt x="1343713" y="1280192"/>
                </a:lnTo>
                <a:lnTo>
                  <a:pt x="0" y="1280192"/>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3" name="Freeform 13"/>
          <p:cNvSpPr/>
          <p:nvPr/>
        </p:nvSpPr>
        <p:spPr>
          <a:xfrm>
            <a:off x="3224084" y="8618204"/>
            <a:ext cx="1343713" cy="1280192"/>
          </a:xfrm>
          <a:custGeom>
            <a:avLst/>
            <a:gdLst/>
            <a:ahLst/>
            <a:cxnLst/>
            <a:rect l="l" t="t" r="r" b="b"/>
            <a:pathLst>
              <a:path w="1343713" h="1280192">
                <a:moveTo>
                  <a:pt x="0" y="0"/>
                </a:moveTo>
                <a:lnTo>
                  <a:pt x="1343713" y="0"/>
                </a:lnTo>
                <a:lnTo>
                  <a:pt x="1343713" y="1280192"/>
                </a:lnTo>
                <a:lnTo>
                  <a:pt x="0" y="1280192"/>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5" name="TextBox 15"/>
          <p:cNvSpPr txBox="1"/>
          <p:nvPr/>
        </p:nvSpPr>
        <p:spPr>
          <a:xfrm>
            <a:off x="1918941" y="4417317"/>
            <a:ext cx="3651340" cy="1846659"/>
          </a:xfrm>
          <a:prstGeom prst="rect">
            <a:avLst/>
          </a:prstGeom>
        </p:spPr>
        <p:txBody>
          <a:bodyPr wrap="square" lIns="0" tIns="0" rIns="0" bIns="0" rtlCol="0" anchor="t">
            <a:spAutoFit/>
          </a:bodyPr>
          <a:lstStyle/>
          <a:p>
            <a:pPr algn="just"/>
            <a:r>
              <a:rPr lang="en-GB" sz="4000">
                <a:solidFill>
                  <a:prstClr val="black"/>
                </a:solidFill>
                <a:latin typeface="Times New Roman" panose="02020603050405020304" pitchFamily="18" charset="0"/>
                <a:cs typeface="Times New Roman" panose="02020603050405020304" pitchFamily="18" charset="0"/>
              </a:rPr>
              <a:t> </a:t>
            </a:r>
            <a:r>
              <a:rPr lang="en-US" sz="4000">
                <a:latin typeface="Times New Roman" panose="02020603050405020304" pitchFamily="18" charset="0"/>
                <a:cs typeface="Times New Roman" panose="02020603050405020304" pitchFamily="18" charset="0"/>
              </a:rPr>
              <a:t>Vụ trộm xảy ra trong nhà anh chị Tham Lượng)</a:t>
            </a:r>
            <a:endParaRPr lang="en-GB" sz="4000">
              <a:latin typeface="Times New Roman" panose="02020603050405020304" pitchFamily="18" charset="0"/>
              <a:cs typeface="Times New Roman" panose="02020603050405020304" pitchFamily="18" charset="0"/>
            </a:endParaRPr>
          </a:p>
        </p:txBody>
      </p:sp>
      <p:sp>
        <p:nvSpPr>
          <p:cNvPr id="16" name="TextBox 16"/>
          <p:cNvSpPr txBox="1"/>
          <p:nvPr/>
        </p:nvSpPr>
        <p:spPr>
          <a:xfrm>
            <a:off x="7374669" y="4361828"/>
            <a:ext cx="4512098" cy="2462213"/>
          </a:xfrm>
          <a:prstGeom prst="rect">
            <a:avLst/>
          </a:prstGeom>
        </p:spPr>
        <p:txBody>
          <a:bodyPr wrap="square" lIns="0" tIns="0" rIns="0" bIns="0" rtlCol="0" anchor="t">
            <a:spAutoFit/>
          </a:bodyPr>
          <a:lstStyle/>
          <a:p>
            <a:pPr algn="just"/>
            <a:r>
              <a:rPr lang="en-US" sz="4000">
                <a:latin typeface="Times New Roman" panose="02020603050405020304" pitchFamily="18" charset="0"/>
                <a:cs typeface="Times New Roman" panose="02020603050405020304" pitchFamily="18" charset="0"/>
              </a:rPr>
              <a:t>Buổi tối (khi hai vợ chồng anh chị Tham Lượng đi xem hát tại Nhà hát Lớn).</a:t>
            </a:r>
            <a:endParaRPr lang="en-GB" sz="4000">
              <a:latin typeface="Times New Roman" panose="02020603050405020304" pitchFamily="18" charset="0"/>
              <a:cs typeface="Times New Roman" panose="02020603050405020304" pitchFamily="18" charset="0"/>
            </a:endParaRPr>
          </a:p>
        </p:txBody>
      </p:sp>
      <p:sp>
        <p:nvSpPr>
          <p:cNvPr id="17" name="Freeform 17"/>
          <p:cNvSpPr/>
          <p:nvPr/>
        </p:nvSpPr>
        <p:spPr>
          <a:xfrm>
            <a:off x="-1140642" y="8197452"/>
            <a:ext cx="3175962" cy="3025826"/>
          </a:xfrm>
          <a:custGeom>
            <a:avLst/>
            <a:gdLst/>
            <a:ahLst/>
            <a:cxnLst/>
            <a:rect l="l" t="t" r="r" b="b"/>
            <a:pathLst>
              <a:path w="3175962" h="3025826">
                <a:moveTo>
                  <a:pt x="0" y="0"/>
                </a:moveTo>
                <a:lnTo>
                  <a:pt x="3175963" y="0"/>
                </a:lnTo>
                <a:lnTo>
                  <a:pt x="3175963" y="3025826"/>
                </a:lnTo>
                <a:lnTo>
                  <a:pt x="0" y="3025826"/>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a:ln cap="sq">
            <a:noFill/>
            <a:prstDash val="solid"/>
            <a:miter/>
          </a:ln>
        </p:spPr>
      </p:sp>
      <p:sp>
        <p:nvSpPr>
          <p:cNvPr id="18" name="Freeform 18"/>
          <p:cNvSpPr/>
          <p:nvPr/>
        </p:nvSpPr>
        <p:spPr>
          <a:xfrm>
            <a:off x="15700986" y="-915830"/>
            <a:ext cx="3175962" cy="3025826"/>
          </a:xfrm>
          <a:custGeom>
            <a:avLst/>
            <a:gdLst/>
            <a:ahLst/>
            <a:cxnLst/>
            <a:rect l="l" t="t" r="r" b="b"/>
            <a:pathLst>
              <a:path w="3175962" h="3025826">
                <a:moveTo>
                  <a:pt x="0" y="0"/>
                </a:moveTo>
                <a:lnTo>
                  <a:pt x="3175962" y="0"/>
                </a:lnTo>
                <a:lnTo>
                  <a:pt x="3175962" y="3025826"/>
                </a:lnTo>
                <a:lnTo>
                  <a:pt x="0" y="3025826"/>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a:ln cap="sq">
            <a:noFill/>
            <a:prstDash val="solid"/>
            <a:miter/>
          </a:ln>
        </p:spPr>
      </p:sp>
      <p:sp>
        <p:nvSpPr>
          <p:cNvPr id="19" name="TextBox 17"/>
          <p:cNvSpPr txBox="1"/>
          <p:nvPr/>
        </p:nvSpPr>
        <p:spPr>
          <a:xfrm>
            <a:off x="2065137" y="2035805"/>
            <a:ext cx="3986407" cy="1354217"/>
          </a:xfrm>
          <a:prstGeom prst="rect">
            <a:avLst/>
          </a:prstGeom>
        </p:spPr>
        <p:txBody>
          <a:bodyPr lIns="0" tIns="0" rIns="0" bIns="0" rtlCol="0" anchor="t">
            <a:spAutoFit/>
          </a:bodyPr>
          <a:lstStyle/>
          <a:p>
            <a:pPr algn="ctr"/>
            <a:r>
              <a:rPr lang="en-US" sz="4400" b="1">
                <a:latin typeface="Times New Roman" panose="02020603050405020304" pitchFamily="18" charset="0"/>
                <a:cs typeface="Times New Roman" panose="02020603050405020304" pitchFamily="18" charset="0"/>
              </a:rPr>
              <a:t>1.2. Không gian xảy ra vụ án</a:t>
            </a:r>
            <a:endParaRPr lang="en-GB" sz="4400">
              <a:solidFill>
                <a:prstClr val="black"/>
              </a:solidFill>
              <a:latin typeface="Times New Roman" panose="02020603050405020304" pitchFamily="18" charset="0"/>
              <a:cs typeface="Times New Roman" panose="02020603050405020304" pitchFamily="18" charset="0"/>
            </a:endParaRPr>
          </a:p>
        </p:txBody>
      </p:sp>
      <p:sp>
        <p:nvSpPr>
          <p:cNvPr id="20" name="Freeform 9"/>
          <p:cNvSpPr/>
          <p:nvPr/>
        </p:nvSpPr>
        <p:spPr>
          <a:xfrm>
            <a:off x="6629245" y="1722508"/>
            <a:ext cx="6154293" cy="2183308"/>
          </a:xfrm>
          <a:custGeom>
            <a:avLst/>
            <a:gdLst/>
            <a:ahLst/>
            <a:cxnLst/>
            <a:rect l="l" t="t" r="r" b="b"/>
            <a:pathLst>
              <a:path w="6154293" h="1633685">
                <a:moveTo>
                  <a:pt x="0" y="0"/>
                </a:moveTo>
                <a:lnTo>
                  <a:pt x="6154292" y="0"/>
                </a:lnTo>
                <a:lnTo>
                  <a:pt x="6154292" y="1633685"/>
                </a:lnTo>
                <a:lnTo>
                  <a:pt x="0" y="1633685"/>
                </a:lnTo>
                <a:lnTo>
                  <a:pt x="0" y="0"/>
                </a:lnTo>
                <a:close/>
              </a:path>
            </a:pathLst>
          </a:custGeom>
          <a:blipFill>
            <a:blip r:embed="rId4">
              <a:extLst>
                <a:ext uri="{96DAC541-7B7A-43D3-8B79-37D633B846F1}">
                  <asvg:svgBlip xmlns:asvg="http://schemas.microsoft.com/office/drawing/2016/SVG/main" xmlns="" r:embed="rId5"/>
                </a:ext>
              </a:extLst>
            </a:blip>
            <a:stretch>
              <a:fillRect/>
            </a:stretch>
          </a:blipFill>
          <a:ln cap="sq">
            <a:noFill/>
            <a:prstDash val="solid"/>
            <a:miter/>
          </a:ln>
        </p:spPr>
      </p:sp>
      <p:sp>
        <p:nvSpPr>
          <p:cNvPr id="21" name="TextBox 17"/>
          <p:cNvSpPr txBox="1"/>
          <p:nvPr/>
        </p:nvSpPr>
        <p:spPr>
          <a:xfrm>
            <a:off x="7525672" y="2003498"/>
            <a:ext cx="4267037" cy="1354217"/>
          </a:xfrm>
          <a:prstGeom prst="rect">
            <a:avLst/>
          </a:prstGeom>
        </p:spPr>
        <p:txBody>
          <a:bodyPr wrap="square" lIns="0" tIns="0" rIns="0" bIns="0" rtlCol="0" anchor="t">
            <a:spAutoFit/>
          </a:bodyPr>
          <a:lstStyle/>
          <a:p>
            <a:pPr algn="ctr"/>
            <a:r>
              <a:rPr lang="en-US" sz="4400" b="1">
                <a:latin typeface="Times New Roman" panose="02020603050405020304" pitchFamily="18" charset="0"/>
                <a:cs typeface="Times New Roman" panose="02020603050405020304" pitchFamily="18" charset="0"/>
              </a:rPr>
              <a:t>1.3. Thời gian xảy ra vụ án</a:t>
            </a:r>
            <a:endParaRPr lang="en-GB" sz="4400">
              <a:solidFill>
                <a:prstClr val="black"/>
              </a:solidFill>
              <a:latin typeface="Times New Roman" panose="02020603050405020304" pitchFamily="18" charset="0"/>
              <a:cs typeface="Times New Roman" panose="02020603050405020304" pitchFamily="18" charset="0"/>
            </a:endParaRPr>
          </a:p>
        </p:txBody>
      </p:sp>
      <p:sp>
        <p:nvSpPr>
          <p:cNvPr id="22" name="Freeform 9"/>
          <p:cNvSpPr/>
          <p:nvPr/>
        </p:nvSpPr>
        <p:spPr>
          <a:xfrm>
            <a:off x="12397325" y="1734349"/>
            <a:ext cx="5299580" cy="2076983"/>
          </a:xfrm>
          <a:custGeom>
            <a:avLst/>
            <a:gdLst/>
            <a:ahLst/>
            <a:cxnLst/>
            <a:rect l="l" t="t" r="r" b="b"/>
            <a:pathLst>
              <a:path w="6154293" h="1633685">
                <a:moveTo>
                  <a:pt x="0" y="0"/>
                </a:moveTo>
                <a:lnTo>
                  <a:pt x="6154292" y="0"/>
                </a:lnTo>
                <a:lnTo>
                  <a:pt x="6154292" y="1633685"/>
                </a:lnTo>
                <a:lnTo>
                  <a:pt x="0" y="1633685"/>
                </a:lnTo>
                <a:lnTo>
                  <a:pt x="0" y="0"/>
                </a:lnTo>
                <a:close/>
              </a:path>
            </a:pathLst>
          </a:custGeom>
          <a:blipFill>
            <a:blip r:embed="rId4">
              <a:extLst>
                <a:ext uri="{96DAC541-7B7A-43D3-8B79-37D633B846F1}">
                  <asvg:svgBlip xmlns:asvg="http://schemas.microsoft.com/office/drawing/2016/SVG/main" xmlns="" r:embed="rId5"/>
                </a:ext>
              </a:extLst>
            </a:blip>
            <a:stretch>
              <a:fillRect/>
            </a:stretch>
          </a:blipFill>
          <a:ln cap="sq">
            <a:noFill/>
            <a:prstDash val="solid"/>
            <a:miter/>
          </a:ln>
        </p:spPr>
      </p:sp>
      <p:sp>
        <p:nvSpPr>
          <p:cNvPr id="23" name="TextBox 17"/>
          <p:cNvSpPr txBox="1"/>
          <p:nvPr/>
        </p:nvSpPr>
        <p:spPr>
          <a:xfrm>
            <a:off x="12825228" y="2270198"/>
            <a:ext cx="4496851" cy="677108"/>
          </a:xfrm>
          <a:prstGeom prst="rect">
            <a:avLst/>
          </a:prstGeom>
        </p:spPr>
        <p:txBody>
          <a:bodyPr wrap="square" lIns="0" tIns="0" rIns="0" bIns="0" rtlCol="0" anchor="t">
            <a:spAutoFit/>
          </a:bodyPr>
          <a:lstStyle/>
          <a:p>
            <a:pPr algn="ctr"/>
            <a:r>
              <a:rPr lang="en-US" sz="4400" b="1">
                <a:latin typeface="Times New Roman" panose="02020603050405020304" pitchFamily="18" charset="0"/>
                <a:cs typeface="Times New Roman" panose="02020603050405020304" pitchFamily="18" charset="0"/>
              </a:rPr>
              <a:t>1.4. Ngôi kể</a:t>
            </a:r>
            <a:endParaRPr lang="en-GB" sz="4400">
              <a:solidFill>
                <a:prstClr val="black"/>
              </a:solidFill>
              <a:latin typeface="Times New Roman" panose="02020603050405020304" pitchFamily="18" charset="0"/>
              <a:cs typeface="Times New Roman" panose="02020603050405020304" pitchFamily="18" charset="0"/>
            </a:endParaRPr>
          </a:p>
        </p:txBody>
      </p:sp>
      <p:sp>
        <p:nvSpPr>
          <p:cNvPr id="14" name="Rectangle 13"/>
          <p:cNvSpPr/>
          <p:nvPr/>
        </p:nvSpPr>
        <p:spPr>
          <a:xfrm>
            <a:off x="13304076" y="4590869"/>
            <a:ext cx="3529680" cy="1938992"/>
          </a:xfrm>
          <a:prstGeom prst="rect">
            <a:avLst/>
          </a:prstGeom>
        </p:spPr>
        <p:txBody>
          <a:bodyPr wrap="square">
            <a:spAutoFit/>
          </a:bodyPr>
          <a:lstStyle/>
          <a:p>
            <a:pPr algn="just"/>
            <a:r>
              <a:rPr lang="en-US" sz="4000">
                <a:latin typeface="Times New Roman" panose="02020603050405020304" pitchFamily="18" charset="0"/>
                <a:ea typeface="Calibri" panose="020F0502020204030204" pitchFamily="34" charset="0"/>
                <a:cs typeface="Times New Roman" panose="02020603050405020304" pitchFamily="18" charset="0"/>
              </a:rPr>
              <a:t>Câu chuyện được kể theo ngôi thứ ba.</a:t>
            </a:r>
            <a:endParaRPr lang="en-GB" sz="40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3136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1000"/>
                                        <p:tgtEl>
                                          <p:spTgt spid="19"/>
                                        </p:tgtEl>
                                      </p:cBhvr>
                                    </p:animEffect>
                                    <p:anim calcmode="lin" valueType="num">
                                      <p:cBhvr>
                                        <p:cTn id="8" dur="1000" fill="hold"/>
                                        <p:tgtEl>
                                          <p:spTgt spid="19"/>
                                        </p:tgtEl>
                                        <p:attrNameLst>
                                          <p:attrName>ppt_x</p:attrName>
                                        </p:attrNameLst>
                                      </p:cBhvr>
                                      <p:tavLst>
                                        <p:tav tm="0">
                                          <p:val>
                                            <p:strVal val="#ppt_x"/>
                                          </p:val>
                                        </p:tav>
                                        <p:tav tm="100000">
                                          <p:val>
                                            <p:strVal val="#ppt_x"/>
                                          </p:val>
                                        </p:tav>
                                      </p:tavLst>
                                    </p:anim>
                                    <p:anim calcmode="lin" valueType="num">
                                      <p:cBhvr>
                                        <p:cTn id="9" dur="1000" fill="hold"/>
                                        <p:tgtEl>
                                          <p:spTgt spid="19"/>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1000"/>
                                        <p:tgtEl>
                                          <p:spTgt spid="9"/>
                                        </p:tgtEl>
                                      </p:cBhvr>
                                    </p:animEffect>
                                    <p:anim calcmode="lin" valueType="num">
                                      <p:cBhvr>
                                        <p:cTn id="13" dur="1000" fill="hold"/>
                                        <p:tgtEl>
                                          <p:spTgt spid="9"/>
                                        </p:tgtEl>
                                        <p:attrNameLst>
                                          <p:attrName>ppt_x</p:attrName>
                                        </p:attrNameLst>
                                      </p:cBhvr>
                                      <p:tavLst>
                                        <p:tav tm="0">
                                          <p:val>
                                            <p:strVal val="#ppt_x"/>
                                          </p:val>
                                        </p:tav>
                                        <p:tav tm="100000">
                                          <p:val>
                                            <p:strVal val="#ppt_x"/>
                                          </p:val>
                                        </p:tav>
                                      </p:tavLst>
                                    </p:anim>
                                    <p:anim calcmode="lin" valueType="num">
                                      <p:cBhvr>
                                        <p:cTn id="1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fade">
                                      <p:cBhvr>
                                        <p:cTn id="19" dur="1000"/>
                                        <p:tgtEl>
                                          <p:spTgt spid="15"/>
                                        </p:tgtEl>
                                      </p:cBhvr>
                                    </p:animEffect>
                                    <p:anim calcmode="lin" valueType="num">
                                      <p:cBhvr>
                                        <p:cTn id="20" dur="1000" fill="hold"/>
                                        <p:tgtEl>
                                          <p:spTgt spid="15"/>
                                        </p:tgtEl>
                                        <p:attrNameLst>
                                          <p:attrName>ppt_x</p:attrName>
                                        </p:attrNameLst>
                                      </p:cBhvr>
                                      <p:tavLst>
                                        <p:tav tm="0">
                                          <p:val>
                                            <p:strVal val="#ppt_x"/>
                                          </p:val>
                                        </p:tav>
                                        <p:tav tm="100000">
                                          <p:val>
                                            <p:strVal val="#ppt_x"/>
                                          </p:val>
                                        </p:tav>
                                      </p:tavLst>
                                    </p:anim>
                                    <p:anim calcmode="lin" valueType="num">
                                      <p:cBhvr>
                                        <p:cTn id="21"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21"/>
                                        </p:tgtEl>
                                        <p:attrNameLst>
                                          <p:attrName>style.visibility</p:attrName>
                                        </p:attrNameLst>
                                      </p:cBhvr>
                                      <p:to>
                                        <p:strVal val="visible"/>
                                      </p:to>
                                    </p:set>
                                    <p:animEffect transition="in" filter="wipe(down)">
                                      <p:cBhvr>
                                        <p:cTn id="26" dur="500"/>
                                        <p:tgtEl>
                                          <p:spTgt spid="21"/>
                                        </p:tgtEl>
                                      </p:cBhvr>
                                    </p:animEffect>
                                  </p:childTnLst>
                                </p:cTn>
                              </p:par>
                              <p:par>
                                <p:cTn id="27" presetID="22" presetClass="entr" presetSubtype="4" fill="hold" nodeType="withEffect">
                                  <p:stCondLst>
                                    <p:cond delay="0"/>
                                  </p:stCondLst>
                                  <p:childTnLst>
                                    <p:set>
                                      <p:cBhvr>
                                        <p:cTn id="28" dur="1" fill="hold">
                                          <p:stCondLst>
                                            <p:cond delay="0"/>
                                          </p:stCondLst>
                                        </p:cTn>
                                        <p:tgtEl>
                                          <p:spTgt spid="20"/>
                                        </p:tgtEl>
                                        <p:attrNameLst>
                                          <p:attrName>style.visibility</p:attrName>
                                        </p:attrNameLst>
                                      </p:cBhvr>
                                      <p:to>
                                        <p:strVal val="visible"/>
                                      </p:to>
                                    </p:set>
                                    <p:animEffect transition="in" filter="wipe(down)">
                                      <p:cBhvr>
                                        <p:cTn id="29" dur="500"/>
                                        <p:tgtEl>
                                          <p:spTgt spid="20"/>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16"/>
                                        </p:tgtEl>
                                        <p:attrNameLst>
                                          <p:attrName>style.visibility</p:attrName>
                                        </p:attrNameLst>
                                      </p:cBhvr>
                                      <p:to>
                                        <p:strVal val="visible"/>
                                      </p:to>
                                    </p:set>
                                    <p:animEffect transition="in" filter="wipe(down)">
                                      <p:cBhvr>
                                        <p:cTn id="34" dur="500"/>
                                        <p:tgtEl>
                                          <p:spTgt spid="16"/>
                                        </p:tgtEl>
                                      </p:cBhvr>
                                    </p:animEffect>
                                  </p:childTnLst>
                                </p:cTn>
                              </p:par>
                            </p:childTnLst>
                          </p:cTn>
                        </p:par>
                      </p:childTnLst>
                    </p:cTn>
                  </p:par>
                  <p:par>
                    <p:cTn id="35" fill="hold">
                      <p:stCondLst>
                        <p:cond delay="indefinite"/>
                      </p:stCondLst>
                      <p:childTnLst>
                        <p:par>
                          <p:cTn id="36" fill="hold">
                            <p:stCondLst>
                              <p:cond delay="0"/>
                            </p:stCondLst>
                            <p:childTnLst>
                              <p:par>
                                <p:cTn id="37" presetID="6" presetClass="entr" presetSubtype="16" fill="hold" grpId="0" nodeType="clickEffect">
                                  <p:stCondLst>
                                    <p:cond delay="0"/>
                                  </p:stCondLst>
                                  <p:childTnLst>
                                    <p:set>
                                      <p:cBhvr>
                                        <p:cTn id="38" dur="1" fill="hold">
                                          <p:stCondLst>
                                            <p:cond delay="0"/>
                                          </p:stCondLst>
                                        </p:cTn>
                                        <p:tgtEl>
                                          <p:spTgt spid="23"/>
                                        </p:tgtEl>
                                        <p:attrNameLst>
                                          <p:attrName>style.visibility</p:attrName>
                                        </p:attrNameLst>
                                      </p:cBhvr>
                                      <p:to>
                                        <p:strVal val="visible"/>
                                      </p:to>
                                    </p:set>
                                    <p:animEffect transition="in" filter="circle(in)">
                                      <p:cBhvr>
                                        <p:cTn id="39" dur="2000"/>
                                        <p:tgtEl>
                                          <p:spTgt spid="23"/>
                                        </p:tgtEl>
                                      </p:cBhvr>
                                    </p:animEffect>
                                  </p:childTnLst>
                                </p:cTn>
                              </p:par>
                              <p:par>
                                <p:cTn id="40" presetID="6" presetClass="entr" presetSubtype="16" fill="hold" nodeType="withEffect">
                                  <p:stCondLst>
                                    <p:cond delay="0"/>
                                  </p:stCondLst>
                                  <p:childTnLst>
                                    <p:set>
                                      <p:cBhvr>
                                        <p:cTn id="41" dur="1" fill="hold">
                                          <p:stCondLst>
                                            <p:cond delay="0"/>
                                          </p:stCondLst>
                                        </p:cTn>
                                        <p:tgtEl>
                                          <p:spTgt spid="22"/>
                                        </p:tgtEl>
                                        <p:attrNameLst>
                                          <p:attrName>style.visibility</p:attrName>
                                        </p:attrNameLst>
                                      </p:cBhvr>
                                      <p:to>
                                        <p:strVal val="visible"/>
                                      </p:to>
                                    </p:set>
                                    <p:animEffect transition="in" filter="circle(in)">
                                      <p:cBhvr>
                                        <p:cTn id="42" dur="2000"/>
                                        <p:tgtEl>
                                          <p:spTgt spid="22"/>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circle(in)">
                                      <p:cBhvr>
                                        <p:cTn id="47"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9" grpId="0"/>
      <p:bldP spid="21" grpId="0"/>
      <p:bldP spid="23" grpId="0"/>
      <p:bldP spid="14" grpId="0"/>
    </p:bld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FFF0F6"/>
        </a:solidFill>
        <a:effectLst/>
      </p:bgPr>
    </p:bg>
    <p:spTree>
      <p:nvGrpSpPr>
        <p:cNvPr id="1" name=""/>
        <p:cNvGrpSpPr/>
        <p:nvPr/>
      </p:nvGrpSpPr>
      <p:grpSpPr>
        <a:xfrm>
          <a:off x="0" y="0"/>
          <a:ext cx="0" cy="0"/>
          <a:chOff x="0" y="0"/>
          <a:chExt cx="0" cy="0"/>
        </a:xfrm>
      </p:grpSpPr>
      <p:sp>
        <p:nvSpPr>
          <p:cNvPr id="2" name="Freeform 2"/>
          <p:cNvSpPr/>
          <p:nvPr/>
        </p:nvSpPr>
        <p:spPr>
          <a:xfrm flipH="1" flipV="1">
            <a:off x="-1293613" y="3259551"/>
            <a:ext cx="4644625" cy="4425061"/>
          </a:xfrm>
          <a:custGeom>
            <a:avLst/>
            <a:gdLst/>
            <a:ahLst/>
            <a:cxnLst/>
            <a:rect l="l" t="t" r="r" b="b"/>
            <a:pathLst>
              <a:path w="4644625" h="4425061">
                <a:moveTo>
                  <a:pt x="4644626" y="4425061"/>
                </a:moveTo>
                <a:lnTo>
                  <a:pt x="0" y="4425061"/>
                </a:lnTo>
                <a:lnTo>
                  <a:pt x="0" y="0"/>
                </a:lnTo>
                <a:lnTo>
                  <a:pt x="4644626" y="0"/>
                </a:lnTo>
                <a:lnTo>
                  <a:pt x="4644626"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3" name="Freeform 3"/>
          <p:cNvSpPr/>
          <p:nvPr/>
        </p:nvSpPr>
        <p:spPr>
          <a:xfrm flipH="1" flipV="1">
            <a:off x="15965687" y="2941193"/>
            <a:ext cx="4644625" cy="4425061"/>
          </a:xfrm>
          <a:custGeom>
            <a:avLst/>
            <a:gdLst/>
            <a:ahLst/>
            <a:cxnLst/>
            <a:rect l="l" t="t" r="r" b="b"/>
            <a:pathLst>
              <a:path w="4644625" h="4425061">
                <a:moveTo>
                  <a:pt x="4644626" y="4425062"/>
                </a:moveTo>
                <a:lnTo>
                  <a:pt x="0" y="4425062"/>
                </a:lnTo>
                <a:lnTo>
                  <a:pt x="0" y="0"/>
                </a:lnTo>
                <a:lnTo>
                  <a:pt x="4644626" y="0"/>
                </a:lnTo>
                <a:lnTo>
                  <a:pt x="4644626" y="4425062"/>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4" name="Freeform 4"/>
          <p:cNvSpPr/>
          <p:nvPr/>
        </p:nvSpPr>
        <p:spPr>
          <a:xfrm flipH="1" flipV="1">
            <a:off x="4828484" y="-1615447"/>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5" name="Freeform 5"/>
          <p:cNvSpPr/>
          <p:nvPr/>
        </p:nvSpPr>
        <p:spPr>
          <a:xfrm flipH="1" flipV="1">
            <a:off x="9144000" y="7702901"/>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grpSp>
        <p:nvGrpSpPr>
          <p:cNvPr id="6" name="Group 6"/>
          <p:cNvGrpSpPr/>
          <p:nvPr/>
        </p:nvGrpSpPr>
        <p:grpSpPr>
          <a:xfrm>
            <a:off x="1028700" y="1028700"/>
            <a:ext cx="16230600" cy="8229600"/>
            <a:chOff x="0" y="0"/>
            <a:chExt cx="4274726" cy="2167467"/>
          </a:xfrm>
        </p:grpSpPr>
        <p:sp>
          <p:nvSpPr>
            <p:cNvPr id="7" name="Freeform 7"/>
            <p:cNvSpPr/>
            <p:nvPr/>
          </p:nvSpPr>
          <p:spPr>
            <a:xfrm>
              <a:off x="0" y="0"/>
              <a:ext cx="4274726" cy="2167467"/>
            </a:xfrm>
            <a:custGeom>
              <a:avLst/>
              <a:gdLst/>
              <a:ahLst/>
              <a:cxnLst/>
              <a:rect l="l" t="t" r="r" b="b"/>
              <a:pathLst>
                <a:path w="4274726" h="2167467">
                  <a:moveTo>
                    <a:pt x="21942" y="0"/>
                  </a:moveTo>
                  <a:lnTo>
                    <a:pt x="4252784" y="0"/>
                  </a:lnTo>
                  <a:cubicBezTo>
                    <a:pt x="4264902" y="0"/>
                    <a:pt x="4274726" y="9824"/>
                    <a:pt x="4274726" y="21942"/>
                  </a:cubicBezTo>
                  <a:lnTo>
                    <a:pt x="4274726" y="2145525"/>
                  </a:lnTo>
                  <a:cubicBezTo>
                    <a:pt x="4274726" y="2157643"/>
                    <a:pt x="4264902" y="2167467"/>
                    <a:pt x="4252784" y="2167467"/>
                  </a:cubicBezTo>
                  <a:lnTo>
                    <a:pt x="21942" y="2167467"/>
                  </a:lnTo>
                  <a:cubicBezTo>
                    <a:pt x="16122" y="2167467"/>
                    <a:pt x="10541" y="2165155"/>
                    <a:pt x="6427" y="2161040"/>
                  </a:cubicBezTo>
                  <a:cubicBezTo>
                    <a:pt x="2312" y="2156925"/>
                    <a:pt x="0" y="2151344"/>
                    <a:pt x="0" y="2145525"/>
                  </a:cubicBezTo>
                  <a:lnTo>
                    <a:pt x="0" y="21942"/>
                  </a:lnTo>
                  <a:cubicBezTo>
                    <a:pt x="0" y="16122"/>
                    <a:pt x="2312" y="10541"/>
                    <a:pt x="6427" y="6427"/>
                  </a:cubicBezTo>
                  <a:cubicBezTo>
                    <a:pt x="10541" y="2312"/>
                    <a:pt x="16122" y="0"/>
                    <a:pt x="21942" y="0"/>
                  </a:cubicBezTo>
                  <a:close/>
                </a:path>
              </a:pathLst>
            </a:custGeom>
            <a:solidFill>
              <a:srgbClr val="FFFFFF">
                <a:alpha val="80000"/>
              </a:srgbClr>
            </a:solidFill>
            <a:ln w="38100" cap="rnd">
              <a:solidFill>
                <a:srgbClr val="FF94BE">
                  <a:alpha val="80000"/>
                </a:srgbClr>
              </a:solidFill>
              <a:prstDash val="dash"/>
              <a:round/>
            </a:ln>
          </p:spPr>
        </p:sp>
        <p:sp>
          <p:nvSpPr>
            <p:cNvPr id="8" name="TextBox 8"/>
            <p:cNvSpPr txBox="1"/>
            <p:nvPr/>
          </p:nvSpPr>
          <p:spPr>
            <a:xfrm>
              <a:off x="0" y="-47625"/>
              <a:ext cx="4274726" cy="2215092"/>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10" name="Freeform 10"/>
          <p:cNvSpPr/>
          <p:nvPr/>
        </p:nvSpPr>
        <p:spPr>
          <a:xfrm flipH="1" flipV="1">
            <a:off x="16101337" y="8197452"/>
            <a:ext cx="3606446" cy="3435960"/>
          </a:xfrm>
          <a:custGeom>
            <a:avLst/>
            <a:gdLst/>
            <a:ahLst/>
            <a:cxnLst/>
            <a:rect l="l" t="t" r="r" b="b"/>
            <a:pathLst>
              <a:path w="3606446" h="3435960">
                <a:moveTo>
                  <a:pt x="3606446" y="3435959"/>
                </a:moveTo>
                <a:lnTo>
                  <a:pt x="0" y="3435959"/>
                </a:lnTo>
                <a:lnTo>
                  <a:pt x="0" y="0"/>
                </a:lnTo>
                <a:lnTo>
                  <a:pt x="3606446" y="0"/>
                </a:lnTo>
                <a:lnTo>
                  <a:pt x="3606446" y="3435959"/>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1" name="Freeform 11"/>
          <p:cNvSpPr/>
          <p:nvPr/>
        </p:nvSpPr>
        <p:spPr>
          <a:xfrm>
            <a:off x="-948361" y="-915830"/>
            <a:ext cx="3175962" cy="3025826"/>
          </a:xfrm>
          <a:custGeom>
            <a:avLst/>
            <a:gdLst/>
            <a:ahLst/>
            <a:cxnLst/>
            <a:rect l="l" t="t" r="r" b="b"/>
            <a:pathLst>
              <a:path w="3175962" h="3025826">
                <a:moveTo>
                  <a:pt x="0" y="0"/>
                </a:moveTo>
                <a:lnTo>
                  <a:pt x="3175963" y="0"/>
                </a:lnTo>
                <a:lnTo>
                  <a:pt x="3175963" y="3025826"/>
                </a:lnTo>
                <a:lnTo>
                  <a:pt x="0" y="3025826"/>
                </a:lnTo>
                <a:lnTo>
                  <a:pt x="0" y="0"/>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2" name="Freeform 12"/>
          <p:cNvSpPr/>
          <p:nvPr/>
        </p:nvSpPr>
        <p:spPr>
          <a:xfrm>
            <a:off x="12397325" y="388604"/>
            <a:ext cx="1343713" cy="1280192"/>
          </a:xfrm>
          <a:custGeom>
            <a:avLst/>
            <a:gdLst/>
            <a:ahLst/>
            <a:cxnLst/>
            <a:rect l="l" t="t" r="r" b="b"/>
            <a:pathLst>
              <a:path w="1343713" h="1280192">
                <a:moveTo>
                  <a:pt x="0" y="0"/>
                </a:moveTo>
                <a:lnTo>
                  <a:pt x="1343713" y="0"/>
                </a:lnTo>
                <a:lnTo>
                  <a:pt x="1343713" y="1280192"/>
                </a:lnTo>
                <a:lnTo>
                  <a:pt x="0" y="1280192"/>
                </a:lnTo>
                <a:lnTo>
                  <a:pt x="0" y="0"/>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3" name="Freeform 13"/>
          <p:cNvSpPr/>
          <p:nvPr/>
        </p:nvSpPr>
        <p:spPr>
          <a:xfrm>
            <a:off x="3224084" y="8618204"/>
            <a:ext cx="1343713" cy="1280192"/>
          </a:xfrm>
          <a:custGeom>
            <a:avLst/>
            <a:gdLst/>
            <a:ahLst/>
            <a:cxnLst/>
            <a:rect l="l" t="t" r="r" b="b"/>
            <a:pathLst>
              <a:path w="1343713" h="1280192">
                <a:moveTo>
                  <a:pt x="0" y="0"/>
                </a:moveTo>
                <a:lnTo>
                  <a:pt x="1343713" y="0"/>
                </a:lnTo>
                <a:lnTo>
                  <a:pt x="1343713" y="1280192"/>
                </a:lnTo>
                <a:lnTo>
                  <a:pt x="0" y="1280192"/>
                </a:lnTo>
                <a:lnTo>
                  <a:pt x="0" y="0"/>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7" name="Freeform 17"/>
          <p:cNvSpPr/>
          <p:nvPr/>
        </p:nvSpPr>
        <p:spPr>
          <a:xfrm>
            <a:off x="-1140642" y="8197452"/>
            <a:ext cx="3175962" cy="3025826"/>
          </a:xfrm>
          <a:custGeom>
            <a:avLst/>
            <a:gdLst/>
            <a:ahLst/>
            <a:cxnLst/>
            <a:rect l="l" t="t" r="r" b="b"/>
            <a:pathLst>
              <a:path w="3175962" h="3025826">
                <a:moveTo>
                  <a:pt x="0" y="0"/>
                </a:moveTo>
                <a:lnTo>
                  <a:pt x="3175963" y="0"/>
                </a:lnTo>
                <a:lnTo>
                  <a:pt x="3175963" y="3025826"/>
                </a:lnTo>
                <a:lnTo>
                  <a:pt x="0" y="3025826"/>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a:ln cap="sq">
            <a:noFill/>
            <a:prstDash val="solid"/>
            <a:miter/>
          </a:ln>
        </p:spPr>
      </p:sp>
      <p:sp>
        <p:nvSpPr>
          <p:cNvPr id="18" name="Freeform 18"/>
          <p:cNvSpPr/>
          <p:nvPr/>
        </p:nvSpPr>
        <p:spPr>
          <a:xfrm>
            <a:off x="15700986" y="-915830"/>
            <a:ext cx="3175962" cy="3025826"/>
          </a:xfrm>
          <a:custGeom>
            <a:avLst/>
            <a:gdLst/>
            <a:ahLst/>
            <a:cxnLst/>
            <a:rect l="l" t="t" r="r" b="b"/>
            <a:pathLst>
              <a:path w="3175962" h="3025826">
                <a:moveTo>
                  <a:pt x="0" y="0"/>
                </a:moveTo>
                <a:lnTo>
                  <a:pt x="3175962" y="0"/>
                </a:lnTo>
                <a:lnTo>
                  <a:pt x="3175962" y="3025826"/>
                </a:lnTo>
                <a:lnTo>
                  <a:pt x="0" y="3025826"/>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a:ln cap="sq">
            <a:noFill/>
            <a:prstDash val="solid"/>
            <a:miter/>
          </a:ln>
        </p:spPr>
      </p:sp>
      <p:graphicFrame>
        <p:nvGraphicFramePr>
          <p:cNvPr id="19" name="Table 18"/>
          <p:cNvGraphicFramePr>
            <a:graphicFrameLocks noGrp="1"/>
          </p:cNvGraphicFramePr>
          <p:nvPr>
            <p:extLst>
              <p:ext uri="{D42A27DB-BD31-4B8C-83A1-F6EECF244321}">
                <p14:modId xmlns:p14="http://schemas.microsoft.com/office/powerpoint/2010/main" val="3894002298"/>
              </p:ext>
            </p:extLst>
          </p:nvPr>
        </p:nvGraphicFramePr>
        <p:xfrm>
          <a:off x="1807071" y="3096810"/>
          <a:ext cx="14673857" cy="5705856"/>
        </p:xfrm>
        <a:graphic>
          <a:graphicData uri="http://schemas.openxmlformats.org/drawingml/2006/table">
            <a:tbl>
              <a:tblPr firstRow="1" firstCol="1" bandRow="1"/>
              <a:tblGrid>
                <a:gridCol w="14673857"/>
              </a:tblGrid>
              <a:tr h="0">
                <a:tc>
                  <a:txBody>
                    <a:bodyPr/>
                    <a:lstStyle/>
                    <a:p>
                      <a:pPr algn="ctr">
                        <a:lnSpc>
                          <a:spcPct val="130000"/>
                        </a:lnSpc>
                        <a:spcAft>
                          <a:spcPts val="0"/>
                        </a:spcAft>
                      </a:pPr>
                      <a:r>
                        <a:rPr lang="pt-BR" sz="3600" b="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Phiếu học tập 02:</a:t>
                      </a:r>
                      <a:r>
                        <a:rPr lang="pt-BR" sz="3600" b="1">
                          <a:effectLst/>
                          <a:latin typeface="Times New Roman" panose="02020603050405020304" pitchFamily="18" charset="0"/>
                          <a:ea typeface="Calibri" panose="020F0502020204030204" pitchFamily="34" charset="0"/>
                          <a:cs typeface="Times New Roman" panose="02020603050405020304" pitchFamily="18" charset="0"/>
                        </a:rPr>
                        <a:t> </a:t>
                      </a:r>
                      <a:r>
                        <a:rPr lang="pt-BR" sz="3600" b="1">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Tìm hiểu cách thức phá án</a:t>
                      </a:r>
                      <a:endParaRPr lang="en-GB" sz="360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30000"/>
                        </a:lnSpc>
                        <a:spcAft>
                          <a:spcPts val="0"/>
                        </a:spcAft>
                      </a:pPr>
                      <a:r>
                        <a:rPr lang="en-GB" sz="3600" b="1">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GB" sz="3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30000"/>
                        </a:lnSpc>
                        <a:spcAft>
                          <a:spcPts val="0"/>
                        </a:spcAft>
                      </a:pPr>
                      <a:r>
                        <a:rPr lang="pt-BR" sz="3600">
                          <a:solidFill>
                            <a:srgbClr val="0D0D0D"/>
                          </a:solidFill>
                          <a:effectLst/>
                          <a:latin typeface="Times New Roman" panose="02020603050405020304" pitchFamily="18" charset="0"/>
                          <a:ea typeface="Calibri" panose="020F0502020204030204" pitchFamily="34" charset="0"/>
                          <a:cs typeface="Times New Roman" panose="02020603050405020304" pitchFamily="18" charset="0"/>
                        </a:rPr>
                        <a:t>a. Trình bày cách thức tìm bằng chứng để giải mã vụ án của thám từ Kỳ Phát</a:t>
                      </a:r>
                      <a:endParaRPr lang="en-GB" sz="360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30000"/>
                        </a:lnSpc>
                        <a:spcAft>
                          <a:spcPts val="0"/>
                        </a:spcAft>
                      </a:pPr>
                      <a:r>
                        <a:rPr lang="pt-BR" sz="360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en-GB" sz="3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30000"/>
                        </a:lnSpc>
                        <a:spcAft>
                          <a:spcPts val="0"/>
                        </a:spcAft>
                      </a:pPr>
                      <a:r>
                        <a:rPr lang="pt-BR" sz="3600">
                          <a:effectLst/>
                          <a:latin typeface="Times New Roman" panose="02020603050405020304" pitchFamily="18" charset="0"/>
                          <a:ea typeface="Calibri" panose="020F0502020204030204" pitchFamily="34" charset="0"/>
                          <a:cs typeface="Times New Roman" panose="02020603050405020304" pitchFamily="18" charset="0"/>
                        </a:rPr>
                        <a:t>b. Chỉ ra một số chi tiết có vai trò là manh mối của vụ án.</a:t>
                      </a:r>
                      <a:endParaRPr lang="en-GB" sz="360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30000"/>
                        </a:lnSpc>
                        <a:spcAft>
                          <a:spcPts val="0"/>
                        </a:spcAft>
                      </a:pPr>
                      <a:r>
                        <a:rPr lang="pt-BR" sz="360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en-GB" sz="3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9" name="Rectangle 8"/>
          <p:cNvSpPr/>
          <p:nvPr/>
        </p:nvSpPr>
        <p:spPr>
          <a:xfrm>
            <a:off x="3630310" y="1412733"/>
            <a:ext cx="11027378" cy="971100"/>
          </a:xfrm>
          <a:prstGeom prst="rect">
            <a:avLst/>
          </a:prstGeom>
        </p:spPr>
        <p:txBody>
          <a:bodyPr wrap="none">
            <a:spAutoFit/>
          </a:bodyPr>
          <a:lstStyle/>
          <a:p>
            <a:pPr algn="just">
              <a:lnSpc>
                <a:spcPct val="130000"/>
              </a:lnSpc>
              <a:spcAft>
                <a:spcPts val="0"/>
              </a:spcAft>
            </a:pPr>
            <a:r>
              <a:rPr lang="en-US" sz="4800" b="1">
                <a:latin typeface="Times New Roman" panose="02020603050405020304" pitchFamily="18" charset="0"/>
                <a:ea typeface="Calibri" panose="020F0502020204030204" pitchFamily="34" charset="0"/>
                <a:cs typeface="Times New Roman" panose="02020603050405020304" pitchFamily="18" charset="0"/>
              </a:rPr>
              <a:t>2. </a:t>
            </a:r>
            <a:r>
              <a:rPr lang="de-DE" sz="4800" b="1">
                <a:latin typeface="Times New Roman" panose="02020603050405020304" pitchFamily="18" charset="0"/>
                <a:ea typeface="MS Mincho"/>
                <a:cs typeface="Times New Roman" panose="02020603050405020304" pitchFamily="18" charset="0"/>
              </a:rPr>
              <a:t>Quá trình phá án của thám tử Kỳ Phát</a:t>
            </a:r>
            <a:endParaRPr lang="en-GB" sz="480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barn(inVertical)">
                                      <p:cBhvr>
                                        <p:cTn id="1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0F6"/>
        </a:solidFill>
        <a:effectLst/>
      </p:bgPr>
    </p:bg>
    <p:spTree>
      <p:nvGrpSpPr>
        <p:cNvPr id="1" name=""/>
        <p:cNvGrpSpPr/>
        <p:nvPr/>
      </p:nvGrpSpPr>
      <p:grpSpPr>
        <a:xfrm>
          <a:off x="0" y="0"/>
          <a:ext cx="0" cy="0"/>
          <a:chOff x="0" y="0"/>
          <a:chExt cx="0" cy="0"/>
        </a:xfrm>
      </p:grpSpPr>
      <p:sp>
        <p:nvSpPr>
          <p:cNvPr id="2" name="Freeform 2"/>
          <p:cNvSpPr/>
          <p:nvPr/>
        </p:nvSpPr>
        <p:spPr>
          <a:xfrm flipH="1" flipV="1">
            <a:off x="3240502" y="2189755"/>
            <a:ext cx="4644625" cy="4425061"/>
          </a:xfrm>
          <a:custGeom>
            <a:avLst/>
            <a:gdLst/>
            <a:ahLst/>
            <a:cxnLst/>
            <a:rect l="l" t="t" r="r" b="b"/>
            <a:pathLst>
              <a:path w="4644625" h="4425061">
                <a:moveTo>
                  <a:pt x="4644626" y="4425061"/>
                </a:moveTo>
                <a:lnTo>
                  <a:pt x="0" y="4425061"/>
                </a:lnTo>
                <a:lnTo>
                  <a:pt x="0" y="0"/>
                </a:lnTo>
                <a:lnTo>
                  <a:pt x="4644626" y="0"/>
                </a:lnTo>
                <a:lnTo>
                  <a:pt x="4644626"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3" name="Freeform 3"/>
          <p:cNvSpPr/>
          <p:nvPr/>
        </p:nvSpPr>
        <p:spPr>
          <a:xfrm flipH="1" flipV="1">
            <a:off x="10271826" y="3737282"/>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grpSp>
        <p:nvGrpSpPr>
          <p:cNvPr id="4" name="Group 4"/>
          <p:cNvGrpSpPr/>
          <p:nvPr/>
        </p:nvGrpSpPr>
        <p:grpSpPr>
          <a:xfrm>
            <a:off x="5562815" y="1888444"/>
            <a:ext cx="7031323" cy="6362190"/>
            <a:chOff x="0" y="0"/>
            <a:chExt cx="1851871" cy="1675639"/>
          </a:xfrm>
        </p:grpSpPr>
        <p:sp>
          <p:nvSpPr>
            <p:cNvPr id="5" name="Freeform 5"/>
            <p:cNvSpPr/>
            <p:nvPr/>
          </p:nvSpPr>
          <p:spPr>
            <a:xfrm>
              <a:off x="0" y="0"/>
              <a:ext cx="1851871" cy="1675639"/>
            </a:xfrm>
            <a:custGeom>
              <a:avLst/>
              <a:gdLst/>
              <a:ahLst/>
              <a:cxnLst/>
              <a:rect l="l" t="t" r="r" b="b"/>
              <a:pathLst>
                <a:path w="1851871" h="1675639">
                  <a:moveTo>
                    <a:pt x="50649" y="0"/>
                  </a:moveTo>
                  <a:lnTo>
                    <a:pt x="1801222" y="0"/>
                  </a:lnTo>
                  <a:cubicBezTo>
                    <a:pt x="1829195" y="0"/>
                    <a:pt x="1851871" y="22676"/>
                    <a:pt x="1851871" y="50649"/>
                  </a:cubicBezTo>
                  <a:lnTo>
                    <a:pt x="1851871" y="1624990"/>
                  </a:lnTo>
                  <a:cubicBezTo>
                    <a:pt x="1851871" y="1638423"/>
                    <a:pt x="1846535" y="1651305"/>
                    <a:pt x="1837037" y="1660804"/>
                  </a:cubicBezTo>
                  <a:cubicBezTo>
                    <a:pt x="1827538" y="1670303"/>
                    <a:pt x="1814655" y="1675639"/>
                    <a:pt x="1801222" y="1675639"/>
                  </a:cubicBezTo>
                  <a:lnTo>
                    <a:pt x="50649" y="1675639"/>
                  </a:lnTo>
                  <a:cubicBezTo>
                    <a:pt x="22676" y="1675639"/>
                    <a:pt x="0" y="1652962"/>
                    <a:pt x="0" y="1624990"/>
                  </a:cubicBezTo>
                  <a:lnTo>
                    <a:pt x="0" y="50649"/>
                  </a:lnTo>
                  <a:cubicBezTo>
                    <a:pt x="0" y="22676"/>
                    <a:pt x="22676" y="0"/>
                    <a:pt x="50649" y="0"/>
                  </a:cubicBezTo>
                  <a:close/>
                </a:path>
              </a:pathLst>
            </a:custGeom>
            <a:solidFill>
              <a:srgbClr val="FFFFFF">
                <a:alpha val="80000"/>
              </a:srgbClr>
            </a:solidFill>
            <a:ln w="38100" cap="rnd">
              <a:solidFill>
                <a:srgbClr val="FF94BE">
                  <a:alpha val="80000"/>
                </a:srgbClr>
              </a:solidFill>
              <a:prstDash val="dash"/>
              <a:round/>
            </a:ln>
          </p:spPr>
        </p:sp>
        <p:sp>
          <p:nvSpPr>
            <p:cNvPr id="6" name="TextBox 6"/>
            <p:cNvSpPr txBox="1"/>
            <p:nvPr/>
          </p:nvSpPr>
          <p:spPr>
            <a:xfrm>
              <a:off x="0" y="-47625"/>
              <a:ext cx="1851871" cy="1723264"/>
            </a:xfrm>
            <a:prstGeom prst="rect">
              <a:avLst/>
            </a:prstGeom>
          </p:spPr>
          <p:txBody>
            <a:bodyPr lIns="50800" tIns="50800" rIns="50800" bIns="50800" rtlCol="0" anchor="ctr"/>
            <a:lstStyle/>
            <a:p>
              <a:pPr algn="ctr">
                <a:lnSpc>
                  <a:spcPts val="2659"/>
                </a:lnSpc>
                <a:spcBef>
                  <a:spcPct val="0"/>
                </a:spcBef>
              </a:pPr>
              <a:endParaRPr>
                <a:solidFill>
                  <a:prstClr val="black"/>
                </a:solidFill>
              </a:endParaRPr>
            </a:p>
          </p:txBody>
        </p:sp>
      </p:grpSp>
      <p:sp>
        <p:nvSpPr>
          <p:cNvPr id="7" name="Freeform 7"/>
          <p:cNvSpPr/>
          <p:nvPr/>
        </p:nvSpPr>
        <p:spPr>
          <a:xfrm>
            <a:off x="5954627" y="183268"/>
            <a:ext cx="6154293" cy="1633685"/>
          </a:xfrm>
          <a:custGeom>
            <a:avLst/>
            <a:gdLst/>
            <a:ahLst/>
            <a:cxnLst/>
            <a:rect l="l" t="t" r="r" b="b"/>
            <a:pathLst>
              <a:path w="6154293" h="1633685">
                <a:moveTo>
                  <a:pt x="0" y="0"/>
                </a:moveTo>
                <a:lnTo>
                  <a:pt x="6154292" y="0"/>
                </a:lnTo>
                <a:lnTo>
                  <a:pt x="6154292" y="1633685"/>
                </a:lnTo>
                <a:lnTo>
                  <a:pt x="0" y="1633685"/>
                </a:lnTo>
                <a:lnTo>
                  <a:pt x="0" y="0"/>
                </a:lnTo>
                <a:close/>
              </a:path>
            </a:pathLst>
          </a:custGeom>
          <a:blipFill>
            <a:blip r:embed="rId4">
              <a:extLst>
                <a:ext uri="{96DAC541-7B7A-43D3-8B79-37D633B846F1}">
                  <asvg:svgBlip xmlns:asvg="http://schemas.microsoft.com/office/drawing/2016/SVG/main" xmlns="" r:embed="rId5"/>
                </a:ext>
              </a:extLst>
            </a:blip>
            <a:stretch>
              <a:fillRect/>
            </a:stretch>
          </a:blipFill>
          <a:ln cap="sq">
            <a:noFill/>
            <a:prstDash val="solid"/>
            <a:miter/>
          </a:ln>
        </p:spPr>
      </p:sp>
      <p:sp>
        <p:nvSpPr>
          <p:cNvPr id="8" name="TextBox 8"/>
          <p:cNvSpPr txBox="1"/>
          <p:nvPr/>
        </p:nvSpPr>
        <p:spPr>
          <a:xfrm>
            <a:off x="5772015" y="3655964"/>
            <a:ext cx="6612924" cy="3046988"/>
          </a:xfrm>
          <a:prstGeom prst="rect">
            <a:avLst/>
          </a:prstGeom>
        </p:spPr>
        <p:txBody>
          <a:bodyPr wrap="square" lIns="0" tIns="0" rIns="0" bIns="0" rtlCol="0" anchor="t">
            <a:spAutoFit/>
          </a:bodyPr>
          <a:lstStyle/>
          <a:p>
            <a:pPr marL="323850" lvl="1" algn="ctr"/>
            <a:r>
              <a:rPr lang="vi-VN" sz="6600" b="1">
                <a:effectLst>
                  <a:glow rad="139700">
                    <a:schemeClr val="accent2">
                      <a:satMod val="175000"/>
                      <a:alpha val="40000"/>
                    </a:schemeClr>
                  </a:glow>
                </a:effectLst>
                <a:latin typeface="Times New Roman" panose="02020603050405020304" pitchFamily="18" charset="0"/>
                <a:cs typeface="Times New Roman" panose="02020603050405020304" pitchFamily="18" charset="0"/>
              </a:rPr>
              <a:t>HOẠT ĐỘNG </a:t>
            </a:r>
            <a:r>
              <a:rPr lang="vi-VN" sz="6600" b="1" smtClean="0">
                <a:effectLst>
                  <a:glow rad="139700">
                    <a:schemeClr val="accent2">
                      <a:satMod val="175000"/>
                      <a:alpha val="40000"/>
                    </a:schemeClr>
                  </a:glow>
                </a:effectLst>
                <a:latin typeface="Times New Roman" panose="02020603050405020304" pitchFamily="18" charset="0"/>
                <a:cs typeface="Times New Roman" panose="02020603050405020304" pitchFamily="18" charset="0"/>
              </a:rPr>
              <a:t>2 </a:t>
            </a:r>
            <a:r>
              <a:rPr lang="vi-VN" sz="6600" b="1">
                <a:effectLst>
                  <a:glow rad="139700">
                    <a:schemeClr val="accent2">
                      <a:satMod val="175000"/>
                      <a:alpha val="40000"/>
                    </a:schemeClr>
                  </a:glow>
                </a:effectLst>
                <a:latin typeface="Times New Roman" panose="02020603050405020304" pitchFamily="18" charset="0"/>
                <a:cs typeface="Times New Roman" panose="02020603050405020304" pitchFamily="18" charset="0"/>
              </a:rPr>
              <a:t>HÌNH THÀNH KIẾN THỨC</a:t>
            </a:r>
            <a:endParaRPr lang="en-US" sz="6000">
              <a:solidFill>
                <a:srgbClr val="000000"/>
              </a:solidFill>
              <a:effectLst>
                <a:glow rad="139700">
                  <a:schemeClr val="accent2">
                    <a:satMod val="175000"/>
                    <a:alpha val="40000"/>
                  </a:schemeClr>
                </a:glow>
              </a:effectLst>
              <a:latin typeface="Times New Roman" panose="02020603050405020304" pitchFamily="18" charset="0"/>
              <a:ea typeface="Questrial"/>
              <a:cs typeface="Times New Roman" panose="02020603050405020304" pitchFamily="18" charset="0"/>
              <a:sym typeface="Questrial"/>
            </a:endParaRPr>
          </a:p>
        </p:txBody>
      </p:sp>
      <p:sp>
        <p:nvSpPr>
          <p:cNvPr id="9" name="Freeform 9"/>
          <p:cNvSpPr/>
          <p:nvPr/>
        </p:nvSpPr>
        <p:spPr>
          <a:xfrm flipH="1" flipV="1">
            <a:off x="11922282" y="1484561"/>
            <a:ext cx="1343713" cy="1280192"/>
          </a:xfrm>
          <a:custGeom>
            <a:avLst/>
            <a:gdLst/>
            <a:ahLst/>
            <a:cxnLst/>
            <a:rect l="l" t="t" r="r" b="b"/>
            <a:pathLst>
              <a:path w="1343713" h="1280192">
                <a:moveTo>
                  <a:pt x="1343713" y="1280192"/>
                </a:moveTo>
                <a:lnTo>
                  <a:pt x="0" y="1280192"/>
                </a:lnTo>
                <a:lnTo>
                  <a:pt x="0" y="0"/>
                </a:lnTo>
                <a:lnTo>
                  <a:pt x="1343713" y="0"/>
                </a:lnTo>
                <a:lnTo>
                  <a:pt x="1343713" y="1280192"/>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0" name="Freeform 10"/>
          <p:cNvSpPr/>
          <p:nvPr/>
        </p:nvSpPr>
        <p:spPr>
          <a:xfrm>
            <a:off x="4890959" y="7522247"/>
            <a:ext cx="1343713" cy="1280192"/>
          </a:xfrm>
          <a:custGeom>
            <a:avLst/>
            <a:gdLst/>
            <a:ahLst/>
            <a:cxnLst/>
            <a:rect l="l" t="t" r="r" b="b"/>
            <a:pathLst>
              <a:path w="1343713" h="1280192">
                <a:moveTo>
                  <a:pt x="0" y="0"/>
                </a:moveTo>
                <a:lnTo>
                  <a:pt x="1343713" y="0"/>
                </a:lnTo>
                <a:lnTo>
                  <a:pt x="1343713" y="1280192"/>
                </a:lnTo>
                <a:lnTo>
                  <a:pt x="0" y="1280192"/>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2" name="Freeform 12"/>
          <p:cNvSpPr/>
          <p:nvPr/>
        </p:nvSpPr>
        <p:spPr>
          <a:xfrm flipH="1" flipV="1">
            <a:off x="15151705" y="7395010"/>
            <a:ext cx="4993349" cy="4757300"/>
          </a:xfrm>
          <a:custGeom>
            <a:avLst/>
            <a:gdLst/>
            <a:ahLst/>
            <a:cxnLst/>
            <a:rect l="l" t="t" r="r" b="b"/>
            <a:pathLst>
              <a:path w="4993349" h="4757300">
                <a:moveTo>
                  <a:pt x="4993349" y="4757300"/>
                </a:moveTo>
                <a:lnTo>
                  <a:pt x="0" y="4757300"/>
                </a:lnTo>
                <a:lnTo>
                  <a:pt x="0" y="0"/>
                </a:lnTo>
                <a:lnTo>
                  <a:pt x="4993349" y="0"/>
                </a:lnTo>
                <a:lnTo>
                  <a:pt x="4993349" y="475730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3" name="Freeform 13"/>
          <p:cNvSpPr/>
          <p:nvPr/>
        </p:nvSpPr>
        <p:spPr>
          <a:xfrm>
            <a:off x="-1857054" y="-2159623"/>
            <a:ext cx="4993349" cy="4757300"/>
          </a:xfrm>
          <a:custGeom>
            <a:avLst/>
            <a:gdLst/>
            <a:ahLst/>
            <a:cxnLst/>
            <a:rect l="l" t="t" r="r" b="b"/>
            <a:pathLst>
              <a:path w="4993349" h="4757300">
                <a:moveTo>
                  <a:pt x="0" y="0"/>
                </a:moveTo>
                <a:lnTo>
                  <a:pt x="4993349" y="0"/>
                </a:lnTo>
                <a:lnTo>
                  <a:pt x="4993349" y="4757299"/>
                </a:lnTo>
                <a:lnTo>
                  <a:pt x="0" y="4757299"/>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4" name="Freeform 14"/>
          <p:cNvSpPr/>
          <p:nvPr/>
        </p:nvSpPr>
        <p:spPr>
          <a:xfrm>
            <a:off x="13698197" y="8779164"/>
            <a:ext cx="1005820" cy="958273"/>
          </a:xfrm>
          <a:custGeom>
            <a:avLst/>
            <a:gdLst/>
            <a:ahLst/>
            <a:cxnLst/>
            <a:rect l="l" t="t" r="r" b="b"/>
            <a:pathLst>
              <a:path w="1005820" h="958273">
                <a:moveTo>
                  <a:pt x="0" y="0"/>
                </a:moveTo>
                <a:lnTo>
                  <a:pt x="1005821" y="0"/>
                </a:lnTo>
                <a:lnTo>
                  <a:pt x="1005821" y="958272"/>
                </a:lnTo>
                <a:lnTo>
                  <a:pt x="0" y="958272"/>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5" name="Freeform 15"/>
          <p:cNvSpPr/>
          <p:nvPr/>
        </p:nvSpPr>
        <p:spPr>
          <a:xfrm>
            <a:off x="3136295" y="324051"/>
            <a:ext cx="1005820" cy="958273"/>
          </a:xfrm>
          <a:custGeom>
            <a:avLst/>
            <a:gdLst/>
            <a:ahLst/>
            <a:cxnLst/>
            <a:rect l="l" t="t" r="r" b="b"/>
            <a:pathLst>
              <a:path w="1005820" h="958273">
                <a:moveTo>
                  <a:pt x="0" y="0"/>
                </a:moveTo>
                <a:lnTo>
                  <a:pt x="1005821" y="0"/>
                </a:lnTo>
                <a:lnTo>
                  <a:pt x="1005821" y="958273"/>
                </a:lnTo>
                <a:lnTo>
                  <a:pt x="0" y="958273"/>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6" name="Freeform 16"/>
          <p:cNvSpPr/>
          <p:nvPr/>
        </p:nvSpPr>
        <p:spPr>
          <a:xfrm>
            <a:off x="-2304620" y="6268819"/>
            <a:ext cx="5888482" cy="5610118"/>
          </a:xfrm>
          <a:custGeom>
            <a:avLst/>
            <a:gdLst/>
            <a:ahLst/>
            <a:cxnLst/>
            <a:rect l="l" t="t" r="r" b="b"/>
            <a:pathLst>
              <a:path w="5888482" h="5610118">
                <a:moveTo>
                  <a:pt x="0" y="0"/>
                </a:moveTo>
                <a:lnTo>
                  <a:pt x="5888482" y="0"/>
                </a:lnTo>
                <a:lnTo>
                  <a:pt x="5888482" y="5610117"/>
                </a:lnTo>
                <a:lnTo>
                  <a:pt x="0" y="5610117"/>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17" name="Freeform 17"/>
          <p:cNvSpPr/>
          <p:nvPr/>
        </p:nvSpPr>
        <p:spPr>
          <a:xfrm flipH="1" flipV="1">
            <a:off x="14406650" y="-1613559"/>
            <a:ext cx="5705300" cy="5435595"/>
          </a:xfrm>
          <a:custGeom>
            <a:avLst/>
            <a:gdLst/>
            <a:ahLst/>
            <a:cxnLst/>
            <a:rect l="l" t="t" r="r" b="b"/>
            <a:pathLst>
              <a:path w="5705300" h="5435595">
                <a:moveTo>
                  <a:pt x="5705300" y="5435595"/>
                </a:moveTo>
                <a:lnTo>
                  <a:pt x="0" y="5435595"/>
                </a:lnTo>
                <a:lnTo>
                  <a:pt x="0" y="0"/>
                </a:lnTo>
                <a:lnTo>
                  <a:pt x="5705300" y="0"/>
                </a:lnTo>
                <a:lnTo>
                  <a:pt x="5705300" y="5435595"/>
                </a:lnTo>
                <a:close/>
              </a:path>
            </a:pathLst>
          </a:custGeom>
          <a:blipFill>
            <a:blip r:embed="rId2">
              <a:extLst>
                <a:ext uri="{96DAC541-7B7A-43D3-8B79-37D633B846F1}">
                  <asvg:svgBlip xmlns:asvg="http://schemas.microsoft.com/office/drawing/2016/SVG/main" xmlns="" r:embed="rId3"/>
                </a:ext>
              </a:extLst>
            </a:blip>
            <a:stretch>
              <a:fillRect/>
            </a:stretch>
          </a:blipFill>
        </p:spPr>
      </p:sp>
    </p:spTree>
    <p:extLst>
      <p:ext uri="{BB962C8B-B14F-4D97-AF65-F5344CB8AC3E}">
        <p14:creationId xmlns:p14="http://schemas.microsoft.com/office/powerpoint/2010/main" val="3654332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1000"/>
                                        <p:tgtEl>
                                          <p:spTgt spid="8">
                                            <p:txEl>
                                              <p:pRg st="0" end="0"/>
                                            </p:txEl>
                                          </p:spTgt>
                                        </p:tgtEl>
                                      </p:cBhvr>
                                    </p:animEffect>
                                    <p:anim calcmode="lin" valueType="num">
                                      <p:cBhvr>
                                        <p:cTn id="8"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solidFill>
          <a:srgbClr val="FFF0F6"/>
        </a:solidFill>
        <a:effectLst/>
      </p:bgPr>
    </p:bg>
    <p:spTree>
      <p:nvGrpSpPr>
        <p:cNvPr id="1" name=""/>
        <p:cNvGrpSpPr/>
        <p:nvPr/>
      </p:nvGrpSpPr>
      <p:grpSpPr>
        <a:xfrm>
          <a:off x="0" y="0"/>
          <a:ext cx="0" cy="0"/>
          <a:chOff x="0" y="0"/>
          <a:chExt cx="0" cy="0"/>
        </a:xfrm>
      </p:grpSpPr>
      <p:sp>
        <p:nvSpPr>
          <p:cNvPr id="2" name="Freeform 2"/>
          <p:cNvSpPr/>
          <p:nvPr/>
        </p:nvSpPr>
        <p:spPr>
          <a:xfrm flipH="1" flipV="1">
            <a:off x="-1293613" y="3259551"/>
            <a:ext cx="4644625" cy="4425061"/>
          </a:xfrm>
          <a:custGeom>
            <a:avLst/>
            <a:gdLst/>
            <a:ahLst/>
            <a:cxnLst/>
            <a:rect l="l" t="t" r="r" b="b"/>
            <a:pathLst>
              <a:path w="4644625" h="4425061">
                <a:moveTo>
                  <a:pt x="4644626" y="4425061"/>
                </a:moveTo>
                <a:lnTo>
                  <a:pt x="0" y="4425061"/>
                </a:lnTo>
                <a:lnTo>
                  <a:pt x="0" y="0"/>
                </a:lnTo>
                <a:lnTo>
                  <a:pt x="4644626" y="0"/>
                </a:lnTo>
                <a:lnTo>
                  <a:pt x="4644626"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3" name="Freeform 3"/>
          <p:cNvSpPr/>
          <p:nvPr/>
        </p:nvSpPr>
        <p:spPr>
          <a:xfrm flipH="1" flipV="1">
            <a:off x="15965687" y="2941193"/>
            <a:ext cx="4644625" cy="4425061"/>
          </a:xfrm>
          <a:custGeom>
            <a:avLst/>
            <a:gdLst/>
            <a:ahLst/>
            <a:cxnLst/>
            <a:rect l="l" t="t" r="r" b="b"/>
            <a:pathLst>
              <a:path w="4644625" h="4425061">
                <a:moveTo>
                  <a:pt x="4644626" y="4425062"/>
                </a:moveTo>
                <a:lnTo>
                  <a:pt x="0" y="4425062"/>
                </a:lnTo>
                <a:lnTo>
                  <a:pt x="0" y="0"/>
                </a:lnTo>
                <a:lnTo>
                  <a:pt x="4644626" y="0"/>
                </a:lnTo>
                <a:lnTo>
                  <a:pt x="4644626" y="4425062"/>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4" name="Freeform 4"/>
          <p:cNvSpPr/>
          <p:nvPr/>
        </p:nvSpPr>
        <p:spPr>
          <a:xfrm flipH="1" flipV="1">
            <a:off x="4828484" y="-1615447"/>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5" name="Freeform 5"/>
          <p:cNvSpPr/>
          <p:nvPr/>
        </p:nvSpPr>
        <p:spPr>
          <a:xfrm flipH="1" flipV="1">
            <a:off x="9144000" y="7702901"/>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grpSp>
        <p:nvGrpSpPr>
          <p:cNvPr id="6" name="Group 6"/>
          <p:cNvGrpSpPr/>
          <p:nvPr/>
        </p:nvGrpSpPr>
        <p:grpSpPr>
          <a:xfrm>
            <a:off x="1028700" y="1028700"/>
            <a:ext cx="16230600" cy="8229600"/>
            <a:chOff x="0" y="0"/>
            <a:chExt cx="4274726" cy="2167467"/>
          </a:xfrm>
        </p:grpSpPr>
        <p:sp>
          <p:nvSpPr>
            <p:cNvPr id="7" name="Freeform 7"/>
            <p:cNvSpPr/>
            <p:nvPr/>
          </p:nvSpPr>
          <p:spPr>
            <a:xfrm>
              <a:off x="0" y="0"/>
              <a:ext cx="4274726" cy="2167467"/>
            </a:xfrm>
            <a:custGeom>
              <a:avLst/>
              <a:gdLst/>
              <a:ahLst/>
              <a:cxnLst/>
              <a:rect l="l" t="t" r="r" b="b"/>
              <a:pathLst>
                <a:path w="4274726" h="2167467">
                  <a:moveTo>
                    <a:pt x="21942" y="0"/>
                  </a:moveTo>
                  <a:lnTo>
                    <a:pt x="4252784" y="0"/>
                  </a:lnTo>
                  <a:cubicBezTo>
                    <a:pt x="4264902" y="0"/>
                    <a:pt x="4274726" y="9824"/>
                    <a:pt x="4274726" y="21942"/>
                  </a:cubicBezTo>
                  <a:lnTo>
                    <a:pt x="4274726" y="2145525"/>
                  </a:lnTo>
                  <a:cubicBezTo>
                    <a:pt x="4274726" y="2157643"/>
                    <a:pt x="4264902" y="2167467"/>
                    <a:pt x="4252784" y="2167467"/>
                  </a:cubicBezTo>
                  <a:lnTo>
                    <a:pt x="21942" y="2167467"/>
                  </a:lnTo>
                  <a:cubicBezTo>
                    <a:pt x="16122" y="2167467"/>
                    <a:pt x="10541" y="2165155"/>
                    <a:pt x="6427" y="2161040"/>
                  </a:cubicBezTo>
                  <a:cubicBezTo>
                    <a:pt x="2312" y="2156925"/>
                    <a:pt x="0" y="2151344"/>
                    <a:pt x="0" y="2145525"/>
                  </a:cubicBezTo>
                  <a:lnTo>
                    <a:pt x="0" y="21942"/>
                  </a:lnTo>
                  <a:cubicBezTo>
                    <a:pt x="0" y="16122"/>
                    <a:pt x="2312" y="10541"/>
                    <a:pt x="6427" y="6427"/>
                  </a:cubicBezTo>
                  <a:cubicBezTo>
                    <a:pt x="10541" y="2312"/>
                    <a:pt x="16122" y="0"/>
                    <a:pt x="21942" y="0"/>
                  </a:cubicBezTo>
                  <a:close/>
                </a:path>
              </a:pathLst>
            </a:custGeom>
            <a:solidFill>
              <a:srgbClr val="FFFFFF">
                <a:alpha val="80000"/>
              </a:srgbClr>
            </a:solidFill>
            <a:ln w="38100" cap="rnd">
              <a:solidFill>
                <a:srgbClr val="FF94BE">
                  <a:alpha val="80000"/>
                </a:srgbClr>
              </a:solidFill>
              <a:prstDash val="dash"/>
              <a:round/>
            </a:ln>
          </p:spPr>
        </p:sp>
        <p:sp>
          <p:nvSpPr>
            <p:cNvPr id="8" name="TextBox 8"/>
            <p:cNvSpPr txBox="1"/>
            <p:nvPr/>
          </p:nvSpPr>
          <p:spPr>
            <a:xfrm>
              <a:off x="0" y="-47625"/>
              <a:ext cx="4274726" cy="2215092"/>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10" name="TextBox 10"/>
          <p:cNvSpPr txBox="1"/>
          <p:nvPr/>
        </p:nvSpPr>
        <p:spPr>
          <a:xfrm>
            <a:off x="2234827" y="2993961"/>
            <a:ext cx="13818345" cy="466474"/>
          </a:xfrm>
          <a:prstGeom prst="rect">
            <a:avLst/>
          </a:prstGeom>
        </p:spPr>
        <p:txBody>
          <a:bodyPr lIns="0" tIns="0" rIns="0" bIns="0" rtlCol="0" anchor="t">
            <a:spAutoFit/>
          </a:bodyPr>
          <a:lstStyle/>
          <a:p>
            <a:pPr>
              <a:lnSpc>
                <a:spcPts val="3640"/>
              </a:lnSpc>
            </a:pPr>
            <a:r>
              <a:rPr lang="de-DE" sz="4000">
                <a:latin typeface="Times New Roman" panose="02020603050405020304" pitchFamily="18" charset="0"/>
                <a:cs typeface="Times New Roman" panose="02020603050405020304" pitchFamily="18" charset="0"/>
              </a:rPr>
              <a:t>- Suy luận, thực nghiệm hiện trường</a:t>
            </a:r>
            <a:endParaRPr lang="en-US" sz="4000">
              <a:solidFill>
                <a:srgbClr val="000000"/>
              </a:solidFill>
              <a:latin typeface="Times New Roman" panose="02020603050405020304" pitchFamily="18" charset="0"/>
              <a:ea typeface="Questrial"/>
              <a:cs typeface="Times New Roman" panose="02020603050405020304" pitchFamily="18" charset="0"/>
              <a:sym typeface="Questrial"/>
            </a:endParaRPr>
          </a:p>
        </p:txBody>
      </p:sp>
      <p:sp>
        <p:nvSpPr>
          <p:cNvPr id="11" name="TextBox 11"/>
          <p:cNvSpPr txBox="1"/>
          <p:nvPr/>
        </p:nvSpPr>
        <p:spPr>
          <a:xfrm>
            <a:off x="2286621" y="3809359"/>
            <a:ext cx="12267579" cy="1231106"/>
          </a:xfrm>
          <a:prstGeom prst="rect">
            <a:avLst/>
          </a:prstGeom>
        </p:spPr>
        <p:txBody>
          <a:bodyPr wrap="square" lIns="0" tIns="0" rIns="0" bIns="0" rtlCol="0" anchor="t">
            <a:spAutoFit/>
          </a:bodyPr>
          <a:lstStyle/>
          <a:p>
            <a:pPr algn="just"/>
            <a:r>
              <a:rPr lang="de-DE" sz="4000">
                <a:latin typeface="Times New Roman" panose="02020603050405020304" pitchFamily="18" charset="0"/>
                <a:cs typeface="Times New Roman" panose="02020603050405020304" pitchFamily="18" charset="0"/>
              </a:rPr>
              <a:t>- Đưa ra phán đoán giả thiết dựa trên những chứng cứ, thông tin thu thập được</a:t>
            </a:r>
            <a:endParaRPr lang="en-US" sz="4000">
              <a:solidFill>
                <a:srgbClr val="000000"/>
              </a:solidFill>
              <a:latin typeface="Times New Roman" panose="02020603050405020304" pitchFamily="18" charset="0"/>
              <a:ea typeface="Questrial"/>
              <a:cs typeface="Times New Roman" panose="02020603050405020304" pitchFamily="18" charset="0"/>
              <a:sym typeface="Questrial"/>
            </a:endParaRPr>
          </a:p>
        </p:txBody>
      </p:sp>
      <p:sp>
        <p:nvSpPr>
          <p:cNvPr id="12" name="TextBox 12"/>
          <p:cNvSpPr txBox="1"/>
          <p:nvPr/>
        </p:nvSpPr>
        <p:spPr>
          <a:xfrm>
            <a:off x="2271113" y="1938264"/>
            <a:ext cx="13121287" cy="577081"/>
          </a:xfrm>
          <a:prstGeom prst="rect">
            <a:avLst/>
          </a:prstGeom>
        </p:spPr>
        <p:txBody>
          <a:bodyPr wrap="square" lIns="0" tIns="0" rIns="0" bIns="0" rtlCol="0" anchor="t">
            <a:spAutoFit/>
          </a:bodyPr>
          <a:lstStyle/>
          <a:p>
            <a:pPr>
              <a:lnSpc>
                <a:spcPts val="4479"/>
              </a:lnSpc>
            </a:pPr>
            <a:r>
              <a:rPr lang="de-DE" sz="4000" smtClean="0">
                <a:latin typeface="Times New Roman" panose="02020603050405020304" pitchFamily="18" charset="0"/>
                <a:cs typeface="Times New Roman" panose="02020603050405020304" pitchFamily="18" charset="0"/>
              </a:rPr>
              <a:t>- Đến </a:t>
            </a:r>
            <a:r>
              <a:rPr lang="de-DE" sz="4000">
                <a:latin typeface="Times New Roman" panose="02020603050405020304" pitchFamily="18" charset="0"/>
                <a:cs typeface="Times New Roman" panose="02020603050405020304" pitchFamily="18" charset="0"/>
              </a:rPr>
              <a:t>nhà chị Tham Lượng để phỏng vấn tìm kiếm thông tin</a:t>
            </a:r>
            <a:endParaRPr lang="en-US" sz="4000">
              <a:solidFill>
                <a:srgbClr val="000000"/>
              </a:solidFill>
              <a:latin typeface="Times New Roman" panose="02020603050405020304" pitchFamily="18" charset="0"/>
              <a:ea typeface="Sugo Display"/>
              <a:cs typeface="Times New Roman" panose="02020603050405020304" pitchFamily="18" charset="0"/>
              <a:sym typeface="Sugo Display"/>
            </a:endParaRPr>
          </a:p>
        </p:txBody>
      </p:sp>
      <p:sp>
        <p:nvSpPr>
          <p:cNvPr id="14" name="Freeform 14"/>
          <p:cNvSpPr/>
          <p:nvPr/>
        </p:nvSpPr>
        <p:spPr>
          <a:xfrm flipH="1" flipV="1">
            <a:off x="16101337" y="8197452"/>
            <a:ext cx="3606446" cy="3435960"/>
          </a:xfrm>
          <a:custGeom>
            <a:avLst/>
            <a:gdLst/>
            <a:ahLst/>
            <a:cxnLst/>
            <a:rect l="l" t="t" r="r" b="b"/>
            <a:pathLst>
              <a:path w="3606446" h="3435960">
                <a:moveTo>
                  <a:pt x="3606446" y="3435959"/>
                </a:moveTo>
                <a:lnTo>
                  <a:pt x="0" y="3435959"/>
                </a:lnTo>
                <a:lnTo>
                  <a:pt x="0" y="0"/>
                </a:lnTo>
                <a:lnTo>
                  <a:pt x="3606446" y="0"/>
                </a:lnTo>
                <a:lnTo>
                  <a:pt x="3606446" y="3435959"/>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5" name="Freeform 15"/>
          <p:cNvSpPr/>
          <p:nvPr/>
        </p:nvSpPr>
        <p:spPr>
          <a:xfrm>
            <a:off x="-948361" y="-915830"/>
            <a:ext cx="3175962" cy="3025826"/>
          </a:xfrm>
          <a:custGeom>
            <a:avLst/>
            <a:gdLst/>
            <a:ahLst/>
            <a:cxnLst/>
            <a:rect l="l" t="t" r="r" b="b"/>
            <a:pathLst>
              <a:path w="3175962" h="3025826">
                <a:moveTo>
                  <a:pt x="0" y="0"/>
                </a:moveTo>
                <a:lnTo>
                  <a:pt x="3175963" y="0"/>
                </a:lnTo>
                <a:lnTo>
                  <a:pt x="3175963" y="3025826"/>
                </a:lnTo>
                <a:lnTo>
                  <a:pt x="0" y="3025826"/>
                </a:lnTo>
                <a:lnTo>
                  <a:pt x="0" y="0"/>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6" name="Freeform 16"/>
          <p:cNvSpPr/>
          <p:nvPr/>
        </p:nvSpPr>
        <p:spPr>
          <a:xfrm>
            <a:off x="12397325" y="388604"/>
            <a:ext cx="1343713" cy="1280192"/>
          </a:xfrm>
          <a:custGeom>
            <a:avLst/>
            <a:gdLst/>
            <a:ahLst/>
            <a:cxnLst/>
            <a:rect l="l" t="t" r="r" b="b"/>
            <a:pathLst>
              <a:path w="1343713" h="1280192">
                <a:moveTo>
                  <a:pt x="0" y="0"/>
                </a:moveTo>
                <a:lnTo>
                  <a:pt x="1343713" y="0"/>
                </a:lnTo>
                <a:lnTo>
                  <a:pt x="1343713" y="1280192"/>
                </a:lnTo>
                <a:lnTo>
                  <a:pt x="0" y="1280192"/>
                </a:lnTo>
                <a:lnTo>
                  <a:pt x="0" y="0"/>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7" name="Freeform 17"/>
          <p:cNvSpPr/>
          <p:nvPr/>
        </p:nvSpPr>
        <p:spPr>
          <a:xfrm>
            <a:off x="3224084" y="8618204"/>
            <a:ext cx="1343713" cy="1280192"/>
          </a:xfrm>
          <a:custGeom>
            <a:avLst/>
            <a:gdLst/>
            <a:ahLst/>
            <a:cxnLst/>
            <a:rect l="l" t="t" r="r" b="b"/>
            <a:pathLst>
              <a:path w="1343713" h="1280192">
                <a:moveTo>
                  <a:pt x="0" y="0"/>
                </a:moveTo>
                <a:lnTo>
                  <a:pt x="1343713" y="0"/>
                </a:lnTo>
                <a:lnTo>
                  <a:pt x="1343713" y="1280192"/>
                </a:lnTo>
                <a:lnTo>
                  <a:pt x="0" y="1280192"/>
                </a:lnTo>
                <a:lnTo>
                  <a:pt x="0" y="0"/>
                </a:lnTo>
                <a:close/>
              </a:path>
            </a:pathLst>
          </a:custGeom>
          <a:blipFill>
            <a:blip r:embed="rId4">
              <a:extLst>
                <a:ext uri="{96DAC541-7B7A-43D3-8B79-37D633B846F1}">
                  <asvg:svgBlip xmlns:asvg="http://schemas.microsoft.com/office/drawing/2016/SVG/main" xmlns="" r:embed="rId7"/>
                </a:ext>
              </a:extLst>
            </a:blip>
            <a:stretch>
              <a:fillRect/>
            </a:stretch>
          </a:blipFill>
        </p:spPr>
      </p:sp>
      <p:sp>
        <p:nvSpPr>
          <p:cNvPr id="19" name="Freeform 19"/>
          <p:cNvSpPr/>
          <p:nvPr/>
        </p:nvSpPr>
        <p:spPr>
          <a:xfrm>
            <a:off x="-1140642" y="8197452"/>
            <a:ext cx="3175962" cy="3025826"/>
          </a:xfrm>
          <a:custGeom>
            <a:avLst/>
            <a:gdLst/>
            <a:ahLst/>
            <a:cxnLst/>
            <a:rect l="l" t="t" r="r" b="b"/>
            <a:pathLst>
              <a:path w="3175962" h="3025826">
                <a:moveTo>
                  <a:pt x="0" y="0"/>
                </a:moveTo>
                <a:lnTo>
                  <a:pt x="3175963" y="0"/>
                </a:lnTo>
                <a:lnTo>
                  <a:pt x="3175963" y="3025826"/>
                </a:lnTo>
                <a:lnTo>
                  <a:pt x="0" y="3025826"/>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a:ln cap="sq">
            <a:noFill/>
            <a:prstDash val="solid"/>
            <a:miter/>
          </a:ln>
        </p:spPr>
      </p:sp>
      <p:sp>
        <p:nvSpPr>
          <p:cNvPr id="20" name="Freeform 20"/>
          <p:cNvSpPr/>
          <p:nvPr/>
        </p:nvSpPr>
        <p:spPr>
          <a:xfrm>
            <a:off x="15700986" y="-915830"/>
            <a:ext cx="3175962" cy="3025826"/>
          </a:xfrm>
          <a:custGeom>
            <a:avLst/>
            <a:gdLst/>
            <a:ahLst/>
            <a:cxnLst/>
            <a:rect l="l" t="t" r="r" b="b"/>
            <a:pathLst>
              <a:path w="3175962" h="3025826">
                <a:moveTo>
                  <a:pt x="0" y="0"/>
                </a:moveTo>
                <a:lnTo>
                  <a:pt x="3175962" y="0"/>
                </a:lnTo>
                <a:lnTo>
                  <a:pt x="3175962" y="3025826"/>
                </a:lnTo>
                <a:lnTo>
                  <a:pt x="0" y="3025826"/>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a:ln cap="sq">
            <a:noFill/>
            <a:prstDash val="solid"/>
            <a:miter/>
          </a:ln>
        </p:spPr>
      </p:sp>
      <p:sp>
        <p:nvSpPr>
          <p:cNvPr id="21" name="Rectangle 20"/>
          <p:cNvSpPr/>
          <p:nvPr/>
        </p:nvSpPr>
        <p:spPr>
          <a:xfrm>
            <a:off x="2009920" y="5791786"/>
            <a:ext cx="14525480" cy="2554545"/>
          </a:xfrm>
          <a:prstGeom prst="rect">
            <a:avLst/>
          </a:prstGeom>
        </p:spPr>
        <p:txBody>
          <a:bodyPr wrap="square">
            <a:spAutoFit/>
          </a:bodyPr>
          <a:lstStyle/>
          <a:p>
            <a:pPr algn="just"/>
            <a:r>
              <a:rPr lang="de-DE" sz="4000">
                <a:solidFill>
                  <a:srgbClr val="0D0D0D"/>
                </a:solidFill>
                <a:latin typeface="Times New Roman" panose="02020603050405020304" pitchFamily="18" charset="0"/>
                <a:ea typeface="Calibri" panose="020F0502020204030204" pitchFamily="34" charset="0"/>
                <a:cs typeface="Times New Roman" panose="02020603050405020304" pitchFamily="18" charset="0"/>
              </a:rPr>
              <a:t>=&gt; Nhận xét về những khả năng của thám tử Kỳ Phát qua cách thức phá án trên: Thám tử Kỳ Phát là người tinh ý, suy luận lô-gic, lập luận sắc sảo. Thám tử đã khai thác tất cả các yếu tố quan sát được, nghe được để tìm ra thủ phạm.</a:t>
            </a:r>
            <a:endParaRPr lang="en-GB" sz="40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anim calcmode="lin" valueType="num">
                                      <p:cBhvr>
                                        <p:cTn id="15" dur="1000" fill="hold"/>
                                        <p:tgtEl>
                                          <p:spTgt spid="10"/>
                                        </p:tgtEl>
                                        <p:attrNameLst>
                                          <p:attrName>ppt_x</p:attrName>
                                        </p:attrNameLst>
                                      </p:cBhvr>
                                      <p:tavLst>
                                        <p:tav tm="0">
                                          <p:val>
                                            <p:strVal val="#ppt_x"/>
                                          </p:val>
                                        </p:tav>
                                        <p:tav tm="100000">
                                          <p:val>
                                            <p:strVal val="#ppt_x"/>
                                          </p:val>
                                        </p:tav>
                                      </p:tavLst>
                                    </p:anim>
                                    <p:anim calcmode="lin" valueType="num">
                                      <p:cBhvr>
                                        <p:cTn id="1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fade">
                                      <p:cBhvr>
                                        <p:cTn id="21" dur="1000"/>
                                        <p:tgtEl>
                                          <p:spTgt spid="11"/>
                                        </p:tgtEl>
                                      </p:cBhvr>
                                    </p:animEffect>
                                    <p:anim calcmode="lin" valueType="num">
                                      <p:cBhvr>
                                        <p:cTn id="22" dur="1000" fill="hold"/>
                                        <p:tgtEl>
                                          <p:spTgt spid="11"/>
                                        </p:tgtEl>
                                        <p:attrNameLst>
                                          <p:attrName>ppt_x</p:attrName>
                                        </p:attrNameLst>
                                      </p:cBhvr>
                                      <p:tavLst>
                                        <p:tav tm="0">
                                          <p:val>
                                            <p:strVal val="#ppt_x"/>
                                          </p:val>
                                        </p:tav>
                                        <p:tav tm="100000">
                                          <p:val>
                                            <p:strVal val="#ppt_x"/>
                                          </p:val>
                                        </p:tav>
                                      </p:tavLst>
                                    </p:anim>
                                    <p:anim calcmode="lin" valueType="num">
                                      <p:cBhvr>
                                        <p:cTn id="23"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21"/>
                                        </p:tgtEl>
                                        <p:attrNameLst>
                                          <p:attrName>style.visibility</p:attrName>
                                        </p:attrNameLst>
                                      </p:cBhvr>
                                      <p:to>
                                        <p:strVal val="visible"/>
                                      </p:to>
                                    </p:set>
                                    <p:animEffect transition="in" filter="barn(inVertical)">
                                      <p:cBhvr>
                                        <p:cTn id="28"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21" grpId="0"/>
    </p:bldLst>
  </p:timing>
</p:sld>
</file>

<file path=ppt/slides/slide41.xml><?xml version="1.0" encoding="utf-8"?>
<p:sld xmlns:a="http://schemas.openxmlformats.org/drawingml/2006/main" xmlns:r="http://schemas.openxmlformats.org/officeDocument/2006/relationships" xmlns:p="http://schemas.openxmlformats.org/presentationml/2006/main">
  <p:cSld>
    <p:bg>
      <p:bgPr>
        <a:solidFill>
          <a:srgbClr val="FFF0F6"/>
        </a:solidFill>
        <a:effectLst/>
      </p:bgPr>
    </p:bg>
    <p:spTree>
      <p:nvGrpSpPr>
        <p:cNvPr id="1" name=""/>
        <p:cNvGrpSpPr/>
        <p:nvPr/>
      </p:nvGrpSpPr>
      <p:grpSpPr>
        <a:xfrm>
          <a:off x="0" y="0"/>
          <a:ext cx="0" cy="0"/>
          <a:chOff x="0" y="0"/>
          <a:chExt cx="0" cy="0"/>
        </a:xfrm>
      </p:grpSpPr>
      <p:sp>
        <p:nvSpPr>
          <p:cNvPr id="2" name="Freeform 2"/>
          <p:cNvSpPr/>
          <p:nvPr/>
        </p:nvSpPr>
        <p:spPr>
          <a:xfrm flipH="1" flipV="1">
            <a:off x="5219268" y="1319597"/>
            <a:ext cx="4644625" cy="4425061"/>
          </a:xfrm>
          <a:custGeom>
            <a:avLst/>
            <a:gdLst/>
            <a:ahLst/>
            <a:cxnLst/>
            <a:rect l="l" t="t" r="r" b="b"/>
            <a:pathLst>
              <a:path w="4644625" h="4425061">
                <a:moveTo>
                  <a:pt x="4644626" y="4425061"/>
                </a:moveTo>
                <a:lnTo>
                  <a:pt x="0" y="4425061"/>
                </a:lnTo>
                <a:lnTo>
                  <a:pt x="0" y="0"/>
                </a:lnTo>
                <a:lnTo>
                  <a:pt x="4644626" y="0"/>
                </a:lnTo>
                <a:lnTo>
                  <a:pt x="4644626"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3" name="Freeform 3"/>
          <p:cNvSpPr/>
          <p:nvPr/>
        </p:nvSpPr>
        <p:spPr>
          <a:xfrm flipH="1" flipV="1">
            <a:off x="9144000" y="4913398"/>
            <a:ext cx="4644625" cy="4425061"/>
          </a:xfrm>
          <a:custGeom>
            <a:avLst/>
            <a:gdLst/>
            <a:ahLst/>
            <a:cxnLst/>
            <a:rect l="l" t="t" r="r" b="b"/>
            <a:pathLst>
              <a:path w="4644625" h="4425061">
                <a:moveTo>
                  <a:pt x="4644625" y="4425062"/>
                </a:moveTo>
                <a:lnTo>
                  <a:pt x="0" y="4425062"/>
                </a:lnTo>
                <a:lnTo>
                  <a:pt x="0" y="0"/>
                </a:lnTo>
                <a:lnTo>
                  <a:pt x="4644625" y="0"/>
                </a:lnTo>
                <a:lnTo>
                  <a:pt x="4644625" y="4425062"/>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4" name="Freeform 4"/>
          <p:cNvSpPr/>
          <p:nvPr/>
        </p:nvSpPr>
        <p:spPr>
          <a:xfrm>
            <a:off x="2351352" y="3118056"/>
            <a:ext cx="13585295" cy="4050888"/>
          </a:xfrm>
          <a:custGeom>
            <a:avLst/>
            <a:gdLst/>
            <a:ahLst/>
            <a:cxnLst/>
            <a:rect l="l" t="t" r="r" b="b"/>
            <a:pathLst>
              <a:path w="13585295" h="4050888">
                <a:moveTo>
                  <a:pt x="0" y="0"/>
                </a:moveTo>
                <a:lnTo>
                  <a:pt x="13585296" y="0"/>
                </a:lnTo>
                <a:lnTo>
                  <a:pt x="13585296" y="4050888"/>
                </a:lnTo>
                <a:lnTo>
                  <a:pt x="0" y="4050888"/>
                </a:lnTo>
                <a:lnTo>
                  <a:pt x="0" y="0"/>
                </a:lnTo>
                <a:close/>
              </a:path>
            </a:pathLst>
          </a:custGeom>
          <a:blipFill>
            <a:blip r:embed="rId4">
              <a:extLst>
                <a:ext uri="{96DAC541-7B7A-43D3-8B79-37D633B846F1}">
                  <asvg:svgBlip xmlns:asvg="http://schemas.microsoft.com/office/drawing/2016/SVG/main" xmlns="" r:embed="rId5"/>
                </a:ext>
              </a:extLst>
            </a:blip>
            <a:stretch>
              <a:fillRect/>
            </a:stretch>
          </a:blipFill>
        </p:spPr>
      </p:sp>
      <p:sp>
        <p:nvSpPr>
          <p:cNvPr id="5" name="Freeform 5"/>
          <p:cNvSpPr/>
          <p:nvPr/>
        </p:nvSpPr>
        <p:spPr>
          <a:xfrm>
            <a:off x="-2304620" y="6268819"/>
            <a:ext cx="5888482" cy="5610118"/>
          </a:xfrm>
          <a:custGeom>
            <a:avLst/>
            <a:gdLst/>
            <a:ahLst/>
            <a:cxnLst/>
            <a:rect l="l" t="t" r="r" b="b"/>
            <a:pathLst>
              <a:path w="5888482" h="5610118">
                <a:moveTo>
                  <a:pt x="0" y="0"/>
                </a:moveTo>
                <a:lnTo>
                  <a:pt x="5888482" y="0"/>
                </a:lnTo>
                <a:lnTo>
                  <a:pt x="5888482" y="5610117"/>
                </a:lnTo>
                <a:lnTo>
                  <a:pt x="0" y="5610117"/>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6" name="Freeform 6"/>
          <p:cNvSpPr/>
          <p:nvPr/>
        </p:nvSpPr>
        <p:spPr>
          <a:xfrm flipH="1" flipV="1">
            <a:off x="14406650" y="-1613559"/>
            <a:ext cx="5705300" cy="5435595"/>
          </a:xfrm>
          <a:custGeom>
            <a:avLst/>
            <a:gdLst/>
            <a:ahLst/>
            <a:cxnLst/>
            <a:rect l="l" t="t" r="r" b="b"/>
            <a:pathLst>
              <a:path w="5705300" h="5435595">
                <a:moveTo>
                  <a:pt x="5705300" y="5435595"/>
                </a:moveTo>
                <a:lnTo>
                  <a:pt x="0" y="5435595"/>
                </a:lnTo>
                <a:lnTo>
                  <a:pt x="0" y="0"/>
                </a:lnTo>
                <a:lnTo>
                  <a:pt x="5705300" y="0"/>
                </a:lnTo>
                <a:lnTo>
                  <a:pt x="5705300" y="5435595"/>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7" name="TextBox 7"/>
          <p:cNvSpPr txBox="1"/>
          <p:nvPr/>
        </p:nvSpPr>
        <p:spPr>
          <a:xfrm>
            <a:off x="3737061" y="4107786"/>
            <a:ext cx="10813878" cy="1769715"/>
          </a:xfrm>
          <a:prstGeom prst="rect">
            <a:avLst/>
          </a:prstGeom>
        </p:spPr>
        <p:txBody>
          <a:bodyPr lIns="0" tIns="0" rIns="0" bIns="0" rtlCol="0" anchor="t">
            <a:spAutoFit/>
          </a:bodyPr>
          <a:lstStyle/>
          <a:p>
            <a:pPr algn="ctr"/>
            <a:r>
              <a:rPr lang="en-US" sz="11500" b="1">
                <a:latin typeface="Times New Roman" panose="02020603050405020304" pitchFamily="18" charset="0"/>
                <a:cs typeface="Times New Roman" panose="02020603050405020304" pitchFamily="18" charset="0"/>
              </a:rPr>
              <a:t>III. TỔNG KẾT</a:t>
            </a:r>
            <a:endParaRPr lang="en-GB" sz="11500">
              <a:latin typeface="Times New Roman" panose="02020603050405020304" pitchFamily="18" charset="0"/>
              <a:cs typeface="Times New Roman" panose="02020603050405020304" pitchFamily="18" charset="0"/>
            </a:endParaRPr>
          </a:p>
        </p:txBody>
      </p:sp>
      <p:sp>
        <p:nvSpPr>
          <p:cNvPr id="8" name="Freeform 8"/>
          <p:cNvSpPr/>
          <p:nvPr/>
        </p:nvSpPr>
        <p:spPr>
          <a:xfrm>
            <a:off x="417081" y="2807726"/>
            <a:ext cx="1799278" cy="1714221"/>
          </a:xfrm>
          <a:custGeom>
            <a:avLst/>
            <a:gdLst/>
            <a:ahLst/>
            <a:cxnLst/>
            <a:rect l="l" t="t" r="r" b="b"/>
            <a:pathLst>
              <a:path w="1799278" h="1714221">
                <a:moveTo>
                  <a:pt x="0" y="0"/>
                </a:moveTo>
                <a:lnTo>
                  <a:pt x="1799278" y="0"/>
                </a:lnTo>
                <a:lnTo>
                  <a:pt x="1799278" y="1714221"/>
                </a:lnTo>
                <a:lnTo>
                  <a:pt x="0" y="1714221"/>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9" name="Freeform 9"/>
          <p:cNvSpPr/>
          <p:nvPr/>
        </p:nvSpPr>
        <p:spPr>
          <a:xfrm>
            <a:off x="3191391" y="462486"/>
            <a:ext cx="1799278" cy="1714221"/>
          </a:xfrm>
          <a:custGeom>
            <a:avLst/>
            <a:gdLst/>
            <a:ahLst/>
            <a:cxnLst/>
            <a:rect l="l" t="t" r="r" b="b"/>
            <a:pathLst>
              <a:path w="1799278" h="1714221">
                <a:moveTo>
                  <a:pt x="0" y="0"/>
                </a:moveTo>
                <a:lnTo>
                  <a:pt x="1799277" y="0"/>
                </a:lnTo>
                <a:lnTo>
                  <a:pt x="1799277" y="1714221"/>
                </a:lnTo>
                <a:lnTo>
                  <a:pt x="0" y="1714221"/>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0" name="Freeform 10"/>
          <p:cNvSpPr/>
          <p:nvPr/>
        </p:nvSpPr>
        <p:spPr>
          <a:xfrm>
            <a:off x="13242274" y="8034316"/>
            <a:ext cx="1799278" cy="1714221"/>
          </a:xfrm>
          <a:custGeom>
            <a:avLst/>
            <a:gdLst/>
            <a:ahLst/>
            <a:cxnLst/>
            <a:rect l="l" t="t" r="r" b="b"/>
            <a:pathLst>
              <a:path w="1799278" h="1714221">
                <a:moveTo>
                  <a:pt x="0" y="0"/>
                </a:moveTo>
                <a:lnTo>
                  <a:pt x="1799278" y="0"/>
                </a:lnTo>
                <a:lnTo>
                  <a:pt x="1799278" y="1714220"/>
                </a:lnTo>
                <a:lnTo>
                  <a:pt x="0" y="1714220"/>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1" name="Freeform 11"/>
          <p:cNvSpPr/>
          <p:nvPr/>
        </p:nvSpPr>
        <p:spPr>
          <a:xfrm>
            <a:off x="15733733" y="5411708"/>
            <a:ext cx="1799278" cy="1714221"/>
          </a:xfrm>
          <a:custGeom>
            <a:avLst/>
            <a:gdLst/>
            <a:ahLst/>
            <a:cxnLst/>
            <a:rect l="l" t="t" r="r" b="b"/>
            <a:pathLst>
              <a:path w="1799278" h="1714221">
                <a:moveTo>
                  <a:pt x="0" y="0"/>
                </a:moveTo>
                <a:lnTo>
                  <a:pt x="1799278" y="0"/>
                </a:lnTo>
                <a:lnTo>
                  <a:pt x="1799278" y="1714221"/>
                </a:lnTo>
                <a:lnTo>
                  <a:pt x="0" y="1714221"/>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2" name="Freeform 12"/>
          <p:cNvSpPr/>
          <p:nvPr/>
        </p:nvSpPr>
        <p:spPr>
          <a:xfrm flipH="1" flipV="1">
            <a:off x="15440036" y="7567412"/>
            <a:ext cx="4929049" cy="4696039"/>
          </a:xfrm>
          <a:custGeom>
            <a:avLst/>
            <a:gdLst/>
            <a:ahLst/>
            <a:cxnLst/>
            <a:rect l="l" t="t" r="r" b="b"/>
            <a:pathLst>
              <a:path w="4929049" h="4696039">
                <a:moveTo>
                  <a:pt x="4929049" y="4696039"/>
                </a:moveTo>
                <a:lnTo>
                  <a:pt x="0" y="4696039"/>
                </a:lnTo>
                <a:lnTo>
                  <a:pt x="0" y="0"/>
                </a:lnTo>
                <a:lnTo>
                  <a:pt x="4929049" y="0"/>
                </a:lnTo>
                <a:lnTo>
                  <a:pt x="4929049" y="4696039"/>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3" name="Freeform 13"/>
          <p:cNvSpPr/>
          <p:nvPr/>
        </p:nvSpPr>
        <p:spPr>
          <a:xfrm>
            <a:off x="-1680710" y="-1613559"/>
            <a:ext cx="4640662" cy="4421285"/>
          </a:xfrm>
          <a:custGeom>
            <a:avLst/>
            <a:gdLst/>
            <a:ahLst/>
            <a:cxnLst/>
            <a:rect l="l" t="t" r="r" b="b"/>
            <a:pathLst>
              <a:path w="4640662" h="4421285">
                <a:moveTo>
                  <a:pt x="0" y="0"/>
                </a:moveTo>
                <a:lnTo>
                  <a:pt x="4640662" y="0"/>
                </a:lnTo>
                <a:lnTo>
                  <a:pt x="4640662" y="4421285"/>
                </a:lnTo>
                <a:lnTo>
                  <a:pt x="0" y="4421285"/>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Tree>
    <p:extLst>
      <p:ext uri="{BB962C8B-B14F-4D97-AF65-F5344CB8AC3E}">
        <p14:creationId xmlns:p14="http://schemas.microsoft.com/office/powerpoint/2010/main" val="2468461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000"/>
                                        <p:tgtEl>
                                          <p:spTgt spid="7">
                                            <p:txEl>
                                              <p:pRg st="0" end="0"/>
                                            </p:txEl>
                                          </p:spTgt>
                                        </p:tgtEl>
                                      </p:cBhvr>
                                    </p:animEffect>
                                    <p:anim calcmode="lin" valueType="num">
                                      <p:cBhvr>
                                        <p:cTn id="8"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solidFill>
          <a:srgbClr val="FFF0F6"/>
        </a:solidFill>
        <a:effectLst/>
      </p:bgPr>
    </p:bg>
    <p:spTree>
      <p:nvGrpSpPr>
        <p:cNvPr id="1" name=""/>
        <p:cNvGrpSpPr/>
        <p:nvPr/>
      </p:nvGrpSpPr>
      <p:grpSpPr>
        <a:xfrm>
          <a:off x="0" y="0"/>
          <a:ext cx="0" cy="0"/>
          <a:chOff x="0" y="0"/>
          <a:chExt cx="0" cy="0"/>
        </a:xfrm>
      </p:grpSpPr>
      <p:sp>
        <p:nvSpPr>
          <p:cNvPr id="2" name="Freeform 2"/>
          <p:cNvSpPr/>
          <p:nvPr/>
        </p:nvSpPr>
        <p:spPr>
          <a:xfrm flipH="1" flipV="1">
            <a:off x="-1293613" y="3259551"/>
            <a:ext cx="4644625" cy="4425061"/>
          </a:xfrm>
          <a:custGeom>
            <a:avLst/>
            <a:gdLst/>
            <a:ahLst/>
            <a:cxnLst/>
            <a:rect l="l" t="t" r="r" b="b"/>
            <a:pathLst>
              <a:path w="4644625" h="4425061">
                <a:moveTo>
                  <a:pt x="4644626" y="4425061"/>
                </a:moveTo>
                <a:lnTo>
                  <a:pt x="0" y="4425061"/>
                </a:lnTo>
                <a:lnTo>
                  <a:pt x="0" y="0"/>
                </a:lnTo>
                <a:lnTo>
                  <a:pt x="4644626" y="0"/>
                </a:lnTo>
                <a:lnTo>
                  <a:pt x="4644626"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3" name="Freeform 3"/>
          <p:cNvSpPr/>
          <p:nvPr/>
        </p:nvSpPr>
        <p:spPr>
          <a:xfrm flipH="1" flipV="1">
            <a:off x="15965687" y="2941193"/>
            <a:ext cx="4644625" cy="4425061"/>
          </a:xfrm>
          <a:custGeom>
            <a:avLst/>
            <a:gdLst/>
            <a:ahLst/>
            <a:cxnLst/>
            <a:rect l="l" t="t" r="r" b="b"/>
            <a:pathLst>
              <a:path w="4644625" h="4425061">
                <a:moveTo>
                  <a:pt x="4644626" y="4425062"/>
                </a:moveTo>
                <a:lnTo>
                  <a:pt x="0" y="4425062"/>
                </a:lnTo>
                <a:lnTo>
                  <a:pt x="0" y="0"/>
                </a:lnTo>
                <a:lnTo>
                  <a:pt x="4644626" y="0"/>
                </a:lnTo>
                <a:lnTo>
                  <a:pt x="4644626" y="4425062"/>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4" name="Freeform 4"/>
          <p:cNvSpPr/>
          <p:nvPr/>
        </p:nvSpPr>
        <p:spPr>
          <a:xfrm flipH="1" flipV="1">
            <a:off x="4828484" y="-1615447"/>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5" name="Freeform 5"/>
          <p:cNvSpPr/>
          <p:nvPr/>
        </p:nvSpPr>
        <p:spPr>
          <a:xfrm flipH="1" flipV="1">
            <a:off x="9144000" y="7702901"/>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grpSp>
        <p:nvGrpSpPr>
          <p:cNvPr id="6" name="Group 6"/>
          <p:cNvGrpSpPr/>
          <p:nvPr/>
        </p:nvGrpSpPr>
        <p:grpSpPr>
          <a:xfrm>
            <a:off x="1028700" y="1028700"/>
            <a:ext cx="16230600" cy="8229600"/>
            <a:chOff x="0" y="0"/>
            <a:chExt cx="4274726" cy="2167467"/>
          </a:xfrm>
        </p:grpSpPr>
        <p:sp>
          <p:nvSpPr>
            <p:cNvPr id="7" name="Freeform 7"/>
            <p:cNvSpPr/>
            <p:nvPr/>
          </p:nvSpPr>
          <p:spPr>
            <a:xfrm>
              <a:off x="0" y="0"/>
              <a:ext cx="4274726" cy="2167467"/>
            </a:xfrm>
            <a:custGeom>
              <a:avLst/>
              <a:gdLst/>
              <a:ahLst/>
              <a:cxnLst/>
              <a:rect l="l" t="t" r="r" b="b"/>
              <a:pathLst>
                <a:path w="4274726" h="2167467">
                  <a:moveTo>
                    <a:pt x="21942" y="0"/>
                  </a:moveTo>
                  <a:lnTo>
                    <a:pt x="4252784" y="0"/>
                  </a:lnTo>
                  <a:cubicBezTo>
                    <a:pt x="4264902" y="0"/>
                    <a:pt x="4274726" y="9824"/>
                    <a:pt x="4274726" y="21942"/>
                  </a:cubicBezTo>
                  <a:lnTo>
                    <a:pt x="4274726" y="2145525"/>
                  </a:lnTo>
                  <a:cubicBezTo>
                    <a:pt x="4274726" y="2157643"/>
                    <a:pt x="4264902" y="2167467"/>
                    <a:pt x="4252784" y="2167467"/>
                  </a:cubicBezTo>
                  <a:lnTo>
                    <a:pt x="21942" y="2167467"/>
                  </a:lnTo>
                  <a:cubicBezTo>
                    <a:pt x="16122" y="2167467"/>
                    <a:pt x="10541" y="2165155"/>
                    <a:pt x="6427" y="2161040"/>
                  </a:cubicBezTo>
                  <a:cubicBezTo>
                    <a:pt x="2312" y="2156925"/>
                    <a:pt x="0" y="2151344"/>
                    <a:pt x="0" y="2145525"/>
                  </a:cubicBezTo>
                  <a:lnTo>
                    <a:pt x="0" y="21942"/>
                  </a:lnTo>
                  <a:cubicBezTo>
                    <a:pt x="0" y="16122"/>
                    <a:pt x="2312" y="10541"/>
                    <a:pt x="6427" y="6427"/>
                  </a:cubicBezTo>
                  <a:cubicBezTo>
                    <a:pt x="10541" y="2312"/>
                    <a:pt x="16122" y="0"/>
                    <a:pt x="21942" y="0"/>
                  </a:cubicBezTo>
                  <a:close/>
                </a:path>
              </a:pathLst>
            </a:custGeom>
            <a:solidFill>
              <a:srgbClr val="FFFFFF">
                <a:alpha val="80000"/>
              </a:srgbClr>
            </a:solidFill>
            <a:ln w="38100" cap="rnd">
              <a:solidFill>
                <a:srgbClr val="FF94BE">
                  <a:alpha val="80000"/>
                </a:srgbClr>
              </a:solidFill>
              <a:prstDash val="dash"/>
              <a:round/>
            </a:ln>
          </p:spPr>
        </p:sp>
        <p:sp>
          <p:nvSpPr>
            <p:cNvPr id="8" name="TextBox 8"/>
            <p:cNvSpPr txBox="1"/>
            <p:nvPr/>
          </p:nvSpPr>
          <p:spPr>
            <a:xfrm>
              <a:off x="0" y="-47625"/>
              <a:ext cx="4274726" cy="2215092"/>
            </a:xfrm>
            <a:prstGeom prst="rect">
              <a:avLst/>
            </a:prstGeom>
          </p:spPr>
          <p:txBody>
            <a:bodyPr lIns="50800" tIns="50800" rIns="50800" bIns="50800" rtlCol="0" anchor="ctr"/>
            <a:lstStyle/>
            <a:p>
              <a:pPr algn="ctr">
                <a:lnSpc>
                  <a:spcPts val="2659"/>
                </a:lnSpc>
                <a:spcBef>
                  <a:spcPct val="0"/>
                </a:spcBef>
              </a:pPr>
              <a:endParaRPr>
                <a:solidFill>
                  <a:prstClr val="black"/>
                </a:solidFill>
              </a:endParaRPr>
            </a:p>
          </p:txBody>
        </p:sp>
      </p:grpSp>
      <p:sp>
        <p:nvSpPr>
          <p:cNvPr id="9" name="Freeform 9"/>
          <p:cNvSpPr/>
          <p:nvPr/>
        </p:nvSpPr>
        <p:spPr>
          <a:xfrm>
            <a:off x="2264393" y="1270835"/>
            <a:ext cx="6154293" cy="1633685"/>
          </a:xfrm>
          <a:custGeom>
            <a:avLst/>
            <a:gdLst/>
            <a:ahLst/>
            <a:cxnLst/>
            <a:rect l="l" t="t" r="r" b="b"/>
            <a:pathLst>
              <a:path w="6154293" h="1633685">
                <a:moveTo>
                  <a:pt x="0" y="0"/>
                </a:moveTo>
                <a:lnTo>
                  <a:pt x="6154292" y="0"/>
                </a:lnTo>
                <a:lnTo>
                  <a:pt x="6154292" y="1633685"/>
                </a:lnTo>
                <a:lnTo>
                  <a:pt x="0" y="1633685"/>
                </a:lnTo>
                <a:lnTo>
                  <a:pt x="0" y="0"/>
                </a:lnTo>
                <a:close/>
              </a:path>
            </a:pathLst>
          </a:custGeom>
          <a:blipFill>
            <a:blip r:embed="rId4">
              <a:extLst>
                <a:ext uri="{96DAC541-7B7A-43D3-8B79-37D633B846F1}">
                  <asvg:svgBlip xmlns:asvg="http://schemas.microsoft.com/office/drawing/2016/SVG/main" xmlns="" r:embed="rId5"/>
                </a:ext>
              </a:extLst>
            </a:blip>
            <a:stretch>
              <a:fillRect/>
            </a:stretch>
          </a:blipFill>
          <a:ln cap="sq">
            <a:noFill/>
            <a:prstDash val="solid"/>
            <a:miter/>
          </a:ln>
        </p:spPr>
      </p:sp>
      <p:sp>
        <p:nvSpPr>
          <p:cNvPr id="10" name="Freeform 10"/>
          <p:cNvSpPr/>
          <p:nvPr/>
        </p:nvSpPr>
        <p:spPr>
          <a:xfrm flipH="1" flipV="1">
            <a:off x="16101337" y="8197452"/>
            <a:ext cx="3606446" cy="3435960"/>
          </a:xfrm>
          <a:custGeom>
            <a:avLst/>
            <a:gdLst/>
            <a:ahLst/>
            <a:cxnLst/>
            <a:rect l="l" t="t" r="r" b="b"/>
            <a:pathLst>
              <a:path w="3606446" h="3435960">
                <a:moveTo>
                  <a:pt x="3606446" y="3435959"/>
                </a:moveTo>
                <a:lnTo>
                  <a:pt x="0" y="3435959"/>
                </a:lnTo>
                <a:lnTo>
                  <a:pt x="0" y="0"/>
                </a:lnTo>
                <a:lnTo>
                  <a:pt x="3606446" y="0"/>
                </a:lnTo>
                <a:lnTo>
                  <a:pt x="3606446" y="3435959"/>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1" name="Freeform 11"/>
          <p:cNvSpPr/>
          <p:nvPr/>
        </p:nvSpPr>
        <p:spPr>
          <a:xfrm>
            <a:off x="-948361" y="-915830"/>
            <a:ext cx="3175962" cy="3025826"/>
          </a:xfrm>
          <a:custGeom>
            <a:avLst/>
            <a:gdLst/>
            <a:ahLst/>
            <a:cxnLst/>
            <a:rect l="l" t="t" r="r" b="b"/>
            <a:pathLst>
              <a:path w="3175962" h="3025826">
                <a:moveTo>
                  <a:pt x="0" y="0"/>
                </a:moveTo>
                <a:lnTo>
                  <a:pt x="3175963" y="0"/>
                </a:lnTo>
                <a:lnTo>
                  <a:pt x="3175963" y="3025826"/>
                </a:lnTo>
                <a:lnTo>
                  <a:pt x="0" y="3025826"/>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2" name="Freeform 12"/>
          <p:cNvSpPr/>
          <p:nvPr/>
        </p:nvSpPr>
        <p:spPr>
          <a:xfrm>
            <a:off x="12397325" y="388604"/>
            <a:ext cx="1343713" cy="1280192"/>
          </a:xfrm>
          <a:custGeom>
            <a:avLst/>
            <a:gdLst/>
            <a:ahLst/>
            <a:cxnLst/>
            <a:rect l="l" t="t" r="r" b="b"/>
            <a:pathLst>
              <a:path w="1343713" h="1280192">
                <a:moveTo>
                  <a:pt x="0" y="0"/>
                </a:moveTo>
                <a:lnTo>
                  <a:pt x="1343713" y="0"/>
                </a:lnTo>
                <a:lnTo>
                  <a:pt x="1343713" y="1280192"/>
                </a:lnTo>
                <a:lnTo>
                  <a:pt x="0" y="1280192"/>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3" name="Freeform 13"/>
          <p:cNvSpPr/>
          <p:nvPr/>
        </p:nvSpPr>
        <p:spPr>
          <a:xfrm>
            <a:off x="3224084" y="8618204"/>
            <a:ext cx="1343713" cy="1280192"/>
          </a:xfrm>
          <a:custGeom>
            <a:avLst/>
            <a:gdLst/>
            <a:ahLst/>
            <a:cxnLst/>
            <a:rect l="l" t="t" r="r" b="b"/>
            <a:pathLst>
              <a:path w="1343713" h="1280192">
                <a:moveTo>
                  <a:pt x="0" y="0"/>
                </a:moveTo>
                <a:lnTo>
                  <a:pt x="1343713" y="0"/>
                </a:lnTo>
                <a:lnTo>
                  <a:pt x="1343713" y="1280192"/>
                </a:lnTo>
                <a:lnTo>
                  <a:pt x="0" y="1280192"/>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5" name="TextBox 15"/>
          <p:cNvSpPr txBox="1"/>
          <p:nvPr/>
        </p:nvSpPr>
        <p:spPr>
          <a:xfrm>
            <a:off x="2341875" y="3440526"/>
            <a:ext cx="6486210" cy="3693319"/>
          </a:xfrm>
          <a:prstGeom prst="rect">
            <a:avLst/>
          </a:prstGeom>
        </p:spPr>
        <p:txBody>
          <a:bodyPr lIns="0" tIns="0" rIns="0" bIns="0" rtlCol="0" anchor="t">
            <a:spAutoFit/>
          </a:bodyPr>
          <a:lstStyle/>
          <a:p>
            <a:pPr algn="just"/>
            <a:r>
              <a:rPr lang="en-US" sz="4000">
                <a:latin typeface="Times New Roman" panose="02020603050405020304" pitchFamily="18" charset="0"/>
                <a:cs typeface="Times New Roman" panose="02020603050405020304" pitchFamily="18" charset="0"/>
              </a:rPr>
              <a:t>- Câu chuyện kể về vụ phá án của thám tử Kỳ Phát, tìm ra bí ẩn trong vụ mất trộm ba viên ngọc bích.</a:t>
            </a:r>
            <a:endParaRPr lang="en-GB" sz="4000">
              <a:latin typeface="Times New Roman" panose="02020603050405020304" pitchFamily="18" charset="0"/>
              <a:cs typeface="Times New Roman" panose="02020603050405020304" pitchFamily="18" charset="0"/>
            </a:endParaRPr>
          </a:p>
          <a:p>
            <a:pPr algn="just"/>
            <a:r>
              <a:rPr lang="en-US" sz="4000">
                <a:latin typeface="Times New Roman" panose="02020603050405020304" pitchFamily="18" charset="0"/>
                <a:cs typeface="Times New Roman" panose="02020603050405020304" pitchFamily="18" charset="0"/>
              </a:rPr>
              <a:t>- Truyện đề cao niềm tin vào sự thật, công lí.</a:t>
            </a:r>
            <a:endParaRPr lang="en-GB" sz="4000">
              <a:latin typeface="Times New Roman" panose="02020603050405020304" pitchFamily="18" charset="0"/>
              <a:cs typeface="Times New Roman" panose="02020603050405020304" pitchFamily="18" charset="0"/>
            </a:endParaRPr>
          </a:p>
        </p:txBody>
      </p:sp>
      <p:sp>
        <p:nvSpPr>
          <p:cNvPr id="16" name="TextBox 16"/>
          <p:cNvSpPr txBox="1"/>
          <p:nvPr/>
        </p:nvSpPr>
        <p:spPr>
          <a:xfrm>
            <a:off x="9905999" y="3440526"/>
            <a:ext cx="6616385" cy="3693319"/>
          </a:xfrm>
          <a:prstGeom prst="rect">
            <a:avLst/>
          </a:prstGeom>
        </p:spPr>
        <p:txBody>
          <a:bodyPr wrap="square" lIns="0" tIns="0" rIns="0" bIns="0" rtlCol="0" anchor="t">
            <a:spAutoFit/>
          </a:bodyPr>
          <a:lstStyle/>
          <a:p>
            <a:pPr algn="just"/>
            <a:r>
              <a:rPr lang="en-US" sz="4000">
                <a:latin typeface="Times New Roman" panose="02020603050405020304" pitchFamily="18" charset="0"/>
                <a:cs typeface="Times New Roman" panose="02020603050405020304" pitchFamily="18" charset="0"/>
              </a:rPr>
              <a:t>- Ngôi kể thứ nhất; nghệ thuật kể chuyện lôi cuốn, hấp dẫn với nhiều tình tiết bất ngờ.</a:t>
            </a:r>
            <a:endParaRPr lang="en-GB" sz="4000">
              <a:latin typeface="Times New Roman" panose="02020603050405020304" pitchFamily="18" charset="0"/>
              <a:cs typeface="Times New Roman" panose="02020603050405020304" pitchFamily="18" charset="0"/>
            </a:endParaRPr>
          </a:p>
          <a:p>
            <a:pPr algn="just"/>
            <a:r>
              <a:rPr lang="en-US" sz="4000">
                <a:latin typeface="Times New Roman" panose="02020603050405020304" pitchFamily="18" charset="0"/>
                <a:cs typeface="Times New Roman" panose="02020603050405020304" pitchFamily="18" charset="0"/>
              </a:rPr>
              <a:t>- Nghệ thuật xây dựng nhân vật qua lời nói, hành động.</a:t>
            </a:r>
            <a:endParaRPr lang="en-GB" sz="4000">
              <a:latin typeface="Times New Roman" panose="02020603050405020304" pitchFamily="18" charset="0"/>
              <a:cs typeface="Times New Roman" panose="02020603050405020304" pitchFamily="18" charset="0"/>
            </a:endParaRPr>
          </a:p>
          <a:p>
            <a:pPr algn="just"/>
            <a:r>
              <a:rPr lang="en-US" sz="4000">
                <a:latin typeface="Times New Roman" panose="02020603050405020304" pitchFamily="18" charset="0"/>
                <a:cs typeface="Times New Roman" panose="02020603050405020304" pitchFamily="18" charset="0"/>
              </a:rPr>
              <a:t>- Ngôn ngữ đối thoại sinh động.</a:t>
            </a:r>
            <a:endParaRPr lang="en-GB" sz="4000">
              <a:solidFill>
                <a:prstClr val="black"/>
              </a:solidFill>
              <a:latin typeface="Times New Roman" panose="02020603050405020304" pitchFamily="18" charset="0"/>
              <a:cs typeface="Times New Roman" panose="02020603050405020304" pitchFamily="18" charset="0"/>
            </a:endParaRPr>
          </a:p>
        </p:txBody>
      </p:sp>
      <p:sp>
        <p:nvSpPr>
          <p:cNvPr id="17" name="Freeform 17"/>
          <p:cNvSpPr/>
          <p:nvPr/>
        </p:nvSpPr>
        <p:spPr>
          <a:xfrm>
            <a:off x="-1140642" y="8197452"/>
            <a:ext cx="3175962" cy="3025826"/>
          </a:xfrm>
          <a:custGeom>
            <a:avLst/>
            <a:gdLst/>
            <a:ahLst/>
            <a:cxnLst/>
            <a:rect l="l" t="t" r="r" b="b"/>
            <a:pathLst>
              <a:path w="3175962" h="3025826">
                <a:moveTo>
                  <a:pt x="0" y="0"/>
                </a:moveTo>
                <a:lnTo>
                  <a:pt x="3175963" y="0"/>
                </a:lnTo>
                <a:lnTo>
                  <a:pt x="3175963" y="3025826"/>
                </a:lnTo>
                <a:lnTo>
                  <a:pt x="0" y="3025826"/>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a:ln cap="sq">
            <a:noFill/>
            <a:prstDash val="solid"/>
            <a:miter/>
          </a:ln>
        </p:spPr>
      </p:sp>
      <p:sp>
        <p:nvSpPr>
          <p:cNvPr id="18" name="Freeform 18"/>
          <p:cNvSpPr/>
          <p:nvPr/>
        </p:nvSpPr>
        <p:spPr>
          <a:xfrm>
            <a:off x="15700986" y="-915830"/>
            <a:ext cx="3175962" cy="3025826"/>
          </a:xfrm>
          <a:custGeom>
            <a:avLst/>
            <a:gdLst/>
            <a:ahLst/>
            <a:cxnLst/>
            <a:rect l="l" t="t" r="r" b="b"/>
            <a:pathLst>
              <a:path w="3175962" h="3025826">
                <a:moveTo>
                  <a:pt x="0" y="0"/>
                </a:moveTo>
                <a:lnTo>
                  <a:pt x="3175962" y="0"/>
                </a:lnTo>
                <a:lnTo>
                  <a:pt x="3175962" y="3025826"/>
                </a:lnTo>
                <a:lnTo>
                  <a:pt x="0" y="3025826"/>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a:ln cap="sq">
            <a:noFill/>
            <a:prstDash val="solid"/>
            <a:miter/>
          </a:ln>
        </p:spPr>
      </p:sp>
      <p:sp>
        <p:nvSpPr>
          <p:cNvPr id="19" name="TextBox 17"/>
          <p:cNvSpPr txBox="1"/>
          <p:nvPr/>
        </p:nvSpPr>
        <p:spPr>
          <a:xfrm>
            <a:off x="3485065" y="1588114"/>
            <a:ext cx="3986407" cy="830997"/>
          </a:xfrm>
          <a:prstGeom prst="rect">
            <a:avLst/>
          </a:prstGeom>
        </p:spPr>
        <p:txBody>
          <a:bodyPr lIns="0" tIns="0" rIns="0" bIns="0" rtlCol="0" anchor="t">
            <a:spAutoFit/>
          </a:bodyPr>
          <a:lstStyle/>
          <a:p>
            <a:r>
              <a:rPr lang="en-US" sz="5400" b="1">
                <a:latin typeface="Times New Roman" panose="02020603050405020304" pitchFamily="18" charset="0"/>
                <a:cs typeface="Times New Roman" panose="02020603050405020304" pitchFamily="18" charset="0"/>
              </a:rPr>
              <a:t>1. Nội dung</a:t>
            </a:r>
            <a:endParaRPr lang="en-GB" sz="5400">
              <a:latin typeface="Times New Roman" panose="02020603050405020304" pitchFamily="18" charset="0"/>
              <a:cs typeface="Times New Roman" panose="02020603050405020304" pitchFamily="18" charset="0"/>
            </a:endParaRPr>
          </a:p>
        </p:txBody>
      </p:sp>
      <p:sp>
        <p:nvSpPr>
          <p:cNvPr id="20" name="Freeform 9"/>
          <p:cNvSpPr/>
          <p:nvPr/>
        </p:nvSpPr>
        <p:spPr>
          <a:xfrm>
            <a:off x="10079612" y="1332364"/>
            <a:ext cx="6154293" cy="1633685"/>
          </a:xfrm>
          <a:custGeom>
            <a:avLst/>
            <a:gdLst/>
            <a:ahLst/>
            <a:cxnLst/>
            <a:rect l="l" t="t" r="r" b="b"/>
            <a:pathLst>
              <a:path w="6154293" h="1633685">
                <a:moveTo>
                  <a:pt x="0" y="0"/>
                </a:moveTo>
                <a:lnTo>
                  <a:pt x="6154292" y="0"/>
                </a:lnTo>
                <a:lnTo>
                  <a:pt x="6154292" y="1633685"/>
                </a:lnTo>
                <a:lnTo>
                  <a:pt x="0" y="1633685"/>
                </a:lnTo>
                <a:lnTo>
                  <a:pt x="0" y="0"/>
                </a:lnTo>
                <a:close/>
              </a:path>
            </a:pathLst>
          </a:custGeom>
          <a:blipFill>
            <a:blip r:embed="rId4">
              <a:extLst>
                <a:ext uri="{96DAC541-7B7A-43D3-8B79-37D633B846F1}">
                  <asvg:svgBlip xmlns:asvg="http://schemas.microsoft.com/office/drawing/2016/SVG/main" xmlns="" r:embed="rId5"/>
                </a:ext>
              </a:extLst>
            </a:blip>
            <a:stretch>
              <a:fillRect/>
            </a:stretch>
          </a:blipFill>
          <a:ln cap="sq">
            <a:noFill/>
            <a:prstDash val="solid"/>
            <a:miter/>
          </a:ln>
        </p:spPr>
      </p:sp>
      <p:sp>
        <p:nvSpPr>
          <p:cNvPr id="21" name="TextBox 17"/>
          <p:cNvSpPr txBox="1"/>
          <p:nvPr/>
        </p:nvSpPr>
        <p:spPr>
          <a:xfrm>
            <a:off x="11300284" y="1649643"/>
            <a:ext cx="5222100" cy="830997"/>
          </a:xfrm>
          <a:prstGeom prst="rect">
            <a:avLst/>
          </a:prstGeom>
        </p:spPr>
        <p:txBody>
          <a:bodyPr wrap="square" lIns="0" tIns="0" rIns="0" bIns="0" rtlCol="0" anchor="t">
            <a:spAutoFit/>
          </a:bodyPr>
          <a:lstStyle/>
          <a:p>
            <a:r>
              <a:rPr lang="en-US" sz="5400" b="1">
                <a:latin typeface="Times New Roman" panose="02020603050405020304" pitchFamily="18" charset="0"/>
                <a:cs typeface="Times New Roman" panose="02020603050405020304" pitchFamily="18" charset="0"/>
              </a:rPr>
              <a:t>2. Nghệ thuật</a:t>
            </a:r>
            <a:endParaRPr lang="en-GB" sz="54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803591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barn(inVertical)">
                                      <p:cBhvr>
                                        <p:cTn id="7" dur="500"/>
                                        <p:tgtEl>
                                          <p:spTgt spid="19"/>
                                        </p:tgtEl>
                                      </p:cBhvr>
                                    </p:animEffect>
                                  </p:childTnLst>
                                </p:cTn>
                              </p:par>
                              <p:par>
                                <p:cTn id="8" presetID="16" presetClass="entr" presetSubtype="21"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arn(inVertical)">
                                      <p:cBhvr>
                                        <p:cTn id="10" dur="500"/>
                                        <p:tgtEl>
                                          <p:spTgt spid="9"/>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barn(inVertical)">
                                      <p:cBhvr>
                                        <p:cTn id="13" dur="500"/>
                                        <p:tgtEl>
                                          <p:spTgt spid="15"/>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21"/>
                                        </p:tgtEl>
                                        <p:attrNameLst>
                                          <p:attrName>style.visibility</p:attrName>
                                        </p:attrNameLst>
                                      </p:cBhvr>
                                      <p:to>
                                        <p:strVal val="visible"/>
                                      </p:to>
                                    </p:set>
                                    <p:animEffect transition="in" filter="wipe(down)">
                                      <p:cBhvr>
                                        <p:cTn id="18" dur="500"/>
                                        <p:tgtEl>
                                          <p:spTgt spid="21"/>
                                        </p:tgtEl>
                                      </p:cBhvr>
                                    </p:animEffect>
                                  </p:childTnLst>
                                </p:cTn>
                              </p:par>
                              <p:par>
                                <p:cTn id="19" presetID="22" presetClass="entr" presetSubtype="4" fill="hold" nodeType="withEffect">
                                  <p:stCondLst>
                                    <p:cond delay="0"/>
                                  </p:stCondLst>
                                  <p:childTnLst>
                                    <p:set>
                                      <p:cBhvr>
                                        <p:cTn id="20" dur="1" fill="hold">
                                          <p:stCondLst>
                                            <p:cond delay="0"/>
                                          </p:stCondLst>
                                        </p:cTn>
                                        <p:tgtEl>
                                          <p:spTgt spid="20"/>
                                        </p:tgtEl>
                                        <p:attrNameLst>
                                          <p:attrName>style.visibility</p:attrName>
                                        </p:attrNameLst>
                                      </p:cBhvr>
                                      <p:to>
                                        <p:strVal val="visible"/>
                                      </p:to>
                                    </p:set>
                                    <p:animEffect transition="in" filter="wipe(down)">
                                      <p:cBhvr>
                                        <p:cTn id="21" dur="500"/>
                                        <p:tgtEl>
                                          <p:spTgt spid="20"/>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16"/>
                                        </p:tgtEl>
                                        <p:attrNameLst>
                                          <p:attrName>style.visibility</p:attrName>
                                        </p:attrNameLst>
                                      </p:cBhvr>
                                      <p:to>
                                        <p:strVal val="visible"/>
                                      </p:to>
                                    </p:set>
                                    <p:animEffect transition="in" filter="wipe(down)">
                                      <p:cBhvr>
                                        <p:cTn id="26"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9" grpId="0"/>
      <p:bldP spid="21" grpId="0"/>
    </p:bldLst>
  </p:timing>
</p:sld>
</file>

<file path=ppt/slides/slide43.xml><?xml version="1.0" encoding="utf-8"?>
<p:sld xmlns:a="http://schemas.openxmlformats.org/drawingml/2006/main" xmlns:r="http://schemas.openxmlformats.org/officeDocument/2006/relationships" xmlns:p="http://schemas.openxmlformats.org/presentationml/2006/main">
  <p:cSld>
    <p:bg>
      <p:bgPr>
        <a:solidFill>
          <a:srgbClr val="FFF0F6"/>
        </a:solidFill>
        <a:effectLst/>
      </p:bgPr>
    </p:bg>
    <p:spTree>
      <p:nvGrpSpPr>
        <p:cNvPr id="1" name=""/>
        <p:cNvGrpSpPr/>
        <p:nvPr/>
      </p:nvGrpSpPr>
      <p:grpSpPr>
        <a:xfrm>
          <a:off x="0" y="0"/>
          <a:ext cx="0" cy="0"/>
          <a:chOff x="0" y="0"/>
          <a:chExt cx="0" cy="0"/>
        </a:xfrm>
      </p:grpSpPr>
      <p:sp>
        <p:nvSpPr>
          <p:cNvPr id="2" name="Freeform 2"/>
          <p:cNvSpPr/>
          <p:nvPr/>
        </p:nvSpPr>
        <p:spPr>
          <a:xfrm flipH="1" flipV="1">
            <a:off x="5219268" y="1319597"/>
            <a:ext cx="4644625" cy="4425061"/>
          </a:xfrm>
          <a:custGeom>
            <a:avLst/>
            <a:gdLst/>
            <a:ahLst/>
            <a:cxnLst/>
            <a:rect l="l" t="t" r="r" b="b"/>
            <a:pathLst>
              <a:path w="4644625" h="4425061">
                <a:moveTo>
                  <a:pt x="4644626" y="4425061"/>
                </a:moveTo>
                <a:lnTo>
                  <a:pt x="0" y="4425061"/>
                </a:lnTo>
                <a:lnTo>
                  <a:pt x="0" y="0"/>
                </a:lnTo>
                <a:lnTo>
                  <a:pt x="4644626" y="0"/>
                </a:lnTo>
                <a:lnTo>
                  <a:pt x="4644626"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3" name="Freeform 3"/>
          <p:cNvSpPr/>
          <p:nvPr/>
        </p:nvSpPr>
        <p:spPr>
          <a:xfrm flipH="1" flipV="1">
            <a:off x="9144000" y="4913398"/>
            <a:ext cx="4644625" cy="4425061"/>
          </a:xfrm>
          <a:custGeom>
            <a:avLst/>
            <a:gdLst/>
            <a:ahLst/>
            <a:cxnLst/>
            <a:rect l="l" t="t" r="r" b="b"/>
            <a:pathLst>
              <a:path w="4644625" h="4425061">
                <a:moveTo>
                  <a:pt x="4644625" y="4425062"/>
                </a:moveTo>
                <a:lnTo>
                  <a:pt x="0" y="4425062"/>
                </a:lnTo>
                <a:lnTo>
                  <a:pt x="0" y="0"/>
                </a:lnTo>
                <a:lnTo>
                  <a:pt x="4644625" y="0"/>
                </a:lnTo>
                <a:lnTo>
                  <a:pt x="4644625" y="4425062"/>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4" name="Freeform 4"/>
          <p:cNvSpPr/>
          <p:nvPr/>
        </p:nvSpPr>
        <p:spPr>
          <a:xfrm>
            <a:off x="2351352" y="3118056"/>
            <a:ext cx="13585295" cy="4050888"/>
          </a:xfrm>
          <a:custGeom>
            <a:avLst/>
            <a:gdLst/>
            <a:ahLst/>
            <a:cxnLst/>
            <a:rect l="l" t="t" r="r" b="b"/>
            <a:pathLst>
              <a:path w="13585295" h="4050888">
                <a:moveTo>
                  <a:pt x="0" y="0"/>
                </a:moveTo>
                <a:lnTo>
                  <a:pt x="13585296" y="0"/>
                </a:lnTo>
                <a:lnTo>
                  <a:pt x="13585296" y="4050888"/>
                </a:lnTo>
                <a:lnTo>
                  <a:pt x="0" y="4050888"/>
                </a:lnTo>
                <a:lnTo>
                  <a:pt x="0" y="0"/>
                </a:lnTo>
                <a:close/>
              </a:path>
            </a:pathLst>
          </a:custGeom>
          <a:blipFill>
            <a:blip r:embed="rId4">
              <a:extLst>
                <a:ext uri="{96DAC541-7B7A-43D3-8B79-37D633B846F1}">
                  <asvg:svgBlip xmlns:asvg="http://schemas.microsoft.com/office/drawing/2016/SVG/main" xmlns="" r:embed="rId5"/>
                </a:ext>
              </a:extLst>
            </a:blip>
            <a:stretch>
              <a:fillRect/>
            </a:stretch>
          </a:blipFill>
        </p:spPr>
      </p:sp>
      <p:sp>
        <p:nvSpPr>
          <p:cNvPr id="5" name="Freeform 5"/>
          <p:cNvSpPr/>
          <p:nvPr/>
        </p:nvSpPr>
        <p:spPr>
          <a:xfrm>
            <a:off x="-2304620" y="6268819"/>
            <a:ext cx="5888482" cy="5610118"/>
          </a:xfrm>
          <a:custGeom>
            <a:avLst/>
            <a:gdLst/>
            <a:ahLst/>
            <a:cxnLst/>
            <a:rect l="l" t="t" r="r" b="b"/>
            <a:pathLst>
              <a:path w="5888482" h="5610118">
                <a:moveTo>
                  <a:pt x="0" y="0"/>
                </a:moveTo>
                <a:lnTo>
                  <a:pt x="5888482" y="0"/>
                </a:lnTo>
                <a:lnTo>
                  <a:pt x="5888482" y="5610117"/>
                </a:lnTo>
                <a:lnTo>
                  <a:pt x="0" y="5610117"/>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6" name="Freeform 6"/>
          <p:cNvSpPr/>
          <p:nvPr/>
        </p:nvSpPr>
        <p:spPr>
          <a:xfrm flipH="1" flipV="1">
            <a:off x="14406650" y="-1613559"/>
            <a:ext cx="5705300" cy="5435595"/>
          </a:xfrm>
          <a:custGeom>
            <a:avLst/>
            <a:gdLst/>
            <a:ahLst/>
            <a:cxnLst/>
            <a:rect l="l" t="t" r="r" b="b"/>
            <a:pathLst>
              <a:path w="5705300" h="5435595">
                <a:moveTo>
                  <a:pt x="5705300" y="5435595"/>
                </a:moveTo>
                <a:lnTo>
                  <a:pt x="0" y="5435595"/>
                </a:lnTo>
                <a:lnTo>
                  <a:pt x="0" y="0"/>
                </a:lnTo>
                <a:lnTo>
                  <a:pt x="5705300" y="0"/>
                </a:lnTo>
                <a:lnTo>
                  <a:pt x="5705300" y="5435595"/>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7" name="TextBox 7"/>
          <p:cNvSpPr txBox="1"/>
          <p:nvPr/>
        </p:nvSpPr>
        <p:spPr>
          <a:xfrm>
            <a:off x="3737061" y="4107786"/>
            <a:ext cx="10813878" cy="1865960"/>
          </a:xfrm>
          <a:prstGeom prst="rect">
            <a:avLst/>
          </a:prstGeom>
        </p:spPr>
        <p:txBody>
          <a:bodyPr lIns="0" tIns="0" rIns="0" bIns="0" rtlCol="0" anchor="t">
            <a:spAutoFit/>
          </a:bodyPr>
          <a:lstStyle/>
          <a:p>
            <a:pPr algn="ctr">
              <a:lnSpc>
                <a:spcPts val="15406"/>
              </a:lnSpc>
            </a:pPr>
            <a:r>
              <a:rPr lang="en-US" sz="12800" b="1">
                <a:latin typeface="Times New Roman" panose="02020603050405020304" pitchFamily="18" charset="0"/>
                <a:ea typeface="Futura Display"/>
                <a:cs typeface="Times New Roman" panose="02020603050405020304" pitchFamily="18" charset="0"/>
                <a:sym typeface="Futura Display"/>
              </a:rPr>
              <a:t>THANK YOU</a:t>
            </a:r>
          </a:p>
        </p:txBody>
      </p:sp>
      <p:sp>
        <p:nvSpPr>
          <p:cNvPr id="8" name="Freeform 8"/>
          <p:cNvSpPr/>
          <p:nvPr/>
        </p:nvSpPr>
        <p:spPr>
          <a:xfrm>
            <a:off x="417081" y="2807726"/>
            <a:ext cx="1799278" cy="1714221"/>
          </a:xfrm>
          <a:custGeom>
            <a:avLst/>
            <a:gdLst/>
            <a:ahLst/>
            <a:cxnLst/>
            <a:rect l="l" t="t" r="r" b="b"/>
            <a:pathLst>
              <a:path w="1799278" h="1714221">
                <a:moveTo>
                  <a:pt x="0" y="0"/>
                </a:moveTo>
                <a:lnTo>
                  <a:pt x="1799278" y="0"/>
                </a:lnTo>
                <a:lnTo>
                  <a:pt x="1799278" y="1714221"/>
                </a:lnTo>
                <a:lnTo>
                  <a:pt x="0" y="1714221"/>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9" name="Freeform 9"/>
          <p:cNvSpPr/>
          <p:nvPr/>
        </p:nvSpPr>
        <p:spPr>
          <a:xfrm>
            <a:off x="3191391" y="462486"/>
            <a:ext cx="1799278" cy="1714221"/>
          </a:xfrm>
          <a:custGeom>
            <a:avLst/>
            <a:gdLst/>
            <a:ahLst/>
            <a:cxnLst/>
            <a:rect l="l" t="t" r="r" b="b"/>
            <a:pathLst>
              <a:path w="1799278" h="1714221">
                <a:moveTo>
                  <a:pt x="0" y="0"/>
                </a:moveTo>
                <a:lnTo>
                  <a:pt x="1799277" y="0"/>
                </a:lnTo>
                <a:lnTo>
                  <a:pt x="1799277" y="1714221"/>
                </a:lnTo>
                <a:lnTo>
                  <a:pt x="0" y="1714221"/>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0" name="Freeform 10"/>
          <p:cNvSpPr/>
          <p:nvPr/>
        </p:nvSpPr>
        <p:spPr>
          <a:xfrm>
            <a:off x="13242274" y="8034316"/>
            <a:ext cx="1799278" cy="1714221"/>
          </a:xfrm>
          <a:custGeom>
            <a:avLst/>
            <a:gdLst/>
            <a:ahLst/>
            <a:cxnLst/>
            <a:rect l="l" t="t" r="r" b="b"/>
            <a:pathLst>
              <a:path w="1799278" h="1714221">
                <a:moveTo>
                  <a:pt x="0" y="0"/>
                </a:moveTo>
                <a:lnTo>
                  <a:pt x="1799278" y="0"/>
                </a:lnTo>
                <a:lnTo>
                  <a:pt x="1799278" y="1714220"/>
                </a:lnTo>
                <a:lnTo>
                  <a:pt x="0" y="1714220"/>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1" name="Freeform 11"/>
          <p:cNvSpPr/>
          <p:nvPr/>
        </p:nvSpPr>
        <p:spPr>
          <a:xfrm>
            <a:off x="15733733" y="5411708"/>
            <a:ext cx="1799278" cy="1714221"/>
          </a:xfrm>
          <a:custGeom>
            <a:avLst/>
            <a:gdLst/>
            <a:ahLst/>
            <a:cxnLst/>
            <a:rect l="l" t="t" r="r" b="b"/>
            <a:pathLst>
              <a:path w="1799278" h="1714221">
                <a:moveTo>
                  <a:pt x="0" y="0"/>
                </a:moveTo>
                <a:lnTo>
                  <a:pt x="1799278" y="0"/>
                </a:lnTo>
                <a:lnTo>
                  <a:pt x="1799278" y="1714221"/>
                </a:lnTo>
                <a:lnTo>
                  <a:pt x="0" y="1714221"/>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2" name="Freeform 12"/>
          <p:cNvSpPr/>
          <p:nvPr/>
        </p:nvSpPr>
        <p:spPr>
          <a:xfrm flipH="1" flipV="1">
            <a:off x="15440036" y="7567412"/>
            <a:ext cx="4929049" cy="4696039"/>
          </a:xfrm>
          <a:custGeom>
            <a:avLst/>
            <a:gdLst/>
            <a:ahLst/>
            <a:cxnLst/>
            <a:rect l="l" t="t" r="r" b="b"/>
            <a:pathLst>
              <a:path w="4929049" h="4696039">
                <a:moveTo>
                  <a:pt x="4929049" y="4696039"/>
                </a:moveTo>
                <a:lnTo>
                  <a:pt x="0" y="4696039"/>
                </a:lnTo>
                <a:lnTo>
                  <a:pt x="0" y="0"/>
                </a:lnTo>
                <a:lnTo>
                  <a:pt x="4929049" y="0"/>
                </a:lnTo>
                <a:lnTo>
                  <a:pt x="4929049" y="4696039"/>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3" name="Freeform 13"/>
          <p:cNvSpPr/>
          <p:nvPr/>
        </p:nvSpPr>
        <p:spPr>
          <a:xfrm>
            <a:off x="-1680710" y="-1613559"/>
            <a:ext cx="4640662" cy="4421285"/>
          </a:xfrm>
          <a:custGeom>
            <a:avLst/>
            <a:gdLst/>
            <a:ahLst/>
            <a:cxnLst/>
            <a:rect l="l" t="t" r="r" b="b"/>
            <a:pathLst>
              <a:path w="4640662" h="4421285">
                <a:moveTo>
                  <a:pt x="0" y="0"/>
                </a:moveTo>
                <a:lnTo>
                  <a:pt x="4640662" y="0"/>
                </a:lnTo>
                <a:lnTo>
                  <a:pt x="4640662" y="4421285"/>
                </a:lnTo>
                <a:lnTo>
                  <a:pt x="0" y="4421285"/>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0F6"/>
        </a:solidFill>
        <a:effectLst/>
      </p:bgPr>
    </p:bg>
    <p:spTree>
      <p:nvGrpSpPr>
        <p:cNvPr id="1" name=""/>
        <p:cNvGrpSpPr/>
        <p:nvPr/>
      </p:nvGrpSpPr>
      <p:grpSpPr>
        <a:xfrm>
          <a:off x="0" y="0"/>
          <a:ext cx="0" cy="0"/>
          <a:chOff x="0" y="0"/>
          <a:chExt cx="0" cy="0"/>
        </a:xfrm>
      </p:grpSpPr>
      <p:sp>
        <p:nvSpPr>
          <p:cNvPr id="2" name="Freeform 2"/>
          <p:cNvSpPr/>
          <p:nvPr/>
        </p:nvSpPr>
        <p:spPr>
          <a:xfrm flipH="1" flipV="1">
            <a:off x="5219268" y="1319597"/>
            <a:ext cx="4644625" cy="4425061"/>
          </a:xfrm>
          <a:custGeom>
            <a:avLst/>
            <a:gdLst/>
            <a:ahLst/>
            <a:cxnLst/>
            <a:rect l="l" t="t" r="r" b="b"/>
            <a:pathLst>
              <a:path w="4644625" h="4425061">
                <a:moveTo>
                  <a:pt x="4644626" y="4425061"/>
                </a:moveTo>
                <a:lnTo>
                  <a:pt x="0" y="4425061"/>
                </a:lnTo>
                <a:lnTo>
                  <a:pt x="0" y="0"/>
                </a:lnTo>
                <a:lnTo>
                  <a:pt x="4644626" y="0"/>
                </a:lnTo>
                <a:lnTo>
                  <a:pt x="4644626"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3" name="Freeform 3"/>
          <p:cNvSpPr/>
          <p:nvPr/>
        </p:nvSpPr>
        <p:spPr>
          <a:xfrm flipH="1" flipV="1">
            <a:off x="9144000" y="4913398"/>
            <a:ext cx="4644625" cy="4425061"/>
          </a:xfrm>
          <a:custGeom>
            <a:avLst/>
            <a:gdLst/>
            <a:ahLst/>
            <a:cxnLst/>
            <a:rect l="l" t="t" r="r" b="b"/>
            <a:pathLst>
              <a:path w="4644625" h="4425061">
                <a:moveTo>
                  <a:pt x="4644625" y="4425062"/>
                </a:moveTo>
                <a:lnTo>
                  <a:pt x="0" y="4425062"/>
                </a:lnTo>
                <a:lnTo>
                  <a:pt x="0" y="0"/>
                </a:lnTo>
                <a:lnTo>
                  <a:pt x="4644625" y="0"/>
                </a:lnTo>
                <a:lnTo>
                  <a:pt x="4644625" y="4425062"/>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4" name="Freeform 4"/>
          <p:cNvSpPr/>
          <p:nvPr/>
        </p:nvSpPr>
        <p:spPr>
          <a:xfrm>
            <a:off x="2351352" y="3118056"/>
            <a:ext cx="13585295" cy="4050888"/>
          </a:xfrm>
          <a:custGeom>
            <a:avLst/>
            <a:gdLst/>
            <a:ahLst/>
            <a:cxnLst/>
            <a:rect l="l" t="t" r="r" b="b"/>
            <a:pathLst>
              <a:path w="13585295" h="4050888">
                <a:moveTo>
                  <a:pt x="0" y="0"/>
                </a:moveTo>
                <a:lnTo>
                  <a:pt x="13585296" y="0"/>
                </a:lnTo>
                <a:lnTo>
                  <a:pt x="13585296" y="4050888"/>
                </a:lnTo>
                <a:lnTo>
                  <a:pt x="0" y="4050888"/>
                </a:lnTo>
                <a:lnTo>
                  <a:pt x="0" y="0"/>
                </a:lnTo>
                <a:close/>
              </a:path>
            </a:pathLst>
          </a:custGeom>
          <a:blipFill>
            <a:blip r:embed="rId4">
              <a:extLst>
                <a:ext uri="{96DAC541-7B7A-43D3-8B79-37D633B846F1}">
                  <asvg:svgBlip xmlns:asvg="http://schemas.microsoft.com/office/drawing/2016/SVG/main" xmlns="" r:embed="rId5"/>
                </a:ext>
              </a:extLst>
            </a:blip>
            <a:stretch>
              <a:fillRect/>
            </a:stretch>
          </a:blipFill>
        </p:spPr>
      </p:sp>
      <p:sp>
        <p:nvSpPr>
          <p:cNvPr id="5" name="Freeform 5"/>
          <p:cNvSpPr/>
          <p:nvPr/>
        </p:nvSpPr>
        <p:spPr>
          <a:xfrm>
            <a:off x="417081" y="2807726"/>
            <a:ext cx="1799278" cy="1714221"/>
          </a:xfrm>
          <a:custGeom>
            <a:avLst/>
            <a:gdLst/>
            <a:ahLst/>
            <a:cxnLst/>
            <a:rect l="l" t="t" r="r" b="b"/>
            <a:pathLst>
              <a:path w="1799278" h="1714221">
                <a:moveTo>
                  <a:pt x="0" y="0"/>
                </a:moveTo>
                <a:lnTo>
                  <a:pt x="1799278" y="0"/>
                </a:lnTo>
                <a:lnTo>
                  <a:pt x="1799278" y="1714221"/>
                </a:lnTo>
                <a:lnTo>
                  <a:pt x="0" y="1714221"/>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6" name="Freeform 6"/>
          <p:cNvSpPr/>
          <p:nvPr/>
        </p:nvSpPr>
        <p:spPr>
          <a:xfrm>
            <a:off x="3191391" y="462486"/>
            <a:ext cx="1799278" cy="1714221"/>
          </a:xfrm>
          <a:custGeom>
            <a:avLst/>
            <a:gdLst/>
            <a:ahLst/>
            <a:cxnLst/>
            <a:rect l="l" t="t" r="r" b="b"/>
            <a:pathLst>
              <a:path w="1799278" h="1714221">
                <a:moveTo>
                  <a:pt x="0" y="0"/>
                </a:moveTo>
                <a:lnTo>
                  <a:pt x="1799277" y="0"/>
                </a:lnTo>
                <a:lnTo>
                  <a:pt x="1799277" y="1714221"/>
                </a:lnTo>
                <a:lnTo>
                  <a:pt x="0" y="1714221"/>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7" name="Freeform 7"/>
          <p:cNvSpPr/>
          <p:nvPr/>
        </p:nvSpPr>
        <p:spPr>
          <a:xfrm>
            <a:off x="13242274" y="8034316"/>
            <a:ext cx="1799278" cy="1714221"/>
          </a:xfrm>
          <a:custGeom>
            <a:avLst/>
            <a:gdLst/>
            <a:ahLst/>
            <a:cxnLst/>
            <a:rect l="l" t="t" r="r" b="b"/>
            <a:pathLst>
              <a:path w="1799278" h="1714221">
                <a:moveTo>
                  <a:pt x="0" y="0"/>
                </a:moveTo>
                <a:lnTo>
                  <a:pt x="1799278" y="0"/>
                </a:lnTo>
                <a:lnTo>
                  <a:pt x="1799278" y="1714220"/>
                </a:lnTo>
                <a:lnTo>
                  <a:pt x="0" y="1714220"/>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8" name="Freeform 8"/>
          <p:cNvSpPr/>
          <p:nvPr/>
        </p:nvSpPr>
        <p:spPr>
          <a:xfrm>
            <a:off x="15733733" y="5411708"/>
            <a:ext cx="1799278" cy="1714221"/>
          </a:xfrm>
          <a:custGeom>
            <a:avLst/>
            <a:gdLst/>
            <a:ahLst/>
            <a:cxnLst/>
            <a:rect l="l" t="t" r="r" b="b"/>
            <a:pathLst>
              <a:path w="1799278" h="1714221">
                <a:moveTo>
                  <a:pt x="0" y="0"/>
                </a:moveTo>
                <a:lnTo>
                  <a:pt x="1799278" y="0"/>
                </a:lnTo>
                <a:lnTo>
                  <a:pt x="1799278" y="1714221"/>
                </a:lnTo>
                <a:lnTo>
                  <a:pt x="0" y="1714221"/>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0" name="Freeform 10"/>
          <p:cNvSpPr/>
          <p:nvPr/>
        </p:nvSpPr>
        <p:spPr>
          <a:xfrm flipH="1" flipV="1">
            <a:off x="15440036" y="7567412"/>
            <a:ext cx="4929049" cy="4696039"/>
          </a:xfrm>
          <a:custGeom>
            <a:avLst/>
            <a:gdLst/>
            <a:ahLst/>
            <a:cxnLst/>
            <a:rect l="l" t="t" r="r" b="b"/>
            <a:pathLst>
              <a:path w="4929049" h="4696039">
                <a:moveTo>
                  <a:pt x="4929049" y="4696039"/>
                </a:moveTo>
                <a:lnTo>
                  <a:pt x="0" y="4696039"/>
                </a:lnTo>
                <a:lnTo>
                  <a:pt x="0" y="0"/>
                </a:lnTo>
                <a:lnTo>
                  <a:pt x="4929049" y="0"/>
                </a:lnTo>
                <a:lnTo>
                  <a:pt x="4929049" y="4696039"/>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1" name="Freeform 11"/>
          <p:cNvSpPr/>
          <p:nvPr/>
        </p:nvSpPr>
        <p:spPr>
          <a:xfrm>
            <a:off x="-1680710" y="-1613559"/>
            <a:ext cx="4640662" cy="4421285"/>
          </a:xfrm>
          <a:custGeom>
            <a:avLst/>
            <a:gdLst/>
            <a:ahLst/>
            <a:cxnLst/>
            <a:rect l="l" t="t" r="r" b="b"/>
            <a:pathLst>
              <a:path w="4640662" h="4421285">
                <a:moveTo>
                  <a:pt x="0" y="0"/>
                </a:moveTo>
                <a:lnTo>
                  <a:pt x="4640662" y="0"/>
                </a:lnTo>
                <a:lnTo>
                  <a:pt x="4640662" y="4421285"/>
                </a:lnTo>
                <a:lnTo>
                  <a:pt x="0" y="4421285"/>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2" name="Freeform 12"/>
          <p:cNvSpPr/>
          <p:nvPr/>
        </p:nvSpPr>
        <p:spPr>
          <a:xfrm>
            <a:off x="-2304620" y="6268819"/>
            <a:ext cx="5888482" cy="5610118"/>
          </a:xfrm>
          <a:custGeom>
            <a:avLst/>
            <a:gdLst/>
            <a:ahLst/>
            <a:cxnLst/>
            <a:rect l="l" t="t" r="r" b="b"/>
            <a:pathLst>
              <a:path w="5888482" h="5610118">
                <a:moveTo>
                  <a:pt x="0" y="0"/>
                </a:moveTo>
                <a:lnTo>
                  <a:pt x="5888482" y="0"/>
                </a:lnTo>
                <a:lnTo>
                  <a:pt x="5888482" y="5610117"/>
                </a:lnTo>
                <a:lnTo>
                  <a:pt x="0" y="5610117"/>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13" name="Freeform 13"/>
          <p:cNvSpPr/>
          <p:nvPr/>
        </p:nvSpPr>
        <p:spPr>
          <a:xfrm flipH="1" flipV="1">
            <a:off x="14406650" y="-1613559"/>
            <a:ext cx="5705300" cy="5435595"/>
          </a:xfrm>
          <a:custGeom>
            <a:avLst/>
            <a:gdLst/>
            <a:ahLst/>
            <a:cxnLst/>
            <a:rect l="l" t="t" r="r" b="b"/>
            <a:pathLst>
              <a:path w="5705300" h="5435595">
                <a:moveTo>
                  <a:pt x="5705300" y="5435595"/>
                </a:moveTo>
                <a:lnTo>
                  <a:pt x="0" y="5435595"/>
                </a:lnTo>
                <a:lnTo>
                  <a:pt x="0" y="0"/>
                </a:lnTo>
                <a:lnTo>
                  <a:pt x="5705300" y="0"/>
                </a:lnTo>
                <a:lnTo>
                  <a:pt x="5705300" y="5435595"/>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14" name="TextBox 14"/>
          <p:cNvSpPr txBox="1"/>
          <p:nvPr/>
        </p:nvSpPr>
        <p:spPr>
          <a:xfrm>
            <a:off x="5172607" y="4466564"/>
            <a:ext cx="8616018" cy="1477328"/>
          </a:xfrm>
          <a:prstGeom prst="rect">
            <a:avLst/>
          </a:prstGeom>
        </p:spPr>
        <p:txBody>
          <a:bodyPr lIns="0" tIns="0" rIns="0" bIns="0" rtlCol="0" anchor="t">
            <a:spAutoFit/>
          </a:bodyPr>
          <a:lstStyle/>
          <a:p>
            <a:r>
              <a:rPr lang="vi-VN" sz="9600" b="1">
                <a:effectLst>
                  <a:glow rad="101600">
                    <a:schemeClr val="accent1">
                      <a:satMod val="175000"/>
                      <a:alpha val="40000"/>
                    </a:schemeClr>
                  </a:glow>
                </a:effectLst>
                <a:latin typeface="Times New Roman" panose="02020603050405020304" pitchFamily="18" charset="0"/>
                <a:cs typeface="Times New Roman" panose="02020603050405020304" pitchFamily="18" charset="0"/>
              </a:rPr>
              <a:t>I. LÝ THUYẾT</a:t>
            </a:r>
            <a:endParaRPr lang="en-GB" sz="9600">
              <a:effectLst>
                <a:glow rad="101600">
                  <a:schemeClr val="accent1">
                    <a:satMod val="175000"/>
                    <a:alpha val="40000"/>
                  </a:schemeClr>
                </a:glo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09038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fade">
                                      <p:cBhvr>
                                        <p:cTn id="7" dur="1000"/>
                                        <p:tgtEl>
                                          <p:spTgt spid="14">
                                            <p:txEl>
                                              <p:pRg st="0" end="0"/>
                                            </p:txEl>
                                          </p:spTgt>
                                        </p:tgtEl>
                                      </p:cBhvr>
                                    </p:animEffect>
                                    <p:anim calcmode="lin" valueType="num">
                                      <p:cBhvr>
                                        <p:cTn id="8" dur="1000" fill="hold"/>
                                        <p:tgtEl>
                                          <p:spTgt spid="1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0F6"/>
        </a:solidFill>
        <a:effectLst/>
      </p:bgPr>
    </p:bg>
    <p:spTree>
      <p:nvGrpSpPr>
        <p:cNvPr id="1" name=""/>
        <p:cNvGrpSpPr/>
        <p:nvPr/>
      </p:nvGrpSpPr>
      <p:grpSpPr>
        <a:xfrm>
          <a:off x="0" y="0"/>
          <a:ext cx="0" cy="0"/>
          <a:chOff x="0" y="0"/>
          <a:chExt cx="0" cy="0"/>
        </a:xfrm>
      </p:grpSpPr>
      <p:sp>
        <p:nvSpPr>
          <p:cNvPr id="2" name="Freeform 2"/>
          <p:cNvSpPr/>
          <p:nvPr/>
        </p:nvSpPr>
        <p:spPr>
          <a:xfrm flipH="1" flipV="1">
            <a:off x="-1293613" y="3259551"/>
            <a:ext cx="4644625" cy="4425061"/>
          </a:xfrm>
          <a:custGeom>
            <a:avLst/>
            <a:gdLst/>
            <a:ahLst/>
            <a:cxnLst/>
            <a:rect l="l" t="t" r="r" b="b"/>
            <a:pathLst>
              <a:path w="4644625" h="4425061">
                <a:moveTo>
                  <a:pt x="4644626" y="4425061"/>
                </a:moveTo>
                <a:lnTo>
                  <a:pt x="0" y="4425061"/>
                </a:lnTo>
                <a:lnTo>
                  <a:pt x="0" y="0"/>
                </a:lnTo>
                <a:lnTo>
                  <a:pt x="4644626" y="0"/>
                </a:lnTo>
                <a:lnTo>
                  <a:pt x="4644626"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3" name="Freeform 3"/>
          <p:cNvSpPr/>
          <p:nvPr/>
        </p:nvSpPr>
        <p:spPr>
          <a:xfrm flipH="1" flipV="1">
            <a:off x="15965687" y="2941193"/>
            <a:ext cx="4644625" cy="4425061"/>
          </a:xfrm>
          <a:custGeom>
            <a:avLst/>
            <a:gdLst/>
            <a:ahLst/>
            <a:cxnLst/>
            <a:rect l="l" t="t" r="r" b="b"/>
            <a:pathLst>
              <a:path w="4644625" h="4425061">
                <a:moveTo>
                  <a:pt x="4644626" y="4425062"/>
                </a:moveTo>
                <a:lnTo>
                  <a:pt x="0" y="4425062"/>
                </a:lnTo>
                <a:lnTo>
                  <a:pt x="0" y="0"/>
                </a:lnTo>
                <a:lnTo>
                  <a:pt x="4644626" y="0"/>
                </a:lnTo>
                <a:lnTo>
                  <a:pt x="4644626" y="4425062"/>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4" name="Freeform 4"/>
          <p:cNvSpPr/>
          <p:nvPr/>
        </p:nvSpPr>
        <p:spPr>
          <a:xfrm flipH="1" flipV="1">
            <a:off x="4828484" y="-1615447"/>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5" name="Freeform 5"/>
          <p:cNvSpPr/>
          <p:nvPr/>
        </p:nvSpPr>
        <p:spPr>
          <a:xfrm flipH="1" flipV="1">
            <a:off x="9144000" y="7702901"/>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grpSp>
        <p:nvGrpSpPr>
          <p:cNvPr id="6" name="Group 6"/>
          <p:cNvGrpSpPr/>
          <p:nvPr/>
        </p:nvGrpSpPr>
        <p:grpSpPr>
          <a:xfrm>
            <a:off x="1028700" y="1028700"/>
            <a:ext cx="16230600" cy="8229600"/>
            <a:chOff x="0" y="0"/>
            <a:chExt cx="4274726" cy="2167467"/>
          </a:xfrm>
        </p:grpSpPr>
        <p:sp>
          <p:nvSpPr>
            <p:cNvPr id="7" name="Freeform 7"/>
            <p:cNvSpPr/>
            <p:nvPr/>
          </p:nvSpPr>
          <p:spPr>
            <a:xfrm>
              <a:off x="0" y="0"/>
              <a:ext cx="4274726" cy="2167467"/>
            </a:xfrm>
            <a:custGeom>
              <a:avLst/>
              <a:gdLst/>
              <a:ahLst/>
              <a:cxnLst/>
              <a:rect l="l" t="t" r="r" b="b"/>
              <a:pathLst>
                <a:path w="4274726" h="2167467">
                  <a:moveTo>
                    <a:pt x="21942" y="0"/>
                  </a:moveTo>
                  <a:lnTo>
                    <a:pt x="4252784" y="0"/>
                  </a:lnTo>
                  <a:cubicBezTo>
                    <a:pt x="4264902" y="0"/>
                    <a:pt x="4274726" y="9824"/>
                    <a:pt x="4274726" y="21942"/>
                  </a:cubicBezTo>
                  <a:lnTo>
                    <a:pt x="4274726" y="2145525"/>
                  </a:lnTo>
                  <a:cubicBezTo>
                    <a:pt x="4274726" y="2157643"/>
                    <a:pt x="4264902" y="2167467"/>
                    <a:pt x="4252784" y="2167467"/>
                  </a:cubicBezTo>
                  <a:lnTo>
                    <a:pt x="21942" y="2167467"/>
                  </a:lnTo>
                  <a:cubicBezTo>
                    <a:pt x="16122" y="2167467"/>
                    <a:pt x="10541" y="2165155"/>
                    <a:pt x="6427" y="2161040"/>
                  </a:cubicBezTo>
                  <a:cubicBezTo>
                    <a:pt x="2312" y="2156925"/>
                    <a:pt x="0" y="2151344"/>
                    <a:pt x="0" y="2145525"/>
                  </a:cubicBezTo>
                  <a:lnTo>
                    <a:pt x="0" y="21942"/>
                  </a:lnTo>
                  <a:cubicBezTo>
                    <a:pt x="0" y="16122"/>
                    <a:pt x="2312" y="10541"/>
                    <a:pt x="6427" y="6427"/>
                  </a:cubicBezTo>
                  <a:cubicBezTo>
                    <a:pt x="10541" y="2312"/>
                    <a:pt x="16122" y="0"/>
                    <a:pt x="21942" y="0"/>
                  </a:cubicBezTo>
                  <a:close/>
                </a:path>
              </a:pathLst>
            </a:custGeom>
            <a:solidFill>
              <a:srgbClr val="FFFFFF">
                <a:alpha val="80000"/>
              </a:srgbClr>
            </a:solidFill>
            <a:ln w="38100" cap="rnd">
              <a:solidFill>
                <a:srgbClr val="FF94BE">
                  <a:alpha val="80000"/>
                </a:srgbClr>
              </a:solidFill>
              <a:prstDash val="dash"/>
              <a:round/>
            </a:ln>
          </p:spPr>
        </p:sp>
        <p:sp>
          <p:nvSpPr>
            <p:cNvPr id="8" name="TextBox 8"/>
            <p:cNvSpPr txBox="1"/>
            <p:nvPr/>
          </p:nvSpPr>
          <p:spPr>
            <a:xfrm>
              <a:off x="0" y="-47625"/>
              <a:ext cx="4274726" cy="2215092"/>
            </a:xfrm>
            <a:prstGeom prst="rect">
              <a:avLst/>
            </a:prstGeom>
          </p:spPr>
          <p:txBody>
            <a:bodyPr lIns="50800" tIns="50800" rIns="50800" bIns="50800" rtlCol="0" anchor="ctr"/>
            <a:lstStyle/>
            <a:p>
              <a:pPr algn="ctr">
                <a:lnSpc>
                  <a:spcPts val="2659"/>
                </a:lnSpc>
                <a:spcBef>
                  <a:spcPct val="0"/>
                </a:spcBef>
              </a:pPr>
              <a:endParaRPr>
                <a:solidFill>
                  <a:prstClr val="black"/>
                </a:solidFill>
              </a:endParaRPr>
            </a:p>
          </p:txBody>
        </p:sp>
      </p:grpSp>
      <p:sp>
        <p:nvSpPr>
          <p:cNvPr id="9" name="Freeform 9"/>
          <p:cNvSpPr/>
          <p:nvPr/>
        </p:nvSpPr>
        <p:spPr>
          <a:xfrm>
            <a:off x="4764076" y="1573107"/>
            <a:ext cx="10872502" cy="1633685"/>
          </a:xfrm>
          <a:custGeom>
            <a:avLst/>
            <a:gdLst/>
            <a:ahLst/>
            <a:cxnLst/>
            <a:rect l="l" t="t" r="r" b="b"/>
            <a:pathLst>
              <a:path w="6154293" h="1633685">
                <a:moveTo>
                  <a:pt x="0" y="0"/>
                </a:moveTo>
                <a:lnTo>
                  <a:pt x="6154292" y="0"/>
                </a:lnTo>
                <a:lnTo>
                  <a:pt x="6154292" y="1633685"/>
                </a:lnTo>
                <a:lnTo>
                  <a:pt x="0" y="1633685"/>
                </a:lnTo>
                <a:lnTo>
                  <a:pt x="0" y="0"/>
                </a:lnTo>
                <a:close/>
              </a:path>
            </a:pathLst>
          </a:custGeom>
          <a:blipFill>
            <a:blip r:embed="rId4">
              <a:extLst>
                <a:ext uri="{96DAC541-7B7A-43D3-8B79-37D633B846F1}">
                  <asvg:svgBlip xmlns:asvg="http://schemas.microsoft.com/office/drawing/2016/SVG/main" xmlns="" r:embed="rId5"/>
                </a:ext>
              </a:extLst>
            </a:blip>
            <a:stretch>
              <a:fillRect/>
            </a:stretch>
          </a:blipFill>
          <a:ln cap="sq">
            <a:noFill/>
            <a:prstDash val="solid"/>
            <a:miter/>
          </a:ln>
        </p:spPr>
      </p:sp>
      <p:sp>
        <p:nvSpPr>
          <p:cNvPr id="10" name="Freeform 10"/>
          <p:cNvSpPr/>
          <p:nvPr/>
        </p:nvSpPr>
        <p:spPr>
          <a:xfrm flipH="1" flipV="1">
            <a:off x="16101337" y="8197452"/>
            <a:ext cx="3606446" cy="3435960"/>
          </a:xfrm>
          <a:custGeom>
            <a:avLst/>
            <a:gdLst/>
            <a:ahLst/>
            <a:cxnLst/>
            <a:rect l="l" t="t" r="r" b="b"/>
            <a:pathLst>
              <a:path w="3606446" h="3435960">
                <a:moveTo>
                  <a:pt x="3606446" y="3435959"/>
                </a:moveTo>
                <a:lnTo>
                  <a:pt x="0" y="3435959"/>
                </a:lnTo>
                <a:lnTo>
                  <a:pt x="0" y="0"/>
                </a:lnTo>
                <a:lnTo>
                  <a:pt x="3606446" y="0"/>
                </a:lnTo>
                <a:lnTo>
                  <a:pt x="3606446" y="3435959"/>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1" name="Freeform 11"/>
          <p:cNvSpPr/>
          <p:nvPr/>
        </p:nvSpPr>
        <p:spPr>
          <a:xfrm>
            <a:off x="-948361" y="-915830"/>
            <a:ext cx="3175962" cy="3025826"/>
          </a:xfrm>
          <a:custGeom>
            <a:avLst/>
            <a:gdLst/>
            <a:ahLst/>
            <a:cxnLst/>
            <a:rect l="l" t="t" r="r" b="b"/>
            <a:pathLst>
              <a:path w="3175962" h="3025826">
                <a:moveTo>
                  <a:pt x="0" y="0"/>
                </a:moveTo>
                <a:lnTo>
                  <a:pt x="3175963" y="0"/>
                </a:lnTo>
                <a:lnTo>
                  <a:pt x="3175963" y="3025826"/>
                </a:lnTo>
                <a:lnTo>
                  <a:pt x="0" y="3025826"/>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2" name="Freeform 12"/>
          <p:cNvSpPr/>
          <p:nvPr/>
        </p:nvSpPr>
        <p:spPr>
          <a:xfrm>
            <a:off x="12397325" y="388604"/>
            <a:ext cx="1343713" cy="1280192"/>
          </a:xfrm>
          <a:custGeom>
            <a:avLst/>
            <a:gdLst/>
            <a:ahLst/>
            <a:cxnLst/>
            <a:rect l="l" t="t" r="r" b="b"/>
            <a:pathLst>
              <a:path w="1343713" h="1280192">
                <a:moveTo>
                  <a:pt x="0" y="0"/>
                </a:moveTo>
                <a:lnTo>
                  <a:pt x="1343713" y="0"/>
                </a:lnTo>
                <a:lnTo>
                  <a:pt x="1343713" y="1280192"/>
                </a:lnTo>
                <a:lnTo>
                  <a:pt x="0" y="1280192"/>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3" name="Freeform 13"/>
          <p:cNvSpPr/>
          <p:nvPr/>
        </p:nvSpPr>
        <p:spPr>
          <a:xfrm>
            <a:off x="3224084" y="8618204"/>
            <a:ext cx="1343713" cy="1280192"/>
          </a:xfrm>
          <a:custGeom>
            <a:avLst/>
            <a:gdLst/>
            <a:ahLst/>
            <a:cxnLst/>
            <a:rect l="l" t="t" r="r" b="b"/>
            <a:pathLst>
              <a:path w="1343713" h="1280192">
                <a:moveTo>
                  <a:pt x="0" y="0"/>
                </a:moveTo>
                <a:lnTo>
                  <a:pt x="1343713" y="0"/>
                </a:lnTo>
                <a:lnTo>
                  <a:pt x="1343713" y="1280192"/>
                </a:lnTo>
                <a:lnTo>
                  <a:pt x="0" y="1280192"/>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4" name="TextBox 14"/>
          <p:cNvSpPr txBox="1"/>
          <p:nvPr/>
        </p:nvSpPr>
        <p:spPr>
          <a:xfrm>
            <a:off x="5520354" y="1781184"/>
            <a:ext cx="9567246" cy="923330"/>
          </a:xfrm>
          <a:prstGeom prst="rect">
            <a:avLst/>
          </a:prstGeom>
        </p:spPr>
        <p:txBody>
          <a:bodyPr wrap="square" lIns="0" tIns="0" rIns="0" bIns="0" rtlCol="0" anchor="t">
            <a:spAutoFit/>
          </a:bodyPr>
          <a:lstStyle/>
          <a:p>
            <a:pPr algn="ctr"/>
            <a:r>
              <a:rPr lang="vi-VN" sz="6000" b="1">
                <a:latin typeface="Times New Roman" panose="02020603050405020304" pitchFamily="18" charset="0"/>
                <a:cs typeface="Times New Roman" panose="02020603050405020304" pitchFamily="18" charset="0"/>
              </a:rPr>
              <a:t>1. Câu chuyện tưởng tượng</a:t>
            </a:r>
            <a:endParaRPr lang="en-GB" sz="6000">
              <a:latin typeface="Times New Roman" panose="02020603050405020304" pitchFamily="18" charset="0"/>
              <a:cs typeface="Times New Roman" panose="02020603050405020304" pitchFamily="18" charset="0"/>
            </a:endParaRPr>
          </a:p>
        </p:txBody>
      </p:sp>
      <p:sp>
        <p:nvSpPr>
          <p:cNvPr id="15" name="TextBox 15"/>
          <p:cNvSpPr txBox="1"/>
          <p:nvPr/>
        </p:nvSpPr>
        <p:spPr>
          <a:xfrm>
            <a:off x="1295400" y="3591457"/>
            <a:ext cx="7418412" cy="4985980"/>
          </a:xfrm>
          <a:prstGeom prst="rect">
            <a:avLst/>
          </a:prstGeom>
        </p:spPr>
        <p:txBody>
          <a:bodyPr wrap="square" lIns="0" tIns="0" rIns="0" bIns="0" rtlCol="0" anchor="t">
            <a:spAutoFit/>
          </a:bodyPr>
          <a:lstStyle/>
          <a:p>
            <a:pPr marL="280671" lvl="1" algn="just"/>
            <a:r>
              <a:rPr lang="vi-VN" sz="5400">
                <a:latin typeface="Times New Roman" panose="02020603050405020304" pitchFamily="18" charset="0"/>
                <a:cs typeface="Times New Roman" panose="02020603050405020304" pitchFamily="18" charset="0"/>
              </a:rPr>
              <a:t>Câu chuyện tưởng tượng: Là câu chuyện không có thật, do người kể hư cấu (có thể dựa vào những điều có thật rồi tưởng tượng thêm cho thú vị.)</a:t>
            </a:r>
            <a:endParaRPr lang="en-US" sz="4800">
              <a:solidFill>
                <a:srgbClr val="000000"/>
              </a:solidFill>
              <a:latin typeface="Times New Roman" panose="02020603050405020304" pitchFamily="18" charset="0"/>
              <a:ea typeface="Questrial"/>
              <a:cs typeface="Times New Roman" panose="02020603050405020304" pitchFamily="18" charset="0"/>
              <a:sym typeface="Questrial"/>
            </a:endParaRPr>
          </a:p>
        </p:txBody>
      </p:sp>
      <p:sp>
        <p:nvSpPr>
          <p:cNvPr id="16" name="TextBox 16"/>
          <p:cNvSpPr txBox="1"/>
          <p:nvPr/>
        </p:nvSpPr>
        <p:spPr>
          <a:xfrm>
            <a:off x="9154220" y="3591457"/>
            <a:ext cx="6486210" cy="4154984"/>
          </a:xfrm>
          <a:prstGeom prst="rect">
            <a:avLst/>
          </a:prstGeom>
        </p:spPr>
        <p:txBody>
          <a:bodyPr lIns="0" tIns="0" rIns="0" bIns="0" rtlCol="0" anchor="t">
            <a:spAutoFit/>
          </a:bodyPr>
          <a:lstStyle/>
          <a:p>
            <a:pPr marL="280671" lvl="1" algn="just"/>
            <a:r>
              <a:rPr lang="vi-VN" sz="5400">
                <a:latin typeface="Times New Roman" panose="02020603050405020304" pitchFamily="18" charset="0"/>
                <a:cs typeface="Times New Roman" panose="02020603050405020304" pitchFamily="18" charset="0"/>
              </a:rPr>
              <a:t>Câu chuyện tưởng tượng có thể do mình sáng tạo ra hoặc dựa vào một câu chuyện có sẵn.</a:t>
            </a:r>
            <a:endParaRPr lang="en-US" sz="4800">
              <a:solidFill>
                <a:srgbClr val="000000"/>
              </a:solidFill>
              <a:latin typeface="Times New Roman" panose="02020603050405020304" pitchFamily="18" charset="0"/>
              <a:ea typeface="Questrial"/>
              <a:cs typeface="Times New Roman" panose="02020603050405020304" pitchFamily="18" charset="0"/>
              <a:sym typeface="Questrial"/>
            </a:endParaRPr>
          </a:p>
        </p:txBody>
      </p:sp>
      <p:sp>
        <p:nvSpPr>
          <p:cNvPr id="17" name="Freeform 17"/>
          <p:cNvSpPr/>
          <p:nvPr/>
        </p:nvSpPr>
        <p:spPr>
          <a:xfrm>
            <a:off x="-1140642" y="8197452"/>
            <a:ext cx="3175962" cy="3025826"/>
          </a:xfrm>
          <a:custGeom>
            <a:avLst/>
            <a:gdLst/>
            <a:ahLst/>
            <a:cxnLst/>
            <a:rect l="l" t="t" r="r" b="b"/>
            <a:pathLst>
              <a:path w="3175962" h="3025826">
                <a:moveTo>
                  <a:pt x="0" y="0"/>
                </a:moveTo>
                <a:lnTo>
                  <a:pt x="3175963" y="0"/>
                </a:lnTo>
                <a:lnTo>
                  <a:pt x="3175963" y="3025826"/>
                </a:lnTo>
                <a:lnTo>
                  <a:pt x="0" y="3025826"/>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a:ln cap="sq">
            <a:noFill/>
            <a:prstDash val="solid"/>
            <a:miter/>
          </a:ln>
        </p:spPr>
      </p:sp>
      <p:sp>
        <p:nvSpPr>
          <p:cNvPr id="18" name="Freeform 18"/>
          <p:cNvSpPr/>
          <p:nvPr/>
        </p:nvSpPr>
        <p:spPr>
          <a:xfrm>
            <a:off x="15700986" y="-915830"/>
            <a:ext cx="3175962" cy="3025826"/>
          </a:xfrm>
          <a:custGeom>
            <a:avLst/>
            <a:gdLst/>
            <a:ahLst/>
            <a:cxnLst/>
            <a:rect l="l" t="t" r="r" b="b"/>
            <a:pathLst>
              <a:path w="3175962" h="3025826">
                <a:moveTo>
                  <a:pt x="0" y="0"/>
                </a:moveTo>
                <a:lnTo>
                  <a:pt x="3175962" y="0"/>
                </a:lnTo>
                <a:lnTo>
                  <a:pt x="3175962" y="3025826"/>
                </a:lnTo>
                <a:lnTo>
                  <a:pt x="0" y="3025826"/>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a:ln cap="sq">
            <a:noFill/>
            <a:prstDash val="solid"/>
            <a:miter/>
          </a:ln>
        </p:spPr>
      </p:sp>
    </p:spTree>
    <p:extLst>
      <p:ext uri="{BB962C8B-B14F-4D97-AF65-F5344CB8AC3E}">
        <p14:creationId xmlns:p14="http://schemas.microsoft.com/office/powerpoint/2010/main" val="1185351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1000"/>
                                        <p:tgtEl>
                                          <p:spTgt spid="14"/>
                                        </p:tgtEl>
                                      </p:cBhvr>
                                    </p:animEffect>
                                    <p:anim calcmode="lin" valueType="num">
                                      <p:cBhvr>
                                        <p:cTn id="13" dur="1000" fill="hold"/>
                                        <p:tgtEl>
                                          <p:spTgt spid="14"/>
                                        </p:tgtEl>
                                        <p:attrNameLst>
                                          <p:attrName>ppt_x</p:attrName>
                                        </p:attrNameLst>
                                      </p:cBhvr>
                                      <p:tavLst>
                                        <p:tav tm="0">
                                          <p:val>
                                            <p:strVal val="#ppt_x"/>
                                          </p:val>
                                        </p:tav>
                                        <p:tav tm="100000">
                                          <p:val>
                                            <p:strVal val="#ppt_x"/>
                                          </p:val>
                                        </p:tav>
                                      </p:tavLst>
                                    </p:anim>
                                    <p:anim calcmode="lin" valueType="num">
                                      <p:cBhvr>
                                        <p:cTn id="14"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15">
                                            <p:txEl>
                                              <p:pRg st="0" end="0"/>
                                            </p:txEl>
                                          </p:spTgt>
                                        </p:tgtEl>
                                        <p:attrNameLst>
                                          <p:attrName>style.visibility</p:attrName>
                                        </p:attrNameLst>
                                      </p:cBhvr>
                                      <p:to>
                                        <p:strVal val="visible"/>
                                      </p:to>
                                    </p:set>
                                    <p:animEffect transition="in" filter="barn(inVertical)">
                                      <p:cBhvr>
                                        <p:cTn id="19" dur="500"/>
                                        <p:tgtEl>
                                          <p:spTgt spid="15">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16"/>
                                        </p:tgtEl>
                                        <p:attrNameLst>
                                          <p:attrName>style.visibility</p:attrName>
                                        </p:attrNameLst>
                                      </p:cBhvr>
                                      <p:to>
                                        <p:strVal val="visible"/>
                                      </p:to>
                                    </p:set>
                                    <p:animEffect transition="in" filter="barn(inVertical)">
                                      <p:cBhvr>
                                        <p:cTn id="24"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6"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0F6"/>
        </a:solidFill>
        <a:effectLst/>
      </p:bgPr>
    </p:bg>
    <p:spTree>
      <p:nvGrpSpPr>
        <p:cNvPr id="1" name=""/>
        <p:cNvGrpSpPr/>
        <p:nvPr/>
      </p:nvGrpSpPr>
      <p:grpSpPr>
        <a:xfrm>
          <a:off x="0" y="0"/>
          <a:ext cx="0" cy="0"/>
          <a:chOff x="0" y="0"/>
          <a:chExt cx="0" cy="0"/>
        </a:xfrm>
      </p:grpSpPr>
      <p:sp>
        <p:nvSpPr>
          <p:cNvPr id="2" name="Freeform 2"/>
          <p:cNvSpPr/>
          <p:nvPr/>
        </p:nvSpPr>
        <p:spPr>
          <a:xfrm flipH="1" flipV="1">
            <a:off x="-1293613" y="3259551"/>
            <a:ext cx="4644625" cy="4425061"/>
          </a:xfrm>
          <a:custGeom>
            <a:avLst/>
            <a:gdLst/>
            <a:ahLst/>
            <a:cxnLst/>
            <a:rect l="l" t="t" r="r" b="b"/>
            <a:pathLst>
              <a:path w="4644625" h="4425061">
                <a:moveTo>
                  <a:pt x="4644626" y="4425061"/>
                </a:moveTo>
                <a:lnTo>
                  <a:pt x="0" y="4425061"/>
                </a:lnTo>
                <a:lnTo>
                  <a:pt x="0" y="0"/>
                </a:lnTo>
                <a:lnTo>
                  <a:pt x="4644626" y="0"/>
                </a:lnTo>
                <a:lnTo>
                  <a:pt x="4644626"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3" name="Freeform 3"/>
          <p:cNvSpPr/>
          <p:nvPr/>
        </p:nvSpPr>
        <p:spPr>
          <a:xfrm flipH="1" flipV="1">
            <a:off x="15965687" y="2941193"/>
            <a:ext cx="4644625" cy="4425061"/>
          </a:xfrm>
          <a:custGeom>
            <a:avLst/>
            <a:gdLst/>
            <a:ahLst/>
            <a:cxnLst/>
            <a:rect l="l" t="t" r="r" b="b"/>
            <a:pathLst>
              <a:path w="4644625" h="4425061">
                <a:moveTo>
                  <a:pt x="4644626" y="4425062"/>
                </a:moveTo>
                <a:lnTo>
                  <a:pt x="0" y="4425062"/>
                </a:lnTo>
                <a:lnTo>
                  <a:pt x="0" y="0"/>
                </a:lnTo>
                <a:lnTo>
                  <a:pt x="4644626" y="0"/>
                </a:lnTo>
                <a:lnTo>
                  <a:pt x="4644626" y="4425062"/>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4" name="Freeform 4"/>
          <p:cNvSpPr/>
          <p:nvPr/>
        </p:nvSpPr>
        <p:spPr>
          <a:xfrm flipH="1" flipV="1">
            <a:off x="4828484" y="-1615447"/>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5" name="Freeform 5"/>
          <p:cNvSpPr/>
          <p:nvPr/>
        </p:nvSpPr>
        <p:spPr>
          <a:xfrm flipH="1" flipV="1">
            <a:off x="9144000" y="7702901"/>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grpSp>
        <p:nvGrpSpPr>
          <p:cNvPr id="6" name="Group 6"/>
          <p:cNvGrpSpPr/>
          <p:nvPr/>
        </p:nvGrpSpPr>
        <p:grpSpPr>
          <a:xfrm>
            <a:off x="1028700" y="1028700"/>
            <a:ext cx="16230600" cy="8229600"/>
            <a:chOff x="0" y="0"/>
            <a:chExt cx="4274726" cy="2167467"/>
          </a:xfrm>
        </p:grpSpPr>
        <p:sp>
          <p:nvSpPr>
            <p:cNvPr id="7" name="Freeform 7"/>
            <p:cNvSpPr/>
            <p:nvPr/>
          </p:nvSpPr>
          <p:spPr>
            <a:xfrm>
              <a:off x="0" y="0"/>
              <a:ext cx="4274726" cy="2167467"/>
            </a:xfrm>
            <a:custGeom>
              <a:avLst/>
              <a:gdLst/>
              <a:ahLst/>
              <a:cxnLst/>
              <a:rect l="l" t="t" r="r" b="b"/>
              <a:pathLst>
                <a:path w="4274726" h="2167467">
                  <a:moveTo>
                    <a:pt x="21942" y="0"/>
                  </a:moveTo>
                  <a:lnTo>
                    <a:pt x="4252784" y="0"/>
                  </a:lnTo>
                  <a:cubicBezTo>
                    <a:pt x="4264902" y="0"/>
                    <a:pt x="4274726" y="9824"/>
                    <a:pt x="4274726" y="21942"/>
                  </a:cubicBezTo>
                  <a:lnTo>
                    <a:pt x="4274726" y="2145525"/>
                  </a:lnTo>
                  <a:cubicBezTo>
                    <a:pt x="4274726" y="2157643"/>
                    <a:pt x="4264902" y="2167467"/>
                    <a:pt x="4252784" y="2167467"/>
                  </a:cubicBezTo>
                  <a:lnTo>
                    <a:pt x="21942" y="2167467"/>
                  </a:lnTo>
                  <a:cubicBezTo>
                    <a:pt x="16122" y="2167467"/>
                    <a:pt x="10541" y="2165155"/>
                    <a:pt x="6427" y="2161040"/>
                  </a:cubicBezTo>
                  <a:cubicBezTo>
                    <a:pt x="2312" y="2156925"/>
                    <a:pt x="0" y="2151344"/>
                    <a:pt x="0" y="2145525"/>
                  </a:cubicBezTo>
                  <a:lnTo>
                    <a:pt x="0" y="21942"/>
                  </a:lnTo>
                  <a:cubicBezTo>
                    <a:pt x="0" y="16122"/>
                    <a:pt x="2312" y="10541"/>
                    <a:pt x="6427" y="6427"/>
                  </a:cubicBezTo>
                  <a:cubicBezTo>
                    <a:pt x="10541" y="2312"/>
                    <a:pt x="16122" y="0"/>
                    <a:pt x="21942" y="0"/>
                  </a:cubicBezTo>
                  <a:close/>
                </a:path>
              </a:pathLst>
            </a:custGeom>
            <a:solidFill>
              <a:srgbClr val="FFFFFF">
                <a:alpha val="80000"/>
              </a:srgbClr>
            </a:solidFill>
            <a:ln w="38100" cap="rnd">
              <a:solidFill>
                <a:srgbClr val="FF94BE">
                  <a:alpha val="80000"/>
                </a:srgbClr>
              </a:solidFill>
              <a:prstDash val="dash"/>
              <a:round/>
            </a:ln>
          </p:spPr>
        </p:sp>
        <p:sp>
          <p:nvSpPr>
            <p:cNvPr id="8" name="TextBox 8"/>
            <p:cNvSpPr txBox="1"/>
            <p:nvPr/>
          </p:nvSpPr>
          <p:spPr>
            <a:xfrm>
              <a:off x="0" y="-47625"/>
              <a:ext cx="4274726" cy="2215092"/>
            </a:xfrm>
            <a:prstGeom prst="rect">
              <a:avLst/>
            </a:prstGeom>
          </p:spPr>
          <p:txBody>
            <a:bodyPr lIns="50800" tIns="50800" rIns="50800" bIns="50800" rtlCol="0" anchor="ctr"/>
            <a:lstStyle/>
            <a:p>
              <a:pPr algn="ctr">
                <a:lnSpc>
                  <a:spcPts val="2659"/>
                </a:lnSpc>
                <a:spcBef>
                  <a:spcPct val="0"/>
                </a:spcBef>
              </a:pPr>
              <a:endParaRPr>
                <a:solidFill>
                  <a:prstClr val="black"/>
                </a:solidFill>
              </a:endParaRPr>
            </a:p>
          </p:txBody>
        </p:sp>
      </p:grpSp>
      <p:sp>
        <p:nvSpPr>
          <p:cNvPr id="9" name="Freeform 9"/>
          <p:cNvSpPr/>
          <p:nvPr/>
        </p:nvSpPr>
        <p:spPr>
          <a:xfrm>
            <a:off x="2440313" y="-50434"/>
            <a:ext cx="13527287" cy="2130511"/>
          </a:xfrm>
          <a:custGeom>
            <a:avLst/>
            <a:gdLst/>
            <a:ahLst/>
            <a:cxnLst/>
            <a:rect l="l" t="t" r="r" b="b"/>
            <a:pathLst>
              <a:path w="6154293" h="1633685">
                <a:moveTo>
                  <a:pt x="0" y="0"/>
                </a:moveTo>
                <a:lnTo>
                  <a:pt x="6154292" y="0"/>
                </a:lnTo>
                <a:lnTo>
                  <a:pt x="6154292" y="1633685"/>
                </a:lnTo>
                <a:lnTo>
                  <a:pt x="0" y="1633685"/>
                </a:lnTo>
                <a:lnTo>
                  <a:pt x="0" y="0"/>
                </a:lnTo>
                <a:close/>
              </a:path>
            </a:pathLst>
          </a:custGeom>
          <a:blipFill>
            <a:blip r:embed="rId4">
              <a:extLst>
                <a:ext uri="{96DAC541-7B7A-43D3-8B79-37D633B846F1}">
                  <asvg:svgBlip xmlns:asvg="http://schemas.microsoft.com/office/drawing/2016/SVG/main" xmlns="" r:embed="rId5"/>
                </a:ext>
              </a:extLst>
            </a:blip>
            <a:stretch>
              <a:fillRect/>
            </a:stretch>
          </a:blipFill>
          <a:ln cap="sq">
            <a:noFill/>
            <a:prstDash val="solid"/>
            <a:miter/>
          </a:ln>
        </p:spPr>
      </p:sp>
      <p:sp>
        <p:nvSpPr>
          <p:cNvPr id="10" name="Freeform 10"/>
          <p:cNvSpPr/>
          <p:nvPr/>
        </p:nvSpPr>
        <p:spPr>
          <a:xfrm flipH="1" flipV="1">
            <a:off x="16101337" y="8197452"/>
            <a:ext cx="3606446" cy="3435960"/>
          </a:xfrm>
          <a:custGeom>
            <a:avLst/>
            <a:gdLst/>
            <a:ahLst/>
            <a:cxnLst/>
            <a:rect l="l" t="t" r="r" b="b"/>
            <a:pathLst>
              <a:path w="3606446" h="3435960">
                <a:moveTo>
                  <a:pt x="3606446" y="3435959"/>
                </a:moveTo>
                <a:lnTo>
                  <a:pt x="0" y="3435959"/>
                </a:lnTo>
                <a:lnTo>
                  <a:pt x="0" y="0"/>
                </a:lnTo>
                <a:lnTo>
                  <a:pt x="3606446" y="0"/>
                </a:lnTo>
                <a:lnTo>
                  <a:pt x="3606446" y="3435959"/>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1" name="Freeform 11"/>
          <p:cNvSpPr/>
          <p:nvPr/>
        </p:nvSpPr>
        <p:spPr>
          <a:xfrm>
            <a:off x="-948361" y="-915830"/>
            <a:ext cx="3175962" cy="3025826"/>
          </a:xfrm>
          <a:custGeom>
            <a:avLst/>
            <a:gdLst/>
            <a:ahLst/>
            <a:cxnLst/>
            <a:rect l="l" t="t" r="r" b="b"/>
            <a:pathLst>
              <a:path w="3175962" h="3025826">
                <a:moveTo>
                  <a:pt x="0" y="0"/>
                </a:moveTo>
                <a:lnTo>
                  <a:pt x="3175963" y="0"/>
                </a:lnTo>
                <a:lnTo>
                  <a:pt x="3175963" y="3025826"/>
                </a:lnTo>
                <a:lnTo>
                  <a:pt x="0" y="3025826"/>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2" name="Freeform 12"/>
          <p:cNvSpPr/>
          <p:nvPr/>
        </p:nvSpPr>
        <p:spPr>
          <a:xfrm>
            <a:off x="12397325" y="388604"/>
            <a:ext cx="1343713" cy="1280192"/>
          </a:xfrm>
          <a:custGeom>
            <a:avLst/>
            <a:gdLst/>
            <a:ahLst/>
            <a:cxnLst/>
            <a:rect l="l" t="t" r="r" b="b"/>
            <a:pathLst>
              <a:path w="1343713" h="1280192">
                <a:moveTo>
                  <a:pt x="0" y="0"/>
                </a:moveTo>
                <a:lnTo>
                  <a:pt x="1343713" y="0"/>
                </a:lnTo>
                <a:lnTo>
                  <a:pt x="1343713" y="1280192"/>
                </a:lnTo>
                <a:lnTo>
                  <a:pt x="0" y="1280192"/>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3" name="Freeform 13"/>
          <p:cNvSpPr/>
          <p:nvPr/>
        </p:nvSpPr>
        <p:spPr>
          <a:xfrm>
            <a:off x="3224084" y="8618204"/>
            <a:ext cx="1343713" cy="1280192"/>
          </a:xfrm>
          <a:custGeom>
            <a:avLst/>
            <a:gdLst/>
            <a:ahLst/>
            <a:cxnLst/>
            <a:rect l="l" t="t" r="r" b="b"/>
            <a:pathLst>
              <a:path w="1343713" h="1280192">
                <a:moveTo>
                  <a:pt x="0" y="0"/>
                </a:moveTo>
                <a:lnTo>
                  <a:pt x="1343713" y="0"/>
                </a:lnTo>
                <a:lnTo>
                  <a:pt x="1343713" y="1280192"/>
                </a:lnTo>
                <a:lnTo>
                  <a:pt x="0" y="1280192"/>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grpSp>
        <p:nvGrpSpPr>
          <p:cNvPr id="14" name="Group 14"/>
          <p:cNvGrpSpPr/>
          <p:nvPr/>
        </p:nvGrpSpPr>
        <p:grpSpPr>
          <a:xfrm>
            <a:off x="9293465" y="3008304"/>
            <a:ext cx="6857883" cy="4872488"/>
            <a:chOff x="0" y="0"/>
            <a:chExt cx="1279295" cy="1063489"/>
          </a:xfrm>
        </p:grpSpPr>
        <p:sp>
          <p:nvSpPr>
            <p:cNvPr id="15" name="Freeform 15"/>
            <p:cNvSpPr/>
            <p:nvPr/>
          </p:nvSpPr>
          <p:spPr>
            <a:xfrm>
              <a:off x="0" y="0"/>
              <a:ext cx="1279295" cy="1063489"/>
            </a:xfrm>
            <a:custGeom>
              <a:avLst/>
              <a:gdLst/>
              <a:ahLst/>
              <a:cxnLst/>
              <a:rect l="l" t="t" r="r" b="b"/>
              <a:pathLst>
                <a:path w="1279295" h="1063489">
                  <a:moveTo>
                    <a:pt x="73403" y="0"/>
                  </a:moveTo>
                  <a:lnTo>
                    <a:pt x="1205891" y="0"/>
                  </a:lnTo>
                  <a:cubicBezTo>
                    <a:pt x="1225359" y="0"/>
                    <a:pt x="1244030" y="7734"/>
                    <a:pt x="1257795" y="21499"/>
                  </a:cubicBezTo>
                  <a:cubicBezTo>
                    <a:pt x="1271561" y="35265"/>
                    <a:pt x="1279295" y="53936"/>
                    <a:pt x="1279295" y="73403"/>
                  </a:cubicBezTo>
                  <a:lnTo>
                    <a:pt x="1279295" y="990086"/>
                  </a:lnTo>
                  <a:cubicBezTo>
                    <a:pt x="1279295" y="1009554"/>
                    <a:pt x="1271561" y="1028224"/>
                    <a:pt x="1257795" y="1041990"/>
                  </a:cubicBezTo>
                  <a:cubicBezTo>
                    <a:pt x="1244030" y="1055756"/>
                    <a:pt x="1225359" y="1063489"/>
                    <a:pt x="1205891" y="1063489"/>
                  </a:cubicBezTo>
                  <a:lnTo>
                    <a:pt x="73403" y="1063489"/>
                  </a:lnTo>
                  <a:cubicBezTo>
                    <a:pt x="32864" y="1063489"/>
                    <a:pt x="0" y="1030625"/>
                    <a:pt x="0" y="990086"/>
                  </a:cubicBezTo>
                  <a:lnTo>
                    <a:pt x="0" y="73403"/>
                  </a:lnTo>
                  <a:cubicBezTo>
                    <a:pt x="0" y="53936"/>
                    <a:pt x="7734" y="35265"/>
                    <a:pt x="21499" y="21499"/>
                  </a:cubicBezTo>
                  <a:cubicBezTo>
                    <a:pt x="35265" y="7734"/>
                    <a:pt x="53936" y="0"/>
                    <a:pt x="73403" y="0"/>
                  </a:cubicBezTo>
                  <a:close/>
                </a:path>
              </a:pathLst>
            </a:custGeom>
            <a:solidFill>
              <a:srgbClr val="FFDDEA"/>
            </a:solidFill>
          </p:spPr>
        </p:sp>
        <p:sp>
          <p:nvSpPr>
            <p:cNvPr id="16" name="TextBox 16"/>
            <p:cNvSpPr txBox="1"/>
            <p:nvPr/>
          </p:nvSpPr>
          <p:spPr>
            <a:xfrm>
              <a:off x="0" y="-47625"/>
              <a:ext cx="1279295" cy="1111114"/>
            </a:xfrm>
            <a:prstGeom prst="rect">
              <a:avLst/>
            </a:prstGeom>
          </p:spPr>
          <p:txBody>
            <a:bodyPr lIns="50800" tIns="50800" rIns="50800" bIns="50800" rtlCol="0" anchor="ctr"/>
            <a:lstStyle/>
            <a:p>
              <a:pPr algn="ctr">
                <a:lnSpc>
                  <a:spcPts val="2659"/>
                </a:lnSpc>
              </a:pPr>
              <a:endParaRPr>
                <a:solidFill>
                  <a:prstClr val="black"/>
                </a:solidFill>
              </a:endParaRPr>
            </a:p>
          </p:txBody>
        </p:sp>
      </p:grpSp>
      <p:sp>
        <p:nvSpPr>
          <p:cNvPr id="17" name="TextBox 17"/>
          <p:cNvSpPr txBox="1"/>
          <p:nvPr/>
        </p:nvSpPr>
        <p:spPr>
          <a:xfrm>
            <a:off x="9731425" y="3550433"/>
            <a:ext cx="6011246" cy="448841"/>
          </a:xfrm>
          <a:prstGeom prst="rect">
            <a:avLst/>
          </a:prstGeom>
        </p:spPr>
        <p:txBody>
          <a:bodyPr wrap="square" lIns="0" tIns="0" rIns="0" bIns="0" rtlCol="0" anchor="t">
            <a:spAutoFit/>
          </a:bodyPr>
          <a:lstStyle/>
          <a:p>
            <a:pPr algn="ctr">
              <a:lnSpc>
                <a:spcPts val="3477"/>
              </a:lnSpc>
            </a:pPr>
            <a:r>
              <a:rPr lang="en-US" sz="5400" b="1" i="1">
                <a:latin typeface="Times New Roman" panose="02020603050405020304" pitchFamily="18" charset="0"/>
                <a:cs typeface="Times New Roman" panose="02020603050405020304" pitchFamily="18" charset="0"/>
              </a:rPr>
              <a:t>Về cách trình bày</a:t>
            </a:r>
            <a:endParaRPr lang="en-US" sz="4800">
              <a:solidFill>
                <a:srgbClr val="000000"/>
              </a:solidFill>
              <a:latin typeface="Times New Roman" panose="02020603050405020304" pitchFamily="18" charset="0"/>
              <a:ea typeface="Questrial"/>
              <a:cs typeface="Times New Roman" panose="02020603050405020304" pitchFamily="18" charset="0"/>
              <a:sym typeface="Questrial"/>
            </a:endParaRPr>
          </a:p>
        </p:txBody>
      </p:sp>
      <p:grpSp>
        <p:nvGrpSpPr>
          <p:cNvPr id="18" name="Group 18"/>
          <p:cNvGrpSpPr/>
          <p:nvPr/>
        </p:nvGrpSpPr>
        <p:grpSpPr>
          <a:xfrm>
            <a:off x="1835647" y="2002154"/>
            <a:ext cx="7011785" cy="6508208"/>
            <a:chOff x="0" y="0"/>
            <a:chExt cx="1279295" cy="1063489"/>
          </a:xfrm>
        </p:grpSpPr>
        <p:sp>
          <p:nvSpPr>
            <p:cNvPr id="19" name="Freeform 19"/>
            <p:cNvSpPr/>
            <p:nvPr/>
          </p:nvSpPr>
          <p:spPr>
            <a:xfrm>
              <a:off x="0" y="0"/>
              <a:ext cx="1279295" cy="1063489"/>
            </a:xfrm>
            <a:custGeom>
              <a:avLst/>
              <a:gdLst/>
              <a:ahLst/>
              <a:cxnLst/>
              <a:rect l="l" t="t" r="r" b="b"/>
              <a:pathLst>
                <a:path w="1279295" h="1063489">
                  <a:moveTo>
                    <a:pt x="73403" y="0"/>
                  </a:moveTo>
                  <a:lnTo>
                    <a:pt x="1205891" y="0"/>
                  </a:lnTo>
                  <a:cubicBezTo>
                    <a:pt x="1225359" y="0"/>
                    <a:pt x="1244030" y="7734"/>
                    <a:pt x="1257795" y="21499"/>
                  </a:cubicBezTo>
                  <a:cubicBezTo>
                    <a:pt x="1271561" y="35265"/>
                    <a:pt x="1279295" y="53936"/>
                    <a:pt x="1279295" y="73403"/>
                  </a:cubicBezTo>
                  <a:lnTo>
                    <a:pt x="1279295" y="990086"/>
                  </a:lnTo>
                  <a:cubicBezTo>
                    <a:pt x="1279295" y="1009554"/>
                    <a:pt x="1271561" y="1028224"/>
                    <a:pt x="1257795" y="1041990"/>
                  </a:cubicBezTo>
                  <a:cubicBezTo>
                    <a:pt x="1244030" y="1055756"/>
                    <a:pt x="1225359" y="1063489"/>
                    <a:pt x="1205891" y="1063489"/>
                  </a:cubicBezTo>
                  <a:lnTo>
                    <a:pt x="73403" y="1063489"/>
                  </a:lnTo>
                  <a:cubicBezTo>
                    <a:pt x="32864" y="1063489"/>
                    <a:pt x="0" y="1030625"/>
                    <a:pt x="0" y="990086"/>
                  </a:cubicBezTo>
                  <a:lnTo>
                    <a:pt x="0" y="73403"/>
                  </a:lnTo>
                  <a:cubicBezTo>
                    <a:pt x="0" y="53936"/>
                    <a:pt x="7734" y="35265"/>
                    <a:pt x="21499" y="21499"/>
                  </a:cubicBezTo>
                  <a:cubicBezTo>
                    <a:pt x="35265" y="7734"/>
                    <a:pt x="53936" y="0"/>
                    <a:pt x="73403" y="0"/>
                  </a:cubicBezTo>
                  <a:close/>
                </a:path>
              </a:pathLst>
            </a:custGeom>
            <a:solidFill>
              <a:srgbClr val="FFDDEA"/>
            </a:solidFill>
          </p:spPr>
        </p:sp>
        <p:sp>
          <p:nvSpPr>
            <p:cNvPr id="20" name="TextBox 20"/>
            <p:cNvSpPr txBox="1"/>
            <p:nvPr/>
          </p:nvSpPr>
          <p:spPr>
            <a:xfrm>
              <a:off x="0" y="-47625"/>
              <a:ext cx="1279295" cy="1111114"/>
            </a:xfrm>
            <a:prstGeom prst="rect">
              <a:avLst/>
            </a:prstGeom>
          </p:spPr>
          <p:txBody>
            <a:bodyPr lIns="50800" tIns="50800" rIns="50800" bIns="50800" rtlCol="0" anchor="ctr"/>
            <a:lstStyle/>
            <a:p>
              <a:pPr algn="ctr">
                <a:lnSpc>
                  <a:spcPts val="2659"/>
                </a:lnSpc>
              </a:pPr>
              <a:endParaRPr>
                <a:solidFill>
                  <a:prstClr val="black"/>
                </a:solidFill>
              </a:endParaRPr>
            </a:p>
          </p:txBody>
        </p:sp>
      </p:grpSp>
      <p:sp>
        <p:nvSpPr>
          <p:cNvPr id="24" name="TextBox 24"/>
          <p:cNvSpPr txBox="1"/>
          <p:nvPr/>
        </p:nvSpPr>
        <p:spPr>
          <a:xfrm>
            <a:off x="3475636" y="126477"/>
            <a:ext cx="11142592" cy="1661993"/>
          </a:xfrm>
          <a:prstGeom prst="rect">
            <a:avLst/>
          </a:prstGeom>
        </p:spPr>
        <p:txBody>
          <a:bodyPr wrap="square" lIns="0" tIns="0" rIns="0" bIns="0" rtlCol="0" anchor="t">
            <a:spAutoFit/>
          </a:bodyPr>
          <a:lstStyle/>
          <a:p>
            <a:pPr algn="ctr"/>
            <a:r>
              <a:rPr lang="vi-VN" sz="5400" b="1">
                <a:latin typeface="Times New Roman" panose="02020603050405020304" pitchFamily="18" charset="0"/>
                <a:cs typeface="Times New Roman" panose="02020603050405020304" pitchFamily="18" charset="0"/>
              </a:rPr>
              <a:t>2. Một số lưu ý khi kể một câu chuyện tưởng tượng</a:t>
            </a:r>
            <a:endParaRPr lang="en-GB" sz="5400">
              <a:latin typeface="Times New Roman" panose="02020603050405020304" pitchFamily="18" charset="0"/>
              <a:cs typeface="Times New Roman" panose="02020603050405020304" pitchFamily="18" charset="0"/>
            </a:endParaRPr>
          </a:p>
        </p:txBody>
      </p:sp>
      <p:sp>
        <p:nvSpPr>
          <p:cNvPr id="28" name="TextBox 28"/>
          <p:cNvSpPr txBox="1"/>
          <p:nvPr/>
        </p:nvSpPr>
        <p:spPr>
          <a:xfrm>
            <a:off x="3367237" y="2715657"/>
            <a:ext cx="4178079" cy="498919"/>
          </a:xfrm>
          <a:prstGeom prst="rect">
            <a:avLst/>
          </a:prstGeom>
        </p:spPr>
        <p:txBody>
          <a:bodyPr lIns="0" tIns="0" rIns="0" bIns="0" rtlCol="0" anchor="t">
            <a:spAutoFit/>
          </a:bodyPr>
          <a:lstStyle/>
          <a:p>
            <a:pPr algn="ctr">
              <a:lnSpc>
                <a:spcPts val="3477"/>
              </a:lnSpc>
            </a:pPr>
            <a:r>
              <a:rPr lang="en-US" sz="5400" b="1" i="1">
                <a:latin typeface="Times New Roman" panose="02020603050405020304" pitchFamily="18" charset="0"/>
                <a:cs typeface="Times New Roman" panose="02020603050405020304" pitchFamily="18" charset="0"/>
              </a:rPr>
              <a:t>Về nội dung</a:t>
            </a:r>
            <a:endParaRPr lang="en-US" sz="4800">
              <a:solidFill>
                <a:srgbClr val="000000"/>
              </a:solidFill>
              <a:latin typeface="Times New Roman" panose="02020603050405020304" pitchFamily="18" charset="0"/>
              <a:ea typeface="Questrial"/>
              <a:cs typeface="Times New Roman" panose="02020603050405020304" pitchFamily="18" charset="0"/>
              <a:sym typeface="Questrial"/>
            </a:endParaRPr>
          </a:p>
        </p:txBody>
      </p:sp>
      <p:sp>
        <p:nvSpPr>
          <p:cNvPr id="30" name="Freeform 30"/>
          <p:cNvSpPr/>
          <p:nvPr/>
        </p:nvSpPr>
        <p:spPr>
          <a:xfrm>
            <a:off x="-1140642" y="8197452"/>
            <a:ext cx="3175962" cy="3025826"/>
          </a:xfrm>
          <a:custGeom>
            <a:avLst/>
            <a:gdLst/>
            <a:ahLst/>
            <a:cxnLst/>
            <a:rect l="l" t="t" r="r" b="b"/>
            <a:pathLst>
              <a:path w="3175962" h="3025826">
                <a:moveTo>
                  <a:pt x="0" y="0"/>
                </a:moveTo>
                <a:lnTo>
                  <a:pt x="3175963" y="0"/>
                </a:lnTo>
                <a:lnTo>
                  <a:pt x="3175963" y="3025826"/>
                </a:lnTo>
                <a:lnTo>
                  <a:pt x="0" y="3025826"/>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a:ln cap="sq">
            <a:noFill/>
            <a:prstDash val="solid"/>
            <a:miter/>
          </a:ln>
        </p:spPr>
      </p:sp>
      <p:sp>
        <p:nvSpPr>
          <p:cNvPr id="31" name="Freeform 31"/>
          <p:cNvSpPr/>
          <p:nvPr/>
        </p:nvSpPr>
        <p:spPr>
          <a:xfrm>
            <a:off x="15700986" y="-915830"/>
            <a:ext cx="3175962" cy="3025826"/>
          </a:xfrm>
          <a:custGeom>
            <a:avLst/>
            <a:gdLst/>
            <a:ahLst/>
            <a:cxnLst/>
            <a:rect l="l" t="t" r="r" b="b"/>
            <a:pathLst>
              <a:path w="3175962" h="3025826">
                <a:moveTo>
                  <a:pt x="0" y="0"/>
                </a:moveTo>
                <a:lnTo>
                  <a:pt x="3175962" y="0"/>
                </a:lnTo>
                <a:lnTo>
                  <a:pt x="3175962" y="3025826"/>
                </a:lnTo>
                <a:lnTo>
                  <a:pt x="0" y="3025826"/>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a:ln cap="sq">
            <a:noFill/>
            <a:prstDash val="solid"/>
            <a:miter/>
          </a:ln>
        </p:spPr>
      </p:sp>
      <p:sp>
        <p:nvSpPr>
          <p:cNvPr id="32" name="Rectangle 31"/>
          <p:cNvSpPr/>
          <p:nvPr/>
        </p:nvSpPr>
        <p:spPr>
          <a:xfrm>
            <a:off x="2059371" y="3322418"/>
            <a:ext cx="6613445" cy="5213735"/>
          </a:xfrm>
          <a:prstGeom prst="rect">
            <a:avLst/>
          </a:prstGeom>
        </p:spPr>
        <p:txBody>
          <a:bodyPr wrap="square">
            <a:spAutoFit/>
          </a:bodyPr>
          <a:lstStyle/>
          <a:p>
            <a:pPr algn="just">
              <a:lnSpc>
                <a:spcPct val="130000"/>
              </a:lnSpc>
              <a:spcAft>
                <a:spcPts val="0"/>
              </a:spcAft>
            </a:pPr>
            <a:r>
              <a:rPr lang="en-GB" sz="3200">
                <a:solidFill>
                  <a:srgbClr val="231F20"/>
                </a:solidFill>
                <a:latin typeface="Times New Roman" panose="02020603050405020304" pitchFamily="18" charset="0"/>
                <a:ea typeface="Times New Roman" panose="02020603050405020304" pitchFamily="18" charset="0"/>
                <a:cs typeface="Times New Roman" panose="02020603050405020304" pitchFamily="18" charset="0"/>
              </a:rPr>
              <a:t>+ Sử dụng ngôi kể phù hợp.</a:t>
            </a:r>
          </a:p>
          <a:p>
            <a:pPr algn="just">
              <a:lnSpc>
                <a:spcPct val="130000"/>
              </a:lnSpc>
              <a:spcAft>
                <a:spcPts val="0"/>
              </a:spcAft>
            </a:pPr>
            <a:r>
              <a:rPr lang="en-GB" sz="3200">
                <a:solidFill>
                  <a:srgbClr val="231F20"/>
                </a:solidFill>
                <a:latin typeface="Times New Roman" panose="02020603050405020304" pitchFamily="18" charset="0"/>
                <a:ea typeface="Times New Roman" panose="02020603050405020304" pitchFamily="18" charset="0"/>
                <a:cs typeface="Times New Roman" panose="02020603050405020304" pitchFamily="18" charset="0"/>
              </a:rPr>
              <a:t>+ Trình tự các sự kiện hợp lí.</a:t>
            </a:r>
          </a:p>
          <a:p>
            <a:pPr algn="just">
              <a:lnSpc>
                <a:spcPct val="130000"/>
              </a:lnSpc>
              <a:spcAft>
                <a:spcPts val="0"/>
              </a:spcAft>
            </a:pPr>
            <a:r>
              <a:rPr lang="en-GB" sz="3200">
                <a:solidFill>
                  <a:srgbClr val="231F20"/>
                </a:solidFill>
                <a:latin typeface="Times New Roman" panose="02020603050405020304" pitchFamily="18" charset="0"/>
                <a:ea typeface="Times New Roman" panose="02020603050405020304" pitchFamily="18" charset="0"/>
                <a:cs typeface="Times New Roman" panose="02020603050405020304" pitchFamily="18" charset="0"/>
              </a:rPr>
              <a:t>+ Nhân vật được khắc hoạ rõ nét (có chi tiết về ngoại hình, hành động, cảm xúc, suy nghĩ, lời thoại,...).</a:t>
            </a:r>
          </a:p>
          <a:p>
            <a:pPr algn="just">
              <a:lnSpc>
                <a:spcPct val="130000"/>
              </a:lnSpc>
              <a:spcAft>
                <a:spcPts val="0"/>
              </a:spcAft>
            </a:pPr>
            <a:r>
              <a:rPr lang="en-GB" sz="3200">
                <a:solidFill>
                  <a:srgbClr val="231F20"/>
                </a:solidFill>
                <a:latin typeface="Times New Roman" panose="02020603050405020304" pitchFamily="18" charset="0"/>
                <a:ea typeface="Times New Roman" panose="02020603050405020304" pitchFamily="18" charset="0"/>
                <a:cs typeface="Times New Roman" panose="02020603050405020304" pitchFamily="18" charset="0"/>
              </a:rPr>
              <a:t>+ Thể hiện rõ tính chất tưởng tượng, hư cấu.</a:t>
            </a:r>
          </a:p>
          <a:p>
            <a:pPr algn="just">
              <a:lnSpc>
                <a:spcPct val="130000"/>
              </a:lnSpc>
              <a:spcAft>
                <a:spcPts val="0"/>
              </a:spcAft>
            </a:pPr>
            <a:r>
              <a:rPr lang="en-GB" sz="3200">
                <a:solidFill>
                  <a:srgbClr val="231F20"/>
                </a:solidFill>
                <a:latin typeface="Times New Roman" panose="02020603050405020304" pitchFamily="18" charset="0"/>
                <a:ea typeface="Times New Roman" panose="02020603050405020304" pitchFamily="18" charset="0"/>
                <a:cs typeface="Times New Roman" panose="02020603050405020304" pitchFamily="18" charset="0"/>
              </a:rPr>
              <a:t>+ Có yếu tố miêu tả, biểu cảm,.</a:t>
            </a:r>
            <a:endParaRPr lang="en-GB" sz="3200">
              <a:solidFill>
                <a:srgbClr val="231F2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3" name="Rectangle 32"/>
          <p:cNvSpPr/>
          <p:nvPr/>
        </p:nvSpPr>
        <p:spPr>
          <a:xfrm>
            <a:off x="9636939" y="4444017"/>
            <a:ext cx="6254015" cy="2739211"/>
          </a:xfrm>
          <a:prstGeom prst="rect">
            <a:avLst/>
          </a:prstGeom>
        </p:spPr>
        <p:txBody>
          <a:bodyPr wrap="square">
            <a:spAutoFit/>
          </a:bodyPr>
          <a:lstStyle/>
          <a:p>
            <a:pPr algn="just">
              <a:lnSpc>
                <a:spcPct val="130000"/>
              </a:lnSpc>
              <a:spcAft>
                <a:spcPts val="0"/>
              </a:spcAft>
            </a:pPr>
            <a:r>
              <a:rPr lang="en-GB" sz="4000">
                <a:solidFill>
                  <a:srgbClr val="231F20"/>
                </a:solidFill>
                <a:latin typeface="Times New Roman" panose="02020603050405020304" pitchFamily="18" charset="0"/>
                <a:ea typeface="Times New Roman" panose="02020603050405020304" pitchFamily="18" charset="0"/>
                <a:cs typeface="Times New Roman" panose="02020603050405020304" pitchFamily="18" charset="0"/>
              </a:rPr>
              <a:t>+ Nói to, rõ ràng, truyền cảm.</a:t>
            </a:r>
          </a:p>
          <a:p>
            <a:pPr algn="just"/>
            <a:r>
              <a:rPr lang="en-US" sz="4000">
                <a:latin typeface="Times New Roman" panose="02020603050405020304" pitchFamily="18" charset="0"/>
                <a:ea typeface="Calibri" panose="020F0502020204030204" pitchFamily="34" charset="0"/>
                <a:cs typeface="Times New Roman" panose="02020603050405020304" pitchFamily="18" charset="0"/>
              </a:rPr>
              <a:t>+ Sử dụng các yếu tố phi ngôn ngữ (điệu bộ, cử chỉ, nét mặt, ...)</a:t>
            </a:r>
            <a:endParaRPr lang="en-GB" sz="40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25392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1000"/>
                                        <p:tgtEl>
                                          <p:spTgt spid="24"/>
                                        </p:tgtEl>
                                      </p:cBhvr>
                                    </p:animEffect>
                                    <p:anim calcmode="lin" valueType="num">
                                      <p:cBhvr>
                                        <p:cTn id="8" dur="1000" fill="hold"/>
                                        <p:tgtEl>
                                          <p:spTgt spid="24"/>
                                        </p:tgtEl>
                                        <p:attrNameLst>
                                          <p:attrName>ppt_x</p:attrName>
                                        </p:attrNameLst>
                                      </p:cBhvr>
                                      <p:tavLst>
                                        <p:tav tm="0">
                                          <p:val>
                                            <p:strVal val="#ppt_x"/>
                                          </p:val>
                                        </p:tav>
                                        <p:tav tm="100000">
                                          <p:val>
                                            <p:strVal val="#ppt_x"/>
                                          </p:val>
                                        </p:tav>
                                      </p:tavLst>
                                    </p:anim>
                                    <p:anim calcmode="lin" valueType="num">
                                      <p:cBhvr>
                                        <p:cTn id="9" dur="1000" fill="hold"/>
                                        <p:tgtEl>
                                          <p:spTgt spid="24"/>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1000"/>
                                        <p:tgtEl>
                                          <p:spTgt spid="9"/>
                                        </p:tgtEl>
                                      </p:cBhvr>
                                    </p:animEffect>
                                    <p:anim calcmode="lin" valueType="num">
                                      <p:cBhvr>
                                        <p:cTn id="13" dur="1000" fill="hold"/>
                                        <p:tgtEl>
                                          <p:spTgt spid="9"/>
                                        </p:tgtEl>
                                        <p:attrNameLst>
                                          <p:attrName>ppt_x</p:attrName>
                                        </p:attrNameLst>
                                      </p:cBhvr>
                                      <p:tavLst>
                                        <p:tav tm="0">
                                          <p:val>
                                            <p:strVal val="#ppt_x"/>
                                          </p:val>
                                        </p:tav>
                                        <p:tav tm="100000">
                                          <p:val>
                                            <p:strVal val="#ppt_x"/>
                                          </p:val>
                                        </p:tav>
                                      </p:tavLst>
                                    </p:anim>
                                    <p:anim calcmode="lin" valueType="num">
                                      <p:cBhvr>
                                        <p:cTn id="1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18"/>
                                        </p:tgtEl>
                                        <p:attrNameLst>
                                          <p:attrName>style.visibility</p:attrName>
                                        </p:attrNameLst>
                                      </p:cBhvr>
                                      <p:to>
                                        <p:strVal val="visible"/>
                                      </p:to>
                                    </p:set>
                                    <p:animEffect transition="in" filter="barn(inVertical)">
                                      <p:cBhvr>
                                        <p:cTn id="19" dur="500"/>
                                        <p:tgtEl>
                                          <p:spTgt spid="18"/>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28"/>
                                        </p:tgtEl>
                                        <p:attrNameLst>
                                          <p:attrName>style.visibility</p:attrName>
                                        </p:attrNameLst>
                                      </p:cBhvr>
                                      <p:to>
                                        <p:strVal val="visible"/>
                                      </p:to>
                                    </p:set>
                                    <p:animEffect transition="in" filter="barn(inVertical)">
                                      <p:cBhvr>
                                        <p:cTn id="24" dur="500"/>
                                        <p:tgtEl>
                                          <p:spTgt spid="28"/>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32"/>
                                        </p:tgtEl>
                                        <p:attrNameLst>
                                          <p:attrName>style.visibility</p:attrName>
                                        </p:attrNameLst>
                                      </p:cBhvr>
                                      <p:to>
                                        <p:strVal val="visible"/>
                                      </p:to>
                                    </p:set>
                                    <p:animEffect transition="in" filter="barn(inVertical)">
                                      <p:cBhvr>
                                        <p:cTn id="29" dur="500"/>
                                        <p:tgtEl>
                                          <p:spTgt spid="32"/>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grpId="0" nodeType="clickEffect">
                                  <p:stCondLst>
                                    <p:cond delay="0"/>
                                  </p:stCondLst>
                                  <p:childTnLst>
                                    <p:set>
                                      <p:cBhvr>
                                        <p:cTn id="33" dur="1" fill="hold">
                                          <p:stCondLst>
                                            <p:cond delay="0"/>
                                          </p:stCondLst>
                                        </p:cTn>
                                        <p:tgtEl>
                                          <p:spTgt spid="17"/>
                                        </p:tgtEl>
                                        <p:attrNameLst>
                                          <p:attrName>style.visibility</p:attrName>
                                        </p:attrNameLst>
                                      </p:cBhvr>
                                      <p:to>
                                        <p:strVal val="visible"/>
                                      </p:to>
                                    </p:set>
                                    <p:animEffect transition="in" filter="barn(inVertical)">
                                      <p:cBhvr>
                                        <p:cTn id="34" dur="500"/>
                                        <p:tgtEl>
                                          <p:spTgt spid="17"/>
                                        </p:tgtEl>
                                      </p:cBhvr>
                                    </p:animEffect>
                                  </p:childTnLst>
                                </p:cTn>
                              </p:par>
                              <p:par>
                                <p:cTn id="35" presetID="16" presetClass="entr" presetSubtype="21" fill="hold" nodeType="with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barn(inVertical)">
                                      <p:cBhvr>
                                        <p:cTn id="37" dur="5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33"/>
                                        </p:tgtEl>
                                        <p:attrNameLst>
                                          <p:attrName>style.visibility</p:attrName>
                                        </p:attrNameLst>
                                      </p:cBhvr>
                                      <p:to>
                                        <p:strVal val="visible"/>
                                      </p:to>
                                    </p:set>
                                    <p:animEffect transition="in" filter="barn(inVertical)">
                                      <p:cBhvr>
                                        <p:cTn id="42"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24" grpId="0"/>
      <p:bldP spid="28" grpId="0"/>
      <p:bldP spid="32" grpId="0"/>
      <p:bldP spid="33"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0F6"/>
        </a:solidFill>
        <a:effectLst/>
      </p:bgPr>
    </p:bg>
    <p:spTree>
      <p:nvGrpSpPr>
        <p:cNvPr id="1" name=""/>
        <p:cNvGrpSpPr/>
        <p:nvPr/>
      </p:nvGrpSpPr>
      <p:grpSpPr>
        <a:xfrm>
          <a:off x="0" y="0"/>
          <a:ext cx="0" cy="0"/>
          <a:chOff x="0" y="0"/>
          <a:chExt cx="0" cy="0"/>
        </a:xfrm>
      </p:grpSpPr>
      <p:sp>
        <p:nvSpPr>
          <p:cNvPr id="2" name="Freeform 2"/>
          <p:cNvSpPr/>
          <p:nvPr/>
        </p:nvSpPr>
        <p:spPr>
          <a:xfrm flipH="1" flipV="1">
            <a:off x="3240502" y="2189755"/>
            <a:ext cx="4644625" cy="4425061"/>
          </a:xfrm>
          <a:custGeom>
            <a:avLst/>
            <a:gdLst/>
            <a:ahLst/>
            <a:cxnLst/>
            <a:rect l="l" t="t" r="r" b="b"/>
            <a:pathLst>
              <a:path w="4644625" h="4425061">
                <a:moveTo>
                  <a:pt x="4644626" y="4425061"/>
                </a:moveTo>
                <a:lnTo>
                  <a:pt x="0" y="4425061"/>
                </a:lnTo>
                <a:lnTo>
                  <a:pt x="0" y="0"/>
                </a:lnTo>
                <a:lnTo>
                  <a:pt x="4644626" y="0"/>
                </a:lnTo>
                <a:lnTo>
                  <a:pt x="4644626"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3" name="Freeform 3"/>
          <p:cNvSpPr/>
          <p:nvPr/>
        </p:nvSpPr>
        <p:spPr>
          <a:xfrm flipH="1" flipV="1">
            <a:off x="10271826" y="3737282"/>
            <a:ext cx="4644625" cy="4425061"/>
          </a:xfrm>
          <a:custGeom>
            <a:avLst/>
            <a:gdLst/>
            <a:ahLst/>
            <a:cxnLst/>
            <a:rect l="l" t="t" r="r" b="b"/>
            <a:pathLst>
              <a:path w="4644625" h="4425061">
                <a:moveTo>
                  <a:pt x="4644625" y="4425061"/>
                </a:moveTo>
                <a:lnTo>
                  <a:pt x="0" y="4425061"/>
                </a:lnTo>
                <a:lnTo>
                  <a:pt x="0" y="0"/>
                </a:lnTo>
                <a:lnTo>
                  <a:pt x="4644625" y="0"/>
                </a:lnTo>
                <a:lnTo>
                  <a:pt x="4644625"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grpSp>
        <p:nvGrpSpPr>
          <p:cNvPr id="4" name="Group 4"/>
          <p:cNvGrpSpPr/>
          <p:nvPr/>
        </p:nvGrpSpPr>
        <p:grpSpPr>
          <a:xfrm>
            <a:off x="4276951" y="1888444"/>
            <a:ext cx="9421246" cy="6362190"/>
            <a:chOff x="0" y="0"/>
            <a:chExt cx="1851871" cy="1675639"/>
          </a:xfrm>
        </p:grpSpPr>
        <p:sp>
          <p:nvSpPr>
            <p:cNvPr id="5" name="Freeform 5"/>
            <p:cNvSpPr/>
            <p:nvPr/>
          </p:nvSpPr>
          <p:spPr>
            <a:xfrm>
              <a:off x="0" y="0"/>
              <a:ext cx="1851871" cy="1675639"/>
            </a:xfrm>
            <a:custGeom>
              <a:avLst/>
              <a:gdLst/>
              <a:ahLst/>
              <a:cxnLst/>
              <a:rect l="l" t="t" r="r" b="b"/>
              <a:pathLst>
                <a:path w="1851871" h="1675639">
                  <a:moveTo>
                    <a:pt x="50649" y="0"/>
                  </a:moveTo>
                  <a:lnTo>
                    <a:pt x="1801222" y="0"/>
                  </a:lnTo>
                  <a:cubicBezTo>
                    <a:pt x="1829195" y="0"/>
                    <a:pt x="1851871" y="22676"/>
                    <a:pt x="1851871" y="50649"/>
                  </a:cubicBezTo>
                  <a:lnTo>
                    <a:pt x="1851871" y="1624990"/>
                  </a:lnTo>
                  <a:cubicBezTo>
                    <a:pt x="1851871" y="1638423"/>
                    <a:pt x="1846535" y="1651305"/>
                    <a:pt x="1837037" y="1660804"/>
                  </a:cubicBezTo>
                  <a:cubicBezTo>
                    <a:pt x="1827538" y="1670303"/>
                    <a:pt x="1814655" y="1675639"/>
                    <a:pt x="1801222" y="1675639"/>
                  </a:cubicBezTo>
                  <a:lnTo>
                    <a:pt x="50649" y="1675639"/>
                  </a:lnTo>
                  <a:cubicBezTo>
                    <a:pt x="22676" y="1675639"/>
                    <a:pt x="0" y="1652962"/>
                    <a:pt x="0" y="1624990"/>
                  </a:cubicBezTo>
                  <a:lnTo>
                    <a:pt x="0" y="50649"/>
                  </a:lnTo>
                  <a:cubicBezTo>
                    <a:pt x="0" y="22676"/>
                    <a:pt x="22676" y="0"/>
                    <a:pt x="50649" y="0"/>
                  </a:cubicBezTo>
                  <a:close/>
                </a:path>
              </a:pathLst>
            </a:custGeom>
            <a:solidFill>
              <a:srgbClr val="FFFFFF">
                <a:alpha val="80000"/>
              </a:srgbClr>
            </a:solidFill>
            <a:ln w="38100" cap="rnd">
              <a:solidFill>
                <a:srgbClr val="FF94BE">
                  <a:alpha val="80000"/>
                </a:srgbClr>
              </a:solidFill>
              <a:prstDash val="dash"/>
              <a:round/>
            </a:ln>
          </p:spPr>
        </p:sp>
        <p:sp>
          <p:nvSpPr>
            <p:cNvPr id="6" name="TextBox 6"/>
            <p:cNvSpPr txBox="1"/>
            <p:nvPr/>
          </p:nvSpPr>
          <p:spPr>
            <a:xfrm>
              <a:off x="0" y="-47625"/>
              <a:ext cx="1851871" cy="1723264"/>
            </a:xfrm>
            <a:prstGeom prst="rect">
              <a:avLst/>
            </a:prstGeom>
          </p:spPr>
          <p:txBody>
            <a:bodyPr lIns="50800" tIns="50800" rIns="50800" bIns="50800" rtlCol="0" anchor="ctr"/>
            <a:lstStyle/>
            <a:p>
              <a:pPr algn="ctr">
                <a:lnSpc>
                  <a:spcPts val="2659"/>
                </a:lnSpc>
                <a:spcBef>
                  <a:spcPct val="0"/>
                </a:spcBef>
              </a:pPr>
              <a:endParaRPr>
                <a:solidFill>
                  <a:prstClr val="black"/>
                </a:solidFill>
              </a:endParaRPr>
            </a:p>
          </p:txBody>
        </p:sp>
      </p:grpSp>
      <p:sp>
        <p:nvSpPr>
          <p:cNvPr id="7" name="Freeform 7"/>
          <p:cNvSpPr/>
          <p:nvPr/>
        </p:nvSpPr>
        <p:spPr>
          <a:xfrm>
            <a:off x="6001329" y="400383"/>
            <a:ext cx="6154293" cy="1633685"/>
          </a:xfrm>
          <a:custGeom>
            <a:avLst/>
            <a:gdLst/>
            <a:ahLst/>
            <a:cxnLst/>
            <a:rect l="l" t="t" r="r" b="b"/>
            <a:pathLst>
              <a:path w="6154293" h="1633685">
                <a:moveTo>
                  <a:pt x="0" y="0"/>
                </a:moveTo>
                <a:lnTo>
                  <a:pt x="6154292" y="0"/>
                </a:lnTo>
                <a:lnTo>
                  <a:pt x="6154292" y="1633685"/>
                </a:lnTo>
                <a:lnTo>
                  <a:pt x="0" y="1633685"/>
                </a:lnTo>
                <a:lnTo>
                  <a:pt x="0" y="0"/>
                </a:lnTo>
                <a:close/>
              </a:path>
            </a:pathLst>
          </a:custGeom>
          <a:blipFill>
            <a:blip r:embed="rId4">
              <a:extLst>
                <a:ext uri="{96DAC541-7B7A-43D3-8B79-37D633B846F1}">
                  <asvg:svgBlip xmlns:asvg="http://schemas.microsoft.com/office/drawing/2016/SVG/main" xmlns="" r:embed="rId5"/>
                </a:ext>
              </a:extLst>
            </a:blip>
            <a:stretch>
              <a:fillRect/>
            </a:stretch>
          </a:blipFill>
          <a:ln cap="sq">
            <a:noFill/>
            <a:prstDash val="solid"/>
            <a:miter/>
          </a:ln>
        </p:spPr>
      </p:sp>
      <p:sp>
        <p:nvSpPr>
          <p:cNvPr id="8" name="TextBox 8"/>
          <p:cNvSpPr txBox="1"/>
          <p:nvPr/>
        </p:nvSpPr>
        <p:spPr>
          <a:xfrm>
            <a:off x="4987781" y="2983011"/>
            <a:ext cx="7999586" cy="3693319"/>
          </a:xfrm>
          <a:prstGeom prst="rect">
            <a:avLst/>
          </a:prstGeom>
        </p:spPr>
        <p:txBody>
          <a:bodyPr wrap="square" lIns="0" tIns="0" rIns="0" bIns="0" rtlCol="0" anchor="t">
            <a:spAutoFit/>
          </a:bodyPr>
          <a:lstStyle/>
          <a:p>
            <a:pPr marL="323850" lvl="1" algn="ctr"/>
            <a:r>
              <a:rPr lang="en-US" sz="8000" b="1">
                <a:effectLst>
                  <a:glow rad="101600">
                    <a:schemeClr val="accent2">
                      <a:satMod val="175000"/>
                      <a:alpha val="40000"/>
                    </a:schemeClr>
                  </a:glow>
                </a:effectLst>
                <a:latin typeface="Times New Roman" panose="02020603050405020304" pitchFamily="18" charset="0"/>
                <a:cs typeface="Times New Roman" panose="02020603050405020304" pitchFamily="18" charset="0"/>
              </a:rPr>
              <a:t>HOẠT ĐỘNG </a:t>
            </a:r>
            <a:r>
              <a:rPr lang="en-US" sz="8000" b="1" smtClean="0">
                <a:effectLst>
                  <a:glow rad="101600">
                    <a:schemeClr val="accent2">
                      <a:satMod val="175000"/>
                      <a:alpha val="40000"/>
                    </a:schemeClr>
                  </a:glow>
                </a:effectLst>
                <a:latin typeface="Times New Roman" panose="02020603050405020304" pitchFamily="18" charset="0"/>
                <a:cs typeface="Times New Roman" panose="02020603050405020304" pitchFamily="18" charset="0"/>
              </a:rPr>
              <a:t>3</a:t>
            </a:r>
          </a:p>
          <a:p>
            <a:pPr marL="323850" lvl="1" algn="ctr"/>
            <a:r>
              <a:rPr lang="en-US" sz="8000" b="1" smtClean="0">
                <a:effectLst>
                  <a:glow rad="101600">
                    <a:schemeClr val="accent2">
                      <a:satMod val="175000"/>
                      <a:alpha val="40000"/>
                    </a:schemeClr>
                  </a:glow>
                </a:effectLst>
                <a:latin typeface="Times New Roman" panose="02020603050405020304" pitchFamily="18" charset="0"/>
                <a:cs typeface="Times New Roman" panose="02020603050405020304" pitchFamily="18" charset="0"/>
              </a:rPr>
              <a:t>THỰC </a:t>
            </a:r>
            <a:r>
              <a:rPr lang="en-US" sz="8000" b="1">
                <a:effectLst>
                  <a:glow rad="101600">
                    <a:schemeClr val="accent2">
                      <a:satMod val="175000"/>
                      <a:alpha val="40000"/>
                    </a:schemeClr>
                  </a:glow>
                </a:effectLst>
                <a:latin typeface="Times New Roman" panose="02020603050405020304" pitchFamily="18" charset="0"/>
                <a:cs typeface="Times New Roman" panose="02020603050405020304" pitchFamily="18" charset="0"/>
              </a:rPr>
              <a:t>HÀNH NÓI VÀ NGHE </a:t>
            </a:r>
            <a:endParaRPr lang="en-US" sz="7200">
              <a:solidFill>
                <a:srgbClr val="000000"/>
              </a:solidFill>
              <a:effectLst>
                <a:glow rad="101600">
                  <a:schemeClr val="accent2">
                    <a:satMod val="175000"/>
                    <a:alpha val="40000"/>
                  </a:schemeClr>
                </a:glow>
              </a:effectLst>
              <a:latin typeface="Times New Roman" panose="02020603050405020304" pitchFamily="18" charset="0"/>
              <a:ea typeface="Questrial"/>
              <a:cs typeface="Times New Roman" panose="02020603050405020304" pitchFamily="18" charset="0"/>
              <a:sym typeface="Questrial"/>
            </a:endParaRPr>
          </a:p>
        </p:txBody>
      </p:sp>
      <p:sp>
        <p:nvSpPr>
          <p:cNvPr id="9" name="Freeform 9"/>
          <p:cNvSpPr/>
          <p:nvPr/>
        </p:nvSpPr>
        <p:spPr>
          <a:xfrm flipH="1" flipV="1">
            <a:off x="11922282" y="1484561"/>
            <a:ext cx="1343713" cy="1280192"/>
          </a:xfrm>
          <a:custGeom>
            <a:avLst/>
            <a:gdLst/>
            <a:ahLst/>
            <a:cxnLst/>
            <a:rect l="l" t="t" r="r" b="b"/>
            <a:pathLst>
              <a:path w="1343713" h="1280192">
                <a:moveTo>
                  <a:pt x="1343713" y="1280192"/>
                </a:moveTo>
                <a:lnTo>
                  <a:pt x="0" y="1280192"/>
                </a:lnTo>
                <a:lnTo>
                  <a:pt x="0" y="0"/>
                </a:lnTo>
                <a:lnTo>
                  <a:pt x="1343713" y="0"/>
                </a:lnTo>
                <a:lnTo>
                  <a:pt x="1343713" y="1280192"/>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0" name="Freeform 10"/>
          <p:cNvSpPr/>
          <p:nvPr/>
        </p:nvSpPr>
        <p:spPr>
          <a:xfrm>
            <a:off x="4890959" y="7522247"/>
            <a:ext cx="1343713" cy="1280192"/>
          </a:xfrm>
          <a:custGeom>
            <a:avLst/>
            <a:gdLst/>
            <a:ahLst/>
            <a:cxnLst/>
            <a:rect l="l" t="t" r="r" b="b"/>
            <a:pathLst>
              <a:path w="1343713" h="1280192">
                <a:moveTo>
                  <a:pt x="0" y="0"/>
                </a:moveTo>
                <a:lnTo>
                  <a:pt x="1343713" y="0"/>
                </a:lnTo>
                <a:lnTo>
                  <a:pt x="1343713" y="1280192"/>
                </a:lnTo>
                <a:lnTo>
                  <a:pt x="0" y="1280192"/>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2" name="Freeform 12"/>
          <p:cNvSpPr/>
          <p:nvPr/>
        </p:nvSpPr>
        <p:spPr>
          <a:xfrm flipH="1" flipV="1">
            <a:off x="15151705" y="7395010"/>
            <a:ext cx="4993349" cy="4757300"/>
          </a:xfrm>
          <a:custGeom>
            <a:avLst/>
            <a:gdLst/>
            <a:ahLst/>
            <a:cxnLst/>
            <a:rect l="l" t="t" r="r" b="b"/>
            <a:pathLst>
              <a:path w="4993349" h="4757300">
                <a:moveTo>
                  <a:pt x="4993349" y="4757300"/>
                </a:moveTo>
                <a:lnTo>
                  <a:pt x="0" y="4757300"/>
                </a:lnTo>
                <a:lnTo>
                  <a:pt x="0" y="0"/>
                </a:lnTo>
                <a:lnTo>
                  <a:pt x="4993349" y="0"/>
                </a:lnTo>
                <a:lnTo>
                  <a:pt x="4993349" y="475730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3" name="Freeform 13"/>
          <p:cNvSpPr/>
          <p:nvPr/>
        </p:nvSpPr>
        <p:spPr>
          <a:xfrm>
            <a:off x="-1857054" y="-2159623"/>
            <a:ext cx="4993349" cy="4757300"/>
          </a:xfrm>
          <a:custGeom>
            <a:avLst/>
            <a:gdLst/>
            <a:ahLst/>
            <a:cxnLst/>
            <a:rect l="l" t="t" r="r" b="b"/>
            <a:pathLst>
              <a:path w="4993349" h="4757300">
                <a:moveTo>
                  <a:pt x="0" y="0"/>
                </a:moveTo>
                <a:lnTo>
                  <a:pt x="4993349" y="0"/>
                </a:lnTo>
                <a:lnTo>
                  <a:pt x="4993349" y="4757299"/>
                </a:lnTo>
                <a:lnTo>
                  <a:pt x="0" y="4757299"/>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4" name="Freeform 14"/>
          <p:cNvSpPr/>
          <p:nvPr/>
        </p:nvSpPr>
        <p:spPr>
          <a:xfrm>
            <a:off x="13698197" y="8779164"/>
            <a:ext cx="1005820" cy="958273"/>
          </a:xfrm>
          <a:custGeom>
            <a:avLst/>
            <a:gdLst/>
            <a:ahLst/>
            <a:cxnLst/>
            <a:rect l="l" t="t" r="r" b="b"/>
            <a:pathLst>
              <a:path w="1005820" h="958273">
                <a:moveTo>
                  <a:pt x="0" y="0"/>
                </a:moveTo>
                <a:lnTo>
                  <a:pt x="1005821" y="0"/>
                </a:lnTo>
                <a:lnTo>
                  <a:pt x="1005821" y="958272"/>
                </a:lnTo>
                <a:lnTo>
                  <a:pt x="0" y="958272"/>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5" name="Freeform 15"/>
          <p:cNvSpPr/>
          <p:nvPr/>
        </p:nvSpPr>
        <p:spPr>
          <a:xfrm>
            <a:off x="3136295" y="324051"/>
            <a:ext cx="1005820" cy="958273"/>
          </a:xfrm>
          <a:custGeom>
            <a:avLst/>
            <a:gdLst/>
            <a:ahLst/>
            <a:cxnLst/>
            <a:rect l="l" t="t" r="r" b="b"/>
            <a:pathLst>
              <a:path w="1005820" h="958273">
                <a:moveTo>
                  <a:pt x="0" y="0"/>
                </a:moveTo>
                <a:lnTo>
                  <a:pt x="1005821" y="0"/>
                </a:lnTo>
                <a:lnTo>
                  <a:pt x="1005821" y="958273"/>
                </a:lnTo>
                <a:lnTo>
                  <a:pt x="0" y="958273"/>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6" name="Freeform 16"/>
          <p:cNvSpPr/>
          <p:nvPr/>
        </p:nvSpPr>
        <p:spPr>
          <a:xfrm>
            <a:off x="-2304620" y="6268819"/>
            <a:ext cx="5888482" cy="5610118"/>
          </a:xfrm>
          <a:custGeom>
            <a:avLst/>
            <a:gdLst/>
            <a:ahLst/>
            <a:cxnLst/>
            <a:rect l="l" t="t" r="r" b="b"/>
            <a:pathLst>
              <a:path w="5888482" h="5610118">
                <a:moveTo>
                  <a:pt x="0" y="0"/>
                </a:moveTo>
                <a:lnTo>
                  <a:pt x="5888482" y="0"/>
                </a:lnTo>
                <a:lnTo>
                  <a:pt x="5888482" y="5610117"/>
                </a:lnTo>
                <a:lnTo>
                  <a:pt x="0" y="5610117"/>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17" name="Freeform 17"/>
          <p:cNvSpPr/>
          <p:nvPr/>
        </p:nvSpPr>
        <p:spPr>
          <a:xfrm flipH="1" flipV="1">
            <a:off x="14406650" y="-1613559"/>
            <a:ext cx="5705300" cy="5435595"/>
          </a:xfrm>
          <a:custGeom>
            <a:avLst/>
            <a:gdLst/>
            <a:ahLst/>
            <a:cxnLst/>
            <a:rect l="l" t="t" r="r" b="b"/>
            <a:pathLst>
              <a:path w="5705300" h="5435595">
                <a:moveTo>
                  <a:pt x="5705300" y="5435595"/>
                </a:moveTo>
                <a:lnTo>
                  <a:pt x="0" y="5435595"/>
                </a:lnTo>
                <a:lnTo>
                  <a:pt x="0" y="0"/>
                </a:lnTo>
                <a:lnTo>
                  <a:pt x="5705300" y="0"/>
                </a:lnTo>
                <a:lnTo>
                  <a:pt x="5705300" y="5435595"/>
                </a:lnTo>
                <a:close/>
              </a:path>
            </a:pathLst>
          </a:custGeom>
          <a:blipFill>
            <a:blip r:embed="rId2">
              <a:extLst>
                <a:ext uri="{96DAC541-7B7A-43D3-8B79-37D633B846F1}">
                  <asvg:svgBlip xmlns:asvg="http://schemas.microsoft.com/office/drawing/2016/SVG/main" xmlns="" r:embed="rId3"/>
                </a:ext>
              </a:extLst>
            </a:blip>
            <a:stretch>
              <a:fillRect/>
            </a:stretch>
          </a:blipFill>
        </p:spPr>
      </p:sp>
    </p:spTree>
    <p:extLst>
      <p:ext uri="{BB962C8B-B14F-4D97-AF65-F5344CB8AC3E}">
        <p14:creationId xmlns:p14="http://schemas.microsoft.com/office/powerpoint/2010/main" val="31336846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0F6"/>
        </a:solidFill>
        <a:effectLst/>
      </p:bgPr>
    </p:bg>
    <p:spTree>
      <p:nvGrpSpPr>
        <p:cNvPr id="1" name=""/>
        <p:cNvGrpSpPr/>
        <p:nvPr/>
      </p:nvGrpSpPr>
      <p:grpSpPr>
        <a:xfrm>
          <a:off x="0" y="0"/>
          <a:ext cx="0" cy="0"/>
          <a:chOff x="0" y="0"/>
          <a:chExt cx="0" cy="0"/>
        </a:xfrm>
      </p:grpSpPr>
      <p:sp>
        <p:nvSpPr>
          <p:cNvPr id="2" name="Freeform 2"/>
          <p:cNvSpPr/>
          <p:nvPr/>
        </p:nvSpPr>
        <p:spPr>
          <a:xfrm flipH="1" flipV="1">
            <a:off x="5219268" y="1319597"/>
            <a:ext cx="4644625" cy="4425061"/>
          </a:xfrm>
          <a:custGeom>
            <a:avLst/>
            <a:gdLst/>
            <a:ahLst/>
            <a:cxnLst/>
            <a:rect l="l" t="t" r="r" b="b"/>
            <a:pathLst>
              <a:path w="4644625" h="4425061">
                <a:moveTo>
                  <a:pt x="4644626" y="4425061"/>
                </a:moveTo>
                <a:lnTo>
                  <a:pt x="0" y="4425061"/>
                </a:lnTo>
                <a:lnTo>
                  <a:pt x="0" y="0"/>
                </a:lnTo>
                <a:lnTo>
                  <a:pt x="4644626" y="0"/>
                </a:lnTo>
                <a:lnTo>
                  <a:pt x="4644626" y="4425061"/>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3" name="Freeform 3"/>
          <p:cNvSpPr/>
          <p:nvPr/>
        </p:nvSpPr>
        <p:spPr>
          <a:xfrm flipH="1" flipV="1">
            <a:off x="9144000" y="4913398"/>
            <a:ext cx="4644625" cy="4425061"/>
          </a:xfrm>
          <a:custGeom>
            <a:avLst/>
            <a:gdLst/>
            <a:ahLst/>
            <a:cxnLst/>
            <a:rect l="l" t="t" r="r" b="b"/>
            <a:pathLst>
              <a:path w="4644625" h="4425061">
                <a:moveTo>
                  <a:pt x="4644625" y="4425062"/>
                </a:moveTo>
                <a:lnTo>
                  <a:pt x="0" y="4425062"/>
                </a:lnTo>
                <a:lnTo>
                  <a:pt x="0" y="0"/>
                </a:lnTo>
                <a:lnTo>
                  <a:pt x="4644625" y="0"/>
                </a:lnTo>
                <a:lnTo>
                  <a:pt x="4644625" y="4425062"/>
                </a:lnTo>
                <a:close/>
              </a:path>
            </a:pathLst>
          </a:custGeom>
          <a:blipFill>
            <a:blip r:embed="rId2">
              <a:alphaModFix amt="18999"/>
              <a:extLst>
                <a:ext uri="{96DAC541-7B7A-43D3-8B79-37D633B846F1}">
                  <asvg:svgBlip xmlns:asvg="http://schemas.microsoft.com/office/drawing/2016/SVG/main" xmlns="" r:embed="rId3"/>
                </a:ext>
              </a:extLst>
            </a:blip>
            <a:stretch>
              <a:fillRect/>
            </a:stretch>
          </a:blipFill>
        </p:spPr>
      </p:sp>
      <p:sp>
        <p:nvSpPr>
          <p:cNvPr id="4" name="Freeform 4"/>
          <p:cNvSpPr/>
          <p:nvPr/>
        </p:nvSpPr>
        <p:spPr>
          <a:xfrm>
            <a:off x="2351352" y="3118056"/>
            <a:ext cx="13585295" cy="4050888"/>
          </a:xfrm>
          <a:custGeom>
            <a:avLst/>
            <a:gdLst/>
            <a:ahLst/>
            <a:cxnLst/>
            <a:rect l="l" t="t" r="r" b="b"/>
            <a:pathLst>
              <a:path w="13585295" h="4050888">
                <a:moveTo>
                  <a:pt x="0" y="0"/>
                </a:moveTo>
                <a:lnTo>
                  <a:pt x="13585296" y="0"/>
                </a:lnTo>
                <a:lnTo>
                  <a:pt x="13585296" y="4050888"/>
                </a:lnTo>
                <a:lnTo>
                  <a:pt x="0" y="4050888"/>
                </a:lnTo>
                <a:lnTo>
                  <a:pt x="0" y="0"/>
                </a:lnTo>
                <a:close/>
              </a:path>
            </a:pathLst>
          </a:custGeom>
          <a:blipFill>
            <a:blip r:embed="rId4">
              <a:extLst>
                <a:ext uri="{96DAC541-7B7A-43D3-8B79-37D633B846F1}">
                  <asvg:svgBlip xmlns:asvg="http://schemas.microsoft.com/office/drawing/2016/SVG/main" xmlns="" r:embed="rId5"/>
                </a:ext>
              </a:extLst>
            </a:blip>
            <a:stretch>
              <a:fillRect/>
            </a:stretch>
          </a:blipFill>
        </p:spPr>
      </p:sp>
      <p:sp>
        <p:nvSpPr>
          <p:cNvPr id="5" name="Freeform 5"/>
          <p:cNvSpPr/>
          <p:nvPr/>
        </p:nvSpPr>
        <p:spPr>
          <a:xfrm>
            <a:off x="417081" y="2807726"/>
            <a:ext cx="1799278" cy="1714221"/>
          </a:xfrm>
          <a:custGeom>
            <a:avLst/>
            <a:gdLst/>
            <a:ahLst/>
            <a:cxnLst/>
            <a:rect l="l" t="t" r="r" b="b"/>
            <a:pathLst>
              <a:path w="1799278" h="1714221">
                <a:moveTo>
                  <a:pt x="0" y="0"/>
                </a:moveTo>
                <a:lnTo>
                  <a:pt x="1799278" y="0"/>
                </a:lnTo>
                <a:lnTo>
                  <a:pt x="1799278" y="1714221"/>
                </a:lnTo>
                <a:lnTo>
                  <a:pt x="0" y="1714221"/>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6" name="Freeform 6"/>
          <p:cNvSpPr/>
          <p:nvPr/>
        </p:nvSpPr>
        <p:spPr>
          <a:xfrm>
            <a:off x="3191391" y="462486"/>
            <a:ext cx="1799278" cy="1714221"/>
          </a:xfrm>
          <a:custGeom>
            <a:avLst/>
            <a:gdLst/>
            <a:ahLst/>
            <a:cxnLst/>
            <a:rect l="l" t="t" r="r" b="b"/>
            <a:pathLst>
              <a:path w="1799278" h="1714221">
                <a:moveTo>
                  <a:pt x="0" y="0"/>
                </a:moveTo>
                <a:lnTo>
                  <a:pt x="1799277" y="0"/>
                </a:lnTo>
                <a:lnTo>
                  <a:pt x="1799277" y="1714221"/>
                </a:lnTo>
                <a:lnTo>
                  <a:pt x="0" y="1714221"/>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7" name="Freeform 7"/>
          <p:cNvSpPr/>
          <p:nvPr/>
        </p:nvSpPr>
        <p:spPr>
          <a:xfrm>
            <a:off x="13242274" y="8034316"/>
            <a:ext cx="1799278" cy="1714221"/>
          </a:xfrm>
          <a:custGeom>
            <a:avLst/>
            <a:gdLst/>
            <a:ahLst/>
            <a:cxnLst/>
            <a:rect l="l" t="t" r="r" b="b"/>
            <a:pathLst>
              <a:path w="1799278" h="1714221">
                <a:moveTo>
                  <a:pt x="0" y="0"/>
                </a:moveTo>
                <a:lnTo>
                  <a:pt x="1799278" y="0"/>
                </a:lnTo>
                <a:lnTo>
                  <a:pt x="1799278" y="1714220"/>
                </a:lnTo>
                <a:lnTo>
                  <a:pt x="0" y="1714220"/>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8" name="Freeform 8"/>
          <p:cNvSpPr/>
          <p:nvPr/>
        </p:nvSpPr>
        <p:spPr>
          <a:xfrm>
            <a:off x="15733733" y="5411708"/>
            <a:ext cx="1799278" cy="1714221"/>
          </a:xfrm>
          <a:custGeom>
            <a:avLst/>
            <a:gdLst/>
            <a:ahLst/>
            <a:cxnLst/>
            <a:rect l="l" t="t" r="r" b="b"/>
            <a:pathLst>
              <a:path w="1799278" h="1714221">
                <a:moveTo>
                  <a:pt x="0" y="0"/>
                </a:moveTo>
                <a:lnTo>
                  <a:pt x="1799278" y="0"/>
                </a:lnTo>
                <a:lnTo>
                  <a:pt x="1799278" y="1714221"/>
                </a:lnTo>
                <a:lnTo>
                  <a:pt x="0" y="1714221"/>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0" name="Freeform 10"/>
          <p:cNvSpPr/>
          <p:nvPr/>
        </p:nvSpPr>
        <p:spPr>
          <a:xfrm flipH="1" flipV="1">
            <a:off x="15440036" y="7567412"/>
            <a:ext cx="4929049" cy="4696039"/>
          </a:xfrm>
          <a:custGeom>
            <a:avLst/>
            <a:gdLst/>
            <a:ahLst/>
            <a:cxnLst/>
            <a:rect l="l" t="t" r="r" b="b"/>
            <a:pathLst>
              <a:path w="4929049" h="4696039">
                <a:moveTo>
                  <a:pt x="4929049" y="4696039"/>
                </a:moveTo>
                <a:lnTo>
                  <a:pt x="0" y="4696039"/>
                </a:lnTo>
                <a:lnTo>
                  <a:pt x="0" y="0"/>
                </a:lnTo>
                <a:lnTo>
                  <a:pt x="4929049" y="0"/>
                </a:lnTo>
                <a:lnTo>
                  <a:pt x="4929049" y="4696039"/>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1" name="Freeform 11"/>
          <p:cNvSpPr/>
          <p:nvPr/>
        </p:nvSpPr>
        <p:spPr>
          <a:xfrm>
            <a:off x="-1680710" y="-1613559"/>
            <a:ext cx="4640662" cy="4421285"/>
          </a:xfrm>
          <a:custGeom>
            <a:avLst/>
            <a:gdLst/>
            <a:ahLst/>
            <a:cxnLst/>
            <a:rect l="l" t="t" r="r" b="b"/>
            <a:pathLst>
              <a:path w="4640662" h="4421285">
                <a:moveTo>
                  <a:pt x="0" y="0"/>
                </a:moveTo>
                <a:lnTo>
                  <a:pt x="4640662" y="0"/>
                </a:lnTo>
                <a:lnTo>
                  <a:pt x="4640662" y="4421285"/>
                </a:lnTo>
                <a:lnTo>
                  <a:pt x="0" y="4421285"/>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12" name="Freeform 12"/>
          <p:cNvSpPr/>
          <p:nvPr/>
        </p:nvSpPr>
        <p:spPr>
          <a:xfrm>
            <a:off x="-2304620" y="6268819"/>
            <a:ext cx="5888482" cy="5610118"/>
          </a:xfrm>
          <a:custGeom>
            <a:avLst/>
            <a:gdLst/>
            <a:ahLst/>
            <a:cxnLst/>
            <a:rect l="l" t="t" r="r" b="b"/>
            <a:pathLst>
              <a:path w="5888482" h="5610118">
                <a:moveTo>
                  <a:pt x="0" y="0"/>
                </a:moveTo>
                <a:lnTo>
                  <a:pt x="5888482" y="0"/>
                </a:lnTo>
                <a:lnTo>
                  <a:pt x="5888482" y="5610117"/>
                </a:lnTo>
                <a:lnTo>
                  <a:pt x="0" y="5610117"/>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13" name="Freeform 13"/>
          <p:cNvSpPr/>
          <p:nvPr/>
        </p:nvSpPr>
        <p:spPr>
          <a:xfrm flipH="1" flipV="1">
            <a:off x="14406650" y="-1613559"/>
            <a:ext cx="5705300" cy="5435595"/>
          </a:xfrm>
          <a:custGeom>
            <a:avLst/>
            <a:gdLst/>
            <a:ahLst/>
            <a:cxnLst/>
            <a:rect l="l" t="t" r="r" b="b"/>
            <a:pathLst>
              <a:path w="5705300" h="5435595">
                <a:moveTo>
                  <a:pt x="5705300" y="5435595"/>
                </a:moveTo>
                <a:lnTo>
                  <a:pt x="0" y="5435595"/>
                </a:lnTo>
                <a:lnTo>
                  <a:pt x="0" y="0"/>
                </a:lnTo>
                <a:lnTo>
                  <a:pt x="5705300" y="0"/>
                </a:lnTo>
                <a:lnTo>
                  <a:pt x="5705300" y="5435595"/>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14" name="TextBox 14"/>
          <p:cNvSpPr txBox="1"/>
          <p:nvPr/>
        </p:nvSpPr>
        <p:spPr>
          <a:xfrm>
            <a:off x="3191391" y="4160472"/>
            <a:ext cx="12360404" cy="1477328"/>
          </a:xfrm>
          <a:prstGeom prst="rect">
            <a:avLst/>
          </a:prstGeom>
        </p:spPr>
        <p:txBody>
          <a:bodyPr wrap="square" lIns="0" tIns="0" rIns="0" bIns="0" rtlCol="0" anchor="t">
            <a:spAutoFit/>
          </a:bodyPr>
          <a:lstStyle/>
          <a:p>
            <a:r>
              <a:rPr lang="vi-VN" sz="9600" b="1">
                <a:latin typeface="Times New Roman" panose="02020603050405020304" pitchFamily="18" charset="0"/>
                <a:cs typeface="Times New Roman" panose="02020603050405020304" pitchFamily="18" charset="0"/>
              </a:rPr>
              <a:t>II. THỰC HÀNH NÓI</a:t>
            </a:r>
            <a:endParaRPr lang="en-GB" sz="96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7694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anim calcmode="lin" valueType="num">
                                      <p:cBhvr>
                                        <p:cTn id="8" dur="1000" fill="hold"/>
                                        <p:tgtEl>
                                          <p:spTgt spid="14"/>
                                        </p:tgtEl>
                                        <p:attrNameLst>
                                          <p:attrName>ppt_x</p:attrName>
                                        </p:attrNameLst>
                                      </p:cBhvr>
                                      <p:tavLst>
                                        <p:tav tm="0">
                                          <p:val>
                                            <p:strVal val="#ppt_x"/>
                                          </p:val>
                                        </p:tav>
                                        <p:tav tm="100000">
                                          <p:val>
                                            <p:strVal val="#ppt_x"/>
                                          </p:val>
                                        </p:tav>
                                      </p:tavLst>
                                    </p:anim>
                                    <p:anim calcmode="lin" valueType="num">
                                      <p:cBhvr>
                                        <p:cTn id="9"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TotalTime>
  <Words>2234</Words>
  <Application>Microsoft Office PowerPoint</Application>
  <PresentationFormat>Custom</PresentationFormat>
  <Paragraphs>257</Paragraphs>
  <Slides>43</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43</vt:i4>
      </vt:variant>
    </vt:vector>
  </HeadingPairs>
  <TitlesOfParts>
    <vt:vector size="53" baseType="lpstr">
      <vt:lpstr>SimSun</vt:lpstr>
      <vt:lpstr>Arial</vt:lpstr>
      <vt:lpstr>Calibri</vt:lpstr>
      <vt:lpstr>Futura Display</vt:lpstr>
      <vt:lpstr>MS Mincho</vt:lpstr>
      <vt:lpstr>Questrial</vt:lpstr>
      <vt:lpstr>Sugo Display</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Yellow and Orange Illustrative Back to School Presentation</dc:title>
  <cp:lastModifiedBy>asus PC</cp:lastModifiedBy>
  <cp:revision>77</cp:revision>
  <dcterms:created xsi:type="dcterms:W3CDTF">2006-08-16T00:00:00Z</dcterms:created>
  <dcterms:modified xsi:type="dcterms:W3CDTF">2024-10-21T14:51:02Z</dcterms:modified>
  <dc:identifier>DAGShcQ-oqU</dc:identifier>
</cp:coreProperties>
</file>