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28"/>
  </p:notesMasterIdLst>
  <p:sldIdLst>
    <p:sldId id="309" r:id="rId3"/>
    <p:sldId id="340" r:id="rId4"/>
    <p:sldId id="341" r:id="rId5"/>
    <p:sldId id="257" r:id="rId6"/>
    <p:sldId id="311" r:id="rId7"/>
    <p:sldId id="310" r:id="rId8"/>
    <p:sldId id="259" r:id="rId9"/>
    <p:sldId id="312" r:id="rId10"/>
    <p:sldId id="296" r:id="rId11"/>
    <p:sldId id="313" r:id="rId12"/>
    <p:sldId id="314" r:id="rId13"/>
    <p:sldId id="297" r:id="rId14"/>
    <p:sldId id="298" r:id="rId15"/>
    <p:sldId id="303" r:id="rId16"/>
    <p:sldId id="265" r:id="rId17"/>
    <p:sldId id="315" r:id="rId18"/>
    <p:sldId id="305" r:id="rId19"/>
    <p:sldId id="319" r:id="rId20"/>
    <p:sldId id="332" r:id="rId21"/>
    <p:sldId id="308" r:id="rId22"/>
    <p:sldId id="333" r:id="rId23"/>
    <p:sldId id="335" r:id="rId24"/>
    <p:sldId id="336" r:id="rId25"/>
    <p:sldId id="337" r:id="rId26"/>
    <p:sldId id="339"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FFFFFF"/>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856" y="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2024/7/23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155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87329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89066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94509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94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15</a:t>
            </a:fld>
            <a:endParaRPr lang="zh-CN" altLang="en-US"/>
          </a:p>
        </p:txBody>
      </p:sp>
    </p:spTree>
    <p:extLst>
      <p:ext uri="{BB962C8B-B14F-4D97-AF65-F5344CB8AC3E}">
        <p14:creationId xmlns:p14="http://schemas.microsoft.com/office/powerpoint/2010/main" val="187397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2149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2810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16235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64882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0156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69039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64289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7959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4</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18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83394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7</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63956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27354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09094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0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7/23/2024</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12466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308986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17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56677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8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7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7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25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2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3" name="Picture 22" descr="22858PICdbgea5Gz679dY_PIC2018.png"/>
          <p:cNvPicPr>
            <a:picLocks noChangeAspect="1"/>
          </p:cNvPicPr>
          <p:nvPr/>
        </p:nvPicPr>
        <p:blipFill>
          <a:blip r:embed="rId6" cstate="print"/>
          <a:stretch>
            <a:fillRect/>
          </a:stretch>
        </p:blipFill>
        <p:spPr>
          <a:xfrm flipH="1">
            <a:off x="353623" y="1959972"/>
            <a:ext cx="4597220" cy="4865400"/>
          </a:xfrm>
          <a:prstGeom prst="rect">
            <a:avLst/>
          </a:prstGeom>
        </p:spPr>
      </p:pic>
      <p:sp>
        <p:nvSpPr>
          <p:cNvPr id="24" name="Cloud Callout 23"/>
          <p:cNvSpPr/>
          <p:nvPr/>
        </p:nvSpPr>
        <p:spPr>
          <a:xfrm>
            <a:off x="4358785" y="1502451"/>
            <a:ext cx="5372650" cy="320995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950843" y="1583932"/>
            <a:ext cx="4329635" cy="3046988"/>
          </a:xfrm>
          <a:prstGeom prst="rect">
            <a:avLst/>
          </a:prstGeom>
        </p:spPr>
        <p:txBody>
          <a:bodyPr wrap="square">
            <a:spAutoFit/>
          </a:bodyPr>
          <a:lstStyle/>
          <a:p>
            <a:pPr algn="ct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MC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liệt</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kê</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vấn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đề</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HÓT HÍT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tác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phẩm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văn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phù</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hợp</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lứa</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mà</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tâm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nhé</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631025" y="482050"/>
            <a:ext cx="11849900" cy="1115178"/>
          </a:xfrm>
          <a:prstGeom prst="rect">
            <a:avLst/>
          </a:prstGeom>
        </p:spPr>
      </p:pic>
    </p:spTree>
    <p:extLst>
      <p:ext uri="{BB962C8B-B14F-4D97-AF65-F5344CB8AC3E}">
        <p14:creationId xmlns:p14="http://schemas.microsoft.com/office/powerpoint/2010/main" val="267373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144721" y="1718730"/>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37" name="TextBox 36"/>
          <p:cNvSpPr txBox="1"/>
          <p:nvPr/>
        </p:nvSpPr>
        <p:spPr>
          <a:xfrm>
            <a:off x="1715723" y="1468517"/>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1645674"/>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cxnSp>
        <p:nvCxnSpPr>
          <p:cNvPr id="44" name="Straight Arrow Connector 43"/>
          <p:cNvCxnSpPr>
            <a:endCxn id="38" idx="1"/>
          </p:cNvCxnSpPr>
          <p:nvPr/>
        </p:nvCxnSpPr>
        <p:spPr>
          <a:xfrm>
            <a:off x="3485392" y="1907284"/>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5723" y="2967335"/>
            <a:ext cx="9407201" cy="2677656"/>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endParaRPr lang="en-US" sz="2800" dirty="0">
              <a:solidFill>
                <a:srgbClr val="222222"/>
              </a:solidFill>
              <a:latin typeface="+mj-lt"/>
            </a:endParaRPr>
          </a:p>
          <a:p>
            <a:pPr algn="just"/>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đẹp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t>
            </a:r>
            <a:r>
              <a:rPr lang="vi-VN" sz="2800" b="1" i="1" dirty="0">
                <a:latin typeface="Times New Roman" panose="02020603050405020304" pitchFamily="18" charset="0"/>
                <a:cs typeface="Times New Roman" panose="02020603050405020304" pitchFamily="18" charset="0"/>
              </a:rPr>
              <a:t>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L</a:t>
            </a:r>
            <a:r>
              <a:rPr lang="vi-VN" sz="2800" b="1" i="1" dirty="0">
                <a:latin typeface="Times New Roman" panose="02020603050405020304" pitchFamily="18" charset="0"/>
                <a:cs typeface="Times New Roman" panose="02020603050405020304" pitchFamily="18" charset="0"/>
              </a:rPr>
              <a:t>ư</a:t>
            </a:r>
            <a:r>
              <a:rPr lang="en-US" sz="2800" b="1" i="1" dirty="0">
                <a:latin typeface="Times New Roman" panose="02020603050405020304" pitchFamily="18" charset="0"/>
                <a:cs typeface="Times New Roman" panose="02020603050405020304" pitchFamily="18" charset="0"/>
              </a:rPr>
              <a:t>u </a:t>
            </a:r>
            <a:r>
              <a:rPr lang="en-US" sz="2800" b="1" i="1" dirty="0" err="1">
                <a:latin typeface="Times New Roman" panose="02020603050405020304" pitchFamily="18" charset="0"/>
                <a:cs typeface="Times New Roman" panose="02020603050405020304" pitchFamily="18" charset="0"/>
              </a:rPr>
              <a:t>Quang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Vũ</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91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5" grpId="0" animBg="1"/>
      <p:bldP spid="37" grpId="0" animBg="1"/>
      <p:bldP spid="3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khía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 name="Picture 1"/>
          <p:cNvPicPr>
            <a:picLocks noChangeAspect="1"/>
          </p:cNvPicPr>
          <p:nvPr/>
        </p:nvPicPr>
        <p:blipFill>
          <a:blip r:embed="rId5"/>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0" name="TextBox 49"/>
          <p:cNvSpPr txBox="1"/>
          <p:nvPr/>
        </p:nvSpPr>
        <p:spPr>
          <a:xfrm>
            <a:off x="5803818" y="472122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par>
                                <p:cTn id="91" presetID="22" presetClass="entr" presetSubtype="4"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7" y="457200"/>
            <a:ext cx="5958489"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725837" y="325597"/>
            <a:ext cx="5659260"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III. SAU KHI THẢO LUẬN</a:t>
            </a:r>
          </a:p>
        </p:txBody>
      </p:sp>
      <p:graphicFrame>
        <p:nvGraphicFramePr>
          <p:cNvPr id="2" name="Table 1"/>
          <p:cNvGraphicFramePr>
            <a:graphicFrameLocks noGrp="1"/>
          </p:cNvGraphicFramePr>
          <p:nvPr>
            <p:extLst>
              <p:ext uri="{D42A27DB-BD31-4B8C-83A1-F6EECF244321}">
                <p14:modId xmlns:p14="http://schemas.microsoft.com/office/powerpoint/2010/main" val="3771288444"/>
              </p:ext>
            </p:extLst>
          </p:nvPr>
        </p:nvGraphicFramePr>
        <p:xfrm>
          <a:off x="1119118" y="1487607"/>
          <a:ext cx="10031104" cy="4770120"/>
        </p:xfrm>
        <a:graphic>
          <a:graphicData uri="http://schemas.openxmlformats.org/drawingml/2006/table">
            <a:tbl>
              <a:tblPr>
                <a:tableStyleId>{5940675A-B579-460E-94D1-54222C63F5DA}</a:tableStyleId>
              </a:tblPr>
              <a:tblGrid>
                <a:gridCol w="4762242">
                  <a:extLst>
                    <a:ext uri="{9D8B030D-6E8A-4147-A177-3AD203B41FA5}">
                      <a16:colId xmlns:a16="http://schemas.microsoft.com/office/drawing/2014/main" val="20000"/>
                    </a:ext>
                  </a:extLst>
                </a:gridCol>
                <a:gridCol w="5268862">
                  <a:extLst>
                    <a:ext uri="{9D8B030D-6E8A-4147-A177-3AD203B41FA5}">
                      <a16:colId xmlns:a16="http://schemas.microsoft.com/office/drawing/2014/main" val="20001"/>
                    </a:ext>
                  </a:extLst>
                </a:gridCol>
              </a:tblGrid>
              <a:tr h="330945">
                <a:tc>
                  <a:txBody>
                    <a:bodyPr/>
                    <a:lstStyle/>
                    <a:p>
                      <a:pPr algn="ctr"/>
                      <a:r>
                        <a:rPr lang="vi-VN" sz="2800" b="1" dirty="0">
                          <a:effectLst/>
                          <a:latin typeface="Times New Roman" panose="02020603050405020304" pitchFamily="18" charset="0"/>
                          <a:cs typeface="Times New Roman" panose="02020603050405020304" pitchFamily="18" charset="0"/>
                        </a:rPr>
                        <a:t>Người nghe</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Người nói</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extLst>
                  <a:ext uri="{0D108BD9-81ED-4DB2-BD59-A6C34878D82A}">
                    <a16:rowId xmlns:a16="http://schemas.microsoft.com/office/drawing/2014/main" val="10000"/>
                  </a:ext>
                </a:extLst>
              </a:tr>
              <a:tr h="3817975">
                <a:tc>
                  <a:txBody>
                    <a:bodyPr/>
                    <a:lstStyle/>
                    <a:p>
                      <a:r>
                        <a:rPr lang="vi-VN" sz="2800" dirty="0">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2800" dirty="0">
                          <a:effectLst/>
                          <a:latin typeface="Times New Roman" panose="02020603050405020304" pitchFamily="18" charset="0"/>
                          <a:cs typeface="Times New Roman" panose="02020603050405020304" pitchFamily="18" charset="0"/>
                        </a:rPr>
                        <a:t>+ Những nội dung (hoặc những điểm) còn chưa rõ trong bài trình bày.</a:t>
                      </a:r>
                    </a:p>
                    <a:p>
                      <a:r>
                        <a:rPr lang="vi-VN" sz="2800" dirty="0">
                          <a:effectLst/>
                          <a:latin typeface="Times New Roman" panose="02020603050405020304" pitchFamily="18" charset="0"/>
                          <a:cs typeface="Times New Roman" panose="02020603050405020304" pitchFamily="18" charset="0"/>
                        </a:rPr>
                        <a:t>+ Đóng góp chính của người nói trên vấn đề đang trao đổi.</a:t>
                      </a:r>
                    </a:p>
                    <a:p>
                      <a:r>
                        <a:rPr lang="vi-VN" sz="2800" dirty="0">
                          <a:effectLst/>
                          <a:latin typeface="Times New Roman" panose="02020603050405020304" pitchFamily="18" charset="0"/>
                          <a:cs typeface="Times New Roman" panose="02020603050405020304" pitchFamily="18" charset="0"/>
                        </a:rPr>
                        <a:t>+ Lí lẽ và bằng chứng mà người nói sử dụng.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c>
                  <a:txBody>
                    <a:bodyPr/>
                    <a:lstStyle/>
                    <a:p>
                      <a:r>
                        <a:rPr lang="vi-VN" sz="2800" dirty="0">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800" dirty="0">
                          <a:effectLst/>
                          <a:latin typeface="Times New Roman" panose="02020603050405020304" pitchFamily="18" charset="0"/>
                          <a:cs typeface="Times New Roman" panose="02020603050405020304" pitchFamily="18" charset="0"/>
                        </a:rPr>
                        <a:t>+ Giải thích thêm những chỗ người nghe chưa rõ.</a:t>
                      </a:r>
                    </a:p>
                    <a:p>
                      <a:r>
                        <a:rPr lang="vi-VN" sz="2800" dirty="0">
                          <a:effectLst/>
                          <a:latin typeface="Times New Roman" panose="02020603050405020304" pitchFamily="18" charset="0"/>
                          <a:cs typeface="Times New Roman" panose="02020603050405020304" pitchFamily="18" charset="0"/>
                        </a:rPr>
                        <a:t>+ Tiếp thu những ý kiến góp ý mà em cho là xác đáng.</a:t>
                      </a:r>
                    </a:p>
                    <a:p>
                      <a:r>
                        <a:rPr lang="vi-VN" sz="2800" dirty="0">
                          <a:effectLst/>
                          <a:latin typeface="Times New Roman" panose="02020603050405020304" pitchFamily="18" charset="0"/>
                          <a:cs typeface="Times New Roman" panose="02020603050405020304" pitchFamily="18" charset="0"/>
                        </a:rPr>
                        <a:t>+ Bổ sung lí lẽ, bằng chứng để bảo vệ ý kiến của mình nếu nhận thấy ý kiến đó đúng.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82024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46" name="图片 4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23780" y="4994275"/>
            <a:ext cx="2396490" cy="2344420"/>
          </a:xfrm>
          <a:prstGeom prst="rect">
            <a:avLst/>
          </a:prstGeom>
        </p:spPr>
      </p:pic>
      <p:pic>
        <p:nvPicPr>
          <p:cNvPr id="3" name="Picture 2"/>
          <p:cNvPicPr>
            <a:picLocks noChangeAspect="1"/>
          </p:cNvPicPr>
          <p:nvPr/>
        </p:nvPicPr>
        <p:blipFill>
          <a:blip r:embed="rId6"/>
          <a:stretch>
            <a:fillRect/>
          </a:stretch>
        </p:blipFill>
        <p:spPr>
          <a:xfrm>
            <a:off x="158432" y="2524944"/>
            <a:ext cx="5593982" cy="2539374"/>
          </a:xfrm>
          <a:prstGeom prst="rect">
            <a:avLst/>
          </a:prstGeom>
        </p:spPr>
      </p:pic>
      <p:pic>
        <p:nvPicPr>
          <p:cNvPr id="8" name="Picture 7"/>
          <p:cNvPicPr>
            <a:picLocks noChangeAspect="1"/>
          </p:cNvPicPr>
          <p:nvPr/>
        </p:nvPicPr>
        <p:blipFill>
          <a:blip r:embed="rId7"/>
          <a:stretch>
            <a:fillRect/>
          </a:stretch>
        </p:blipFill>
        <p:spPr>
          <a:xfrm>
            <a:off x="5459104" y="2387701"/>
            <a:ext cx="6732896" cy="4480436"/>
          </a:xfrm>
          <a:prstGeom prst="rect">
            <a:avLst/>
          </a:prstGeom>
        </p:spPr>
      </p:pic>
      <p:pic>
        <p:nvPicPr>
          <p:cNvPr id="7" name="Picture 6"/>
          <p:cNvPicPr>
            <a:picLocks noChangeAspect="1"/>
          </p:cNvPicPr>
          <p:nvPr/>
        </p:nvPicPr>
        <p:blipFill>
          <a:blip r:embed="rId8"/>
          <a:stretch>
            <a:fillRect/>
          </a:stretch>
        </p:blipFill>
        <p:spPr>
          <a:xfrm>
            <a:off x="1902375" y="287774"/>
            <a:ext cx="8537447" cy="1555477"/>
          </a:xfrm>
          <a:prstGeom prst="rect">
            <a:avLst/>
          </a:prstGeom>
        </p:spPr>
      </p:pic>
    </p:spTree>
    <p:extLst>
      <p:ext uri="{BB962C8B-B14F-4D97-AF65-F5344CB8AC3E}">
        <p14:creationId xmlns:p14="http://schemas.microsoft.com/office/powerpoint/2010/main" val="144486087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513" y="591276"/>
            <a:ext cx="10809605" cy="62667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3697348" y="153035"/>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3805820" y="76838"/>
            <a:ext cx="4432176" cy="1072989"/>
          </a:xfrm>
          <a:prstGeom prst="rect">
            <a:avLst/>
          </a:prstGeom>
        </p:spPr>
      </p:pic>
      <p:sp>
        <p:nvSpPr>
          <p:cNvPr id="13" name="Rectangle 12"/>
          <p:cNvSpPr/>
          <p:nvPr/>
        </p:nvSpPr>
        <p:spPr>
          <a:xfrm>
            <a:off x="862399" y="760096"/>
            <a:ext cx="10467835" cy="6124754"/>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về sự đa dạng phong phú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tiếng Việt. Tiếng Việt là thứ ngôn ngữ hay, giàu âm điệu nhưng cũng rất khó bởi hệ thống thanh điệu với 6 dấu thanh: thanh ngang, thanh huyền, thanh sắc, thanh hỏi, thanh ngã và thnah nặng. Những thanh điệu này khiến cho lời nói có giai điệu gợi hình, gợi thanh, gợi cảm, có ý nghĩa sâu xa, có khả năng diễn tả mọi phương diện, mọi cung bậc cảm xúc của cuộc sống, con người Việt một cách giản dị, gần gũi. Cũng nhờ có dấu thanh mà tiếng nói trầm bổng như bản nhạc tha thiết, nói nghe như hát “Đất nước mình ôi đẹp biết bao/ từng ngọn núi, con sông mang trong mình cái tên bất bủ/ Tôn Đức Thắng, Hồ Chí Minh vẫn còn vang vọng…”. Mỗi lời nói cũng giống như lời hát thì thầm, trầm bổng vang vọng giữa đất trời, ấy là nhờ sự giàu có, phong phú của thanh điệu Tiếng Việt. Bản thân mỗi người cần có ý thức trách nhiệm trong việc gìn giữ, bảo vệ và phát triển Tiếng Việt.</a:t>
            </a: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8866012"/>
              </p:ext>
            </p:extLst>
          </p:nvPr>
        </p:nvGraphicFramePr>
        <p:xfrm>
          <a:off x="204714" y="163772"/>
          <a:ext cx="11737076" cy="6550927"/>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2">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13321">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321">
                <a:tc gridSpan="4">
                  <a:txBody>
                    <a:bodyPr/>
                    <a:lstStyle/>
                    <a:p>
                      <a:pPr algn="ctr"/>
                      <a:r>
                        <a:rPr lang="en-US" sz="1800">
                          <a:effectLst/>
                          <a:latin typeface="Times New Roman" panose="02020603050405020304" pitchFamily="18" charset="0"/>
                          <a:cs typeface="Times New Roman" panose="02020603050405020304" pitchFamily="18" charset="0"/>
                        </a:rPr>
                        <a:t>Nhóm: ……………………….</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3321">
                <a:tc rowSpan="2">
                  <a:txBody>
                    <a:bodyPr/>
                    <a:lstStyle/>
                    <a:p>
                      <a:pPr algn="ctr"/>
                      <a:r>
                        <a:rPr lang="en-US" sz="1800">
                          <a:effectLst/>
                          <a:latin typeface="Times New Roman" panose="02020603050405020304" pitchFamily="18" charset="0"/>
                          <a:cs typeface="Times New Roman" panose="02020603050405020304" pitchFamily="18" charset="0"/>
                        </a:rPr>
                        <a:t>Tiêu chí</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800">
                          <a:effectLst/>
                          <a:latin typeface="Times New Roman" panose="02020603050405020304" pitchFamily="18" charset="0"/>
                          <a:cs typeface="Times New Roman" panose="02020603050405020304" pitchFamily="18" charset="0"/>
                        </a:rPr>
                        <a:t>Mức độ</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3321">
                <a:tc vMerge="1">
                  <a:txBody>
                    <a:bodyPr/>
                    <a:lstStyle/>
                    <a:p>
                      <a:endParaRPr lang="en-US"/>
                    </a:p>
                  </a:txBody>
                  <a:tcPr/>
                </a:tc>
                <a:tc>
                  <a:txBody>
                    <a:bodyPr/>
                    <a:lstStyle/>
                    <a:p>
                      <a:pPr algn="ctr"/>
                      <a:r>
                        <a:rPr lang="vi-VN" sz="1800" dirty="0">
                          <a:effectLst/>
                          <a:latin typeface="Times New Roman" panose="02020603050405020304" pitchFamily="18" charset="0"/>
                          <a:cs typeface="Times New Roman" panose="02020603050405020304" pitchFamily="18" charset="0"/>
                        </a:rPr>
                        <a:t>Chưa đạt</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Tốt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3"/>
                  </a:ext>
                </a:extLst>
              </a:tr>
              <a:tr h="1023018">
                <a:tc>
                  <a:txBody>
                    <a:bodyPr/>
                    <a:lstStyle/>
                    <a:p>
                      <a:pPr algn="l"/>
                      <a:r>
                        <a:rPr lang="vi-VN" sz="1800" dirty="0">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a:t>
                      </a:r>
                      <a:r>
                        <a:rPr lang="en-US" sz="1800" dirty="0">
                          <a:effectLst/>
                          <a:latin typeface="Times New Roman" panose="02020603050405020304" pitchFamily="18" charset="0"/>
                          <a:cs typeface="Times New Roman" panose="02020603050405020304" pitchFamily="18" charset="0"/>
                        </a:rPr>
                        <a:t>ư</a:t>
                      </a:r>
                      <a:r>
                        <a:rPr lang="vi-VN" sz="1800" dirty="0">
                          <a:effectLst/>
                          <a:latin typeface="Times New Roman" panose="02020603050405020304" pitchFamily="18" charset="0"/>
                          <a:cs typeface="Times New Roman" panose="02020603050405020304" pitchFamily="18" charset="0"/>
                        </a:rPr>
                        <a:t>a thể hiện được ý kiến của người nói về một vấn đề </a:t>
                      </a:r>
                      <a:r>
                        <a:rPr lang="en-US" sz="1800" dirty="0" err="1">
                          <a:effectLst/>
                          <a:latin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a:t>
                      </a:r>
                      <a:r>
                        <a:rPr lang="en-US" sz="1800" dirty="0" err="1">
                          <a:effectLst/>
                          <a:latin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a:t>
                      </a:r>
                      <a:r>
                        <a:rPr lang="en-US" sz="1800" dirty="0" err="1">
                          <a:effectLst/>
                          <a:latin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luận</a:t>
                      </a:r>
                      <a:r>
                        <a:rPr lang="en-US" sz="1800" baseline="0" dirty="0">
                          <a:solidFill>
                            <a:srgbClr val="161616"/>
                          </a:solidFill>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một cách rõ ràng, ấn tượng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4"/>
                  </a:ext>
                </a:extLst>
              </a:tr>
              <a:tr h="1259583">
                <a:tc>
                  <a:txBody>
                    <a:bodyPr/>
                    <a:lstStyle/>
                    <a:p>
                      <a:pPr algn="l"/>
                      <a:r>
                        <a:rPr lang="vi-VN" sz="1800">
                          <a:effectLst/>
                          <a:latin typeface="Times New Roman" panose="02020603050405020304" pitchFamily="18" charset="0"/>
                          <a:cs typeface="Times New Roman" panose="02020603050405020304" pitchFamily="18" charset="0"/>
                        </a:rPr>
                        <a:t>2. Đưa ra được các lí lẽ và bằng chứng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5"/>
                  </a:ext>
                </a:extLst>
              </a:tr>
              <a:tr h="786452">
                <a:tc>
                  <a:txBody>
                    <a:bodyPr/>
                    <a:lstStyle/>
                    <a:p>
                      <a:pPr algn="l"/>
                      <a:r>
                        <a:rPr lang="en-US" sz="1800">
                          <a:effectLst/>
                          <a:latin typeface="Times New Roman" panose="02020603050405020304" pitchFamily="18" charset="0"/>
                          <a:cs typeface="Times New Roman" panose="02020603050405020304" pitchFamily="18" charset="0"/>
                        </a:rPr>
                        <a:t>3. Nói rõ ràng, truyền cảm</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en-US" sz="1800">
                          <a:effectLst/>
                          <a:latin typeface="Times New Roman" panose="02020603050405020304" pitchFamily="18" charset="0"/>
                          <a:cs typeface="Times New Roman" panose="02020603050405020304" pitchFamily="18" charset="0"/>
                        </a:rPr>
                        <a:t>Nói nhỏ, khó nghe; nói lặp lại, ngập ngừng nhiều lần</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6"/>
                  </a:ext>
                </a:extLst>
              </a:tr>
              <a:tr h="850636">
                <a:tc>
                  <a:txBody>
                    <a:bodyPr/>
                    <a:lstStyle/>
                    <a:p>
                      <a:pPr algn="l"/>
                      <a:r>
                        <a:rPr lang="vi-VN" sz="1800" dirty="0">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7"/>
                  </a:ext>
                </a:extLst>
              </a:tr>
              <a:tr h="520940">
                <a:tc gridSpan="4">
                  <a:txBody>
                    <a:bodyPr/>
                    <a:lstStyle/>
                    <a:p>
                      <a:pPr algn="r"/>
                      <a:r>
                        <a:rPr lang="en-US" sz="2800" b="1" i="1" dirty="0" err="1">
                          <a:solidFill>
                            <a:srgbClr val="FF0000"/>
                          </a:solidFill>
                          <a:effectLst/>
                          <a:latin typeface="Times New Roman" panose="02020603050405020304" pitchFamily="18" charset="0"/>
                          <a:cs typeface="Times New Roman" panose="02020603050405020304" pitchFamily="18" charset="0"/>
                        </a:rPr>
                        <a:t>Tổng</a:t>
                      </a:r>
                      <a:r>
                        <a:rPr lang="en-US" sz="2800" b="1" i="1" dirty="0">
                          <a:solidFill>
                            <a:srgbClr val="FF0000"/>
                          </a:solidFill>
                          <a:effectLst/>
                          <a:latin typeface="Times New Roman" panose="02020603050405020304" pitchFamily="18" charset="0"/>
                          <a:cs typeface="Times New Roman" panose="02020603050405020304" pitchFamily="18" charset="0"/>
                        </a:rPr>
                        <a:t>: ……/10 </a:t>
                      </a:r>
                      <a:r>
                        <a:rPr lang="en-US" sz="2800" b="1" i="1" dirty="0" err="1">
                          <a:solidFill>
                            <a:srgbClr val="FF0000"/>
                          </a:solidFill>
                          <a:effectLst/>
                          <a:latin typeface="Times New Roman" panose="02020603050405020304" pitchFamily="18" charset="0"/>
                          <a:cs typeface="Times New Roman" panose="02020603050405020304" pitchFamily="18" charset="0"/>
                        </a:rPr>
                        <a:t>điểm</a:t>
                      </a:r>
                      <a:endParaRPr lang="vi-VN" sz="28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105626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4" name="Picture 3"/>
          <p:cNvPicPr>
            <a:picLocks noChangeAspect="1"/>
          </p:cNvPicPr>
          <p:nvPr/>
        </p:nvPicPr>
        <p:blipFill>
          <a:blip r:embed="rId4"/>
          <a:stretch>
            <a:fillRect/>
          </a:stretch>
        </p:blipFill>
        <p:spPr>
          <a:xfrm>
            <a:off x="3182811" y="1774622"/>
            <a:ext cx="5827012" cy="4011349"/>
          </a:xfrm>
          <a:prstGeom prst="rect">
            <a:avLst/>
          </a:prstGeom>
        </p:spPr>
      </p:pic>
    </p:spTree>
    <p:extLst>
      <p:ext uri="{BB962C8B-B14F-4D97-AF65-F5344CB8AC3E}">
        <p14:creationId xmlns:p14="http://schemas.microsoft.com/office/powerpoint/2010/main" val="8964910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1</a:t>
            </a:r>
          </a:p>
        </p:txBody>
      </p:sp>
      <p:graphicFrame>
        <p:nvGraphicFramePr>
          <p:cNvPr id="12" name="Table 11">
            <a:extLst>
              <a:ext uri="{FF2B5EF4-FFF2-40B4-BE49-F238E27FC236}">
                <a16:creationId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850279237"/>
              </p:ext>
            </p:extLst>
          </p:nvPr>
        </p:nvGraphicFramePr>
        <p:xfrm>
          <a:off x="870699" y="2796367"/>
          <a:ext cx="10481607" cy="3550920"/>
        </p:xfrm>
        <a:graphic>
          <a:graphicData uri="http://schemas.openxmlformats.org/drawingml/2006/table">
            <a:tbl>
              <a:tblPr firstRow="1" firstCol="1" bandRow="1"/>
              <a:tblGrid>
                <a:gridCol w="1064650">
                  <a:extLst>
                    <a:ext uri="{9D8B030D-6E8A-4147-A177-3AD203B41FA5}">
                      <a16:colId xmlns:a16="http://schemas.microsoft.com/office/drawing/2014/main" val="2509942382"/>
                    </a:ext>
                  </a:extLst>
                </a:gridCol>
                <a:gridCol w="3657600">
                  <a:extLst>
                    <a:ext uri="{9D8B030D-6E8A-4147-A177-3AD203B41FA5}">
                      <a16:colId xmlns:a16="http://schemas.microsoft.com/office/drawing/2014/main" val="937923893"/>
                    </a:ext>
                  </a:extLst>
                </a:gridCol>
                <a:gridCol w="2402006">
                  <a:extLst>
                    <a:ext uri="{9D8B030D-6E8A-4147-A177-3AD203B41FA5}">
                      <a16:colId xmlns:a16="http://schemas.microsoft.com/office/drawing/2014/main" val="2706506456"/>
                    </a:ext>
                  </a:extLst>
                </a:gridCol>
                <a:gridCol w="3357351">
                  <a:extLst>
                    <a:ext uri="{9D8B030D-6E8A-4147-A177-3AD203B41FA5}">
                      <a16:colId xmlns:a16="http://schemas.microsoft.com/office/drawing/2014/main" val="3822833358"/>
                    </a:ext>
                  </a:extLst>
                </a:gridCol>
              </a:tblGrid>
              <a:tr h="0">
                <a:tc>
                  <a:txBody>
                    <a:bodyPr/>
                    <a:lstStyle/>
                    <a:p>
                      <a:pPr algn="just">
                        <a:lnSpc>
                          <a:spcPct val="150000"/>
                        </a:lnSpc>
                      </a:pP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0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2457590"/>
                  </a:ext>
                </a:extLst>
              </a:tr>
              <a:tr h="0">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10272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26997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8032692"/>
                  </a:ext>
                </a:extLst>
              </a:tr>
            </a:tbl>
          </a:graphicData>
        </a:graphic>
      </p:graphicFrame>
      <p:pic>
        <p:nvPicPr>
          <p:cNvPr id="4" name="Picture 3"/>
          <p:cNvPicPr>
            <a:picLocks noChangeAspect="1"/>
          </p:cNvPicPr>
          <p:nvPr/>
        </p:nvPicPr>
        <p:blipFill>
          <a:blip r:embed="rId6"/>
          <a:stretch>
            <a:fillRect/>
          </a:stretch>
        </p:blipFill>
        <p:spPr>
          <a:xfrm>
            <a:off x="281568" y="1341471"/>
            <a:ext cx="6132879" cy="1621856"/>
          </a:xfrm>
          <a:prstGeom prst="rect">
            <a:avLst/>
          </a:prstGeom>
        </p:spPr>
      </p:pic>
    </p:spTree>
    <p:extLst>
      <p:ext uri="{BB962C8B-B14F-4D97-AF65-F5344CB8AC3E}">
        <p14:creationId xmlns:p14="http://schemas.microsoft.com/office/powerpoint/2010/main" val="369363381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1620771817"/>
              </p:ext>
            </p:extLst>
          </p:nvPr>
        </p:nvGraphicFramePr>
        <p:xfrm>
          <a:off x="0" y="313896"/>
          <a:ext cx="12192000" cy="6267036"/>
        </p:xfrm>
        <a:graphic>
          <a:graphicData uri="http://schemas.openxmlformats.org/drawingml/2006/table">
            <a:tbl>
              <a:tblPr firstRow="1" firstCol="1" bandRow="1">
                <a:tableStyleId>{5940675A-B579-460E-94D1-54222C63F5DA}</a:tableStyleId>
              </a:tblPr>
              <a:tblGrid>
                <a:gridCol w="818866">
                  <a:extLst>
                    <a:ext uri="{9D8B030D-6E8A-4147-A177-3AD203B41FA5}">
                      <a16:colId xmlns:a16="http://schemas.microsoft.com/office/drawing/2014/main" val="1916213037"/>
                    </a:ext>
                  </a:extLst>
                </a:gridCol>
                <a:gridCol w="1528549">
                  <a:extLst>
                    <a:ext uri="{9D8B030D-6E8A-4147-A177-3AD203B41FA5}">
                      <a16:colId xmlns:a16="http://schemas.microsoft.com/office/drawing/2014/main" val="3537923207"/>
                    </a:ext>
                  </a:extLst>
                </a:gridCol>
                <a:gridCol w="3248167">
                  <a:extLst>
                    <a:ext uri="{9D8B030D-6E8A-4147-A177-3AD203B41FA5}">
                      <a16:colId xmlns:a16="http://schemas.microsoft.com/office/drawing/2014/main" val="1945996982"/>
                    </a:ext>
                  </a:extLst>
                </a:gridCol>
                <a:gridCol w="6596418">
                  <a:extLst>
                    <a:ext uri="{9D8B030D-6E8A-4147-A177-3AD203B41FA5}">
                      <a16:colId xmlns:a16="http://schemas.microsoft.com/office/drawing/2014/main" val="1979576269"/>
                    </a:ext>
                  </a:extLst>
                </a:gridCol>
              </a:tblGrid>
              <a:tr h="843578">
                <a:tc>
                  <a:txBody>
                    <a:bodyPr/>
                    <a:lstStyle/>
                    <a:p>
                      <a:pPr algn="ctr">
                        <a:lnSpc>
                          <a:spcPct val="100000"/>
                        </a:lnSpc>
                      </a:pPr>
                      <a:r>
                        <a:rPr lang="en-US" sz="2800" b="1" dirty="0">
                          <a:solidFill>
                            <a:srgbClr val="FF0000"/>
                          </a:solidFill>
                          <a:effectLst/>
                          <a:latin typeface="Times New Roman" panose="02020603050405020304" pitchFamily="18" charset="0"/>
                          <a:cs typeface="Times New Roman" panose="02020603050405020304" pitchFamily="18" charset="0"/>
                        </a:rPr>
                        <a:t>STT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tài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Ấn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tượng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4050846422"/>
                  </a:ext>
                </a:extLst>
              </a:tr>
              <a:tr h="1517487">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Bầy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Tuổi thơ à thiên nhiên/ Hai đứa trẻ và bầy chim chìa vôi</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2868795455"/>
                  </a:ext>
                </a:extLst>
              </a:tr>
              <a:tr h="1719969">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Đi lấy mật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rừng</a:t>
                      </a:r>
                      <a:r>
                        <a:rPr lang="en-US" sz="2800" dirty="0">
                          <a:effectLst/>
                          <a:latin typeface="Times New Roman" panose="02020603050405020304" pitchFamily="18" charset="0"/>
                          <a:cs typeface="Times New Roman" panose="02020603050405020304" pitchFamily="18" charset="0"/>
                        </a:rPr>
                        <a:t> U Minh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3437238136"/>
                  </a:ext>
                </a:extLst>
              </a:tr>
              <a:tr h="1719969">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Ngàn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cs typeface="Times New Roman" panose="02020603050405020304" pitchFamily="18" charset="0"/>
                        </a:rPr>
                        <a:t> qua con </a:t>
                      </a:r>
                      <a:r>
                        <a:rPr lang="en-US" sz="2800" dirty="0" err="1">
                          <a:effectLst/>
                          <a:latin typeface="Times New Roman" panose="02020603050405020304" pitchFamily="18" charset="0"/>
                          <a:cs typeface="Times New Roman" panose="02020603050405020304" pitchFamily="18" charset="0"/>
                        </a:rPr>
                        <a:t>mắt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3/2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2/3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361100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5832" y="643162"/>
            <a:ext cx="10080338" cy="5571678"/>
          </a:xfrm>
          <a:prstGeom prst="rect">
            <a:avLst/>
          </a:prstGeom>
        </p:spPr>
      </p:pic>
      <p:sp>
        <p:nvSpPr>
          <p:cNvPr id="3" name="TextBox 3"/>
          <p:cNvSpPr txBox="1"/>
          <p:nvPr/>
        </p:nvSpPr>
        <p:spPr>
          <a:xfrm>
            <a:off x="2918822" y="294663"/>
            <a:ext cx="8217347" cy="5416868"/>
          </a:xfrm>
          <a:prstGeom prst="rect">
            <a:avLst/>
          </a:prstGeom>
        </p:spPr>
        <p:txBody>
          <a:bodyPr wrap="square" lIns="0" tIns="0" rIns="0" bIns="0" rtlCol="0" anchor="t">
            <a:spAutoFit/>
          </a:bodyPr>
          <a:lstStyle/>
          <a:p>
            <a:pPr indent="304815" algn="ctr">
              <a:spcBef>
                <a:spcPts val="400"/>
              </a:spcBef>
              <a:spcAft>
                <a:spcPts val="400"/>
              </a:spcAft>
            </a:pP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Giữa</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văn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và</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cuộc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sống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có</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mối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quan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hệ</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phong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phú</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Thông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qua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phẩm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văn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ng</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ười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có</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thể</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cảm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nhận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đ</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ược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muôn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mặt</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của</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cuộc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sống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Nhiều</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vấn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đề</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thực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tiễn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đ</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ược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giả</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phản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ánh</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trong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phẩm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gợi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cho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bạn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những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suy</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t</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ư</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trăn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trở</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mong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muốn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tìm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ra</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những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giải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pháp</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làm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cho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xã</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hội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văn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minh,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tiến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bộ</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h</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ơ</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Trong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bài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hcoj</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này</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em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sẽ</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thảo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luận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một</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vấn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đề</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đời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sống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phù</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hợp</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với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lứa</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tuổi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đ</a:t>
            </a:r>
            <a:r>
              <a:rPr lang="vi-VN"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ược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gợi</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ra</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từ</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tác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phẩm</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văn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đã</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học</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để</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rèn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luyện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kĩ</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năng</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thảo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luận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một</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vấn</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đề</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sao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cho</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hiệu</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 </a:t>
            </a:r>
            <a:r>
              <a:rPr lang="en-US" sz="3200" b="1" dirty="0" err="1">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quả</a:t>
            </a:r>
            <a:r>
              <a:rPr lang="en-US" sz="3200" b="1" dirty="0">
                <a:solidFill>
                  <a:schemeClr val="accent5">
                    <a:lumMod val="50000"/>
                  </a:schemeClr>
                </a:solidFill>
                <a:latin typeface="#9Slide05 Beautiful Caps" panose="02040603050506020204" pitchFamily="18" charset="0"/>
                <a:ea typeface="Times New Roman" panose="02020603050405020304" pitchFamily="18" charset="0"/>
                <a:cs typeface="Sriracha" panose="020B0604020202020204" charset="-34"/>
              </a:rPr>
              <a:t>.</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2291" y="245494"/>
            <a:ext cx="2873914" cy="2126697"/>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88409">
            <a:off x="9500253" y="5774710"/>
            <a:ext cx="2271223" cy="668978"/>
          </a:xfrm>
          <a:prstGeom prst="rect">
            <a:avLst/>
          </a:prstGeom>
        </p:spPr>
      </p:pic>
    </p:spTree>
    <p:extLst>
      <p:ext uri="{BB962C8B-B14F-4D97-AF65-F5344CB8AC3E}">
        <p14:creationId xmlns:p14="http://schemas.microsoft.com/office/powerpoint/2010/main" val="14699344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1125577" y="1527448"/>
            <a:ext cx="9983702" cy="4616648"/>
          </a:xfrm>
          <a:prstGeom prst="rect">
            <a:avLst/>
          </a:prstGeom>
          <a:noFill/>
          <a:ln w="9525">
            <a:noFill/>
            <a:miter lim="800000"/>
            <a:headEnd/>
            <a:tailEnd/>
          </a:ln>
        </p:spPr>
        <p:txBody>
          <a:bodyPr wrap="square">
            <a:spAutoFit/>
          </a:bodyPr>
          <a:lstStyle/>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Chủ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ea typeface="微软雅黑"/>
                <a:cs typeface="Times New Roman" panose="02020603050405020304" pitchFamily="18" charset="0"/>
                <a:sym typeface="Wingdings" panose="05000000000000000000" pitchFamily="2" charset="2"/>
              </a:rPr>
              <a:t> </a:t>
            </a:r>
            <a:r>
              <a:rPr lang="vi-VN" sz="2800" b="1" i="1" dirty="0">
                <a:latin typeface="Times New Roman" panose="02020603050405020304" pitchFamily="18" charset="0"/>
                <a:ea typeface="微软雅黑"/>
                <a:cs typeface="Times New Roman" panose="02020603050405020304" pitchFamily="18" charset="0"/>
              </a:rPr>
              <a:t>Chủ đề chung của cả ba văn bản là đều viết về và hướng tới những đứa trẻ - mầm xanh tương lai của đất nước</a:t>
            </a:r>
          </a:p>
          <a:p>
            <a:pPr algn="just">
              <a:lnSpc>
                <a:spcPct val="150000"/>
              </a:lnSpc>
            </a:pP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7327788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504968" y="1527448"/>
            <a:ext cx="11041038" cy="4662815"/>
          </a:xfrm>
          <a:prstGeom prst="rect">
            <a:avLst/>
          </a:prstGeom>
          <a:noFill/>
          <a:ln w="9525">
            <a:noFill/>
            <a:miter lim="800000"/>
            <a:headEnd/>
            <a:tailEnd/>
          </a:ln>
        </p:spPr>
        <p:txBody>
          <a:bodyPr wrap="square">
            <a:spAutoFit/>
          </a:bodyPr>
          <a:lstStyle/>
          <a:p>
            <a:pPr algn="just"/>
            <a:r>
              <a:rPr lang="en-US"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7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120926286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pic>
        <p:nvPicPr>
          <p:cNvPr id="4" name="Picture 3"/>
          <p:cNvPicPr>
            <a:picLocks noChangeAspect="1"/>
          </p:cNvPicPr>
          <p:nvPr/>
        </p:nvPicPr>
        <p:blipFill>
          <a:blip r:embed="rId6"/>
          <a:stretch>
            <a:fillRect/>
          </a:stretch>
        </p:blipFill>
        <p:spPr>
          <a:xfrm>
            <a:off x="904038" y="1509544"/>
            <a:ext cx="10614672" cy="5026499"/>
          </a:xfrm>
          <a:prstGeom prst="rect">
            <a:avLst/>
          </a:prstGeom>
        </p:spPr>
      </p:pic>
    </p:spTree>
    <p:extLst>
      <p:ext uri="{BB962C8B-B14F-4D97-AF65-F5344CB8AC3E}">
        <p14:creationId xmlns:p14="http://schemas.microsoft.com/office/powerpoint/2010/main" val="34004872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676046" y="1457504"/>
            <a:ext cx="10854539" cy="4708981"/>
          </a:xfrm>
          <a:prstGeom prst="rect">
            <a:avLst/>
          </a:prstGeom>
          <a:noFill/>
          <a:ln w="9525">
            <a:noFill/>
            <a:miter lim="800000"/>
            <a:headEnd/>
            <a:tailEnd/>
          </a:ln>
        </p:spPr>
        <p:txBody>
          <a:bodyPr wrap="square">
            <a:spAutoFit/>
          </a:bodyPr>
          <a:lstStyle/>
          <a:p>
            <a:pPr algn="just" defTabSz="914217"/>
            <a:r>
              <a:rPr lang="en-US" sz="3000" b="1" i="1" dirty="0">
                <a:latin typeface="Times New Roman" panose="02020603050405020304" pitchFamily="18" charset="0"/>
                <a:ea typeface="微软雅黑"/>
                <a:cs typeface="Times New Roman" panose="02020603050405020304" pitchFamily="18" charset="0"/>
              </a:rPr>
              <a:t>a. </a:t>
            </a:r>
            <a:r>
              <a:rPr lang="vi-VN" sz="3000" b="1" i="1" dirty="0">
                <a:latin typeface="Times New Roman" panose="02020603050405020304" pitchFamily="18" charset="0"/>
                <a:ea typeface="微软雅黑"/>
                <a:cs typeface="Times New Roman" panose="02020603050405020304" pitchFamily="18" charset="0"/>
              </a:rPr>
              <a:t>Đề tài của truyện: tình cảm gia đình</a:t>
            </a:r>
            <a:endParaRPr lang="en-US" sz="3000" b="1" i="1" dirty="0">
              <a:latin typeface="Times New Roman" panose="02020603050405020304" pitchFamily="18" charset="0"/>
              <a:ea typeface="微软雅黑"/>
              <a:cs typeface="Times New Roman" panose="02020603050405020304" pitchFamily="18" charset="0"/>
            </a:endParaRPr>
          </a:p>
          <a:p>
            <a:pPr algn="just" defTabSz="914217"/>
            <a:r>
              <a:rPr lang="en-US"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Các nhân vật trong truyện</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“tôi” - người anh, Kiều Phương - người em, bố mẹ của hai anh em, bé Quỳnh, chú Tiến Lê</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217"/>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4260096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
        <p:nvSpPr>
          <p:cNvPr id="10" name="TextBox 9">
            <a:extLst>
              <a:ext uri="{FF2B5EF4-FFF2-40B4-BE49-F238E27FC236}">
                <a16:creationId xmlns:a16="http://schemas.microsoft.com/office/drawing/2014/main" id="{347BCABE-A2D5-281B-40D1-E1DEECAFDA21}"/>
              </a:ext>
            </a:extLst>
          </p:cNvPr>
          <p:cNvSpPr txBox="1"/>
          <p:nvPr/>
        </p:nvSpPr>
        <p:spPr>
          <a:xfrm>
            <a:off x="1095057" y="1406934"/>
            <a:ext cx="7615107" cy="523220"/>
          </a:xfrm>
          <a:prstGeom prst="rect">
            <a:avLst/>
          </a:prstGeom>
          <a:noFill/>
        </p:spPr>
        <p:txBody>
          <a:bodyPr wrap="square">
            <a:spAutoFit/>
          </a:bodyPr>
          <a:lstStyle/>
          <a:p>
            <a:pPr algn="just">
              <a:defRPr/>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11" name="TextBox 10">
            <a:extLst>
              <a:ext uri="{FF2B5EF4-FFF2-40B4-BE49-F238E27FC236}">
                <a16:creationId xmlns:a16="http://schemas.microsoft.com/office/drawing/2014/main" id="{8A0EB907-3441-501E-5CD8-BBE55DE73088}"/>
              </a:ext>
            </a:extLst>
          </p:cNvPr>
          <p:cNvSpPr txBox="1"/>
          <p:nvPr/>
        </p:nvSpPr>
        <p:spPr>
          <a:xfrm>
            <a:off x="1063006" y="2052272"/>
            <a:ext cx="9412589"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là một cô bé hay lục lọi đồ và thường bôi bẩn lên mặt, cô bé có sở thích vẽ tranh</a:t>
            </a:r>
          </a:p>
        </p:txBody>
      </p:sp>
      <p:sp>
        <p:nvSpPr>
          <p:cNvPr id="12" name="TextBox 11">
            <a:extLst>
              <a:ext uri="{FF2B5EF4-FFF2-40B4-BE49-F238E27FC236}">
                <a16:creationId xmlns:a16="http://schemas.microsoft.com/office/drawing/2014/main" id="{ACBDE69C-555B-C7FF-89E9-D1E0951F989B}"/>
              </a:ext>
            </a:extLst>
          </p:cNvPr>
          <p:cNvSpPr txBox="1"/>
          <p:nvPr/>
        </p:nvSpPr>
        <p:spPr>
          <a:xfrm>
            <a:off x="1063007" y="3088546"/>
            <a:ext cx="9412587"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mọi người phát hiện ra tài năng hội họa của Kiều Phương, người anh tỏ ra ghen tị và xa lánh</a:t>
            </a:r>
          </a:p>
        </p:txBody>
      </p:sp>
      <p:sp>
        <p:nvSpPr>
          <p:cNvPr id="14" name="TextBox 13">
            <a:extLst>
              <a:ext uri="{FF2B5EF4-FFF2-40B4-BE49-F238E27FC236}">
                <a16:creationId xmlns:a16="http://schemas.microsoft.com/office/drawing/2014/main" id="{D263AF43-15FA-3878-F2C0-B33443AA49B6}"/>
              </a:ext>
            </a:extLst>
          </p:cNvPr>
          <p:cNvSpPr txBox="1"/>
          <p:nvPr/>
        </p:nvSpPr>
        <p:spPr>
          <a:xfrm>
            <a:off x="1071744" y="4158049"/>
            <a:ext cx="6687020" cy="1815882"/>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đạt giải nhất cuộc thi vẽ tranh quốc tế với bức vẽ “Anh trai tôi”, người anh nhận ra lòng nhân hậu của em gái và hối lỗi về bản thân mình.</a:t>
            </a:r>
          </a:p>
        </p:txBody>
      </p:sp>
      <p:pic>
        <p:nvPicPr>
          <p:cNvPr id="15" name="Picture 14"/>
          <p:cNvPicPr>
            <a:picLocks noChangeAspect="1"/>
          </p:cNvPicPr>
          <p:nvPr/>
        </p:nvPicPr>
        <p:blipFill>
          <a:blip r:embed="rId3"/>
          <a:stretch>
            <a:fillRect/>
          </a:stretch>
        </p:blipFill>
        <p:spPr>
          <a:xfrm>
            <a:off x="8075806" y="4755582"/>
            <a:ext cx="3425314" cy="1466783"/>
          </a:xfrm>
          <a:prstGeom prst="rect">
            <a:avLst/>
          </a:prstGeom>
        </p:spPr>
      </p:pic>
    </p:spTree>
    <p:extLst>
      <p:ext uri="{BB962C8B-B14F-4D97-AF65-F5344CB8AC3E}">
        <p14:creationId xmlns:p14="http://schemas.microsoft.com/office/powerpoint/2010/main" val="347560822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C77D4F-B2CD-227B-2BB4-7581C7B70B00}"/>
              </a:ext>
            </a:extLst>
          </p:cNvPr>
          <p:cNvSpPr txBox="1"/>
          <p:nvPr/>
        </p:nvSpPr>
        <p:spPr>
          <a:xfrm>
            <a:off x="286603" y="1912063"/>
            <a:ext cx="11641540" cy="4524315"/>
          </a:xfrm>
          <a:prstGeom prst="rect">
            <a:avLst/>
          </a:prstGeom>
          <a:solidFill>
            <a:schemeClr val="bg1"/>
          </a:solidFill>
        </p:spPr>
        <p:txBody>
          <a:bodyPr wrap="square">
            <a:spAutoFit/>
          </a:bodyPr>
          <a:lstStyle/>
          <a:p>
            <a:pPr algn="just">
              <a:lnSpc>
                <a:spcPct val="150000"/>
              </a:lnSpc>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284869" y="845786"/>
            <a:ext cx="2985262" cy="783080"/>
          </a:xfrm>
          <a:prstGeom prst="roundRect">
            <a:avLst/>
          </a:prstGeom>
          <a:solidFill>
            <a:srgbClr val="3391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i="1">
              <a:solidFill>
                <a:prstClr val="white"/>
              </a:solidFill>
            </a:endParaRPr>
          </a:p>
        </p:txBody>
      </p:sp>
      <p:pic>
        <p:nvPicPr>
          <p:cNvPr id="6" name="Picture 5"/>
          <p:cNvPicPr>
            <a:picLocks noChangeAspect="1"/>
          </p:cNvPicPr>
          <p:nvPr/>
        </p:nvPicPr>
        <p:blipFill>
          <a:blip r:embed="rId2"/>
          <a:stretch>
            <a:fillRect/>
          </a:stretch>
        </p:blipFill>
        <p:spPr>
          <a:xfrm>
            <a:off x="-218304" y="777923"/>
            <a:ext cx="3991608" cy="1339879"/>
          </a:xfrm>
          <a:prstGeom prst="rect">
            <a:avLst/>
          </a:prstGeom>
        </p:spPr>
      </p:pic>
    </p:spTree>
    <p:extLst>
      <p:ext uri="{BB962C8B-B14F-4D97-AF65-F5344CB8AC3E}">
        <p14:creationId xmlns:p14="http://schemas.microsoft.com/office/powerpoint/2010/main" val="42005017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4722" y="760730"/>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29" name="TextBox 28"/>
          <p:cNvSpPr txBox="1"/>
          <p:nvPr/>
        </p:nvSpPr>
        <p:spPr>
          <a:xfrm>
            <a:off x="1700112" y="2534412"/>
            <a:ext cx="1761234" cy="954107"/>
          </a:xfrm>
          <a:prstGeom prst="rect">
            <a:avLst/>
          </a:prstGeom>
          <a:solidFill>
            <a:srgbClr val="4FDDB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KHỞI ĐỘNG</a:t>
            </a:r>
          </a:p>
        </p:txBody>
      </p:sp>
      <p:sp>
        <p:nvSpPr>
          <p:cNvPr id="30" name="TextBox 29"/>
          <p:cNvSpPr txBox="1"/>
          <p:nvPr/>
        </p:nvSpPr>
        <p:spPr>
          <a:xfrm>
            <a:off x="3732397" y="1130062"/>
            <a:ext cx="7001301" cy="3416320"/>
          </a:xfrm>
          <a:prstGeom prst="rect">
            <a:avLst/>
          </a:prstGeom>
          <a:noFill/>
          <a:ln w="28575">
            <a:solidFill>
              <a:srgbClr val="339183"/>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4627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797177" y="701414"/>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5" name="文本框 14"/>
          <p:cNvSpPr txBox="1"/>
          <p:nvPr/>
        </p:nvSpPr>
        <p:spPr>
          <a:xfrm>
            <a:off x="5129639" y="762230"/>
            <a:ext cx="1852215" cy="2123658"/>
          </a:xfrm>
          <a:prstGeom prst="rect">
            <a:avLst/>
          </a:prstGeom>
          <a:noFill/>
        </p:spPr>
        <p:txBody>
          <a:bodyPr wrap="square" rtlCol="0">
            <a:spAutoFit/>
          </a:bodyPr>
          <a:lstStyle/>
          <a:p>
            <a:pPr algn="ctr"/>
            <a:r>
              <a:rPr lang="vi-VN" altLang="zh-CN" sz="4400" dirty="0">
                <a:solidFill>
                  <a:schemeClr val="bg1"/>
                </a:solidFill>
                <a:latin typeface="Agency FB" panose="020B0503020202020204" pitchFamily="34" charset="0"/>
                <a:ea typeface="方正姚体" panose="02010601030101010101" charset="-122"/>
              </a:rPr>
              <a:t>Nói và nghe</a:t>
            </a:r>
            <a:endParaRPr lang="en-US" altLang="zh-CN" sz="4400" dirty="0">
              <a:solidFill>
                <a:schemeClr val="bg1"/>
              </a:solidFill>
              <a:latin typeface="Agency FB" panose="020B0503020202020204" pitchFamily="34" charset="0"/>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590070" y="3218837"/>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9012070" y="3272858"/>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4" name="Picture 3"/>
          <p:cNvPicPr>
            <a:picLocks noChangeAspect="1"/>
          </p:cNvPicPr>
          <p:nvPr/>
        </p:nvPicPr>
        <p:blipFill>
          <a:blip r:embed="rId7"/>
          <a:stretch>
            <a:fillRect/>
          </a:stretch>
        </p:blipFill>
        <p:spPr>
          <a:xfrm>
            <a:off x="201421" y="2515540"/>
            <a:ext cx="10979198" cy="2657915"/>
          </a:xfrm>
          <a:prstGeom prst="rect">
            <a:avLst/>
          </a:prstGeom>
        </p:spPr>
      </p:pic>
      <p:sp>
        <p:nvSpPr>
          <p:cNvPr id="2" name="Rectangle 1"/>
          <p:cNvSpPr/>
          <p:nvPr/>
        </p:nvSpPr>
        <p:spPr>
          <a:xfrm>
            <a:off x="1454727" y="2916039"/>
            <a:ext cx="9712037" cy="1856919"/>
          </a:xfrm>
          <a:prstGeom prst="rect">
            <a:avLst/>
          </a:prstGeom>
        </p:spPr>
        <p:txBody>
          <a:bodyPr wrap="square">
            <a:spAutoFit/>
          </a:bodyPr>
          <a:lstStyle/>
          <a:p>
            <a:pPr algn="ctr">
              <a:spcAft>
                <a:spcPts val="400"/>
              </a:spcAft>
            </a:pPr>
            <a:r>
              <a:rPr lang="en-US" sz="3600" b="1" dirty="0"/>
              <a:t>THẢO LUẬN VỀ MỘT VẤN ĐỀ ĐÁNG QUAN TÂM</a:t>
            </a:r>
          </a:p>
          <a:p>
            <a:pPr algn="ctr">
              <a:spcAft>
                <a:spcPts val="400"/>
              </a:spcAft>
            </a:pPr>
            <a:r>
              <a:rPr lang="en-US" sz="3600" b="1" dirty="0"/>
              <a:t>TRONG ĐỜI SỐNG PHÙ HỢP VỚI LỨA TUỔI</a:t>
            </a:r>
          </a:p>
          <a:p>
            <a:pPr algn="ctr">
              <a:spcAft>
                <a:spcPts val="400"/>
              </a:spcAft>
            </a:pPr>
            <a:r>
              <a:rPr lang="en-US" sz="3600" b="1" dirty="0"/>
              <a:t> (ĐƯỢC GỢI RA TỪ TÁC PHẨM VĂN HỌC)</a:t>
            </a:r>
            <a:endParaRPr lang="en-US" sz="3600"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404" y="242251"/>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216940" y="646767"/>
            <a:ext cx="5128275"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6940" y="505443"/>
            <a:ext cx="5239112"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THẢO LUẬN</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3076327" y="2843256"/>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05404" y="2659963"/>
            <a:ext cx="2545828" cy="1384995"/>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THẢO LUẬN</a:t>
            </a:r>
          </a:p>
        </p:txBody>
      </p:sp>
      <p:sp>
        <p:nvSpPr>
          <p:cNvPr id="33" name="TextBox 32"/>
          <p:cNvSpPr txBox="1"/>
          <p:nvPr/>
        </p:nvSpPr>
        <p:spPr>
          <a:xfrm>
            <a:off x="4496334" y="1960881"/>
            <a:ext cx="6417163" cy="3108543"/>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thảo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luận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kiến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phản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hồi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9547746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barn(inVertical)">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barn(inVertical)">
                                      <p:cBhvr>
                                        <p:cTn id="12"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6423" y="760195"/>
            <a:ext cx="11791430"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7931" y="153134"/>
            <a:ext cx="5063940"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038504" y="58797"/>
            <a:ext cx="5320154" cy="738664"/>
          </a:xfrm>
          <a:prstGeom prst="rect">
            <a:avLst/>
          </a:prstGeom>
          <a:noFill/>
        </p:spPr>
        <p:txBody>
          <a:bodyPr wrap="square" rtlCol="0">
            <a:spAutoFit/>
          </a:bodyPr>
          <a:lstStyle/>
          <a:p>
            <a:pPr algn="ctr">
              <a:lnSpc>
                <a:spcPct val="150000"/>
              </a:lnSpc>
            </a:pPr>
            <a:r>
              <a:rPr lang="en-US" sz="2800" b="1" spc="-150" dirty="0">
                <a:solidFill>
                  <a:prstClr val="white"/>
                </a:solidFill>
                <a:latin typeface="Times New Roman" panose="02020603050405020304" pitchFamily="18" charset="0"/>
                <a:cs typeface="Times New Roman" panose="02020603050405020304" pitchFamily="18" charset="0"/>
              </a:rPr>
              <a:t>I. TRƯỚC KHI THẢO LUẬN</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1920102" y="1820150"/>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338679" y="124410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2022764" y="662172"/>
            <a:ext cx="9797936" cy="6186309"/>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thảo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luận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phẩm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học</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đẹp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p>
          <a:p>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+Theo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đẹp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Việt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đ</a:t>
            </a:r>
            <a:r>
              <a:rPr lang="vi-VN" sz="2800" dirty="0">
                <a:solidFill>
                  <a:prstClr val="black">
                    <a:lumMod val="95000"/>
                    <a:lumOff val="5000"/>
                  </a:prstClr>
                </a:solidFill>
                <a:latin typeface="Times New Roman" panose="02020603050405020304" pitchFamily="18" charset="0"/>
                <a:cs typeface="Times New Roman" panose="02020603050405020304" pitchFamily="18" charset="0"/>
              </a:rPr>
              <a:t>ược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qua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a:t>
            </a:r>
            <a:r>
              <a:rPr lang="vi-VN" sz="2800" dirty="0">
                <a:solidFill>
                  <a:prstClr val="black">
                    <a:lumMod val="95000"/>
                    <a:lumOff val="5000"/>
                  </a:prstClr>
                </a:solidFill>
                <a:latin typeface="Times New Roman" panose="02020603050405020304" pitchFamily="18" charset="0"/>
                <a:cs typeface="Times New Roman" panose="02020603050405020304" pitchFamily="18" charset="0"/>
              </a:rPr>
              <a: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BPTT…)?</a:t>
            </a:r>
          </a:p>
          <a:p>
            <a:pPr algn="ct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4422006" y="1764127"/>
            <a:ext cx="1640132" cy="1191851"/>
          </a:xfrm>
          <a:prstGeom prst="rect">
            <a:avLst/>
          </a:prstGeom>
        </p:spPr>
      </p:pic>
      <p:pic>
        <p:nvPicPr>
          <p:cNvPr id="4" name="Picture 3"/>
          <p:cNvPicPr>
            <a:picLocks noChangeAspect="1"/>
          </p:cNvPicPr>
          <p:nvPr/>
        </p:nvPicPr>
        <p:blipFill>
          <a:blip r:embed="rId6"/>
          <a:stretch>
            <a:fillRect/>
          </a:stretch>
        </p:blipFill>
        <p:spPr>
          <a:xfrm>
            <a:off x="6659901" y="1764127"/>
            <a:ext cx="1813388" cy="1206727"/>
          </a:xfrm>
          <a:prstGeom prst="rect">
            <a:avLst/>
          </a:prstGeom>
        </p:spPr>
      </p:pic>
      <p:pic>
        <p:nvPicPr>
          <p:cNvPr id="5" name="Picture 4"/>
          <p:cNvPicPr>
            <a:picLocks noChangeAspect="1"/>
          </p:cNvPicPr>
          <p:nvPr/>
        </p:nvPicPr>
        <p:blipFill>
          <a:blip r:embed="rId7"/>
          <a:stretch>
            <a:fillRect/>
          </a:stretch>
        </p:blipFill>
        <p:spPr>
          <a:xfrm>
            <a:off x="9001687" y="1779003"/>
            <a:ext cx="1762442" cy="1191851"/>
          </a:xfrm>
          <a:prstGeom prst="rect">
            <a:avLst/>
          </a:prstGeom>
        </p:spPr>
      </p:pic>
    </p:spTree>
    <p:extLst>
      <p:ext uri="{BB962C8B-B14F-4D97-AF65-F5344CB8AC3E}">
        <p14:creationId xmlns:p14="http://schemas.microsoft.com/office/powerpoint/2010/main" val="97616142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xEl>
                                              <p:pRg st="5" end="5"/>
                                            </p:txEl>
                                          </p:spTgt>
                                        </p:tgtEl>
                                        <p:attrNameLst>
                                          <p:attrName>style.visibility</p:attrName>
                                        </p:attrNameLst>
                                      </p:cBhvr>
                                      <p:to>
                                        <p:strVal val="visible"/>
                                      </p:to>
                                    </p:set>
                                    <p:animEffect transition="in" filter="barn(inVertical)">
                                      <p:cBhvr>
                                        <p:cTn id="48" dur="500"/>
                                        <p:tgtEl>
                                          <p:spTgt spid="3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3">
                                            <p:txEl>
                                              <p:pRg st="6" end="6"/>
                                            </p:txEl>
                                          </p:spTgt>
                                        </p:tgtEl>
                                        <p:attrNameLst>
                                          <p:attrName>style.visibility</p:attrName>
                                        </p:attrNameLst>
                                      </p:cBhvr>
                                      <p:to>
                                        <p:strVal val="visible"/>
                                      </p:to>
                                    </p:set>
                                    <p:animEffect transition="in" filter="circle(in)">
                                      <p:cBhvr>
                                        <p:cTn id="53" dur="2000"/>
                                        <p:tgtEl>
                                          <p:spTgt spid="3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xEl>
                                              <p:pRg st="7" end="7"/>
                                            </p:txEl>
                                          </p:spTgt>
                                        </p:tgtEl>
                                        <p:attrNameLst>
                                          <p:attrName>style.visibility</p:attrName>
                                        </p:attrNameLst>
                                      </p:cBhvr>
                                      <p:to>
                                        <p:strVal val="visible"/>
                                      </p:to>
                                    </p:set>
                                    <p:anim calcmode="lin" valueType="num">
                                      <p:cBhvr>
                                        <p:cTn id="58" dur="1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3">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xEl>
                                              <p:pRg st="8" end="8"/>
                                            </p:txEl>
                                          </p:spTgt>
                                        </p:tgtEl>
                                        <p:attrNameLst>
                                          <p:attrName>style.visibility</p:attrName>
                                        </p:attrNameLst>
                                      </p:cBhvr>
                                      <p:to>
                                        <p:strVal val="visible"/>
                                      </p:to>
                                    </p:set>
                                    <p:anim calcmode="lin" valueType="num">
                                      <p:cBhvr>
                                        <p:cTn id="64" dur="1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 calcmode="lin" valueType="num">
                                      <p:cBhvr>
                                        <p:cTn id="70" dur="1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496695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129748" y="367693"/>
            <a:ext cx="4958834" cy="738664"/>
          </a:xfrm>
          <a:prstGeom prst="rect">
            <a:avLst/>
          </a:prstGeom>
          <a:noFill/>
        </p:spPr>
        <p:txBody>
          <a:bodyPr wrap="square" rtlCol="0">
            <a:spAutoFit/>
          </a:bodyPr>
          <a:lstStyle/>
          <a:p>
            <a:pPr algn="ctr">
              <a:lnSpc>
                <a:spcPct val="150000"/>
              </a:lnSpc>
            </a:pPr>
            <a:r>
              <a:rPr lang="en-US" sz="2800" b="1" dirty="0">
                <a:solidFill>
                  <a:schemeClr val="bg1"/>
                </a:solidFill>
                <a:latin typeface="Times New Roman" panose="02020603050405020304" pitchFamily="18" charset="0"/>
                <a:cs typeface="Times New Roman" panose="02020603050405020304" pitchFamily="18" charset="0"/>
              </a:rPr>
              <a:t>I. TRƯỚC KHI THẢO  LUẬN</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1" name="直接连接符 18"/>
          <p:cNvCxnSpPr/>
          <p:nvPr/>
        </p:nvCxnSpPr>
        <p:spPr>
          <a:xfrm>
            <a:off x="3297056" y="3676617"/>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2" name="菱形 19"/>
          <p:cNvSpPr/>
          <p:nvPr/>
        </p:nvSpPr>
        <p:spPr>
          <a:xfrm>
            <a:off x="2582681" y="4300648"/>
            <a:ext cx="1428750" cy="142875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3" name="直接连接符 11"/>
          <p:cNvCxnSpPr/>
          <p:nvPr/>
        </p:nvCxnSpPr>
        <p:spPr>
          <a:xfrm>
            <a:off x="3297056" y="5915319"/>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luận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34" name="TextBox 33"/>
          <p:cNvSpPr txBox="1"/>
          <p:nvPr/>
        </p:nvSpPr>
        <p:spPr>
          <a:xfrm>
            <a:off x="683391" y="4443986"/>
            <a:ext cx="1833428" cy="1384995"/>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2. </a:t>
            </a:r>
          </a:p>
          <a:p>
            <a:pPr algn="ctr"/>
            <a:r>
              <a:rPr lang="en-US" sz="2800" b="1" dirty="0">
                <a:solidFill>
                  <a:srgbClr val="339183"/>
                </a:solidFill>
                <a:latin typeface="Times New Roman" panose="02020603050405020304" pitchFamily="18" charset="0"/>
                <a:cs typeface="Times New Roman" panose="02020603050405020304" pitchFamily="18" charset="0"/>
              </a:rPr>
              <a:t>TẬP LUYỆN</a:t>
            </a:r>
          </a:p>
        </p:txBody>
      </p:sp>
      <p:sp>
        <p:nvSpPr>
          <p:cNvPr id="35" name="TextBox 34"/>
          <p:cNvSpPr txBox="1"/>
          <p:nvPr/>
        </p:nvSpPr>
        <p:spPr>
          <a:xfrm>
            <a:off x="4066527" y="4316977"/>
            <a:ext cx="7379496" cy="1815882"/>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THẢO LUẬN</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103969"/>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thảo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luận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7" name="Straight Arrow Connector 6"/>
          <p:cNvCxnSpPr>
            <a:endCxn id="27" idx="1"/>
          </p:cNvCxnSpPr>
          <p:nvPr/>
        </p:nvCxnSpPr>
        <p:spPr>
          <a:xfrm flipV="1">
            <a:off x="3485392" y="1581023"/>
            <a:ext cx="636232" cy="211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2103" y="2430545"/>
            <a:ext cx="9140822" cy="3785652"/>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đẹp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t>
            </a:r>
            <a:r>
              <a:rPr lang="vi-VN" sz="2400" b="1" i="1" dirty="0">
                <a:latin typeface="Times New Roman" panose="02020603050405020304" pitchFamily="18" charset="0"/>
                <a:cs typeface="Times New Roman" panose="02020603050405020304" pitchFamily="18" charset="0"/>
              </a:rPr>
              <a:t>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L</a:t>
            </a:r>
            <a:r>
              <a:rPr lang="vi-VN" sz="2400" b="1" i="1" dirty="0">
                <a:latin typeface="Times New Roman" panose="02020603050405020304" pitchFamily="18" charset="0"/>
                <a:cs typeface="Times New Roman" panose="02020603050405020304" pitchFamily="18" charset="0"/>
              </a:rPr>
              <a:t>ư</a:t>
            </a:r>
            <a:r>
              <a:rPr lang="en-US" sz="2400" b="1" i="1" dirty="0">
                <a:latin typeface="Times New Roman" panose="02020603050405020304" pitchFamily="18" charset="0"/>
                <a:cs typeface="Times New Roman" panose="02020603050405020304" pitchFamily="18" charset="0"/>
              </a:rPr>
              <a:t>u </a:t>
            </a:r>
            <a:r>
              <a:rPr lang="en-US" sz="2400" b="1" i="1" dirty="0" err="1">
                <a:latin typeface="Times New Roman" panose="02020603050405020304" pitchFamily="18" charset="0"/>
                <a:cs typeface="Times New Roman" panose="02020603050405020304" pitchFamily="18" charset="0"/>
              </a:rPr>
              <a:t>Quang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Vũ</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222222"/>
                </a:solidFill>
                <a:latin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Hôm</a:t>
            </a:r>
            <a:r>
              <a:rPr lang="en-US" sz="2400" dirty="0">
                <a:solidFill>
                  <a:srgbClr val="222222"/>
                </a:solidFill>
                <a:latin typeface="Times New Roman" panose="02020603050405020304" pitchFamily="18" charset="0"/>
                <a:cs typeface="Times New Roman" panose="02020603050405020304" pitchFamily="18" charset="0"/>
              </a:rPr>
              <a:t> nay, </a:t>
            </a:r>
            <a:r>
              <a:rPr lang="en-US" sz="2400" dirty="0" err="1">
                <a:solidFill>
                  <a:srgbClr val="222222"/>
                </a:solidFill>
                <a:latin typeface="Times New Roman" panose="02020603050405020304" pitchFamily="18" charset="0"/>
                <a:cs typeface="Times New Roman" panose="02020603050405020304" pitchFamily="18" charset="0"/>
              </a:rPr>
              <a:t>tôi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sẽ</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cùng</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bạn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trao</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đổi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thảo</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luận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vấn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đẹp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t>
            </a:r>
            <a:r>
              <a:rPr lang="vi-VN" sz="2400" b="1" i="1" dirty="0">
                <a:latin typeface="Times New Roman" panose="02020603050405020304" pitchFamily="18" charset="0"/>
                <a:cs typeface="Times New Roman" panose="02020603050405020304" pitchFamily="18" charset="0"/>
              </a:rPr>
              <a:t>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L</a:t>
            </a:r>
            <a:r>
              <a:rPr lang="vi-VN" sz="2400" b="1" i="1" dirty="0">
                <a:latin typeface="Times New Roman" panose="02020603050405020304" pitchFamily="18" charset="0"/>
                <a:cs typeface="Times New Roman" panose="02020603050405020304" pitchFamily="18" charset="0"/>
              </a:rPr>
              <a:t>ư</a:t>
            </a:r>
            <a:r>
              <a:rPr lang="en-US" sz="2400" b="1" i="1" dirty="0">
                <a:latin typeface="Times New Roman" panose="02020603050405020304" pitchFamily="18" charset="0"/>
                <a:cs typeface="Times New Roman" panose="02020603050405020304" pitchFamily="18" charset="0"/>
              </a:rPr>
              <a:t>u </a:t>
            </a:r>
            <a:r>
              <a:rPr lang="en-US" sz="2400" b="1" i="1" dirty="0" err="1">
                <a:latin typeface="Times New Roman" panose="02020603050405020304" pitchFamily="18" charset="0"/>
                <a:cs typeface="Times New Roman" panose="02020603050405020304" pitchFamily="18" charset="0"/>
              </a:rPr>
              <a:t>Quang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Vũ</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đ</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ược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đẹp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Việt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lứa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tuổi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vệ</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sang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Việt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017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6" grpId="0" animBg="1"/>
      <p:bldP spid="27"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627714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37277" y="366981"/>
            <a:ext cx="5844031"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THẢO LUẬN</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latin typeface="Calibri Light" panose="020F0302020204030204" charset="0"/>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hỗ</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4" grpId="0" animBg="1"/>
      <p:bldP spid="29" grpId="0" animBg="1"/>
      <p:bldP spid="30" grpId="0" animBg="1"/>
      <p:bldP spid="31" grpId="0" animBg="1"/>
      <p:bldP spid="36"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2768</Words>
  <Application>Microsoft Office PowerPoint</Application>
  <PresentationFormat>Widescreen</PresentationFormat>
  <Paragraphs>200</Paragraphs>
  <Slides>25</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等线</vt:lpstr>
      <vt:lpstr>#9Slide05 Beautiful Caps</vt:lpstr>
      <vt:lpstr>.VnTime</vt:lpstr>
      <vt:lpstr>Agency FB</vt:lpstr>
      <vt:lpstr>Arial</vt:lpstr>
      <vt:lpstr>Calibri</vt:lpstr>
      <vt:lpstr>Calibri Light</vt:lpstr>
      <vt:lpstr>Times New Roman</vt:lpstr>
      <vt:lpstr>第一PPT，www.1ppt.com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Administrator</cp:lastModifiedBy>
  <cp:revision>178</cp:revision>
  <dcterms:created xsi:type="dcterms:W3CDTF">2017-07-11T03:06:00Z</dcterms:created>
  <dcterms:modified xsi:type="dcterms:W3CDTF">2024-07-23T14:23:07Z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