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sldIdLst>
    <p:sldId id="316" r:id="rId2"/>
    <p:sldId id="337" r:id="rId3"/>
    <p:sldId id="338" r:id="rId4"/>
    <p:sldId id="318" r:id="rId5"/>
    <p:sldId id="333" r:id="rId6"/>
    <p:sldId id="317" r:id="rId7"/>
    <p:sldId id="334" r:id="rId8"/>
    <p:sldId id="328" r:id="rId9"/>
    <p:sldId id="324" r:id="rId10"/>
    <p:sldId id="329" r:id="rId11"/>
    <p:sldId id="330" r:id="rId12"/>
    <p:sldId id="325" r:id="rId13"/>
    <p:sldId id="326" r:id="rId14"/>
    <p:sldId id="336" r:id="rId15"/>
    <p:sldId id="339" r:id="rId16"/>
    <p:sldId id="340" r:id="rId17"/>
    <p:sldId id="341" r:id="rId18"/>
    <p:sldId id="342"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IuFkmAYvHmVU/CgFiNAqwbeGU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8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8906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90557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26228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26228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26228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26228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68203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07491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41663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40093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37870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40096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62788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26228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28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78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3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71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0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7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62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08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51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99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28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rPr>
              <a:pPr>
                <a:buClrTx/>
                <a:buFontTx/>
                <a:buNone/>
              </a:pPr>
              <a:t>7/23/2024</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3001117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464859">
            <a:off x="9489194" y="4042609"/>
            <a:ext cx="6389541" cy="5630783"/>
          </a:xfrm>
          <a:prstGeom prst="rect">
            <a:avLst/>
          </a:prstGeom>
        </p:spPr>
      </p:pic>
      <p:pic>
        <p:nvPicPr>
          <p:cNvPr id="3" name="Picture 3"/>
          <p:cNvPicPr>
            <a:picLocks noChangeAspect="1"/>
          </p:cNvPicPr>
          <p:nvPr/>
        </p:nvPicPr>
        <p:blipFill>
          <a:blip r:embed="rId4"/>
          <a:srcRect/>
          <a:stretch>
            <a:fillRect/>
          </a:stretch>
        </p:blipFill>
        <p:spPr>
          <a:xfrm>
            <a:off x="8841142" y="5770855"/>
            <a:ext cx="2119770" cy="1762059"/>
          </a:xfrm>
          <a:prstGeom prst="rect">
            <a:avLst/>
          </a:prstGeom>
        </p:spPr>
      </p:pic>
      <p:pic>
        <p:nvPicPr>
          <p:cNvPr id="4" name="Picture 4"/>
          <p:cNvPicPr>
            <a:picLocks noChangeAspect="1"/>
          </p:cNvPicPr>
          <p:nvPr/>
        </p:nvPicPr>
        <p:blipFill>
          <a:blip r:embed="rId5"/>
          <a:srcRect/>
          <a:stretch>
            <a:fillRect/>
          </a:stretch>
        </p:blipFill>
        <p:spPr>
          <a:xfrm rot="-2180721">
            <a:off x="-2026652" y="-1154232"/>
            <a:ext cx="4858495" cy="4603424"/>
          </a:xfrm>
          <a:prstGeom prst="rect">
            <a:avLst/>
          </a:prstGeom>
        </p:spPr>
      </p:pic>
      <p:sp>
        <p:nvSpPr>
          <p:cNvPr id="6" name="TextBox 5">
            <a:extLst>
              <a:ext uri="{FF2B5EF4-FFF2-40B4-BE49-F238E27FC236}">
                <a16:creationId xmlns:a16="http://schemas.microsoft.com/office/drawing/2014/main" id="{7FEA79D8-12CF-4920-8A14-6A7ADDA3EB29}"/>
              </a:ext>
            </a:extLst>
          </p:cNvPr>
          <p:cNvSpPr txBox="1"/>
          <p:nvPr/>
        </p:nvSpPr>
        <p:spPr>
          <a:xfrm>
            <a:off x="2139043" y="1147480"/>
            <a:ext cx="9446609" cy="2123658"/>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Nêu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Quê</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Hanh</a:t>
            </a:r>
            <a:r>
              <a:rPr lang="en-US" sz="4400" b="1" dirty="0">
                <a:latin typeface="Times New Roman" panose="02020603050405020304" pitchFamily="18" charset="0"/>
                <a:cs typeface="Times New Roman" panose="02020603050405020304" pitchFamily="18" charset="0"/>
              </a:rPr>
              <a:t>? </a:t>
            </a:r>
          </a:p>
          <a:p>
            <a:pPr algn="just"/>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16343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3"/>
          <a:srcRect t="40964"/>
          <a:stretch>
            <a:fillRect/>
          </a:stretch>
        </p:blipFill>
        <p:spPr>
          <a:xfrm rot="6348540">
            <a:off x="8868771" y="3407731"/>
            <a:ext cx="6646459" cy="3683417"/>
          </a:xfrm>
          <a:prstGeom prst="rect">
            <a:avLst/>
          </a:prstGeom>
        </p:spPr>
      </p:pic>
      <p:pic>
        <p:nvPicPr>
          <p:cNvPr id="6" name="Picture 5"/>
          <p:cNvPicPr>
            <a:picLocks noChangeAspect="1"/>
          </p:cNvPicPr>
          <p:nvPr/>
        </p:nvPicPr>
        <p:blipFill>
          <a:blip r:embed="rId4"/>
          <a:stretch>
            <a:fillRect/>
          </a:stretch>
        </p:blipFill>
        <p:spPr>
          <a:xfrm>
            <a:off x="429316" y="333166"/>
            <a:ext cx="4127350" cy="1457070"/>
          </a:xfrm>
          <a:prstGeom prst="rect">
            <a:avLst/>
          </a:prstGeom>
        </p:spPr>
      </p:pic>
      <p:sp>
        <p:nvSpPr>
          <p:cNvPr id="7" name="Rectangle 6"/>
          <p:cNvSpPr/>
          <p:nvPr/>
        </p:nvSpPr>
        <p:spPr>
          <a:xfrm>
            <a:off x="925710" y="1550171"/>
            <a:ext cx="4203212" cy="480131"/>
          </a:xfrm>
          <a:prstGeom prst="rect">
            <a:avLst/>
          </a:prstGeom>
        </p:spPr>
        <p:txBody>
          <a:bodyPr wrap="square">
            <a:spAutoFit/>
          </a:bodyPr>
          <a:lstStyle/>
          <a:p>
            <a:pPr algn="just" defTabSz="1111250">
              <a:lnSpc>
                <a:spcPct val="90000"/>
              </a:lnSpc>
              <a:spcBef>
                <a:spcPct val="0"/>
              </a:spcBef>
              <a:spcAft>
                <a:spcPct val="35000"/>
              </a:spcAf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b. </a:t>
            </a:r>
            <a:r>
              <a:rPr lang="en-US" sz="2800" b="1" kern="1200" dirty="0" err="1">
                <a:solidFill>
                  <a:prstClr val="black"/>
                </a:solidFill>
                <a:latin typeface="Times New Roman" panose="02020603050405020304" pitchFamily="18" charset="0"/>
                <a:cs typeface="Times New Roman" panose="02020603050405020304" pitchFamily="18" charset="0"/>
              </a:rPr>
              <a:t>Tìm</a:t>
            </a:r>
            <a:r>
              <a:rPr lang="en-US" sz="2800" b="1" kern="1200" dirty="0">
                <a:solidFill>
                  <a:prstClr val="black"/>
                </a:solidFill>
                <a:latin typeface="Times New Roman" panose="02020603050405020304" pitchFamily="18" charset="0"/>
                <a:cs typeface="Times New Roman" panose="02020603050405020304" pitchFamily="18" charset="0"/>
              </a:rPr>
              <a:t> ý</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925709" y="2303072"/>
            <a:ext cx="10215903" cy="2308324"/>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Đọc bài thơ nhiều lần để cảm nhận âm điệu, mạch cảm xúc của bài thơ.</a:t>
            </a:r>
          </a:p>
          <a:p>
            <a:pPr algn="just"/>
            <a:r>
              <a:rPr lang="en-US" sz="3600">
                <a:latin typeface="Times New Roman" panose="02020603050405020304" pitchFamily="18" charset="0"/>
                <a:cs typeface="Times New Roman" panose="02020603050405020304" pitchFamily="18" charset="0"/>
              </a:rPr>
              <a:t>- Ghi lại cảm nghĩ của em về những nét đặc sắc trên hai phương diện nội dung và nghệ thuật của bài thơ.</a:t>
            </a:r>
          </a:p>
        </p:txBody>
      </p:sp>
    </p:spTree>
    <p:extLst>
      <p:ext uri="{BB962C8B-B14F-4D97-AF65-F5344CB8AC3E}">
        <p14:creationId xmlns:p14="http://schemas.microsoft.com/office/powerpoint/2010/main" val="132388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3"/>
          <a:srcRect t="40964"/>
          <a:stretch>
            <a:fillRect/>
          </a:stretch>
        </p:blipFill>
        <p:spPr>
          <a:xfrm rot="6348540">
            <a:off x="8868771" y="3407731"/>
            <a:ext cx="6646459" cy="3683417"/>
          </a:xfrm>
          <a:prstGeom prst="rect">
            <a:avLst/>
          </a:prstGeom>
        </p:spPr>
      </p:pic>
      <p:pic>
        <p:nvPicPr>
          <p:cNvPr id="6" name="Picture 5"/>
          <p:cNvPicPr>
            <a:picLocks noChangeAspect="1"/>
          </p:cNvPicPr>
          <p:nvPr/>
        </p:nvPicPr>
        <p:blipFill>
          <a:blip r:embed="rId4"/>
          <a:stretch>
            <a:fillRect/>
          </a:stretch>
        </p:blipFill>
        <p:spPr>
          <a:xfrm>
            <a:off x="3813961" y="271163"/>
            <a:ext cx="4127350" cy="1457070"/>
          </a:xfrm>
          <a:prstGeom prst="rect">
            <a:avLst/>
          </a:prstGeom>
        </p:spPr>
      </p:pic>
      <p:sp>
        <p:nvSpPr>
          <p:cNvPr id="7" name="Rectangle 6"/>
          <p:cNvSpPr/>
          <p:nvPr/>
        </p:nvSpPr>
        <p:spPr>
          <a:xfrm>
            <a:off x="680049" y="1396939"/>
            <a:ext cx="4203212" cy="480131"/>
          </a:xfrm>
          <a:prstGeom prst="rect">
            <a:avLst/>
          </a:prstGeom>
        </p:spPr>
        <p:txBody>
          <a:bodyPr wrap="square">
            <a:spAutoFit/>
          </a:bodyPr>
          <a:lstStyle/>
          <a:p>
            <a:pPr algn="just" defTabSz="1111250">
              <a:lnSpc>
                <a:spcPct val="90000"/>
              </a:lnSpc>
              <a:spcBef>
                <a:spcPct val="0"/>
              </a:spcBef>
              <a:spcAft>
                <a:spcPct val="35000"/>
              </a:spcAf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c. </a:t>
            </a:r>
            <a:r>
              <a:rPr lang="en-US" sz="2800" b="1" kern="1200" dirty="0" err="1">
                <a:solidFill>
                  <a:prstClr val="black"/>
                </a:solidFill>
                <a:latin typeface="Times New Roman" panose="02020603050405020304" pitchFamily="18" charset="0"/>
                <a:cs typeface="Times New Roman" panose="02020603050405020304" pitchFamily="18" charset="0"/>
              </a:rPr>
              <a:t>Lập</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dàn</a:t>
            </a:r>
            <a:r>
              <a:rPr lang="en-US" sz="2800" b="1" kern="1200" dirty="0">
                <a:solidFill>
                  <a:prstClr val="black"/>
                </a:solidFill>
                <a:latin typeface="Times New Roman" panose="02020603050405020304" pitchFamily="18" charset="0"/>
                <a:cs typeface="Times New Roman" panose="02020603050405020304" pitchFamily="18" charset="0"/>
              </a:rPr>
              <a:t> ý</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0049" y="2025908"/>
            <a:ext cx="10799188" cy="4524315"/>
          </a:xfrm>
          <a:prstGeom prst="rect">
            <a:avLst/>
          </a:prstGeom>
        </p:spPr>
        <p:txBody>
          <a:bodyPr wrap="square">
            <a:spAutoFit/>
          </a:bodyPr>
          <a:lstStyle/>
          <a:p>
            <a:pPr algn="just">
              <a:buClrTx/>
              <a:buFontTx/>
              <a:buNone/>
            </a:pPr>
            <a:r>
              <a:rPr lang="vi-VN"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Lập dàn ý bằng cách dựa vào các ý đã tìm được, sắp xếp lại theo ba phần lớn của </a:t>
            </a:r>
            <a:r>
              <a:rPr lang="en-US" sz="2400" kern="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vi-VN"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gồm:</a:t>
            </a:r>
            <a:endParaRPr lang="en-US"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Mở </a:t>
            </a:r>
            <a:r>
              <a:rPr lang="en-US" sz="2400" b="1" dirty="0" err="1">
                <a:latin typeface="Times New Roman" panose="02020603050405020304" pitchFamily="18" charset="0"/>
                <a:cs typeface="Times New Roman" panose="02020603050405020304" pitchFamily="18" charset="0"/>
              </a:rPr>
              <a:t>đoạn</a:t>
            </a:r>
            <a:r>
              <a:rPr lang="vi-VN"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Thân </a:t>
            </a:r>
            <a:r>
              <a:rPr lang="en-US" sz="2400" b="1" dirty="0" err="1">
                <a:latin typeface="Times New Roman" panose="02020603050405020304" pitchFamily="18" charset="0"/>
                <a:cs typeface="Times New Roman" panose="02020603050405020304" pitchFamily="18" charset="0"/>
              </a:rPr>
              <a:t>đoạn</a:t>
            </a:r>
            <a:r>
              <a:rPr lang="vi-VN"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pPr algn="just"/>
            <a:r>
              <a:rPr lang="vi-VN" sz="2400" b="1" dirty="0">
                <a:latin typeface="Times New Roman" panose="02020603050405020304" pitchFamily="18" charset="0"/>
                <a:cs typeface="Times New Roman" panose="02020603050405020304" pitchFamily="18" charset="0"/>
              </a:rPr>
              <a:t>- Kết </a:t>
            </a:r>
            <a:r>
              <a:rPr lang="en-US" sz="2400" b="1" dirty="0" err="1">
                <a:latin typeface="Times New Roman" panose="02020603050405020304" pitchFamily="18" charset="0"/>
                <a:cs typeface="Times New Roman" panose="02020603050405020304" pitchFamily="18" charset="0"/>
              </a:rPr>
              <a:t>đoạn</a:t>
            </a:r>
            <a:r>
              <a:rPr lang="vi-VN" sz="2400" b="1"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pPr algn="just">
              <a:buClrTx/>
              <a:buFontTx/>
              <a:buNone/>
            </a:pPr>
            <a:endParaRPr lang="en-US" sz="2400" b="1"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6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 calcmode="lin" valueType="num">
                                      <p:cBhvr additive="base">
                                        <p:cTn id="5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alphaModFix amt="71000"/>
          </a:blip>
          <a:srcRect/>
          <a:stretch>
            <a:fillRect/>
          </a:stretch>
        </p:blipFill>
        <p:spPr>
          <a:xfrm>
            <a:off x="9296400" y="5100182"/>
            <a:ext cx="4818921" cy="4246675"/>
          </a:xfrm>
          <a:prstGeom prst="rect">
            <a:avLst/>
          </a:prstGeom>
        </p:spPr>
      </p:pic>
      <p:pic>
        <p:nvPicPr>
          <p:cNvPr id="7" name="Picture 18"/>
          <p:cNvPicPr>
            <a:picLocks noChangeAspect="1"/>
          </p:cNvPicPr>
          <p:nvPr/>
        </p:nvPicPr>
        <p:blipFill>
          <a:blip r:embed="rId4"/>
          <a:srcRect/>
          <a:stretch>
            <a:fillRect/>
          </a:stretch>
        </p:blipFill>
        <p:spPr>
          <a:xfrm>
            <a:off x="-558800" y="5970641"/>
            <a:ext cx="1507223" cy="1252879"/>
          </a:xfrm>
          <a:prstGeom prst="rect">
            <a:avLst/>
          </a:prstGeom>
        </p:spPr>
      </p:pic>
      <p:pic>
        <p:nvPicPr>
          <p:cNvPr id="9"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0445808">
            <a:off x="245848" y="18165"/>
            <a:ext cx="1117634" cy="1339213"/>
          </a:xfrm>
          <a:prstGeom prst="rect">
            <a:avLst/>
          </a:prstGeom>
        </p:spPr>
      </p:pic>
      <p:pic>
        <p:nvPicPr>
          <p:cNvPr id="2" name="Picture 1"/>
          <p:cNvPicPr>
            <a:picLocks noChangeAspect="1"/>
          </p:cNvPicPr>
          <p:nvPr/>
        </p:nvPicPr>
        <p:blipFill>
          <a:blip r:embed="rId5"/>
          <a:stretch>
            <a:fillRect/>
          </a:stretch>
        </p:blipFill>
        <p:spPr>
          <a:xfrm>
            <a:off x="4262751" y="202925"/>
            <a:ext cx="2956816" cy="1457070"/>
          </a:xfrm>
          <a:prstGeom prst="rect">
            <a:avLst/>
          </a:prstGeom>
        </p:spPr>
      </p:pic>
      <p:sp>
        <p:nvSpPr>
          <p:cNvPr id="11" name="Rectangle 10"/>
          <p:cNvSpPr/>
          <p:nvPr/>
        </p:nvSpPr>
        <p:spPr>
          <a:xfrm>
            <a:off x="608000" y="1411301"/>
            <a:ext cx="10970172" cy="584775"/>
          </a:xfrm>
          <a:prstGeom prst="rect">
            <a:avLst/>
          </a:prstGeom>
        </p:spPr>
        <p:txBody>
          <a:bodyPr wrap="square">
            <a:spAutoFit/>
          </a:bodyPr>
          <a:lstStyle/>
          <a:p>
            <a:pPr>
              <a:buClrTx/>
              <a:tabLst>
                <a:tab pos="1386840" algn="l"/>
              </a:tabLst>
            </a:pPr>
            <a:r>
              <a:rPr lang="vi-VN" sz="3200" b="1" kern="1200" dirty="0">
                <a:solidFill>
                  <a:schemeClr val="tx1"/>
                </a:solidFill>
                <a:latin typeface="Times New Roman" panose="02020603050405020304" pitchFamily="18" charset="0"/>
                <a:ea typeface="MS Mincho"/>
              </a:rPr>
              <a:t>Khi viết bài, cần lưu ý</a:t>
            </a:r>
            <a:endParaRPr lang="en-US" sz="3200" kern="1200" dirty="0">
              <a:solidFill>
                <a:schemeClr val="tx1"/>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1341560" y="2213643"/>
            <a:ext cx="9374575" cy="3539430"/>
          </a:xfrm>
          <a:prstGeom prst="rect">
            <a:avLst/>
          </a:prstGeom>
        </p:spPr>
        <p:txBody>
          <a:bodyPr wrap="square">
            <a:spAutoFit/>
          </a:bodyPr>
          <a:lstStyle/>
          <a:p>
            <a:pPr algn="just">
              <a:buClrTx/>
              <a:tabLst>
                <a:tab pos="1386840" algn="l"/>
              </a:tabLst>
            </a:pPr>
            <a:r>
              <a:rPr lang="vi-VN" sz="2800" kern="1200" dirty="0">
                <a:solidFill>
                  <a:schemeClr val="tx1"/>
                </a:solidFill>
                <a:latin typeface="Times New Roman" panose="02020603050405020304" pitchFamily="18" charset="0"/>
                <a:ea typeface="MS Mincho"/>
              </a:rPr>
              <a:t>+ Bám sát dàn ý để viết đoạn</a:t>
            </a:r>
          </a:p>
          <a:p>
            <a:pPr algn="just">
              <a:buClrTx/>
              <a:tabLst>
                <a:tab pos="1386840" algn="l"/>
              </a:tabLst>
            </a:pPr>
            <a:r>
              <a:rPr lang="vi-VN" sz="2800" kern="1200" dirty="0">
                <a:solidFill>
                  <a:schemeClr val="tx1"/>
                </a:solidFill>
                <a:latin typeface="Times New Roman" panose="02020603050405020304" pitchFamily="18" charset="0"/>
                <a:ea typeface="MS Mincho"/>
              </a:rPr>
              <a:t>+ Thể hiện được cảm xúc chân thành của em về nội dung và hình thức trữ tình độc đáo của bài thơ.</a:t>
            </a:r>
          </a:p>
          <a:p>
            <a:pPr algn="just">
              <a:buClrTx/>
              <a:tabLst>
                <a:tab pos="1386840" algn="l"/>
              </a:tabLst>
            </a:pPr>
            <a:r>
              <a:rPr lang="vi-VN" sz="2800" kern="1200" dirty="0">
                <a:solidFill>
                  <a:schemeClr val="tx1"/>
                </a:solidFill>
                <a:latin typeface="Times New Roman" panose="02020603050405020304" pitchFamily="18" charset="0"/>
                <a:ea typeface="MS Mincho"/>
              </a:rPr>
              <a:t>+ Trình bày đúng hình thức của đoạn văn: viết lùi đầu dòng từ đầu tiên của đoạn văn, chữ cái đầu của từ đó phải viết hoa, kết thúc đoạn văn bằng một dấu chấm câu. Các câu trong đoạn văn cần tập trung làm rõ vấn đề chính, giữa các câu có sự liên kết, đoạn văn có dung lượng khoảng 7-10 câu</a:t>
            </a:r>
            <a:endParaRPr lang="en-US" sz="2800" kern="12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06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a:fillRect/>
          </a:stretch>
        </p:blipFill>
        <p:spPr>
          <a:xfrm rot="-2180721">
            <a:off x="-2026652" y="-1154232"/>
            <a:ext cx="4858495" cy="4603424"/>
          </a:xfrm>
          <a:prstGeom prst="rect">
            <a:avLst/>
          </a:prstGeom>
        </p:spPr>
      </p:pic>
      <p:pic>
        <p:nvPicPr>
          <p:cNvPr id="2" name="Picture 1"/>
          <p:cNvPicPr>
            <a:picLocks noChangeAspect="1"/>
          </p:cNvPicPr>
          <p:nvPr/>
        </p:nvPicPr>
        <p:blipFill>
          <a:blip r:embed="rId3"/>
          <a:stretch>
            <a:fillRect/>
          </a:stretch>
        </p:blipFill>
        <p:spPr>
          <a:xfrm>
            <a:off x="3723368" y="-289076"/>
            <a:ext cx="5214405" cy="1597747"/>
          </a:xfrm>
          <a:prstGeom prst="rect">
            <a:avLst/>
          </a:prstGeom>
        </p:spPr>
      </p:pic>
      <p:graphicFrame>
        <p:nvGraphicFramePr>
          <p:cNvPr id="3" name="Table 2">
            <a:extLst>
              <a:ext uri="{FF2B5EF4-FFF2-40B4-BE49-F238E27FC236}">
                <a16:creationId xmlns:a16="http://schemas.microsoft.com/office/drawing/2014/main" id="{DFF2B3CB-FEA1-425D-A2C7-A58B8AE3CD3F}"/>
              </a:ext>
            </a:extLst>
          </p:cNvPr>
          <p:cNvGraphicFramePr>
            <a:graphicFrameLocks noGrp="1"/>
          </p:cNvGraphicFramePr>
          <p:nvPr>
            <p:extLst>
              <p:ext uri="{D42A27DB-BD31-4B8C-83A1-F6EECF244321}">
                <p14:modId xmlns:p14="http://schemas.microsoft.com/office/powerpoint/2010/main" val="3082931459"/>
              </p:ext>
            </p:extLst>
          </p:nvPr>
        </p:nvGraphicFramePr>
        <p:xfrm>
          <a:off x="0" y="889626"/>
          <a:ext cx="12192000" cy="6309360"/>
        </p:xfrm>
        <a:graphic>
          <a:graphicData uri="http://schemas.openxmlformats.org/drawingml/2006/table">
            <a:tbl>
              <a:tblPr firstRow="1" firstCol="1" bandRow="1">
                <a:tableStyleId>{5C22544A-7EE6-4342-B048-85BDC9FD1C3A}</a:tableStyleId>
              </a:tblPr>
              <a:tblGrid>
                <a:gridCol w="6217921">
                  <a:extLst>
                    <a:ext uri="{9D8B030D-6E8A-4147-A177-3AD203B41FA5}">
                      <a16:colId xmlns:a16="http://schemas.microsoft.com/office/drawing/2014/main" val="2904792360"/>
                    </a:ext>
                  </a:extLst>
                </a:gridCol>
                <a:gridCol w="612020">
                  <a:extLst>
                    <a:ext uri="{9D8B030D-6E8A-4147-A177-3AD203B41FA5}">
                      <a16:colId xmlns:a16="http://schemas.microsoft.com/office/drawing/2014/main" val="2765552008"/>
                    </a:ext>
                  </a:extLst>
                </a:gridCol>
                <a:gridCol w="1681014">
                  <a:extLst>
                    <a:ext uri="{9D8B030D-6E8A-4147-A177-3AD203B41FA5}">
                      <a16:colId xmlns:a16="http://schemas.microsoft.com/office/drawing/2014/main" val="1839852510"/>
                    </a:ext>
                  </a:extLst>
                </a:gridCol>
                <a:gridCol w="3681045">
                  <a:extLst>
                    <a:ext uri="{9D8B030D-6E8A-4147-A177-3AD203B41FA5}">
                      <a16:colId xmlns:a16="http://schemas.microsoft.com/office/drawing/2014/main" val="2425032068"/>
                    </a:ext>
                  </a:extLst>
                </a:gridCol>
              </a:tblGrid>
              <a:tr h="384432">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Yêu cầu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nchor="ct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nchor="ct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nchor="ct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Hướng sửa chữa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nchor="ctr"/>
                </a:tc>
                <a:extLst>
                  <a:ext uri="{0D108BD9-81ED-4DB2-BD59-A6C34878D82A}">
                    <a16:rowId xmlns:a16="http://schemas.microsoft.com/office/drawing/2014/main" val="3615415478"/>
                  </a:ext>
                </a:extLst>
              </a:tr>
              <a:tr h="802365">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1. Đảm bảo hình thức, cấu trúc một đoạn văn hoàn chỉnh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334361562"/>
                  </a:ext>
                </a:extLst>
              </a:tr>
              <a:tr h="802365">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2. Mở đoạn giới thiệu được về tác giả, tác phẩm; cảm nhận chung về bài thơ</a:t>
                      </a:r>
                      <a:r>
                        <a:rPr lang="vi-VN"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3739981019"/>
                  </a:ext>
                </a:extLst>
              </a:tr>
              <a:tr h="12202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3. Thân đoạn phân tích bài thơ theo hệ thống ý tương ứng, hợp lí, làm rõ được đặc sắc nội dung và nghệ thuật của bài thơ</a:t>
                      </a:r>
                      <a:r>
                        <a:rPr lang="vi-VN"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134159621"/>
                  </a:ext>
                </a:extLst>
              </a:tr>
              <a:tr h="802365">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4.</a:t>
                      </a:r>
                      <a:r>
                        <a:rPr lang="vi-VN" sz="2400">
                          <a:effectLst/>
                          <a:latin typeface="Times New Roman" panose="02020603050405020304" pitchFamily="18" charset="0"/>
                          <a:cs typeface="Times New Roman" panose="02020603050405020304" pitchFamily="18" charset="0"/>
                        </a:rPr>
                        <a:t> Kết </a:t>
                      </a:r>
                      <a:r>
                        <a:rPr lang="en-US" sz="2400">
                          <a:effectLst/>
                          <a:latin typeface="Times New Roman" panose="02020603050405020304" pitchFamily="18" charset="0"/>
                          <a:cs typeface="Times New Roman" panose="02020603050405020304" pitchFamily="18" charset="0"/>
                        </a:rPr>
                        <a:t>đoạn khẳng định vị trí và ý nghĩa của bài 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762373171"/>
                  </a:ext>
                </a:extLst>
              </a:tr>
              <a:tr h="802365">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5. Tỉ lệ các phần, dung lượng và quy mô các ý trong bài viết cân đối, phù hợp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769829732"/>
                  </a:ext>
                </a:extLst>
              </a:tr>
              <a:tr h="12202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6. Đảm bảo yêu cầu về chính tả, diễn đạt (logic, dùng từ, đặt câu, sử dụng từ ngữ liên kết câu và đoạn văn,...)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896865412"/>
                  </a:ext>
                </a:extLst>
              </a:tr>
            </a:tbl>
          </a:graphicData>
        </a:graphic>
      </p:graphicFrame>
    </p:spTree>
    <p:extLst>
      <p:ext uri="{BB962C8B-B14F-4D97-AF65-F5344CB8AC3E}">
        <p14:creationId xmlns:p14="http://schemas.microsoft.com/office/powerpoint/2010/main" val="319855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696810">
            <a:off x="-1612535" y="-540936"/>
            <a:ext cx="4596669" cy="2453472"/>
          </a:xfrm>
          <a:prstGeom prst="rect">
            <a:avLst/>
          </a:prstGeom>
        </p:spPr>
      </p:pic>
      <p:pic>
        <p:nvPicPr>
          <p:cNvPr id="3" name="Picture 3"/>
          <p:cNvPicPr>
            <a:picLocks noChangeAspect="1"/>
          </p:cNvPicPr>
          <p:nvPr/>
        </p:nvPicPr>
        <p:blipFill>
          <a:blip r:embed="rId4"/>
          <a:srcRect/>
          <a:stretch>
            <a:fillRect/>
          </a:stretch>
        </p:blipFill>
        <p:spPr>
          <a:xfrm rot="-1731009">
            <a:off x="-1110185" y="-889155"/>
            <a:ext cx="3574365" cy="3149909"/>
          </a:xfrm>
          <a:prstGeom prst="rect">
            <a:avLst/>
          </a:prstGeom>
        </p:spPr>
      </p:pic>
      <p:grpSp>
        <p:nvGrpSpPr>
          <p:cNvPr id="7" name="Group 7"/>
          <p:cNvGrpSpPr/>
          <p:nvPr/>
        </p:nvGrpSpPr>
        <p:grpSpPr>
          <a:xfrm>
            <a:off x="10608697" y="3632200"/>
            <a:ext cx="673583" cy="776848"/>
            <a:chOff x="0" y="0"/>
            <a:chExt cx="1347166" cy="1553696"/>
          </a:xfrm>
        </p:grpSpPr>
        <p:pic>
          <p:nvPicPr>
            <p:cNvPr id="8" name="Picture 8"/>
            <p:cNvPicPr>
              <a:picLocks noChangeAspect="1"/>
            </p:cNvPicPr>
            <p:nvPr/>
          </p:nvPicPr>
          <p:blipFill>
            <a:blip r:embed="rId5"/>
            <a:srcRect/>
            <a:stretch>
              <a:fillRect/>
            </a:stretch>
          </p:blipFill>
          <p:spPr>
            <a:xfrm>
              <a:off x="1133" y="0"/>
              <a:ext cx="739037" cy="614325"/>
            </a:xfrm>
            <a:prstGeom prst="rect">
              <a:avLst/>
            </a:prstGeom>
          </p:spPr>
        </p:pic>
        <p:pic>
          <p:nvPicPr>
            <p:cNvPr id="9" name="Picture 9"/>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0" name="Picture 10"/>
            <p:cNvPicPr>
              <a:picLocks noChangeAspect="1"/>
            </p:cNvPicPr>
            <p:nvPr/>
          </p:nvPicPr>
          <p:blipFill>
            <a:blip r:embed="rId5"/>
            <a:srcRect/>
            <a:stretch>
              <a:fillRect/>
            </a:stretch>
          </p:blipFill>
          <p:spPr>
            <a:xfrm rot="-7701299">
              <a:off x="63717" y="1055144"/>
              <a:ext cx="467850" cy="388900"/>
            </a:xfrm>
            <a:prstGeom prst="rect">
              <a:avLst/>
            </a:prstGeom>
          </p:spPr>
        </p:pic>
      </p:grpSp>
      <p:grpSp>
        <p:nvGrpSpPr>
          <p:cNvPr id="12" name="Group 12"/>
          <p:cNvGrpSpPr/>
          <p:nvPr/>
        </p:nvGrpSpPr>
        <p:grpSpPr>
          <a:xfrm>
            <a:off x="1011291" y="2624118"/>
            <a:ext cx="673583" cy="776848"/>
            <a:chOff x="0" y="0"/>
            <a:chExt cx="1347166" cy="1553696"/>
          </a:xfrm>
        </p:grpSpPr>
        <p:pic>
          <p:nvPicPr>
            <p:cNvPr id="13" name="Picture 13"/>
            <p:cNvPicPr>
              <a:picLocks noChangeAspect="1"/>
            </p:cNvPicPr>
            <p:nvPr/>
          </p:nvPicPr>
          <p:blipFill>
            <a:blip r:embed="rId5"/>
            <a:srcRect/>
            <a:stretch>
              <a:fillRect/>
            </a:stretch>
          </p:blipFill>
          <p:spPr>
            <a:xfrm>
              <a:off x="1133" y="0"/>
              <a:ext cx="739037" cy="614325"/>
            </a:xfrm>
            <a:prstGeom prst="rect">
              <a:avLst/>
            </a:prstGeom>
          </p:spPr>
        </p:pic>
        <p:pic>
          <p:nvPicPr>
            <p:cNvPr id="14" name="Picture 14"/>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5" name="Picture 15"/>
            <p:cNvPicPr>
              <a:picLocks noChangeAspect="1"/>
            </p:cNvPicPr>
            <p:nvPr/>
          </p:nvPicPr>
          <p:blipFill>
            <a:blip r:embed="rId5"/>
            <a:srcRect/>
            <a:stretch>
              <a:fillRect/>
            </a:stretch>
          </p:blipFill>
          <p:spPr>
            <a:xfrm rot="-7701299">
              <a:off x="63717" y="1055144"/>
              <a:ext cx="467850" cy="388900"/>
            </a:xfrm>
            <a:prstGeom prst="rect">
              <a:avLst/>
            </a:prstGeom>
          </p:spPr>
        </p:pic>
      </p:grpSp>
      <p:pic>
        <p:nvPicPr>
          <p:cNvPr id="16" name="Picture 16"/>
          <p:cNvPicPr>
            <a:picLocks noChangeAspect="1"/>
          </p:cNvPicPr>
          <p:nvPr/>
        </p:nvPicPr>
        <p:blipFill>
          <a:blip r:embed="rId3"/>
          <a:srcRect/>
          <a:stretch>
            <a:fillRect/>
          </a:stretch>
        </p:blipFill>
        <p:spPr>
          <a:xfrm rot="-10696810">
            <a:off x="9207866" y="5211999"/>
            <a:ext cx="4596669" cy="2453472"/>
          </a:xfrm>
          <a:prstGeom prst="rect">
            <a:avLst/>
          </a:prstGeom>
        </p:spPr>
      </p:pic>
      <p:pic>
        <p:nvPicPr>
          <p:cNvPr id="17" name="Picture 17"/>
          <p:cNvPicPr>
            <a:picLocks noChangeAspect="1"/>
          </p:cNvPicPr>
          <p:nvPr/>
        </p:nvPicPr>
        <p:blipFill>
          <a:blip r:embed="rId4"/>
          <a:srcRect/>
          <a:stretch>
            <a:fillRect/>
          </a:stretch>
        </p:blipFill>
        <p:spPr>
          <a:xfrm rot="-1731009">
            <a:off x="9710215" y="4863781"/>
            <a:ext cx="3574365" cy="3149909"/>
          </a:xfrm>
          <a:prstGeom prst="rect">
            <a:avLst/>
          </a:prstGeom>
        </p:spPr>
      </p:pic>
      <p:sp>
        <p:nvSpPr>
          <p:cNvPr id="4" name="TextBox 3">
            <a:extLst>
              <a:ext uri="{FF2B5EF4-FFF2-40B4-BE49-F238E27FC236}">
                <a16:creationId xmlns:a16="http://schemas.microsoft.com/office/drawing/2014/main" id="{B6D01B16-2803-4FF1-ACDF-56DE41C0A55B}"/>
              </a:ext>
            </a:extLst>
          </p:cNvPr>
          <p:cNvSpPr txBox="1"/>
          <p:nvPr/>
        </p:nvSpPr>
        <p:spPr>
          <a:xfrm>
            <a:off x="3812346" y="795318"/>
            <a:ext cx="3958135" cy="707886"/>
          </a:xfrm>
          <a:prstGeom prst="rect">
            <a:avLst/>
          </a:prstGeom>
          <a:noFill/>
        </p:spPr>
        <p:txBody>
          <a:bodyPr wrap="none" rtlCol="0">
            <a:spAutoFit/>
          </a:bodyPr>
          <a:lstStyle/>
          <a:p>
            <a:r>
              <a:rPr lang="en-US" sz="4000" b="1">
                <a:latin typeface="Times New Roman" panose="02020603050405020304" pitchFamily="18" charset="0"/>
                <a:cs typeface="Times New Roman" panose="02020603050405020304" pitchFamily="18" charset="0"/>
              </a:rPr>
              <a:t>IV. LUYỆN TẬP</a:t>
            </a:r>
          </a:p>
        </p:txBody>
      </p:sp>
      <p:sp>
        <p:nvSpPr>
          <p:cNvPr id="6" name="TextBox 5">
            <a:extLst>
              <a:ext uri="{FF2B5EF4-FFF2-40B4-BE49-F238E27FC236}">
                <a16:creationId xmlns:a16="http://schemas.microsoft.com/office/drawing/2014/main" id="{AE79E4D1-DF59-46D3-AC3F-C3AA29ABB0FE}"/>
              </a:ext>
            </a:extLst>
          </p:cNvPr>
          <p:cNvSpPr txBox="1"/>
          <p:nvPr/>
        </p:nvSpPr>
        <p:spPr>
          <a:xfrm>
            <a:off x="794719" y="2799294"/>
            <a:ext cx="10681001" cy="1200329"/>
          </a:xfrm>
          <a:prstGeom prst="rect">
            <a:avLst/>
          </a:prstGeom>
          <a:noFill/>
        </p:spPr>
        <p:txBody>
          <a:bodyPr wrap="square" rtlCol="0">
            <a:spAutoFit/>
          </a:bodyPr>
          <a:lstStyle/>
          <a:p>
            <a:pPr algn="ctr"/>
            <a:r>
              <a:rPr lang="nl-NL" sz="3600" dirty="0">
                <a:latin typeface="Times New Roman" pitchFamily="18" charset="0"/>
                <a:cs typeface="Times New Roman" pitchFamily="18" charset="0"/>
              </a:rPr>
              <a:t>Viết đoạn văn ghi lại cảm nghĩ về bài thơ Quê hương của Tế Hanh.</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28982474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696810">
            <a:off x="-1612535" y="-540936"/>
            <a:ext cx="4596669" cy="2453472"/>
          </a:xfrm>
          <a:prstGeom prst="rect">
            <a:avLst/>
          </a:prstGeom>
        </p:spPr>
      </p:pic>
      <p:pic>
        <p:nvPicPr>
          <p:cNvPr id="3" name="Picture 3"/>
          <p:cNvPicPr>
            <a:picLocks noChangeAspect="1"/>
          </p:cNvPicPr>
          <p:nvPr/>
        </p:nvPicPr>
        <p:blipFill>
          <a:blip r:embed="rId4"/>
          <a:srcRect/>
          <a:stretch>
            <a:fillRect/>
          </a:stretch>
        </p:blipFill>
        <p:spPr>
          <a:xfrm rot="-1731009">
            <a:off x="-1110185" y="-889155"/>
            <a:ext cx="3574365" cy="3149909"/>
          </a:xfrm>
          <a:prstGeom prst="rect">
            <a:avLst/>
          </a:prstGeom>
        </p:spPr>
      </p:pic>
      <p:grpSp>
        <p:nvGrpSpPr>
          <p:cNvPr id="5" name="Group 7"/>
          <p:cNvGrpSpPr/>
          <p:nvPr/>
        </p:nvGrpSpPr>
        <p:grpSpPr>
          <a:xfrm>
            <a:off x="10608697" y="3632200"/>
            <a:ext cx="673583" cy="776848"/>
            <a:chOff x="0" y="0"/>
            <a:chExt cx="1347166" cy="1553696"/>
          </a:xfrm>
        </p:grpSpPr>
        <p:pic>
          <p:nvPicPr>
            <p:cNvPr id="8" name="Picture 8"/>
            <p:cNvPicPr>
              <a:picLocks noChangeAspect="1"/>
            </p:cNvPicPr>
            <p:nvPr/>
          </p:nvPicPr>
          <p:blipFill>
            <a:blip r:embed="rId5"/>
            <a:srcRect/>
            <a:stretch>
              <a:fillRect/>
            </a:stretch>
          </p:blipFill>
          <p:spPr>
            <a:xfrm>
              <a:off x="1133" y="0"/>
              <a:ext cx="739037" cy="614325"/>
            </a:xfrm>
            <a:prstGeom prst="rect">
              <a:avLst/>
            </a:prstGeom>
          </p:spPr>
        </p:pic>
        <p:pic>
          <p:nvPicPr>
            <p:cNvPr id="9" name="Picture 9"/>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0" name="Picture 10"/>
            <p:cNvPicPr>
              <a:picLocks noChangeAspect="1"/>
            </p:cNvPicPr>
            <p:nvPr/>
          </p:nvPicPr>
          <p:blipFill>
            <a:blip r:embed="rId5"/>
            <a:srcRect/>
            <a:stretch>
              <a:fillRect/>
            </a:stretch>
          </p:blipFill>
          <p:spPr>
            <a:xfrm rot="-7701299">
              <a:off x="63717" y="1055144"/>
              <a:ext cx="467850" cy="388900"/>
            </a:xfrm>
            <a:prstGeom prst="rect">
              <a:avLst/>
            </a:prstGeom>
          </p:spPr>
        </p:pic>
      </p:grpSp>
      <p:grpSp>
        <p:nvGrpSpPr>
          <p:cNvPr id="7" name="Group 12"/>
          <p:cNvGrpSpPr/>
          <p:nvPr/>
        </p:nvGrpSpPr>
        <p:grpSpPr>
          <a:xfrm>
            <a:off x="1011291" y="2624118"/>
            <a:ext cx="673583" cy="776848"/>
            <a:chOff x="0" y="0"/>
            <a:chExt cx="1347166" cy="1553696"/>
          </a:xfrm>
        </p:grpSpPr>
        <p:pic>
          <p:nvPicPr>
            <p:cNvPr id="13" name="Picture 13"/>
            <p:cNvPicPr>
              <a:picLocks noChangeAspect="1"/>
            </p:cNvPicPr>
            <p:nvPr/>
          </p:nvPicPr>
          <p:blipFill>
            <a:blip r:embed="rId5"/>
            <a:srcRect/>
            <a:stretch>
              <a:fillRect/>
            </a:stretch>
          </p:blipFill>
          <p:spPr>
            <a:xfrm>
              <a:off x="1133" y="0"/>
              <a:ext cx="739037" cy="614325"/>
            </a:xfrm>
            <a:prstGeom prst="rect">
              <a:avLst/>
            </a:prstGeom>
          </p:spPr>
        </p:pic>
        <p:pic>
          <p:nvPicPr>
            <p:cNvPr id="14" name="Picture 14"/>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5" name="Picture 15"/>
            <p:cNvPicPr>
              <a:picLocks noChangeAspect="1"/>
            </p:cNvPicPr>
            <p:nvPr/>
          </p:nvPicPr>
          <p:blipFill>
            <a:blip r:embed="rId5"/>
            <a:srcRect/>
            <a:stretch>
              <a:fillRect/>
            </a:stretch>
          </p:blipFill>
          <p:spPr>
            <a:xfrm rot="-7701299">
              <a:off x="63717" y="1055144"/>
              <a:ext cx="467850" cy="388900"/>
            </a:xfrm>
            <a:prstGeom prst="rect">
              <a:avLst/>
            </a:prstGeom>
          </p:spPr>
        </p:pic>
      </p:grpSp>
      <p:pic>
        <p:nvPicPr>
          <p:cNvPr id="16" name="Picture 16"/>
          <p:cNvPicPr>
            <a:picLocks noChangeAspect="1"/>
          </p:cNvPicPr>
          <p:nvPr/>
        </p:nvPicPr>
        <p:blipFill>
          <a:blip r:embed="rId3"/>
          <a:srcRect/>
          <a:stretch>
            <a:fillRect/>
          </a:stretch>
        </p:blipFill>
        <p:spPr>
          <a:xfrm rot="-10696810">
            <a:off x="9207866" y="5211999"/>
            <a:ext cx="4596669" cy="2453472"/>
          </a:xfrm>
          <a:prstGeom prst="rect">
            <a:avLst/>
          </a:prstGeom>
        </p:spPr>
      </p:pic>
      <p:pic>
        <p:nvPicPr>
          <p:cNvPr id="17" name="Picture 17"/>
          <p:cNvPicPr>
            <a:picLocks noChangeAspect="1"/>
          </p:cNvPicPr>
          <p:nvPr/>
        </p:nvPicPr>
        <p:blipFill>
          <a:blip r:embed="rId4"/>
          <a:srcRect/>
          <a:stretch>
            <a:fillRect/>
          </a:stretch>
        </p:blipFill>
        <p:spPr>
          <a:xfrm rot="-1731009">
            <a:off x="9710215" y="4863781"/>
            <a:ext cx="3574365" cy="3149909"/>
          </a:xfrm>
          <a:prstGeom prst="rect">
            <a:avLst/>
          </a:prstGeom>
        </p:spPr>
      </p:pic>
      <p:sp>
        <p:nvSpPr>
          <p:cNvPr id="4" name="TextBox 3">
            <a:extLst>
              <a:ext uri="{FF2B5EF4-FFF2-40B4-BE49-F238E27FC236}">
                <a16:creationId xmlns:a16="http://schemas.microsoft.com/office/drawing/2014/main" id="{B6D01B16-2803-4FF1-ACDF-56DE41C0A55B}"/>
              </a:ext>
            </a:extLst>
          </p:cNvPr>
          <p:cNvSpPr txBox="1"/>
          <p:nvPr/>
        </p:nvSpPr>
        <p:spPr>
          <a:xfrm>
            <a:off x="3812346" y="795318"/>
            <a:ext cx="4717958" cy="707886"/>
          </a:xfrm>
          <a:prstGeom prst="rect">
            <a:avLst/>
          </a:prstGeom>
          <a:noFill/>
        </p:spPr>
        <p:txBody>
          <a:bodyPr wrap="none" rtlCol="0">
            <a:spAutoFit/>
          </a:bodyPr>
          <a:lstStyle/>
          <a:p>
            <a:r>
              <a:rPr lang="en-US" sz="4000" b="1" dirty="0" err="1"/>
              <a:t>Bài</a:t>
            </a:r>
            <a:r>
              <a:rPr lang="en-US" sz="4000" b="1" dirty="0"/>
              <a:t> </a:t>
            </a:r>
            <a:r>
              <a:rPr lang="en-US" sz="4000" b="1" dirty="0" err="1"/>
              <a:t>viết</a:t>
            </a:r>
            <a:r>
              <a:rPr lang="en-US" sz="4000" b="1" dirty="0"/>
              <a:t> </a:t>
            </a:r>
            <a:r>
              <a:rPr lang="en-US" sz="4000" b="1" dirty="0" err="1"/>
              <a:t>tham</a:t>
            </a:r>
            <a:r>
              <a:rPr lang="en-US" sz="4000" b="1" dirty="0"/>
              <a:t> </a:t>
            </a:r>
            <a:r>
              <a:rPr lang="en-US" sz="4000" b="1" dirty="0" err="1"/>
              <a:t>khảo</a:t>
            </a:r>
            <a:endParaRPr lang="en-US" sz="4000" dirty="0"/>
          </a:p>
        </p:txBody>
      </p:sp>
      <p:sp>
        <p:nvSpPr>
          <p:cNvPr id="6" name="TextBox 5">
            <a:extLst>
              <a:ext uri="{FF2B5EF4-FFF2-40B4-BE49-F238E27FC236}">
                <a16:creationId xmlns:a16="http://schemas.microsoft.com/office/drawing/2014/main" id="{AE79E4D1-DF59-46D3-AC3F-C3AA29ABB0FE}"/>
              </a:ext>
            </a:extLst>
          </p:cNvPr>
          <p:cNvSpPr txBox="1"/>
          <p:nvPr/>
        </p:nvSpPr>
        <p:spPr>
          <a:xfrm>
            <a:off x="794719" y="1783080"/>
            <a:ext cx="10681001" cy="4524315"/>
          </a:xfrm>
          <a:prstGeom prst="rect">
            <a:avLst/>
          </a:prstGeom>
          <a:noFill/>
        </p:spPr>
        <p:txBody>
          <a:bodyPr wrap="square" rtlCol="0">
            <a:spAutoFit/>
          </a:bodyPr>
          <a:lstStyle/>
          <a:p>
            <a:pPr algn="ctr"/>
            <a:r>
              <a:rPr lang="en-US" sz="3600" dirty="0"/>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hương</a:t>
            </a:r>
            <a:r>
              <a:rPr lang="en-US" sz="3600" dirty="0">
                <a:latin typeface="Times New Roman" pitchFamily="18" charset="0"/>
                <a:cs typeface="Times New Roman" pitchFamily="18" charset="0"/>
              </a:rPr>
              <a:t> là </a:t>
            </a:r>
            <a:r>
              <a:rPr lang="en-US" sz="3600" dirty="0" err="1">
                <a:latin typeface="Times New Roman" pitchFamily="18" charset="0"/>
                <a:cs typeface="Times New Roman" pitchFamily="18" charset="0"/>
              </a:rPr>
              <a:t>nguồn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Việt</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va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đặc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biệt</a:t>
            </a:r>
            <a:r>
              <a:rPr lang="en-US" sz="3600" dirty="0">
                <a:latin typeface="Times New Roman" pitchFamily="18" charset="0"/>
                <a:cs typeface="Times New Roman" pitchFamily="18" charset="0"/>
              </a:rPr>
              <a:t> là </a:t>
            </a:r>
            <a:r>
              <a:rPr lang="en-US" sz="3600" dirty="0" err="1">
                <a:latin typeface="Times New Roman" pitchFamily="18" charset="0"/>
                <a:cs typeface="Times New Roman" pitchFamily="18" charset="0"/>
              </a:rPr>
              <a:t>Tê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Hanh</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xa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chọn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nghiệp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ông</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chài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28982474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696810">
            <a:off x="-1612535" y="-540936"/>
            <a:ext cx="4596669" cy="2453472"/>
          </a:xfrm>
          <a:prstGeom prst="rect">
            <a:avLst/>
          </a:prstGeom>
        </p:spPr>
      </p:pic>
      <p:pic>
        <p:nvPicPr>
          <p:cNvPr id="3" name="Picture 3"/>
          <p:cNvPicPr>
            <a:picLocks noChangeAspect="1"/>
          </p:cNvPicPr>
          <p:nvPr/>
        </p:nvPicPr>
        <p:blipFill>
          <a:blip r:embed="rId4"/>
          <a:srcRect/>
          <a:stretch>
            <a:fillRect/>
          </a:stretch>
        </p:blipFill>
        <p:spPr>
          <a:xfrm rot="-1731009">
            <a:off x="-1110185" y="-889155"/>
            <a:ext cx="3574365" cy="3149909"/>
          </a:xfrm>
          <a:prstGeom prst="rect">
            <a:avLst/>
          </a:prstGeom>
        </p:spPr>
      </p:pic>
      <p:grpSp>
        <p:nvGrpSpPr>
          <p:cNvPr id="5" name="Group 7"/>
          <p:cNvGrpSpPr/>
          <p:nvPr/>
        </p:nvGrpSpPr>
        <p:grpSpPr>
          <a:xfrm>
            <a:off x="10608697" y="3632200"/>
            <a:ext cx="673583" cy="776848"/>
            <a:chOff x="0" y="0"/>
            <a:chExt cx="1347166" cy="1553696"/>
          </a:xfrm>
        </p:grpSpPr>
        <p:pic>
          <p:nvPicPr>
            <p:cNvPr id="8" name="Picture 8"/>
            <p:cNvPicPr>
              <a:picLocks noChangeAspect="1"/>
            </p:cNvPicPr>
            <p:nvPr/>
          </p:nvPicPr>
          <p:blipFill>
            <a:blip r:embed="rId5"/>
            <a:srcRect/>
            <a:stretch>
              <a:fillRect/>
            </a:stretch>
          </p:blipFill>
          <p:spPr>
            <a:xfrm>
              <a:off x="1133" y="0"/>
              <a:ext cx="739037" cy="614325"/>
            </a:xfrm>
            <a:prstGeom prst="rect">
              <a:avLst/>
            </a:prstGeom>
          </p:spPr>
        </p:pic>
        <p:pic>
          <p:nvPicPr>
            <p:cNvPr id="9" name="Picture 9"/>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0" name="Picture 10"/>
            <p:cNvPicPr>
              <a:picLocks noChangeAspect="1"/>
            </p:cNvPicPr>
            <p:nvPr/>
          </p:nvPicPr>
          <p:blipFill>
            <a:blip r:embed="rId5"/>
            <a:srcRect/>
            <a:stretch>
              <a:fillRect/>
            </a:stretch>
          </p:blipFill>
          <p:spPr>
            <a:xfrm rot="-7701299">
              <a:off x="63717" y="1055144"/>
              <a:ext cx="467850" cy="388900"/>
            </a:xfrm>
            <a:prstGeom prst="rect">
              <a:avLst/>
            </a:prstGeom>
          </p:spPr>
        </p:pic>
      </p:grpSp>
      <p:grpSp>
        <p:nvGrpSpPr>
          <p:cNvPr id="7" name="Group 12"/>
          <p:cNvGrpSpPr/>
          <p:nvPr/>
        </p:nvGrpSpPr>
        <p:grpSpPr>
          <a:xfrm>
            <a:off x="1011291" y="2624118"/>
            <a:ext cx="673583" cy="776848"/>
            <a:chOff x="0" y="0"/>
            <a:chExt cx="1347166" cy="1553696"/>
          </a:xfrm>
        </p:grpSpPr>
        <p:pic>
          <p:nvPicPr>
            <p:cNvPr id="13" name="Picture 13"/>
            <p:cNvPicPr>
              <a:picLocks noChangeAspect="1"/>
            </p:cNvPicPr>
            <p:nvPr/>
          </p:nvPicPr>
          <p:blipFill>
            <a:blip r:embed="rId5"/>
            <a:srcRect/>
            <a:stretch>
              <a:fillRect/>
            </a:stretch>
          </p:blipFill>
          <p:spPr>
            <a:xfrm>
              <a:off x="1133" y="0"/>
              <a:ext cx="739037" cy="614325"/>
            </a:xfrm>
            <a:prstGeom prst="rect">
              <a:avLst/>
            </a:prstGeom>
          </p:spPr>
        </p:pic>
        <p:pic>
          <p:nvPicPr>
            <p:cNvPr id="14" name="Picture 14"/>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5" name="Picture 15"/>
            <p:cNvPicPr>
              <a:picLocks noChangeAspect="1"/>
            </p:cNvPicPr>
            <p:nvPr/>
          </p:nvPicPr>
          <p:blipFill>
            <a:blip r:embed="rId5"/>
            <a:srcRect/>
            <a:stretch>
              <a:fillRect/>
            </a:stretch>
          </p:blipFill>
          <p:spPr>
            <a:xfrm rot="-7701299">
              <a:off x="63717" y="1055144"/>
              <a:ext cx="467850" cy="388900"/>
            </a:xfrm>
            <a:prstGeom prst="rect">
              <a:avLst/>
            </a:prstGeom>
          </p:spPr>
        </p:pic>
      </p:grpSp>
      <p:pic>
        <p:nvPicPr>
          <p:cNvPr id="16" name="Picture 16"/>
          <p:cNvPicPr>
            <a:picLocks noChangeAspect="1"/>
          </p:cNvPicPr>
          <p:nvPr/>
        </p:nvPicPr>
        <p:blipFill>
          <a:blip r:embed="rId3"/>
          <a:srcRect/>
          <a:stretch>
            <a:fillRect/>
          </a:stretch>
        </p:blipFill>
        <p:spPr>
          <a:xfrm rot="-10696810">
            <a:off x="9207866" y="5211999"/>
            <a:ext cx="4596669" cy="2453472"/>
          </a:xfrm>
          <a:prstGeom prst="rect">
            <a:avLst/>
          </a:prstGeom>
        </p:spPr>
      </p:pic>
      <p:pic>
        <p:nvPicPr>
          <p:cNvPr id="17" name="Picture 17"/>
          <p:cNvPicPr>
            <a:picLocks noChangeAspect="1"/>
          </p:cNvPicPr>
          <p:nvPr/>
        </p:nvPicPr>
        <p:blipFill>
          <a:blip r:embed="rId4"/>
          <a:srcRect/>
          <a:stretch>
            <a:fillRect/>
          </a:stretch>
        </p:blipFill>
        <p:spPr>
          <a:xfrm rot="-1731009">
            <a:off x="9710215" y="4863781"/>
            <a:ext cx="3574365" cy="3149909"/>
          </a:xfrm>
          <a:prstGeom prst="rect">
            <a:avLst/>
          </a:prstGeom>
        </p:spPr>
      </p:pic>
      <p:sp>
        <p:nvSpPr>
          <p:cNvPr id="4" name="TextBox 3">
            <a:extLst>
              <a:ext uri="{FF2B5EF4-FFF2-40B4-BE49-F238E27FC236}">
                <a16:creationId xmlns:a16="http://schemas.microsoft.com/office/drawing/2014/main" id="{B6D01B16-2803-4FF1-ACDF-56DE41C0A55B}"/>
              </a:ext>
            </a:extLst>
          </p:cNvPr>
          <p:cNvSpPr txBox="1"/>
          <p:nvPr/>
        </p:nvSpPr>
        <p:spPr>
          <a:xfrm>
            <a:off x="3812346" y="795318"/>
            <a:ext cx="4717958" cy="707886"/>
          </a:xfrm>
          <a:prstGeom prst="rect">
            <a:avLst/>
          </a:prstGeom>
          <a:noFill/>
        </p:spPr>
        <p:txBody>
          <a:bodyPr wrap="none" rtlCol="0">
            <a:spAutoFit/>
          </a:bodyPr>
          <a:lstStyle/>
          <a:p>
            <a:r>
              <a:rPr lang="en-US" sz="4000" b="1" dirty="0" err="1"/>
              <a:t>Bài</a:t>
            </a:r>
            <a:r>
              <a:rPr lang="en-US" sz="4000" b="1" dirty="0"/>
              <a:t> </a:t>
            </a:r>
            <a:r>
              <a:rPr lang="en-US" sz="4000" b="1" dirty="0" err="1"/>
              <a:t>viết</a:t>
            </a:r>
            <a:r>
              <a:rPr lang="en-US" sz="4000" b="1" dirty="0"/>
              <a:t> </a:t>
            </a:r>
            <a:r>
              <a:rPr lang="en-US" sz="4000" b="1" dirty="0" err="1"/>
              <a:t>tham</a:t>
            </a:r>
            <a:r>
              <a:rPr lang="en-US" sz="4000" b="1" dirty="0"/>
              <a:t> </a:t>
            </a:r>
            <a:r>
              <a:rPr lang="en-US" sz="4000" b="1" dirty="0" err="1"/>
              <a:t>khảo</a:t>
            </a:r>
            <a:endParaRPr lang="en-US" sz="4000" dirty="0"/>
          </a:p>
        </p:txBody>
      </p:sp>
      <p:sp>
        <p:nvSpPr>
          <p:cNvPr id="6" name="TextBox 5">
            <a:extLst>
              <a:ext uri="{FF2B5EF4-FFF2-40B4-BE49-F238E27FC236}">
                <a16:creationId xmlns:a16="http://schemas.microsoft.com/office/drawing/2014/main" id="{AE79E4D1-DF59-46D3-AC3F-C3AA29ABB0FE}"/>
              </a:ext>
            </a:extLst>
          </p:cNvPr>
          <p:cNvSpPr txBox="1"/>
          <p:nvPr/>
        </p:nvSpPr>
        <p:spPr>
          <a:xfrm>
            <a:off x="794719" y="1783080"/>
            <a:ext cx="10681001" cy="6370975"/>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3600" dirty="0">
                <a:latin typeface="Times New Roman" pitchFamily="18" charset="0"/>
                <a:cs typeface="Times New Roman" pitchFamily="18" charset="0"/>
              </a:rPr>
              <a:t>qua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nhớ</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thắm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xúc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hợp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tưởng</a:t>
            </a:r>
            <a:r>
              <a:rPr lang="en-US" sz="3600" dirty="0">
                <a:latin typeface="Times New Roman" pitchFamily="18" charset="0"/>
                <a:cs typeface="Times New Roman" pitchFamily="18" charset="0"/>
              </a:rPr>
              <a:t>, so </a:t>
            </a:r>
            <a:r>
              <a:rPr lang="en-US" sz="3600" dirty="0" err="1">
                <a:latin typeface="Times New Roman" pitchFamily="18" charset="0"/>
                <a:cs typeface="Times New Roman" pitchFamily="18" charset="0"/>
              </a:rPr>
              <a:t>sánh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gũi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bạc</a:t>
            </a:r>
            <a:r>
              <a:rPr lang="en-US" sz="3600" dirty="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8982474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696810">
            <a:off x="-1612535" y="-540936"/>
            <a:ext cx="4596669" cy="2453472"/>
          </a:xfrm>
          <a:prstGeom prst="rect">
            <a:avLst/>
          </a:prstGeom>
        </p:spPr>
      </p:pic>
      <p:pic>
        <p:nvPicPr>
          <p:cNvPr id="3" name="Picture 3"/>
          <p:cNvPicPr>
            <a:picLocks noChangeAspect="1"/>
          </p:cNvPicPr>
          <p:nvPr/>
        </p:nvPicPr>
        <p:blipFill>
          <a:blip r:embed="rId4"/>
          <a:srcRect/>
          <a:stretch>
            <a:fillRect/>
          </a:stretch>
        </p:blipFill>
        <p:spPr>
          <a:xfrm rot="-1731009">
            <a:off x="-1110185" y="-889155"/>
            <a:ext cx="3574365" cy="3149909"/>
          </a:xfrm>
          <a:prstGeom prst="rect">
            <a:avLst/>
          </a:prstGeom>
        </p:spPr>
      </p:pic>
      <p:grpSp>
        <p:nvGrpSpPr>
          <p:cNvPr id="5" name="Group 7"/>
          <p:cNvGrpSpPr/>
          <p:nvPr/>
        </p:nvGrpSpPr>
        <p:grpSpPr>
          <a:xfrm>
            <a:off x="10608697" y="3632200"/>
            <a:ext cx="673583" cy="776848"/>
            <a:chOff x="0" y="0"/>
            <a:chExt cx="1347166" cy="1553696"/>
          </a:xfrm>
        </p:grpSpPr>
        <p:pic>
          <p:nvPicPr>
            <p:cNvPr id="8" name="Picture 8"/>
            <p:cNvPicPr>
              <a:picLocks noChangeAspect="1"/>
            </p:cNvPicPr>
            <p:nvPr/>
          </p:nvPicPr>
          <p:blipFill>
            <a:blip r:embed="rId5"/>
            <a:srcRect/>
            <a:stretch>
              <a:fillRect/>
            </a:stretch>
          </p:blipFill>
          <p:spPr>
            <a:xfrm>
              <a:off x="1133" y="0"/>
              <a:ext cx="739037" cy="614325"/>
            </a:xfrm>
            <a:prstGeom prst="rect">
              <a:avLst/>
            </a:prstGeom>
          </p:spPr>
        </p:pic>
        <p:pic>
          <p:nvPicPr>
            <p:cNvPr id="9" name="Picture 9"/>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0" name="Picture 10"/>
            <p:cNvPicPr>
              <a:picLocks noChangeAspect="1"/>
            </p:cNvPicPr>
            <p:nvPr/>
          </p:nvPicPr>
          <p:blipFill>
            <a:blip r:embed="rId5"/>
            <a:srcRect/>
            <a:stretch>
              <a:fillRect/>
            </a:stretch>
          </p:blipFill>
          <p:spPr>
            <a:xfrm rot="-7701299">
              <a:off x="63717" y="1055144"/>
              <a:ext cx="467850" cy="388900"/>
            </a:xfrm>
            <a:prstGeom prst="rect">
              <a:avLst/>
            </a:prstGeom>
          </p:spPr>
        </p:pic>
      </p:grpSp>
      <p:grpSp>
        <p:nvGrpSpPr>
          <p:cNvPr id="7" name="Group 12"/>
          <p:cNvGrpSpPr/>
          <p:nvPr/>
        </p:nvGrpSpPr>
        <p:grpSpPr>
          <a:xfrm>
            <a:off x="1011291" y="2624118"/>
            <a:ext cx="673583" cy="776848"/>
            <a:chOff x="0" y="0"/>
            <a:chExt cx="1347166" cy="1553696"/>
          </a:xfrm>
        </p:grpSpPr>
        <p:pic>
          <p:nvPicPr>
            <p:cNvPr id="13" name="Picture 13"/>
            <p:cNvPicPr>
              <a:picLocks noChangeAspect="1"/>
            </p:cNvPicPr>
            <p:nvPr/>
          </p:nvPicPr>
          <p:blipFill>
            <a:blip r:embed="rId5"/>
            <a:srcRect/>
            <a:stretch>
              <a:fillRect/>
            </a:stretch>
          </p:blipFill>
          <p:spPr>
            <a:xfrm>
              <a:off x="1133" y="0"/>
              <a:ext cx="739037" cy="614325"/>
            </a:xfrm>
            <a:prstGeom prst="rect">
              <a:avLst/>
            </a:prstGeom>
          </p:spPr>
        </p:pic>
        <p:pic>
          <p:nvPicPr>
            <p:cNvPr id="14" name="Picture 14"/>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5" name="Picture 15"/>
            <p:cNvPicPr>
              <a:picLocks noChangeAspect="1"/>
            </p:cNvPicPr>
            <p:nvPr/>
          </p:nvPicPr>
          <p:blipFill>
            <a:blip r:embed="rId5"/>
            <a:srcRect/>
            <a:stretch>
              <a:fillRect/>
            </a:stretch>
          </p:blipFill>
          <p:spPr>
            <a:xfrm rot="-7701299">
              <a:off x="63717" y="1055144"/>
              <a:ext cx="467850" cy="388900"/>
            </a:xfrm>
            <a:prstGeom prst="rect">
              <a:avLst/>
            </a:prstGeom>
          </p:spPr>
        </p:pic>
      </p:grpSp>
      <p:pic>
        <p:nvPicPr>
          <p:cNvPr id="16" name="Picture 16"/>
          <p:cNvPicPr>
            <a:picLocks noChangeAspect="1"/>
          </p:cNvPicPr>
          <p:nvPr/>
        </p:nvPicPr>
        <p:blipFill>
          <a:blip r:embed="rId3"/>
          <a:srcRect/>
          <a:stretch>
            <a:fillRect/>
          </a:stretch>
        </p:blipFill>
        <p:spPr>
          <a:xfrm rot="-10696810">
            <a:off x="9207866" y="5211999"/>
            <a:ext cx="4596669" cy="2453472"/>
          </a:xfrm>
          <a:prstGeom prst="rect">
            <a:avLst/>
          </a:prstGeom>
        </p:spPr>
      </p:pic>
      <p:pic>
        <p:nvPicPr>
          <p:cNvPr id="17" name="Picture 17"/>
          <p:cNvPicPr>
            <a:picLocks noChangeAspect="1"/>
          </p:cNvPicPr>
          <p:nvPr/>
        </p:nvPicPr>
        <p:blipFill>
          <a:blip r:embed="rId4"/>
          <a:srcRect/>
          <a:stretch>
            <a:fillRect/>
          </a:stretch>
        </p:blipFill>
        <p:spPr>
          <a:xfrm rot="-1731009">
            <a:off x="9710215" y="4863781"/>
            <a:ext cx="3574365" cy="3149909"/>
          </a:xfrm>
          <a:prstGeom prst="rect">
            <a:avLst/>
          </a:prstGeom>
        </p:spPr>
      </p:pic>
      <p:sp>
        <p:nvSpPr>
          <p:cNvPr id="4" name="TextBox 3">
            <a:extLst>
              <a:ext uri="{FF2B5EF4-FFF2-40B4-BE49-F238E27FC236}">
                <a16:creationId xmlns:a16="http://schemas.microsoft.com/office/drawing/2014/main" id="{B6D01B16-2803-4FF1-ACDF-56DE41C0A55B}"/>
              </a:ext>
            </a:extLst>
          </p:cNvPr>
          <p:cNvSpPr txBox="1"/>
          <p:nvPr/>
        </p:nvSpPr>
        <p:spPr>
          <a:xfrm>
            <a:off x="3812346" y="795318"/>
            <a:ext cx="4717958" cy="707886"/>
          </a:xfrm>
          <a:prstGeom prst="rect">
            <a:avLst/>
          </a:prstGeom>
          <a:noFill/>
        </p:spPr>
        <p:txBody>
          <a:bodyPr wrap="none" rtlCol="0">
            <a:spAutoFit/>
          </a:bodyPr>
          <a:lstStyle/>
          <a:p>
            <a:r>
              <a:rPr lang="en-US" sz="4000" b="1" dirty="0" err="1"/>
              <a:t>Bài</a:t>
            </a:r>
            <a:r>
              <a:rPr lang="en-US" sz="4000" b="1" dirty="0"/>
              <a:t> </a:t>
            </a:r>
            <a:r>
              <a:rPr lang="en-US" sz="4000" b="1" dirty="0" err="1"/>
              <a:t>viết</a:t>
            </a:r>
            <a:r>
              <a:rPr lang="en-US" sz="4000" b="1" dirty="0"/>
              <a:t> </a:t>
            </a:r>
            <a:r>
              <a:rPr lang="en-US" sz="4000" b="1" dirty="0" err="1"/>
              <a:t>tham</a:t>
            </a:r>
            <a:r>
              <a:rPr lang="en-US" sz="4000" b="1" dirty="0"/>
              <a:t> </a:t>
            </a:r>
            <a:r>
              <a:rPr lang="en-US" sz="4000" b="1" dirty="0" err="1"/>
              <a:t>khảo</a:t>
            </a:r>
            <a:endParaRPr lang="en-US" sz="4000" dirty="0"/>
          </a:p>
        </p:txBody>
      </p:sp>
      <p:sp>
        <p:nvSpPr>
          <p:cNvPr id="6" name="TextBox 5">
            <a:extLst>
              <a:ext uri="{FF2B5EF4-FFF2-40B4-BE49-F238E27FC236}">
                <a16:creationId xmlns:a16="http://schemas.microsoft.com/office/drawing/2014/main" id="{AE79E4D1-DF59-46D3-AC3F-C3AA29ABB0FE}"/>
              </a:ext>
            </a:extLst>
          </p:cNvPr>
          <p:cNvSpPr txBox="1"/>
          <p:nvPr/>
        </p:nvSpPr>
        <p:spPr>
          <a:xfrm>
            <a:off x="794719" y="1783080"/>
            <a:ext cx="10681001" cy="2862322"/>
          </a:xfrm>
          <a:prstGeom prst="rect">
            <a:avLst/>
          </a:prstGeom>
          <a:noFill/>
        </p:spPr>
        <p:txBody>
          <a:bodyPr wrap="square" rtlCol="0">
            <a:spAutoFit/>
          </a:bodyPr>
          <a:lstStyle/>
          <a:p>
            <a:r>
              <a:rPr lang="en-US" sz="24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18" name="Rectangle 17"/>
          <p:cNvSpPr/>
          <p:nvPr/>
        </p:nvSpPr>
        <p:spPr>
          <a:xfrm>
            <a:off x="0" y="1950720"/>
            <a:ext cx="11506200" cy="9510296"/>
          </a:xfrm>
          <a:prstGeom prst="rect">
            <a:avLst/>
          </a:prstGeom>
        </p:spPr>
        <p:txBody>
          <a:bodyPr wrap="square">
            <a:spAutoFit/>
          </a:bodyPr>
          <a:lstStyle/>
          <a:p>
            <a:pPr algn="just"/>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đậm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so </a:t>
            </a:r>
            <a:r>
              <a:rPr lang="en-US" sz="3600" dirty="0" err="1">
                <a:latin typeface="Times New Roman" pitchFamily="18" charset="0"/>
                <a:cs typeface="Times New Roman" pitchFamily="18" charset="0"/>
              </a:rPr>
              <a:t>sánh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thú</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thuyền</a:t>
            </a:r>
            <a:r>
              <a:rPr lang="en-US" sz="3600" dirty="0">
                <a:latin typeface="Times New Roman" pitchFamily="18" charset="0"/>
                <a:cs typeface="Times New Roman" pitchFamily="18" charset="0"/>
              </a:rPr>
              <a:t> to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Rướn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bao</a:t>
            </a:r>
            <a:r>
              <a:rPr lang="en-US" sz="3600" dirty="0">
                <a:latin typeface="Times New Roman" pitchFamily="18" charset="0"/>
                <a:cs typeface="Times New Roman" pitchFamily="18" charset="0"/>
              </a:rPr>
              <a:t> la </a:t>
            </a:r>
            <a:r>
              <a:rPr lang="en-US" sz="3600" dirty="0" err="1">
                <a:latin typeface="Times New Roman" pitchFamily="18" charset="0"/>
                <a:cs typeface="Times New Roman" pitchFamily="18" charset="0"/>
              </a:rPr>
              <a:t>thâu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góp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buồm</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cái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hữu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so </a:t>
            </a:r>
            <a:r>
              <a:rPr lang="en-US" sz="3600" dirty="0" err="1">
                <a:latin typeface="Times New Roman" pitchFamily="18" charset="0"/>
                <a:cs typeface="Times New Roman" pitchFamily="18" charset="0"/>
              </a:rPr>
              <a:t>sánh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làng</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cái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trừu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thẳm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buồm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vóc</a:t>
            </a:r>
            <a:r>
              <a:rPr lang="en-US" sz="3600" dirty="0">
                <a:latin typeface="Times New Roman" pitchFamily="18" charset="0"/>
                <a:cs typeface="Times New Roman" pitchFamily="18" charset="0"/>
              </a:rPr>
              <a:t> bung </a:t>
            </a:r>
            <a:r>
              <a:rPr lang="en-US" sz="3600" dirty="0" err="1">
                <a:latin typeface="Times New Roman" pitchFamily="18" charset="0"/>
                <a:cs typeface="Times New Roman" pitchFamily="18" charset="0"/>
              </a:rPr>
              <a:t>tỏa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buồm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gắn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mưu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Vẫn</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thuyền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đua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nằm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lặng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im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mỏi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nằm</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Nghe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muối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thớ</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vỏ</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328982474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696810">
            <a:off x="-1612535" y="-540936"/>
            <a:ext cx="4596669" cy="2453472"/>
          </a:xfrm>
          <a:prstGeom prst="rect">
            <a:avLst/>
          </a:prstGeom>
        </p:spPr>
      </p:pic>
      <p:pic>
        <p:nvPicPr>
          <p:cNvPr id="3" name="Picture 3"/>
          <p:cNvPicPr>
            <a:picLocks noChangeAspect="1"/>
          </p:cNvPicPr>
          <p:nvPr/>
        </p:nvPicPr>
        <p:blipFill>
          <a:blip r:embed="rId4"/>
          <a:srcRect/>
          <a:stretch>
            <a:fillRect/>
          </a:stretch>
        </p:blipFill>
        <p:spPr>
          <a:xfrm rot="-1731009">
            <a:off x="-1110185" y="-889155"/>
            <a:ext cx="3574365" cy="3149909"/>
          </a:xfrm>
          <a:prstGeom prst="rect">
            <a:avLst/>
          </a:prstGeom>
        </p:spPr>
      </p:pic>
      <p:grpSp>
        <p:nvGrpSpPr>
          <p:cNvPr id="5" name="Group 7"/>
          <p:cNvGrpSpPr/>
          <p:nvPr/>
        </p:nvGrpSpPr>
        <p:grpSpPr>
          <a:xfrm>
            <a:off x="10608697" y="3632200"/>
            <a:ext cx="673583" cy="776848"/>
            <a:chOff x="0" y="0"/>
            <a:chExt cx="1347166" cy="1553696"/>
          </a:xfrm>
        </p:grpSpPr>
        <p:pic>
          <p:nvPicPr>
            <p:cNvPr id="8" name="Picture 8"/>
            <p:cNvPicPr>
              <a:picLocks noChangeAspect="1"/>
            </p:cNvPicPr>
            <p:nvPr/>
          </p:nvPicPr>
          <p:blipFill>
            <a:blip r:embed="rId5"/>
            <a:srcRect/>
            <a:stretch>
              <a:fillRect/>
            </a:stretch>
          </p:blipFill>
          <p:spPr>
            <a:xfrm>
              <a:off x="1133" y="0"/>
              <a:ext cx="739037" cy="614325"/>
            </a:xfrm>
            <a:prstGeom prst="rect">
              <a:avLst/>
            </a:prstGeom>
          </p:spPr>
        </p:pic>
        <p:pic>
          <p:nvPicPr>
            <p:cNvPr id="9" name="Picture 9"/>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0" name="Picture 10"/>
            <p:cNvPicPr>
              <a:picLocks noChangeAspect="1"/>
            </p:cNvPicPr>
            <p:nvPr/>
          </p:nvPicPr>
          <p:blipFill>
            <a:blip r:embed="rId5"/>
            <a:srcRect/>
            <a:stretch>
              <a:fillRect/>
            </a:stretch>
          </p:blipFill>
          <p:spPr>
            <a:xfrm rot="-7701299">
              <a:off x="63717" y="1055144"/>
              <a:ext cx="467850" cy="388900"/>
            </a:xfrm>
            <a:prstGeom prst="rect">
              <a:avLst/>
            </a:prstGeom>
          </p:spPr>
        </p:pic>
      </p:grpSp>
      <p:grpSp>
        <p:nvGrpSpPr>
          <p:cNvPr id="7" name="Group 12"/>
          <p:cNvGrpSpPr/>
          <p:nvPr/>
        </p:nvGrpSpPr>
        <p:grpSpPr>
          <a:xfrm>
            <a:off x="1011291" y="2624118"/>
            <a:ext cx="673583" cy="776848"/>
            <a:chOff x="0" y="0"/>
            <a:chExt cx="1347166" cy="1553696"/>
          </a:xfrm>
        </p:grpSpPr>
        <p:pic>
          <p:nvPicPr>
            <p:cNvPr id="13" name="Picture 13"/>
            <p:cNvPicPr>
              <a:picLocks noChangeAspect="1"/>
            </p:cNvPicPr>
            <p:nvPr/>
          </p:nvPicPr>
          <p:blipFill>
            <a:blip r:embed="rId5"/>
            <a:srcRect/>
            <a:stretch>
              <a:fillRect/>
            </a:stretch>
          </p:blipFill>
          <p:spPr>
            <a:xfrm>
              <a:off x="1133" y="0"/>
              <a:ext cx="739037" cy="614325"/>
            </a:xfrm>
            <a:prstGeom prst="rect">
              <a:avLst/>
            </a:prstGeom>
          </p:spPr>
        </p:pic>
        <p:pic>
          <p:nvPicPr>
            <p:cNvPr id="14" name="Picture 14"/>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5" name="Picture 15"/>
            <p:cNvPicPr>
              <a:picLocks noChangeAspect="1"/>
            </p:cNvPicPr>
            <p:nvPr/>
          </p:nvPicPr>
          <p:blipFill>
            <a:blip r:embed="rId5"/>
            <a:srcRect/>
            <a:stretch>
              <a:fillRect/>
            </a:stretch>
          </p:blipFill>
          <p:spPr>
            <a:xfrm rot="-7701299">
              <a:off x="63717" y="1055144"/>
              <a:ext cx="467850" cy="388900"/>
            </a:xfrm>
            <a:prstGeom prst="rect">
              <a:avLst/>
            </a:prstGeom>
          </p:spPr>
        </p:pic>
      </p:grpSp>
      <p:pic>
        <p:nvPicPr>
          <p:cNvPr id="16" name="Picture 16"/>
          <p:cNvPicPr>
            <a:picLocks noChangeAspect="1"/>
          </p:cNvPicPr>
          <p:nvPr/>
        </p:nvPicPr>
        <p:blipFill>
          <a:blip r:embed="rId3"/>
          <a:srcRect/>
          <a:stretch>
            <a:fillRect/>
          </a:stretch>
        </p:blipFill>
        <p:spPr>
          <a:xfrm rot="-10696810">
            <a:off x="9207866" y="5211999"/>
            <a:ext cx="4596669" cy="2453472"/>
          </a:xfrm>
          <a:prstGeom prst="rect">
            <a:avLst/>
          </a:prstGeom>
        </p:spPr>
      </p:pic>
      <p:pic>
        <p:nvPicPr>
          <p:cNvPr id="17" name="Picture 17"/>
          <p:cNvPicPr>
            <a:picLocks noChangeAspect="1"/>
          </p:cNvPicPr>
          <p:nvPr/>
        </p:nvPicPr>
        <p:blipFill>
          <a:blip r:embed="rId4"/>
          <a:srcRect/>
          <a:stretch>
            <a:fillRect/>
          </a:stretch>
        </p:blipFill>
        <p:spPr>
          <a:xfrm rot="-1731009">
            <a:off x="9710215" y="4863781"/>
            <a:ext cx="3574365" cy="3149909"/>
          </a:xfrm>
          <a:prstGeom prst="rect">
            <a:avLst/>
          </a:prstGeom>
        </p:spPr>
      </p:pic>
      <p:sp>
        <p:nvSpPr>
          <p:cNvPr id="4" name="TextBox 3">
            <a:extLst>
              <a:ext uri="{FF2B5EF4-FFF2-40B4-BE49-F238E27FC236}">
                <a16:creationId xmlns:a16="http://schemas.microsoft.com/office/drawing/2014/main" id="{B6D01B16-2803-4FF1-ACDF-56DE41C0A55B}"/>
              </a:ext>
            </a:extLst>
          </p:cNvPr>
          <p:cNvSpPr txBox="1"/>
          <p:nvPr/>
        </p:nvSpPr>
        <p:spPr>
          <a:xfrm>
            <a:off x="3812346" y="795318"/>
            <a:ext cx="4717958" cy="707886"/>
          </a:xfrm>
          <a:prstGeom prst="rect">
            <a:avLst/>
          </a:prstGeom>
          <a:noFill/>
        </p:spPr>
        <p:txBody>
          <a:bodyPr wrap="none" rtlCol="0">
            <a:spAutoFit/>
          </a:bodyPr>
          <a:lstStyle/>
          <a:p>
            <a:r>
              <a:rPr lang="en-US" sz="4000" b="1" dirty="0" err="1"/>
              <a:t>Bài</a:t>
            </a:r>
            <a:r>
              <a:rPr lang="en-US" sz="4000" b="1" dirty="0"/>
              <a:t> </a:t>
            </a:r>
            <a:r>
              <a:rPr lang="en-US" sz="4000" b="1" dirty="0" err="1"/>
              <a:t>viết</a:t>
            </a:r>
            <a:r>
              <a:rPr lang="en-US" sz="4000" b="1" dirty="0"/>
              <a:t> </a:t>
            </a:r>
            <a:r>
              <a:rPr lang="en-US" sz="4000" b="1" dirty="0" err="1"/>
              <a:t>tham</a:t>
            </a:r>
            <a:r>
              <a:rPr lang="en-US" sz="4000" b="1" dirty="0"/>
              <a:t> </a:t>
            </a:r>
            <a:r>
              <a:rPr lang="en-US" sz="4000" b="1" dirty="0" err="1"/>
              <a:t>khảo</a:t>
            </a:r>
            <a:endParaRPr lang="en-US" sz="4000" dirty="0"/>
          </a:p>
        </p:txBody>
      </p:sp>
      <p:sp>
        <p:nvSpPr>
          <p:cNvPr id="6" name="TextBox 5">
            <a:extLst>
              <a:ext uri="{FF2B5EF4-FFF2-40B4-BE49-F238E27FC236}">
                <a16:creationId xmlns:a16="http://schemas.microsoft.com/office/drawing/2014/main" id="{AE79E4D1-DF59-46D3-AC3F-C3AA29ABB0FE}"/>
              </a:ext>
            </a:extLst>
          </p:cNvPr>
          <p:cNvSpPr txBox="1"/>
          <p:nvPr/>
        </p:nvSpPr>
        <p:spPr>
          <a:xfrm>
            <a:off x="794719" y="1783080"/>
            <a:ext cx="10681001" cy="2862322"/>
          </a:xfrm>
          <a:prstGeom prst="rect">
            <a:avLst/>
          </a:prstGeom>
          <a:noFill/>
        </p:spPr>
        <p:txBody>
          <a:bodyPr wrap="square" rtlCol="0">
            <a:spAutoFit/>
          </a:bodyPr>
          <a:lstStyle/>
          <a:p>
            <a:r>
              <a:rPr lang="en-US" sz="24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18" name="Rectangle 17"/>
          <p:cNvSpPr/>
          <p:nvPr/>
        </p:nvSpPr>
        <p:spPr>
          <a:xfrm>
            <a:off x="-487680" y="1874728"/>
            <a:ext cx="11993880" cy="7294305"/>
          </a:xfrm>
          <a:prstGeom prst="rect">
            <a:avLst/>
          </a:prstGeom>
        </p:spPr>
        <p:txBody>
          <a:bodyPr wrap="square">
            <a:spAutoFit/>
          </a:bodyPr>
          <a:lstStyle/>
          <a:p>
            <a:pPr algn="just"/>
            <a:r>
              <a:rPr lang="en-US" sz="3600" dirty="0" err="1">
                <a:latin typeface="Times New Roman" pitchFamily="18" charset="0"/>
                <a:cs typeface="Times New Roman" pitchFamily="18" charset="0"/>
              </a:rPr>
              <a:t>Nghe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nhưng</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muối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thớ</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chuyển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chỉ</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thuyền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đẫm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muối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râm</a:t>
            </a:r>
            <a:r>
              <a:rPr lang="en-US" sz="3600" dirty="0">
                <a:latin typeface="Times New Roman" pitchFamily="18" charset="0"/>
                <a:cs typeface="Times New Roman" pitchFamily="18" charset="0"/>
              </a:rPr>
              <a:t> ran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dịu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êm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nhịp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gắn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đằm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thắm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vẻ</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đẹp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khoẻ</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khoắn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khởi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Hanh</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328982474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761A64-A59C-4A0B-8A77-C096096C46E9}"/>
              </a:ext>
            </a:extLst>
          </p:cNvPr>
          <p:cNvSpPr txBox="1"/>
          <p:nvPr/>
        </p:nvSpPr>
        <p:spPr>
          <a:xfrm>
            <a:off x="2216720" y="381000"/>
            <a:ext cx="7758559" cy="6186309"/>
          </a:xfrm>
          <a:prstGeom prst="rect">
            <a:avLst/>
          </a:prstGeom>
          <a:noFill/>
        </p:spPr>
        <p:txBody>
          <a:bodyPr wrap="square" rtlCol="0">
            <a:spAutoFit/>
          </a:bodyPr>
          <a:lstStyle/>
          <a:p>
            <a:pPr algn="ctr"/>
            <a:r>
              <a:rPr lang="en-US" sz="2800" b="1" dirty="0" err="1"/>
              <a:t>Quê</a:t>
            </a:r>
            <a:r>
              <a:rPr lang="en-US" sz="2800" b="1" dirty="0"/>
              <a:t> </a:t>
            </a:r>
            <a:r>
              <a:rPr lang="en-US" sz="2800" b="1" dirty="0" err="1"/>
              <a:t>hương</a:t>
            </a:r>
            <a:endParaRPr lang="en-US" sz="2800" dirty="0"/>
          </a:p>
          <a:p>
            <a:pPr algn="ctr"/>
            <a:r>
              <a:rPr lang="en-US" sz="2000" b="1" dirty="0" err="1">
                <a:latin typeface="Times New Roman" pitchFamily="18" charset="0"/>
                <a:cs typeface="Times New Roman" pitchFamily="18" charset="0"/>
              </a:rPr>
              <a:t>Chim</a:t>
            </a:r>
            <a:r>
              <a:rPr lang="en-US" sz="2000" b="1" dirty="0">
                <a:latin typeface="Times New Roman" pitchFamily="18" charset="0"/>
                <a:cs typeface="Times New Roman" pitchFamily="18" charset="0"/>
              </a:rPr>
              <a:t> bay </a:t>
            </a:r>
            <a:r>
              <a:rPr lang="en-US" sz="2000" b="1" dirty="0" err="1">
                <a:latin typeface="Times New Roman" pitchFamily="18" charset="0"/>
                <a:cs typeface="Times New Roman" pitchFamily="18" charset="0"/>
              </a:rPr>
              <a:t>dọc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biển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đem</a:t>
            </a:r>
            <a:r>
              <a:rPr lang="en-US" sz="2000" b="1" dirty="0">
                <a:latin typeface="Times New Roman" pitchFamily="18" charset="0"/>
                <a:cs typeface="Times New Roman" pitchFamily="18" charset="0"/>
              </a:rPr>
              <a:t> tin </a:t>
            </a:r>
            <a:r>
              <a:rPr lang="en-US" sz="2000" b="1" dirty="0" err="1">
                <a:latin typeface="Times New Roman" pitchFamily="18" charset="0"/>
                <a:cs typeface="Times New Roman" pitchFamily="18" charset="0"/>
              </a:rPr>
              <a:t>cá</a:t>
            </a:r>
            <a:endParaRPr lang="en-US" sz="2000" b="1" dirty="0">
              <a:latin typeface="Times New Roman" pitchFamily="18" charset="0"/>
              <a:cs typeface="Times New Roman" pitchFamily="18" charset="0"/>
            </a:endParaRPr>
          </a:p>
          <a:p>
            <a:r>
              <a:rPr lang="en-US" sz="2800" dirty="0" err="1">
                <a:latin typeface="Times New Roman" pitchFamily="18" charset="0"/>
                <a:cs typeface="Times New Roman" pitchFamily="18" charset="0"/>
              </a:rPr>
              <a:t>Làng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tôi</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vốn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lưới</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a:t>
            </a:r>
          </a:p>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sớm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hồng</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tuấn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mã</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Phăng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chèo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vượt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giang</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giương</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làng</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Rướn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thâu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gió</a:t>
            </a:r>
            <a:r>
              <a:rPr lang="en-US" sz="2800" dirty="0">
                <a:latin typeface="Times New Roman" pitchFamily="18" charset="0"/>
                <a:cs typeface="Times New Roman" pitchFamily="18" charset="0"/>
              </a:rPr>
              <a:t>…</a:t>
            </a:r>
          </a:p>
          <a:p>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đỗ</a:t>
            </a:r>
            <a:br>
              <a:rPr lang="en-US" sz="3200" dirty="0">
                <a:latin typeface="Times New Roman" pitchFamily="18" charset="0"/>
                <a:cs typeface="Times New Roman" pitchFamily="18" charset="0"/>
              </a:rPr>
            </a:br>
            <a:endParaRPr lang="en-US" sz="4400" b="1" dirty="0">
              <a:latin typeface="Times New Roman" pitchFamily="18" charset="0"/>
              <a:cs typeface="Times New Roman" pitchFamily="18" charset="0"/>
            </a:endParaRPr>
          </a:p>
          <a:p>
            <a:pPr algn="ctr"/>
            <a:endParaRPr lang="en-US" sz="4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680" y="609600"/>
            <a:ext cx="8930640" cy="4832092"/>
          </a:xfrm>
          <a:prstGeom prst="rect">
            <a:avLst/>
          </a:prstGeom>
        </p:spPr>
        <p:txBody>
          <a:bodyPr wrap="square">
            <a:spAutoFit/>
          </a:bodyPr>
          <a:lstStyle/>
          <a:p>
            <a:pPr algn="ctr"/>
            <a:r>
              <a:rPr lang="en-US" sz="2800" dirty="0" err="1">
                <a:latin typeface="Times New Roman" pitchFamily="18" charset="0"/>
                <a:cs typeface="Times New Roman" pitchFamily="18" charset="0"/>
              </a:rPr>
              <a:t>Khắp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ghe</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nắng</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xăm</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vỏ</a:t>
            </a:r>
            <a:r>
              <a:rPr lang="en-US" sz="2800" dirty="0">
                <a:latin typeface="Times New Roman" pitchFamily="18" charset="0"/>
                <a:cs typeface="Times New Roman" pitchFamily="18" charset="0"/>
              </a:rPr>
              <a:t>.</a:t>
            </a:r>
          </a:p>
          <a:p>
            <a:pPr algn="ctr"/>
            <a:r>
              <a:rPr lang="en-US" sz="2800" dirty="0">
                <a:latin typeface="Times New Roman" pitchFamily="18" charset="0"/>
                <a:cs typeface="Times New Roman" pitchFamily="18" charset="0"/>
              </a:rPr>
              <a:t>Nay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vôi</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Thoáng</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thuyền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khơi</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Tôi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460873">
            <a:off x="-1649955" y="-956222"/>
            <a:ext cx="6837428" cy="6418635"/>
          </a:xfrm>
          <a:prstGeom prst="rect">
            <a:avLst/>
          </a:prstGeom>
        </p:spPr>
      </p:pic>
      <p:sp>
        <p:nvSpPr>
          <p:cNvPr id="5" name="TextBox 4">
            <a:extLst>
              <a:ext uri="{FF2B5EF4-FFF2-40B4-BE49-F238E27FC236}">
                <a16:creationId xmlns:a16="http://schemas.microsoft.com/office/drawing/2014/main" id="{03761A64-A59C-4A0B-8A77-C096096C46E9}"/>
              </a:ext>
            </a:extLst>
          </p:cNvPr>
          <p:cNvSpPr txBox="1"/>
          <p:nvPr/>
        </p:nvSpPr>
        <p:spPr>
          <a:xfrm>
            <a:off x="2216720" y="1885072"/>
            <a:ext cx="7758559" cy="2123658"/>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VIẾT ĐOẠN VĂN GHI LẠI CẢM NGHĨ VỀ MỘT BÀI TH</a:t>
            </a:r>
            <a:r>
              <a:rPr lang="vi-VN" sz="4400" b="1" dirty="0">
                <a:latin typeface="Times New Roman" panose="02020603050405020304" pitchFamily="18" charset="0"/>
                <a:cs typeface="Times New Roman" panose="02020603050405020304" pitchFamily="18" charset="0"/>
              </a:rPr>
              <a:t>Ơ</a:t>
            </a:r>
            <a:r>
              <a:rPr lang="en-US" sz="4400" b="1" dirty="0">
                <a:latin typeface="Times New Roman" panose="02020603050405020304" pitchFamily="18" charset="0"/>
                <a:cs typeface="Times New Roman" panose="02020603050405020304" pitchFamily="18" charset="0"/>
              </a:rPr>
              <a:t> 8 CHỮ</a:t>
            </a:r>
          </a:p>
        </p:txBody>
      </p:sp>
    </p:spTree>
    <p:extLst>
      <p:ext uri="{BB962C8B-B14F-4D97-AF65-F5344CB8AC3E}">
        <p14:creationId xmlns:p14="http://schemas.microsoft.com/office/powerpoint/2010/main" val="325934726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3FC25-F3D4-4E2F-A644-24D0FC2EB716}"/>
              </a:ext>
            </a:extLst>
          </p:cNvPr>
          <p:cNvSpPr txBox="1"/>
          <p:nvPr/>
        </p:nvSpPr>
        <p:spPr>
          <a:xfrm>
            <a:off x="0" y="65053"/>
            <a:ext cx="1190244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3439BC1-F67D-47E3-BDF9-DDC643D1F9C7}"/>
              </a:ext>
            </a:extLst>
          </p:cNvPr>
          <p:cNvSpPr txBox="1"/>
          <p:nvPr/>
        </p:nvSpPr>
        <p:spPr>
          <a:xfrm>
            <a:off x="0" y="2042160"/>
            <a:ext cx="11915335"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id="{55BAFE1C-6E47-4AC4-BF1D-E1C975A0BF43}"/>
              </a:ext>
            </a:extLst>
          </p:cNvPr>
          <p:cNvSpPr txBox="1"/>
          <p:nvPr/>
        </p:nvSpPr>
        <p:spPr>
          <a:xfrm>
            <a:off x="0" y="0"/>
            <a:ext cx="11689080" cy="954107"/>
          </a:xfrm>
          <a:prstGeom prst="rect">
            <a:avLst/>
          </a:prstGeom>
          <a:noFill/>
        </p:spPr>
        <p:txBody>
          <a:bodyPr wrap="square" rtlCol="0">
            <a:spAutoFit/>
          </a:bodyPr>
          <a:lstStyle/>
          <a:p>
            <a:r>
              <a:rPr lang="en-US" sz="2800" b="1" dirty="0">
                <a:latin typeface="Times New Roman" pitchFamily="18" charset="0"/>
                <a:cs typeface="Times New Roman" pitchFamily="18" charset="0"/>
              </a:rPr>
              <a:t>I.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76893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200565" y="4493292"/>
            <a:ext cx="4823877" cy="4251041"/>
          </a:xfrm>
          <a:prstGeom prst="rect">
            <a:avLst/>
          </a:prstGeom>
        </p:spPr>
      </p:pic>
      <p:grpSp>
        <p:nvGrpSpPr>
          <p:cNvPr id="6" name="Group 6"/>
          <p:cNvGrpSpPr/>
          <p:nvPr/>
        </p:nvGrpSpPr>
        <p:grpSpPr>
          <a:xfrm>
            <a:off x="11684001" y="6146068"/>
            <a:ext cx="673583" cy="776848"/>
            <a:chOff x="0" y="0"/>
            <a:chExt cx="1347166" cy="1553696"/>
          </a:xfrm>
        </p:grpSpPr>
        <p:pic>
          <p:nvPicPr>
            <p:cNvPr id="7" name="Picture 7"/>
            <p:cNvPicPr>
              <a:picLocks noChangeAspect="1"/>
            </p:cNvPicPr>
            <p:nvPr/>
          </p:nvPicPr>
          <p:blipFill>
            <a:blip r:embed="rId4"/>
            <a:srcRect/>
            <a:stretch>
              <a:fillRect/>
            </a:stretch>
          </p:blipFill>
          <p:spPr>
            <a:xfrm>
              <a:off x="1133" y="0"/>
              <a:ext cx="739037" cy="614325"/>
            </a:xfrm>
            <a:prstGeom prst="rect">
              <a:avLst/>
            </a:prstGeom>
          </p:spPr>
        </p:pic>
        <p:pic>
          <p:nvPicPr>
            <p:cNvPr id="8" name="Picture 8"/>
            <p:cNvPicPr>
              <a:picLocks noChangeAspect="1"/>
            </p:cNvPicPr>
            <p:nvPr/>
          </p:nvPicPr>
          <p:blipFill>
            <a:blip r:embed="rId4"/>
            <a:srcRect/>
            <a:stretch>
              <a:fillRect/>
            </a:stretch>
          </p:blipFill>
          <p:spPr>
            <a:xfrm rot="-3849135">
              <a:off x="787351" y="417665"/>
              <a:ext cx="512635" cy="426128"/>
            </a:xfrm>
            <a:prstGeom prst="rect">
              <a:avLst/>
            </a:prstGeom>
          </p:spPr>
        </p:pic>
        <p:pic>
          <p:nvPicPr>
            <p:cNvPr id="9" name="Picture 9"/>
            <p:cNvPicPr>
              <a:picLocks noChangeAspect="1"/>
            </p:cNvPicPr>
            <p:nvPr/>
          </p:nvPicPr>
          <p:blipFill>
            <a:blip r:embed="rId4"/>
            <a:srcRect/>
            <a:stretch>
              <a:fillRect/>
            </a:stretch>
          </p:blipFill>
          <p:spPr>
            <a:xfrm rot="-7701299">
              <a:off x="63717" y="1055144"/>
              <a:ext cx="467850" cy="388900"/>
            </a:xfrm>
            <a:prstGeom prst="rect">
              <a:avLst/>
            </a:prstGeom>
          </p:spPr>
        </p:pic>
      </p:grpSp>
      <p:grpSp>
        <p:nvGrpSpPr>
          <p:cNvPr id="10" name="Group 10"/>
          <p:cNvGrpSpPr/>
          <p:nvPr/>
        </p:nvGrpSpPr>
        <p:grpSpPr>
          <a:xfrm>
            <a:off x="98994" y="1731738"/>
            <a:ext cx="673583" cy="776848"/>
            <a:chOff x="0" y="0"/>
            <a:chExt cx="1347166" cy="1553696"/>
          </a:xfrm>
        </p:grpSpPr>
        <p:pic>
          <p:nvPicPr>
            <p:cNvPr id="11" name="Picture 11"/>
            <p:cNvPicPr>
              <a:picLocks noChangeAspect="1"/>
            </p:cNvPicPr>
            <p:nvPr/>
          </p:nvPicPr>
          <p:blipFill>
            <a:blip r:embed="rId4"/>
            <a:srcRect/>
            <a:stretch>
              <a:fillRect/>
            </a:stretch>
          </p:blipFill>
          <p:spPr>
            <a:xfrm>
              <a:off x="1133" y="0"/>
              <a:ext cx="739037" cy="614325"/>
            </a:xfrm>
            <a:prstGeom prst="rect">
              <a:avLst/>
            </a:prstGeom>
          </p:spPr>
        </p:pic>
        <p:pic>
          <p:nvPicPr>
            <p:cNvPr id="12" name="Picture 12"/>
            <p:cNvPicPr>
              <a:picLocks noChangeAspect="1"/>
            </p:cNvPicPr>
            <p:nvPr/>
          </p:nvPicPr>
          <p:blipFill>
            <a:blip r:embed="rId4"/>
            <a:srcRect/>
            <a:stretch>
              <a:fillRect/>
            </a:stretch>
          </p:blipFill>
          <p:spPr>
            <a:xfrm rot="-3849135">
              <a:off x="787351" y="417665"/>
              <a:ext cx="512635" cy="426128"/>
            </a:xfrm>
            <a:prstGeom prst="rect">
              <a:avLst/>
            </a:prstGeom>
          </p:spPr>
        </p:pic>
        <p:pic>
          <p:nvPicPr>
            <p:cNvPr id="13" name="Picture 13"/>
            <p:cNvPicPr>
              <a:picLocks noChangeAspect="1"/>
            </p:cNvPicPr>
            <p:nvPr/>
          </p:nvPicPr>
          <p:blipFill>
            <a:blip r:embed="rId4"/>
            <a:srcRect/>
            <a:stretch>
              <a:fillRect/>
            </a:stretch>
          </p:blipFill>
          <p:spPr>
            <a:xfrm rot="-7701299">
              <a:off x="63717" y="1055144"/>
              <a:ext cx="467850" cy="388900"/>
            </a:xfrm>
            <a:prstGeom prst="rect">
              <a:avLst/>
            </a:prstGeom>
          </p:spPr>
        </p:pic>
      </p:grpSp>
      <p:pic>
        <p:nvPicPr>
          <p:cNvPr id="22" name="Google Shape;339;p14"/>
          <p:cNvPicPr preferRelativeResize="0"/>
          <p:nvPr/>
        </p:nvPicPr>
        <p:blipFill rotWithShape="1">
          <a:blip r:embed="rId5">
            <a:alphaModFix/>
          </a:blip>
          <a:srcRect/>
          <a:stretch/>
        </p:blipFill>
        <p:spPr>
          <a:xfrm>
            <a:off x="6058934" y="960160"/>
            <a:ext cx="100084" cy="5156244"/>
          </a:xfrm>
          <a:prstGeom prst="rect">
            <a:avLst/>
          </a:prstGeom>
          <a:blipFill rotWithShape="1">
            <a:blip r:embed="rId5">
              <a:alphaModFix/>
            </a:blip>
            <a:stretch>
              <a:fillRect/>
            </a:stretch>
          </a:blipFill>
          <a:ln>
            <a:noFill/>
          </a:ln>
        </p:spPr>
      </p:pic>
      <p:cxnSp>
        <p:nvCxnSpPr>
          <p:cNvPr id="23" name="Straight Connector 22"/>
          <p:cNvCxnSpPr/>
          <p:nvPr/>
        </p:nvCxnSpPr>
        <p:spPr>
          <a:xfrm>
            <a:off x="5694994" y="1446663"/>
            <a:ext cx="464024"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59018" y="1790130"/>
            <a:ext cx="464024"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59018" y="3525671"/>
            <a:ext cx="464024"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94910" y="4060210"/>
            <a:ext cx="464024"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E9904C-40D7-4E62-96D8-13EB32B507CE}"/>
              </a:ext>
            </a:extLst>
          </p:cNvPr>
          <p:cNvSpPr txBox="1"/>
          <p:nvPr/>
        </p:nvSpPr>
        <p:spPr>
          <a:xfrm>
            <a:off x="4706986" y="923443"/>
            <a:ext cx="3874779"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vi-VN" sz="2800" b="1">
                <a:latin typeface="Times New Roman" panose="02020603050405020304" pitchFamily="18" charset="0"/>
                <a:cs typeface="Times New Roman" panose="02020603050405020304" pitchFamily="18" charset="0"/>
              </a:rPr>
              <a:t>PHIẾU HỌC TẬP SỐ 1</a:t>
            </a:r>
            <a:endParaRPr lang="en-US" sz="280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2F7D8359-987A-41F8-A339-51BB6113FC97}"/>
              </a:ext>
            </a:extLst>
          </p:cNvPr>
          <p:cNvGraphicFramePr>
            <a:graphicFrameLocks noGrp="1"/>
          </p:cNvGraphicFramePr>
          <p:nvPr>
            <p:extLst>
              <p:ext uri="{D42A27DB-BD31-4B8C-83A1-F6EECF244321}">
                <p14:modId xmlns:p14="http://schemas.microsoft.com/office/powerpoint/2010/main" val="3458987799"/>
              </p:ext>
            </p:extLst>
          </p:nvPr>
        </p:nvGraphicFramePr>
        <p:xfrm>
          <a:off x="137913" y="1675487"/>
          <a:ext cx="11993445" cy="2721878"/>
        </p:xfrm>
        <a:graphic>
          <a:graphicData uri="http://schemas.openxmlformats.org/drawingml/2006/table">
            <a:tbl>
              <a:tblPr firstRow="1" firstCol="1" bandRow="1">
                <a:tableStyleId>{5C22544A-7EE6-4342-B048-85BDC9FD1C3A}</a:tableStyleId>
              </a:tblPr>
              <a:tblGrid>
                <a:gridCol w="9740873">
                  <a:extLst>
                    <a:ext uri="{9D8B030D-6E8A-4147-A177-3AD203B41FA5}">
                      <a16:colId xmlns:a16="http://schemas.microsoft.com/office/drawing/2014/main" val="3909838862"/>
                    </a:ext>
                  </a:extLst>
                </a:gridCol>
                <a:gridCol w="2252572">
                  <a:extLst>
                    <a:ext uri="{9D8B030D-6E8A-4147-A177-3AD203B41FA5}">
                      <a16:colId xmlns:a16="http://schemas.microsoft.com/office/drawing/2014/main" val="1334920264"/>
                    </a:ext>
                  </a:extLst>
                </a:gridCol>
              </a:tblGrid>
              <a:tr h="169680">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88339682"/>
                  </a:ext>
                </a:extLst>
              </a:tr>
              <a:tr h="169680">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Bài</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viết</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tham</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khảo</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viết</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về</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bài</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thơ</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giả</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của</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bài</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thơ</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đó</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là</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ai</a:t>
                      </a:r>
                      <a:r>
                        <a:rPr lang="en-US" sz="2400" baseline="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1943066709"/>
                  </a:ext>
                </a:extLst>
              </a:tr>
              <a:tr h="354169">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2. </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Xác</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định</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bố</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cục</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của</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bài</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viết</a:t>
                      </a:r>
                      <a:r>
                        <a:rPr lang="en-US" sz="2400" baseline="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3114201710"/>
                  </a:ext>
                </a:extLst>
              </a:tr>
              <a:tr h="545606">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Nêu</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nội</a:t>
                      </a:r>
                      <a:r>
                        <a:rPr lang="en-US" sz="2400" baseline="0" dirty="0">
                          <a:effectLst/>
                          <a:latin typeface="Times New Roman" panose="02020603050405020304" pitchFamily="18" charset="0"/>
                          <a:cs typeface="Times New Roman" panose="02020603050405020304" pitchFamily="18" charset="0"/>
                        </a:rPr>
                        <a:t> dung </a:t>
                      </a:r>
                      <a:r>
                        <a:rPr lang="en-US" sz="2400" baseline="0" dirty="0" err="1">
                          <a:effectLst/>
                          <a:latin typeface="Times New Roman" panose="02020603050405020304" pitchFamily="18" charset="0"/>
                          <a:cs typeface="Times New Roman" panose="02020603050405020304" pitchFamily="18" charset="0"/>
                        </a:rPr>
                        <a:t>của</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mỗi</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phần</a:t>
                      </a:r>
                      <a:r>
                        <a:rPr lang="en-US" sz="2400" baseline="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2489457118"/>
                  </a:ext>
                </a:extLst>
              </a:tr>
              <a:tr h="538657">
                <a:tc>
                  <a:txBody>
                    <a:bodyPr/>
                    <a:lstStyle/>
                    <a:p>
                      <a:pPr marL="0" marR="0" indent="0" algn="l" defTabSz="609630" rtl="0" eaLnBrk="1" fontAlgn="auto" latinLnBrk="0" hangingPunct="1">
                        <a:lnSpc>
                          <a:spcPct val="100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4. </a:t>
                      </a: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txBody>
                  <a:tcPr marL="55532" marR="55532"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946912523"/>
                  </a:ext>
                </a:extLst>
              </a:tr>
            </a:tbl>
          </a:graphicData>
        </a:graphic>
      </p:graphicFrame>
      <p:sp>
        <p:nvSpPr>
          <p:cNvPr id="5" name="TextBox 4">
            <a:extLst>
              <a:ext uri="{FF2B5EF4-FFF2-40B4-BE49-F238E27FC236}">
                <a16:creationId xmlns:a16="http://schemas.microsoft.com/office/drawing/2014/main" id="{FD4441E8-AEBC-49DB-843B-ABD9F01CADF7}"/>
              </a:ext>
            </a:extLst>
          </p:cNvPr>
          <p:cNvSpPr txBox="1"/>
          <p:nvPr/>
        </p:nvSpPr>
        <p:spPr>
          <a:xfrm>
            <a:off x="3325441" y="150302"/>
            <a:ext cx="7952818"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b="1">
                <a:latin typeface="Times New Roman" panose="02020603050405020304" pitchFamily="18" charset="0"/>
                <a:cs typeface="Times New Roman" panose="02020603050405020304" pitchFamily="18" charset="0"/>
              </a:rPr>
              <a:t>THẢO LUẬN, HOÀN THÀNH PHIẾU HỌC TẬP</a:t>
            </a:r>
          </a:p>
        </p:txBody>
      </p:sp>
      <p:sp>
        <p:nvSpPr>
          <p:cNvPr id="16" name="TextBox 15">
            <a:extLst>
              <a:ext uri="{FF2B5EF4-FFF2-40B4-BE49-F238E27FC236}">
                <a16:creationId xmlns:a16="http://schemas.microsoft.com/office/drawing/2014/main" id="{775022AE-D79C-4930-B3B0-661A67BE35F0}"/>
              </a:ext>
            </a:extLst>
          </p:cNvPr>
          <p:cNvSpPr txBox="1"/>
          <p:nvPr/>
        </p:nvSpPr>
        <p:spPr>
          <a:xfrm>
            <a:off x="137913" y="134913"/>
            <a:ext cx="3041385"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a:latin typeface="Times New Roman" panose="02020603050405020304" pitchFamily="18" charset="0"/>
                <a:cs typeface="Times New Roman" panose="02020603050405020304" pitchFamily="18" charset="0"/>
              </a:rPr>
              <a:t>II. PHÂN TÍCH </a:t>
            </a:r>
          </a:p>
          <a:p>
            <a:r>
              <a:rPr lang="en-US" sz="3200" b="1" dirty="0">
                <a:latin typeface="Times New Roman" panose="02020603050405020304" pitchFamily="18" charset="0"/>
                <a:cs typeface="Times New Roman" panose="02020603050405020304" pitchFamily="18" charset="0"/>
              </a:rPr>
              <a:t>BÀI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THAM KHẢO</a:t>
            </a:r>
          </a:p>
        </p:txBody>
      </p:sp>
    </p:spTree>
    <p:extLst>
      <p:ext uri="{BB962C8B-B14F-4D97-AF65-F5344CB8AC3E}">
        <p14:creationId xmlns:p14="http://schemas.microsoft.com/office/powerpoint/2010/main" val="870627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48F90344-7BBD-447E-9CFC-16BAC6C9F3D5}"/>
              </a:ext>
            </a:extLst>
          </p:cNvPr>
          <p:cNvGraphicFramePr>
            <a:graphicFrameLocks noGrp="1"/>
          </p:cNvGraphicFramePr>
          <p:nvPr>
            <p:extLst>
              <p:ext uri="{D42A27DB-BD31-4B8C-83A1-F6EECF244321}">
                <p14:modId xmlns:p14="http://schemas.microsoft.com/office/powerpoint/2010/main" val="3219812445"/>
              </p:ext>
            </p:extLst>
          </p:nvPr>
        </p:nvGraphicFramePr>
        <p:xfrm>
          <a:off x="0" y="0"/>
          <a:ext cx="12192000" cy="6693546"/>
        </p:xfrm>
        <a:graphic>
          <a:graphicData uri="http://schemas.openxmlformats.org/drawingml/2006/table">
            <a:tbl>
              <a:tblPr firstRow="1" firstCol="1" bandRow="1">
                <a:tableStyleId>{5C22544A-7EE6-4342-B048-85BDC9FD1C3A}</a:tableStyleId>
              </a:tblPr>
              <a:tblGrid>
                <a:gridCol w="3756074">
                  <a:extLst>
                    <a:ext uri="{9D8B030D-6E8A-4147-A177-3AD203B41FA5}">
                      <a16:colId xmlns:a16="http://schemas.microsoft.com/office/drawing/2014/main" val="3674446787"/>
                    </a:ext>
                  </a:extLst>
                </a:gridCol>
                <a:gridCol w="8435926">
                  <a:extLst>
                    <a:ext uri="{9D8B030D-6E8A-4147-A177-3AD203B41FA5}">
                      <a16:colId xmlns:a16="http://schemas.microsoft.com/office/drawing/2014/main" val="1804819865"/>
                    </a:ext>
                  </a:extLst>
                </a:gridCol>
              </a:tblGrid>
              <a:tr h="354519">
                <a:tc>
                  <a:txBody>
                    <a:bodyPr/>
                    <a:lstStyle/>
                    <a:p>
                      <a:pPr algn="ctr">
                        <a:lnSpc>
                          <a:spcPct val="115000"/>
                        </a:lnSpc>
                        <a:spcAft>
                          <a:spcPts val="0"/>
                        </a:spcAft>
                      </a:pP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hỏi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Trả lời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915918958"/>
                  </a:ext>
                </a:extLst>
              </a:tr>
              <a:tr h="354519">
                <a:tc>
                  <a:txBody>
                    <a:bodyPr/>
                    <a:lstStyle/>
                    <a:p>
                      <a:pPr marL="0" marR="0" indent="0" algn="just" defTabSz="609630" rtl="0" eaLnBrk="1" fontAlgn="auto" latinLnBrk="0" hangingPunct="1">
                        <a:lnSpc>
                          <a:spcPct val="115000"/>
                        </a:lnSpc>
                        <a:spcBef>
                          <a:spcPts val="0"/>
                        </a:spcBef>
                        <a:spcAft>
                          <a:spcPts val="0"/>
                        </a:spcAft>
                        <a:buClrTx/>
                        <a:buSzTx/>
                        <a:buFontTx/>
                        <a:buNone/>
                        <a:tabLst/>
                        <a:defRPr/>
                      </a:pPr>
                      <a:r>
                        <a:rPr lang="en-US" sz="1800" dirty="0">
                          <a:effectLst/>
                          <a:latin typeface="Times New Roman" panose="02020603050405020304" pitchFamily="18" charset="0"/>
                          <a:cs typeface="Times New Roman" panose="02020603050405020304" pitchFamily="18" charset="0"/>
                        </a:rPr>
                        <a:t>1. </a:t>
                      </a:r>
                      <a:r>
                        <a:rPr lang="nl-NL" sz="1800" b="1" kern="1200" dirty="0">
                          <a:solidFill>
                            <a:schemeClr val="lt1"/>
                          </a:solidFill>
                          <a:latin typeface="+mn-lt"/>
                          <a:ea typeface="+mn-ea"/>
                          <a:cs typeface="+mn-cs"/>
                        </a:rPr>
                        <a:t>Bài viết tham khảo viết về Bài thơ nào? Tác giả của bài thơ đó là ai?</a:t>
                      </a:r>
                      <a:endParaRPr lang="en-US" sz="1800" b="1" kern="1200" dirty="0">
                        <a:solidFill>
                          <a:schemeClr val="lt1"/>
                        </a:solidFill>
                        <a:latin typeface="+mn-lt"/>
                        <a:ea typeface="+mn-ea"/>
                        <a:cs typeface="+mn-cs"/>
                      </a:endParaRPr>
                    </a:p>
                    <a:p>
                      <a:pPr algn="just">
                        <a:lnSpc>
                          <a:spcPct val="115000"/>
                        </a:lnSpc>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pPr algn="just">
                        <a:lnSpc>
                          <a:spcPct val="115000"/>
                        </a:lnSpc>
                        <a:spcAft>
                          <a:spcPts val="0"/>
                        </a:spcAft>
                      </a:pP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Tiếng</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Việt</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của</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Lưu</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Quang</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Vũ</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1516225952"/>
                  </a:ext>
                </a:extLst>
              </a:tr>
              <a:tr h="739971">
                <a:tc>
                  <a:txBody>
                    <a:bodyPr/>
                    <a:lstStyle/>
                    <a:p>
                      <a:pPr algn="just">
                        <a:lnSpc>
                          <a:spcPct val="115000"/>
                        </a:lnSpc>
                        <a:spcAft>
                          <a:spcPts val="0"/>
                        </a:spcAft>
                      </a:pPr>
                      <a:r>
                        <a:rPr lang="en-US" sz="1800" dirty="0">
                          <a:effectLst/>
                          <a:latin typeface="Times New Roman" panose="02020603050405020304" pitchFamily="18" charset="0"/>
                          <a:cs typeface="Times New Roman" panose="02020603050405020304" pitchFamily="18" charset="0"/>
                        </a:rPr>
                        <a:t>2.Bố</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cục</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của</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bài</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viết</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Bố</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cục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bài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 3 </a:t>
                      </a:r>
                      <a:r>
                        <a:rPr lang="en-US" sz="1400" kern="1200" dirty="0" err="1">
                          <a:solidFill>
                            <a:schemeClr val="dk1"/>
                          </a:solidFill>
                          <a:latin typeface="Times New Roman" pitchFamily="18" charset="0"/>
                          <a:ea typeface="+mn-ea"/>
                          <a:cs typeface="Times New Roman" pitchFamily="18" charset="0"/>
                        </a:rPr>
                        <a:t>phần</a:t>
                      </a:r>
                      <a:endParaRPr lang="en-US" sz="1400" kern="1200" dirty="0">
                        <a:solidFill>
                          <a:schemeClr val="dk1"/>
                        </a:solidFill>
                        <a:latin typeface="Times New Roman" pitchFamily="18" charset="0"/>
                        <a:ea typeface="+mn-ea"/>
                        <a:cs typeface="Times New Roman" pitchFamily="18" charset="0"/>
                      </a:endParaRP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Mở</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đoạn</a:t>
                      </a:r>
                      <a:r>
                        <a:rPr lang="en-US" sz="1400"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Từ</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đầu</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đến</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lời</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ngợi</a:t>
                      </a:r>
                      <a:r>
                        <a:rPr lang="en-US" sz="1400" b="1" kern="1200" dirty="0">
                          <a:solidFill>
                            <a:schemeClr val="dk1"/>
                          </a:solidFill>
                          <a:latin typeface="Times New Roman" pitchFamily="18" charset="0"/>
                          <a:ea typeface="+mn-ea"/>
                          <a:cs typeface="Times New Roman" pitchFamily="18" charset="0"/>
                        </a:rPr>
                        <a:t> ca </a:t>
                      </a:r>
                      <a:r>
                        <a:rPr lang="en-US" sz="1400" b="1" kern="1200" dirty="0" err="1">
                          <a:solidFill>
                            <a:schemeClr val="dk1"/>
                          </a:solidFill>
                          <a:latin typeface="Times New Roman" pitchFamily="18" charset="0"/>
                          <a:ea typeface="+mn-ea"/>
                          <a:cs typeface="Times New Roman" pitchFamily="18" charset="0"/>
                        </a:rPr>
                        <a:t>ngôn</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ngữ</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dân</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tộc</a:t>
                      </a:r>
                      <a:r>
                        <a:rPr lang="en-US" sz="1400" b="1" kern="1200" dirty="0">
                          <a:solidFill>
                            <a:schemeClr val="dk1"/>
                          </a:solidFill>
                          <a:latin typeface="Times New Roman" pitchFamily="18" charset="0"/>
                          <a:ea typeface="+mn-ea"/>
                          <a:cs typeface="Times New Roman" pitchFamily="18" charset="0"/>
                        </a:rPr>
                        <a: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giới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thiệu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về</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bài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nêu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ấn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tượng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chung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về</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bài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Bài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Tiếng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Việt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của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nhà</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Lưu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Quang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Vũ</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Ấn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tượng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chung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tình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yêu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đất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nước</a:t>
                      </a:r>
                      <a:r>
                        <a:rPr lang="en-US" sz="1400" kern="1200" dirty="0">
                          <a:solidFill>
                            <a:schemeClr val="dk1"/>
                          </a:solidFill>
                          <a:latin typeface="Times New Roman" pitchFamily="18" charset="0"/>
                          <a:ea typeface="+mn-ea"/>
                          <a:cs typeface="Times New Roman" pitchFamily="18" charset="0"/>
                        </a:rPr>
                        <a:t> qua </a:t>
                      </a:r>
                      <a:r>
                        <a:rPr lang="en-US" sz="1400" kern="1200" dirty="0" err="1">
                          <a:solidFill>
                            <a:schemeClr val="dk1"/>
                          </a:solidFill>
                          <a:latin typeface="Times New Roman" pitchFamily="18" charset="0"/>
                          <a:ea typeface="+mn-ea"/>
                          <a:cs typeface="Times New Roman" pitchFamily="18" charset="0"/>
                        </a:rPr>
                        <a:t>tình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yêu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Tiếng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Việt</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Thân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đoạn</a:t>
                      </a:r>
                      <a:r>
                        <a:rPr lang="en-US" sz="1400"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Tiếp</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đến</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nhiều</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âm</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điệu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Nêu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cảm</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nghĩ</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về</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nội</a:t>
                      </a:r>
                      <a:r>
                        <a:rPr lang="en-US" sz="1400" kern="1200" dirty="0">
                          <a:solidFill>
                            <a:schemeClr val="dk1"/>
                          </a:solidFill>
                          <a:latin typeface="Times New Roman" pitchFamily="18" charset="0"/>
                          <a:ea typeface="+mn-ea"/>
                          <a:cs typeface="Times New Roman" pitchFamily="18" charset="0"/>
                        </a:rPr>
                        <a:t> dung </a:t>
                      </a:r>
                      <a:r>
                        <a:rPr lang="en-US" sz="1400" kern="1200" dirty="0" err="1">
                          <a:solidFill>
                            <a:schemeClr val="dk1"/>
                          </a:solidFill>
                          <a:latin typeface="Times New Roman" pitchFamily="18" charset="0"/>
                          <a:ea typeface="+mn-ea"/>
                          <a:cs typeface="Times New Roman" pitchFamily="18" charset="0"/>
                        </a:rPr>
                        <a:t>và</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hình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thức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nghệ</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thuật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của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bài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Nội</a:t>
                      </a:r>
                      <a:r>
                        <a:rPr lang="en-US" sz="1400" kern="1200" dirty="0">
                          <a:solidFill>
                            <a:schemeClr val="dk1"/>
                          </a:solidFill>
                          <a:latin typeface="Times New Roman" pitchFamily="18" charset="0"/>
                          <a:ea typeface="+mn-ea"/>
                          <a:cs typeface="Times New Roman" pitchFamily="18" charset="0"/>
                        </a:rPr>
                        <a:t> dung:</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Sự</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hòa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quyện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của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tiếng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Việt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trong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muôn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vàn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âm</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thanh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hình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ảnh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của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cuộc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sống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bình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dị</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Niềm</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tự</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hào</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về</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vẻ</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đẹp</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niềm</a:t>
                      </a:r>
                      <a:r>
                        <a:rPr lang="en-US" sz="1400" kern="1200" dirty="0">
                          <a:solidFill>
                            <a:schemeClr val="dk1"/>
                          </a:solidFill>
                          <a:latin typeface="Times New Roman" pitchFamily="18" charset="0"/>
                          <a:ea typeface="+mn-ea"/>
                          <a:cs typeface="Times New Roman" pitchFamily="18" charset="0"/>
                        </a:rPr>
                        <a:t> tin </a:t>
                      </a:r>
                      <a:r>
                        <a:rPr lang="en-US" sz="1400" kern="1200" dirty="0" err="1">
                          <a:solidFill>
                            <a:schemeClr val="dk1"/>
                          </a:solidFill>
                          <a:latin typeface="Times New Roman" pitchFamily="18" charset="0"/>
                          <a:ea typeface="+mn-ea"/>
                          <a:cs typeface="Times New Roman" pitchFamily="18" charset="0"/>
                        </a:rPr>
                        <a:t>vào</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sức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mạnh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trường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tồn</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Những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băn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khoăn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khắc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khoải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về</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tương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lai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của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tiếng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nói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dân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tộc</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Biểu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đạt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tình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cảm</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suy</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tư</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của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người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lao</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động</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Nghệ</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thuật</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Biện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pháp</a:t>
                      </a:r>
                      <a:r>
                        <a:rPr lang="en-US" sz="1400" kern="1200" dirty="0">
                          <a:solidFill>
                            <a:schemeClr val="dk1"/>
                          </a:solidFill>
                          <a:latin typeface="Times New Roman" pitchFamily="18" charset="0"/>
                          <a:ea typeface="+mn-ea"/>
                          <a:cs typeface="Times New Roman" pitchFamily="18" charset="0"/>
                        </a:rPr>
                        <a:t> so </a:t>
                      </a:r>
                      <a:r>
                        <a:rPr lang="en-US" sz="1400" kern="1200" dirty="0" err="1">
                          <a:solidFill>
                            <a:schemeClr val="dk1"/>
                          </a:solidFill>
                          <a:latin typeface="Times New Roman" pitchFamily="18" charset="0"/>
                          <a:ea typeface="+mn-ea"/>
                          <a:cs typeface="Times New Roman" pitchFamily="18" charset="0"/>
                        </a:rPr>
                        <a:t>sánh</a:t>
                      </a:r>
                      <a:r>
                        <a:rPr lang="en-US" sz="1400" kern="1200" dirty="0">
                          <a:solidFill>
                            <a:schemeClr val="dk1"/>
                          </a:solidFill>
                          <a:latin typeface="Times New Roman" pitchFamily="18" charset="0"/>
                          <a:ea typeface="+mn-ea"/>
                          <a:cs typeface="Times New Roman" pitchFamily="18" charset="0"/>
                        </a:rPr>
                        <a:t> + </a:t>
                      </a:r>
                      <a:r>
                        <a:rPr lang="en-US" sz="1400" kern="1200" dirty="0" err="1">
                          <a:solidFill>
                            <a:schemeClr val="dk1"/>
                          </a:solidFill>
                          <a:latin typeface="Times New Roman" pitchFamily="18" charset="0"/>
                          <a:ea typeface="+mn-ea"/>
                          <a:cs typeface="Times New Roman" pitchFamily="18" charset="0"/>
                        </a:rPr>
                        <a:t>Dẫn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chứng</a:t>
                      </a:r>
                      <a:r>
                        <a:rPr lang="en-US" sz="1400" kern="1200" dirty="0">
                          <a:solidFill>
                            <a:schemeClr val="dk1"/>
                          </a:solidFill>
                          <a:latin typeface="Times New Roman" pitchFamily="18" charset="0"/>
                          <a:ea typeface="+mn-ea"/>
                          <a:cs typeface="Times New Roman" pitchFamily="18" charset="0"/>
                        </a:rPr>
                        <a:t> ( </a:t>
                      </a:r>
                      <a:r>
                        <a:rPr lang="en-US" sz="1400" kern="1200" dirty="0" err="1">
                          <a:solidFill>
                            <a:schemeClr val="dk1"/>
                          </a:solidFill>
                          <a:latin typeface="Times New Roman" pitchFamily="18" charset="0"/>
                          <a:ea typeface="+mn-ea"/>
                          <a:cs typeface="Times New Roman" pitchFamily="18" charset="0"/>
                        </a:rPr>
                        <a:t>Ôi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tiếng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Việt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như</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bùn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và</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như</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lụa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Ống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tre</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ngà</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và</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mềm</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mại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như</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tơ</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Phân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tích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Thể</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hiện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sự</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cảm</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nhận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tế</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sâu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sắc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của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nhà</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về</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bản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sắc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dân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tộc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kết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trong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tiếng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nói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vừa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mộc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mạc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chân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chất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vừa</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tế</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uyển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chuyển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giàu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nhạc</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tính</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Biện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pháp</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từ</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ẩn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dụ</a:t>
                      </a:r>
                      <a:r>
                        <a:rPr lang="en-US" sz="1400" kern="1200" dirty="0">
                          <a:solidFill>
                            <a:schemeClr val="dk1"/>
                          </a:solidFill>
                          <a:latin typeface="Times New Roman" pitchFamily="18" charset="0"/>
                          <a:ea typeface="+mn-ea"/>
                          <a:cs typeface="Times New Roman" pitchFamily="18" charset="0"/>
                        </a:rPr>
                        <a:t> + </a:t>
                      </a:r>
                      <a:r>
                        <a:rPr lang="en-US" sz="1400" kern="1200" dirty="0" err="1">
                          <a:solidFill>
                            <a:schemeClr val="dk1"/>
                          </a:solidFill>
                          <a:latin typeface="Times New Roman" pitchFamily="18" charset="0"/>
                          <a:ea typeface="+mn-ea"/>
                          <a:cs typeface="Times New Roman" pitchFamily="18" charset="0"/>
                        </a:rPr>
                        <a:t>Dẫn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chứng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và</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phân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tích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Nghe</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mát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lịm</a:t>
                      </a:r>
                      <a:r>
                        <a:rPr lang="en-US" sz="1400" kern="1200" dirty="0">
                          <a:solidFill>
                            <a:schemeClr val="dk1"/>
                          </a:solidFill>
                          <a:latin typeface="Times New Roman" pitchFamily="18" charset="0"/>
                          <a:ea typeface="+mn-ea"/>
                          <a:cs typeface="Times New Roman" pitchFamily="18" charset="0"/>
                        </a:rPr>
                        <a:t> ở </a:t>
                      </a:r>
                      <a:r>
                        <a:rPr lang="en-US" sz="1400" kern="1200" dirty="0" err="1">
                          <a:solidFill>
                            <a:schemeClr val="dk1"/>
                          </a:solidFill>
                          <a:latin typeface="Times New Roman" pitchFamily="18" charset="0"/>
                          <a:ea typeface="+mn-ea"/>
                          <a:cs typeface="Times New Roman" pitchFamily="18" charset="0"/>
                        </a:rPr>
                        <a:t>đầu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môi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tiếng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suối</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Câu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hỏi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từ</a:t>
                      </a:r>
                      <a:r>
                        <a:rPr lang="en-US" sz="1400" kern="1200" dirty="0">
                          <a:solidFill>
                            <a:schemeClr val="dk1"/>
                          </a:solidFill>
                          <a:latin typeface="Times New Roman" pitchFamily="18" charset="0"/>
                          <a:ea typeface="+mn-ea"/>
                          <a:cs typeface="Times New Roman" pitchFamily="18" charset="0"/>
                        </a:rPr>
                        <a:t>: Ai </a:t>
                      </a:r>
                      <a:r>
                        <a:rPr lang="en-US" sz="1400" kern="1200" dirty="0" err="1">
                          <a:solidFill>
                            <a:schemeClr val="dk1"/>
                          </a:solidFill>
                          <a:latin typeface="Times New Roman" pitchFamily="18" charset="0"/>
                          <a:ea typeface="+mn-ea"/>
                          <a:cs typeface="Times New Roman" pitchFamily="18" charset="0"/>
                        </a:rPr>
                        <a:t>người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sau</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nói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tiếp</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những</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lời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yêu</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Thể</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cách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gieo</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vần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cách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ngắt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nhịp</a:t>
                      </a:r>
                      <a:endParaRPr lang="en-US" sz="1400" kern="1200" dirty="0">
                        <a:solidFill>
                          <a:schemeClr val="dk1"/>
                        </a:solidFill>
                        <a:latin typeface="Times New Roman" pitchFamily="18" charset="0"/>
                        <a:ea typeface="+mn-ea"/>
                        <a:cs typeface="Times New Roman" pitchFamily="18" charset="0"/>
                      </a:endParaRPr>
                    </a:p>
                    <a:p>
                      <a:r>
                        <a:rPr lang="en-US" sz="1400" kern="1200" dirty="0">
                          <a:solidFill>
                            <a:schemeClr val="dk1"/>
                          </a:solidFill>
                          <a:latin typeface="Times New Roman" pitchFamily="18" charset="0"/>
                          <a:ea typeface="+mn-ea"/>
                          <a:cs typeface="Times New Roman" pitchFamily="18" charset="0"/>
                        </a:rPr>
                        <a:t>*</a:t>
                      </a:r>
                      <a:r>
                        <a:rPr lang="en-US" sz="1400" kern="1200" dirty="0" err="1">
                          <a:solidFill>
                            <a:schemeClr val="dk1"/>
                          </a:solidFill>
                          <a:latin typeface="Times New Roman" pitchFamily="18" charset="0"/>
                          <a:ea typeface="+mn-ea"/>
                          <a:cs typeface="Times New Roman" pitchFamily="18" charset="0"/>
                        </a:rPr>
                        <a:t>Thể</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 8 </a:t>
                      </a:r>
                      <a:r>
                        <a:rPr lang="en-US" sz="1400" kern="1200" dirty="0" err="1">
                          <a:solidFill>
                            <a:schemeClr val="dk1"/>
                          </a:solidFill>
                          <a:latin typeface="Times New Roman" pitchFamily="18" charset="0"/>
                          <a:ea typeface="+mn-ea"/>
                          <a:cs typeface="Times New Roman" pitchFamily="18" charset="0"/>
                        </a:rPr>
                        <a:t>chữ</a:t>
                      </a:r>
                      <a:endParaRPr lang="en-US" sz="1400" kern="1200" dirty="0">
                        <a:solidFill>
                          <a:schemeClr val="dk1"/>
                        </a:solidFill>
                        <a:latin typeface="Times New Roman" pitchFamily="18" charset="0"/>
                        <a:ea typeface="+mn-ea"/>
                        <a:cs typeface="Times New Roman" pitchFamily="18" charset="0"/>
                      </a:endParaRPr>
                    </a:p>
                    <a:p>
                      <a:r>
                        <a:rPr lang="en-US" sz="1400" kern="1200" dirty="0">
                          <a:solidFill>
                            <a:schemeClr val="dk1"/>
                          </a:solidFill>
                          <a:latin typeface="Times New Roman" pitchFamily="18" charset="0"/>
                          <a:ea typeface="+mn-ea"/>
                          <a:cs typeface="Times New Roman" pitchFamily="18" charset="0"/>
                        </a:rPr>
                        <a:t>*</a:t>
                      </a:r>
                      <a:r>
                        <a:rPr lang="en-US" sz="1400" kern="1200" dirty="0" err="1">
                          <a:solidFill>
                            <a:schemeClr val="dk1"/>
                          </a:solidFill>
                          <a:latin typeface="Times New Roman" pitchFamily="18" charset="0"/>
                          <a:ea typeface="+mn-ea"/>
                          <a:cs typeface="Times New Roman" pitchFamily="18" charset="0"/>
                        </a:rPr>
                        <a:t>Cách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gieo</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vần</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ngắt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nhịp</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linh</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hoạt</a:t>
                      </a:r>
                      <a:r>
                        <a:rPr lang="en-US" sz="1400" kern="1200" dirty="0">
                          <a:solidFill>
                            <a:schemeClr val="dk1"/>
                          </a:solidFill>
                          <a:latin typeface="Times New Roman" pitchFamily="18" charset="0"/>
                          <a:ea typeface="+mn-ea"/>
                          <a:cs typeface="Times New Roman" pitchFamily="18" charset="0"/>
                        </a:rPr>
                        <a:t>.</a:t>
                      </a:r>
                    </a:p>
                    <a:p>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Kết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đoạn</a:t>
                      </a:r>
                      <a:r>
                        <a:rPr lang="en-US" sz="1400"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Còn</a:t>
                      </a:r>
                      <a:r>
                        <a:rPr lang="en-US" sz="1400" b="1" kern="1200" dirty="0">
                          <a:solidFill>
                            <a:schemeClr val="dk1"/>
                          </a:solidFill>
                          <a:latin typeface="Times New Roman" pitchFamily="18" charset="0"/>
                          <a:ea typeface="+mn-ea"/>
                          <a:cs typeface="Times New Roman" pitchFamily="18" charset="0"/>
                        </a:rPr>
                        <a:t> </a:t>
                      </a:r>
                      <a:r>
                        <a:rPr lang="en-US" sz="1400" b="1" kern="1200" dirty="0" err="1">
                          <a:solidFill>
                            <a:schemeClr val="dk1"/>
                          </a:solidFill>
                          <a:latin typeface="Times New Roman" pitchFamily="18" charset="0"/>
                          <a:ea typeface="+mn-ea"/>
                          <a:cs typeface="Times New Roman" pitchFamily="18" charset="0"/>
                        </a:rPr>
                        <a:t>lại</a:t>
                      </a:r>
                      <a:r>
                        <a:rPr lang="en-US" sz="1400" b="1"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Khái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quát</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cảm</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nghĩ</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về</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bài</a:t>
                      </a:r>
                      <a:r>
                        <a:rPr lang="en-US" sz="1400" kern="1200" dirty="0">
                          <a:solidFill>
                            <a:schemeClr val="dk1"/>
                          </a:solidFill>
                          <a:latin typeface="Times New Roman" pitchFamily="18" charset="0"/>
                          <a:ea typeface="+mn-ea"/>
                          <a:cs typeface="Times New Roman" pitchFamily="18" charset="0"/>
                        </a:rPr>
                        <a:t> </a:t>
                      </a:r>
                      <a:r>
                        <a:rPr lang="en-US" sz="1400" kern="1200" dirty="0" err="1">
                          <a:solidFill>
                            <a:schemeClr val="dk1"/>
                          </a:solidFill>
                          <a:latin typeface="Times New Roman" pitchFamily="18" charset="0"/>
                          <a:ea typeface="+mn-ea"/>
                          <a:cs typeface="Times New Roman" pitchFamily="18" charset="0"/>
                        </a:rPr>
                        <a:t>thơ</a:t>
                      </a:r>
                      <a:r>
                        <a:rPr lang="en-US" sz="1400" kern="1200" dirty="0">
                          <a:solidFill>
                            <a:schemeClr val="dk1"/>
                          </a:solidFill>
                          <a:latin typeface="Times New Roman" pitchFamily="18" charset="0"/>
                          <a:ea typeface="+mn-ea"/>
                          <a:cs typeface="Times New Roman" pitchFamily="18" charset="0"/>
                        </a:rPr>
                        <a:t>.</a:t>
                      </a:r>
                      <a:endParaRPr lang="en-US" sz="1400" dirty="0">
                        <a:effectLst/>
                        <a:latin typeface="Times New Roman" pitchFamily="18" charset="0"/>
                        <a:ea typeface="Times New Roman" panose="02020603050405020304" pitchFamily="18" charset="0"/>
                        <a:cs typeface="Times New Roman" pitchFamily="18" charset="0"/>
                      </a:endParaRPr>
                    </a:p>
                  </a:txBody>
                  <a:tcPr marL="43894" marR="43894" marT="0" marB="0"/>
                </a:tc>
                <a:extLst>
                  <a:ext uri="{0D108BD9-81ED-4DB2-BD59-A6C34878D82A}">
                    <a16:rowId xmlns:a16="http://schemas.microsoft.com/office/drawing/2014/main" val="963514458"/>
                  </a:ext>
                </a:extLst>
              </a:tr>
              <a:tr h="1125423">
                <a:tc>
                  <a:txBody>
                    <a:bodyPr/>
                    <a:lstStyle/>
                    <a:p>
                      <a:pPr algn="just">
                        <a:lnSpc>
                          <a:spcPct val="115000"/>
                        </a:lnSpc>
                        <a:spcAft>
                          <a:spcPts val="0"/>
                        </a:spcAft>
                      </a:pPr>
                      <a:r>
                        <a:rPr lang="en-US" sz="1800" dirty="0">
                          <a:effectLst/>
                          <a:latin typeface="Times New Roman" panose="02020603050405020304" pitchFamily="18" charset="0"/>
                          <a:cs typeface="Times New Roman" panose="02020603050405020304" pitchFamily="18" charset="0"/>
                        </a:rPr>
                        <a:t>3. </a:t>
                      </a:r>
                      <a:r>
                        <a:rPr lang="en-US" sz="1800" dirty="0" err="1">
                          <a:effectLst/>
                          <a:latin typeface="Times New Roman" panose="02020603050405020304" pitchFamily="18" charset="0"/>
                          <a:cs typeface="Times New Roman" panose="02020603050405020304" pitchFamily="18" charset="0"/>
                        </a:rPr>
                        <a:t>Nhận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xét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cấu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trúc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giữa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mỗi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pPr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Cấu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trúc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hoàn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chỉnh</a:t>
                      </a:r>
                      <a:r>
                        <a:rPr lang="en-US" sz="1400" dirty="0">
                          <a:effectLst/>
                          <a:latin typeface="Times New Roman" pitchFamily="18" charset="0"/>
                          <a:cs typeface="Times New Roman" pitchFamily="18" charset="0"/>
                        </a:rPr>
                        <a:t> 3 </a:t>
                      </a:r>
                      <a:r>
                        <a:rPr lang="en-US" sz="1400" dirty="0" err="1">
                          <a:effectLst/>
                          <a:latin typeface="Times New Roman" pitchFamily="18" charset="0"/>
                          <a:cs typeface="Times New Roman" pitchFamily="18" charset="0"/>
                        </a:rPr>
                        <a:t>phần</a:t>
                      </a:r>
                      <a:r>
                        <a:rPr lang="en-US" sz="1400" dirty="0">
                          <a:effectLst/>
                          <a:latin typeface="Times New Roman" pitchFamily="18" charset="0"/>
                          <a:cs typeface="Times New Roman" pitchFamily="18" charset="0"/>
                        </a:rPr>
                        <a:t>;</a:t>
                      </a:r>
                    </a:p>
                    <a:p>
                      <a:pPr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Các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phần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các</a:t>
                      </a:r>
                      <a:r>
                        <a:rPr lang="en-US" sz="1400" dirty="0">
                          <a:effectLst/>
                          <a:latin typeface="Times New Roman" pitchFamily="18" charset="0"/>
                          <a:cs typeface="Times New Roman" pitchFamily="18" charset="0"/>
                        </a:rPr>
                        <a:t> ý, </a:t>
                      </a:r>
                      <a:r>
                        <a:rPr lang="en-US" sz="1400" dirty="0" err="1">
                          <a:effectLst/>
                          <a:latin typeface="Times New Roman" pitchFamily="18" charset="0"/>
                          <a:cs typeface="Times New Roman" pitchFamily="18" charset="0"/>
                        </a:rPr>
                        <a:t>các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nội</a:t>
                      </a:r>
                      <a:r>
                        <a:rPr lang="en-US" sz="1400" dirty="0">
                          <a:effectLst/>
                          <a:latin typeface="Times New Roman" pitchFamily="18" charset="0"/>
                          <a:cs typeface="Times New Roman" pitchFamily="18" charset="0"/>
                        </a:rPr>
                        <a:t> dung </a:t>
                      </a:r>
                      <a:r>
                        <a:rPr lang="en-US" sz="1400" dirty="0" err="1">
                          <a:effectLst/>
                          <a:latin typeface="Times New Roman" pitchFamily="18" charset="0"/>
                          <a:cs typeface="Times New Roman" pitchFamily="18" charset="0"/>
                        </a:rPr>
                        <a:t>trong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từng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phần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tỉ</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lệ</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quy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mô</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và</a:t>
                      </a:r>
                      <a:r>
                        <a:rPr lang="en-US" sz="1400" dirty="0">
                          <a:effectLst/>
                          <a:latin typeface="Times New Roman" pitchFamily="18" charset="0"/>
                          <a:cs typeface="Times New Roman" pitchFamily="18" charset="0"/>
                        </a:rPr>
                        <a:t> dung </a:t>
                      </a:r>
                      <a:r>
                        <a:rPr lang="en-US" sz="1400" dirty="0" err="1">
                          <a:effectLst/>
                          <a:latin typeface="Times New Roman" pitchFamily="18" charset="0"/>
                          <a:cs typeface="Times New Roman" pitchFamily="18" charset="0"/>
                        </a:rPr>
                        <a:t>lượng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hợp</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lí</a:t>
                      </a:r>
                      <a:r>
                        <a:rPr lang="en-US" sz="1400" dirty="0">
                          <a:effectLst/>
                          <a:latin typeface="Times New Roman" pitchFamily="18" charset="0"/>
                          <a:cs typeface="Times New Roman" pitchFamily="18" charset="0"/>
                        </a:rPr>
                        <a:t>.</a:t>
                      </a:r>
                      <a:endParaRPr lang="en-US" sz="1400" dirty="0">
                        <a:effectLst/>
                        <a:latin typeface="Times New Roman" pitchFamily="18" charset="0"/>
                        <a:ea typeface="Times New Roman" panose="02020603050405020304" pitchFamily="18" charset="0"/>
                        <a:cs typeface="Times New Roman" pitchFamily="18" charset="0"/>
                      </a:endParaRPr>
                    </a:p>
                  </a:txBody>
                  <a:tcPr marL="43894" marR="43894" marT="0" marB="0"/>
                </a:tc>
                <a:extLst>
                  <a:ext uri="{0D108BD9-81ED-4DB2-BD59-A6C34878D82A}">
                    <a16:rowId xmlns:a16="http://schemas.microsoft.com/office/drawing/2014/main" val="1753042541"/>
                  </a:ext>
                </a:extLst>
              </a:tr>
            </a:tbl>
          </a:graphicData>
        </a:graphic>
      </p:graphicFrame>
    </p:spTree>
    <p:extLst>
      <p:ext uri="{BB962C8B-B14F-4D97-AF65-F5344CB8AC3E}">
        <p14:creationId xmlns:p14="http://schemas.microsoft.com/office/powerpoint/2010/main" val="148584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696810">
            <a:off x="-1612535" y="-540936"/>
            <a:ext cx="4596669" cy="2453472"/>
          </a:xfrm>
          <a:prstGeom prst="rect">
            <a:avLst/>
          </a:prstGeom>
        </p:spPr>
      </p:pic>
      <p:pic>
        <p:nvPicPr>
          <p:cNvPr id="3" name="Picture 3"/>
          <p:cNvPicPr>
            <a:picLocks noChangeAspect="1"/>
          </p:cNvPicPr>
          <p:nvPr/>
        </p:nvPicPr>
        <p:blipFill>
          <a:blip r:embed="rId4"/>
          <a:srcRect/>
          <a:stretch>
            <a:fillRect/>
          </a:stretch>
        </p:blipFill>
        <p:spPr>
          <a:xfrm rot="-1731009">
            <a:off x="-1110185" y="-889155"/>
            <a:ext cx="3574365" cy="3149909"/>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6302151">
            <a:off x="10841532" y="264494"/>
            <a:ext cx="1117634" cy="1339213"/>
          </a:xfrm>
          <a:prstGeom prst="rect">
            <a:avLst/>
          </a:prstGeom>
        </p:spPr>
      </p:pic>
      <p:grpSp>
        <p:nvGrpSpPr>
          <p:cNvPr id="7" name="Group 7"/>
          <p:cNvGrpSpPr/>
          <p:nvPr/>
        </p:nvGrpSpPr>
        <p:grpSpPr>
          <a:xfrm>
            <a:off x="10608697" y="3632200"/>
            <a:ext cx="673583" cy="776848"/>
            <a:chOff x="0" y="0"/>
            <a:chExt cx="1347166" cy="1553696"/>
          </a:xfrm>
        </p:grpSpPr>
        <p:pic>
          <p:nvPicPr>
            <p:cNvPr id="8" name="Picture 8"/>
            <p:cNvPicPr>
              <a:picLocks noChangeAspect="1"/>
            </p:cNvPicPr>
            <p:nvPr/>
          </p:nvPicPr>
          <p:blipFill>
            <a:blip r:embed="rId5"/>
            <a:srcRect/>
            <a:stretch>
              <a:fillRect/>
            </a:stretch>
          </p:blipFill>
          <p:spPr>
            <a:xfrm>
              <a:off x="1133" y="0"/>
              <a:ext cx="739037" cy="614325"/>
            </a:xfrm>
            <a:prstGeom prst="rect">
              <a:avLst/>
            </a:prstGeom>
          </p:spPr>
        </p:pic>
        <p:pic>
          <p:nvPicPr>
            <p:cNvPr id="9" name="Picture 9"/>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0" name="Picture 10"/>
            <p:cNvPicPr>
              <a:picLocks noChangeAspect="1"/>
            </p:cNvPicPr>
            <p:nvPr/>
          </p:nvPicPr>
          <p:blipFill>
            <a:blip r:embed="rId5"/>
            <a:srcRect/>
            <a:stretch>
              <a:fillRect/>
            </a:stretch>
          </p:blipFill>
          <p:spPr>
            <a:xfrm rot="-7701299">
              <a:off x="63717" y="1055144"/>
              <a:ext cx="467850" cy="388900"/>
            </a:xfrm>
            <a:prstGeom prst="rect">
              <a:avLst/>
            </a:prstGeom>
          </p:spPr>
        </p:pic>
      </p:grpSp>
      <p:grpSp>
        <p:nvGrpSpPr>
          <p:cNvPr id="12" name="Group 12"/>
          <p:cNvGrpSpPr/>
          <p:nvPr/>
        </p:nvGrpSpPr>
        <p:grpSpPr>
          <a:xfrm>
            <a:off x="1011291" y="2624118"/>
            <a:ext cx="673583" cy="776848"/>
            <a:chOff x="0" y="0"/>
            <a:chExt cx="1347166" cy="1553696"/>
          </a:xfrm>
        </p:grpSpPr>
        <p:pic>
          <p:nvPicPr>
            <p:cNvPr id="13" name="Picture 13"/>
            <p:cNvPicPr>
              <a:picLocks noChangeAspect="1"/>
            </p:cNvPicPr>
            <p:nvPr/>
          </p:nvPicPr>
          <p:blipFill>
            <a:blip r:embed="rId5"/>
            <a:srcRect/>
            <a:stretch>
              <a:fillRect/>
            </a:stretch>
          </p:blipFill>
          <p:spPr>
            <a:xfrm>
              <a:off x="1133" y="0"/>
              <a:ext cx="739037" cy="614325"/>
            </a:xfrm>
            <a:prstGeom prst="rect">
              <a:avLst/>
            </a:prstGeom>
          </p:spPr>
        </p:pic>
        <p:pic>
          <p:nvPicPr>
            <p:cNvPr id="14" name="Picture 14"/>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5" name="Picture 15"/>
            <p:cNvPicPr>
              <a:picLocks noChangeAspect="1"/>
            </p:cNvPicPr>
            <p:nvPr/>
          </p:nvPicPr>
          <p:blipFill>
            <a:blip r:embed="rId5"/>
            <a:srcRect/>
            <a:stretch>
              <a:fillRect/>
            </a:stretch>
          </p:blipFill>
          <p:spPr>
            <a:xfrm rot="-7701299">
              <a:off x="63717" y="1055144"/>
              <a:ext cx="467850" cy="388900"/>
            </a:xfrm>
            <a:prstGeom prst="rect">
              <a:avLst/>
            </a:prstGeom>
          </p:spPr>
        </p:pic>
      </p:grpSp>
      <p:pic>
        <p:nvPicPr>
          <p:cNvPr id="16" name="Picture 16"/>
          <p:cNvPicPr>
            <a:picLocks noChangeAspect="1"/>
          </p:cNvPicPr>
          <p:nvPr/>
        </p:nvPicPr>
        <p:blipFill>
          <a:blip r:embed="rId3"/>
          <a:srcRect/>
          <a:stretch>
            <a:fillRect/>
          </a:stretch>
        </p:blipFill>
        <p:spPr>
          <a:xfrm rot="-10696810">
            <a:off x="9207866" y="5211999"/>
            <a:ext cx="4596669" cy="2453472"/>
          </a:xfrm>
          <a:prstGeom prst="rect">
            <a:avLst/>
          </a:prstGeom>
        </p:spPr>
      </p:pic>
      <p:pic>
        <p:nvPicPr>
          <p:cNvPr id="17" name="Picture 17"/>
          <p:cNvPicPr>
            <a:picLocks noChangeAspect="1"/>
          </p:cNvPicPr>
          <p:nvPr/>
        </p:nvPicPr>
        <p:blipFill>
          <a:blip r:embed="rId4"/>
          <a:srcRect/>
          <a:stretch>
            <a:fillRect/>
          </a:stretch>
        </p:blipFill>
        <p:spPr>
          <a:xfrm rot="-1731009">
            <a:off x="9710215" y="4863781"/>
            <a:ext cx="3574365" cy="3149909"/>
          </a:xfrm>
          <a:prstGeom prst="rect">
            <a:avLst/>
          </a:prstGeom>
        </p:spPr>
      </p:pic>
      <p:pic>
        <p:nvPicPr>
          <p:cNvPr id="11" name="Picture 10"/>
          <p:cNvPicPr>
            <a:picLocks noChangeAspect="1"/>
          </p:cNvPicPr>
          <p:nvPr/>
        </p:nvPicPr>
        <p:blipFill>
          <a:blip r:embed="rId6"/>
          <a:stretch>
            <a:fillRect/>
          </a:stretch>
        </p:blipFill>
        <p:spPr>
          <a:xfrm>
            <a:off x="1196617" y="2238503"/>
            <a:ext cx="9694745" cy="2127458"/>
          </a:xfrm>
          <a:prstGeom prst="rect">
            <a:avLst/>
          </a:prstGeom>
        </p:spPr>
      </p:pic>
    </p:spTree>
    <p:extLst>
      <p:ext uri="{BB962C8B-B14F-4D97-AF65-F5344CB8AC3E}">
        <p14:creationId xmlns:p14="http://schemas.microsoft.com/office/powerpoint/2010/main" val="89138387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3"/>
          <a:srcRect t="40964"/>
          <a:stretch>
            <a:fillRect/>
          </a:stretch>
        </p:blipFill>
        <p:spPr>
          <a:xfrm rot="6348540">
            <a:off x="8868771" y="3407731"/>
            <a:ext cx="6646459" cy="3683417"/>
          </a:xfrm>
          <a:prstGeom prst="rect">
            <a:avLst/>
          </a:prstGeom>
        </p:spPr>
      </p:pic>
      <p:pic>
        <p:nvPicPr>
          <p:cNvPr id="6" name="Picture 5"/>
          <p:cNvPicPr>
            <a:picLocks noChangeAspect="1"/>
          </p:cNvPicPr>
          <p:nvPr/>
        </p:nvPicPr>
        <p:blipFill>
          <a:blip r:embed="rId4"/>
          <a:stretch>
            <a:fillRect/>
          </a:stretch>
        </p:blipFill>
        <p:spPr>
          <a:xfrm>
            <a:off x="3813961" y="271163"/>
            <a:ext cx="4127350" cy="1457070"/>
          </a:xfrm>
          <a:prstGeom prst="rect">
            <a:avLst/>
          </a:prstGeom>
        </p:spPr>
      </p:pic>
      <p:sp>
        <p:nvSpPr>
          <p:cNvPr id="7" name="Rectangle 6"/>
          <p:cNvSpPr/>
          <p:nvPr/>
        </p:nvSpPr>
        <p:spPr>
          <a:xfrm>
            <a:off x="925710" y="1550171"/>
            <a:ext cx="4203212" cy="480131"/>
          </a:xfrm>
          <a:prstGeom prst="rect">
            <a:avLst/>
          </a:prstGeom>
        </p:spPr>
        <p:txBody>
          <a:bodyPr wrap="square">
            <a:spAutoFit/>
          </a:bodyPr>
          <a:lstStyle/>
          <a:p>
            <a:pPr algn="just" defTabSz="1111250">
              <a:lnSpc>
                <a:spcPct val="90000"/>
              </a:lnSpc>
              <a:spcBef>
                <a:spcPct val="0"/>
              </a:spcBef>
              <a:spcAft>
                <a:spcPct val="35000"/>
              </a:spcAf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a. </a:t>
            </a:r>
            <a:r>
              <a:rPr lang="vi-VN" sz="2800" b="1" kern="1200" dirty="0">
                <a:solidFill>
                  <a:prstClr val="black"/>
                </a:solidFill>
                <a:latin typeface="Times New Roman" panose="02020603050405020304" pitchFamily="18" charset="0"/>
                <a:cs typeface="Times New Roman" panose="02020603050405020304" pitchFamily="18" charset="0"/>
              </a:rPr>
              <a:t>Lựa chọn bài thơ</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925709" y="2303072"/>
            <a:ext cx="9555771" cy="2031325"/>
          </a:xfrm>
          <a:prstGeom prst="rect">
            <a:avLst/>
          </a:prstGeom>
        </p:spPr>
        <p:txBody>
          <a:bodyPr wrap="square">
            <a:spAutoFit/>
          </a:bodyPr>
          <a:lstStyle/>
          <a:p>
            <a:pPr algn="just" defTabSz="1111250">
              <a:lnSpc>
                <a:spcPct val="90000"/>
              </a:lnSpc>
              <a:spcBef>
                <a:spcPct val="0"/>
              </a:spcBef>
              <a:spcAft>
                <a:spcPct val="35000"/>
              </a:spcAft>
              <a:buClrTx/>
              <a:buFontTx/>
              <a:buNone/>
            </a:pPr>
            <a:r>
              <a:rPr lang="en-US" sz="2800" kern="1200" dirty="0" err="1">
                <a:solidFill>
                  <a:prstClr val="black"/>
                </a:solidFill>
                <a:latin typeface="Times New Roman" panose="02020603050405020304" pitchFamily="18" charset="0"/>
                <a:cs typeface="Times New Roman" panose="02020603050405020304" pitchFamily="18" charset="0"/>
              </a:rPr>
              <a:t>Bài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thơ</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được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chọn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phải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a:t>
            </a:r>
            <a:r>
              <a:rPr lang="en-US" sz="2800" kern="1200" dirty="0">
                <a:solidFill>
                  <a:prstClr val="black"/>
                </a:solidFill>
                <a:latin typeface="Times New Roman" panose="02020603050405020304" pitchFamily="18" charset="0"/>
                <a:cs typeface="Times New Roman" panose="02020603050405020304" pitchFamily="18" charset="0"/>
              </a:rPr>
              <a:t>:</a:t>
            </a:r>
          </a:p>
          <a:p>
            <a:pPr algn="just" defTabSz="1111250">
              <a:lnSpc>
                <a:spcPct val="90000"/>
              </a:lnSpc>
              <a:spcBef>
                <a:spcPct val="0"/>
              </a:spcBef>
              <a:spcAft>
                <a:spcPct val="35000"/>
              </a:spcAft>
              <a:buClrTx/>
              <a:buFontTx/>
              <a:buNone/>
            </a:pP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Bài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thơ</a:t>
            </a:r>
            <a:r>
              <a:rPr lang="en-US" sz="2800" kern="1200" dirty="0">
                <a:solidFill>
                  <a:prstClr val="black"/>
                </a:solidFill>
                <a:latin typeface="Times New Roman" panose="02020603050405020304" pitchFamily="18" charset="0"/>
                <a:cs typeface="Times New Roman" panose="02020603050405020304" pitchFamily="18" charset="0"/>
              </a:rPr>
              <a:t> 8 </a:t>
            </a:r>
            <a:r>
              <a:rPr lang="en-US" sz="2800" kern="1200" dirty="0" err="1">
                <a:solidFill>
                  <a:prstClr val="black"/>
                </a:solidFill>
                <a:latin typeface="Times New Roman" panose="02020603050405020304" pitchFamily="18" charset="0"/>
                <a:cs typeface="Times New Roman" panose="02020603050405020304" pitchFamily="18" charset="0"/>
              </a:rPr>
              <a:t>chữ</a:t>
            </a:r>
            <a:r>
              <a:rPr lang="en-US" sz="2800" kern="1200" dirty="0">
                <a:solidFill>
                  <a:prstClr val="black"/>
                </a:solidFill>
                <a:latin typeface="Times New Roman" panose="02020603050405020304" pitchFamily="18" charset="0"/>
                <a:cs typeface="Times New Roman" panose="02020603050405020304"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12380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1971</Words>
  <Application>Microsoft Office PowerPoint</Application>
  <PresentationFormat>Widescreen</PresentationFormat>
  <Paragraphs>133</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7</cp:revision>
  <dcterms:created xsi:type="dcterms:W3CDTF">2023-07-23T13:41:18Z</dcterms:created>
  <dcterms:modified xsi:type="dcterms:W3CDTF">2024-07-23T14:22:16Z</dcterms:modified>
</cp:coreProperties>
</file>