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3" r:id="rId2"/>
    <p:sldId id="348" r:id="rId3"/>
    <p:sldId id="352" r:id="rId4"/>
    <p:sldId id="356" r:id="rId5"/>
    <p:sldId id="357" r:id="rId6"/>
    <p:sldId id="358" r:id="rId7"/>
    <p:sldId id="359" r:id="rId8"/>
    <p:sldId id="360" r:id="rId9"/>
    <p:sldId id="361" r:id="rId10"/>
    <p:sldId id="362" r:id="rId11"/>
    <p:sldId id="363" r:id="rId12"/>
    <p:sldId id="364" r:id="rId13"/>
    <p:sldId id="3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11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222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3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027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02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58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1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38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3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7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F5286-1393-4D3D-BEEB-83F1E301ACE1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1BA583-8A54-4A7B-AD80-72DB80B76C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3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flipH="1">
            <a:off x="1999787" y="109296"/>
            <a:ext cx="826545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TIẾNG VIỆT</a:t>
            </a: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4729163" y="3286126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128587 w 216584"/>
              <a:gd name="connsiteY1" fmla="*/ 42863 h 95135"/>
              <a:gd name="connsiteX2" fmla="*/ 214312 w 216584"/>
              <a:gd name="connsiteY2" fmla="*/ 8572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cubicBezTo>
                  <a:pt x="42862" y="14288"/>
                  <a:pt x="90994" y="17801"/>
                  <a:pt x="128587" y="42863"/>
                </a:cubicBezTo>
                <a:cubicBezTo>
                  <a:pt x="183981" y="79792"/>
                  <a:pt x="155160" y="66008"/>
                  <a:pt x="214312" y="85725"/>
                </a:cubicBez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/>
          <a:srcRect l="55274" t="24980" r="41580" b="72627"/>
          <a:stretch>
            <a:fillRect/>
          </a:stretch>
        </p:blipFill>
        <p:spPr>
          <a:xfrm>
            <a:off x="3866858" y="3374177"/>
            <a:ext cx="194467" cy="85959"/>
          </a:xfrm>
          <a:custGeom>
            <a:avLst/>
            <a:gdLst>
              <a:gd name="connsiteX0" fmla="*/ 0 w 194467"/>
              <a:gd name="connsiteY0" fmla="*/ 0 h 85959"/>
              <a:gd name="connsiteX1" fmla="*/ 45021 w 194467"/>
              <a:gd name="connsiteY1" fmla="*/ 11815 h 85959"/>
              <a:gd name="connsiteX2" fmla="*/ 107339 w 194467"/>
              <a:gd name="connsiteY2" fmla="*/ 37287 h 85959"/>
              <a:gd name="connsiteX3" fmla="*/ 193064 w 194467"/>
              <a:gd name="connsiteY3" fmla="*/ 80149 h 85959"/>
              <a:gd name="connsiteX4" fmla="*/ 194467 w 194467"/>
              <a:gd name="connsiteY4" fmla="*/ 85959 h 85959"/>
              <a:gd name="connsiteX5" fmla="*/ 0 w 194467"/>
              <a:gd name="connsiteY5" fmla="*/ 0 h 859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467" h="85959">
                <a:moveTo>
                  <a:pt x="0" y="0"/>
                </a:moveTo>
                <a:lnTo>
                  <a:pt x="45021" y="11815"/>
                </a:lnTo>
                <a:cubicBezTo>
                  <a:pt x="67111" y="17612"/>
                  <a:pt x="88543" y="24756"/>
                  <a:pt x="107339" y="37287"/>
                </a:cubicBezTo>
                <a:cubicBezTo>
                  <a:pt x="162733" y="74216"/>
                  <a:pt x="133912" y="60432"/>
                  <a:pt x="193064" y="80149"/>
                </a:cubicBezTo>
                <a:lnTo>
                  <a:pt x="194467" y="85959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8"/>
          <a:srcRect l="14101" t="-586" r="78825" b="100000"/>
          <a:stretch>
            <a:fillRect/>
          </a:stretch>
        </p:blipFill>
        <p:spPr>
          <a:xfrm>
            <a:off x="3907598" y="1814851"/>
            <a:ext cx="431222" cy="18711"/>
          </a:xfrm>
          <a:custGeom>
            <a:avLst/>
            <a:gdLst>
              <a:gd name="connsiteX0" fmla="*/ 215611 w 431222"/>
              <a:gd name="connsiteY0" fmla="*/ 0 h 18711"/>
              <a:gd name="connsiteX1" fmla="*/ 331477 w 431222"/>
              <a:gd name="connsiteY1" fmla="*/ 5195 h 18711"/>
              <a:gd name="connsiteX2" fmla="*/ 431222 w 431222"/>
              <a:gd name="connsiteY2" fmla="*/ 18711 h 18711"/>
              <a:gd name="connsiteX3" fmla="*/ 0 w 431222"/>
              <a:gd name="connsiteY3" fmla="*/ 18711 h 18711"/>
              <a:gd name="connsiteX4" fmla="*/ 99745 w 431222"/>
              <a:gd name="connsiteY4" fmla="*/ 5195 h 18711"/>
              <a:gd name="connsiteX5" fmla="*/ 215611 w 431222"/>
              <a:gd name="connsiteY5" fmla="*/ 0 h 18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1222" h="18711">
                <a:moveTo>
                  <a:pt x="215611" y="0"/>
                </a:moveTo>
                <a:cubicBezTo>
                  <a:pt x="254728" y="0"/>
                  <a:pt x="293381" y="1760"/>
                  <a:pt x="331477" y="5195"/>
                </a:cubicBezTo>
                <a:lnTo>
                  <a:pt x="431222" y="18711"/>
                </a:lnTo>
                <a:lnTo>
                  <a:pt x="0" y="18711"/>
                </a:lnTo>
                <a:lnTo>
                  <a:pt x="99745" y="5195"/>
                </a:lnTo>
                <a:cubicBezTo>
                  <a:pt x="137841" y="1760"/>
                  <a:pt x="176495" y="0"/>
                  <a:pt x="215611" y="0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9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25709" y="813128"/>
            <a:ext cx="23278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KHỞI ĐỘNG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7092F7-B75C-9698-F225-5C72A63C2134}"/>
              </a:ext>
            </a:extLst>
          </p:cNvPr>
          <p:cNvSpPr txBox="1"/>
          <p:nvPr/>
        </p:nvSpPr>
        <p:spPr>
          <a:xfrm>
            <a:off x="660400" y="1554967"/>
            <a:ext cx="6094206" cy="42675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30480" algn="just">
              <a:lnSpc>
                <a:spcPct val="115000"/>
              </a:lnSpc>
              <a:spcAft>
                <a:spcPts val="1000"/>
              </a:spcAft>
            </a:pP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vi-VN" sz="3200" spc="-7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Phân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biệt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3200" spc="-7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mặt </a:t>
            </a:r>
            <a:r>
              <a:rPr lang="vi-VN" sz="3200" i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i="1" spc="-8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7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spc="-7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dòng</a:t>
            </a:r>
            <a:r>
              <a:rPr lang="vi-VN" sz="3200" spc="-8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thơ:</a:t>
            </a:r>
            <a:r>
              <a:rPr lang="vi-VN" sz="3200" spc="-7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3200" spc="-75">
              <a:solidFill>
                <a:srgbClr val="231F20"/>
              </a:solidFill>
              <a:effectLst/>
              <a:highlight>
                <a:srgbClr val="FFFFFF"/>
              </a:highlight>
              <a:latin typeface="+mj-lt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R="30480" algn="r">
              <a:lnSpc>
                <a:spcPct val="115000"/>
              </a:lnSpc>
              <a:spcAft>
                <a:spcPts val="1000"/>
              </a:spcAft>
            </a:pP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Ngày ngày </a:t>
            </a:r>
            <a:r>
              <a:rPr lang="vi-VN" sz="3200" i="1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mặt trời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đi qua trên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lăng</a:t>
            </a:r>
            <a:r>
              <a:rPr lang="vi-VN" sz="3200" i="1" spc="-7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Thấy</a:t>
            </a:r>
            <a:r>
              <a:rPr lang="vi-VN" sz="3200" i="1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i="1" spc="-6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mặt</a:t>
            </a:r>
            <a:r>
              <a:rPr lang="vi-VN" sz="3200" i="1" spc="-7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trời</a:t>
            </a:r>
            <a:r>
              <a:rPr lang="vi-VN" sz="3200" i="1" spc="-65">
                <a:solidFill>
                  <a:srgbClr val="FF000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trong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lăng</a:t>
            </a:r>
            <a:r>
              <a:rPr lang="vi-VN" sz="3200" i="1" spc="-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i="1" spc="-5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32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24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2400" i="1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Viễn Phương</a:t>
            </a:r>
            <a:r>
              <a:rPr lang="vi-VN" sz="24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+mj-lt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en-US" sz="2400">
              <a:effectLst/>
              <a:highlight>
                <a:srgbClr val="FFFFFF"/>
              </a:highligh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30480" algn="just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231F20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Vì sao có sự khác nhau về nghĩa của hai từ?</a:t>
            </a:r>
            <a:endParaRPr lang="en-US" sz="3200">
              <a:effectLst/>
              <a:highlight>
                <a:srgbClr val="FFFFFF"/>
              </a:highligh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E4DCE1-D338-8F38-4A07-35783F8161AB}"/>
              </a:ext>
            </a:extLst>
          </p:cNvPr>
          <p:cNvSpPr txBox="1"/>
          <p:nvPr/>
        </p:nvSpPr>
        <p:spPr>
          <a:xfrm>
            <a:off x="6961239" y="1603156"/>
            <a:ext cx="4546755" cy="39631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2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Từ mặt trời thứ nhất: chỉ vật thể (một ngôi sao) trên bầu trời. Từ mặt trời thứ hai chỉ Bác Hồ.</a:t>
            </a:r>
            <a:endParaRPr lang="en-US" sz="32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vi-VN" sz="3200">
                <a:solidFill>
                  <a:srgbClr val="231F2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 Sự khác nhau về nghĩa của từ phụ thuộc ngữ cảnh.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5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flipH="1">
            <a:off x="1363797" y="109296"/>
            <a:ext cx="9491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BIỆN PHÁP TU TỪ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633719" y="97385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</a:t>
            </a:r>
            <a:r>
              <a:rPr lang="pt-BR" sz="2800" b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633719" y="1517991"/>
            <a:ext cx="10802501" cy="1051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và nêu tác dụng của biện pháp tu từ được sử dụng trong những đoạn thơ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 của bài thơ Tiếng Việt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vi-VN" sz="2800" kern="1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bằng cách hoàn thành PHT số 2.</a:t>
            </a:r>
            <a:endParaRPr lang="en-US" sz="20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D27B72F-474E-24E9-6ECF-0A26A304BC2A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83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6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7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7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8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8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184BF-626C-7F3D-5F2B-A71770E4A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3539331"/>
              </p:ext>
            </p:extLst>
          </p:nvPr>
        </p:nvGraphicFramePr>
        <p:xfrm>
          <a:off x="660400" y="1242357"/>
          <a:ext cx="10858500" cy="4952136"/>
        </p:xfrm>
        <a:graphic>
          <a:graphicData uri="http://schemas.openxmlformats.org/drawingml/2006/table">
            <a:tbl>
              <a:tblPr firstRow="1" firstCol="1" bandRow="1"/>
              <a:tblGrid>
                <a:gridCol w="4728335">
                  <a:extLst>
                    <a:ext uri="{9D8B030D-6E8A-4147-A177-3AD203B41FA5}">
                      <a16:colId xmlns:a16="http://schemas.microsoft.com/office/drawing/2014/main" val="3077547160"/>
                    </a:ext>
                  </a:extLst>
                </a:gridCol>
                <a:gridCol w="3061294">
                  <a:extLst>
                    <a:ext uri="{9D8B030D-6E8A-4147-A177-3AD203B41FA5}">
                      <a16:colId xmlns:a16="http://schemas.microsoft.com/office/drawing/2014/main" val="4143900678"/>
                    </a:ext>
                  </a:extLst>
                </a:gridCol>
                <a:gridCol w="3068871">
                  <a:extLst>
                    <a:ext uri="{9D8B030D-6E8A-4147-A177-3AD203B41FA5}">
                      <a16:colId xmlns:a16="http://schemas.microsoft.com/office/drawing/2014/main" val="208977984"/>
                    </a:ext>
                  </a:extLst>
                </a:gridCol>
              </a:tblGrid>
              <a:tr h="3376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định và nêu tác dụng của biện pháp tu từ được sử dụng trong những đoạn thơ sau của bài thơ </a:t>
                      </a:r>
                      <a:r>
                        <a:rPr lang="en-US" sz="1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6366"/>
                  </a:ext>
                </a:extLst>
              </a:tr>
              <a:tr h="99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 liệu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50127"/>
                  </a:ext>
                </a:extLst>
              </a:tr>
              <a:tr h="8240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sớm dậy nghe bốn bề thân thiết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qua đường chung tiếng Việt cùng tôi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vị muối chung lòng biển mặn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dòng sông thương mến chảy muôn đời.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397760"/>
                  </a:ext>
                </a:extLst>
              </a:tr>
              <a:tr h="15285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Ôi tiếng Việt như bùn và như lụa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Óng tre ngà và mềm mại như tơ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phiêu bạt nơi chân trời góc biển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48081"/>
                  </a:ext>
                </a:extLst>
              </a:tr>
              <a:tr h="10521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c.Ai phiêu bạt nơi chân trời góc biển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4323"/>
                  </a:ext>
                </a:extLst>
              </a:tr>
              <a:tr h="5758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Nghe mát lịm ở đầu môi tiếng suối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heo may gợi nhớ những con đường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970209"/>
                  </a:ext>
                </a:extLst>
              </a:tr>
            </a:tbl>
          </a:graphicData>
        </a:graphic>
      </p:graphicFrame>
      <p:sp>
        <p:nvSpPr>
          <p:cNvPr id="3" name="Text Box 9">
            <a:extLst>
              <a:ext uri="{FF2B5EF4-FFF2-40B4-BE49-F238E27FC236}">
                <a16:creationId xmlns:a16="http://schemas.microsoft.com/office/drawing/2014/main" id="{C017F7FF-3ED1-E447-03CF-5B9403FEA49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63797" y="109296"/>
            <a:ext cx="9491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BIỆN PHÁP TU TỪ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4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0C184BF-626C-7F3D-5F2B-A71770E4A3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98754"/>
              </p:ext>
            </p:extLst>
          </p:nvPr>
        </p:nvGraphicFramePr>
        <p:xfrm>
          <a:off x="462579" y="1113258"/>
          <a:ext cx="11381584" cy="5432376"/>
        </p:xfrm>
        <a:graphic>
          <a:graphicData uri="http://schemas.openxmlformats.org/drawingml/2006/table">
            <a:tbl>
              <a:tblPr firstRow="1" firstCol="1" bandRow="1"/>
              <a:tblGrid>
                <a:gridCol w="3896608">
                  <a:extLst>
                    <a:ext uri="{9D8B030D-6E8A-4147-A177-3AD203B41FA5}">
                      <a16:colId xmlns:a16="http://schemas.microsoft.com/office/drawing/2014/main" val="3077547160"/>
                    </a:ext>
                  </a:extLst>
                </a:gridCol>
                <a:gridCol w="2927447">
                  <a:extLst>
                    <a:ext uri="{9D8B030D-6E8A-4147-A177-3AD203B41FA5}">
                      <a16:colId xmlns:a16="http://schemas.microsoft.com/office/drawing/2014/main" val="4143900678"/>
                    </a:ext>
                  </a:extLst>
                </a:gridCol>
                <a:gridCol w="4557529">
                  <a:extLst>
                    <a:ext uri="{9D8B030D-6E8A-4147-A177-3AD203B41FA5}">
                      <a16:colId xmlns:a16="http://schemas.microsoft.com/office/drawing/2014/main" val="208977984"/>
                    </a:ext>
                  </a:extLst>
                </a:gridCol>
              </a:tblGrid>
              <a:tr h="33768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Xác định và nêu tác dụng của biện pháp tu từ được sử dụng trong những đoạn thơ sau của bài thơ </a:t>
                      </a:r>
                      <a:r>
                        <a:rPr lang="en-US" sz="18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926366"/>
                  </a:ext>
                </a:extLst>
              </a:tr>
              <a:tr h="995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 liệu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Biện pháp tu từ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dụng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5550127"/>
                  </a:ext>
                </a:extLst>
              </a:tr>
              <a:tr h="82402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Mỗi sớm dậy nghe bốn bề thân thiết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 qua đường chung tiếng Việt cùng tôi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vị muối chung lòng biển mặn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Như dòng sông thương mến chảy muôn đời.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 pháp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so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sánh</a:t>
                      </a:r>
                      <a:r>
                        <a:rPr lang="vi-VN" sz="2000" b="1" spc="-4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vị muối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chung</a:t>
                      </a:r>
                      <a:r>
                        <a:rPr lang="vi-VN" sz="2000" i="1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lòng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biển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mặn/</a:t>
                      </a:r>
                      <a:r>
                        <a:rPr lang="vi-VN" sz="2000" i="1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dòng</a:t>
                      </a:r>
                      <a:r>
                        <a:rPr lang="vi-VN" sz="2000" i="1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sông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thương</a:t>
                      </a:r>
                      <a:r>
                        <a:rPr lang="vi-VN" sz="20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mến</a:t>
                      </a:r>
                      <a:r>
                        <a:rPr lang="vi-VN" sz="20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chảy</a:t>
                      </a:r>
                      <a:r>
                        <a:rPr lang="vi-VN" sz="20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muôn</a:t>
                      </a:r>
                      <a:r>
                        <a:rPr lang="vi-VN" sz="20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đời</a:t>
                      </a:r>
                      <a:r>
                        <a:rPr lang="en-US" sz="20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hể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 sự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đồng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mỗi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nhân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với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cộng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đồng chung tiếng nói, tiếng nói cộng đồng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làm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nên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dòng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chảy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lịch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sử...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4397760"/>
                  </a:ext>
                </a:extLst>
              </a:tr>
              <a:tr h="152853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b. Ôi tiếng Việt như bùn và như lụa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Óng tre ngà và mềm mại như tơ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phiêu bạt nơi chân trời góc biển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 pháp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so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sánh</a:t>
                      </a:r>
                      <a:r>
                        <a:rPr lang="vi-VN" sz="2000" b="1" spc="-4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Ôi</a:t>
                      </a:r>
                      <a:r>
                        <a:rPr lang="vi-VN" sz="20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tiếng Việt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bùn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lụa/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Óng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tre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ngà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vi-VN" sz="20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mềm </a:t>
                      </a:r>
                      <a:r>
                        <a:rPr lang="vi-VN" sz="2000" i="1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mại</a:t>
                      </a:r>
                      <a:r>
                        <a:rPr lang="vi-VN" sz="2000" i="1" spc="-6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như</a:t>
                      </a:r>
                      <a:r>
                        <a:rPr lang="vi-VN" sz="2000" i="1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i="1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tơ</a:t>
                      </a:r>
                      <a:r>
                        <a:rPr lang="vi-VN" sz="2000" i="1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i="1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.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89230" algn="l"/>
                        </a:tabLst>
                      </a:pPr>
                      <a:r>
                        <a:rPr lang="en-US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- D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iễn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000" spc="-6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vẻ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mượt</a:t>
                      </a:r>
                      <a:r>
                        <a:rPr lang="vi-VN" sz="20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mà,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mại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Việt...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3948081"/>
                  </a:ext>
                </a:extLst>
              </a:tr>
              <a:tr h="105219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c. Ai phiêu bạt nơi chân trời góc biển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 quặn lòng tiếng Việt tái tê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Ai ở phía bên kia cầm súng khác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Cùng tôi trong tiếng Việt quay về.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pháp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tu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từ</a:t>
                      </a:r>
                      <a:r>
                        <a:rPr lang="vi-VN" sz="20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điệp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ngữ,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điệp</a:t>
                      </a:r>
                      <a:r>
                        <a:rPr lang="vi-VN" sz="2000" b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cấu trúc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Tạo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nhịp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điệu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và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sự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đăng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đối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cho khổ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thơ;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thể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hiện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sức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mạnh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hoà</a:t>
                      </a:r>
                      <a:r>
                        <a:rPr lang="vi-VN" sz="20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hợp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của</a:t>
                      </a:r>
                      <a:r>
                        <a:rPr lang="vi-VN" sz="20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ngôn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ngữ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dân</a:t>
                      </a:r>
                      <a:r>
                        <a:rPr lang="vi-VN" sz="20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tộc,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hoá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giải</a:t>
                      </a:r>
                      <a:r>
                        <a:rPr lang="vi-VN" sz="20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những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hận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thù,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xa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cách,</a:t>
                      </a:r>
                      <a:r>
                        <a:rPr lang="vi-VN" sz="20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kết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nối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con</a:t>
                      </a:r>
                      <a:r>
                        <a:rPr lang="vi-VN" sz="20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người.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014323"/>
                  </a:ext>
                </a:extLst>
              </a:tr>
              <a:tr h="575853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d. Nghe mát lịm ở đầu môi tiếng suối 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heo may gợi nhớ những con đường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Biện pháp tu từ </a:t>
                      </a:r>
                      <a:r>
                        <a:rPr lang="vi-VN" sz="18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ẩn dụ chuyển đổi </a:t>
                      </a:r>
                      <a:r>
                        <a:rPr lang="vi-VN" sz="1800" b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cảm giác</a:t>
                      </a:r>
                      <a:r>
                        <a:rPr lang="vi-VN" sz="18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:</a:t>
                      </a:r>
                      <a:r>
                        <a:rPr lang="vi-VN" sz="18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Nghe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mát lịm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ở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đầu</a:t>
                      </a:r>
                      <a:r>
                        <a:rPr lang="vi-VN" sz="1800" i="1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vi-VN" sz="18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môi tiếng </a:t>
                      </a:r>
                      <a:r>
                        <a:rPr lang="vi-VN" sz="18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suối</a:t>
                      </a:r>
                      <a:r>
                        <a:rPr lang="vi-VN" sz="18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Arial" panose="020B0604020202020204" pitchFamily="34" charset="0"/>
                        </a:rPr>
                        <a:t>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hơi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ấn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vi-VN" sz="2000" spc="-45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 spc="-3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của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vi-VN" sz="2000" spc="-5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000">
                          <a:solidFill>
                            <a:srgbClr val="231F20"/>
                          </a:solidFill>
                          <a:effectLst/>
                          <a:highlight>
                            <a:srgbClr val="FFFFFF"/>
                          </a:highlight>
                          <a:latin typeface="Times New Roman" panose="020206030504050203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a:t>ngữ.</a:t>
                      </a:r>
                      <a:endParaRPr lang="en-US" sz="2000">
                        <a:effectLst/>
                        <a:highlight>
                          <a:srgbClr val="FFFFFF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713" marR="3271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6970209"/>
                  </a:ext>
                </a:extLst>
              </a:tr>
            </a:tbl>
          </a:graphicData>
        </a:graphic>
      </p:graphicFrame>
      <p:sp>
        <p:nvSpPr>
          <p:cNvPr id="3" name="Text Box 9">
            <a:extLst>
              <a:ext uri="{FF2B5EF4-FFF2-40B4-BE49-F238E27FC236}">
                <a16:creationId xmlns:a16="http://schemas.microsoft.com/office/drawing/2014/main" id="{AB7C6C2B-03B8-F904-A22B-F5AB5C2C1A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63797" y="109296"/>
            <a:ext cx="9491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BIỆN PHÁP TU TỪ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50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3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Text Box 9">
            <a:extLst>
              <a:ext uri="{FF2B5EF4-FFF2-40B4-BE49-F238E27FC236}">
                <a16:creationId xmlns:a16="http://schemas.microsoft.com/office/drawing/2014/main" id="{AB7C6C2B-03B8-F904-A22B-F5AB5C2C1A5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363797" y="109296"/>
            <a:ext cx="94917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C0165-EF49-C019-8873-776D4385B99E}"/>
              </a:ext>
            </a:extLst>
          </p:cNvPr>
          <p:cNvSpPr txBox="1"/>
          <p:nvPr/>
        </p:nvSpPr>
        <p:spPr>
          <a:xfrm>
            <a:off x="845198" y="851433"/>
            <a:ext cx="10514025" cy="19632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3600" i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 đoạn văn (khoảng 5 – 7 câu) về một cảnh đẹp thiên nhiên trong đó có sử dụng biện pháp tu từ </a:t>
            </a:r>
            <a:r>
              <a:rPr lang="en-US" sz="3600" i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sánh hoặc ẩn dụ.</a:t>
            </a:r>
            <a:endParaRPr lang="en-US" sz="3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275398-35FD-4CE5-0719-59FC248A4693}"/>
              </a:ext>
            </a:extLst>
          </p:cNvPr>
          <p:cNvSpPr txBox="1"/>
          <p:nvPr/>
        </p:nvSpPr>
        <p:spPr>
          <a:xfrm>
            <a:off x="868502" y="2714308"/>
            <a:ext cx="105140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 nhà: </a:t>
            </a:r>
          </a:p>
          <a:p>
            <a:pPr marL="571500" indent="-571500" algn="just">
              <a:buFontTx/>
              <a:buChar char="-"/>
            </a:pP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 hoàn chỉnh các bài tập vào vở;</a:t>
            </a:r>
          </a:p>
          <a:p>
            <a:pPr marL="571500" indent="-571500" algn="just">
              <a:buFontTx/>
              <a:buChar char="-"/>
            </a:pPr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Chuẩn b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ị bài tiếp theo: Văn bản Mưa xuân</a:t>
            </a:r>
          </a:p>
          <a:p>
            <a:pPr algn="just"/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</a:t>
            </a:r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văn bản</a:t>
            </a:r>
          </a:p>
          <a:p>
            <a:pPr algn="just"/>
            <a:r>
              <a:rPr lang="en-US" sz="36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Tìm hiểu thông tin về tác giả, tác phẩm;</a:t>
            </a:r>
          </a:p>
          <a:p>
            <a:pPr algn="just"/>
            <a:r>
              <a:rPr lang="en-US" sz="3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+ Trả lời các câu hỏi trong SGK trang 53</a:t>
            </a:r>
            <a:endParaRPr lang="en-US" sz="360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487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838115" y="1436447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</a:t>
            </a:r>
            <a:r>
              <a:rPr lang="pt-BR" sz="2800" b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1 trang 50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222" y="2802768"/>
            <a:ext cx="5541823" cy="2749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00"/>
              </a:spcAft>
            </a:pPr>
            <a:r>
              <a:rPr lang="vi-VN" sz="260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>
              <a:spcAft>
                <a:spcPts val="500"/>
              </a:spcAft>
            </a:pPr>
            <a:r>
              <a:rPr lang="vi-V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Tiếng </a:t>
            </a:r>
            <a:r>
              <a:rPr lang="vi-V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thao thức </a:t>
            </a:r>
            <a:r>
              <a:rPr lang="vi-V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lòng trai ôm ngọc sáng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Dưới cát vùi sóng dập chẳng hề nguôi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 Tiếng tủi cực kẻ </a:t>
            </a:r>
            <a:r>
              <a:rPr lang="vi-V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 cầu ngủ quán</a:t>
            </a:r>
            <a:endParaRPr lang="vi-VN" sz="2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500"/>
              </a:spcAft>
            </a:pPr>
            <a:r>
              <a:rPr lang="vi-V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Thành Nguyễn Du </a:t>
            </a:r>
            <a:r>
              <a:rPr lang="vi-VN" sz="26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vằng vặc </a:t>
            </a:r>
            <a:r>
              <a:rPr lang="vi-VN" sz="2600" i="1">
                <a:latin typeface="Times New Roman" panose="02020603050405020304" pitchFamily="18" charset="0"/>
                <a:cs typeface="Times New Roman" panose="02020603050405020304" pitchFamily="18" charset="0"/>
              </a:rPr>
              <a:t>nỗi thương đời.</a:t>
            </a:r>
            <a:endParaRPr lang="vi-VN" sz="2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0BFF7-C9FD-A727-2C62-6ECA542A2EBD}"/>
              </a:ext>
            </a:extLst>
          </p:cNvPr>
          <p:cNvSpPr txBox="1"/>
          <p:nvPr/>
        </p:nvSpPr>
        <p:spPr>
          <a:xfrm>
            <a:off x="6168032" y="2878889"/>
            <a:ext cx="5472584" cy="23493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Buồm lộng sóng xô,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</a:t>
            </a: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về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trúc</a:t>
            </a: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nhớ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 cũi lồng vời vợi cánh chim bay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nghẹn ngào như đời mẹ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đắng cay</a:t>
            </a:r>
            <a:endParaRPr kumimoji="0" lang="vi-VN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</a:t>
            </a:r>
            <a:r>
              <a:rPr kumimoji="0" lang="vi-VN" sz="26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 trẻo </a:t>
            </a: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hồn dân tộc Việt.</a:t>
            </a:r>
            <a:endParaRPr kumimoji="0" lang="vi-VN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838115" y="1980579"/>
            <a:ext cx="10802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Xác định nghĩa của những từ ngữ in đậm trong các khổ thơ sau của bài thơ Tiếng Việt:</a:t>
            </a:r>
          </a:p>
        </p:txBody>
      </p:sp>
    </p:spTree>
    <p:extLst>
      <p:ext uri="{BB962C8B-B14F-4D97-AF65-F5344CB8AC3E}">
        <p14:creationId xmlns:p14="http://schemas.microsoft.com/office/powerpoint/2010/main" val="843869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655758"/>
            <a:ext cx="1112797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vi-VN" sz="3200" b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5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thao</a:t>
            </a:r>
            <a:r>
              <a:rPr lang="vi-VN" sz="3200" b="1" i="1" spc="-4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thức</a:t>
            </a:r>
            <a:r>
              <a:rPr lang="vi-VN" sz="3200" b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trạng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thái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được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vì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điều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phải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điển);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trở,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suy,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bao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bọc,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giữ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gìn.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2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ăn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cầu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ngủ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quán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2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cảnh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lang thang,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cơ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nhỡ,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nhà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cửa;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câu thơ, cụm từ này chỉ những con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phận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bất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hạnh,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vất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3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vằng</a:t>
            </a:r>
            <a:r>
              <a:rPr lang="vi-VN" sz="3200" b="1" i="1" spc="-7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vặc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rất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sáng,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chút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gợn,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thường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ánh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trăng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điển);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là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tấm lòng trong sáng, không chút vẩn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đục.</a:t>
            </a:r>
            <a:endParaRPr lang="en-US" sz="32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algn="just" defTabSz="914400" rtl="0" eaLnBrk="1" fontAlgn="auto" latinLnBrk="0" hangingPunct="1"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9F505-6A73-110B-F802-9804D9845D19}"/>
              </a:ext>
            </a:extLst>
          </p:cNvPr>
          <p:cNvSpPr/>
          <p:nvPr/>
        </p:nvSpPr>
        <p:spPr>
          <a:xfrm>
            <a:off x="418568" y="99537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</a:t>
            </a:r>
            <a:r>
              <a:rPr lang="pt-BR" sz="2800" b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1 trang 50</a:t>
            </a:r>
            <a:endParaRPr kumimoji="0" lang="en-US" sz="28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0EE682-C075-86E1-72FD-49F641F816B2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425E0E40-C4F5-0C6B-4717-8198B4457662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53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947146" y="812111"/>
            <a:ext cx="2097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913950"/>
            <a:ext cx="11127975" cy="371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mai,</a:t>
            </a:r>
            <a:r>
              <a:rPr lang="vi-VN" sz="3200" b="1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trúc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loại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cây;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nhớ nhung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hai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gắn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bó.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spc="-1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đắng</a:t>
            </a:r>
            <a:r>
              <a:rPr lang="vi-VN" sz="3200" b="1" i="1" spc="-5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cay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 b="1" spc="-1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xót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xa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điển);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đau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khổ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cuộc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đời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mẹ.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 trẻo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rất trong, gây cảm giác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dễ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chịu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(nghĩa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điển);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thơ,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này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chỉ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vẻ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sáng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tâm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hồn người</a:t>
            </a:r>
            <a:r>
              <a:rPr lang="vi-VN" sz="3200" spc="-1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9F505-6A73-110B-F802-9804D9845D19}"/>
              </a:ext>
            </a:extLst>
          </p:cNvPr>
          <p:cNvSpPr/>
          <p:nvPr/>
        </p:nvSpPr>
        <p:spPr>
          <a:xfrm>
            <a:off x="418568" y="1253571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</a:t>
            </a:r>
            <a:r>
              <a:rPr lang="pt-BR" sz="2800" b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1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Text Box 9">
            <a:extLst>
              <a:ext uri="{FF2B5EF4-FFF2-40B4-BE49-F238E27FC236}">
                <a16:creationId xmlns:a16="http://schemas.microsoft.com/office/drawing/2014/main" id="{DEE27F16-4079-13AE-5E48-AFAB3C38E94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497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Rectangle 1"/>
          <p:cNvSpPr/>
          <p:nvPr/>
        </p:nvSpPr>
        <p:spPr>
          <a:xfrm>
            <a:off x="620221" y="1004500"/>
            <a:ext cx="221086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II. Luyện tập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115" y="1436447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2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20222" y="2802768"/>
            <a:ext cx="5375449" cy="3049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</a:t>
            </a: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kéo gỗ nhọc nhằn trên bãi nắng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endParaRPr lang="en-US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gọi đò sông vắng bến lau khuya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endParaRPr lang="en-US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Tiếng lụa xé đau lòng thoi sợi trắng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endParaRPr lang="vi-VN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500"/>
              </a:spcAft>
            </a:pPr>
            <a:r>
              <a:rPr lang="vi-VN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dập dồn nước lũ xoáy chân đ</a:t>
            </a:r>
            <a:r>
              <a:rPr lang="en-US" sz="2600" i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endParaRPr lang="vi-VN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A0BFF7-C9FD-A727-2C62-6ECA542A2EBD}"/>
              </a:ext>
            </a:extLst>
          </p:cNvPr>
          <p:cNvSpPr txBox="1"/>
          <p:nvPr/>
        </p:nvSpPr>
        <p:spPr>
          <a:xfrm>
            <a:off x="5995671" y="2835857"/>
            <a:ext cx="5644945" cy="3049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tha thiết, nói thường nghe như hát</a:t>
            </a:r>
            <a:endParaRPr lang="en-US" sz="26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Kể mọi điều bằng ríu rít âm thanh</a:t>
            </a:r>
            <a:endParaRPr kumimoji="0" lang="en-US" sz="2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Như gió nước không thể nào nắm bắt</a:t>
            </a:r>
            <a:endParaRPr kumimoji="0" lang="en-US" sz="2600" b="0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lang="en-US" sz="1100" i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6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Dấu huyền trầm, dấu ngã chênh vênh.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838115" y="1980579"/>
            <a:ext cx="10802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T</a:t>
            </a: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 và nêu tác dụng của từ láy được sử dụng trong các khổ thơ sau của bài thơ Tiếng Việt: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ADF1AC-D8FC-D041-B37E-35C030816CB2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Text Box 9">
            <a:extLst>
              <a:ext uri="{FF2B5EF4-FFF2-40B4-BE49-F238E27FC236}">
                <a16:creationId xmlns:a16="http://schemas.microsoft.com/office/drawing/2014/main" id="{E8262C1B-5998-EA17-934E-6878E511EE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8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655758"/>
            <a:ext cx="11127975" cy="4790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Các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láy: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3200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nhằn,</a:t>
            </a:r>
            <a:r>
              <a:rPr lang="vi-VN" sz="3200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dồn,</a:t>
            </a:r>
            <a:r>
              <a:rPr lang="vi-VN" sz="3200" i="1" spc="-6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thiết,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rít,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i="1" spc="-1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231F20"/>
              </a:buClr>
              <a:buSzPts val="1100"/>
              <a:tabLst>
                <a:tab pos="149860" algn="l"/>
              </a:tabLst>
            </a:pPr>
            <a:r>
              <a:rPr lang="en-US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Giải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nghĩa:</a:t>
            </a:r>
            <a:endParaRPr lang="en-US" sz="2400">
              <a:latin typeface="Calibri" panose="020F050202020403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1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3200" b="1" i="1" spc="-5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nhằn: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vất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vả,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cực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b="1" i="1" spc="-9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3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dồn: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tiếp,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đợt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thấp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12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 thiết: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đầy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tình</a:t>
            </a:r>
            <a:r>
              <a:rPr lang="vi-VN" sz="3200" spc="1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cảm, bổng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trầm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5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b="1" i="1" spc="-7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2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rít: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trong,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cao,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liền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nhau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như tiếng chim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sz="3200" b="1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+</a:t>
            </a:r>
            <a:r>
              <a:rPr lang="vi-VN" sz="3200" b="1" i="1" spc="-65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b="1" i="1" spc="-7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i="1" spc="-10">
                <a:solidFill>
                  <a:srgbClr val="FF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vênh: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không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chỗ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dựa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chắc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chắn, thiếu vững chãi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9F505-6A73-110B-F802-9804D9845D19}"/>
              </a:ext>
            </a:extLst>
          </p:cNvPr>
          <p:cNvSpPr/>
          <p:nvPr/>
        </p:nvSpPr>
        <p:spPr>
          <a:xfrm>
            <a:off x="418568" y="99537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2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A4875DC-1E76-5F86-2351-9506C5C92FE1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21F8184-736C-D4E7-9E77-616FBC19D9A4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878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Rectangle 11"/>
          <p:cNvSpPr/>
          <p:nvPr/>
        </p:nvSpPr>
        <p:spPr>
          <a:xfrm>
            <a:off x="512640" y="1655758"/>
            <a:ext cx="11127975" cy="458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–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 dụng của các từ láy trong câu thơ: Việc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sử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nhiều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tạo</a:t>
            </a:r>
            <a:r>
              <a:rPr lang="vi-VN" sz="3200" spc="-7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cho</a:t>
            </a:r>
            <a:r>
              <a:rPr lang="vi-VN" sz="3200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câu thơ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sự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uyển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chuyển,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linh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hoạt.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Các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láy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hình</a:t>
            </a:r>
            <a:r>
              <a:rPr lang="vi-VN" sz="3200" spc="-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dồn,</a:t>
            </a:r>
            <a:r>
              <a:rPr lang="vi-VN" sz="3200" i="1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i="1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 tượng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 (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i="1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),</a:t>
            </a:r>
            <a:r>
              <a:rPr lang="vi-VN" sz="3200" spc="-3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vi-VN" sz="3200" i="1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 nhằn, </a:t>
            </a:r>
            <a:r>
              <a:rPr lang="vi-VN" sz="3200" i="1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vi-VN" sz="3200" i="1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tác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dụng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spc="-6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liên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tưởng,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những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ấn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tượng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sống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động</a:t>
            </a:r>
            <a:r>
              <a:rPr lang="vi-VN" sz="3200" spc="-6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1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 âm và nghĩa của các từ tiếng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 Ví</a:t>
            </a:r>
            <a:r>
              <a:rPr lang="vi-VN" sz="3200" spc="-7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dụ,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nhọc</a:t>
            </a:r>
            <a:r>
              <a:rPr lang="vi-VN" sz="3200" i="1" spc="-8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nhằn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công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việc</a:t>
            </a:r>
            <a:r>
              <a:rPr lang="vi-VN" sz="3200" spc="-5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lao động vất vả, cực nhọc của những người thợ kéo gỗ; từ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dập</a:t>
            </a:r>
            <a:r>
              <a:rPr lang="vi-VN" sz="3200" i="1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dồn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 hình ảnh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nước</a:t>
            </a:r>
            <a:r>
              <a:rPr lang="vi-VN" sz="3200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lũ;</a:t>
            </a:r>
            <a:r>
              <a:rPr lang="vi-VN" sz="3200" spc="-4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từ</a:t>
            </a:r>
            <a:r>
              <a:rPr lang="vi-VN" sz="3200" spc="-2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thiết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ríu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rít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</a:t>
            </a:r>
            <a:r>
              <a:rPr lang="vi-VN" sz="3200" spc="-2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chênh</a:t>
            </a:r>
            <a:r>
              <a:rPr lang="vi-VN" sz="3200" i="1" spc="-5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i="1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vênh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gợi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cảm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giác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tính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chất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âm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thanh</a:t>
            </a:r>
            <a:r>
              <a:rPr lang="vi-VN" sz="3200" spc="-3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spc="-4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của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tiếng</a:t>
            </a:r>
            <a:r>
              <a:rPr lang="vi-VN" sz="3200" spc="-115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231F2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Việt.</a:t>
            </a:r>
            <a:endParaRPr lang="en-US" sz="24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B9F505-6A73-110B-F802-9804D9845D19}"/>
              </a:ext>
            </a:extLst>
          </p:cNvPr>
          <p:cNvSpPr/>
          <p:nvPr/>
        </p:nvSpPr>
        <p:spPr>
          <a:xfrm>
            <a:off x="418568" y="99537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2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9B4520-08E9-B653-3358-A79781C1E9B8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D40ED2E2-A09A-8CF1-A321-3B0D20D2CDE7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809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Rectangle 10"/>
          <p:cNvSpPr/>
          <p:nvPr/>
        </p:nvSpPr>
        <p:spPr>
          <a:xfrm>
            <a:off x="633719" y="97385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3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1E377E6-00EF-E9AA-D9F1-1D65A82AF454}"/>
              </a:ext>
            </a:extLst>
          </p:cNvPr>
          <p:cNvSpPr txBox="1"/>
          <p:nvPr/>
        </p:nvSpPr>
        <p:spPr>
          <a:xfrm>
            <a:off x="633719" y="1517991"/>
            <a:ext cx="1080250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lang="en-US" sz="28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Phân tích tác dụng của các thành ngữ được gợi nhắc trong bài thơ Tiếng Việt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bằng cách hoàn thành PHT số 1.</a:t>
            </a:r>
            <a:endParaRPr kumimoji="0" 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F9103AB8-DAFC-21F7-2368-998C055DF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7971735"/>
              </p:ext>
            </p:extLst>
          </p:nvPr>
        </p:nvGraphicFramePr>
        <p:xfrm>
          <a:off x="817581" y="2530506"/>
          <a:ext cx="10701319" cy="3563368"/>
        </p:xfrm>
        <a:graphic>
          <a:graphicData uri="http://schemas.openxmlformats.org/drawingml/2006/table">
            <a:tbl>
              <a:tblPr firstRow="1" firstCol="1" bandRow="1"/>
              <a:tblGrid>
                <a:gridCol w="3713714">
                  <a:extLst>
                    <a:ext uri="{9D8B030D-6E8A-4147-A177-3AD203B41FA5}">
                      <a16:colId xmlns:a16="http://schemas.microsoft.com/office/drawing/2014/main" val="4021532359"/>
                    </a:ext>
                  </a:extLst>
                </a:gridCol>
                <a:gridCol w="3568209">
                  <a:extLst>
                    <a:ext uri="{9D8B030D-6E8A-4147-A177-3AD203B41FA5}">
                      <a16:colId xmlns:a16="http://schemas.microsoft.com/office/drawing/2014/main" val="75014863"/>
                    </a:ext>
                  </a:extLst>
                </a:gridCol>
                <a:gridCol w="3419396">
                  <a:extLst>
                    <a:ext uri="{9D8B030D-6E8A-4147-A177-3AD203B41FA5}">
                      <a16:colId xmlns:a16="http://schemas.microsoft.com/office/drawing/2014/main" val="2861730460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THỰC HÀNH BÀI 3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1777432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tác dụng của các thành ngữ được gợi nhắc trong bài thơ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76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các thành ngữ được sử dụng trong bài thơ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ý nghĩa của các thành ngữ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Nêu lý do tác giả sử dụng các thành ngữ trong bài thơ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9482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...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……..……..……..………</a:t>
                      </a:r>
                      <a:r>
                        <a:rPr lang="en-US" sz="2400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1557719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FCF83A5A-6ACF-DEB3-0622-E3554B109CFE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3D40D5EB-31DB-8C66-BB56-A5D4B9AA88B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86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ame 14"/>
          <p:cNvSpPr/>
          <p:nvPr/>
        </p:nvSpPr>
        <p:spPr>
          <a:xfrm>
            <a:off x="335138" y="951835"/>
            <a:ext cx="11509025" cy="5680413"/>
          </a:xfrm>
          <a:prstGeom prst="frame">
            <a:avLst>
              <a:gd name="adj1" fmla="val 1984"/>
            </a:avLst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70969" y="744954"/>
            <a:ext cx="7237362" cy="700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Freeform 49"/>
          <p:cNvSpPr/>
          <p:nvPr/>
        </p:nvSpPr>
        <p:spPr>
          <a:xfrm>
            <a:off x="4020305" y="656648"/>
            <a:ext cx="4543479" cy="814913"/>
          </a:xfrm>
          <a:custGeom>
            <a:avLst/>
            <a:gdLst>
              <a:gd name="connsiteX0" fmla="*/ 1514475 w 6143624"/>
              <a:gd name="connsiteY0" fmla="*/ 0 h 1228725"/>
              <a:gd name="connsiteX1" fmla="*/ 1557338 w 6143624"/>
              <a:gd name="connsiteY1" fmla="*/ 14287 h 1228725"/>
              <a:gd name="connsiteX2" fmla="*/ 1585913 w 6143624"/>
              <a:gd name="connsiteY2" fmla="*/ 57150 h 1228725"/>
              <a:gd name="connsiteX3" fmla="*/ 1628775 w 6143624"/>
              <a:gd name="connsiteY3" fmla="*/ 100012 h 1228725"/>
              <a:gd name="connsiteX4" fmla="*/ 1885950 w 6143624"/>
              <a:gd name="connsiteY4" fmla="*/ 85725 h 1228725"/>
              <a:gd name="connsiteX5" fmla="*/ 1971675 w 6143624"/>
              <a:gd name="connsiteY5" fmla="*/ 57150 h 1228725"/>
              <a:gd name="connsiteX6" fmla="*/ 2014538 w 6143624"/>
              <a:gd name="connsiteY6" fmla="*/ 28575 h 1228725"/>
              <a:gd name="connsiteX7" fmla="*/ 2100263 w 6143624"/>
              <a:gd name="connsiteY7" fmla="*/ 0 h 1228725"/>
              <a:gd name="connsiteX8" fmla="*/ 2128838 w 6143624"/>
              <a:gd name="connsiteY8" fmla="*/ 42862 h 1228725"/>
              <a:gd name="connsiteX9" fmla="*/ 2171700 w 6143624"/>
              <a:gd name="connsiteY9" fmla="*/ 114300 h 1228725"/>
              <a:gd name="connsiteX10" fmla="*/ 2214563 w 6143624"/>
              <a:gd name="connsiteY10" fmla="*/ 128587 h 1228725"/>
              <a:gd name="connsiteX11" fmla="*/ 2443163 w 6143624"/>
              <a:gd name="connsiteY11" fmla="*/ 128587 h 1228725"/>
              <a:gd name="connsiteX12" fmla="*/ 2457450 w 6143624"/>
              <a:gd name="connsiteY12" fmla="*/ 171450 h 1228725"/>
              <a:gd name="connsiteX13" fmla="*/ 2500313 w 6143624"/>
              <a:gd name="connsiteY13" fmla="*/ 200025 h 1228725"/>
              <a:gd name="connsiteX14" fmla="*/ 2657475 w 6143624"/>
              <a:gd name="connsiteY14" fmla="*/ 185737 h 1228725"/>
              <a:gd name="connsiteX15" fmla="*/ 2714625 w 6143624"/>
              <a:gd name="connsiteY15" fmla="*/ 157162 h 1228725"/>
              <a:gd name="connsiteX16" fmla="*/ 2871788 w 6143624"/>
              <a:gd name="connsiteY16" fmla="*/ 85725 h 1228725"/>
              <a:gd name="connsiteX17" fmla="*/ 2957513 w 6143624"/>
              <a:gd name="connsiteY17" fmla="*/ 100012 h 1228725"/>
              <a:gd name="connsiteX18" fmla="*/ 3000375 w 6143624"/>
              <a:gd name="connsiteY18" fmla="*/ 142875 h 1228725"/>
              <a:gd name="connsiteX19" fmla="*/ 3043238 w 6143624"/>
              <a:gd name="connsiteY19" fmla="*/ 157162 h 1228725"/>
              <a:gd name="connsiteX20" fmla="*/ 3143250 w 6143624"/>
              <a:gd name="connsiteY20" fmla="*/ 114300 h 1228725"/>
              <a:gd name="connsiteX21" fmla="*/ 3214688 w 6143624"/>
              <a:gd name="connsiteY21" fmla="*/ 85725 h 1228725"/>
              <a:gd name="connsiteX22" fmla="*/ 3300413 w 6143624"/>
              <a:gd name="connsiteY22" fmla="*/ 28575 h 1228725"/>
              <a:gd name="connsiteX23" fmla="*/ 3357563 w 6143624"/>
              <a:gd name="connsiteY23" fmla="*/ 114300 h 1228725"/>
              <a:gd name="connsiteX24" fmla="*/ 3414713 w 6143624"/>
              <a:gd name="connsiteY24" fmla="*/ 242887 h 1228725"/>
              <a:gd name="connsiteX25" fmla="*/ 3500438 w 6143624"/>
              <a:gd name="connsiteY25" fmla="*/ 228600 h 1228725"/>
              <a:gd name="connsiteX26" fmla="*/ 3586163 w 6143624"/>
              <a:gd name="connsiteY26" fmla="*/ 200025 h 1228725"/>
              <a:gd name="connsiteX27" fmla="*/ 3671888 w 6143624"/>
              <a:gd name="connsiteY27" fmla="*/ 157162 h 1228725"/>
              <a:gd name="connsiteX28" fmla="*/ 3729038 w 6143624"/>
              <a:gd name="connsiteY28" fmla="*/ 171450 h 1228725"/>
              <a:gd name="connsiteX29" fmla="*/ 3757613 w 6143624"/>
              <a:gd name="connsiteY29" fmla="*/ 214312 h 1228725"/>
              <a:gd name="connsiteX30" fmla="*/ 3986213 w 6143624"/>
              <a:gd name="connsiteY30" fmla="*/ 200025 h 1228725"/>
              <a:gd name="connsiteX31" fmla="*/ 4157663 w 6143624"/>
              <a:gd name="connsiteY31" fmla="*/ 214312 h 1228725"/>
              <a:gd name="connsiteX32" fmla="*/ 4200525 w 6143624"/>
              <a:gd name="connsiteY32" fmla="*/ 228600 h 1228725"/>
              <a:gd name="connsiteX33" fmla="*/ 4257675 w 6143624"/>
              <a:gd name="connsiteY33" fmla="*/ 214312 h 1228725"/>
              <a:gd name="connsiteX34" fmla="*/ 4329113 w 6143624"/>
              <a:gd name="connsiteY34" fmla="*/ 200025 h 1228725"/>
              <a:gd name="connsiteX35" fmla="*/ 4471988 w 6143624"/>
              <a:gd name="connsiteY35" fmla="*/ 142875 h 1228725"/>
              <a:gd name="connsiteX36" fmla="*/ 4543425 w 6143624"/>
              <a:gd name="connsiteY36" fmla="*/ 128587 h 1228725"/>
              <a:gd name="connsiteX37" fmla="*/ 4629150 w 6143624"/>
              <a:gd name="connsiteY37" fmla="*/ 100012 h 1228725"/>
              <a:gd name="connsiteX38" fmla="*/ 4686300 w 6143624"/>
              <a:gd name="connsiteY38" fmla="*/ 57150 h 1228725"/>
              <a:gd name="connsiteX39" fmla="*/ 4729163 w 6143624"/>
              <a:gd name="connsiteY39" fmla="*/ 14287 h 1228725"/>
              <a:gd name="connsiteX40" fmla="*/ 4772025 w 6143624"/>
              <a:gd name="connsiteY40" fmla="*/ 28575 h 1228725"/>
              <a:gd name="connsiteX41" fmla="*/ 4843463 w 6143624"/>
              <a:gd name="connsiteY41" fmla="*/ 114300 h 1228725"/>
              <a:gd name="connsiteX42" fmla="*/ 4886325 w 6143624"/>
              <a:gd name="connsiteY42" fmla="*/ 171450 h 1228725"/>
              <a:gd name="connsiteX43" fmla="*/ 4929188 w 6143624"/>
              <a:gd name="connsiteY43" fmla="*/ 214312 h 1228725"/>
              <a:gd name="connsiteX44" fmla="*/ 4957763 w 6143624"/>
              <a:gd name="connsiteY44" fmla="*/ 257175 h 1228725"/>
              <a:gd name="connsiteX45" fmla="*/ 5257800 w 6143624"/>
              <a:gd name="connsiteY45" fmla="*/ 285750 h 1228725"/>
              <a:gd name="connsiteX46" fmla="*/ 5272088 w 6143624"/>
              <a:gd name="connsiteY46" fmla="*/ 342900 h 1228725"/>
              <a:gd name="connsiteX47" fmla="*/ 5286375 w 6143624"/>
              <a:gd name="connsiteY47" fmla="*/ 514350 h 1228725"/>
              <a:gd name="connsiteX48" fmla="*/ 5443538 w 6143624"/>
              <a:gd name="connsiteY48" fmla="*/ 585787 h 1228725"/>
              <a:gd name="connsiteX49" fmla="*/ 5696266 w 6143624"/>
              <a:gd name="connsiteY49" fmla="*/ 655888 h 1228725"/>
              <a:gd name="connsiteX50" fmla="*/ 5815013 w 6143624"/>
              <a:gd name="connsiteY50" fmla="*/ 694162 h 1228725"/>
              <a:gd name="connsiteX51" fmla="*/ 5815013 w 6143624"/>
              <a:gd name="connsiteY51" fmla="*/ 694162 h 1228725"/>
              <a:gd name="connsiteX52" fmla="*/ 5820479 w 6143624"/>
              <a:gd name="connsiteY52" fmla="*/ 695924 h 1228725"/>
              <a:gd name="connsiteX53" fmla="*/ 5943599 w 6143624"/>
              <a:gd name="connsiteY53" fmla="*/ 742950 h 1228725"/>
              <a:gd name="connsiteX54" fmla="*/ 6143624 w 6143624"/>
              <a:gd name="connsiteY54" fmla="*/ 842962 h 1228725"/>
              <a:gd name="connsiteX55" fmla="*/ 6129337 w 6143624"/>
              <a:gd name="connsiteY55" fmla="*/ 885825 h 1228725"/>
              <a:gd name="connsiteX56" fmla="*/ 6086474 w 6143624"/>
              <a:gd name="connsiteY56" fmla="*/ 900112 h 1228725"/>
              <a:gd name="connsiteX57" fmla="*/ 6015037 w 6143624"/>
              <a:gd name="connsiteY57" fmla="*/ 914400 h 1228725"/>
              <a:gd name="connsiteX58" fmla="*/ 5857874 w 6143624"/>
              <a:gd name="connsiteY58" fmla="*/ 971550 h 1228725"/>
              <a:gd name="connsiteX59" fmla="*/ 5815013 w 6143624"/>
              <a:gd name="connsiteY59" fmla="*/ 981075 h 1228725"/>
              <a:gd name="connsiteX60" fmla="*/ 5815013 w 6143624"/>
              <a:gd name="connsiteY60" fmla="*/ 981075 h 1228725"/>
              <a:gd name="connsiteX61" fmla="*/ 5729288 w 6143624"/>
              <a:gd name="connsiteY61" fmla="*/ 1000125 h 1228725"/>
              <a:gd name="connsiteX62" fmla="*/ 5572125 w 6143624"/>
              <a:gd name="connsiteY62" fmla="*/ 1028700 h 1228725"/>
              <a:gd name="connsiteX63" fmla="*/ 5529263 w 6143624"/>
              <a:gd name="connsiteY63" fmla="*/ 1042987 h 1228725"/>
              <a:gd name="connsiteX64" fmla="*/ 5329238 w 6143624"/>
              <a:gd name="connsiteY64" fmla="*/ 1014412 h 1228725"/>
              <a:gd name="connsiteX65" fmla="*/ 5286375 w 6143624"/>
              <a:gd name="connsiteY65" fmla="*/ 1000125 h 1228725"/>
              <a:gd name="connsiteX66" fmla="*/ 5257800 w 6143624"/>
              <a:gd name="connsiteY66" fmla="*/ 957262 h 1228725"/>
              <a:gd name="connsiteX67" fmla="*/ 5100638 w 6143624"/>
              <a:gd name="connsiteY67" fmla="*/ 971550 h 1228725"/>
              <a:gd name="connsiteX68" fmla="*/ 5014913 w 6143624"/>
              <a:gd name="connsiteY68" fmla="*/ 1028700 h 1228725"/>
              <a:gd name="connsiteX69" fmla="*/ 4843463 w 6143624"/>
              <a:gd name="connsiteY69" fmla="*/ 1128712 h 1228725"/>
              <a:gd name="connsiteX70" fmla="*/ 4772025 w 6143624"/>
              <a:gd name="connsiteY70" fmla="*/ 1157287 h 1228725"/>
              <a:gd name="connsiteX71" fmla="*/ 4686300 w 6143624"/>
              <a:gd name="connsiteY71" fmla="*/ 1185862 h 1228725"/>
              <a:gd name="connsiteX72" fmla="*/ 4586288 w 6143624"/>
              <a:gd name="connsiteY72" fmla="*/ 1171575 h 1228725"/>
              <a:gd name="connsiteX73" fmla="*/ 4457700 w 6143624"/>
              <a:gd name="connsiteY73" fmla="*/ 1071562 h 1228725"/>
              <a:gd name="connsiteX74" fmla="*/ 4314825 w 6143624"/>
              <a:gd name="connsiteY74" fmla="*/ 1028700 h 1228725"/>
              <a:gd name="connsiteX75" fmla="*/ 4171950 w 6143624"/>
              <a:gd name="connsiteY75" fmla="*/ 1071562 h 1228725"/>
              <a:gd name="connsiteX76" fmla="*/ 4114800 w 6143624"/>
              <a:gd name="connsiteY76" fmla="*/ 1085850 h 1228725"/>
              <a:gd name="connsiteX77" fmla="*/ 4000500 w 6143624"/>
              <a:gd name="connsiteY77" fmla="*/ 1128712 h 1228725"/>
              <a:gd name="connsiteX78" fmla="*/ 3871913 w 6143624"/>
              <a:gd name="connsiteY78" fmla="*/ 1157287 h 1228725"/>
              <a:gd name="connsiteX79" fmla="*/ 3771900 w 6143624"/>
              <a:gd name="connsiteY79" fmla="*/ 1143000 h 1228725"/>
              <a:gd name="connsiteX80" fmla="*/ 3729038 w 6143624"/>
              <a:gd name="connsiteY80" fmla="*/ 1114425 h 1228725"/>
              <a:gd name="connsiteX81" fmla="*/ 3686175 w 6143624"/>
              <a:gd name="connsiteY81" fmla="*/ 1100137 h 1228725"/>
              <a:gd name="connsiteX82" fmla="*/ 3643313 w 6143624"/>
              <a:gd name="connsiteY82" fmla="*/ 1071562 h 1228725"/>
              <a:gd name="connsiteX83" fmla="*/ 3186113 w 6143624"/>
              <a:gd name="connsiteY83" fmla="*/ 1042987 h 1228725"/>
              <a:gd name="connsiteX84" fmla="*/ 3143250 w 6143624"/>
              <a:gd name="connsiteY84" fmla="*/ 1028700 h 1228725"/>
              <a:gd name="connsiteX85" fmla="*/ 3100388 w 6143624"/>
              <a:gd name="connsiteY85" fmla="*/ 1000125 h 1228725"/>
              <a:gd name="connsiteX86" fmla="*/ 2928938 w 6143624"/>
              <a:gd name="connsiteY86" fmla="*/ 942975 h 1228725"/>
              <a:gd name="connsiteX87" fmla="*/ 2786063 w 6143624"/>
              <a:gd name="connsiteY87" fmla="*/ 971550 h 1228725"/>
              <a:gd name="connsiteX88" fmla="*/ 2657475 w 6143624"/>
              <a:gd name="connsiteY88" fmla="*/ 1028700 h 1228725"/>
              <a:gd name="connsiteX89" fmla="*/ 2586038 w 6143624"/>
              <a:gd name="connsiteY89" fmla="*/ 1071562 h 1228725"/>
              <a:gd name="connsiteX90" fmla="*/ 2528888 w 6143624"/>
              <a:gd name="connsiteY90" fmla="*/ 1085850 h 1228725"/>
              <a:gd name="connsiteX91" fmla="*/ 2443163 w 6143624"/>
              <a:gd name="connsiteY91" fmla="*/ 1114425 h 1228725"/>
              <a:gd name="connsiteX92" fmla="*/ 2400300 w 6143624"/>
              <a:gd name="connsiteY92" fmla="*/ 1128712 h 1228725"/>
              <a:gd name="connsiteX93" fmla="*/ 2157413 w 6143624"/>
              <a:gd name="connsiteY93" fmla="*/ 1143000 h 1228725"/>
              <a:gd name="connsiteX94" fmla="*/ 2100263 w 6143624"/>
              <a:gd name="connsiteY94" fmla="*/ 1157287 h 1228725"/>
              <a:gd name="connsiteX95" fmla="*/ 2014538 w 6143624"/>
              <a:gd name="connsiteY95" fmla="*/ 1185862 h 1228725"/>
              <a:gd name="connsiteX96" fmla="*/ 1871663 w 6143624"/>
              <a:gd name="connsiteY96" fmla="*/ 1228725 h 1228725"/>
              <a:gd name="connsiteX97" fmla="*/ 1543050 w 6143624"/>
              <a:gd name="connsiteY97" fmla="*/ 1185862 h 1228725"/>
              <a:gd name="connsiteX98" fmla="*/ 1057275 w 6143624"/>
              <a:gd name="connsiteY98" fmla="*/ 1185862 h 1228725"/>
              <a:gd name="connsiteX99" fmla="*/ 900113 w 6143624"/>
              <a:gd name="connsiteY99" fmla="*/ 1214437 h 1228725"/>
              <a:gd name="connsiteX100" fmla="*/ 771525 w 6143624"/>
              <a:gd name="connsiteY100" fmla="*/ 1228725 h 1228725"/>
              <a:gd name="connsiteX101" fmla="*/ 542925 w 6143624"/>
              <a:gd name="connsiteY101" fmla="*/ 1214437 h 1228725"/>
              <a:gd name="connsiteX102" fmla="*/ 485775 w 6143624"/>
              <a:gd name="connsiteY102" fmla="*/ 1185862 h 1228725"/>
              <a:gd name="connsiteX103" fmla="*/ 357188 w 6143624"/>
              <a:gd name="connsiteY103" fmla="*/ 1057275 h 1228725"/>
              <a:gd name="connsiteX104" fmla="*/ 314325 w 6143624"/>
              <a:gd name="connsiteY104" fmla="*/ 1028700 h 1228725"/>
              <a:gd name="connsiteX105" fmla="*/ 271463 w 6143624"/>
              <a:gd name="connsiteY105" fmla="*/ 928687 h 1228725"/>
              <a:gd name="connsiteX106" fmla="*/ 242888 w 6143624"/>
              <a:gd name="connsiteY106" fmla="*/ 885825 h 1228725"/>
              <a:gd name="connsiteX107" fmla="*/ 142875 w 6143624"/>
              <a:gd name="connsiteY107" fmla="*/ 842962 h 1228725"/>
              <a:gd name="connsiteX108" fmla="*/ 100013 w 6143624"/>
              <a:gd name="connsiteY108" fmla="*/ 814387 h 1228725"/>
              <a:gd name="connsiteX109" fmla="*/ 42863 w 6143624"/>
              <a:gd name="connsiteY109" fmla="*/ 714375 h 1228725"/>
              <a:gd name="connsiteX110" fmla="*/ 0 w 6143624"/>
              <a:gd name="connsiteY110" fmla="*/ 671512 h 1228725"/>
              <a:gd name="connsiteX111" fmla="*/ 0 w 6143624"/>
              <a:gd name="connsiteY111" fmla="*/ 549149 h 1228725"/>
              <a:gd name="connsiteX112" fmla="*/ 28 w 6143624"/>
              <a:gd name="connsiteY112" fmla="*/ 549031 h 1228725"/>
              <a:gd name="connsiteX113" fmla="*/ 42863 w 6143624"/>
              <a:gd name="connsiteY113" fmla="*/ 414337 h 1228725"/>
              <a:gd name="connsiteX114" fmla="*/ 85725 w 6143624"/>
              <a:gd name="connsiteY114" fmla="*/ 328612 h 1228725"/>
              <a:gd name="connsiteX115" fmla="*/ 214313 w 6143624"/>
              <a:gd name="connsiteY115" fmla="*/ 257175 h 1228725"/>
              <a:gd name="connsiteX116" fmla="*/ 385763 w 6143624"/>
              <a:gd name="connsiteY116" fmla="*/ 314325 h 1228725"/>
              <a:gd name="connsiteX117" fmla="*/ 428625 w 6143624"/>
              <a:gd name="connsiteY117" fmla="*/ 328612 h 1228725"/>
              <a:gd name="connsiteX118" fmla="*/ 471488 w 6143624"/>
              <a:gd name="connsiteY118" fmla="*/ 342900 h 1228725"/>
              <a:gd name="connsiteX119" fmla="*/ 614363 w 6143624"/>
              <a:gd name="connsiteY119" fmla="*/ 328612 h 1228725"/>
              <a:gd name="connsiteX120" fmla="*/ 700088 w 6143624"/>
              <a:gd name="connsiteY120" fmla="*/ 271462 h 1228725"/>
              <a:gd name="connsiteX121" fmla="*/ 785813 w 6143624"/>
              <a:gd name="connsiteY121" fmla="*/ 200025 h 1228725"/>
              <a:gd name="connsiteX122" fmla="*/ 871538 w 6143624"/>
              <a:gd name="connsiteY122" fmla="*/ 157162 h 1228725"/>
              <a:gd name="connsiteX123" fmla="*/ 971550 w 6143624"/>
              <a:gd name="connsiteY123" fmla="*/ 114300 h 1228725"/>
              <a:gd name="connsiteX124" fmla="*/ 1028700 w 6143624"/>
              <a:gd name="connsiteY124" fmla="*/ 171450 h 1228725"/>
              <a:gd name="connsiteX125" fmla="*/ 1071563 w 6143624"/>
              <a:gd name="connsiteY125" fmla="*/ 200025 h 1228725"/>
              <a:gd name="connsiteX126" fmla="*/ 1157288 w 6143624"/>
              <a:gd name="connsiteY126" fmla="*/ 185737 h 1228725"/>
              <a:gd name="connsiteX127" fmla="*/ 1200150 w 6143624"/>
              <a:gd name="connsiteY127" fmla="*/ 157162 h 1228725"/>
              <a:gd name="connsiteX128" fmla="*/ 1257300 w 6143624"/>
              <a:gd name="connsiteY128" fmla="*/ 128587 h 1228725"/>
              <a:gd name="connsiteX129" fmla="*/ 1343025 w 6143624"/>
              <a:gd name="connsiteY129" fmla="*/ 71437 h 1228725"/>
              <a:gd name="connsiteX130" fmla="*/ 1385888 w 6143624"/>
              <a:gd name="connsiteY130" fmla="*/ 42862 h 1228725"/>
              <a:gd name="connsiteX131" fmla="*/ 1471613 w 6143624"/>
              <a:gd name="connsiteY131" fmla="*/ 14287 h 1228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6143624" h="1228725">
                <a:moveTo>
                  <a:pt x="1514475" y="0"/>
                </a:moveTo>
                <a:cubicBezTo>
                  <a:pt x="1528763" y="4762"/>
                  <a:pt x="1545578" y="4879"/>
                  <a:pt x="1557338" y="14287"/>
                </a:cubicBezTo>
                <a:cubicBezTo>
                  <a:pt x="1570747" y="25014"/>
                  <a:pt x="1574920" y="43958"/>
                  <a:pt x="1585913" y="57150"/>
                </a:cubicBezTo>
                <a:cubicBezTo>
                  <a:pt x="1598848" y="72672"/>
                  <a:pt x="1614488" y="85725"/>
                  <a:pt x="1628775" y="100012"/>
                </a:cubicBezTo>
                <a:cubicBezTo>
                  <a:pt x="1714500" y="95250"/>
                  <a:pt x="1800756" y="96374"/>
                  <a:pt x="1885950" y="85725"/>
                </a:cubicBezTo>
                <a:cubicBezTo>
                  <a:pt x="1915838" y="81989"/>
                  <a:pt x="1971675" y="57150"/>
                  <a:pt x="1971675" y="57150"/>
                </a:cubicBezTo>
                <a:cubicBezTo>
                  <a:pt x="1985963" y="47625"/>
                  <a:pt x="1998846" y="35549"/>
                  <a:pt x="2014538" y="28575"/>
                </a:cubicBezTo>
                <a:cubicBezTo>
                  <a:pt x="2042063" y="16342"/>
                  <a:pt x="2100263" y="0"/>
                  <a:pt x="2100263" y="0"/>
                </a:cubicBezTo>
                <a:cubicBezTo>
                  <a:pt x="2109788" y="14287"/>
                  <a:pt x="2119737" y="28301"/>
                  <a:pt x="2128838" y="42862"/>
                </a:cubicBezTo>
                <a:cubicBezTo>
                  <a:pt x="2143556" y="66411"/>
                  <a:pt x="2152064" y="94664"/>
                  <a:pt x="2171700" y="114300"/>
                </a:cubicBezTo>
                <a:cubicBezTo>
                  <a:pt x="2182349" y="124949"/>
                  <a:pt x="2200275" y="123825"/>
                  <a:pt x="2214563" y="128587"/>
                </a:cubicBezTo>
                <a:cubicBezTo>
                  <a:pt x="2281468" y="120224"/>
                  <a:pt x="2376258" y="98851"/>
                  <a:pt x="2443163" y="128587"/>
                </a:cubicBezTo>
                <a:cubicBezTo>
                  <a:pt x="2456925" y="134704"/>
                  <a:pt x="2448042" y="159690"/>
                  <a:pt x="2457450" y="171450"/>
                </a:cubicBezTo>
                <a:cubicBezTo>
                  <a:pt x="2468177" y="184859"/>
                  <a:pt x="2486025" y="190500"/>
                  <a:pt x="2500313" y="200025"/>
                </a:cubicBezTo>
                <a:cubicBezTo>
                  <a:pt x="2552700" y="195262"/>
                  <a:pt x="2605893" y="196054"/>
                  <a:pt x="2657475" y="185737"/>
                </a:cubicBezTo>
                <a:cubicBezTo>
                  <a:pt x="2678360" y="181560"/>
                  <a:pt x="2695235" y="165975"/>
                  <a:pt x="2714625" y="157162"/>
                </a:cubicBezTo>
                <a:cubicBezTo>
                  <a:pt x="2902551" y="71742"/>
                  <a:pt x="2742068" y="150585"/>
                  <a:pt x="2871788" y="85725"/>
                </a:cubicBezTo>
                <a:cubicBezTo>
                  <a:pt x="2900363" y="90487"/>
                  <a:pt x="2931041" y="88246"/>
                  <a:pt x="2957513" y="100012"/>
                </a:cubicBezTo>
                <a:cubicBezTo>
                  <a:pt x="2975977" y="108218"/>
                  <a:pt x="2983563" y="131667"/>
                  <a:pt x="3000375" y="142875"/>
                </a:cubicBezTo>
                <a:cubicBezTo>
                  <a:pt x="3012906" y="151229"/>
                  <a:pt x="3028950" y="152400"/>
                  <a:pt x="3043238" y="157162"/>
                </a:cubicBezTo>
                <a:cubicBezTo>
                  <a:pt x="3131273" y="127818"/>
                  <a:pt x="3037321" y="161380"/>
                  <a:pt x="3143250" y="114300"/>
                </a:cubicBezTo>
                <a:cubicBezTo>
                  <a:pt x="3166687" y="103884"/>
                  <a:pt x="3192173" y="98006"/>
                  <a:pt x="3214688" y="85725"/>
                </a:cubicBezTo>
                <a:cubicBezTo>
                  <a:pt x="3244837" y="69280"/>
                  <a:pt x="3300413" y="28575"/>
                  <a:pt x="3300413" y="28575"/>
                </a:cubicBezTo>
                <a:cubicBezTo>
                  <a:pt x="3319463" y="57150"/>
                  <a:pt x="3346703" y="81719"/>
                  <a:pt x="3357563" y="114300"/>
                </a:cubicBezTo>
                <a:cubicBezTo>
                  <a:pt x="3391568" y="216315"/>
                  <a:pt x="3369430" y="174963"/>
                  <a:pt x="3414713" y="242887"/>
                </a:cubicBezTo>
                <a:cubicBezTo>
                  <a:pt x="3443288" y="238125"/>
                  <a:pt x="3472334" y="235626"/>
                  <a:pt x="3500438" y="228600"/>
                </a:cubicBezTo>
                <a:cubicBezTo>
                  <a:pt x="3529659" y="221295"/>
                  <a:pt x="3586163" y="200025"/>
                  <a:pt x="3586163" y="200025"/>
                </a:cubicBezTo>
                <a:cubicBezTo>
                  <a:pt x="3607834" y="185577"/>
                  <a:pt x="3642312" y="157162"/>
                  <a:pt x="3671888" y="157162"/>
                </a:cubicBezTo>
                <a:cubicBezTo>
                  <a:pt x="3691524" y="157162"/>
                  <a:pt x="3709988" y="166687"/>
                  <a:pt x="3729038" y="171450"/>
                </a:cubicBezTo>
                <a:cubicBezTo>
                  <a:pt x="3738563" y="185737"/>
                  <a:pt x="3743326" y="204787"/>
                  <a:pt x="3757613" y="214312"/>
                </a:cubicBezTo>
                <a:cubicBezTo>
                  <a:pt x="3814293" y="252099"/>
                  <a:pt x="3962626" y="203956"/>
                  <a:pt x="3986213" y="200025"/>
                </a:cubicBezTo>
                <a:cubicBezTo>
                  <a:pt x="4043363" y="204787"/>
                  <a:pt x="4100818" y="206733"/>
                  <a:pt x="4157663" y="214312"/>
                </a:cubicBezTo>
                <a:cubicBezTo>
                  <a:pt x="4172591" y="216302"/>
                  <a:pt x="4185465" y="228600"/>
                  <a:pt x="4200525" y="228600"/>
                </a:cubicBezTo>
                <a:cubicBezTo>
                  <a:pt x="4220161" y="228600"/>
                  <a:pt x="4238506" y="218572"/>
                  <a:pt x="4257675" y="214312"/>
                </a:cubicBezTo>
                <a:cubicBezTo>
                  <a:pt x="4281381" y="209044"/>
                  <a:pt x="4305300" y="204787"/>
                  <a:pt x="4329113" y="200025"/>
                </a:cubicBezTo>
                <a:cubicBezTo>
                  <a:pt x="4356144" y="188440"/>
                  <a:pt x="4430768" y="153180"/>
                  <a:pt x="4471988" y="142875"/>
                </a:cubicBezTo>
                <a:cubicBezTo>
                  <a:pt x="4495547" y="136985"/>
                  <a:pt x="4519997" y="134977"/>
                  <a:pt x="4543425" y="128587"/>
                </a:cubicBezTo>
                <a:cubicBezTo>
                  <a:pt x="4572484" y="120662"/>
                  <a:pt x="4629150" y="100012"/>
                  <a:pt x="4629150" y="100012"/>
                </a:cubicBezTo>
                <a:cubicBezTo>
                  <a:pt x="4648200" y="85725"/>
                  <a:pt x="4668220" y="72647"/>
                  <a:pt x="4686300" y="57150"/>
                </a:cubicBezTo>
                <a:cubicBezTo>
                  <a:pt x="4701641" y="44000"/>
                  <a:pt x="4709994" y="20677"/>
                  <a:pt x="4729163" y="14287"/>
                </a:cubicBezTo>
                <a:lnTo>
                  <a:pt x="4772025" y="28575"/>
                </a:lnTo>
                <a:cubicBezTo>
                  <a:pt x="4835183" y="123311"/>
                  <a:pt x="4760953" y="18038"/>
                  <a:pt x="4843463" y="114300"/>
                </a:cubicBezTo>
                <a:cubicBezTo>
                  <a:pt x="4858960" y="132380"/>
                  <a:pt x="4870828" y="153370"/>
                  <a:pt x="4886325" y="171450"/>
                </a:cubicBezTo>
                <a:cubicBezTo>
                  <a:pt x="4899475" y="186791"/>
                  <a:pt x="4916253" y="198790"/>
                  <a:pt x="4929188" y="214312"/>
                </a:cubicBezTo>
                <a:cubicBezTo>
                  <a:pt x="4940181" y="227504"/>
                  <a:pt x="4940983" y="253527"/>
                  <a:pt x="4957763" y="257175"/>
                </a:cubicBezTo>
                <a:cubicBezTo>
                  <a:pt x="5055935" y="278517"/>
                  <a:pt x="5157788" y="276225"/>
                  <a:pt x="5257800" y="285750"/>
                </a:cubicBezTo>
                <a:cubicBezTo>
                  <a:pt x="5262563" y="304800"/>
                  <a:pt x="5269652" y="323415"/>
                  <a:pt x="5272088" y="342900"/>
                </a:cubicBezTo>
                <a:cubicBezTo>
                  <a:pt x="5279201" y="399805"/>
                  <a:pt x="5271599" y="458938"/>
                  <a:pt x="5286375" y="514350"/>
                </a:cubicBezTo>
                <a:cubicBezTo>
                  <a:pt x="5301584" y="571385"/>
                  <a:pt x="5417361" y="578739"/>
                  <a:pt x="5443538" y="585787"/>
                </a:cubicBezTo>
                <a:cubicBezTo>
                  <a:pt x="5528907" y="608771"/>
                  <a:pt x="5613036" y="630916"/>
                  <a:pt x="5696266" y="655888"/>
                </a:cubicBezTo>
                <a:lnTo>
                  <a:pt x="5815013" y="694162"/>
                </a:lnTo>
                <a:lnTo>
                  <a:pt x="5815013" y="694162"/>
                </a:lnTo>
                <a:lnTo>
                  <a:pt x="5820479" y="695924"/>
                </a:lnTo>
                <a:cubicBezTo>
                  <a:pt x="5861687" y="710282"/>
                  <a:pt x="5902713" y="725804"/>
                  <a:pt x="5943599" y="742950"/>
                </a:cubicBezTo>
                <a:cubicBezTo>
                  <a:pt x="6012344" y="771778"/>
                  <a:pt x="6076949" y="809625"/>
                  <a:pt x="6143624" y="842962"/>
                </a:cubicBezTo>
                <a:cubicBezTo>
                  <a:pt x="6138862" y="857250"/>
                  <a:pt x="6139986" y="875176"/>
                  <a:pt x="6129337" y="885825"/>
                </a:cubicBezTo>
                <a:cubicBezTo>
                  <a:pt x="6118688" y="896474"/>
                  <a:pt x="6101085" y="896459"/>
                  <a:pt x="6086474" y="900112"/>
                </a:cubicBezTo>
                <a:cubicBezTo>
                  <a:pt x="6062915" y="906002"/>
                  <a:pt x="6038849" y="909637"/>
                  <a:pt x="6015037" y="914400"/>
                </a:cubicBezTo>
                <a:cubicBezTo>
                  <a:pt x="5943076" y="962374"/>
                  <a:pt x="5980648" y="944267"/>
                  <a:pt x="5857874" y="971550"/>
                </a:cubicBezTo>
                <a:lnTo>
                  <a:pt x="5815013" y="981075"/>
                </a:lnTo>
                <a:lnTo>
                  <a:pt x="5815013" y="981075"/>
                </a:lnTo>
                <a:lnTo>
                  <a:pt x="5729288" y="1000125"/>
                </a:lnTo>
                <a:cubicBezTo>
                  <a:pt x="5665572" y="1012868"/>
                  <a:pt x="5633439" y="1013371"/>
                  <a:pt x="5572125" y="1028700"/>
                </a:cubicBezTo>
                <a:cubicBezTo>
                  <a:pt x="5557515" y="1032353"/>
                  <a:pt x="5543550" y="1038225"/>
                  <a:pt x="5529263" y="1042987"/>
                </a:cubicBezTo>
                <a:cubicBezTo>
                  <a:pt x="5462588" y="1033462"/>
                  <a:pt x="5395565" y="1026117"/>
                  <a:pt x="5329238" y="1014412"/>
                </a:cubicBezTo>
                <a:cubicBezTo>
                  <a:pt x="5314407" y="1011795"/>
                  <a:pt x="5298135" y="1009533"/>
                  <a:pt x="5286375" y="1000125"/>
                </a:cubicBezTo>
                <a:cubicBezTo>
                  <a:pt x="5272966" y="989398"/>
                  <a:pt x="5267325" y="971550"/>
                  <a:pt x="5257800" y="957262"/>
                </a:cubicBezTo>
                <a:cubicBezTo>
                  <a:pt x="5205413" y="962025"/>
                  <a:pt x="5151104" y="956707"/>
                  <a:pt x="5100638" y="971550"/>
                </a:cubicBezTo>
                <a:cubicBezTo>
                  <a:pt x="5067691" y="981240"/>
                  <a:pt x="5043488" y="1009650"/>
                  <a:pt x="5014913" y="1028700"/>
                </a:cubicBezTo>
                <a:cubicBezTo>
                  <a:pt x="4948018" y="1073297"/>
                  <a:pt x="4939187" y="1080850"/>
                  <a:pt x="4843463" y="1128712"/>
                </a:cubicBezTo>
                <a:cubicBezTo>
                  <a:pt x="4820524" y="1140182"/>
                  <a:pt x="4796128" y="1148522"/>
                  <a:pt x="4772025" y="1157287"/>
                </a:cubicBezTo>
                <a:cubicBezTo>
                  <a:pt x="4743718" y="1167581"/>
                  <a:pt x="4686300" y="1185862"/>
                  <a:pt x="4686300" y="1185862"/>
                </a:cubicBezTo>
                <a:cubicBezTo>
                  <a:pt x="4652963" y="1181100"/>
                  <a:pt x="4617719" y="1183664"/>
                  <a:pt x="4586288" y="1171575"/>
                </a:cubicBezTo>
                <a:cubicBezTo>
                  <a:pt x="4356212" y="1083085"/>
                  <a:pt x="4599885" y="1150554"/>
                  <a:pt x="4457700" y="1071562"/>
                </a:cubicBezTo>
                <a:cubicBezTo>
                  <a:pt x="4429238" y="1055750"/>
                  <a:pt x="4351721" y="1037924"/>
                  <a:pt x="4314825" y="1028700"/>
                </a:cubicBezTo>
                <a:cubicBezTo>
                  <a:pt x="4249726" y="1050399"/>
                  <a:pt x="4261912" y="1047027"/>
                  <a:pt x="4171950" y="1071562"/>
                </a:cubicBezTo>
                <a:cubicBezTo>
                  <a:pt x="4153006" y="1076729"/>
                  <a:pt x="4133429" y="1079640"/>
                  <a:pt x="4114800" y="1085850"/>
                </a:cubicBezTo>
                <a:cubicBezTo>
                  <a:pt x="4024188" y="1116055"/>
                  <a:pt x="4070743" y="1108643"/>
                  <a:pt x="4000500" y="1128712"/>
                </a:cubicBezTo>
                <a:cubicBezTo>
                  <a:pt x="3953409" y="1142167"/>
                  <a:pt x="3921031" y="1147464"/>
                  <a:pt x="3871913" y="1157287"/>
                </a:cubicBezTo>
                <a:cubicBezTo>
                  <a:pt x="3838575" y="1152525"/>
                  <a:pt x="3804156" y="1152677"/>
                  <a:pt x="3771900" y="1143000"/>
                </a:cubicBezTo>
                <a:cubicBezTo>
                  <a:pt x="3755453" y="1138066"/>
                  <a:pt x="3744396" y="1122104"/>
                  <a:pt x="3729038" y="1114425"/>
                </a:cubicBezTo>
                <a:cubicBezTo>
                  <a:pt x="3715567" y="1107690"/>
                  <a:pt x="3699646" y="1106872"/>
                  <a:pt x="3686175" y="1100137"/>
                </a:cubicBezTo>
                <a:cubicBezTo>
                  <a:pt x="3670817" y="1092458"/>
                  <a:pt x="3660373" y="1073512"/>
                  <a:pt x="3643313" y="1071562"/>
                </a:cubicBezTo>
                <a:cubicBezTo>
                  <a:pt x="3491603" y="1054224"/>
                  <a:pt x="3338513" y="1052512"/>
                  <a:pt x="3186113" y="1042987"/>
                </a:cubicBezTo>
                <a:cubicBezTo>
                  <a:pt x="3171825" y="1038225"/>
                  <a:pt x="3156721" y="1035435"/>
                  <a:pt x="3143250" y="1028700"/>
                </a:cubicBezTo>
                <a:cubicBezTo>
                  <a:pt x="3127891" y="1021021"/>
                  <a:pt x="3116331" y="1006502"/>
                  <a:pt x="3100388" y="1000125"/>
                </a:cubicBezTo>
                <a:cubicBezTo>
                  <a:pt x="3044455" y="977752"/>
                  <a:pt x="2928938" y="942975"/>
                  <a:pt x="2928938" y="942975"/>
                </a:cubicBezTo>
                <a:cubicBezTo>
                  <a:pt x="2892072" y="948241"/>
                  <a:pt x="2825965" y="951599"/>
                  <a:pt x="2786063" y="971550"/>
                </a:cubicBezTo>
                <a:cubicBezTo>
                  <a:pt x="2662479" y="1033342"/>
                  <a:pt x="2766532" y="1001435"/>
                  <a:pt x="2657475" y="1028700"/>
                </a:cubicBezTo>
                <a:cubicBezTo>
                  <a:pt x="2633663" y="1042987"/>
                  <a:pt x="2611414" y="1060284"/>
                  <a:pt x="2586038" y="1071562"/>
                </a:cubicBezTo>
                <a:cubicBezTo>
                  <a:pt x="2568094" y="1079537"/>
                  <a:pt x="2547696" y="1080207"/>
                  <a:pt x="2528888" y="1085850"/>
                </a:cubicBezTo>
                <a:cubicBezTo>
                  <a:pt x="2500038" y="1094505"/>
                  <a:pt x="2471738" y="1104900"/>
                  <a:pt x="2443163" y="1114425"/>
                </a:cubicBezTo>
                <a:cubicBezTo>
                  <a:pt x="2428875" y="1119187"/>
                  <a:pt x="2415334" y="1127828"/>
                  <a:pt x="2400300" y="1128712"/>
                </a:cubicBezTo>
                <a:lnTo>
                  <a:pt x="2157413" y="1143000"/>
                </a:lnTo>
                <a:cubicBezTo>
                  <a:pt x="2138363" y="1147762"/>
                  <a:pt x="2119071" y="1151645"/>
                  <a:pt x="2100263" y="1157287"/>
                </a:cubicBezTo>
                <a:cubicBezTo>
                  <a:pt x="2071413" y="1165942"/>
                  <a:pt x="2043500" y="1177587"/>
                  <a:pt x="2014538" y="1185862"/>
                </a:cubicBezTo>
                <a:cubicBezTo>
                  <a:pt x="1900044" y="1218574"/>
                  <a:pt x="1947417" y="1203472"/>
                  <a:pt x="1871663" y="1228725"/>
                </a:cubicBezTo>
                <a:cubicBezTo>
                  <a:pt x="1687904" y="1182785"/>
                  <a:pt x="1796549" y="1202762"/>
                  <a:pt x="1543050" y="1185862"/>
                </a:cubicBezTo>
                <a:cubicBezTo>
                  <a:pt x="1354804" y="1138802"/>
                  <a:pt x="1450267" y="1157107"/>
                  <a:pt x="1057275" y="1185862"/>
                </a:cubicBezTo>
                <a:cubicBezTo>
                  <a:pt x="1004171" y="1189748"/>
                  <a:pt x="952770" y="1206538"/>
                  <a:pt x="900113" y="1214437"/>
                </a:cubicBezTo>
                <a:cubicBezTo>
                  <a:pt x="857464" y="1220834"/>
                  <a:pt x="814388" y="1223962"/>
                  <a:pt x="771525" y="1228725"/>
                </a:cubicBezTo>
                <a:cubicBezTo>
                  <a:pt x="695325" y="1223962"/>
                  <a:pt x="618429" y="1225763"/>
                  <a:pt x="542925" y="1214437"/>
                </a:cubicBezTo>
                <a:cubicBezTo>
                  <a:pt x="521862" y="1211278"/>
                  <a:pt x="503836" y="1197150"/>
                  <a:pt x="485775" y="1185862"/>
                </a:cubicBezTo>
                <a:cubicBezTo>
                  <a:pt x="398239" y="1131152"/>
                  <a:pt x="444852" y="1144939"/>
                  <a:pt x="357188" y="1057275"/>
                </a:cubicBezTo>
                <a:cubicBezTo>
                  <a:pt x="345046" y="1045133"/>
                  <a:pt x="328613" y="1038225"/>
                  <a:pt x="314325" y="1028700"/>
                </a:cubicBezTo>
                <a:cubicBezTo>
                  <a:pt x="298296" y="980612"/>
                  <a:pt x="299712" y="978122"/>
                  <a:pt x="271463" y="928687"/>
                </a:cubicBezTo>
                <a:cubicBezTo>
                  <a:pt x="262944" y="913778"/>
                  <a:pt x="256079" y="896818"/>
                  <a:pt x="242888" y="885825"/>
                </a:cubicBezTo>
                <a:cubicBezTo>
                  <a:pt x="198293" y="848662"/>
                  <a:pt x="187541" y="865295"/>
                  <a:pt x="142875" y="842962"/>
                </a:cubicBezTo>
                <a:cubicBezTo>
                  <a:pt x="127517" y="835283"/>
                  <a:pt x="114300" y="823912"/>
                  <a:pt x="100013" y="814387"/>
                </a:cubicBezTo>
                <a:cubicBezTo>
                  <a:pt x="82544" y="779450"/>
                  <a:pt x="68107" y="744668"/>
                  <a:pt x="42863" y="714375"/>
                </a:cubicBezTo>
                <a:cubicBezTo>
                  <a:pt x="29928" y="698853"/>
                  <a:pt x="11744" y="687954"/>
                  <a:pt x="0" y="671512"/>
                </a:cubicBezTo>
                <a:lnTo>
                  <a:pt x="0" y="549149"/>
                </a:lnTo>
                <a:lnTo>
                  <a:pt x="28" y="549031"/>
                </a:lnTo>
                <a:cubicBezTo>
                  <a:pt x="7735" y="517896"/>
                  <a:pt x="13051" y="503774"/>
                  <a:pt x="42863" y="414337"/>
                </a:cubicBezTo>
                <a:cubicBezTo>
                  <a:pt x="53054" y="383762"/>
                  <a:pt x="59657" y="351421"/>
                  <a:pt x="85725" y="328612"/>
                </a:cubicBezTo>
                <a:cubicBezTo>
                  <a:pt x="146191" y="275704"/>
                  <a:pt x="155442" y="276798"/>
                  <a:pt x="214313" y="257175"/>
                </a:cubicBezTo>
                <a:lnTo>
                  <a:pt x="385763" y="314325"/>
                </a:lnTo>
                <a:lnTo>
                  <a:pt x="428625" y="328612"/>
                </a:lnTo>
                <a:lnTo>
                  <a:pt x="471488" y="342900"/>
                </a:lnTo>
                <a:cubicBezTo>
                  <a:pt x="519113" y="338137"/>
                  <a:pt x="568679" y="342888"/>
                  <a:pt x="614363" y="328612"/>
                </a:cubicBezTo>
                <a:cubicBezTo>
                  <a:pt x="647143" y="318368"/>
                  <a:pt x="671513" y="290512"/>
                  <a:pt x="700088" y="271462"/>
                </a:cubicBezTo>
                <a:cubicBezTo>
                  <a:pt x="806503" y="200519"/>
                  <a:pt x="675808" y="291695"/>
                  <a:pt x="785813" y="200025"/>
                </a:cubicBezTo>
                <a:cubicBezTo>
                  <a:pt x="847233" y="148842"/>
                  <a:pt x="807099" y="189382"/>
                  <a:pt x="871538" y="157162"/>
                </a:cubicBezTo>
                <a:cubicBezTo>
                  <a:pt x="970203" y="107829"/>
                  <a:pt x="852611" y="144034"/>
                  <a:pt x="971550" y="114300"/>
                </a:cubicBezTo>
                <a:cubicBezTo>
                  <a:pt x="1065069" y="145472"/>
                  <a:pt x="973282" y="102177"/>
                  <a:pt x="1028700" y="171450"/>
                </a:cubicBezTo>
                <a:cubicBezTo>
                  <a:pt x="1039427" y="184859"/>
                  <a:pt x="1057275" y="190500"/>
                  <a:pt x="1071563" y="200025"/>
                </a:cubicBezTo>
                <a:cubicBezTo>
                  <a:pt x="1100138" y="195262"/>
                  <a:pt x="1129805" y="194898"/>
                  <a:pt x="1157288" y="185737"/>
                </a:cubicBezTo>
                <a:cubicBezTo>
                  <a:pt x="1173578" y="180307"/>
                  <a:pt x="1185241" y="165681"/>
                  <a:pt x="1200150" y="157162"/>
                </a:cubicBezTo>
                <a:cubicBezTo>
                  <a:pt x="1218642" y="146595"/>
                  <a:pt x="1239037" y="139545"/>
                  <a:pt x="1257300" y="128587"/>
                </a:cubicBezTo>
                <a:cubicBezTo>
                  <a:pt x="1286749" y="110918"/>
                  <a:pt x="1314450" y="90487"/>
                  <a:pt x="1343025" y="71437"/>
                </a:cubicBezTo>
                <a:cubicBezTo>
                  <a:pt x="1357313" y="61912"/>
                  <a:pt x="1369598" y="48292"/>
                  <a:pt x="1385888" y="42862"/>
                </a:cubicBezTo>
                <a:lnTo>
                  <a:pt x="1471613" y="14287"/>
                </a:lnTo>
                <a:close/>
              </a:path>
            </a:pathLst>
          </a:cu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3"/>
          <p:cNvSpPr>
            <a:spLocks noChangeArrowheads="1"/>
          </p:cNvSpPr>
          <p:nvPr/>
        </p:nvSpPr>
        <p:spPr bwMode="gray">
          <a:xfrm flipH="1">
            <a:off x="620221" y="128665"/>
            <a:ext cx="11020395" cy="596920"/>
          </a:xfrm>
          <a:prstGeom prst="rect">
            <a:avLst/>
          </a:prstGeom>
          <a:gradFill rotWithShape="1">
            <a:gsLst>
              <a:gs pos="0">
                <a:srgbClr val="004B70">
                  <a:alpha val="80000"/>
                </a:srgbClr>
              </a:gs>
              <a:gs pos="100000">
                <a:srgbClr val="E9893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grpSp>
        <p:nvGrpSpPr>
          <p:cNvPr id="56" name="Group 5"/>
          <p:cNvGrpSpPr>
            <a:grpSpLocks/>
          </p:cNvGrpSpPr>
          <p:nvPr/>
        </p:nvGrpSpPr>
        <p:grpSpPr bwMode="auto">
          <a:xfrm flipH="1">
            <a:off x="335138" y="-80578"/>
            <a:ext cx="1035923" cy="1032413"/>
            <a:chOff x="2213" y="1920"/>
            <a:chExt cx="1426" cy="1810"/>
          </a:xfrm>
        </p:grpSpPr>
        <p:sp>
          <p:nvSpPr>
            <p:cNvPr id="59" name="Oval 6"/>
            <p:cNvSpPr>
              <a:spLocks noChangeArrowheads="1"/>
            </p:cNvSpPr>
            <p:nvPr/>
          </p:nvSpPr>
          <p:spPr bwMode="gray">
            <a:xfrm>
              <a:off x="2213" y="1920"/>
              <a:ext cx="1426" cy="181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  <p:sp>
          <p:nvSpPr>
            <p:cNvPr id="60" name="Freeform 7"/>
            <p:cNvSpPr>
              <a:spLocks/>
            </p:cNvSpPr>
            <p:nvPr/>
          </p:nvSpPr>
          <p:spPr bwMode="gray">
            <a:xfrm>
              <a:off x="2328" y="1923"/>
              <a:ext cx="120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Euphemia"/>
                <a:ea typeface="+mn-ea"/>
                <a:cs typeface="+mn-cs"/>
              </a:endParaRPr>
            </a:p>
          </p:txBody>
        </p:sp>
      </p:grpSp>
      <p:sp>
        <p:nvSpPr>
          <p:cNvPr id="57" name="Oval 6"/>
          <p:cNvSpPr>
            <a:spLocks noChangeArrowheads="1"/>
          </p:cNvSpPr>
          <p:nvPr/>
        </p:nvSpPr>
        <p:spPr bwMode="gray">
          <a:xfrm flipH="1">
            <a:off x="10777369" y="-63512"/>
            <a:ext cx="1066794" cy="1021393"/>
          </a:xfrm>
          <a:prstGeom prst="ellipse">
            <a:avLst/>
          </a:prstGeom>
          <a:gradFill rotWithShape="1">
            <a:gsLst>
              <a:gs pos="0">
                <a:srgbClr val="418AB3">
                  <a:lumMod val="40000"/>
                  <a:lumOff val="60000"/>
                </a:srgbClr>
              </a:gs>
              <a:gs pos="100000">
                <a:srgbClr val="418AB3">
                  <a:lumMod val="5000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gray">
          <a:xfrm flipH="1">
            <a:off x="10931221" y="16847"/>
            <a:ext cx="785041" cy="361630"/>
          </a:xfrm>
          <a:custGeom>
            <a:avLst/>
            <a:gdLst>
              <a:gd name="T0" fmla="*/ 1301 w 1321"/>
              <a:gd name="T1" fmla="*/ 401 h 712"/>
              <a:gd name="T2" fmla="*/ 1317 w 1321"/>
              <a:gd name="T3" fmla="*/ 442 h 712"/>
              <a:gd name="T4" fmla="*/ 1321 w 1321"/>
              <a:gd name="T5" fmla="*/ 481 h 712"/>
              <a:gd name="T6" fmla="*/ 1315 w 1321"/>
              <a:gd name="T7" fmla="*/ 516 h 712"/>
              <a:gd name="T8" fmla="*/ 1298 w 1321"/>
              <a:gd name="T9" fmla="*/ 550 h 712"/>
              <a:gd name="T10" fmla="*/ 1272 w 1321"/>
              <a:gd name="T11" fmla="*/ 579 h 712"/>
              <a:gd name="T12" fmla="*/ 1239 w 1321"/>
              <a:gd name="T13" fmla="*/ 604 h 712"/>
              <a:gd name="T14" fmla="*/ 1196 w 1321"/>
              <a:gd name="T15" fmla="*/ 628 h 712"/>
              <a:gd name="T16" fmla="*/ 1147 w 1321"/>
              <a:gd name="T17" fmla="*/ 649 h 712"/>
              <a:gd name="T18" fmla="*/ 1092 w 1321"/>
              <a:gd name="T19" fmla="*/ 667 h 712"/>
              <a:gd name="T20" fmla="*/ 1031 w 1321"/>
              <a:gd name="T21" fmla="*/ 683 h 712"/>
              <a:gd name="T22" fmla="*/ 967 w 1321"/>
              <a:gd name="T23" fmla="*/ 694 h 712"/>
              <a:gd name="T24" fmla="*/ 896 w 1321"/>
              <a:gd name="T25" fmla="*/ 704 h 712"/>
              <a:gd name="T26" fmla="*/ 824 w 1321"/>
              <a:gd name="T27" fmla="*/ 710 h 712"/>
              <a:gd name="T28" fmla="*/ 795 w 1321"/>
              <a:gd name="T29" fmla="*/ 712 h 712"/>
              <a:gd name="T30" fmla="*/ 476 w 1321"/>
              <a:gd name="T31" fmla="*/ 712 h 712"/>
              <a:gd name="T32" fmla="*/ 472 w 1321"/>
              <a:gd name="T33" fmla="*/ 712 h 712"/>
              <a:gd name="T34" fmla="*/ 409 w 1321"/>
              <a:gd name="T35" fmla="*/ 708 h 712"/>
              <a:gd name="T36" fmla="*/ 348 w 1321"/>
              <a:gd name="T37" fmla="*/ 704 h 712"/>
              <a:gd name="T38" fmla="*/ 290 w 1321"/>
              <a:gd name="T39" fmla="*/ 696 h 712"/>
              <a:gd name="T40" fmla="*/ 235 w 1321"/>
              <a:gd name="T41" fmla="*/ 689 h 712"/>
              <a:gd name="T42" fmla="*/ 186 w 1321"/>
              <a:gd name="T43" fmla="*/ 677 h 712"/>
              <a:gd name="T44" fmla="*/ 141 w 1321"/>
              <a:gd name="T45" fmla="*/ 663 h 712"/>
              <a:gd name="T46" fmla="*/ 102 w 1321"/>
              <a:gd name="T47" fmla="*/ 648 h 712"/>
              <a:gd name="T48" fmla="*/ 67 w 1321"/>
              <a:gd name="T49" fmla="*/ 630 h 712"/>
              <a:gd name="T50" fmla="*/ 39 w 1321"/>
              <a:gd name="T51" fmla="*/ 608 h 712"/>
              <a:gd name="T52" fmla="*/ 18 w 1321"/>
              <a:gd name="T53" fmla="*/ 583 h 712"/>
              <a:gd name="T54" fmla="*/ 6 w 1321"/>
              <a:gd name="T55" fmla="*/ 554 h 712"/>
              <a:gd name="T56" fmla="*/ 0 w 1321"/>
              <a:gd name="T57" fmla="*/ 524 h 712"/>
              <a:gd name="T58" fmla="*/ 0 w 1321"/>
              <a:gd name="T59" fmla="*/ 520 h 712"/>
              <a:gd name="T60" fmla="*/ 4 w 1321"/>
              <a:gd name="T61" fmla="*/ 487 h 712"/>
              <a:gd name="T62" fmla="*/ 16 w 1321"/>
              <a:gd name="T63" fmla="*/ 446 h 712"/>
              <a:gd name="T64" fmla="*/ 51 w 1321"/>
              <a:gd name="T65" fmla="*/ 370 h 712"/>
              <a:gd name="T66" fmla="*/ 94 w 1321"/>
              <a:gd name="T67" fmla="*/ 299 h 712"/>
              <a:gd name="T68" fmla="*/ 147 w 1321"/>
              <a:gd name="T69" fmla="*/ 235 h 712"/>
              <a:gd name="T70" fmla="*/ 204 w 1321"/>
              <a:gd name="T71" fmla="*/ 176 h 712"/>
              <a:gd name="T72" fmla="*/ 270 w 1321"/>
              <a:gd name="T73" fmla="*/ 125 h 712"/>
              <a:gd name="T74" fmla="*/ 341 w 1321"/>
              <a:gd name="T75" fmla="*/ 82 h 712"/>
              <a:gd name="T76" fmla="*/ 415 w 1321"/>
              <a:gd name="T77" fmla="*/ 47 h 712"/>
              <a:gd name="T78" fmla="*/ 497 w 1321"/>
              <a:gd name="T79" fmla="*/ 21 h 712"/>
              <a:gd name="T80" fmla="*/ 581 w 1321"/>
              <a:gd name="T81" fmla="*/ 6 h 712"/>
              <a:gd name="T82" fmla="*/ 667 w 1321"/>
              <a:gd name="T83" fmla="*/ 0 h 712"/>
              <a:gd name="T84" fmla="*/ 667 w 1321"/>
              <a:gd name="T85" fmla="*/ 0 h 712"/>
              <a:gd name="T86" fmla="*/ 759 w 1321"/>
              <a:gd name="T87" fmla="*/ 6 h 712"/>
              <a:gd name="T88" fmla="*/ 847 w 1321"/>
              <a:gd name="T89" fmla="*/ 23 h 712"/>
              <a:gd name="T90" fmla="*/ 932 w 1321"/>
              <a:gd name="T91" fmla="*/ 53 h 712"/>
              <a:gd name="T92" fmla="*/ 1010 w 1321"/>
              <a:gd name="T93" fmla="*/ 90 h 712"/>
              <a:gd name="T94" fmla="*/ 1082 w 1321"/>
              <a:gd name="T95" fmla="*/ 137 h 712"/>
              <a:gd name="T96" fmla="*/ 1149 w 1321"/>
              <a:gd name="T97" fmla="*/ 194 h 712"/>
              <a:gd name="T98" fmla="*/ 1208 w 1321"/>
              <a:gd name="T99" fmla="*/ 256 h 712"/>
              <a:gd name="T100" fmla="*/ 1258 w 1321"/>
              <a:gd name="T101" fmla="*/ 325 h 712"/>
              <a:gd name="T102" fmla="*/ 1301 w 1321"/>
              <a:gd name="T103" fmla="*/ 401 h 712"/>
              <a:gd name="T104" fmla="*/ 1301 w 1321"/>
              <a:gd name="T105" fmla="*/ 40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1" h="712">
                <a:moveTo>
                  <a:pt x="1301" y="401"/>
                </a:moveTo>
                <a:lnTo>
                  <a:pt x="1317" y="442"/>
                </a:lnTo>
                <a:lnTo>
                  <a:pt x="1321" y="481"/>
                </a:lnTo>
                <a:lnTo>
                  <a:pt x="1315" y="516"/>
                </a:lnTo>
                <a:lnTo>
                  <a:pt x="1298" y="550"/>
                </a:lnTo>
                <a:lnTo>
                  <a:pt x="1272" y="579"/>
                </a:lnTo>
                <a:lnTo>
                  <a:pt x="1239" y="604"/>
                </a:lnTo>
                <a:lnTo>
                  <a:pt x="1196" y="628"/>
                </a:lnTo>
                <a:lnTo>
                  <a:pt x="1147" y="649"/>
                </a:lnTo>
                <a:lnTo>
                  <a:pt x="1092" y="667"/>
                </a:lnTo>
                <a:lnTo>
                  <a:pt x="1031" y="683"/>
                </a:lnTo>
                <a:lnTo>
                  <a:pt x="967" y="694"/>
                </a:lnTo>
                <a:lnTo>
                  <a:pt x="896" y="704"/>
                </a:lnTo>
                <a:lnTo>
                  <a:pt x="824" y="710"/>
                </a:lnTo>
                <a:lnTo>
                  <a:pt x="795" y="712"/>
                </a:lnTo>
                <a:lnTo>
                  <a:pt x="476" y="712"/>
                </a:lnTo>
                <a:lnTo>
                  <a:pt x="472" y="712"/>
                </a:lnTo>
                <a:lnTo>
                  <a:pt x="409" y="708"/>
                </a:lnTo>
                <a:lnTo>
                  <a:pt x="348" y="704"/>
                </a:lnTo>
                <a:lnTo>
                  <a:pt x="290" y="696"/>
                </a:lnTo>
                <a:lnTo>
                  <a:pt x="235" y="689"/>
                </a:lnTo>
                <a:lnTo>
                  <a:pt x="186" y="677"/>
                </a:lnTo>
                <a:lnTo>
                  <a:pt x="141" y="663"/>
                </a:lnTo>
                <a:lnTo>
                  <a:pt x="102" y="648"/>
                </a:lnTo>
                <a:lnTo>
                  <a:pt x="67" y="630"/>
                </a:lnTo>
                <a:lnTo>
                  <a:pt x="39" y="608"/>
                </a:lnTo>
                <a:lnTo>
                  <a:pt x="18" y="583"/>
                </a:lnTo>
                <a:lnTo>
                  <a:pt x="6" y="554"/>
                </a:lnTo>
                <a:lnTo>
                  <a:pt x="0" y="524"/>
                </a:lnTo>
                <a:lnTo>
                  <a:pt x="0" y="520"/>
                </a:lnTo>
                <a:lnTo>
                  <a:pt x="4" y="487"/>
                </a:lnTo>
                <a:lnTo>
                  <a:pt x="16" y="446"/>
                </a:lnTo>
                <a:lnTo>
                  <a:pt x="51" y="370"/>
                </a:lnTo>
                <a:lnTo>
                  <a:pt x="94" y="299"/>
                </a:lnTo>
                <a:lnTo>
                  <a:pt x="147" y="235"/>
                </a:lnTo>
                <a:lnTo>
                  <a:pt x="204" y="176"/>
                </a:lnTo>
                <a:lnTo>
                  <a:pt x="270" y="125"/>
                </a:lnTo>
                <a:lnTo>
                  <a:pt x="341" y="82"/>
                </a:lnTo>
                <a:lnTo>
                  <a:pt x="415" y="47"/>
                </a:lnTo>
                <a:lnTo>
                  <a:pt x="497" y="21"/>
                </a:lnTo>
                <a:lnTo>
                  <a:pt x="581" y="6"/>
                </a:lnTo>
                <a:lnTo>
                  <a:pt x="667" y="0"/>
                </a:lnTo>
                <a:lnTo>
                  <a:pt x="667" y="0"/>
                </a:lnTo>
                <a:lnTo>
                  <a:pt x="759" y="6"/>
                </a:lnTo>
                <a:lnTo>
                  <a:pt x="847" y="23"/>
                </a:lnTo>
                <a:lnTo>
                  <a:pt x="932" y="53"/>
                </a:lnTo>
                <a:lnTo>
                  <a:pt x="1010" y="90"/>
                </a:lnTo>
                <a:lnTo>
                  <a:pt x="1082" y="137"/>
                </a:lnTo>
                <a:lnTo>
                  <a:pt x="1149" y="194"/>
                </a:lnTo>
                <a:lnTo>
                  <a:pt x="1208" y="256"/>
                </a:lnTo>
                <a:lnTo>
                  <a:pt x="1258" y="325"/>
                </a:lnTo>
                <a:lnTo>
                  <a:pt x="1301" y="401"/>
                </a:lnTo>
                <a:lnTo>
                  <a:pt x="1301" y="401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418AB3">
                  <a:lumMod val="60000"/>
                  <a:lumOff val="40000"/>
                </a:srgbClr>
              </a:gs>
            </a:gsLst>
            <a:lin ang="5400000" scaled="1"/>
          </a:gra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rcRect l="33996" t="72399" r="31567" b="13095"/>
          <a:stretch>
            <a:fillRect/>
          </a:stretch>
        </p:blipFill>
        <p:spPr>
          <a:xfrm>
            <a:off x="2405551" y="815975"/>
            <a:ext cx="1617452" cy="628650"/>
          </a:xfrm>
          <a:custGeom>
            <a:avLst/>
            <a:gdLst>
              <a:gd name="connsiteX0" fmla="*/ 0 w 2228850"/>
              <a:gd name="connsiteY0" fmla="*/ 0 h 628650"/>
              <a:gd name="connsiteX1" fmla="*/ 2228850 w 2228850"/>
              <a:gd name="connsiteY1" fmla="*/ 0 h 628650"/>
              <a:gd name="connsiteX2" fmla="*/ 2228850 w 2228850"/>
              <a:gd name="connsiteY2" fmla="*/ 628650 h 628650"/>
              <a:gd name="connsiteX3" fmla="*/ 0 w 2228850"/>
              <a:gd name="connsiteY3" fmla="*/ 628650 h 628650"/>
              <a:gd name="connsiteX4" fmla="*/ 0 w 2228850"/>
              <a:gd name="connsiteY4" fmla="*/ 0 h 62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28850" h="628650">
                <a:moveTo>
                  <a:pt x="0" y="0"/>
                </a:moveTo>
                <a:lnTo>
                  <a:pt x="2228850" y="0"/>
                </a:lnTo>
                <a:lnTo>
                  <a:pt x="2228850" y="628650"/>
                </a:lnTo>
                <a:lnTo>
                  <a:pt x="0" y="62865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0537" y="818854"/>
            <a:ext cx="1577468" cy="62794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18578" t="39848" r="17096" b="37224"/>
          <a:stretch>
            <a:fillRect/>
          </a:stretch>
        </p:blipFill>
        <p:spPr>
          <a:xfrm>
            <a:off x="4542556" y="6357937"/>
            <a:ext cx="3094187" cy="481191"/>
          </a:xfrm>
          <a:custGeom>
            <a:avLst/>
            <a:gdLst>
              <a:gd name="connsiteX0" fmla="*/ 0 w 3094187"/>
              <a:gd name="connsiteY0" fmla="*/ 0 h 842962"/>
              <a:gd name="connsiteX1" fmla="*/ 3094187 w 3094187"/>
              <a:gd name="connsiteY1" fmla="*/ 0 h 842962"/>
              <a:gd name="connsiteX2" fmla="*/ 3094187 w 3094187"/>
              <a:gd name="connsiteY2" fmla="*/ 842962 h 842962"/>
              <a:gd name="connsiteX3" fmla="*/ 0 w 3094187"/>
              <a:gd name="connsiteY3" fmla="*/ 842962 h 842962"/>
              <a:gd name="connsiteX4" fmla="*/ 0 w 3094187"/>
              <a:gd name="connsiteY4" fmla="*/ 0 h 84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4187" h="842962">
                <a:moveTo>
                  <a:pt x="0" y="0"/>
                </a:moveTo>
                <a:lnTo>
                  <a:pt x="3094187" y="0"/>
                </a:lnTo>
                <a:lnTo>
                  <a:pt x="3094187" y="842962"/>
                </a:lnTo>
                <a:lnTo>
                  <a:pt x="0" y="842962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7"/>
          <a:srcRect l="54930" t="24825" r="41566" b="72527"/>
          <a:stretch>
            <a:fillRect/>
          </a:stretch>
        </p:blipFill>
        <p:spPr>
          <a:xfrm>
            <a:off x="3845610" y="3368601"/>
            <a:ext cx="216584" cy="95135"/>
          </a:xfrm>
          <a:custGeom>
            <a:avLst/>
            <a:gdLst>
              <a:gd name="connsiteX0" fmla="*/ 0 w 216584"/>
              <a:gd name="connsiteY0" fmla="*/ 0 h 95135"/>
              <a:gd name="connsiteX1" fmla="*/ 21248 w 216584"/>
              <a:gd name="connsiteY1" fmla="*/ 5576 h 95135"/>
              <a:gd name="connsiteX2" fmla="*/ 215715 w 216584"/>
              <a:gd name="connsiteY2" fmla="*/ 91535 h 95135"/>
              <a:gd name="connsiteX3" fmla="*/ 216584 w 216584"/>
              <a:gd name="connsiteY3" fmla="*/ 95135 h 95135"/>
              <a:gd name="connsiteX4" fmla="*/ 0 w 216584"/>
              <a:gd name="connsiteY4" fmla="*/ 0 h 9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84" h="95135">
                <a:moveTo>
                  <a:pt x="0" y="0"/>
                </a:moveTo>
                <a:lnTo>
                  <a:pt x="21248" y="5576"/>
                </a:lnTo>
                <a:lnTo>
                  <a:pt x="215715" y="91535"/>
                </a:lnTo>
                <a:lnTo>
                  <a:pt x="216584" y="9513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rcRect l="55" t="84054" r="13637" b="-6303"/>
          <a:stretch>
            <a:fillRect/>
          </a:stretch>
        </p:blipFill>
        <p:spPr>
          <a:xfrm>
            <a:off x="660399" y="5715660"/>
            <a:ext cx="5335272" cy="799208"/>
          </a:xfrm>
          <a:custGeom>
            <a:avLst/>
            <a:gdLst>
              <a:gd name="connsiteX0" fmla="*/ 0 w 5335272"/>
              <a:gd name="connsiteY0" fmla="*/ 0 h 799208"/>
              <a:gd name="connsiteX1" fmla="*/ 477572 w 5335272"/>
              <a:gd name="connsiteY1" fmla="*/ 0 h 799208"/>
              <a:gd name="connsiteX2" fmla="*/ 477572 w 5335272"/>
              <a:gd name="connsiteY2" fmla="*/ 572799 h 799208"/>
              <a:gd name="connsiteX3" fmla="*/ 4492359 w 5335272"/>
              <a:gd name="connsiteY3" fmla="*/ 572799 h 799208"/>
              <a:gd name="connsiteX4" fmla="*/ 4492359 w 5335272"/>
              <a:gd name="connsiteY4" fmla="*/ 0 h 799208"/>
              <a:gd name="connsiteX5" fmla="*/ 5335272 w 5335272"/>
              <a:gd name="connsiteY5" fmla="*/ 0 h 799208"/>
              <a:gd name="connsiteX6" fmla="*/ 5335272 w 5335272"/>
              <a:gd name="connsiteY6" fmla="*/ 799208 h 799208"/>
              <a:gd name="connsiteX7" fmla="*/ 0 w 5335272"/>
              <a:gd name="connsiteY7" fmla="*/ 799208 h 799208"/>
              <a:gd name="connsiteX8" fmla="*/ 0 w 5335272"/>
              <a:gd name="connsiteY8" fmla="*/ 0 h 799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35272" h="799208">
                <a:moveTo>
                  <a:pt x="0" y="0"/>
                </a:moveTo>
                <a:lnTo>
                  <a:pt x="477572" y="0"/>
                </a:lnTo>
                <a:lnTo>
                  <a:pt x="477572" y="572799"/>
                </a:lnTo>
                <a:lnTo>
                  <a:pt x="4492359" y="572799"/>
                </a:lnTo>
                <a:lnTo>
                  <a:pt x="4492359" y="0"/>
                </a:lnTo>
                <a:lnTo>
                  <a:pt x="5335272" y="0"/>
                </a:lnTo>
                <a:lnTo>
                  <a:pt x="5335272" y="799208"/>
                </a:lnTo>
                <a:lnTo>
                  <a:pt x="0" y="799208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rcRect l="78110" t="42253" r="20339" b="56481"/>
          <a:stretch>
            <a:fillRect/>
          </a:stretch>
        </p:blipFill>
        <p:spPr>
          <a:xfrm>
            <a:off x="6162045" y="3912150"/>
            <a:ext cx="95880" cy="45488"/>
          </a:xfrm>
          <a:custGeom>
            <a:avLst/>
            <a:gdLst>
              <a:gd name="connsiteX0" fmla="*/ 37153 w 95880"/>
              <a:gd name="connsiteY0" fmla="*/ 219 h 45488"/>
              <a:gd name="connsiteX1" fmla="*/ 95880 w 95880"/>
              <a:gd name="connsiteY1" fmla="*/ 45488 h 45488"/>
              <a:gd name="connsiteX2" fmla="*/ 0 w 95880"/>
              <a:gd name="connsiteY2" fmla="*/ 3373 h 45488"/>
              <a:gd name="connsiteX3" fmla="*/ 18067 w 95880"/>
              <a:gd name="connsiteY3" fmla="*/ 1104 h 45488"/>
              <a:gd name="connsiteX4" fmla="*/ 37153 w 95880"/>
              <a:gd name="connsiteY4" fmla="*/ 219 h 45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880" h="45488">
                <a:moveTo>
                  <a:pt x="37153" y="219"/>
                </a:moveTo>
                <a:cubicBezTo>
                  <a:pt x="53045" y="1793"/>
                  <a:pt x="62670" y="12276"/>
                  <a:pt x="95880" y="45488"/>
                </a:cubicBezTo>
                <a:lnTo>
                  <a:pt x="0" y="3373"/>
                </a:lnTo>
                <a:lnTo>
                  <a:pt x="18067" y="1104"/>
                </a:lnTo>
                <a:cubicBezTo>
                  <a:pt x="25863" y="161"/>
                  <a:pt x="31856" y="-305"/>
                  <a:pt x="37153" y="219"/>
                </a:cubicBezTo>
                <a:close/>
              </a:path>
            </a:pathLst>
          </a:cu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rcRect l="62251" t="89810" r="37361" b="10078"/>
          <a:stretch>
            <a:fillRect/>
          </a:stretch>
        </p:blipFill>
        <p:spPr>
          <a:xfrm>
            <a:off x="8572088" y="5933402"/>
            <a:ext cx="26111" cy="5641"/>
          </a:xfrm>
          <a:custGeom>
            <a:avLst/>
            <a:gdLst>
              <a:gd name="connsiteX0" fmla="*/ 26111 w 26111"/>
              <a:gd name="connsiteY0" fmla="*/ 0 h 5641"/>
              <a:gd name="connsiteX1" fmla="*/ 17181 w 26111"/>
              <a:gd name="connsiteY1" fmla="*/ 2116 h 5641"/>
              <a:gd name="connsiteX2" fmla="*/ 17560 w 26111"/>
              <a:gd name="connsiteY2" fmla="*/ 1782 h 5641"/>
              <a:gd name="connsiteX3" fmla="*/ 26111 w 26111"/>
              <a:gd name="connsiteY3" fmla="*/ 0 h 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111" h="5641">
                <a:moveTo>
                  <a:pt x="26111" y="0"/>
                </a:moveTo>
                <a:lnTo>
                  <a:pt x="17181" y="2116"/>
                </a:lnTo>
                <a:cubicBezTo>
                  <a:pt x="162" y="5832"/>
                  <a:pt x="-11110" y="7841"/>
                  <a:pt x="17560" y="1782"/>
                </a:cubicBezTo>
                <a:lnTo>
                  <a:pt x="26111" y="0"/>
                </a:lnTo>
                <a:close/>
              </a:path>
            </a:pathLst>
          </a:cu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8"/>
          <a:srcRect l="9721" t="13069" r="90258" b="86820"/>
          <a:stretch>
            <a:fillRect/>
          </a:stretch>
        </p:blipFill>
        <p:spPr>
          <a:xfrm>
            <a:off x="5032112" y="2054761"/>
            <a:ext cx="1435" cy="5619"/>
          </a:xfrm>
          <a:custGeom>
            <a:avLst/>
            <a:gdLst>
              <a:gd name="connsiteX0" fmla="*/ 1433 w 1435"/>
              <a:gd name="connsiteY0" fmla="*/ 13 h 5619"/>
              <a:gd name="connsiteX1" fmla="*/ 0 w 1435"/>
              <a:gd name="connsiteY1" fmla="*/ 5619 h 5619"/>
              <a:gd name="connsiteX2" fmla="*/ 577 w 1435"/>
              <a:gd name="connsiteY2" fmla="*/ 3341 h 5619"/>
              <a:gd name="connsiteX3" fmla="*/ 1433 w 1435"/>
              <a:gd name="connsiteY3" fmla="*/ 13 h 5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5" h="5619">
                <a:moveTo>
                  <a:pt x="1433" y="13"/>
                </a:moveTo>
                <a:lnTo>
                  <a:pt x="0" y="5619"/>
                </a:lnTo>
                <a:lnTo>
                  <a:pt x="577" y="3341"/>
                </a:lnTo>
                <a:cubicBezTo>
                  <a:pt x="1206" y="872"/>
                  <a:pt x="1465" y="-128"/>
                  <a:pt x="1433" y="13"/>
                </a:cubicBezTo>
                <a:close/>
              </a:path>
            </a:pathLst>
          </a:cu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8"/>
          <a:srcRect l="47966" t="34736" r="52007" b="65214"/>
          <a:stretch>
            <a:fillRect/>
          </a:stretch>
        </p:blipFill>
        <p:spPr>
          <a:xfrm>
            <a:off x="7609444" y="3149858"/>
            <a:ext cx="1826" cy="2519"/>
          </a:xfrm>
          <a:custGeom>
            <a:avLst/>
            <a:gdLst>
              <a:gd name="connsiteX0" fmla="*/ 417 w 1826"/>
              <a:gd name="connsiteY0" fmla="*/ 633 h 2519"/>
              <a:gd name="connsiteX1" fmla="*/ 1442 w 1826"/>
              <a:gd name="connsiteY1" fmla="*/ 1964 h 2519"/>
              <a:gd name="connsiteX2" fmla="*/ 1826 w 1826"/>
              <a:gd name="connsiteY2" fmla="*/ 2519 h 2519"/>
              <a:gd name="connsiteX3" fmla="*/ 417 w 1826"/>
              <a:gd name="connsiteY3" fmla="*/ 633 h 2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6" h="2519">
                <a:moveTo>
                  <a:pt x="417" y="633"/>
                </a:moveTo>
                <a:cubicBezTo>
                  <a:pt x="-298" y="-396"/>
                  <a:pt x="-175" y="-312"/>
                  <a:pt x="1442" y="1964"/>
                </a:cubicBezTo>
                <a:lnTo>
                  <a:pt x="1826" y="2519"/>
                </a:lnTo>
                <a:lnTo>
                  <a:pt x="417" y="633"/>
                </a:lnTo>
                <a:close/>
              </a:path>
            </a:pathLst>
          </a:cu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/>
          <a:srcRect l="9048" t="41099" r="90684" b="45917"/>
          <a:stretch>
            <a:fillRect/>
          </a:stretch>
        </p:blipFill>
        <p:spPr>
          <a:xfrm>
            <a:off x="6544124" y="3460562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/>
          <a:srcRect l="9048" t="67201" r="90684" b="19815"/>
          <a:stretch>
            <a:fillRect/>
          </a:stretch>
        </p:blipFill>
        <p:spPr>
          <a:xfrm>
            <a:off x="6544124" y="5007556"/>
            <a:ext cx="16563" cy="769504"/>
          </a:xfrm>
          <a:custGeom>
            <a:avLst/>
            <a:gdLst>
              <a:gd name="connsiteX0" fmla="*/ 0 w 16563"/>
              <a:gd name="connsiteY0" fmla="*/ 0 h 769504"/>
              <a:gd name="connsiteX1" fmla="*/ 16563 w 16563"/>
              <a:gd name="connsiteY1" fmla="*/ 0 h 769504"/>
              <a:gd name="connsiteX2" fmla="*/ 16563 w 16563"/>
              <a:gd name="connsiteY2" fmla="*/ 769504 h 769504"/>
              <a:gd name="connsiteX3" fmla="*/ 0 w 16563"/>
              <a:gd name="connsiteY3" fmla="*/ 769504 h 769504"/>
              <a:gd name="connsiteX4" fmla="*/ 0 w 16563"/>
              <a:gd name="connsiteY4" fmla="*/ 0 h 76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63" h="769504">
                <a:moveTo>
                  <a:pt x="0" y="0"/>
                </a:moveTo>
                <a:lnTo>
                  <a:pt x="16563" y="0"/>
                </a:lnTo>
                <a:lnTo>
                  <a:pt x="16563" y="769504"/>
                </a:lnTo>
                <a:lnTo>
                  <a:pt x="0" y="769504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5B9F505-6A73-110B-F802-9804D9845D19}"/>
              </a:ext>
            </a:extLst>
          </p:cNvPr>
          <p:cNvSpPr/>
          <p:nvPr/>
        </p:nvSpPr>
        <p:spPr>
          <a:xfrm>
            <a:off x="418568" y="995379"/>
            <a:ext cx="2938625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110105" algn="l"/>
              </a:tabLst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Bài 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tập </a:t>
            </a:r>
            <a:r>
              <a:rPr lang="pt-BR" sz="2800" b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3</a:t>
            </a:r>
            <a:r>
              <a:rPr kumimoji="0" lang="pt-BR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/>
                <a:cs typeface="+mn-cs"/>
              </a:rPr>
              <a:t> trang 50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9EC7CCF-DF0C-105C-8184-C84236FCD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7064471"/>
              </p:ext>
            </p:extLst>
          </p:nvPr>
        </p:nvGraphicFramePr>
        <p:xfrm>
          <a:off x="620220" y="1659363"/>
          <a:ext cx="11020396" cy="4763643"/>
        </p:xfrm>
        <a:graphic>
          <a:graphicData uri="http://schemas.openxmlformats.org/drawingml/2006/table">
            <a:tbl>
              <a:tblPr firstRow="1" firstCol="1" bandRow="1"/>
              <a:tblGrid>
                <a:gridCol w="2585559">
                  <a:extLst>
                    <a:ext uri="{9D8B030D-6E8A-4147-A177-3AD203B41FA5}">
                      <a16:colId xmlns:a16="http://schemas.microsoft.com/office/drawing/2014/main" val="3574435378"/>
                    </a:ext>
                  </a:extLst>
                </a:gridCol>
                <a:gridCol w="2474259">
                  <a:extLst>
                    <a:ext uri="{9D8B030D-6E8A-4147-A177-3AD203B41FA5}">
                      <a16:colId xmlns:a16="http://schemas.microsoft.com/office/drawing/2014/main" val="3827537215"/>
                    </a:ext>
                  </a:extLst>
                </a:gridCol>
                <a:gridCol w="5960578">
                  <a:extLst>
                    <a:ext uri="{9D8B030D-6E8A-4147-A177-3AD203B41FA5}">
                      <a16:colId xmlns:a16="http://schemas.microsoft.com/office/drawing/2014/main" val="3800871207"/>
                    </a:ext>
                  </a:extLst>
                </a:gridCol>
              </a:tblGrid>
              <a:tr h="349493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Phân tích tác dụng của các thành ngữ được gợi nhắc trong bài thơ </a:t>
                      </a:r>
                      <a:r>
                        <a:rPr lang="en-US" sz="24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 Việt</a:t>
                      </a:r>
                      <a:r>
                        <a:rPr lang="en-US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2417027"/>
                  </a:ext>
                </a:extLst>
              </a:tr>
              <a:tr h="104847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Tìm các thành ngữ được sử dụng trong bài thơ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Ý nghĩa của các thành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 dụng các thành ngữ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61554"/>
                  </a:ext>
                </a:extLst>
              </a:tr>
              <a:tr h="33006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– Gừng cay muối mặn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Chân</a:t>
                      </a:r>
                      <a:r>
                        <a:rPr lang="vi-VN" sz="2400" b="1" i="1" spc="-8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biển: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vi-VN" sz="2400" b="1" i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Gừng cay</a:t>
                      </a:r>
                      <a:r>
                        <a:rPr lang="vi-VN" sz="2400" b="1" i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muối</a:t>
                      </a:r>
                      <a:r>
                        <a:rPr lang="vi-VN" sz="2400" b="1" i="1" spc="-3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 spc="-4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mặn:</a:t>
                      </a:r>
                      <a:r>
                        <a:rPr lang="vi-VN" sz="2400" i="1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vi-VN" sz="24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vi-VN" sz="24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vi-VN" sz="2400" spc="-3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4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gian nan, vất vả trong cuộc sống vợ chồng.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Chân</a:t>
                      </a:r>
                      <a:r>
                        <a:rPr lang="vi-VN" sz="2400" b="1" i="1" spc="-8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b="1" i="1" spc="-75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b="1" i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biển:</a:t>
                      </a:r>
                      <a:r>
                        <a:rPr lang="vi-VN" sz="2400" i="1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ẩn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dụ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những nơi</a:t>
                      </a:r>
                      <a:r>
                        <a:rPr lang="vi-VN" sz="24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xa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xôi,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vi-VN" sz="24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trở.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60655" algn="l"/>
                        </a:tabLst>
                      </a:pPr>
                      <a:r>
                        <a:rPr lang="en-US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Đặt trong ngữ cảnh câu thơ </a:t>
                      </a:r>
                      <a:r>
                        <a:rPr lang="vi-VN" sz="24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“Đây muối mặn gừng cay lòng khế xót”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thành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vi-VN" sz="24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vi-VN" sz="24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vi-VN" sz="24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vi-VN" sz="24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vi-VN" sz="24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son</a:t>
                      </a:r>
                      <a:r>
                        <a:rPr lang="vi-VN" sz="2400" spc="-6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sắt,</a:t>
                      </a:r>
                      <a:r>
                        <a:rPr lang="vi-VN" sz="2400" spc="-7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thuỷ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vi-VN" sz="2400" spc="1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vi-VN" sz="2400" spc="11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mối</a:t>
                      </a:r>
                      <a:r>
                        <a:rPr lang="vi-VN" sz="2400" spc="11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vi-VN" sz="2400" spc="11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hệ</a:t>
                      </a:r>
                      <a:r>
                        <a:rPr lang="vi-VN" sz="2400" spc="11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vợ</a:t>
                      </a:r>
                      <a:r>
                        <a:rPr lang="vi-VN" sz="2400" spc="11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2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chồng.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0180" algn="l"/>
                        </a:tabLst>
                      </a:pP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 Trong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vi-VN" sz="2400" spc="-7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vi-VN" sz="24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“Ai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phiêu</a:t>
                      </a:r>
                      <a:r>
                        <a:rPr lang="vi-VN" sz="24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bạt</a:t>
                      </a:r>
                      <a:r>
                        <a:rPr lang="vi-VN" sz="24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vi-VN" sz="24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chân</a:t>
                      </a:r>
                      <a:r>
                        <a:rPr lang="vi-VN" sz="2400" i="1" spc="-5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vi-VN" sz="24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góc</a:t>
                      </a:r>
                      <a:r>
                        <a:rPr lang="vi-VN" sz="24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i="1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biển”,</a:t>
                      </a:r>
                      <a:r>
                        <a:rPr lang="vi-VN" sz="2400" i="1" spc="-4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 spc="-3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nhấn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mạnh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nỗi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nhớ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tiếng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vi-VN" sz="2400" spc="-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đẻ tha</a:t>
                      </a:r>
                      <a:r>
                        <a:rPr lang="vi-VN" sz="2400" spc="-6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vi-VN" sz="24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vi-VN" sz="24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vi-VN" sz="2400" spc="-8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Việt</a:t>
                      </a:r>
                      <a:r>
                        <a:rPr lang="vi-VN" sz="24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dù</a:t>
                      </a:r>
                      <a:r>
                        <a:rPr lang="vi-VN" sz="24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</a:t>
                      </a:r>
                      <a:r>
                        <a:rPr lang="vi-VN" sz="24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vi-VN" sz="2400" spc="-55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vi-VN" sz="2400">
                          <a:solidFill>
                            <a:srgbClr val="231F2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sinh sống ở nơi nào.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8750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110C5104-53A1-195F-751A-A6708484E015}"/>
              </a:ext>
            </a:extLst>
          </p:cNvPr>
          <p:cNvSpPr/>
          <p:nvPr/>
        </p:nvSpPr>
        <p:spPr>
          <a:xfrm>
            <a:off x="4947146" y="812111"/>
            <a:ext cx="195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US" sz="24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06C64229-219E-6F5C-9DBC-2F37065457FC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287519" y="109296"/>
            <a:ext cx="98358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 </a:t>
            </a:r>
            <a:r>
              <a:rPr kumimoji="0" lang="en-US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TIẾNG VIỆT </a:t>
            </a:r>
            <a:r>
              <a:rPr lang="en-US" altLang="en-US" sz="32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 CỦA TỪ NGỮ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77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1748</Words>
  <Application>Microsoft Office PowerPoint</Application>
  <PresentationFormat>Widescreen</PresentationFormat>
  <Paragraphs>168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Euphemia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Hữu Lý Huỳnh</dc:creator>
  <cp:lastModifiedBy>Administrator</cp:lastModifiedBy>
  <cp:revision>7</cp:revision>
  <dcterms:created xsi:type="dcterms:W3CDTF">2022-06-14T00:42:58Z</dcterms:created>
  <dcterms:modified xsi:type="dcterms:W3CDTF">2024-07-23T14:46:04Z</dcterms:modified>
</cp:coreProperties>
</file>