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28" r:id="rId3"/>
    <p:sldId id="335" r:id="rId4"/>
    <p:sldId id="330" r:id="rId5"/>
    <p:sldId id="258" r:id="rId6"/>
    <p:sldId id="285" r:id="rId7"/>
    <p:sldId id="336" r:id="rId8"/>
    <p:sldId id="337" r:id="rId9"/>
    <p:sldId id="338" r:id="rId10"/>
    <p:sldId id="339" r:id="rId11"/>
    <p:sldId id="340" r:id="rId12"/>
    <p:sldId id="341" r:id="rId13"/>
    <p:sldId id="342" r:id="rId14"/>
    <p:sldId id="343" r:id="rId15"/>
    <p:sldId id="344" r:id="rId16"/>
    <p:sldId id="332"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9782"/>
    <a:srgbClr val="FFFF99"/>
    <a:srgbClr val="B4CBA5"/>
    <a:srgbClr val="EBC5E8"/>
    <a:srgbClr val="D1DCDE"/>
    <a:srgbClr val="FEFCFD"/>
    <a:srgbClr val="F9F9F9"/>
    <a:srgbClr val="478BB7"/>
    <a:srgbClr val="F5F5F5"/>
    <a:srgbClr val="8D8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2770" autoAdjust="0"/>
  </p:normalViewPr>
  <p:slideViewPr>
    <p:cSldViewPr>
      <p:cViewPr varScale="1">
        <p:scale>
          <a:sx n="59" d="100"/>
          <a:sy n="59" d="100"/>
        </p:scale>
        <p:origin x="872"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06B79-93F6-4B4B-96E2-204533529FB5}" type="datetimeFigureOut">
              <a:rPr lang="zh-CN" altLang="en-US" smtClean="0"/>
              <a:t>2024/7/23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7574E-7EDA-47C7-A177-609015E859E6}" type="slidenum">
              <a:rPr lang="zh-CN" altLang="en-US" smtClean="0"/>
              <a:t>‹#›</a:t>
            </a:fld>
            <a:endParaRPr lang="zh-CN" altLang="en-US"/>
          </a:p>
        </p:txBody>
      </p:sp>
    </p:spTree>
    <p:extLst>
      <p:ext uri="{BB962C8B-B14F-4D97-AF65-F5344CB8AC3E}">
        <p14:creationId xmlns:p14="http://schemas.microsoft.com/office/powerpoint/2010/main" val="3245845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47574E-7EDA-47C7-A177-609015E859E6}" type="slidenum">
              <a:rPr lang="zh-CN" altLang="en-US" smtClean="0"/>
              <a:t>1</a:t>
            </a:fld>
            <a:endParaRPr lang="zh-CN" altLang="en-US"/>
          </a:p>
        </p:txBody>
      </p:sp>
    </p:spTree>
    <p:extLst>
      <p:ext uri="{BB962C8B-B14F-4D97-AF65-F5344CB8AC3E}">
        <p14:creationId xmlns:p14="http://schemas.microsoft.com/office/powerpoint/2010/main" val="343996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10</a:t>
            </a:fld>
            <a:endParaRPr lang="zh-CN" altLang="en-US"/>
          </a:p>
        </p:txBody>
      </p:sp>
    </p:spTree>
    <p:extLst>
      <p:ext uri="{BB962C8B-B14F-4D97-AF65-F5344CB8AC3E}">
        <p14:creationId xmlns:p14="http://schemas.microsoft.com/office/powerpoint/2010/main" val="117934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11</a:t>
            </a:fld>
            <a:endParaRPr lang="zh-CN" altLang="en-US"/>
          </a:p>
        </p:txBody>
      </p:sp>
    </p:spTree>
    <p:extLst>
      <p:ext uri="{BB962C8B-B14F-4D97-AF65-F5344CB8AC3E}">
        <p14:creationId xmlns:p14="http://schemas.microsoft.com/office/powerpoint/2010/main" val="379112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12</a:t>
            </a:fld>
            <a:endParaRPr lang="zh-CN" altLang="en-US"/>
          </a:p>
        </p:txBody>
      </p:sp>
    </p:spTree>
    <p:extLst>
      <p:ext uri="{BB962C8B-B14F-4D97-AF65-F5344CB8AC3E}">
        <p14:creationId xmlns:p14="http://schemas.microsoft.com/office/powerpoint/2010/main" val="67975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13</a:t>
            </a:fld>
            <a:endParaRPr lang="zh-CN" altLang="en-US"/>
          </a:p>
        </p:txBody>
      </p:sp>
    </p:spTree>
    <p:extLst>
      <p:ext uri="{BB962C8B-B14F-4D97-AF65-F5344CB8AC3E}">
        <p14:creationId xmlns:p14="http://schemas.microsoft.com/office/powerpoint/2010/main" val="242772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14</a:t>
            </a:fld>
            <a:endParaRPr lang="zh-CN" altLang="en-US"/>
          </a:p>
        </p:txBody>
      </p:sp>
    </p:spTree>
    <p:extLst>
      <p:ext uri="{BB962C8B-B14F-4D97-AF65-F5344CB8AC3E}">
        <p14:creationId xmlns:p14="http://schemas.microsoft.com/office/powerpoint/2010/main" val="212263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15</a:t>
            </a:fld>
            <a:endParaRPr lang="zh-CN" altLang="en-US"/>
          </a:p>
        </p:txBody>
      </p:sp>
    </p:spTree>
    <p:extLst>
      <p:ext uri="{BB962C8B-B14F-4D97-AF65-F5344CB8AC3E}">
        <p14:creationId xmlns:p14="http://schemas.microsoft.com/office/powerpoint/2010/main" val="813991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47574E-7EDA-47C7-A177-609015E859E6}" type="slidenum">
              <a:rPr lang="zh-CN" altLang="en-US" smtClean="0"/>
              <a:t>16</a:t>
            </a:fld>
            <a:endParaRPr lang="zh-CN" altLang="en-US"/>
          </a:p>
        </p:txBody>
      </p:sp>
    </p:spTree>
    <p:extLst>
      <p:ext uri="{BB962C8B-B14F-4D97-AF65-F5344CB8AC3E}">
        <p14:creationId xmlns:p14="http://schemas.microsoft.com/office/powerpoint/2010/main" val="189346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zh-CN" altLang="en-US" dirty="0"/>
          </a:p>
        </p:txBody>
      </p:sp>
      <p:sp>
        <p:nvSpPr>
          <p:cNvPr id="4" name="灯片编号占位符 3"/>
          <p:cNvSpPr>
            <a:spLocks noGrp="1"/>
          </p:cNvSpPr>
          <p:nvPr>
            <p:ph type="sldNum" sz="quarter" idx="10"/>
          </p:nvPr>
        </p:nvSpPr>
        <p:spPr/>
        <p:txBody>
          <a:bodyPr/>
          <a:lstStyle/>
          <a:p>
            <a:fld id="{6C47574E-7EDA-47C7-A177-609015E859E6}" type="slidenum">
              <a:rPr lang="zh-CN" altLang="en-US" smtClean="0"/>
              <a:t>2</a:t>
            </a:fld>
            <a:endParaRPr lang="zh-CN" altLang="en-US"/>
          </a:p>
        </p:txBody>
      </p:sp>
    </p:spTree>
    <p:extLst>
      <p:ext uri="{BB962C8B-B14F-4D97-AF65-F5344CB8AC3E}">
        <p14:creationId xmlns:p14="http://schemas.microsoft.com/office/powerpoint/2010/main" val="110131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zh-CN" altLang="en-US" dirty="0"/>
          </a:p>
        </p:txBody>
      </p:sp>
      <p:sp>
        <p:nvSpPr>
          <p:cNvPr id="4" name="灯片编号占位符 3"/>
          <p:cNvSpPr>
            <a:spLocks noGrp="1"/>
          </p:cNvSpPr>
          <p:nvPr>
            <p:ph type="sldNum" sz="quarter" idx="10"/>
          </p:nvPr>
        </p:nvSpPr>
        <p:spPr/>
        <p:txBody>
          <a:bodyPr/>
          <a:lstStyle/>
          <a:p>
            <a:fld id="{6C47574E-7EDA-47C7-A177-609015E859E6}" type="slidenum">
              <a:rPr lang="zh-CN" altLang="en-US" smtClean="0"/>
              <a:t>3</a:t>
            </a:fld>
            <a:endParaRPr lang="zh-CN" altLang="en-US"/>
          </a:p>
        </p:txBody>
      </p:sp>
    </p:spTree>
    <p:extLst>
      <p:ext uri="{BB962C8B-B14F-4D97-AF65-F5344CB8AC3E}">
        <p14:creationId xmlns:p14="http://schemas.microsoft.com/office/powerpoint/2010/main" val="228256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47574E-7EDA-47C7-A177-609015E859E6}" type="slidenum">
              <a:rPr lang="zh-CN" altLang="en-US" smtClean="0"/>
              <a:t>4</a:t>
            </a:fld>
            <a:endParaRPr lang="zh-CN" altLang="en-US"/>
          </a:p>
        </p:txBody>
      </p:sp>
    </p:spTree>
    <p:extLst>
      <p:ext uri="{BB962C8B-B14F-4D97-AF65-F5344CB8AC3E}">
        <p14:creationId xmlns:p14="http://schemas.microsoft.com/office/powerpoint/2010/main" val="131459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zh-CN" altLang="en-US" dirty="0"/>
          </a:p>
        </p:txBody>
      </p:sp>
      <p:sp>
        <p:nvSpPr>
          <p:cNvPr id="4" name="灯片编号占位符 3"/>
          <p:cNvSpPr>
            <a:spLocks noGrp="1"/>
          </p:cNvSpPr>
          <p:nvPr>
            <p:ph type="sldNum" sz="quarter" idx="10"/>
          </p:nvPr>
        </p:nvSpPr>
        <p:spPr/>
        <p:txBody>
          <a:bodyPr/>
          <a:lstStyle/>
          <a:p>
            <a:fld id="{6C47574E-7EDA-47C7-A177-609015E859E6}" type="slidenum">
              <a:rPr lang="zh-CN" altLang="en-US" smtClean="0"/>
              <a:t>5</a:t>
            </a:fld>
            <a:endParaRPr lang="zh-CN" altLang="en-US"/>
          </a:p>
        </p:txBody>
      </p:sp>
    </p:spTree>
    <p:extLst>
      <p:ext uri="{BB962C8B-B14F-4D97-AF65-F5344CB8AC3E}">
        <p14:creationId xmlns:p14="http://schemas.microsoft.com/office/powerpoint/2010/main" val="59088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6</a:t>
            </a:fld>
            <a:endParaRPr lang="zh-CN" altLang="en-US"/>
          </a:p>
        </p:txBody>
      </p:sp>
    </p:spTree>
    <p:extLst>
      <p:ext uri="{BB962C8B-B14F-4D97-AF65-F5344CB8AC3E}">
        <p14:creationId xmlns:p14="http://schemas.microsoft.com/office/powerpoint/2010/main" val="1058643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7</a:t>
            </a:fld>
            <a:endParaRPr lang="zh-CN" altLang="en-US"/>
          </a:p>
        </p:txBody>
      </p:sp>
    </p:spTree>
    <p:extLst>
      <p:ext uri="{BB962C8B-B14F-4D97-AF65-F5344CB8AC3E}">
        <p14:creationId xmlns:p14="http://schemas.microsoft.com/office/powerpoint/2010/main" val="129398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8</a:t>
            </a:fld>
            <a:endParaRPr lang="zh-CN" altLang="en-US"/>
          </a:p>
        </p:txBody>
      </p:sp>
    </p:spTree>
    <p:extLst>
      <p:ext uri="{BB962C8B-B14F-4D97-AF65-F5344CB8AC3E}">
        <p14:creationId xmlns:p14="http://schemas.microsoft.com/office/powerpoint/2010/main" val="152052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47574E-7EDA-47C7-A177-609015E859E6}" type="slidenum">
              <a:rPr lang="zh-CN" altLang="en-US" smtClean="0"/>
              <a:t>9</a:t>
            </a:fld>
            <a:endParaRPr lang="zh-CN" altLang="en-US"/>
          </a:p>
        </p:txBody>
      </p:sp>
    </p:spTree>
    <p:extLst>
      <p:ext uri="{BB962C8B-B14F-4D97-AF65-F5344CB8AC3E}">
        <p14:creationId xmlns:p14="http://schemas.microsoft.com/office/powerpoint/2010/main" val="368890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440386">
            <a:off x="234792" y="116632"/>
            <a:ext cx="1058571" cy="108012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8568" y="5464086"/>
            <a:ext cx="983432" cy="1370430"/>
          </a:xfrm>
          <a:prstGeom prst="rect">
            <a:avLst/>
          </a:prstGeom>
        </p:spPr>
      </p:pic>
    </p:spTree>
    <p:extLst>
      <p:ext uri="{BB962C8B-B14F-4D97-AF65-F5344CB8AC3E}">
        <p14:creationId xmlns:p14="http://schemas.microsoft.com/office/powerpoint/2010/main" val="33186110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2024/7/23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椭圆 19"/>
          <p:cNvSpPr/>
          <p:nvPr/>
        </p:nvSpPr>
        <p:spPr>
          <a:xfrm>
            <a:off x="3093976" y="462744"/>
            <a:ext cx="6004048" cy="6004048"/>
          </a:xfrm>
          <a:prstGeom prst="ellipse">
            <a:avLst/>
          </a:prstGeom>
          <a:solidFill>
            <a:schemeClr val="accent3">
              <a:lumMod val="20000"/>
              <a:lumOff val="80000"/>
            </a:schemeClr>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9355" y="1623543"/>
            <a:ext cx="4482381" cy="523445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641" y="1077500"/>
            <a:ext cx="950896" cy="735359"/>
          </a:xfrm>
          <a:prstGeom prst="rect">
            <a:avLst/>
          </a:prstGeom>
          <a:ln>
            <a:solidFill>
              <a:srgbClr val="E59782"/>
            </a:solidFill>
          </a:ln>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226" y="4970748"/>
            <a:ext cx="1650945" cy="1767826"/>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flipV="1">
            <a:off x="590002" y="-149539"/>
            <a:ext cx="3711769" cy="2166153"/>
          </a:xfrm>
          <a:prstGeom prst="rect">
            <a:avLst/>
          </a:prstGeom>
        </p:spPr>
      </p:pic>
      <p:pic>
        <p:nvPicPr>
          <p:cNvPr id="3" name="Picture 2"/>
          <p:cNvPicPr>
            <a:picLocks noChangeAspect="1"/>
          </p:cNvPicPr>
          <p:nvPr/>
        </p:nvPicPr>
        <p:blipFill>
          <a:blip r:embed="rId8"/>
          <a:stretch>
            <a:fillRect/>
          </a:stretch>
        </p:blipFill>
        <p:spPr>
          <a:xfrm>
            <a:off x="3267900" y="1391440"/>
            <a:ext cx="5018651" cy="4055560"/>
          </a:xfrm>
          <a:prstGeom prst="rect">
            <a:avLst/>
          </a:prstGeom>
        </p:spPr>
      </p:pic>
      <p:sp>
        <p:nvSpPr>
          <p:cNvPr id="8" name="TextBox 7"/>
          <p:cNvSpPr txBox="1"/>
          <p:nvPr/>
        </p:nvSpPr>
        <p:spPr>
          <a:xfrm>
            <a:off x="708979" y="5396329"/>
            <a:ext cx="5256584" cy="83099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Giáo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Bùi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Thị</a:t>
            </a:r>
            <a:r>
              <a:rPr lang="en-US" sz="2400" b="1" i="1" dirty="0">
                <a:latin typeface="Times New Roman" panose="02020603050405020304" pitchFamily="18" charset="0"/>
                <a:cs typeface="Times New Roman" panose="02020603050405020304" pitchFamily="18" charset="0"/>
              </a:rPr>
              <a:t> Minh </a:t>
            </a:r>
            <a:r>
              <a:rPr lang="en-US" sz="2400" b="1" i="1" dirty="0" err="1">
                <a:latin typeface="Times New Roman" panose="02020603050405020304" pitchFamily="18" charset="0"/>
                <a:cs typeface="Times New Roman" panose="02020603050405020304" pitchFamily="18" charset="0"/>
              </a:rPr>
              <a:t>Thảo</a:t>
            </a:r>
            <a:endParaRPr lang="en-US" sz="2400" b="1" i="1" dirty="0">
              <a:latin typeface="Times New Roman" panose="02020603050405020304" pitchFamily="18" charset="0"/>
              <a:cs typeface="Times New Roman" panose="02020603050405020304" pitchFamily="18" charset="0"/>
            </a:endParaRPr>
          </a:p>
          <a:p>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THCS </a:t>
            </a:r>
            <a:r>
              <a:rPr lang="en-US" sz="2400" b="1" i="1" dirty="0" err="1">
                <a:latin typeface="Times New Roman" panose="02020603050405020304" pitchFamily="18" charset="0"/>
                <a:cs typeface="Times New Roman" panose="02020603050405020304" pitchFamily="18" charset="0"/>
              </a:rPr>
              <a:t>Lương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Vinh</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5160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47812" y="1250703"/>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91"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0776520" y="-87083"/>
            <a:ext cx="1415480" cy="1212813"/>
            <a:chOff x="10776520" y="5612645"/>
            <a:chExt cx="1415480" cy="1212813"/>
          </a:xfrm>
        </p:grpSpPr>
        <p:pic>
          <p:nvPicPr>
            <p:cNvPr id="32"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
        <p:nvSpPr>
          <p:cNvPr id="27" name="文本框 14"/>
          <p:cNvSpPr txBox="1"/>
          <p:nvPr/>
        </p:nvSpPr>
        <p:spPr>
          <a:xfrm>
            <a:off x="1023824" y="1708751"/>
            <a:ext cx="2127591"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Bài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2</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3" name="Explosion 1 2"/>
          <p:cNvSpPr/>
          <p:nvPr/>
        </p:nvSpPr>
        <p:spPr>
          <a:xfrm>
            <a:off x="2207568" y="1447352"/>
            <a:ext cx="6868224" cy="273630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TRÒ</a:t>
            </a:r>
            <a:r>
              <a:rPr lang="en-US" sz="2800" b="1" dirty="0">
                <a:solidFill>
                  <a:srgbClr val="FF0000"/>
                </a:solidFill>
              </a:rPr>
              <a:t> </a:t>
            </a:r>
            <a:r>
              <a:rPr lang="en-US" sz="2800" b="1" dirty="0" err="1">
                <a:solidFill>
                  <a:srgbClr val="FF0000"/>
                </a:solidFill>
              </a:rPr>
              <a:t>CHƠI</a:t>
            </a:r>
            <a:r>
              <a:rPr lang="en-US" sz="2800" b="1" dirty="0">
                <a:solidFill>
                  <a:srgbClr val="FF0000"/>
                </a:solidFill>
              </a:rPr>
              <a:t>: AI </a:t>
            </a:r>
            <a:r>
              <a:rPr lang="en-US" sz="2800" b="1" dirty="0" err="1">
                <a:solidFill>
                  <a:srgbClr val="FF0000"/>
                </a:solidFill>
              </a:rPr>
              <a:t>NHANH</a:t>
            </a:r>
            <a:r>
              <a:rPr lang="en-US" sz="2800" b="1" dirty="0">
                <a:solidFill>
                  <a:srgbClr val="FF0000"/>
                </a:solidFill>
              </a:rPr>
              <a:t> </a:t>
            </a:r>
            <a:r>
              <a:rPr lang="en-US" sz="2800" b="1" dirty="0" err="1">
                <a:solidFill>
                  <a:srgbClr val="FF0000"/>
                </a:solidFill>
              </a:rPr>
              <a:t>HƠN</a:t>
            </a:r>
            <a:endParaRPr lang="en-US" sz="2800" b="1" dirty="0">
              <a:solidFill>
                <a:srgbClr val="FF0000"/>
              </a:solidFill>
            </a:endParaRPr>
          </a:p>
        </p:txBody>
      </p:sp>
      <p:sp>
        <p:nvSpPr>
          <p:cNvPr id="7" name="Rounded Rectangle 6"/>
          <p:cNvSpPr/>
          <p:nvPr/>
        </p:nvSpPr>
        <p:spPr>
          <a:xfrm>
            <a:off x="993286" y="4113237"/>
            <a:ext cx="9927249" cy="2304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phút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vừa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a:t>
            </a:r>
          </a:p>
          <a:p>
            <a:pPr algn="ct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a:t>
            </a:r>
          </a:p>
          <a:p>
            <a:pPr algn="ct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3,4: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p:txBody>
      </p:sp>
      <p:pic>
        <p:nvPicPr>
          <p:cNvPr id="8" name="2 phút đếm ngược nhạc sôi động two minute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36960" y="1793887"/>
            <a:ext cx="2438243" cy="1972816"/>
          </a:xfrm>
          <a:prstGeom prst="rect">
            <a:avLst/>
          </a:prstGeom>
        </p:spPr>
      </p:pic>
    </p:spTree>
    <p:extLst>
      <p:ext uri="{BB962C8B-B14F-4D97-AF65-F5344CB8AC3E}">
        <p14:creationId xmlns:p14="http://schemas.microsoft.com/office/powerpoint/2010/main" val="33239627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8"/>
                </p:tgtEl>
              </p:cMediaNode>
            </p:video>
          </p:childTnLst>
        </p:cTn>
      </p:par>
    </p:tnLst>
    <p:bldLst>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47812" y="1250703"/>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1"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13947" y="5645187"/>
            <a:ext cx="1415480" cy="1212813"/>
            <a:chOff x="10776520" y="5612645"/>
            <a:chExt cx="1415480" cy="1212813"/>
          </a:xfrm>
        </p:grpSpPr>
        <p:pic>
          <p:nvPicPr>
            <p:cNvPr id="32"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
        <p:nvSpPr>
          <p:cNvPr id="27" name="文本框 14"/>
          <p:cNvSpPr txBox="1"/>
          <p:nvPr/>
        </p:nvSpPr>
        <p:spPr>
          <a:xfrm>
            <a:off x="1432223" y="1743146"/>
            <a:ext cx="2127591"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Bài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3</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9" name="文本框 14"/>
          <p:cNvSpPr txBox="1"/>
          <p:nvPr/>
        </p:nvSpPr>
        <p:spPr>
          <a:xfrm>
            <a:off x="2855640" y="1752292"/>
            <a:ext cx="5856081"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Xác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định</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đặt</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câu</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863752" y="2178588"/>
            <a:ext cx="4953712" cy="3194628"/>
          </a:xfrm>
          <a:prstGeom prst="rect">
            <a:avLst/>
          </a:prstGeom>
        </p:spPr>
      </p:pic>
      <p:sp>
        <p:nvSpPr>
          <p:cNvPr id="10" name="Rectangle 9"/>
          <p:cNvSpPr/>
          <p:nvPr/>
        </p:nvSpPr>
        <p:spPr>
          <a:xfrm>
            <a:off x="1631504" y="2476680"/>
            <a:ext cx="1872208" cy="69867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phới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657911" y="3483072"/>
            <a:ext cx="1872208" cy="69867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Giăng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Cloud Callout 10"/>
          <p:cNvSpPr/>
          <p:nvPr/>
        </p:nvSpPr>
        <p:spPr>
          <a:xfrm>
            <a:off x="4216049" y="446972"/>
            <a:ext cx="7497829" cy="5914019"/>
          </a:xfrm>
          <a:prstGeom prst="cloudCallout">
            <a:avLst>
              <a:gd name="adj1" fmla="val -56510"/>
              <a:gd name="adj2" fmla="val -863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200"/>
              </a:spcBef>
              <a:spcAft>
                <a:spcPts val="200"/>
              </a:spcAft>
            </a:pP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 từ điển, từ </a:t>
            </a:r>
            <a:r>
              <a:rPr lang="vi-VN"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phơi phới </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 hai nghĩa: “ở trạng thái mở rộng, tung bay trước gió” và “vẻ vui tươi đầy sức sống của cái gì đang phát triển, đang dâng</a:t>
            </a:r>
            <a:r>
              <a:rPr lang="vi-VN" spc="-10" dirty="0">
                <a:solidFill>
                  <a:schemeClr val="tx1"/>
                </a:solidFill>
                <a:ea typeface="Arial" panose="020B0604020202020204" pitchFamily="34" charset="0"/>
                <a:cs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lên mạnh mẽ”. Nghĩa trong VB: (mưa xuân) bay trong gió, biểu đạt sức sống của mùa xuân, đồng thời kín đáo diễn tả tâm trạng phấn chấn, vui tươi trong lòng người thiếu nữ.</a:t>
            </a:r>
            <a:endParaRPr lang="en-US" sz="2000" dirty="0">
              <a:solidFill>
                <a:schemeClr val="tx1"/>
              </a:solidFill>
              <a:effectLst/>
              <a:latin typeface=".VnTime"/>
              <a:ea typeface="Times New Roman" panose="02020603050405020304" pitchFamily="18" charset="0"/>
              <a:cs typeface="Times New Roman" panose="02020603050405020304" pitchFamily="18" charset="0"/>
            </a:endParaRPr>
          </a:p>
        </p:txBody>
      </p:sp>
      <p:sp>
        <p:nvSpPr>
          <p:cNvPr id="35" name="Cloud Callout 34"/>
          <p:cNvSpPr/>
          <p:nvPr/>
        </p:nvSpPr>
        <p:spPr>
          <a:xfrm>
            <a:off x="4284535" y="484945"/>
            <a:ext cx="7497829" cy="5914019"/>
          </a:xfrm>
          <a:prstGeom prst="cloudCallout">
            <a:avLst>
              <a:gd name="adj1" fmla="val -57264"/>
              <a:gd name="adj2" fmla="val 715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200"/>
              </a:spcBef>
              <a:spcAft>
                <a:spcPts val="200"/>
              </a:spcAft>
            </a:pPr>
            <a:r>
              <a:rPr lang="vi-VN"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Giăng tơ </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 nghĩa gốc là “hoạt động của con nhện làm cho sợi tơ căng thẳng ra theo mọi hướng tạo thành tổ để bắt mồi”. Trong câu thơ, Nguyễn Bính dùng để chỉ trạng thái tình cảm yêu đương lan toả, giăng mắc khắp tâm hồn người thiếu nữ.</a:t>
            </a:r>
            <a:endParaRPr lang="en-US" sz="2000" dirty="0">
              <a:solidFill>
                <a:schemeClr val="tx1"/>
              </a:solidFill>
              <a:effectLst/>
              <a:latin typeface=".VnTime"/>
              <a:ea typeface="Times New Roman" panose="02020603050405020304" pitchFamily="18" charset="0"/>
              <a:cs typeface="Times New Roman" panose="02020603050405020304" pitchFamily="18" charset="0"/>
            </a:endParaRPr>
          </a:p>
        </p:txBody>
      </p:sp>
      <p:sp>
        <p:nvSpPr>
          <p:cNvPr id="36" name="Rectangle 35"/>
          <p:cNvSpPr/>
          <p:nvPr/>
        </p:nvSpPr>
        <p:spPr>
          <a:xfrm>
            <a:off x="1672721" y="3475870"/>
            <a:ext cx="1872208" cy="69867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Giăng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tơ</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992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10" grpId="0" animBg="1"/>
      <p:bldP spid="10" grpId="1" animBg="1"/>
      <p:bldP spid="30" grpId="0" animBg="1"/>
      <p:bldP spid="30" grpId="1" animBg="1"/>
      <p:bldP spid="11" grpId="0" animBg="1"/>
      <p:bldP spid="11" grpId="1"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47812" y="1250703"/>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1"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13947" y="5645187"/>
            <a:ext cx="1415480" cy="1212813"/>
            <a:chOff x="10776520" y="5612645"/>
            <a:chExt cx="1415480" cy="1212813"/>
          </a:xfrm>
        </p:grpSpPr>
        <p:pic>
          <p:nvPicPr>
            <p:cNvPr id="32"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
        <p:nvSpPr>
          <p:cNvPr id="27" name="文本框 14"/>
          <p:cNvSpPr txBox="1"/>
          <p:nvPr/>
        </p:nvSpPr>
        <p:spPr>
          <a:xfrm>
            <a:off x="1432223" y="1743146"/>
            <a:ext cx="2127591"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Bài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3</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9" name="文本框 14"/>
          <p:cNvSpPr txBox="1"/>
          <p:nvPr/>
        </p:nvSpPr>
        <p:spPr>
          <a:xfrm>
            <a:off x="2855640" y="1752292"/>
            <a:ext cx="6864193"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Xác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định</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biện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pháp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tu</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trong</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khổ</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thơ</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sau</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523489" y="3625859"/>
            <a:ext cx="4953712" cy="3194628"/>
          </a:xfrm>
          <a:prstGeom prst="rect">
            <a:avLst/>
          </a:prstGeom>
        </p:spPr>
      </p:pic>
      <p:sp>
        <p:nvSpPr>
          <p:cNvPr id="10" name="Rectangle 9"/>
          <p:cNvSpPr/>
          <p:nvPr/>
        </p:nvSpPr>
        <p:spPr>
          <a:xfrm>
            <a:off x="1657911" y="2852936"/>
            <a:ext cx="5040560" cy="20176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a. </a:t>
            </a:r>
            <a:r>
              <a:rPr lang="vi-VN" sz="2800" dirty="0">
                <a:solidFill>
                  <a:srgbClr val="FF0000"/>
                </a:solidFill>
                <a:latin typeface="Times New Roman" panose="02020603050405020304" pitchFamily="18" charset="0"/>
                <a:cs typeface="Times New Roman" panose="02020603050405020304" pitchFamily="18" charset="0"/>
              </a:rPr>
              <a:t>Em là con gái trong khung cửi</a:t>
            </a:r>
          </a:p>
          <a:p>
            <a:r>
              <a:rPr lang="vi-VN" sz="2800" dirty="0">
                <a:solidFill>
                  <a:srgbClr val="FF0000"/>
                </a:solidFill>
                <a:latin typeface="Times New Roman" panose="02020603050405020304" pitchFamily="18" charset="0"/>
                <a:cs typeface="Times New Roman" panose="02020603050405020304" pitchFamily="18" charset="0"/>
              </a:rPr>
              <a:t>Dệt lụa quanh năm với mẹ già</a:t>
            </a:r>
          </a:p>
          <a:p>
            <a:r>
              <a:rPr lang="vi-VN" sz="2800" dirty="0">
                <a:solidFill>
                  <a:srgbClr val="FF0000"/>
                </a:solidFill>
                <a:latin typeface="Times New Roman" panose="02020603050405020304" pitchFamily="18" charset="0"/>
                <a:cs typeface="Times New Roman" panose="02020603050405020304" pitchFamily="18" charset="0"/>
              </a:rPr>
              <a:t>Lòng trẻ còn như cây lụa trắng</a:t>
            </a:r>
          </a:p>
          <a:p>
            <a:r>
              <a:rPr lang="vi-VN" sz="2800" dirty="0">
                <a:solidFill>
                  <a:srgbClr val="FF0000"/>
                </a:solidFill>
                <a:latin typeface="Times New Roman" panose="02020603050405020304" pitchFamily="18" charset="0"/>
                <a:cs typeface="Times New Roman" panose="02020603050405020304" pitchFamily="18" charset="0"/>
              </a:rPr>
              <a:t>Mẹ già chưa bán chợ làng xa.</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559814" y="4293096"/>
            <a:ext cx="80799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Cloud Callout 11"/>
          <p:cNvSpPr/>
          <p:nvPr/>
        </p:nvSpPr>
        <p:spPr>
          <a:xfrm>
            <a:off x="6561624" y="1848518"/>
            <a:ext cx="5232934" cy="2804617"/>
          </a:xfrm>
          <a:prstGeom prst="cloudCallout">
            <a:avLst>
              <a:gd name="adj1" fmla="val -62588"/>
              <a:gd name="adj2" fmla="val 36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30000"/>
              </a:lnSpc>
              <a:spcBef>
                <a:spcPts val="200"/>
              </a:spcBef>
              <a:spcAft>
                <a:spcPts val="200"/>
              </a:spcAft>
              <a:buClr>
                <a:srgbClr val="231F20"/>
              </a:buClr>
              <a:buSzPts val="1100"/>
              <a:buFont typeface="Arial" panose="020B0604020202020204" pitchFamily="34" charset="0"/>
              <a:buAutoNum type="alphaLcPeriod"/>
            </a:pPr>
            <a:r>
              <a:rPr lang="vi-VN" sz="2400" dirty="0">
                <a:latin typeface="Times New Roman" panose="02020603050405020304" pitchFamily="18" charset="0"/>
                <a:ea typeface="Arial" panose="020B0604020202020204" pitchFamily="34" charset="0"/>
                <a:cs typeface="Times New Roman" panose="02020603050405020304" pitchFamily="18" charset="0"/>
              </a:rPr>
              <a:t>Biện pháp tu từ so sánh: biểu thị tâm hồn trong trắng, ngây thơ của cô gái.</a:t>
            </a:r>
            <a:endParaRPr lang="en-US" sz="2000" spc="0" dirty="0">
              <a:effectLst/>
              <a:latin typeface=".VnTime"/>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982723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47812" y="1250703"/>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1"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13947" y="5645187"/>
            <a:ext cx="1415480" cy="1212813"/>
            <a:chOff x="10776520" y="5612645"/>
            <a:chExt cx="1415480" cy="1212813"/>
          </a:xfrm>
        </p:grpSpPr>
        <p:pic>
          <p:nvPicPr>
            <p:cNvPr id="32"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
        <p:nvSpPr>
          <p:cNvPr id="27" name="文本框 14"/>
          <p:cNvSpPr txBox="1"/>
          <p:nvPr/>
        </p:nvSpPr>
        <p:spPr>
          <a:xfrm>
            <a:off x="1432223" y="1743146"/>
            <a:ext cx="2127591"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Bài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3</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9" name="文本框 14"/>
          <p:cNvSpPr txBox="1"/>
          <p:nvPr/>
        </p:nvSpPr>
        <p:spPr>
          <a:xfrm>
            <a:off x="2855640" y="1752292"/>
            <a:ext cx="6864193"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Xác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định</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biện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pháp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tu</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trong</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khổ</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thơ</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sau</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523489" y="3625859"/>
            <a:ext cx="4953712" cy="3194628"/>
          </a:xfrm>
          <a:prstGeom prst="rect">
            <a:avLst/>
          </a:prstGeom>
        </p:spPr>
      </p:pic>
      <p:sp>
        <p:nvSpPr>
          <p:cNvPr id="10" name="Rectangle 9"/>
          <p:cNvSpPr/>
          <p:nvPr/>
        </p:nvSpPr>
        <p:spPr>
          <a:xfrm>
            <a:off x="930743" y="2852936"/>
            <a:ext cx="5767728" cy="20176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b. </a:t>
            </a:r>
            <a:r>
              <a:rPr lang="vi-VN" sz="2800" dirty="0">
                <a:solidFill>
                  <a:srgbClr val="FF0000"/>
                </a:solidFill>
                <a:latin typeface="Times New Roman" panose="02020603050405020304" pitchFamily="18" charset="0"/>
                <a:cs typeface="Times New Roman" panose="02020603050405020304" pitchFamily="18" charset="0"/>
              </a:rPr>
              <a:t>Thôn Đoài vào đám hát thâu đêm</a:t>
            </a:r>
          </a:p>
          <a:p>
            <a:r>
              <a:rPr lang="vi-VN" sz="2800" dirty="0">
                <a:solidFill>
                  <a:srgbClr val="FF0000"/>
                </a:solidFill>
                <a:latin typeface="Times New Roman" panose="02020603050405020304" pitchFamily="18" charset="0"/>
                <a:cs typeface="Times New Roman" panose="02020603050405020304" pitchFamily="18" charset="0"/>
              </a:rPr>
              <a:t>Em mải tìm anh chả thiết xem.</a:t>
            </a:r>
          </a:p>
          <a:p>
            <a:r>
              <a:rPr lang="vi-VN" sz="2800" dirty="0">
                <a:solidFill>
                  <a:srgbClr val="FF0000"/>
                </a:solidFill>
                <a:latin typeface="Times New Roman" panose="02020603050405020304" pitchFamily="18" charset="0"/>
                <a:cs typeface="Times New Roman" panose="02020603050405020304" pitchFamily="18" charset="0"/>
              </a:rPr>
              <a:t>Chắc hẳn đêm nay dường cửi lạnh</a:t>
            </a:r>
          </a:p>
          <a:p>
            <a:r>
              <a:rPr lang="vi-VN" sz="2800" dirty="0">
                <a:solidFill>
                  <a:srgbClr val="FF0000"/>
                </a:solidFill>
                <a:latin typeface="Times New Roman" panose="02020603050405020304" pitchFamily="18" charset="0"/>
                <a:cs typeface="Times New Roman" panose="02020603050405020304" pitchFamily="18" charset="0"/>
              </a:rPr>
              <a:t>Thoi ngà nằm nhớ ngón tay em</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559814" y="4293096"/>
            <a:ext cx="224815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Cloud Callout 11"/>
          <p:cNvSpPr/>
          <p:nvPr/>
        </p:nvSpPr>
        <p:spPr>
          <a:xfrm>
            <a:off x="6561624" y="1848518"/>
            <a:ext cx="5232934" cy="2804617"/>
          </a:xfrm>
          <a:prstGeom prst="cloudCallout">
            <a:avLst>
              <a:gd name="adj1" fmla="val -62588"/>
              <a:gd name="adj2" fmla="val 36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Bef>
                <a:spcPts val="200"/>
              </a:spcBef>
              <a:spcAft>
                <a:spcPts val="200"/>
              </a:spcAft>
              <a:buClr>
                <a:srgbClr val="231F20"/>
              </a:buClr>
              <a:buSzPts val="1100"/>
            </a:pPr>
            <a:r>
              <a:rPr lang="en-US" sz="2400" dirty="0">
                <a:latin typeface="Times New Roman" panose="02020603050405020304" pitchFamily="18" charset="0"/>
                <a:ea typeface="Arial" panose="020B0604020202020204" pitchFamily="34" charset="0"/>
                <a:cs typeface="Times New Roman" panose="02020603050405020304" pitchFamily="18" charset="0"/>
              </a:rPr>
              <a:t>b. </a:t>
            </a:r>
            <a:r>
              <a:rPr lang="vi-VN" sz="2400" dirty="0">
                <a:latin typeface="Times New Roman" panose="02020603050405020304" pitchFamily="18" charset="0"/>
                <a:ea typeface="Arial" panose="020B0604020202020204" pitchFamily="34" charset="0"/>
                <a:cs typeface="Times New Roman" panose="02020603050405020304" pitchFamily="18" charset="0"/>
              </a:rPr>
              <a:t>Biện pháp tu từ nhân hoá: biểu thị cảm giác buồn tủi, lạnh lẽo của con người.</a:t>
            </a:r>
            <a:endParaRPr lang="en-US" sz="2000" spc="0" dirty="0">
              <a:effectLst/>
              <a:latin typeface=".VnTime"/>
              <a:ea typeface="Arial" panose="020B0604020202020204" pitchFamily="34" charset="0"/>
              <a:cs typeface="Times New Roman" panose="02020603050405020304" pitchFamily="18" charset="0"/>
            </a:endParaRPr>
          </a:p>
        </p:txBody>
      </p:sp>
      <p:cxnSp>
        <p:nvCxnSpPr>
          <p:cNvPr id="30" name="Straight Connector 29"/>
          <p:cNvCxnSpPr/>
          <p:nvPr/>
        </p:nvCxnSpPr>
        <p:spPr>
          <a:xfrm>
            <a:off x="2323473" y="4725144"/>
            <a:ext cx="224815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8006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47812" y="1250703"/>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1"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13947" y="5645187"/>
            <a:ext cx="1415480" cy="1212813"/>
            <a:chOff x="10776520" y="5612645"/>
            <a:chExt cx="1415480" cy="1212813"/>
          </a:xfrm>
        </p:grpSpPr>
        <p:pic>
          <p:nvPicPr>
            <p:cNvPr id="32"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
        <p:nvSpPr>
          <p:cNvPr id="27" name="文本框 14"/>
          <p:cNvSpPr txBox="1"/>
          <p:nvPr/>
        </p:nvSpPr>
        <p:spPr>
          <a:xfrm>
            <a:off x="1432223" y="1743146"/>
            <a:ext cx="2127591"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Bài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3</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9" name="文本框 14"/>
          <p:cNvSpPr txBox="1"/>
          <p:nvPr/>
        </p:nvSpPr>
        <p:spPr>
          <a:xfrm>
            <a:off x="2855640" y="1752292"/>
            <a:ext cx="6864193"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Xác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định</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biện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pháp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tu</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trong</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các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khổ</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thơ</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sau</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523489" y="3625859"/>
            <a:ext cx="4953712" cy="3194628"/>
          </a:xfrm>
          <a:prstGeom prst="rect">
            <a:avLst/>
          </a:prstGeom>
        </p:spPr>
      </p:pic>
      <p:sp>
        <p:nvSpPr>
          <p:cNvPr id="10" name="Rectangle 9"/>
          <p:cNvSpPr/>
          <p:nvPr/>
        </p:nvSpPr>
        <p:spPr>
          <a:xfrm>
            <a:off x="930743" y="2852936"/>
            <a:ext cx="5767728" cy="20176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c. </a:t>
            </a:r>
            <a:r>
              <a:rPr lang="vi-VN" sz="2800" dirty="0">
                <a:solidFill>
                  <a:srgbClr val="FF0000"/>
                </a:solidFill>
                <a:latin typeface="Times New Roman" panose="02020603050405020304" pitchFamily="18" charset="0"/>
                <a:cs typeface="Times New Roman" panose="02020603050405020304" pitchFamily="18" charset="0"/>
              </a:rPr>
              <a:t>Bữa ấy mưa xuân đã ngại bay</a:t>
            </a:r>
          </a:p>
          <a:p>
            <a:r>
              <a:rPr lang="vi-VN" sz="2800" dirty="0">
                <a:solidFill>
                  <a:srgbClr val="FF0000"/>
                </a:solidFill>
                <a:latin typeface="Times New Roman" panose="02020603050405020304" pitchFamily="18" charset="0"/>
                <a:cs typeface="Times New Roman" panose="02020603050405020304" pitchFamily="18" charset="0"/>
              </a:rPr>
              <a:t>Hoa xoan đã nát dưới chân giày</a:t>
            </a:r>
          </a:p>
          <a:p>
            <a:r>
              <a:rPr lang="vi-VN" sz="2800" dirty="0">
                <a:solidFill>
                  <a:srgbClr val="FF0000"/>
                </a:solidFill>
                <a:latin typeface="Times New Roman" panose="02020603050405020304" pitchFamily="18" charset="0"/>
                <a:cs typeface="Times New Roman" panose="02020603050405020304" pitchFamily="18" charset="0"/>
              </a:rPr>
              <a:t>Hội chèo làng Đặng về ngang ngõ</a:t>
            </a:r>
          </a:p>
          <a:p>
            <a:r>
              <a:rPr lang="vi-VN" sz="2800" dirty="0">
                <a:solidFill>
                  <a:srgbClr val="FF0000"/>
                </a:solidFill>
                <a:latin typeface="Times New Roman" panose="02020603050405020304" pitchFamily="18" charset="0"/>
                <a:cs typeface="Times New Roman" panose="02020603050405020304" pitchFamily="18" charset="0"/>
              </a:rPr>
              <a:t>Mẹ bảo: "Mùa xuân đã cạn ngày"</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999656" y="3429000"/>
            <a:ext cx="224815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Cloud Callout 11"/>
          <p:cNvSpPr/>
          <p:nvPr/>
        </p:nvSpPr>
        <p:spPr>
          <a:xfrm>
            <a:off x="6535697" y="1848518"/>
            <a:ext cx="5511040" cy="3337633"/>
          </a:xfrm>
          <a:prstGeom prst="cloudCallout">
            <a:avLst>
              <a:gd name="adj1" fmla="val -63443"/>
              <a:gd name="adj2" fmla="val -6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spcBef>
                <a:spcPts val="200"/>
              </a:spcBef>
              <a:spcAft>
                <a:spcPts val="200"/>
              </a:spcAft>
              <a:buClr>
                <a:srgbClr val="231F20"/>
              </a:buClr>
              <a:buSzPts val="1100"/>
            </a:pPr>
            <a:r>
              <a:rPr lang="en-US" sz="2400" dirty="0">
                <a:latin typeface="Times New Roman" panose="02020603050405020304" pitchFamily="18" charset="0"/>
                <a:ea typeface="Arial" panose="020B0604020202020204" pitchFamily="34" charset="0"/>
                <a:cs typeface="Times New Roman" panose="02020603050405020304" pitchFamily="18" charset="0"/>
              </a:rPr>
              <a:t>b. </a:t>
            </a:r>
            <a:r>
              <a:rPr lang="vi-VN" sz="2400" dirty="0">
                <a:latin typeface="Times New Roman" panose="02020603050405020304" pitchFamily="18" charset="0"/>
                <a:ea typeface="Times New Roman" panose="02020603050405020304" pitchFamily="18" charset="0"/>
              </a:rPr>
              <a:t>Biện pháp tu từ nhân hoá: gợi hình ảnh mưa xuân cuối mùa, thưa, nhẹ, cũng là tâm trạng e dè, ngại ngần của cô gái.</a:t>
            </a:r>
            <a:endParaRPr lang="en-US" sz="2000" spc="0" dirty="0">
              <a:effectLst/>
              <a:latin typeface=".VnTime"/>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883673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47812" y="1250703"/>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1"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13947" y="5645187"/>
            <a:ext cx="1415480" cy="1212813"/>
            <a:chOff x="10776520" y="5612645"/>
            <a:chExt cx="1415480" cy="1212813"/>
          </a:xfrm>
        </p:grpSpPr>
        <p:pic>
          <p:nvPicPr>
            <p:cNvPr id="32"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
        <p:nvSpPr>
          <p:cNvPr id="27" name="文本框 14"/>
          <p:cNvSpPr txBox="1"/>
          <p:nvPr/>
        </p:nvSpPr>
        <p:spPr>
          <a:xfrm>
            <a:off x="1074338" y="1761438"/>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Vận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dụng</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9" name="文本框 14"/>
          <p:cNvSpPr txBox="1"/>
          <p:nvPr/>
        </p:nvSpPr>
        <p:spPr>
          <a:xfrm>
            <a:off x="328996" y="2265867"/>
            <a:ext cx="11815675" cy="2115451"/>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Bài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vận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dụng</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a:t>
            </a:r>
          </a:p>
          <a:p>
            <a:pPr algn="just">
              <a:lnSpc>
                <a:spcPct val="130000"/>
              </a:lnSpc>
              <a:spcBef>
                <a:spcPts val="200"/>
              </a:spcBef>
              <a:spcAft>
                <a:spcPts val="2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a:ea typeface="Times New Roman" panose="02020603050405020304" pitchFamily="18" charset="0"/>
              <a:cs typeface="Times New Roman" panose="02020603050405020304" pitchFamily="18" charset="0"/>
            </a:endParaRPr>
          </a:p>
          <a:p>
            <a:pPr algn="just">
              <a:lnSpc>
                <a:spcPct val="130000"/>
              </a:lnSpc>
              <a:spcBef>
                <a:spcPts val="200"/>
              </a:spcBef>
              <a:spcAft>
                <a:spcPts val="2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a:ea typeface="Times New Roman" panose="02020603050405020304" pitchFamily="18" charset="0"/>
              <a:cs typeface="Times New Roman" panose="02020603050405020304" pitchFamily="18" charset="0"/>
            </a:endParaRPr>
          </a:p>
          <a:p>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3523489" y="4149079"/>
            <a:ext cx="4953712" cy="2671407"/>
          </a:xfrm>
          <a:prstGeom prst="rect">
            <a:avLst/>
          </a:prstGeom>
        </p:spPr>
      </p:pic>
    </p:spTree>
    <p:extLst>
      <p:ext uri="{BB962C8B-B14F-4D97-AF65-F5344CB8AC3E}">
        <p14:creationId xmlns:p14="http://schemas.microsoft.com/office/powerpoint/2010/main" val="12614022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3093976" y="462744"/>
            <a:ext cx="6004048" cy="6004048"/>
          </a:xfrm>
          <a:prstGeom prst="ellipse">
            <a:avLst/>
          </a:prstGeom>
          <a:solidFill>
            <a:schemeClr val="accent3">
              <a:lumMod val="20000"/>
              <a:lumOff val="80000"/>
            </a:schemeClr>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err="1">
                <a:solidFill>
                  <a:srgbClr val="FF0000"/>
                </a:solidFill>
                <a:latin typeface="Bernard MT Condensed" panose="02050806060905020404" pitchFamily="18" charset="0"/>
              </a:rPr>
              <a:t>Trân</a:t>
            </a:r>
            <a:r>
              <a:rPr lang="en-US" altLang="zh-CN" sz="8000" dirty="0">
                <a:solidFill>
                  <a:srgbClr val="FF0000"/>
                </a:solidFill>
                <a:latin typeface="Bernard MT Condensed" panose="02050806060905020404" pitchFamily="18" charset="0"/>
              </a:rPr>
              <a:t> </a:t>
            </a:r>
            <a:r>
              <a:rPr lang="en-US" altLang="zh-CN" sz="8000" dirty="0" err="1">
                <a:solidFill>
                  <a:srgbClr val="FF0000"/>
                </a:solidFill>
                <a:latin typeface="Bernard MT Condensed" panose="02050806060905020404" pitchFamily="18" charset="0"/>
              </a:rPr>
              <a:t>trọng</a:t>
            </a:r>
            <a:r>
              <a:rPr lang="en-US" altLang="zh-CN" sz="8000" dirty="0">
                <a:solidFill>
                  <a:srgbClr val="FF0000"/>
                </a:solidFill>
                <a:latin typeface="Bernard MT Condensed" panose="02050806060905020404" pitchFamily="18" charset="0"/>
              </a:rPr>
              <a:t> </a:t>
            </a:r>
            <a:r>
              <a:rPr lang="en-US" altLang="zh-CN" sz="8000" dirty="0" err="1">
                <a:solidFill>
                  <a:srgbClr val="FF0000"/>
                </a:solidFill>
                <a:latin typeface="Bernard MT Condensed" panose="02050806060905020404" pitchFamily="18" charset="0"/>
              </a:rPr>
              <a:t>cảm</a:t>
            </a:r>
            <a:r>
              <a:rPr lang="en-US" altLang="zh-CN" sz="8000" dirty="0">
                <a:solidFill>
                  <a:srgbClr val="FF0000"/>
                </a:solidFill>
                <a:latin typeface="Bernard MT Condensed" panose="02050806060905020404" pitchFamily="18" charset="0"/>
              </a:rPr>
              <a:t> </a:t>
            </a:r>
            <a:r>
              <a:rPr lang="en-US" altLang="zh-CN" sz="8000" dirty="0" err="1">
                <a:solidFill>
                  <a:srgbClr val="FF0000"/>
                </a:solidFill>
                <a:latin typeface="Bernard MT Condensed" panose="02050806060905020404" pitchFamily="18" charset="0"/>
              </a:rPr>
              <a:t>ơn</a:t>
            </a:r>
            <a:r>
              <a:rPr lang="en-US" altLang="zh-CN" sz="8000" dirty="0">
                <a:solidFill>
                  <a:srgbClr val="FF0000"/>
                </a:solidFill>
                <a:latin typeface="Bernard MT Condensed" panose="02050806060905020404" pitchFamily="18" charset="0"/>
              </a:rPr>
              <a:t>!</a:t>
            </a:r>
            <a:endParaRPr lang="zh-CN" altLang="en-US" sz="8000" dirty="0">
              <a:solidFill>
                <a:srgbClr val="FF0000"/>
              </a:solidFill>
              <a:latin typeface="Bernard MT Condensed" panose="020508060609050204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355" y="1623543"/>
            <a:ext cx="4482381" cy="52344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771" y="856789"/>
            <a:ext cx="950896" cy="73535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226" y="4970748"/>
            <a:ext cx="1650945" cy="176782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590002" y="-149539"/>
            <a:ext cx="3711769" cy="2166153"/>
          </a:xfrm>
          <a:prstGeom prst="rect">
            <a:avLst/>
          </a:prstGeom>
        </p:spPr>
      </p:pic>
    </p:spTree>
    <p:extLst>
      <p:ext uri="{BB962C8B-B14F-4D97-AF65-F5344CB8AC3E}">
        <p14:creationId xmlns:p14="http://schemas.microsoft.com/office/powerpoint/2010/main" val="8629846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up)">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777219" y="105445"/>
            <a:ext cx="4896544" cy="1656184"/>
          </a:xfrm>
          <a:prstGeom prst="ellipse">
            <a:avLst/>
          </a:prstGeom>
          <a:solidFill>
            <a:schemeClr val="accent3">
              <a:lumMod val="20000"/>
              <a:lumOff val="80000"/>
            </a:schemeClr>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solidFill>
                  <a:srgbClr val="FF0000"/>
                </a:solidFill>
                <a:latin typeface="Times New Roman" panose="02020603050405020304" pitchFamily="18" charset="0"/>
                <a:cs typeface="Times New Roman" panose="02020603050405020304" pitchFamily="18" charset="0"/>
              </a:rPr>
              <a:t>Khởi</a:t>
            </a:r>
            <a:r>
              <a:rPr lang="en-US" altLang="zh-CN" sz="4000" dirty="0">
                <a:solidFill>
                  <a:srgbClr val="FF0000"/>
                </a:solidFill>
                <a:latin typeface="Times New Roman" panose="02020603050405020304" pitchFamily="18" charset="0"/>
                <a:cs typeface="Times New Roman" panose="02020603050405020304" pitchFamily="18" charset="0"/>
              </a:rPr>
              <a:t> </a:t>
            </a:r>
            <a:r>
              <a:rPr lang="en-US" altLang="zh-CN" sz="4000" dirty="0" err="1">
                <a:solidFill>
                  <a:srgbClr val="FF0000"/>
                </a:solidFill>
                <a:latin typeface="Times New Roman" panose="02020603050405020304" pitchFamily="18" charset="0"/>
                <a:cs typeface="Times New Roman" panose="02020603050405020304" pitchFamily="18" charset="0"/>
              </a:rPr>
              <a:t>động</a:t>
            </a:r>
            <a:r>
              <a:rPr lang="en-US" altLang="zh-CN" sz="4000" dirty="0">
                <a:solidFill>
                  <a:srgbClr val="FF0000"/>
                </a:solidFill>
                <a:latin typeface="Times New Roman" panose="02020603050405020304" pitchFamily="18" charset="0"/>
                <a:cs typeface="Times New Roman" panose="02020603050405020304" pitchFamily="18" charset="0"/>
              </a:rPr>
              <a:t> </a:t>
            </a:r>
            <a:r>
              <a:rPr lang="en-US" altLang="zh-CN" sz="4000" dirty="0" err="1">
                <a:solidFill>
                  <a:srgbClr val="FF0000"/>
                </a:solidFill>
                <a:latin typeface="Times New Roman" panose="02020603050405020304" pitchFamily="18" charset="0"/>
                <a:cs typeface="Times New Roman" panose="02020603050405020304" pitchFamily="18" charset="0"/>
              </a:rPr>
              <a:t>nhé</a:t>
            </a:r>
            <a:r>
              <a:rPr lang="en-US" altLang="zh-CN" sz="4000" dirty="0">
                <a:solidFill>
                  <a:srgbClr val="FF0000"/>
                </a:solidFill>
                <a:latin typeface="Times New Roman" panose="02020603050405020304" pitchFamily="18" charset="0"/>
                <a:cs typeface="Times New Roman" panose="02020603050405020304" pitchFamily="18" charset="0"/>
              </a:rPr>
              <a:t>!</a:t>
            </a:r>
            <a:endParaRPr lang="zh-CN" altLang="en-US" sz="4000" dirty="0">
              <a:solidFill>
                <a:srgbClr val="FF00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355" y="1623543"/>
            <a:ext cx="4482381" cy="52344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771" y="856789"/>
            <a:ext cx="950896" cy="73535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226" y="4970748"/>
            <a:ext cx="1650945" cy="176782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590002" y="-149539"/>
            <a:ext cx="3711769" cy="2166153"/>
          </a:xfrm>
          <a:prstGeom prst="rect">
            <a:avLst/>
          </a:prstGeom>
        </p:spPr>
      </p:pic>
      <p:sp>
        <p:nvSpPr>
          <p:cNvPr id="5" name="Oval 4"/>
          <p:cNvSpPr/>
          <p:nvPr/>
        </p:nvSpPr>
        <p:spPr>
          <a:xfrm>
            <a:off x="1573075" y="2016614"/>
            <a:ext cx="4392488" cy="4354865"/>
          </a:xfrm>
          <a:prstGeom prst="ellipse">
            <a:avLst/>
          </a:prstGeom>
          <a:solidFill>
            <a:srgbClr val="E59782"/>
          </a:solidFill>
          <a:ln>
            <a:solidFill>
              <a:srgbClr val="E59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200"/>
              </a:spcBef>
              <a:spcAft>
                <a:spcPts val="200"/>
              </a:spcAft>
              <a:tabLst>
                <a:tab pos="270510" algn="l"/>
              </a:tabLst>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iải nghĩa từ ngữ: </a:t>
            </a:r>
            <a:r>
              <a:rPr lang="vi-VN"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đu trend, </a:t>
            </a:r>
            <a:endPar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Bef>
                <a:spcPts val="200"/>
              </a:spcBef>
              <a:spcAft>
                <a:spcPts val="200"/>
              </a:spcAft>
              <a:tabLst>
                <a:tab pos="270510" algn="l"/>
              </a:tabLst>
            </a:pPr>
            <a:r>
              <a:rPr lang="vi-VN"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sốt đất,</a:t>
            </a:r>
            <a:endParaRPr lang="en-US"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Bef>
                <a:spcPts val="200"/>
              </a:spcBef>
              <a:spcAft>
                <a:spcPts val="200"/>
              </a:spcAft>
              <a:tabLst>
                <a:tab pos="270510" algn="l"/>
              </a:tabLst>
            </a:pPr>
            <a:r>
              <a:rPr lang="vi-VN" sz="4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thưởng nóng.</a:t>
            </a:r>
            <a:endParaRPr lang="en-US" sz="2800" dirty="0">
              <a:solidFill>
                <a:srgbClr val="FF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5740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2685395" y="56651"/>
            <a:ext cx="4896544" cy="751344"/>
          </a:xfrm>
          <a:prstGeom prst="ellipse">
            <a:avLst/>
          </a:prstGeom>
          <a:solidFill>
            <a:schemeClr val="accent3">
              <a:lumMod val="20000"/>
              <a:lumOff val="80000"/>
            </a:schemeClr>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solidFill>
                  <a:srgbClr val="FF0000"/>
                </a:solidFill>
                <a:latin typeface="Times New Roman" panose="02020603050405020304" pitchFamily="18" charset="0"/>
                <a:cs typeface="Times New Roman" panose="02020603050405020304" pitchFamily="18" charset="0"/>
              </a:rPr>
              <a:t>Khởi</a:t>
            </a:r>
            <a:r>
              <a:rPr lang="en-US" altLang="zh-CN" sz="4000" dirty="0">
                <a:solidFill>
                  <a:srgbClr val="FF0000"/>
                </a:solidFill>
                <a:latin typeface="Times New Roman" panose="02020603050405020304" pitchFamily="18" charset="0"/>
                <a:cs typeface="Times New Roman" panose="02020603050405020304" pitchFamily="18" charset="0"/>
              </a:rPr>
              <a:t> </a:t>
            </a:r>
            <a:r>
              <a:rPr lang="en-US" altLang="zh-CN" sz="4000" dirty="0" err="1">
                <a:solidFill>
                  <a:srgbClr val="FF0000"/>
                </a:solidFill>
                <a:latin typeface="Times New Roman" panose="02020603050405020304" pitchFamily="18" charset="0"/>
                <a:cs typeface="Times New Roman" panose="02020603050405020304" pitchFamily="18" charset="0"/>
              </a:rPr>
              <a:t>động</a:t>
            </a:r>
            <a:r>
              <a:rPr lang="en-US" altLang="zh-CN" sz="4000" dirty="0">
                <a:solidFill>
                  <a:srgbClr val="FF0000"/>
                </a:solidFill>
                <a:latin typeface="Times New Roman" panose="02020603050405020304" pitchFamily="18" charset="0"/>
                <a:cs typeface="Times New Roman" panose="02020603050405020304" pitchFamily="18" charset="0"/>
              </a:rPr>
              <a:t> </a:t>
            </a:r>
            <a:r>
              <a:rPr lang="en-US" altLang="zh-CN" sz="4000" dirty="0" err="1">
                <a:solidFill>
                  <a:srgbClr val="FF0000"/>
                </a:solidFill>
                <a:latin typeface="Times New Roman" panose="02020603050405020304" pitchFamily="18" charset="0"/>
                <a:cs typeface="Times New Roman" panose="02020603050405020304" pitchFamily="18" charset="0"/>
              </a:rPr>
              <a:t>nhé</a:t>
            </a:r>
            <a:r>
              <a:rPr lang="en-US" altLang="zh-CN" sz="4000" dirty="0">
                <a:solidFill>
                  <a:srgbClr val="FF0000"/>
                </a:solidFill>
                <a:latin typeface="Times New Roman" panose="02020603050405020304" pitchFamily="18" charset="0"/>
                <a:cs typeface="Times New Roman" panose="02020603050405020304" pitchFamily="18" charset="0"/>
              </a:rPr>
              <a:t>!</a:t>
            </a:r>
            <a:endParaRPr lang="zh-CN" altLang="en-US" sz="4000" dirty="0">
              <a:solidFill>
                <a:srgbClr val="FF00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355" y="1623543"/>
            <a:ext cx="4482381" cy="52344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771" y="856789"/>
            <a:ext cx="950896" cy="73535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226" y="4970748"/>
            <a:ext cx="1650945" cy="176782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590002" y="-149539"/>
            <a:ext cx="3711769" cy="2166153"/>
          </a:xfrm>
          <a:prstGeom prst="rect">
            <a:avLst/>
          </a:prstGeom>
        </p:spPr>
      </p:pic>
      <p:sp>
        <p:nvSpPr>
          <p:cNvPr id="5" name="Oval 4"/>
          <p:cNvSpPr/>
          <p:nvPr/>
        </p:nvSpPr>
        <p:spPr>
          <a:xfrm>
            <a:off x="119336" y="2492896"/>
            <a:ext cx="2434693" cy="3788650"/>
          </a:xfrm>
          <a:prstGeom prst="ellipse">
            <a:avLst/>
          </a:prstGeom>
          <a:solidFill>
            <a:srgbClr val="E59782"/>
          </a:solidFill>
          <a:ln>
            <a:solidFill>
              <a:srgbClr val="E59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200"/>
              </a:spcBef>
              <a:spcAft>
                <a:spcPts val="200"/>
              </a:spcAft>
              <a:tabLst>
                <a:tab pos="270510" algn="l"/>
              </a:tabLst>
            </a:pP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iải nghĩa từ ngữ: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đu trend, </a:t>
            </a:r>
            <a:endPar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Bef>
                <a:spcPts val="200"/>
              </a:spcBef>
              <a:spcAft>
                <a:spcPts val="200"/>
              </a:spcAft>
              <a:tabLst>
                <a:tab pos="270510" algn="l"/>
              </a:tabLst>
            </a:pP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sốt đất,</a:t>
            </a:r>
            <a:endPar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Bef>
                <a:spcPts val="200"/>
              </a:spcBef>
              <a:spcAft>
                <a:spcPts val="200"/>
              </a:spcAft>
              <a:tabLst>
                <a:tab pos="270510" algn="l"/>
              </a:tabLst>
            </a:pP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thưởng nóng.</a:t>
            </a:r>
            <a:endParaRPr lang="en-US" sz="1600" dirty="0">
              <a:solidFill>
                <a:srgbClr val="FF0000"/>
              </a:solidFill>
              <a:effectLst/>
              <a:latin typeface=".VnTime"/>
              <a:ea typeface="Times New Roman" panose="02020603050405020304" pitchFamily="18" charset="0"/>
              <a:cs typeface="Times New Roman" panose="02020603050405020304" pitchFamily="18" charset="0"/>
            </a:endParaRPr>
          </a:p>
        </p:txBody>
      </p:sp>
      <p:sp>
        <p:nvSpPr>
          <p:cNvPr id="3" name="Horizontal Scroll 2"/>
          <p:cNvSpPr/>
          <p:nvPr/>
        </p:nvSpPr>
        <p:spPr>
          <a:xfrm>
            <a:off x="2755213" y="1124744"/>
            <a:ext cx="9029419" cy="403244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200"/>
              </a:spcBef>
              <a:spcAft>
                <a:spcPts val="200"/>
              </a:spcAft>
              <a:tabLst>
                <a:tab pos="270510" algn="l"/>
              </a:tabLs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trend: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đu có nghĩa gốc là di chuyển thân thể lơ lửng trong khoảng không chỉ với điểm tựa ở bàn tay. Từ trend, tiếng Anh, nghĩa là xu hướng. Đu trend là cách kết</a:t>
            </a:r>
            <a:r>
              <a:rPr lang="vi-VN" dirty="0">
                <a:solidFill>
                  <a:srgbClr val="231F20"/>
                </a:solidFill>
                <a:ea typeface="Arial" panose="020B0604020202020204" pitchFamily="34"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 một từ tiếng Việt và một từ tiếng Anh, chỉ hiện tượng với theo trào lưu hay một xu hướng đang thịnh hành.</a:t>
            </a:r>
            <a:endParaRPr lang="en-US" sz="2000" dirty="0">
              <a:effectLst/>
              <a:latin typeface=".VnTime"/>
              <a:ea typeface="Times New Roman" panose="02020603050405020304" pitchFamily="18" charset="0"/>
              <a:cs typeface="Times New Roman" panose="02020603050405020304" pitchFamily="18" charset="0"/>
            </a:endParaRPr>
          </a:p>
        </p:txBody>
      </p:sp>
      <p:sp>
        <p:nvSpPr>
          <p:cNvPr id="10" name="Horizontal Scroll 9"/>
          <p:cNvSpPr/>
          <p:nvPr/>
        </p:nvSpPr>
        <p:spPr>
          <a:xfrm>
            <a:off x="2907613" y="1277144"/>
            <a:ext cx="9029419" cy="403244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200"/>
              </a:spcBef>
              <a:spcAft>
                <a:spcPts val="200"/>
              </a:spcAft>
              <a:tabLst>
                <a:tab pos="270510" algn="l"/>
              </a:tabLs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sốt nghĩa gốc chỉ tình trạng nhiệt độ cơ thể tăng cao. Hiện nay, từ sốt kết hợp với đất thành sốt đất, chỉ sự tăng giá trong thị trường đất đai.</a:t>
            </a:r>
            <a:endParaRPr lang="en-US" sz="2000" dirty="0">
              <a:effectLst/>
              <a:latin typeface=".VnTime"/>
              <a:ea typeface="Times New Roman" panose="02020603050405020304" pitchFamily="18" charset="0"/>
              <a:cs typeface="Times New Roman" panose="02020603050405020304" pitchFamily="18" charset="0"/>
            </a:endParaRPr>
          </a:p>
        </p:txBody>
      </p:sp>
      <p:sp>
        <p:nvSpPr>
          <p:cNvPr id="11" name="Horizontal Scroll 10"/>
          <p:cNvSpPr/>
          <p:nvPr/>
        </p:nvSpPr>
        <p:spPr>
          <a:xfrm>
            <a:off x="3060013" y="1429544"/>
            <a:ext cx="9029419" cy="403244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200"/>
              </a:spcBef>
              <a:spcAft>
                <a:spcPts val="200"/>
              </a:spcAft>
              <a:tabLst>
                <a:tab pos="270510" algn="l"/>
              </a:tabLst>
            </a:pP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nóng nghĩa gốc chỉ nhiệt độ cao. Hiện nay, từ nóng kết hợp với thưởng thành thưởng nóng, chỉ hoạt động thưởng nhanh, ngay lập tức. Từ này lấy nét nghĩa nhiệt độ cao của từ nóng trong trường hợp đồ ăn mới nấu, còn nóng, ăn ngay.</a:t>
            </a:r>
            <a:endParaRPr lang="en-US" sz="2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676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3"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1775520" y="1412776"/>
            <a:ext cx="7344816" cy="4536504"/>
          </a:xfrm>
          <a:prstGeom prst="ellipse">
            <a:avLst/>
          </a:prstGeom>
          <a:solidFill>
            <a:schemeClr val="accent3">
              <a:lumMod val="20000"/>
              <a:lumOff val="80000"/>
            </a:schemeClr>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err="1">
                <a:solidFill>
                  <a:srgbClr val="FF0000"/>
                </a:solidFill>
                <a:latin typeface="Curlz MT" panose="04040404050702020202" pitchFamily="82" charset="0"/>
              </a:rPr>
              <a:t>Sự</a:t>
            </a:r>
            <a:r>
              <a:rPr lang="en-US" altLang="zh-CN" sz="8000" dirty="0">
                <a:solidFill>
                  <a:srgbClr val="FF0000"/>
                </a:solidFill>
                <a:latin typeface="Curlz MT" panose="04040404050702020202" pitchFamily="82" charset="0"/>
              </a:rPr>
              <a:t> </a:t>
            </a:r>
            <a:r>
              <a:rPr lang="en-US" altLang="zh-CN" sz="8000" dirty="0" err="1">
                <a:solidFill>
                  <a:srgbClr val="FF0000"/>
                </a:solidFill>
                <a:latin typeface="Curlz MT" panose="04040404050702020202" pitchFamily="82" charset="0"/>
              </a:rPr>
              <a:t>phát</a:t>
            </a:r>
            <a:r>
              <a:rPr lang="en-US" altLang="zh-CN" sz="8000" dirty="0">
                <a:solidFill>
                  <a:srgbClr val="FF0000"/>
                </a:solidFill>
                <a:latin typeface="Curlz MT" panose="04040404050702020202" pitchFamily="82" charset="0"/>
              </a:rPr>
              <a:t> </a:t>
            </a:r>
            <a:r>
              <a:rPr lang="en-US" altLang="zh-CN" sz="8000" dirty="0" err="1">
                <a:solidFill>
                  <a:srgbClr val="FF0000"/>
                </a:solidFill>
                <a:latin typeface="Curlz MT" panose="04040404050702020202" pitchFamily="82" charset="0"/>
              </a:rPr>
              <a:t>triển</a:t>
            </a:r>
            <a:r>
              <a:rPr lang="en-US" altLang="zh-CN" sz="8000" dirty="0">
                <a:solidFill>
                  <a:srgbClr val="FF0000"/>
                </a:solidFill>
                <a:latin typeface="Curlz MT" panose="04040404050702020202" pitchFamily="82" charset="0"/>
              </a:rPr>
              <a:t> </a:t>
            </a:r>
            <a:r>
              <a:rPr lang="en-US" altLang="zh-CN" sz="8000" dirty="0" err="1">
                <a:solidFill>
                  <a:srgbClr val="FF0000"/>
                </a:solidFill>
                <a:latin typeface="Curlz MT" panose="04040404050702020202" pitchFamily="82" charset="0"/>
              </a:rPr>
              <a:t>của</a:t>
            </a:r>
            <a:r>
              <a:rPr lang="en-US" altLang="zh-CN" sz="8000" dirty="0">
                <a:solidFill>
                  <a:srgbClr val="FF0000"/>
                </a:solidFill>
                <a:latin typeface="Curlz MT" panose="04040404050702020202" pitchFamily="82" charset="0"/>
              </a:rPr>
              <a:t> </a:t>
            </a:r>
            <a:r>
              <a:rPr lang="en-US" altLang="zh-CN" sz="8000" dirty="0" err="1">
                <a:solidFill>
                  <a:srgbClr val="FF0000"/>
                </a:solidFill>
                <a:latin typeface="Curlz MT" panose="04040404050702020202" pitchFamily="82" charset="0"/>
              </a:rPr>
              <a:t>từ</a:t>
            </a:r>
            <a:r>
              <a:rPr lang="en-US" altLang="zh-CN" sz="8000" dirty="0">
                <a:solidFill>
                  <a:srgbClr val="FF0000"/>
                </a:solidFill>
                <a:latin typeface="Curlz MT" panose="04040404050702020202" pitchFamily="82" charset="0"/>
              </a:rPr>
              <a:t> </a:t>
            </a:r>
            <a:r>
              <a:rPr lang="en-US" altLang="zh-CN" sz="8000" dirty="0" err="1">
                <a:solidFill>
                  <a:srgbClr val="FF0000"/>
                </a:solidFill>
                <a:latin typeface="Curlz MT" panose="04040404050702020202" pitchFamily="82" charset="0"/>
              </a:rPr>
              <a:t>vựng</a:t>
            </a:r>
            <a:endParaRPr lang="zh-CN" altLang="en-US" sz="8000" dirty="0">
              <a:solidFill>
                <a:srgbClr val="FF0000"/>
              </a:solidFill>
              <a:latin typeface="Curlz MT" panose="04040404050702020202" pitchFamily="82"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619" y="1584441"/>
            <a:ext cx="4482381" cy="52344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1771" y="856789"/>
            <a:ext cx="950896" cy="73535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056" y="5120214"/>
            <a:ext cx="1650945" cy="176782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590002" y="-149539"/>
            <a:ext cx="3711769" cy="2166153"/>
          </a:xfrm>
          <a:prstGeom prst="rect">
            <a:avLst/>
          </a:prstGeom>
        </p:spPr>
      </p:pic>
      <p:pic>
        <p:nvPicPr>
          <p:cNvPr id="3" name="Picture 2"/>
          <p:cNvPicPr>
            <a:picLocks noChangeAspect="1"/>
          </p:cNvPicPr>
          <p:nvPr/>
        </p:nvPicPr>
        <p:blipFill>
          <a:blip r:embed="rId7"/>
          <a:stretch>
            <a:fillRect/>
          </a:stretch>
        </p:blipFill>
        <p:spPr>
          <a:xfrm>
            <a:off x="2445886" y="-149539"/>
            <a:ext cx="7151915" cy="1994363"/>
          </a:xfrm>
          <a:prstGeom prst="rect">
            <a:avLst/>
          </a:prstGeom>
        </p:spPr>
      </p:pic>
    </p:spTree>
    <p:extLst>
      <p:ext uri="{BB962C8B-B14F-4D97-AF65-F5344CB8AC3E}">
        <p14:creationId xmlns:p14="http://schemas.microsoft.com/office/powerpoint/2010/main" val="9408706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95249">
            <a:off x="2753958" y="2783739"/>
            <a:ext cx="5874077" cy="446471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848" y="-12681"/>
            <a:ext cx="3740089" cy="2389933"/>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296" y="3435097"/>
            <a:ext cx="1905561" cy="1944351"/>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3915" y="2780928"/>
            <a:ext cx="1645784" cy="2121233"/>
          </a:xfrm>
          <a:prstGeom prst="rect">
            <a:avLst/>
          </a:prstGeom>
        </p:spPr>
      </p:pic>
      <p:sp>
        <p:nvSpPr>
          <p:cNvPr id="7" name="Rectangle 6"/>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8" name="文本框 14"/>
          <p:cNvSpPr txBox="1"/>
          <p:nvPr/>
        </p:nvSpPr>
        <p:spPr>
          <a:xfrm>
            <a:off x="1088089" y="758260"/>
            <a:ext cx="7848872" cy="646331"/>
          </a:xfrm>
          <a:prstGeom prst="rect">
            <a:avLst/>
          </a:prstGeom>
          <a:noFill/>
        </p:spPr>
        <p:txBody>
          <a:bodyPr wrap="square" rtlCol="0">
            <a:spAutoFit/>
          </a:bodyPr>
          <a:lstStyle/>
          <a:p>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9" name="Cloud Callout 8"/>
          <p:cNvSpPr/>
          <p:nvPr/>
        </p:nvSpPr>
        <p:spPr>
          <a:xfrm>
            <a:off x="4538943" y="1621617"/>
            <a:ext cx="7447861" cy="286585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13" name="Rounded Rectangle 8"/>
          <p:cNvSpPr txBox="1"/>
          <p:nvPr/>
        </p:nvSpPr>
        <p:spPr>
          <a:xfrm>
            <a:off x="366197" y="2174429"/>
            <a:ext cx="3929603" cy="1110553"/>
          </a:xfrm>
          <a:prstGeom prst="rect">
            <a:avLst/>
          </a:prstGeom>
          <a:solidFill>
            <a:schemeClr val="accent6">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en-US" sz="2800" b="1" dirty="0" err="1">
                <a:solidFill>
                  <a:srgbClr val="FF0000"/>
                </a:solidFill>
                <a:latin typeface="Times New Roman" panose="02020603050405020304" pitchFamily="18" charset="0"/>
                <a:cs typeface="Times New Roman" panose="02020603050405020304" pitchFamily="18" charset="0"/>
              </a:rPr>
              <a:t>THẢO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029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18" name="Rectangle 17"/>
          <p:cNvSpPr/>
          <p:nvPr/>
        </p:nvSpPr>
        <p:spPr>
          <a:xfrm>
            <a:off x="2052586" y="5003448"/>
            <a:ext cx="11124703" cy="738664"/>
          </a:xfrm>
          <a:prstGeom prst="rect">
            <a:avLst/>
          </a:prstGeom>
        </p:spPr>
        <p:txBody>
          <a:bodyPr wrap="square">
            <a:spAutoFit/>
          </a:bodyPr>
          <a:lstStyle/>
          <a:p>
            <a:pPr algn="just">
              <a:lnSpc>
                <a:spcPct val="150000"/>
              </a:lnSpc>
              <a:tabLst>
                <a:tab pos="1386840" algn="l"/>
              </a:tabLst>
            </a:pPr>
            <a:r>
              <a:rPr lang="en-US" sz="2800" b="1" dirty="0" err="1">
                <a:solidFill>
                  <a:prstClr val="black"/>
                </a:solidFill>
                <a:latin typeface="Times New Roman" panose="02020603050405020304" pitchFamily="18" charset="0"/>
                <a:ea typeface="Times New Roman" panose="02020603050405020304" pitchFamily="18" charset="0"/>
              </a:rPr>
              <a:t>Phát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triển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nghĩa</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của</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từ</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ngữ</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trên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cơ</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sở</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nghĩa</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gốc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của</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nó</a:t>
            </a:r>
            <a:r>
              <a:rPr lang="en-US" sz="2800" b="1"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8" name="5-Point Star 7"/>
          <p:cNvSpPr/>
          <p:nvPr/>
        </p:nvSpPr>
        <p:spPr>
          <a:xfrm>
            <a:off x="5159896" y="627544"/>
            <a:ext cx="5400600" cy="402559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FF0000"/>
                </a:solidFill>
                <a:latin typeface="Times New Roman" panose="02020603050405020304" pitchFamily="18" charset="0"/>
                <a:cs typeface="Times New Roman" panose="02020603050405020304" pitchFamily="18" charset="0"/>
              </a:rPr>
              <a:t>Thiên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nhìn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thấy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như</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một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điểm</a:t>
            </a:r>
            <a:r>
              <a:rPr lang="en-US" sz="2000" b="1" dirty="0">
                <a:solidFill>
                  <a:srgbClr val="FF0000"/>
                </a:solidFill>
                <a:latin typeface="Times New Roman" panose="02020603050405020304" pitchFamily="18" charset="0"/>
                <a:cs typeface="Times New Roman" panose="02020603050405020304" pitchFamily="18" charset="0"/>
              </a:rPr>
              <a:t> sang </a:t>
            </a:r>
            <a:r>
              <a:rPr lang="en-US" sz="2000" b="1" dirty="0" err="1">
                <a:solidFill>
                  <a:srgbClr val="FF0000"/>
                </a:solidFill>
                <a:latin typeface="Times New Roman" panose="02020603050405020304" pitchFamily="18" charset="0"/>
                <a:cs typeface="Times New Roman" panose="02020603050405020304" pitchFamily="18" charset="0"/>
              </a:rPr>
              <a:t>lấp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trời</a:t>
            </a:r>
            <a:r>
              <a:rPr lang="en-US" sz="2000" b="1" dirty="0">
                <a:solidFill>
                  <a:srgbClr val="FF0000"/>
                </a:solidFill>
                <a:latin typeface="Times New Roman" panose="02020603050405020304" pitchFamily="18" charset="0"/>
                <a:cs typeface="Times New Roman" panose="02020603050405020304" pitchFamily="18" charset="0"/>
              </a:rPr>
              <a:t> ban </a:t>
            </a:r>
            <a:r>
              <a:rPr lang="en-US" sz="2000" b="1" dirty="0" err="1">
                <a:solidFill>
                  <a:srgbClr val="FF0000"/>
                </a:solidFill>
                <a:latin typeface="Times New Roman" panose="02020603050405020304" pitchFamily="18" charset="0"/>
                <a:cs typeface="Times New Roman" panose="02020603050405020304" pitchFamily="18" charset="0"/>
              </a:rPr>
              <a:t>đêm</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2" name="16-Point Star 11"/>
          <p:cNvSpPr/>
          <p:nvPr/>
        </p:nvSpPr>
        <p:spPr>
          <a:xfrm>
            <a:off x="5258201" y="1015927"/>
            <a:ext cx="6350890" cy="352839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a:t>
            </a:r>
            <a:endParaRPr lang="en-US" sz="2400" dirty="0">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1150517" y="2109941"/>
            <a:ext cx="3419014" cy="1152128"/>
            <a:chOff x="1503579" y="2961358"/>
            <a:chExt cx="3419014" cy="1152128"/>
          </a:xfrm>
        </p:grpSpPr>
        <p:sp>
          <p:nvSpPr>
            <p:cNvPr id="13" name="Right Arrow 12"/>
            <p:cNvSpPr/>
            <p:nvPr/>
          </p:nvSpPr>
          <p:spPr>
            <a:xfrm>
              <a:off x="1503579" y="2961358"/>
              <a:ext cx="3419014"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文本框 14"/>
            <p:cNvSpPr txBox="1"/>
            <p:nvPr/>
          </p:nvSpPr>
          <p:spPr>
            <a:xfrm>
              <a:off x="1709522" y="3214256"/>
              <a:ext cx="2448272" cy="646331"/>
            </a:xfrm>
            <a:prstGeom prst="rect">
              <a:avLst/>
            </a:prstGeom>
            <a:noFill/>
          </p:spPr>
          <p:txBody>
            <a:bodyPr wrap="square" rtlCol="0">
              <a:spAutoFit/>
            </a:bodyPr>
            <a:lstStyle/>
            <a:p>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NGÔI</a:t>
              </a:r>
              <a:r>
                <a:rPr lang="en-US" altLang="zh-CN"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SAO</a:t>
              </a:r>
              <a:endParaRPr lang="zh-CN" altLang="en-US"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grpSp>
      <p:grpSp>
        <p:nvGrpSpPr>
          <p:cNvPr id="29" name="Group 28"/>
          <p:cNvGrpSpPr/>
          <p:nvPr/>
        </p:nvGrpSpPr>
        <p:grpSpPr>
          <a:xfrm>
            <a:off x="1172841" y="2109940"/>
            <a:ext cx="3419014" cy="1152128"/>
            <a:chOff x="1351179" y="2785856"/>
            <a:chExt cx="3419014" cy="1152128"/>
          </a:xfrm>
        </p:grpSpPr>
        <p:sp>
          <p:nvSpPr>
            <p:cNvPr id="30" name="Right Arrow 29"/>
            <p:cNvSpPr/>
            <p:nvPr/>
          </p:nvSpPr>
          <p:spPr>
            <a:xfrm>
              <a:off x="1351179" y="2785856"/>
              <a:ext cx="3419014"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文本框 14"/>
            <p:cNvSpPr txBox="1"/>
            <p:nvPr/>
          </p:nvSpPr>
          <p:spPr>
            <a:xfrm>
              <a:off x="1736387" y="3038754"/>
              <a:ext cx="2448272" cy="646331"/>
            </a:xfrm>
            <a:prstGeom prst="rect">
              <a:avLst/>
            </a:prstGeom>
            <a:noFill/>
          </p:spPr>
          <p:txBody>
            <a:bodyPr wrap="square" rtlCol="0">
              <a:spAutoFit/>
            </a:bodyPr>
            <a:lstStyle/>
            <a:p>
              <a:r>
                <a:rPr lang="en-US" altLang="zh-CN" sz="3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CHUỘT</a:t>
              </a:r>
              <a:endParaRPr lang="zh-CN" altLang="en-US" sz="3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grpSp>
      <p:sp>
        <p:nvSpPr>
          <p:cNvPr id="33" name="Left-Up Arrow 32"/>
          <p:cNvSpPr/>
          <p:nvPr/>
        </p:nvSpPr>
        <p:spPr>
          <a:xfrm rot="7688360">
            <a:off x="4911258" y="567013"/>
            <a:ext cx="3670242" cy="4146656"/>
          </a:xfrm>
          <a:prstGeom prst="leftUpArrow">
            <a:avLst>
              <a:gd name="adj1" fmla="val 25000"/>
              <a:gd name="adj2" fmla="val 2126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rot="7750939">
            <a:off x="4899944" y="1466118"/>
            <a:ext cx="2180268" cy="461665"/>
          </a:xfrm>
          <a:prstGeom prst="rect">
            <a:avLst/>
          </a:prstGeom>
          <a:noFill/>
        </p:spPr>
        <p:txBody>
          <a:bodyPr wrap="square" rtlCol="0">
            <a:spAutoFit/>
          </a:bodyPr>
          <a:lstStyle/>
          <a:p>
            <a:r>
              <a:rPr lang="en-US" sz="2400" dirty="0">
                <a:solidFill>
                  <a:srgbClr val="FF0000"/>
                </a:solidFill>
              </a:rPr>
              <a:t>CON </a:t>
            </a:r>
            <a:r>
              <a:rPr lang="en-US" sz="2400" dirty="0" err="1">
                <a:solidFill>
                  <a:srgbClr val="FF0000"/>
                </a:solidFill>
              </a:rPr>
              <a:t>CHUỘT</a:t>
            </a:r>
            <a:endParaRPr lang="en-US" sz="2400" dirty="0">
              <a:solidFill>
                <a:srgbClr val="FF0000"/>
              </a:solidFill>
            </a:endParaRPr>
          </a:p>
        </p:txBody>
      </p:sp>
      <p:sp>
        <p:nvSpPr>
          <p:cNvPr id="38" name="TextBox 37"/>
          <p:cNvSpPr txBox="1"/>
          <p:nvPr/>
        </p:nvSpPr>
        <p:spPr>
          <a:xfrm rot="2284833">
            <a:off x="4691627" y="3319529"/>
            <a:ext cx="3284318" cy="461665"/>
          </a:xfrm>
          <a:prstGeom prst="rect">
            <a:avLst/>
          </a:prstGeom>
          <a:noFill/>
        </p:spPr>
        <p:txBody>
          <a:bodyPr wrap="square" rtlCol="0">
            <a:spAutoFit/>
          </a:bodyPr>
          <a:lstStyle/>
          <a:p>
            <a:r>
              <a:rPr lang="en-US" sz="2400" dirty="0" err="1">
                <a:solidFill>
                  <a:srgbClr val="FF0000"/>
                </a:solidFill>
              </a:rPr>
              <a:t>BỘ</a:t>
            </a:r>
            <a:r>
              <a:rPr lang="en-US" sz="2400" dirty="0">
                <a:solidFill>
                  <a:srgbClr val="FF0000"/>
                </a:solidFill>
              </a:rPr>
              <a:t> </a:t>
            </a:r>
            <a:r>
              <a:rPr lang="en-US" sz="2400" dirty="0" err="1">
                <a:solidFill>
                  <a:srgbClr val="FF0000"/>
                </a:solidFill>
              </a:rPr>
              <a:t>PHẬN</a:t>
            </a:r>
            <a:r>
              <a:rPr lang="en-US" sz="2400" dirty="0">
                <a:solidFill>
                  <a:srgbClr val="FF0000"/>
                </a:solidFill>
              </a:rPr>
              <a:t> </a:t>
            </a:r>
            <a:r>
              <a:rPr lang="en-US" sz="2400" dirty="0" err="1">
                <a:solidFill>
                  <a:srgbClr val="FF0000"/>
                </a:solidFill>
              </a:rPr>
              <a:t>CỦA</a:t>
            </a:r>
            <a:r>
              <a:rPr lang="en-US" sz="2400" dirty="0">
                <a:solidFill>
                  <a:srgbClr val="FF0000"/>
                </a:solidFill>
              </a:rPr>
              <a:t> </a:t>
            </a:r>
            <a:r>
              <a:rPr lang="en-US" sz="2400" dirty="0" err="1">
                <a:solidFill>
                  <a:srgbClr val="FF0000"/>
                </a:solidFill>
              </a:rPr>
              <a:t>MÁY</a:t>
            </a:r>
            <a:r>
              <a:rPr lang="en-US" sz="2400" dirty="0">
                <a:solidFill>
                  <a:srgbClr val="FF0000"/>
                </a:solidFill>
              </a:rPr>
              <a:t> </a:t>
            </a:r>
            <a:r>
              <a:rPr lang="en-US" sz="2400" dirty="0" err="1">
                <a:solidFill>
                  <a:srgbClr val="FF0000"/>
                </a:solidFill>
              </a:rPr>
              <a:t>TÍNH</a:t>
            </a:r>
            <a:endParaRPr lang="en-US" sz="2400" dirty="0">
              <a:solidFill>
                <a:srgbClr val="FF0000"/>
              </a:solidFill>
            </a:endParaRPr>
          </a:p>
        </p:txBody>
      </p:sp>
      <p:pic>
        <p:nvPicPr>
          <p:cNvPr id="40"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295" t="18132" r="32688" b="39645"/>
          <a:stretch/>
        </p:blipFill>
        <p:spPr>
          <a:xfrm flipH="1">
            <a:off x="458462" y="3446297"/>
            <a:ext cx="1594124" cy="2895600"/>
          </a:xfrm>
          <a:prstGeom prst="rect">
            <a:avLst/>
          </a:prstGeom>
        </p:spPr>
      </p:pic>
    </p:spTree>
    <p:extLst>
      <p:ext uri="{BB962C8B-B14F-4D97-AF65-F5344CB8AC3E}">
        <p14:creationId xmlns:p14="http://schemas.microsoft.com/office/powerpoint/2010/main" val="3654268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P spid="8" grpId="1" animBg="1"/>
      <p:bldP spid="12" grpId="0" animBg="1"/>
      <p:bldP spid="12" grpId="1" animBg="1"/>
      <p:bldP spid="33" grpId="0" animBg="1"/>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18" name="Rectangle 17"/>
          <p:cNvSpPr/>
          <p:nvPr/>
        </p:nvSpPr>
        <p:spPr>
          <a:xfrm>
            <a:off x="1775786" y="5101930"/>
            <a:ext cx="11124703" cy="661207"/>
          </a:xfrm>
          <a:prstGeom prst="rect">
            <a:avLst/>
          </a:prstGeom>
        </p:spPr>
        <p:txBody>
          <a:bodyPr wrap="square">
            <a:spAutoFit/>
          </a:bodyPr>
          <a:lstStyle/>
          <a:p>
            <a:pPr algn="just">
              <a:lnSpc>
                <a:spcPct val="150000"/>
              </a:lnSpc>
              <a:tabLst>
                <a:tab pos="1386840" algn="l"/>
              </a:tabLst>
            </a:pPr>
            <a:r>
              <a:rPr lang="vi-VN" sz="2800" dirty="0"/>
              <a:t>Tạo từ ngữ mới trên cơ sở những từ ngữ đã có trong tiếng Việt</a:t>
            </a:r>
            <a:r>
              <a:rPr lang="en-US" sz="2800" b="1"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0"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295" t="18132" r="32688" b="39645"/>
          <a:stretch/>
        </p:blipFill>
        <p:spPr>
          <a:xfrm flipH="1">
            <a:off x="458462" y="3446297"/>
            <a:ext cx="1594124" cy="2895600"/>
          </a:xfrm>
          <a:prstGeom prst="rect">
            <a:avLst/>
          </a:prstGeom>
        </p:spPr>
      </p:pic>
      <p:sp>
        <p:nvSpPr>
          <p:cNvPr id="3" name="TextBox 2"/>
          <p:cNvSpPr txBox="1"/>
          <p:nvPr/>
        </p:nvSpPr>
        <p:spPr>
          <a:xfrm>
            <a:off x="1991544" y="1397209"/>
            <a:ext cx="9145016"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Ghép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sẵn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583466" y="2792694"/>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Kinh</a:t>
            </a:r>
            <a:r>
              <a:rPr lang="en-US" sz="2000" dirty="0"/>
              <a:t> </a:t>
            </a:r>
            <a:r>
              <a:rPr lang="en-US" sz="2000" dirty="0" err="1"/>
              <a:t>tế</a:t>
            </a:r>
            <a:endParaRPr lang="en-US" sz="2000" dirty="0"/>
          </a:p>
        </p:txBody>
      </p:sp>
      <p:sp>
        <p:nvSpPr>
          <p:cNvPr id="20" name="Rectangle 19"/>
          <p:cNvSpPr/>
          <p:nvPr/>
        </p:nvSpPr>
        <p:spPr>
          <a:xfrm>
            <a:off x="4331804" y="4831291"/>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Đặc</a:t>
            </a:r>
            <a:r>
              <a:rPr lang="en-US" sz="2000" dirty="0"/>
              <a:t> </a:t>
            </a:r>
            <a:r>
              <a:rPr lang="en-US" sz="2000" dirty="0" err="1"/>
              <a:t>khu</a:t>
            </a:r>
            <a:endParaRPr lang="en-US" sz="2000" dirty="0"/>
          </a:p>
        </p:txBody>
      </p:sp>
      <p:sp>
        <p:nvSpPr>
          <p:cNvPr id="21" name="Rectangle 20"/>
          <p:cNvSpPr/>
          <p:nvPr/>
        </p:nvSpPr>
        <p:spPr>
          <a:xfrm>
            <a:off x="7909094" y="2815160"/>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Di </a:t>
            </a:r>
            <a:r>
              <a:rPr lang="en-US" sz="2000" dirty="0" err="1"/>
              <a:t>động</a:t>
            </a:r>
            <a:endParaRPr lang="en-US" sz="2000" dirty="0"/>
          </a:p>
        </p:txBody>
      </p:sp>
      <p:sp>
        <p:nvSpPr>
          <p:cNvPr id="23" name="Rectangle 22"/>
          <p:cNvSpPr/>
          <p:nvPr/>
        </p:nvSpPr>
        <p:spPr>
          <a:xfrm>
            <a:off x="7968208" y="3830361"/>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thư</a:t>
            </a:r>
            <a:endParaRPr lang="en-US" sz="2000" dirty="0"/>
          </a:p>
        </p:txBody>
      </p:sp>
      <p:sp>
        <p:nvSpPr>
          <p:cNvPr id="25" name="Rectangle 24"/>
          <p:cNvSpPr/>
          <p:nvPr/>
        </p:nvSpPr>
        <p:spPr>
          <a:xfrm>
            <a:off x="5512331" y="3805094"/>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Điện</a:t>
            </a:r>
            <a:r>
              <a:rPr lang="en-US" sz="2000" dirty="0"/>
              <a:t> </a:t>
            </a:r>
            <a:r>
              <a:rPr lang="en-US" sz="2000" dirty="0" err="1"/>
              <a:t>thoại</a:t>
            </a:r>
            <a:endParaRPr lang="en-US" sz="2000" dirty="0"/>
          </a:p>
        </p:txBody>
      </p:sp>
      <p:sp>
        <p:nvSpPr>
          <p:cNvPr id="26" name="Rectangle 25"/>
          <p:cNvSpPr/>
          <p:nvPr/>
        </p:nvSpPr>
        <p:spPr>
          <a:xfrm>
            <a:off x="2763036" y="3820074"/>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Tri </a:t>
            </a:r>
            <a:r>
              <a:rPr lang="en-US" sz="2000" dirty="0" err="1"/>
              <a:t>thức</a:t>
            </a:r>
            <a:endParaRPr lang="en-US" sz="2000" dirty="0"/>
          </a:p>
        </p:txBody>
      </p:sp>
      <p:sp>
        <p:nvSpPr>
          <p:cNvPr id="32" name="Rectangle 31"/>
          <p:cNvSpPr/>
          <p:nvPr/>
        </p:nvSpPr>
        <p:spPr>
          <a:xfrm>
            <a:off x="5222787" y="2804304"/>
            <a:ext cx="223224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Điện</a:t>
            </a:r>
            <a:r>
              <a:rPr lang="en-US" sz="2000" dirty="0"/>
              <a:t> </a:t>
            </a:r>
            <a:r>
              <a:rPr lang="en-US" sz="2000" dirty="0" err="1"/>
              <a:t>tử</a:t>
            </a:r>
            <a:endParaRPr lang="en-US" sz="2000" dirty="0"/>
          </a:p>
        </p:txBody>
      </p:sp>
      <p:cxnSp>
        <p:nvCxnSpPr>
          <p:cNvPr id="6" name="Straight Arrow Connector 5"/>
          <p:cNvCxnSpPr/>
          <p:nvPr/>
        </p:nvCxnSpPr>
        <p:spPr>
          <a:xfrm>
            <a:off x="3110208" y="3446297"/>
            <a:ext cx="531978" cy="5543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967059" y="3539188"/>
            <a:ext cx="1548172" cy="302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232017" y="3305656"/>
            <a:ext cx="880207" cy="780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805780" y="3245329"/>
            <a:ext cx="2279181" cy="18417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30945" y="1873407"/>
            <a:ext cx="3312368" cy="92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p:txBody>
      </p:sp>
      <p:sp>
        <p:nvSpPr>
          <p:cNvPr id="36" name="Rectangle 35"/>
          <p:cNvSpPr/>
          <p:nvPr/>
        </p:nvSpPr>
        <p:spPr>
          <a:xfrm>
            <a:off x="5999259" y="1891938"/>
            <a:ext cx="3312368" cy="92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2151651" y="3648150"/>
            <a:ext cx="3312368" cy="92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p:txBody>
      </p:sp>
      <p:sp>
        <p:nvSpPr>
          <p:cNvPr id="41" name="Rectangle 40"/>
          <p:cNvSpPr/>
          <p:nvPr/>
        </p:nvSpPr>
        <p:spPr>
          <a:xfrm>
            <a:off x="6339479" y="3586963"/>
            <a:ext cx="3312368" cy="929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300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ppt_x"/>
                                          </p:val>
                                        </p:tav>
                                      </p:tavLst>
                                    </p:anim>
                                    <p:anim calcmode="lin" valueType="num">
                                      <p:cBhvr additive="base">
                                        <p:cTn id="39" dur="500"/>
                                        <p:tgtEl>
                                          <p:spTgt spid="15"/>
                                        </p:tgtEl>
                                        <p:attrNameLst>
                                          <p:attrName>ppt_y</p:attrName>
                                        </p:attrNameLst>
                                      </p:cBhvr>
                                      <p:tavLst>
                                        <p:tav tm="0">
                                          <p:val>
                                            <p:strVal val="ppt_y"/>
                                          </p:val>
                                        </p:tav>
                                        <p:tav tm="100000">
                                          <p:val>
                                            <p:strVal val="1+ppt_h/2"/>
                                          </p:val>
                                        </p:tav>
                                      </p:tavLst>
                                    </p:anim>
                                    <p:set>
                                      <p:cBhvr>
                                        <p:cTn id="40" dur="1" fill="hold">
                                          <p:stCondLst>
                                            <p:cond delay="499"/>
                                          </p:stCondLst>
                                        </p:cTn>
                                        <p:tgtEl>
                                          <p:spTgt spid="15"/>
                                        </p:tgtEl>
                                        <p:attrNameLst>
                                          <p:attrName>style.visibility</p:attrName>
                                        </p:attrNameLst>
                                      </p:cBhvr>
                                      <p:to>
                                        <p:strVal val="hidden"/>
                                      </p:to>
                                    </p:set>
                                  </p:childTnLst>
                                </p:cTn>
                              </p:par>
                              <p:par>
                                <p:cTn id="41" presetID="2" presetClass="exit" presetSubtype="4" fill="hold" grpId="0" nodeType="withEffect">
                                  <p:stCondLst>
                                    <p:cond delay="0"/>
                                  </p:stCondLst>
                                  <p:childTnLst>
                                    <p:anim calcmode="lin" valueType="num">
                                      <p:cBhvr additive="base">
                                        <p:cTn id="42" dur="500"/>
                                        <p:tgtEl>
                                          <p:spTgt spid="4"/>
                                        </p:tgtEl>
                                        <p:attrNameLst>
                                          <p:attrName>ppt_x</p:attrName>
                                        </p:attrNameLst>
                                      </p:cBhvr>
                                      <p:tavLst>
                                        <p:tav tm="0">
                                          <p:val>
                                            <p:strVal val="ppt_x"/>
                                          </p:val>
                                        </p:tav>
                                        <p:tav tm="100000">
                                          <p:val>
                                            <p:strVal val="ppt_x"/>
                                          </p:val>
                                        </p:tav>
                                      </p:tavLst>
                                    </p:anim>
                                    <p:anim calcmode="lin" valueType="num">
                                      <p:cBhvr additive="base">
                                        <p:cTn id="43" dur="500"/>
                                        <p:tgtEl>
                                          <p:spTgt spid="4"/>
                                        </p:tgtEl>
                                        <p:attrNameLst>
                                          <p:attrName>ppt_y</p:attrName>
                                        </p:attrNameLst>
                                      </p:cBhvr>
                                      <p:tavLst>
                                        <p:tav tm="0">
                                          <p:val>
                                            <p:strVal val="ppt_y"/>
                                          </p:val>
                                        </p:tav>
                                        <p:tav tm="100000">
                                          <p:val>
                                            <p:strVal val="1+ppt_h/2"/>
                                          </p:val>
                                        </p:tav>
                                      </p:tavLst>
                                    </p:anim>
                                    <p:set>
                                      <p:cBhvr>
                                        <p:cTn id="44" dur="1" fill="hold">
                                          <p:stCondLst>
                                            <p:cond delay="499"/>
                                          </p:stCondLst>
                                        </p:cTn>
                                        <p:tgtEl>
                                          <p:spTgt spid="4"/>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par>
                                <p:cTn id="49" presetID="2" presetClass="exit" presetSubtype="4" fill="hold" grpId="0" nodeType="withEffect">
                                  <p:stCondLst>
                                    <p:cond delay="0"/>
                                  </p:stCondLst>
                                  <p:childTnLst>
                                    <p:anim calcmode="lin" valueType="num">
                                      <p:cBhvr additive="base">
                                        <p:cTn id="50" dur="500"/>
                                        <p:tgtEl>
                                          <p:spTgt spid="26"/>
                                        </p:tgtEl>
                                        <p:attrNameLst>
                                          <p:attrName>ppt_x</p:attrName>
                                        </p:attrNameLst>
                                      </p:cBhvr>
                                      <p:tavLst>
                                        <p:tav tm="0">
                                          <p:val>
                                            <p:strVal val="ppt_x"/>
                                          </p:val>
                                        </p:tav>
                                        <p:tav tm="100000">
                                          <p:val>
                                            <p:strVal val="ppt_x"/>
                                          </p:val>
                                        </p:tav>
                                      </p:tavLst>
                                    </p:anim>
                                    <p:anim calcmode="lin" valueType="num">
                                      <p:cBhvr additive="base">
                                        <p:cTn id="51" dur="500"/>
                                        <p:tgtEl>
                                          <p:spTgt spid="26"/>
                                        </p:tgtEl>
                                        <p:attrNameLst>
                                          <p:attrName>ppt_y</p:attrName>
                                        </p:attrNameLst>
                                      </p:cBhvr>
                                      <p:tavLst>
                                        <p:tav tm="0">
                                          <p:val>
                                            <p:strVal val="ppt_y"/>
                                          </p:val>
                                        </p:tav>
                                        <p:tav tm="100000">
                                          <p:val>
                                            <p:strVal val="1+ppt_h/2"/>
                                          </p:val>
                                        </p:tav>
                                      </p:tavLst>
                                    </p:anim>
                                    <p:set>
                                      <p:cBhvr>
                                        <p:cTn id="52" dur="1" fill="hold">
                                          <p:stCondLst>
                                            <p:cond delay="499"/>
                                          </p:stCondLst>
                                        </p:cTn>
                                        <p:tgtEl>
                                          <p:spTgt spid="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11"/>
                                        </p:tgtEl>
                                        <p:attrNameLst>
                                          <p:attrName>ppt_x</p:attrName>
                                        </p:attrNameLst>
                                      </p:cBhvr>
                                      <p:tavLst>
                                        <p:tav tm="0">
                                          <p:val>
                                            <p:strVal val="ppt_x"/>
                                          </p:val>
                                        </p:tav>
                                        <p:tav tm="100000">
                                          <p:val>
                                            <p:strVal val="ppt_x"/>
                                          </p:val>
                                        </p:tav>
                                      </p:tavLst>
                                    </p:anim>
                                    <p:anim calcmode="lin" valueType="num">
                                      <p:cBhvr additive="base">
                                        <p:cTn id="69" dur="500"/>
                                        <p:tgtEl>
                                          <p:spTgt spid="11"/>
                                        </p:tgtEl>
                                        <p:attrNameLst>
                                          <p:attrName>ppt_y</p:attrName>
                                        </p:attrNameLst>
                                      </p:cBhvr>
                                      <p:tavLst>
                                        <p:tav tm="0">
                                          <p:val>
                                            <p:strVal val="ppt_y"/>
                                          </p:val>
                                        </p:tav>
                                        <p:tav tm="100000">
                                          <p:val>
                                            <p:strVal val="1+ppt_h/2"/>
                                          </p:val>
                                        </p:tav>
                                      </p:tavLst>
                                    </p:anim>
                                    <p:set>
                                      <p:cBhvr>
                                        <p:cTn id="70" dur="1" fill="hold">
                                          <p:stCondLst>
                                            <p:cond delay="499"/>
                                          </p:stCondLst>
                                        </p:cTn>
                                        <p:tgtEl>
                                          <p:spTgt spid="11"/>
                                        </p:tgtEl>
                                        <p:attrNameLst>
                                          <p:attrName>style.visibility</p:attrName>
                                        </p:attrNameLst>
                                      </p:cBhvr>
                                      <p:to>
                                        <p:strVal val="hidden"/>
                                      </p:to>
                                    </p:set>
                                  </p:childTnLst>
                                </p:cTn>
                              </p:par>
                              <p:par>
                                <p:cTn id="71" presetID="2" presetClass="exit" presetSubtype="4" fill="hold" grpId="0" nodeType="withEffect">
                                  <p:stCondLst>
                                    <p:cond delay="0"/>
                                  </p:stCondLst>
                                  <p:childTnLst>
                                    <p:anim calcmode="lin" valueType="num">
                                      <p:cBhvr additive="base">
                                        <p:cTn id="72" dur="500"/>
                                        <p:tgtEl>
                                          <p:spTgt spid="25"/>
                                        </p:tgtEl>
                                        <p:attrNameLst>
                                          <p:attrName>ppt_x</p:attrName>
                                        </p:attrNameLst>
                                      </p:cBhvr>
                                      <p:tavLst>
                                        <p:tav tm="0">
                                          <p:val>
                                            <p:strVal val="ppt_x"/>
                                          </p:val>
                                        </p:tav>
                                        <p:tav tm="100000">
                                          <p:val>
                                            <p:strVal val="ppt_x"/>
                                          </p:val>
                                        </p:tav>
                                      </p:tavLst>
                                    </p:anim>
                                    <p:anim calcmode="lin" valueType="num">
                                      <p:cBhvr additive="base">
                                        <p:cTn id="73" dur="500"/>
                                        <p:tgtEl>
                                          <p:spTgt spid="25"/>
                                        </p:tgtEl>
                                        <p:attrNameLst>
                                          <p:attrName>ppt_y</p:attrName>
                                        </p:attrNameLst>
                                      </p:cBhvr>
                                      <p:tavLst>
                                        <p:tav tm="0">
                                          <p:val>
                                            <p:strVal val="ppt_y"/>
                                          </p:val>
                                        </p:tav>
                                        <p:tav tm="100000">
                                          <p:val>
                                            <p:strVal val="1+ppt_h/2"/>
                                          </p:val>
                                        </p:tav>
                                      </p:tavLst>
                                    </p:anim>
                                    <p:set>
                                      <p:cBhvr>
                                        <p:cTn id="74" dur="1" fill="hold">
                                          <p:stCondLst>
                                            <p:cond delay="499"/>
                                          </p:stCondLst>
                                        </p:cTn>
                                        <p:tgtEl>
                                          <p:spTgt spid="25"/>
                                        </p:tgtEl>
                                        <p:attrNameLst>
                                          <p:attrName>style.visibility</p:attrName>
                                        </p:attrNameLst>
                                      </p:cBhvr>
                                      <p:to>
                                        <p:strVal val="hidden"/>
                                      </p:to>
                                    </p:set>
                                  </p:childTnLst>
                                </p:cTn>
                              </p:par>
                              <p:par>
                                <p:cTn id="75" presetID="2" presetClass="exit" presetSubtype="4" fill="hold" grpId="0" nodeType="withEffect">
                                  <p:stCondLst>
                                    <p:cond delay="0"/>
                                  </p:stCondLst>
                                  <p:childTnLst>
                                    <p:anim calcmode="lin" valueType="num">
                                      <p:cBhvr additive="base">
                                        <p:cTn id="76" dur="500"/>
                                        <p:tgtEl>
                                          <p:spTgt spid="21"/>
                                        </p:tgtEl>
                                        <p:attrNameLst>
                                          <p:attrName>ppt_x</p:attrName>
                                        </p:attrNameLst>
                                      </p:cBhvr>
                                      <p:tavLst>
                                        <p:tav tm="0">
                                          <p:val>
                                            <p:strVal val="ppt_x"/>
                                          </p:val>
                                        </p:tav>
                                        <p:tav tm="100000">
                                          <p:val>
                                            <p:strVal val="ppt_x"/>
                                          </p:val>
                                        </p:tav>
                                      </p:tavLst>
                                    </p:anim>
                                    <p:anim calcmode="lin" valueType="num">
                                      <p:cBhvr additive="base">
                                        <p:cTn id="77" dur="500"/>
                                        <p:tgtEl>
                                          <p:spTgt spid="21"/>
                                        </p:tgtEl>
                                        <p:attrNameLst>
                                          <p:attrName>ppt_y</p:attrName>
                                        </p:attrNameLst>
                                      </p:cBhvr>
                                      <p:tavLst>
                                        <p:tav tm="0">
                                          <p:val>
                                            <p:strVal val="ppt_y"/>
                                          </p:val>
                                        </p:tav>
                                        <p:tav tm="100000">
                                          <p:val>
                                            <p:strVal val="1+ppt_h/2"/>
                                          </p:val>
                                        </p:tav>
                                      </p:tavLst>
                                    </p:anim>
                                    <p:set>
                                      <p:cBhvr>
                                        <p:cTn id="78" dur="1" fill="hold">
                                          <p:stCondLst>
                                            <p:cond delay="499"/>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1000"/>
                                        <p:tgtEl>
                                          <p:spTgt spid="39"/>
                                        </p:tgtEl>
                                      </p:cBhvr>
                                    </p:animEffect>
                                    <p:anim calcmode="lin" valueType="num">
                                      <p:cBhvr>
                                        <p:cTn id="84" dur="1000" fill="hold"/>
                                        <p:tgtEl>
                                          <p:spTgt spid="39"/>
                                        </p:tgtEl>
                                        <p:attrNameLst>
                                          <p:attrName>ppt_x</p:attrName>
                                        </p:attrNameLst>
                                      </p:cBhvr>
                                      <p:tavLst>
                                        <p:tav tm="0">
                                          <p:val>
                                            <p:strVal val="#ppt_x"/>
                                          </p:val>
                                        </p:tav>
                                        <p:tav tm="100000">
                                          <p:val>
                                            <p:strVal val="#ppt_x"/>
                                          </p:val>
                                        </p:tav>
                                      </p:tavLst>
                                    </p:anim>
                                    <p:anim calcmode="lin" valueType="num">
                                      <p:cBhvr>
                                        <p:cTn id="8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9"/>
                                        </p:tgtEl>
                                        <p:attrNameLst>
                                          <p:attrName>ppt_x</p:attrName>
                                        </p:attrNameLst>
                                      </p:cBhvr>
                                      <p:tavLst>
                                        <p:tav tm="0">
                                          <p:val>
                                            <p:strVal val="ppt_x"/>
                                          </p:val>
                                        </p:tav>
                                        <p:tav tm="100000">
                                          <p:val>
                                            <p:strVal val="ppt_x"/>
                                          </p:val>
                                        </p:tav>
                                      </p:tavLst>
                                    </p:anim>
                                    <p:anim calcmode="lin" valueType="num">
                                      <p:cBhvr additive="base">
                                        <p:cTn id="90" dur="500"/>
                                        <p:tgtEl>
                                          <p:spTgt spid="9"/>
                                        </p:tgtEl>
                                        <p:attrNameLst>
                                          <p:attrName>ppt_y</p:attrName>
                                        </p:attrNameLst>
                                      </p:cBhvr>
                                      <p:tavLst>
                                        <p:tav tm="0">
                                          <p:val>
                                            <p:strVal val="ppt_y"/>
                                          </p:val>
                                        </p:tav>
                                        <p:tav tm="100000">
                                          <p:val>
                                            <p:strVal val="1+ppt_h/2"/>
                                          </p:val>
                                        </p:tav>
                                      </p:tavLst>
                                    </p:anim>
                                    <p:set>
                                      <p:cBhvr>
                                        <p:cTn id="91" dur="1" fill="hold">
                                          <p:stCondLst>
                                            <p:cond delay="499"/>
                                          </p:stCondLst>
                                        </p:cTn>
                                        <p:tgtEl>
                                          <p:spTgt spid="9"/>
                                        </p:tgtEl>
                                        <p:attrNameLst>
                                          <p:attrName>style.visibility</p:attrName>
                                        </p:attrNameLst>
                                      </p:cBhvr>
                                      <p:to>
                                        <p:strVal val="hidden"/>
                                      </p:to>
                                    </p:set>
                                  </p:childTnLst>
                                </p:cTn>
                              </p:par>
                              <p:par>
                                <p:cTn id="92" presetID="2" presetClass="exit" presetSubtype="4" fill="hold" grpId="0" nodeType="withEffect">
                                  <p:stCondLst>
                                    <p:cond delay="0"/>
                                  </p:stCondLst>
                                  <p:childTnLst>
                                    <p:anim calcmode="lin" valueType="num">
                                      <p:cBhvr additive="base">
                                        <p:cTn id="93" dur="500"/>
                                        <p:tgtEl>
                                          <p:spTgt spid="23"/>
                                        </p:tgtEl>
                                        <p:attrNameLst>
                                          <p:attrName>ppt_x</p:attrName>
                                        </p:attrNameLst>
                                      </p:cBhvr>
                                      <p:tavLst>
                                        <p:tav tm="0">
                                          <p:val>
                                            <p:strVal val="ppt_x"/>
                                          </p:val>
                                        </p:tav>
                                        <p:tav tm="100000">
                                          <p:val>
                                            <p:strVal val="ppt_x"/>
                                          </p:val>
                                        </p:tav>
                                      </p:tavLst>
                                    </p:anim>
                                    <p:anim calcmode="lin" valueType="num">
                                      <p:cBhvr additive="base">
                                        <p:cTn id="94" dur="500"/>
                                        <p:tgtEl>
                                          <p:spTgt spid="23"/>
                                        </p:tgtEl>
                                        <p:attrNameLst>
                                          <p:attrName>ppt_y</p:attrName>
                                        </p:attrNameLst>
                                      </p:cBhvr>
                                      <p:tavLst>
                                        <p:tav tm="0">
                                          <p:val>
                                            <p:strVal val="ppt_y"/>
                                          </p:val>
                                        </p:tav>
                                        <p:tav tm="100000">
                                          <p:val>
                                            <p:strVal val="1+ppt_h/2"/>
                                          </p:val>
                                        </p:tav>
                                      </p:tavLst>
                                    </p:anim>
                                    <p:set>
                                      <p:cBhvr>
                                        <p:cTn id="95" dur="1" fill="hold">
                                          <p:stCondLst>
                                            <p:cond delay="499"/>
                                          </p:stCondLst>
                                        </p:cTn>
                                        <p:tgtEl>
                                          <p:spTgt spid="23"/>
                                        </p:tgtEl>
                                        <p:attrNameLst>
                                          <p:attrName>style.visibility</p:attrName>
                                        </p:attrNameLst>
                                      </p:cBhvr>
                                      <p:to>
                                        <p:strVal val="hidden"/>
                                      </p:to>
                                    </p:set>
                                  </p:childTnLst>
                                </p:cTn>
                              </p:par>
                              <p:par>
                                <p:cTn id="96" presetID="2" presetClass="exit" presetSubtype="4" fill="hold" grpId="0" nodeType="withEffect">
                                  <p:stCondLst>
                                    <p:cond delay="0"/>
                                  </p:stCondLst>
                                  <p:childTnLst>
                                    <p:anim calcmode="lin" valueType="num">
                                      <p:cBhvr additive="base">
                                        <p:cTn id="97" dur="500"/>
                                        <p:tgtEl>
                                          <p:spTgt spid="32"/>
                                        </p:tgtEl>
                                        <p:attrNameLst>
                                          <p:attrName>ppt_x</p:attrName>
                                        </p:attrNameLst>
                                      </p:cBhvr>
                                      <p:tavLst>
                                        <p:tav tm="0">
                                          <p:val>
                                            <p:strVal val="ppt_x"/>
                                          </p:val>
                                        </p:tav>
                                        <p:tav tm="100000">
                                          <p:val>
                                            <p:strVal val="ppt_x"/>
                                          </p:val>
                                        </p:tav>
                                      </p:tavLst>
                                    </p:anim>
                                    <p:anim calcmode="lin" valueType="num">
                                      <p:cBhvr additive="base">
                                        <p:cTn id="98" dur="500"/>
                                        <p:tgtEl>
                                          <p:spTgt spid="32"/>
                                        </p:tgtEl>
                                        <p:attrNameLst>
                                          <p:attrName>ppt_y</p:attrName>
                                        </p:attrNameLst>
                                      </p:cBhvr>
                                      <p:tavLst>
                                        <p:tav tm="0">
                                          <p:val>
                                            <p:strVal val="ppt_y"/>
                                          </p:val>
                                        </p:tav>
                                        <p:tav tm="100000">
                                          <p:val>
                                            <p:strVal val="1+ppt_h/2"/>
                                          </p:val>
                                        </p:tav>
                                      </p:tavLst>
                                    </p:anim>
                                    <p:set>
                                      <p:cBhvr>
                                        <p:cTn id="99" dur="1" fill="hold">
                                          <p:stCondLst>
                                            <p:cond delay="499"/>
                                          </p:stCondLst>
                                        </p:cTn>
                                        <p:tgtEl>
                                          <p:spTgt spid="3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1000"/>
                                        <p:tgtEl>
                                          <p:spTgt spid="41"/>
                                        </p:tgtEl>
                                      </p:cBhvr>
                                    </p:animEffect>
                                    <p:anim calcmode="lin" valueType="num">
                                      <p:cBhvr>
                                        <p:cTn id="105" dur="1000" fill="hold"/>
                                        <p:tgtEl>
                                          <p:spTgt spid="41"/>
                                        </p:tgtEl>
                                        <p:attrNameLst>
                                          <p:attrName>ppt_x</p:attrName>
                                        </p:attrNameLst>
                                      </p:cBhvr>
                                      <p:tavLst>
                                        <p:tav tm="0">
                                          <p:val>
                                            <p:strVal val="#ppt_x"/>
                                          </p:val>
                                        </p:tav>
                                        <p:tav tm="100000">
                                          <p:val>
                                            <p:strVal val="#ppt_x"/>
                                          </p:val>
                                        </p:tav>
                                      </p:tavLst>
                                    </p:anim>
                                    <p:anim calcmode="lin" valueType="num">
                                      <p:cBhvr>
                                        <p:cTn id="10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0"/>
                                        </p:tgtEl>
                                        <p:attrNameLst>
                                          <p:attrName>style.visibility</p:attrName>
                                        </p:attrNameLst>
                                      </p:cBhvr>
                                      <p:to>
                                        <p:strVal val="visible"/>
                                      </p:to>
                                    </p:set>
                                    <p:anim calcmode="lin" valueType="num">
                                      <p:cBhvr additive="base">
                                        <p:cTn id="111" dur="500" fill="hold"/>
                                        <p:tgtEl>
                                          <p:spTgt spid="40"/>
                                        </p:tgtEl>
                                        <p:attrNameLst>
                                          <p:attrName>ppt_x</p:attrName>
                                        </p:attrNameLst>
                                      </p:cBhvr>
                                      <p:tavLst>
                                        <p:tav tm="0">
                                          <p:val>
                                            <p:strVal val="#ppt_x"/>
                                          </p:val>
                                        </p:tav>
                                        <p:tav tm="100000">
                                          <p:val>
                                            <p:strVal val="#ppt_x"/>
                                          </p:val>
                                        </p:tav>
                                      </p:tavLst>
                                    </p:anim>
                                    <p:anim calcmode="lin" valueType="num">
                                      <p:cBhvr additive="base">
                                        <p:cTn id="112" dur="500" fill="hold"/>
                                        <p:tgtEl>
                                          <p:spTgt spid="4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additive="base">
                                        <p:cTn id="115" dur="500" fill="hold"/>
                                        <p:tgtEl>
                                          <p:spTgt spid="18"/>
                                        </p:tgtEl>
                                        <p:attrNameLst>
                                          <p:attrName>ppt_x</p:attrName>
                                        </p:attrNameLst>
                                      </p:cBhvr>
                                      <p:tavLst>
                                        <p:tav tm="0">
                                          <p:val>
                                            <p:strVal val="#ppt_x"/>
                                          </p:val>
                                        </p:tav>
                                        <p:tav tm="100000">
                                          <p:val>
                                            <p:strVal val="#ppt_x"/>
                                          </p:val>
                                        </p:tav>
                                      </p:tavLst>
                                    </p:anim>
                                    <p:anim calcmode="lin" valueType="num">
                                      <p:cBhvr additive="base">
                                        <p:cTn id="1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20" grpId="0" animBg="1"/>
      <p:bldP spid="21" grpId="0" animBg="1"/>
      <p:bldP spid="23" grpId="0" animBg="1"/>
      <p:bldP spid="25" grpId="0" animBg="1"/>
      <p:bldP spid="26" grpId="0" animBg="1"/>
      <p:bldP spid="32" grpId="0" animBg="1"/>
      <p:bldP spid="17" grpId="0" animBg="1"/>
      <p:bldP spid="36" grpId="0" animBg="1"/>
      <p:bldP spid="39"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18" name="Rectangle 17"/>
          <p:cNvSpPr/>
          <p:nvPr/>
        </p:nvSpPr>
        <p:spPr>
          <a:xfrm>
            <a:off x="2338259" y="5678371"/>
            <a:ext cx="10476897" cy="738664"/>
          </a:xfrm>
          <a:prstGeom prst="rect">
            <a:avLst/>
          </a:prstGeom>
        </p:spPr>
        <p:txBody>
          <a:bodyPr wrap="square">
            <a:spAutoFit/>
          </a:bodyPr>
          <a:lstStyle/>
          <a:p>
            <a:pPr algn="just">
              <a:lnSpc>
                <a:spcPct val="150000"/>
              </a:lnSpc>
              <a:tabLst>
                <a:tab pos="1386840" algn="l"/>
              </a:tabLst>
            </a:pPr>
            <a:r>
              <a:rPr lang="vi-VN" sz="2800" dirty="0"/>
              <a:t>Tiếp nhận từ ngữ tiếng nước ngoài.</a:t>
            </a:r>
            <a:r>
              <a:rPr lang="en-US" sz="2800" dirty="0"/>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523220"/>
          </a:xfrm>
          <a:prstGeom prst="rect">
            <a:avLst/>
          </a:prstGeom>
          <a:noFill/>
        </p:spPr>
        <p:txBody>
          <a:bodyPr wrap="square" rtlCol="0">
            <a:spAutoFit/>
          </a:bodyPr>
          <a:lstStyle/>
          <a:p>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8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8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40" name="图片 29">
            <a:extLst>
              <a:ext uri="{FF2B5EF4-FFF2-40B4-BE49-F238E27FC236}">
                <a16:creationId xmlns:a16="http://schemas.microsoft.com/office/drawing/2014/main" id="{A966FAAE-F8A4-49BC-AFA8-7375F1151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295" t="18132" r="32688" b="39645"/>
          <a:stretch/>
        </p:blipFill>
        <p:spPr>
          <a:xfrm flipH="1">
            <a:off x="523887" y="3962400"/>
            <a:ext cx="1594124" cy="2895600"/>
          </a:xfrm>
          <a:prstGeom prst="rect">
            <a:avLst/>
          </a:prstGeom>
        </p:spPr>
      </p:pic>
      <p:sp>
        <p:nvSpPr>
          <p:cNvPr id="27" name="TextBox 26"/>
          <p:cNvSpPr txBox="1"/>
          <p:nvPr/>
        </p:nvSpPr>
        <p:spPr>
          <a:xfrm>
            <a:off x="3935760" y="1397209"/>
            <a:ext cx="381642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endParaRPr lang="en-US" sz="2800" b="1" dirty="0">
              <a:latin typeface="Times New Roman" panose="02020603050405020304" pitchFamily="18" charset="0"/>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1822217" y="1886108"/>
            <a:ext cx="2143125" cy="2143125"/>
          </a:xfrm>
          <a:prstGeom prst="rect">
            <a:avLst/>
          </a:prstGeom>
        </p:spPr>
      </p:pic>
      <p:pic>
        <p:nvPicPr>
          <p:cNvPr id="8" name="Picture 7"/>
          <p:cNvPicPr>
            <a:picLocks noChangeAspect="1"/>
          </p:cNvPicPr>
          <p:nvPr/>
        </p:nvPicPr>
        <p:blipFill>
          <a:blip r:embed="rId6"/>
          <a:stretch>
            <a:fillRect/>
          </a:stretch>
        </p:blipFill>
        <p:spPr>
          <a:xfrm>
            <a:off x="4512037" y="2075344"/>
            <a:ext cx="2333625" cy="1952625"/>
          </a:xfrm>
          <a:prstGeom prst="rect">
            <a:avLst/>
          </a:prstGeom>
        </p:spPr>
      </p:pic>
      <p:pic>
        <p:nvPicPr>
          <p:cNvPr id="10" name="Picture 9"/>
          <p:cNvPicPr>
            <a:picLocks noChangeAspect="1"/>
          </p:cNvPicPr>
          <p:nvPr/>
        </p:nvPicPr>
        <p:blipFill>
          <a:blip r:embed="rId7"/>
          <a:stretch>
            <a:fillRect/>
          </a:stretch>
        </p:blipFill>
        <p:spPr>
          <a:xfrm>
            <a:off x="7576708" y="2187926"/>
            <a:ext cx="2143125" cy="2143125"/>
          </a:xfrm>
          <a:prstGeom prst="rect">
            <a:avLst/>
          </a:prstGeom>
        </p:spPr>
      </p:pic>
      <p:sp>
        <p:nvSpPr>
          <p:cNvPr id="12" name="Explosion 1 11"/>
          <p:cNvSpPr/>
          <p:nvPr/>
        </p:nvSpPr>
        <p:spPr>
          <a:xfrm>
            <a:off x="1936665" y="3540427"/>
            <a:ext cx="2448272" cy="20411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Quần</a:t>
            </a:r>
            <a:r>
              <a:rPr lang="en-US" dirty="0"/>
              <a:t> </a:t>
            </a:r>
            <a:r>
              <a:rPr lang="en-US" sz="2000" dirty="0">
                <a:solidFill>
                  <a:srgbClr val="FF0000"/>
                </a:solidFill>
              </a:rPr>
              <a:t>Jean</a:t>
            </a:r>
          </a:p>
        </p:txBody>
      </p:sp>
      <p:sp>
        <p:nvSpPr>
          <p:cNvPr id="29" name="Explosion 1 28"/>
          <p:cNvSpPr/>
          <p:nvPr/>
        </p:nvSpPr>
        <p:spPr>
          <a:xfrm>
            <a:off x="4634627" y="3717032"/>
            <a:ext cx="2448272" cy="20411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Máy</a:t>
            </a:r>
            <a:r>
              <a:rPr lang="en-US" dirty="0"/>
              <a:t> </a:t>
            </a:r>
            <a:r>
              <a:rPr lang="en-US" sz="2000" dirty="0">
                <a:solidFill>
                  <a:srgbClr val="FF0000"/>
                </a:solidFill>
              </a:rPr>
              <a:t>photocopy</a:t>
            </a:r>
          </a:p>
        </p:txBody>
      </p:sp>
      <p:sp>
        <p:nvSpPr>
          <p:cNvPr id="30" name="Explosion 1 29"/>
          <p:cNvSpPr/>
          <p:nvPr/>
        </p:nvSpPr>
        <p:spPr>
          <a:xfrm>
            <a:off x="7813945" y="3797606"/>
            <a:ext cx="2448272" cy="20411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Com-pa (</a:t>
            </a:r>
            <a:r>
              <a:rPr lang="en-US" dirty="0" err="1">
                <a:solidFill>
                  <a:srgbClr val="FF0000"/>
                </a:solidFill>
              </a:rPr>
              <a:t>compas</a:t>
            </a:r>
            <a:r>
              <a:rPr lang="en-US" dirty="0"/>
              <a:t>)</a:t>
            </a:r>
          </a:p>
        </p:txBody>
      </p:sp>
      <p:grpSp>
        <p:nvGrpSpPr>
          <p:cNvPr id="31" name="Group 30"/>
          <p:cNvGrpSpPr/>
          <p:nvPr/>
        </p:nvGrpSpPr>
        <p:grpSpPr>
          <a:xfrm>
            <a:off x="10776520" y="5612645"/>
            <a:ext cx="1415480" cy="1212813"/>
            <a:chOff x="10776520" y="5612645"/>
            <a:chExt cx="1415480" cy="1212813"/>
          </a:xfrm>
        </p:grpSpPr>
        <p:pic>
          <p:nvPicPr>
            <p:cNvPr id="33" name="图片 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4" name="图片 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5" name="图片 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pic>
        <p:nvPicPr>
          <p:cNvPr id="37" name="图片 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6087" y="-27226"/>
            <a:ext cx="816796" cy="786319"/>
          </a:xfrm>
          <a:prstGeom prst="rect">
            <a:avLst/>
          </a:prstGeom>
        </p:spPr>
      </p:pic>
    </p:spTree>
    <p:extLst>
      <p:ext uri="{BB962C8B-B14F-4D97-AF65-F5344CB8AC3E}">
        <p14:creationId xmlns:p14="http://schemas.microsoft.com/office/powerpoint/2010/main" val="42381991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 y="-38008"/>
            <a:ext cx="1008112" cy="1886527"/>
          </a:xfrm>
          <a:prstGeom prst="rect">
            <a:avLst/>
          </a:prstGeom>
        </p:spPr>
      </p:pic>
      <p:sp>
        <p:nvSpPr>
          <p:cNvPr id="22" name="Rectangle 21"/>
          <p:cNvSpPr/>
          <p:nvPr/>
        </p:nvSpPr>
        <p:spPr>
          <a:xfrm>
            <a:off x="1475201" y="104324"/>
            <a:ext cx="8244632" cy="523220"/>
          </a:xfrm>
          <a:prstGeom prst="rect">
            <a:avLst/>
          </a:prstGeom>
        </p:spPr>
        <p:txBody>
          <a:bodyPr wrap="square">
            <a:spAutoFit/>
          </a:bodyPr>
          <a:lstStyle/>
          <a:p>
            <a:pPr algn="ctr"/>
            <a:r>
              <a:rPr lang="en-US" altLang="zh-CN" sz="2800" b="1" dirty="0" err="1">
                <a:latin typeface="Curlz MT" panose="04040404050702020202" pitchFamily="82" charset="0"/>
              </a:rPr>
              <a:t>THTV</a:t>
            </a:r>
            <a:r>
              <a:rPr lang="en-US" altLang="zh-CN" sz="2800" b="1" dirty="0">
                <a:latin typeface="Curlz MT" panose="04040404050702020202" pitchFamily="82" charset="0"/>
              </a:rPr>
              <a:t>: </a:t>
            </a:r>
            <a:r>
              <a:rPr lang="en-US" altLang="zh-CN" sz="2800" b="1" dirty="0" err="1">
                <a:solidFill>
                  <a:srgbClr val="FF0000"/>
                </a:solidFill>
                <a:latin typeface="Curlz MT" panose="04040404050702020202" pitchFamily="82" charset="0"/>
              </a:rPr>
              <a:t>SỰ</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PHÁT</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TRIỂN</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CỦA</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TỪ</a:t>
            </a:r>
            <a:r>
              <a:rPr lang="en-US" altLang="zh-CN" sz="2800" b="1" dirty="0">
                <a:solidFill>
                  <a:srgbClr val="FF0000"/>
                </a:solidFill>
                <a:latin typeface="Curlz MT" panose="04040404050702020202" pitchFamily="82" charset="0"/>
              </a:rPr>
              <a:t> </a:t>
            </a:r>
            <a:r>
              <a:rPr lang="en-US" altLang="zh-CN" sz="2800" b="1" dirty="0" err="1">
                <a:solidFill>
                  <a:srgbClr val="FF0000"/>
                </a:solidFill>
                <a:latin typeface="Curlz MT" panose="04040404050702020202" pitchFamily="82" charset="0"/>
              </a:rPr>
              <a:t>VỰNG</a:t>
            </a:r>
            <a:endParaRPr lang="zh-CN" altLang="en-US" sz="2800" b="1" dirty="0">
              <a:solidFill>
                <a:srgbClr val="FF0000"/>
              </a:solidFill>
              <a:latin typeface="Curlz MT" panose="04040404050702020202" pitchFamily="82" charset="0"/>
            </a:endParaRPr>
          </a:p>
        </p:txBody>
      </p:sp>
      <p:sp>
        <p:nvSpPr>
          <p:cNvPr id="24" name="文本框 14"/>
          <p:cNvSpPr txBox="1"/>
          <p:nvPr/>
        </p:nvSpPr>
        <p:spPr>
          <a:xfrm>
            <a:off x="1088089" y="758260"/>
            <a:ext cx="7848872"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Nghĩa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của</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và</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từ</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ngữ</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mới</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5" name="AutoShape 2" descr="Quần jean nam cổ điển dáng đứng 501-505S | Jeans Sty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文本框 14"/>
          <p:cNvSpPr txBox="1"/>
          <p:nvPr/>
        </p:nvSpPr>
        <p:spPr>
          <a:xfrm>
            <a:off x="1088089" y="1255809"/>
            <a:ext cx="2127591" cy="492443"/>
          </a:xfrm>
          <a:prstGeom prst="rect">
            <a:avLst/>
          </a:prstGeom>
          <a:noFill/>
        </p:spPr>
        <p:txBody>
          <a:bodyPr wrap="square" rtlCol="0">
            <a:spAutoFit/>
          </a:bodyPr>
          <a:lstStyle/>
          <a:p>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II.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Luyện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242961374"/>
              </p:ext>
            </p:extLst>
          </p:nvPr>
        </p:nvGraphicFramePr>
        <p:xfrm>
          <a:off x="1088089" y="2204864"/>
          <a:ext cx="9865096" cy="4224789"/>
        </p:xfrm>
        <a:graphic>
          <a:graphicData uri="http://schemas.openxmlformats.org/drawingml/2006/table">
            <a:tbl>
              <a:tblPr firstRow="1" bandRow="1">
                <a:tableStyleId>{5C22544A-7EE6-4342-B048-85BDC9FD1C3A}</a:tableStyleId>
              </a:tblPr>
              <a:tblGrid>
                <a:gridCol w="2917845">
                  <a:extLst>
                    <a:ext uri="{9D8B030D-6E8A-4147-A177-3AD203B41FA5}">
                      <a16:colId xmlns:a16="http://schemas.microsoft.com/office/drawing/2014/main" val="20000"/>
                    </a:ext>
                  </a:extLst>
                </a:gridCol>
                <a:gridCol w="347363">
                  <a:extLst>
                    <a:ext uri="{9D8B030D-6E8A-4147-A177-3AD203B41FA5}">
                      <a16:colId xmlns:a16="http://schemas.microsoft.com/office/drawing/2014/main" val="20001"/>
                    </a:ext>
                  </a:extLst>
                </a:gridCol>
                <a:gridCol w="6599888">
                  <a:extLst>
                    <a:ext uri="{9D8B030D-6E8A-4147-A177-3AD203B41FA5}">
                      <a16:colId xmlns:a16="http://schemas.microsoft.com/office/drawing/2014/main" val="20002"/>
                    </a:ext>
                  </a:extLst>
                </a:gridCol>
              </a:tblGrid>
              <a:tr h="381984">
                <a:tc gridSpan="3">
                  <a:txBody>
                    <a:bodyPr/>
                    <a:lstStyle/>
                    <a:p>
                      <a:pPr algn="ctr"/>
                      <a:r>
                        <a:rPr lang="en-US"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BÀI</a:t>
                      </a:r>
                      <a:r>
                        <a:rPr lang="en-US" baseline="0" dirty="0"/>
                        <a:t> </a:t>
                      </a:r>
                      <a:r>
                        <a:rPr lang="en-US" baseline="0" dirty="0" err="1"/>
                        <a:t>TẬP</a:t>
                      </a:r>
                      <a:r>
                        <a:rPr lang="en-US" baseline="0" dirty="0"/>
                        <a:t> 1)</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81984">
                <a:tc>
                  <a:txBody>
                    <a:bodyPr/>
                    <a:lstStyle/>
                    <a:p>
                      <a:pPr algn="ctr"/>
                      <a:r>
                        <a:rPr lang="en-US" dirty="0" err="1"/>
                        <a:t>TỪ</a:t>
                      </a:r>
                      <a:r>
                        <a:rPr lang="en-US" baseline="0" dirty="0"/>
                        <a:t> </a:t>
                      </a:r>
                      <a:r>
                        <a:rPr lang="en-US" baseline="0" dirty="0" err="1"/>
                        <a:t>NGỮ</a:t>
                      </a:r>
                      <a:endParaRPr lang="en-US" dirty="0"/>
                    </a:p>
                  </a:txBody>
                  <a:tcPr>
                    <a:solidFill>
                      <a:srgbClr val="00B0F0"/>
                    </a:solidFill>
                  </a:tcPr>
                </a:tc>
                <a:tc rowSpan="5">
                  <a:txBody>
                    <a:bodyPr/>
                    <a:lstStyle/>
                    <a:p>
                      <a:pPr algn="ctr"/>
                      <a:endParaRPr lang="en-US" dirty="0"/>
                    </a:p>
                  </a:txBody>
                  <a:tcPr>
                    <a:solidFill>
                      <a:srgbClr val="00B0F0"/>
                    </a:solidFill>
                  </a:tcPr>
                </a:tc>
                <a:tc>
                  <a:txBody>
                    <a:bodyPr/>
                    <a:lstStyle/>
                    <a:p>
                      <a:pPr algn="ctr"/>
                      <a:r>
                        <a:rPr lang="en-US" dirty="0" err="1"/>
                        <a:t>XÁC</a:t>
                      </a:r>
                      <a:r>
                        <a:rPr lang="en-US" baseline="0" dirty="0"/>
                        <a:t> </a:t>
                      </a:r>
                      <a:r>
                        <a:rPr lang="en-US" baseline="0" dirty="0" err="1"/>
                        <a:t>ĐỊNH</a:t>
                      </a:r>
                      <a:r>
                        <a:rPr lang="en-US" baseline="0" dirty="0"/>
                        <a:t> </a:t>
                      </a:r>
                      <a:r>
                        <a:rPr lang="en-US" baseline="0" dirty="0" err="1"/>
                        <a:t>NGHĨA</a:t>
                      </a:r>
                      <a:r>
                        <a:rPr lang="en-US" baseline="0" dirty="0"/>
                        <a:t> </a:t>
                      </a:r>
                      <a:r>
                        <a:rPr lang="en-US" baseline="0" dirty="0" err="1"/>
                        <a:t>MỚI</a:t>
                      </a:r>
                      <a:r>
                        <a:rPr lang="en-US" baseline="0" dirty="0"/>
                        <a:t> </a:t>
                      </a:r>
                      <a:r>
                        <a:rPr lang="en-US" baseline="0" dirty="0" err="1"/>
                        <a:t>VÀ</a:t>
                      </a:r>
                      <a:r>
                        <a:rPr lang="en-US" baseline="0" dirty="0"/>
                        <a:t> </a:t>
                      </a:r>
                      <a:r>
                        <a:rPr lang="en-US" baseline="0" dirty="0" err="1"/>
                        <a:t>ĐẶT</a:t>
                      </a:r>
                      <a:r>
                        <a:rPr lang="en-US" baseline="0" dirty="0"/>
                        <a:t> </a:t>
                      </a:r>
                      <a:r>
                        <a:rPr lang="en-US" baseline="0" dirty="0" err="1"/>
                        <a:t>CÂU</a:t>
                      </a:r>
                      <a:endParaRPr lang="en-US" dirty="0"/>
                    </a:p>
                  </a:txBody>
                  <a:tcPr>
                    <a:solidFill>
                      <a:srgbClr val="00B0F0"/>
                    </a:solidFill>
                  </a:tcPr>
                </a:tc>
                <a:extLst>
                  <a:ext uri="{0D108BD9-81ED-4DB2-BD59-A6C34878D82A}">
                    <a16:rowId xmlns:a16="http://schemas.microsoft.com/office/drawing/2014/main" val="10001"/>
                  </a:ext>
                </a:extLst>
              </a:tr>
              <a:tr h="870360">
                <a:tc>
                  <a:txBody>
                    <a:bodyPr/>
                    <a:lstStyle/>
                    <a:p>
                      <a:r>
                        <a:rPr lang="en-US" dirty="0" err="1"/>
                        <a:t>Ngân</a:t>
                      </a:r>
                      <a:r>
                        <a:rPr lang="en-US" baseline="0" dirty="0"/>
                        <a:t> </a:t>
                      </a:r>
                      <a:r>
                        <a:rPr lang="en-US" baseline="0" dirty="0" err="1"/>
                        <a:t>hàng</a:t>
                      </a:r>
                      <a:endParaRPr lang="en-US" baseline="0" dirty="0"/>
                    </a:p>
                  </a:txBody>
                  <a:tcPr/>
                </a:tc>
                <a:tc vMerge="1">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82289">
                <a:tc>
                  <a:txBody>
                    <a:bodyPr/>
                    <a:lstStyle/>
                    <a:p>
                      <a:r>
                        <a:rPr lang="en-US" dirty="0" err="1"/>
                        <a:t>Cổng</a:t>
                      </a:r>
                      <a:endParaRPr lang="en-US" dirty="0"/>
                    </a:p>
                    <a:p>
                      <a:endParaRPr lang="en-US" dirty="0"/>
                    </a:p>
                  </a:txBody>
                  <a:tcPr/>
                </a:tc>
                <a:tc vMerge="1">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858798">
                <a:tc>
                  <a:txBody>
                    <a:bodyPr/>
                    <a:lstStyle/>
                    <a:p>
                      <a:r>
                        <a:rPr lang="en-US" dirty="0" err="1"/>
                        <a:t>Gạo</a:t>
                      </a:r>
                      <a:r>
                        <a:rPr lang="en-US" baseline="0" dirty="0"/>
                        <a:t> </a:t>
                      </a:r>
                      <a:r>
                        <a:rPr lang="en-US" baseline="0" dirty="0" err="1"/>
                        <a:t>cội</a:t>
                      </a:r>
                      <a:endParaRPr lang="en-US" baseline="0" dirty="0"/>
                    </a:p>
                  </a:txBody>
                  <a:tcPr/>
                </a:tc>
                <a:tc vMerge="1">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649374">
                <a:tc>
                  <a:txBody>
                    <a:bodyPr/>
                    <a:lstStyle/>
                    <a:p>
                      <a:r>
                        <a:rPr lang="en-US" dirty="0" err="1"/>
                        <a:t>Lăn</a:t>
                      </a:r>
                      <a:r>
                        <a:rPr lang="en-US" baseline="0" dirty="0"/>
                        <a:t> </a:t>
                      </a:r>
                      <a:r>
                        <a:rPr lang="en-US" baseline="0" dirty="0" err="1"/>
                        <a:t>tăn</a:t>
                      </a:r>
                      <a:endParaRPr lang="en-US" baseline="0" dirty="0"/>
                    </a:p>
                    <a:p>
                      <a:endParaRPr lang="en-US" dirty="0"/>
                    </a:p>
                  </a:txBody>
                  <a:tcPr/>
                </a:tc>
                <a:tc v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089028216"/>
              </p:ext>
            </p:extLst>
          </p:nvPr>
        </p:nvGraphicFramePr>
        <p:xfrm>
          <a:off x="463325" y="1628800"/>
          <a:ext cx="11132940" cy="5473746"/>
        </p:xfrm>
        <a:graphic>
          <a:graphicData uri="http://schemas.openxmlformats.org/drawingml/2006/table">
            <a:tbl>
              <a:tblPr firstRow="1" bandRow="1">
                <a:tableStyleId>{5C22544A-7EE6-4342-B048-85BDC9FD1C3A}</a:tableStyleId>
              </a:tblPr>
              <a:tblGrid>
                <a:gridCol w="3292841">
                  <a:extLst>
                    <a:ext uri="{9D8B030D-6E8A-4147-A177-3AD203B41FA5}">
                      <a16:colId xmlns:a16="http://schemas.microsoft.com/office/drawing/2014/main" val="20000"/>
                    </a:ext>
                  </a:extLst>
                </a:gridCol>
                <a:gridCol w="392005">
                  <a:extLst>
                    <a:ext uri="{9D8B030D-6E8A-4147-A177-3AD203B41FA5}">
                      <a16:colId xmlns:a16="http://schemas.microsoft.com/office/drawing/2014/main" val="20001"/>
                    </a:ext>
                  </a:extLst>
                </a:gridCol>
                <a:gridCol w="7448094">
                  <a:extLst>
                    <a:ext uri="{9D8B030D-6E8A-4147-A177-3AD203B41FA5}">
                      <a16:colId xmlns:a16="http://schemas.microsoft.com/office/drawing/2014/main" val="20002"/>
                    </a:ext>
                  </a:extLst>
                </a:gridCol>
              </a:tblGrid>
              <a:tr h="432048">
                <a:tc gridSpan="3">
                  <a:txBody>
                    <a:bodyPr/>
                    <a:lstStyle/>
                    <a:p>
                      <a:pPr algn="ctr"/>
                      <a:r>
                        <a:rPr lang="en-US"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a:solidFill>
                            <a:srgbClr val="FF0000"/>
                          </a:solidFill>
                        </a:rPr>
                        <a:t>(</a:t>
                      </a:r>
                      <a:r>
                        <a:rPr lang="en-US" baseline="0" dirty="0" err="1">
                          <a:solidFill>
                            <a:srgbClr val="FF0000"/>
                          </a:solidFill>
                        </a:rPr>
                        <a:t>BÀI</a:t>
                      </a:r>
                      <a:r>
                        <a:rPr lang="en-US" baseline="0" dirty="0">
                          <a:solidFill>
                            <a:srgbClr val="FF0000"/>
                          </a:solidFill>
                        </a:rPr>
                        <a:t> </a:t>
                      </a:r>
                      <a:r>
                        <a:rPr lang="en-US" baseline="0" dirty="0" err="1">
                          <a:solidFill>
                            <a:srgbClr val="FF0000"/>
                          </a:solidFill>
                        </a:rPr>
                        <a:t>TẬP</a:t>
                      </a:r>
                      <a:r>
                        <a:rPr lang="en-US" baseline="0" dirty="0">
                          <a:solidFill>
                            <a:srgbClr val="FF0000"/>
                          </a:solidFill>
                        </a:rPr>
                        <a:t> 1)</a:t>
                      </a:r>
                      <a:endParaRPr lang="en-US" dirty="0">
                        <a:solidFill>
                          <a:srgbClr val="FF0000"/>
                        </a:solidFill>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32048">
                <a:tc>
                  <a:txBody>
                    <a:bodyPr/>
                    <a:lstStyle/>
                    <a:p>
                      <a:pPr algn="ctr"/>
                      <a:r>
                        <a:rPr lang="en-US" dirty="0" err="1"/>
                        <a:t>TỪ</a:t>
                      </a:r>
                      <a:r>
                        <a:rPr lang="en-US" baseline="0" dirty="0"/>
                        <a:t> </a:t>
                      </a:r>
                      <a:r>
                        <a:rPr lang="en-US" baseline="0" dirty="0" err="1"/>
                        <a:t>NGỮ</a:t>
                      </a:r>
                      <a:endParaRPr lang="en-US" dirty="0"/>
                    </a:p>
                  </a:txBody>
                  <a:tcPr>
                    <a:solidFill>
                      <a:srgbClr val="00B0F0"/>
                    </a:solidFill>
                  </a:tcPr>
                </a:tc>
                <a:tc rowSpan="5">
                  <a:txBody>
                    <a:bodyPr/>
                    <a:lstStyle/>
                    <a:p>
                      <a:pPr algn="ctr"/>
                      <a:endParaRPr lang="en-US" dirty="0"/>
                    </a:p>
                  </a:txBody>
                  <a:tcPr>
                    <a:solidFill>
                      <a:srgbClr val="00B0F0"/>
                    </a:solidFill>
                  </a:tcPr>
                </a:tc>
                <a:tc>
                  <a:txBody>
                    <a:bodyPr/>
                    <a:lstStyle/>
                    <a:p>
                      <a:pPr algn="ctr"/>
                      <a:r>
                        <a:rPr lang="en-US" dirty="0" err="1"/>
                        <a:t>XÁC</a:t>
                      </a:r>
                      <a:r>
                        <a:rPr lang="en-US" baseline="0" dirty="0"/>
                        <a:t> </a:t>
                      </a:r>
                      <a:r>
                        <a:rPr lang="en-US" baseline="0" dirty="0" err="1"/>
                        <a:t>ĐỊNH</a:t>
                      </a:r>
                      <a:r>
                        <a:rPr lang="en-US" baseline="0" dirty="0"/>
                        <a:t> </a:t>
                      </a:r>
                      <a:r>
                        <a:rPr lang="en-US" baseline="0" dirty="0" err="1"/>
                        <a:t>NGHĨA</a:t>
                      </a:r>
                      <a:r>
                        <a:rPr lang="en-US" baseline="0" dirty="0"/>
                        <a:t> </a:t>
                      </a:r>
                      <a:r>
                        <a:rPr lang="en-US" baseline="0" dirty="0" err="1"/>
                        <a:t>MỚI</a:t>
                      </a:r>
                      <a:r>
                        <a:rPr lang="en-US" baseline="0" dirty="0"/>
                        <a:t> </a:t>
                      </a:r>
                      <a:r>
                        <a:rPr lang="en-US" baseline="0" dirty="0" err="1"/>
                        <a:t>VÀ</a:t>
                      </a:r>
                      <a:r>
                        <a:rPr lang="en-US" baseline="0" dirty="0"/>
                        <a:t> </a:t>
                      </a:r>
                      <a:r>
                        <a:rPr lang="en-US" baseline="0" dirty="0" err="1"/>
                        <a:t>ĐẶT</a:t>
                      </a:r>
                      <a:r>
                        <a:rPr lang="en-US" baseline="0" dirty="0"/>
                        <a:t> </a:t>
                      </a:r>
                      <a:r>
                        <a:rPr lang="en-US" baseline="0" dirty="0" err="1"/>
                        <a:t>CÂU</a:t>
                      </a:r>
                      <a:endParaRPr lang="en-US" dirty="0"/>
                    </a:p>
                  </a:txBody>
                  <a:tcPr>
                    <a:solidFill>
                      <a:srgbClr val="00B0F0"/>
                    </a:solidFill>
                  </a:tcPr>
                </a:tc>
                <a:extLst>
                  <a:ext uri="{0D108BD9-81ED-4DB2-BD59-A6C34878D82A}">
                    <a16:rowId xmlns:a16="http://schemas.microsoft.com/office/drawing/2014/main" val="10001"/>
                  </a:ext>
                </a:extLst>
              </a:tr>
              <a:tr h="816652">
                <a:tc>
                  <a:txBody>
                    <a:bodyPr/>
                    <a:lstStyle/>
                    <a:p>
                      <a:r>
                        <a:rPr lang="en-US" dirty="0" err="1"/>
                        <a:t>Ngân</a:t>
                      </a:r>
                      <a:r>
                        <a:rPr lang="en-US" baseline="0" dirty="0"/>
                        <a:t> </a:t>
                      </a:r>
                      <a:r>
                        <a:rPr lang="en-US" baseline="0" dirty="0" err="1"/>
                        <a:t>hàng</a:t>
                      </a:r>
                      <a:endParaRPr lang="en-US" baseline="0" dirty="0"/>
                    </a:p>
                    <a:p>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 gốc: tổ chức quản lí hoạt động, lưu thông tiền tệ) </a:t>
                      </a:r>
                      <a:endParaRPr lang="en-US" dirty="0"/>
                    </a:p>
                  </a:txBody>
                  <a:tcPr/>
                </a:tc>
                <a:tc vMerge="1">
                  <a:txBody>
                    <a:bodyPr/>
                    <a:lstStyle/>
                    <a:p>
                      <a:endParaRPr lang="en-US"/>
                    </a:p>
                  </a:txBody>
                  <a:tcPr/>
                </a:tc>
                <a:tc>
                  <a:txBody>
                    <a:bodyPr/>
                    <a:lstStyle/>
                    <a:p>
                      <a:pPr algn="just">
                        <a:lnSpc>
                          <a:spcPct val="130000"/>
                        </a:lnSpc>
                        <a:spcBef>
                          <a:spcPts val="200"/>
                        </a:spcBef>
                        <a:spcAft>
                          <a:spcPts val="2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hỉ kho lưu trữ nói chung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ngân hàng đề, ngân hàng máu</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Bef>
                          <a:spcPts val="200"/>
                        </a:spcBef>
                        <a:spcAft>
                          <a:spcPts val="2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 dụ: </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1600" i="1"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600" i="1"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16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VnTime"/>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391915">
                <a:tc>
                  <a:txBody>
                    <a:bodyPr/>
                    <a:lstStyle/>
                    <a:p>
                      <a:r>
                        <a:rPr lang="en-US" dirty="0" err="1"/>
                        <a:t>Cổng</a:t>
                      </a:r>
                      <a:endParaRPr lang="en-US" dirty="0"/>
                    </a:p>
                    <a:p>
                      <a:pPr marL="0" marR="0" lvl="0" indent="0" algn="just" defTabSz="914400" rtl="0" eaLnBrk="1" fontAlgn="auto" latinLnBrk="0" hangingPunct="1">
                        <a:lnSpc>
                          <a:spcPct val="130000"/>
                        </a:lnSpc>
                        <a:spcBef>
                          <a:spcPts val="200"/>
                        </a:spcBef>
                        <a:spcAft>
                          <a:spcPts val="20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 gốc: lối ra vào)</a:t>
                      </a:r>
                      <a:endParaRPr kumimoji="0" lang="en-US" sz="16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a:p>
                      <a:endParaRPr lang="en-US" dirty="0"/>
                    </a:p>
                  </a:txBody>
                  <a:tcPr/>
                </a:tc>
                <a:tc vMerge="1">
                  <a:txBody>
                    <a:bodyPr/>
                    <a:lstStyle/>
                    <a:p>
                      <a:endParaRPr lang="en-US"/>
                    </a:p>
                  </a:txBody>
                  <a:tcPr/>
                </a:tc>
                <a:tc>
                  <a:txBody>
                    <a:bodyPr/>
                    <a:lstStyle/>
                    <a:p>
                      <a:pPr marL="0" lvl="0" indent="0" algn="just">
                        <a:lnSpc>
                          <a:spcPct val="130000"/>
                        </a:lnSpc>
                        <a:spcBef>
                          <a:spcPts val="200"/>
                        </a:spcBef>
                        <a:spcAft>
                          <a:spcPts val="200"/>
                        </a:spcAft>
                        <a:buClr>
                          <a:srgbClr val="231F20"/>
                        </a:buClr>
                        <a:buSzPts val="1100"/>
                        <a:buFont typeface="Arial" panose="020B0604020202020204" pitchFamily="34" charset="0"/>
                        <a:buNone/>
                      </a:pPr>
                      <a:r>
                        <a:rPr lang="vi-VN" sz="1800"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Thiết bị dùng để đồng bộ việc chuyển dữ liệu giữa đơn vị xử lí trung tâm của máy tính với các thiết bị ngoại vi (như máy in, chuột, modem,…) hoặc giữa các máy tính với nhau trong một mạng máy tính.</a:t>
                      </a:r>
                      <a:endParaRPr lang="en-US" sz="1800"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30000"/>
                        </a:lnSpc>
                        <a:spcBef>
                          <a:spcPts val="200"/>
                        </a:spcBef>
                        <a:spcAft>
                          <a:spcPts val="200"/>
                        </a:spcAft>
                        <a:buClr>
                          <a:srgbClr val="231F20"/>
                        </a:buClr>
                        <a:buSzPts val="1100"/>
                        <a:buFont typeface="Arial" panose="020B0604020202020204" pitchFamily="34" charset="0"/>
                        <a:buNone/>
                      </a:pPr>
                      <a:r>
                        <a:rPr lang="en-US" sz="1800" spc="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Máy</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bạn</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nối</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ti vi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cổng</a:t>
                      </a:r>
                      <a:r>
                        <a:rPr lang="en-US" sz="1800" i="1"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HDMI</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1800"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spc="0" dirty="0">
                        <a:effectLst/>
                        <a:latin typeface=".VnTime"/>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971354">
                <a:tc>
                  <a:txBody>
                    <a:bodyPr/>
                    <a:lstStyle/>
                    <a:p>
                      <a:r>
                        <a:rPr lang="en-US" dirty="0" err="1"/>
                        <a:t>Gạo</a:t>
                      </a:r>
                      <a:r>
                        <a:rPr lang="en-US" baseline="0" dirty="0"/>
                        <a:t> </a:t>
                      </a:r>
                      <a:r>
                        <a:rPr lang="en-US" baseline="0" dirty="0" err="1"/>
                        <a:t>cội</a:t>
                      </a:r>
                      <a:endParaRPr lang="en-US" baseline="0" dirty="0"/>
                    </a:p>
                    <a:p>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(nghĩa gốc: gạo tốt, còn nguyên hạt sau khi xay giã) </a:t>
                      </a:r>
                      <a:endParaRPr lang="en-US" dirty="0"/>
                    </a:p>
                  </a:txBody>
                  <a:tcPr/>
                </a:tc>
                <a:tc vMerge="1">
                  <a:txBody>
                    <a:bodyPr/>
                    <a:lstStyle/>
                    <a:p>
                      <a:endParaRPr lang="en-US"/>
                    </a:p>
                  </a:txBody>
                  <a:tcPr/>
                </a:tc>
                <a:tc>
                  <a:txBody>
                    <a:bodyPr/>
                    <a:lstStyle/>
                    <a:p>
                      <a:r>
                        <a:rPr lang="en-US" sz="1800" dirty="0">
                          <a:solidFill>
                            <a:srgbClr val="000000"/>
                          </a:solidFill>
                          <a:effectLst/>
                          <a:latin typeface="Times New Roman" panose="02020603050405020304" pitchFamily="18" charset="0"/>
                          <a:ea typeface="Times New Roman" panose="02020603050405020304" pitchFamily="18" charset="0"/>
                        </a:rPr>
                        <a:t>R</a:t>
                      </a:r>
                      <a:r>
                        <a:rPr lang="vi-VN" sz="1800" dirty="0">
                          <a:solidFill>
                            <a:srgbClr val="000000"/>
                          </a:solidFill>
                          <a:effectLst/>
                          <a:latin typeface="Times New Roman" panose="02020603050405020304" pitchFamily="18" charset="0"/>
                          <a:ea typeface="Times New Roman" panose="02020603050405020304" pitchFamily="18" charset="0"/>
                        </a:rPr>
                        <a:t>ất giỏi, rất có tài nghệ, do đã có thâm niên trong nghề (thường dùng trong lĩnh vực nghệ thuật, thể thao), </a:t>
                      </a:r>
                      <a:endParaRPr lang="en-US" sz="1800" dirty="0">
                        <a:solidFill>
                          <a:srgbClr val="000000"/>
                        </a:solidFill>
                        <a:effectLst/>
                        <a:latin typeface="Times New Roman" panose="02020603050405020304" pitchFamily="18" charset="0"/>
                        <a:ea typeface="Times New Roman" panose="02020603050405020304" pitchFamily="18" charset="0"/>
                      </a:endParaRPr>
                    </a:p>
                    <a:p>
                      <a:r>
                        <a:rPr lang="en-US" sz="1800" dirty="0" err="1">
                          <a:solidFill>
                            <a:srgbClr val="000000"/>
                          </a:solidFill>
                          <a:effectLst/>
                          <a:latin typeface="Times New Roman" panose="02020603050405020304" pitchFamily="18" charset="0"/>
                          <a:ea typeface="Times New Roman" panose="02020603050405020304" pitchFamily="18" charset="0"/>
                        </a:rPr>
                        <a:t>Ví</a:t>
                      </a:r>
                      <a:r>
                        <a:rPr lang="vi-VN" sz="1800" dirty="0">
                          <a:solidFill>
                            <a:srgbClr val="000000"/>
                          </a:solidFill>
                          <a:effectLst/>
                          <a:latin typeface="Times New Roman" panose="02020603050405020304" pitchFamily="18" charset="0"/>
                          <a:ea typeface="Times New Roman" panose="02020603050405020304" pitchFamily="18" charset="0"/>
                        </a:rPr>
                        <a:t> dụ:</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a:t>
                      </a:r>
                      <a:r>
                        <a:rPr lang="en-US" sz="1800" baseline="0" dirty="0">
                          <a:solidFill>
                            <a:srgbClr val="000000"/>
                          </a:solidFill>
                          <a:effectLst/>
                          <a:latin typeface="Times New Roman" panose="02020603050405020304" pitchFamily="18" charset="0"/>
                          <a:ea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rPr>
                        <a:t>ấy</a:t>
                      </a:r>
                      <a:r>
                        <a:rPr lang="en-US" sz="1800" baseline="0" dirty="0">
                          <a:solidFill>
                            <a:srgbClr val="000000"/>
                          </a:solidFill>
                          <a:effectLst/>
                          <a:latin typeface="Times New Roman" panose="02020603050405020304" pitchFamily="18" charset="0"/>
                          <a:ea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rPr>
                        <a:t>là</a:t>
                      </a:r>
                      <a:r>
                        <a:rPr lang="en-US" sz="1800" baseline="0" dirty="0">
                          <a:solidFill>
                            <a:srgbClr val="000000"/>
                          </a:solidFill>
                          <a:effectLst/>
                          <a:latin typeface="Times New Roman" panose="02020603050405020304" pitchFamily="18" charset="0"/>
                          <a:ea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rPr>
                        <a:t>một</a:t>
                      </a:r>
                      <a:r>
                        <a:rPr lang="vi-VN" sz="1800" dirty="0">
                          <a:solidFill>
                            <a:srgbClr val="000000"/>
                          </a:solidFill>
                          <a:effectLst/>
                          <a:latin typeface="Times New Roman" panose="02020603050405020304" pitchFamily="18" charset="0"/>
                          <a:ea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rPr>
                        <a:t>diễn viên gạo cội.</a:t>
                      </a:r>
                      <a:endParaRPr lang="en-US" sz="1800" i="1" dirty="0">
                        <a:solidFill>
                          <a:srgbClr val="000000"/>
                        </a:solidFill>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10004"/>
                  </a:ext>
                </a:extLst>
              </a:tr>
              <a:tr h="734482">
                <a:tc>
                  <a:txBody>
                    <a:bodyPr/>
                    <a:lstStyle/>
                    <a:p>
                      <a:r>
                        <a:rPr lang="en-US" dirty="0" err="1"/>
                        <a:t>Lăn</a:t>
                      </a:r>
                      <a:r>
                        <a:rPr lang="en-US" baseline="0" dirty="0"/>
                        <a:t> </a:t>
                      </a:r>
                      <a:r>
                        <a:rPr lang="en-US" baseline="0" dirty="0" err="1"/>
                        <a:t>tăn</a:t>
                      </a:r>
                      <a:endParaRPr lang="en-US" baseline="0" dirty="0"/>
                    </a:p>
                    <a:p>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 gốc: nhỏ, đều, nhiều, chen sát nhau) </a:t>
                      </a:r>
                      <a:endParaRPr lang="en-US" dirty="0"/>
                    </a:p>
                  </a:txBody>
                  <a:tcPr/>
                </a:tc>
                <a:tc vMerge="1">
                  <a:txBody>
                    <a:bodyPr/>
                    <a:lstStyle/>
                    <a:p>
                      <a:endParaRPr lang="en-US" dirty="0"/>
                    </a:p>
                  </a:txBody>
                  <a:tcPr/>
                </a:tc>
                <a:tc>
                  <a:txBody>
                    <a:bodyPr/>
                    <a:lstStyle/>
                    <a:p>
                      <a:pPr algn="just">
                        <a:lnSpc>
                          <a:spcPct val="130000"/>
                        </a:lnSpc>
                        <a:spcBef>
                          <a:spcPts val="200"/>
                        </a:spcBef>
                        <a:spcAft>
                          <a:spcPts val="2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rạng thái băn khoăn, chưa dứt khoát.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Bef>
                          <a:spcPts val="200"/>
                        </a:spcBef>
                        <a:spcAft>
                          <a:spcPts val="20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dụ:Về</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lăn</a:t>
                      </a:r>
                      <a:r>
                        <a:rPr lang="en-US" sz="1800" i="1"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a:t>
                      </a:r>
                      <a:r>
                        <a:rPr lang="en-US" sz="1800" i="1"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VnTime"/>
                        <a:ea typeface="Times New Roman" panose="02020603050405020304" pitchFamily="18" charset="0"/>
                        <a:cs typeface="Times New Roman" panose="02020603050405020304" pitchFamily="18" charset="0"/>
                      </a:endParaRPr>
                    </a:p>
                    <a:p>
                      <a:endParaRPr lang="en-US" dirty="0"/>
                    </a:p>
                  </a:txBody>
                  <a:tcPr/>
                </a:tc>
                <a:extLst>
                  <a:ext uri="{0D108BD9-81ED-4DB2-BD59-A6C34878D82A}">
                    <a16:rowId xmlns:a16="http://schemas.microsoft.com/office/drawing/2014/main" val="10005"/>
                  </a:ext>
                </a:extLst>
              </a:tr>
            </a:tbl>
          </a:graphicData>
        </a:graphic>
      </p:graphicFrame>
      <p:sp>
        <p:nvSpPr>
          <p:cNvPr id="20" name="文本框 14"/>
          <p:cNvSpPr txBox="1"/>
          <p:nvPr/>
        </p:nvSpPr>
        <p:spPr>
          <a:xfrm>
            <a:off x="3575720" y="1255809"/>
            <a:ext cx="4752528" cy="492443"/>
          </a:xfrm>
          <a:prstGeom prst="rect">
            <a:avLst/>
          </a:prstGeom>
          <a:noFill/>
        </p:spPr>
        <p:txBody>
          <a:bodyPr wrap="square" rtlCol="0">
            <a:spAutoFit/>
          </a:bodyPr>
          <a:lstStyle/>
          <a:p>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Hoàn</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thành</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phiếu</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học</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tập</a:t>
            </a:r>
            <a:r>
              <a:rPr lang="en-US" altLang="zh-CN"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 </a:t>
            </a:r>
            <a:r>
              <a:rPr lang="en-US" altLang="zh-CN" sz="2600" dirty="0" err="1">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rPr>
              <a:t>sau</a:t>
            </a:r>
            <a:endParaRPr lang="zh-CN" altLang="en-US" sz="2600" dirty="0">
              <a:solidFill>
                <a:srgbClr val="FF00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pic>
        <p:nvPicPr>
          <p:cNvPr id="21"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115" y="-38008"/>
            <a:ext cx="816796" cy="786319"/>
          </a:xfrm>
          <a:prstGeom prst="rect">
            <a:avLst/>
          </a:prstGeom>
        </p:spPr>
      </p:pic>
      <p:pic>
        <p:nvPicPr>
          <p:cNvPr id="2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7" y="1561814"/>
            <a:ext cx="816796" cy="786319"/>
          </a:xfrm>
          <a:prstGeom prst="rect">
            <a:avLst/>
          </a:prstGeom>
        </p:spPr>
      </p:pic>
      <p:grpSp>
        <p:nvGrpSpPr>
          <p:cNvPr id="6" name="Group 5"/>
          <p:cNvGrpSpPr/>
          <p:nvPr/>
        </p:nvGrpSpPr>
        <p:grpSpPr>
          <a:xfrm>
            <a:off x="10776520" y="5612645"/>
            <a:ext cx="1415480" cy="1212813"/>
            <a:chOff x="10776520" y="5612645"/>
            <a:chExt cx="1415480" cy="1212813"/>
          </a:xfrm>
        </p:grpSpPr>
        <p:pic>
          <p:nvPicPr>
            <p:cNvPr id="25"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26"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28"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grpSp>
        <p:nvGrpSpPr>
          <p:cNvPr id="31" name="Group 30"/>
          <p:cNvGrpSpPr/>
          <p:nvPr/>
        </p:nvGrpSpPr>
        <p:grpSpPr>
          <a:xfrm>
            <a:off x="10776520" y="-87083"/>
            <a:ext cx="1415480" cy="1212813"/>
            <a:chOff x="10776520" y="5612645"/>
            <a:chExt cx="1415480" cy="1212813"/>
          </a:xfrm>
        </p:grpSpPr>
        <p:pic>
          <p:nvPicPr>
            <p:cNvPr id="32"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6039139"/>
              <a:ext cx="816796" cy="786319"/>
            </a:xfrm>
            <a:prstGeom prst="rect">
              <a:avLst/>
            </a:prstGeom>
          </p:spPr>
        </p:pic>
        <p:pic>
          <p:nvPicPr>
            <p:cNvPr id="33"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75204" y="5612645"/>
              <a:ext cx="816796" cy="786319"/>
            </a:xfrm>
            <a:prstGeom prst="rect">
              <a:avLst/>
            </a:prstGeom>
          </p:spPr>
        </p:pic>
        <p:pic>
          <p:nvPicPr>
            <p:cNvPr id="3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6520" y="5825892"/>
              <a:ext cx="816796" cy="786319"/>
            </a:xfrm>
            <a:prstGeom prst="rect">
              <a:avLst/>
            </a:prstGeom>
          </p:spPr>
        </p:pic>
      </p:grpSp>
    </p:spTree>
    <p:extLst>
      <p:ext uri="{BB962C8B-B14F-4D97-AF65-F5344CB8AC3E}">
        <p14:creationId xmlns:p14="http://schemas.microsoft.com/office/powerpoint/2010/main" val="27294042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彩风格清新素雅日式和风PPT模板"/>
</p:tagLst>
</file>

<file path=ppt/theme/theme1.xml><?xml version="1.0" encoding="utf-8"?>
<a:theme xmlns:a="http://schemas.openxmlformats.org/drawingml/2006/main" name="Office 主题">
  <a:themeElements>
    <a:clrScheme name="自定义 13">
      <a:dk1>
        <a:sysClr val="windowText" lastClr="000000"/>
      </a:dk1>
      <a:lt1>
        <a:sysClr val="window" lastClr="FFFFFF"/>
      </a:lt1>
      <a:dk2>
        <a:srgbClr val="1F497D"/>
      </a:dk2>
      <a:lt2>
        <a:srgbClr val="EEECE1"/>
      </a:lt2>
      <a:accent1>
        <a:srgbClr val="478BB7"/>
      </a:accent1>
      <a:accent2>
        <a:srgbClr val="B4CBA5"/>
      </a:accent2>
      <a:accent3>
        <a:srgbClr val="E59782"/>
      </a:accent3>
      <a:accent4>
        <a:srgbClr val="D1DCD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2264</TotalTime>
  <Words>1388</Words>
  <Application>Microsoft Office PowerPoint</Application>
  <PresentationFormat>Widescreen</PresentationFormat>
  <Paragraphs>151</Paragraphs>
  <Slides>16</Slides>
  <Notes>16</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.VnTime</vt:lpstr>
      <vt:lpstr>Arial</vt:lpstr>
      <vt:lpstr>Bernard MT Condensed</vt:lpstr>
      <vt:lpstr>Calibri</vt:lpstr>
      <vt:lpstr>Curlz MT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水彩风格清新素雅日式和风PPT模板</dc:title>
  <dc:creator>autumn</dc:creator>
  <cp:lastModifiedBy>Administrator</cp:lastModifiedBy>
  <cp:revision>345</cp:revision>
  <dcterms:created xsi:type="dcterms:W3CDTF">2017-01-06T02:36:34Z</dcterms:created>
  <dcterms:modified xsi:type="dcterms:W3CDTF">2024-07-23T14:26:54Z</dcterms:modified>
</cp:coreProperties>
</file>