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64" r:id="rId2"/>
    <p:sldId id="273" r:id="rId3"/>
    <p:sldId id="459" r:id="rId4"/>
    <p:sldId id="461" r:id="rId5"/>
    <p:sldId id="460" r:id="rId6"/>
    <p:sldId id="281" r:id="rId7"/>
    <p:sldId id="364" r:id="rId8"/>
    <p:sldId id="442" r:id="rId9"/>
    <p:sldId id="453" r:id="rId10"/>
    <p:sldId id="435" r:id="rId11"/>
    <p:sldId id="444" r:id="rId12"/>
    <p:sldId id="436" r:id="rId13"/>
    <p:sldId id="455" r:id="rId14"/>
    <p:sldId id="456" r:id="rId15"/>
    <p:sldId id="44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660"/>
  </p:normalViewPr>
  <p:slideViewPr>
    <p:cSldViewPr>
      <p:cViewPr varScale="1">
        <p:scale>
          <a:sx n="120" d="100"/>
          <a:sy n="120" d="100"/>
        </p:scale>
        <p:origin x="10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932B6-4CF7-4111-AD4A-46A63131B365}" type="datetimeFigureOut">
              <a:rPr lang="en-US" smtClean="0"/>
              <a:t>1/3/2026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709FA-A089-4BA6-A815-B3522696DF2A}" type="slidenum">
              <a:rPr lang="en-US" smtClean="0"/>
              <a:t>‹#›</a:t>
            </a:fld>
            <a:endParaRPr lang="en-US"/>
          </a:p>
        </p:txBody>
      </p:sp>
    </p:spTree>
    <p:extLst>
      <p:ext uri="{BB962C8B-B14F-4D97-AF65-F5344CB8AC3E}">
        <p14:creationId xmlns:p14="http://schemas.microsoft.com/office/powerpoint/2010/main" val="40210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709FA-A089-4BA6-A815-B3522696DF2A}" type="slidenum">
              <a:rPr lang="en-US" smtClean="0"/>
              <a:t>7</a:t>
            </a:fld>
            <a:endParaRPr lang="en-US"/>
          </a:p>
        </p:txBody>
      </p:sp>
    </p:spTree>
    <p:extLst>
      <p:ext uri="{BB962C8B-B14F-4D97-AF65-F5344CB8AC3E}">
        <p14:creationId xmlns:p14="http://schemas.microsoft.com/office/powerpoint/2010/main" val="427961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709FA-A089-4BA6-A815-B3522696DF2A}" type="slidenum">
              <a:rPr lang="en-US" smtClean="0"/>
              <a:t>8</a:t>
            </a:fld>
            <a:endParaRPr lang="en-US"/>
          </a:p>
        </p:txBody>
      </p:sp>
    </p:spTree>
    <p:extLst>
      <p:ext uri="{BB962C8B-B14F-4D97-AF65-F5344CB8AC3E}">
        <p14:creationId xmlns:p14="http://schemas.microsoft.com/office/powerpoint/2010/main" val="427961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709FA-A089-4BA6-A815-B3522696DF2A}" type="slidenum">
              <a:rPr lang="en-US" smtClean="0"/>
              <a:t>10</a:t>
            </a:fld>
            <a:endParaRPr lang="en-US"/>
          </a:p>
        </p:txBody>
      </p:sp>
    </p:spTree>
    <p:extLst>
      <p:ext uri="{BB962C8B-B14F-4D97-AF65-F5344CB8AC3E}">
        <p14:creationId xmlns:p14="http://schemas.microsoft.com/office/powerpoint/2010/main" val="406596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A7B5D1-7846-490F-822F-E12C2A7E4930}"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7814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7B5D1-7846-490F-822F-E12C2A7E4930}"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58967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7B5D1-7846-490F-822F-E12C2A7E4930}"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80122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3A172F-34B6-44B7-8F5D-E0FAFC2D2FED}" type="slidenum">
              <a:rPr lang="en-US"/>
              <a:pPr>
                <a:defRPr/>
              </a:pPr>
              <a:t>‹#›</a:t>
            </a:fld>
            <a:endParaRPr lang="en-US"/>
          </a:p>
        </p:txBody>
      </p:sp>
    </p:spTree>
    <p:extLst>
      <p:ext uri="{BB962C8B-B14F-4D97-AF65-F5344CB8AC3E}">
        <p14:creationId xmlns:p14="http://schemas.microsoft.com/office/powerpoint/2010/main" val="173072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7B5D1-7846-490F-822F-E12C2A7E4930}"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26379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7B5D1-7846-490F-822F-E12C2A7E4930}"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170331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A7B5D1-7846-490F-822F-E12C2A7E4930}"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390087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A7B5D1-7846-490F-822F-E12C2A7E4930}" type="datetimeFigureOut">
              <a:rPr lang="en-US" smtClean="0"/>
              <a:t>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86076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A7B5D1-7846-490F-822F-E12C2A7E4930}" type="datetimeFigureOut">
              <a:rPr lang="en-US" smtClean="0"/>
              <a:t>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390088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7B5D1-7846-490F-822F-E12C2A7E4930}" type="datetimeFigureOut">
              <a:rPr lang="en-US" smtClean="0"/>
              <a:t>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79637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7B5D1-7846-490F-822F-E12C2A7E4930}"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359219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7B5D1-7846-490F-822F-E12C2A7E4930}"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FD958-855D-447B-94B9-1AEC959F9587}" type="slidenum">
              <a:rPr lang="en-US" smtClean="0"/>
              <a:t>‹#›</a:t>
            </a:fld>
            <a:endParaRPr lang="en-US"/>
          </a:p>
        </p:txBody>
      </p:sp>
    </p:spTree>
    <p:extLst>
      <p:ext uri="{BB962C8B-B14F-4D97-AF65-F5344CB8AC3E}">
        <p14:creationId xmlns:p14="http://schemas.microsoft.com/office/powerpoint/2010/main" val="268641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7B5D1-7846-490F-822F-E12C2A7E4930}" type="datetimeFigureOut">
              <a:rPr lang="en-US" smtClean="0"/>
              <a:t>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FD958-855D-447B-94B9-1AEC959F9587}" type="slidenum">
              <a:rPr lang="en-US" smtClean="0"/>
              <a:t>‹#›</a:t>
            </a:fld>
            <a:endParaRPr lang="en-US"/>
          </a:p>
        </p:txBody>
      </p:sp>
    </p:spTree>
    <p:extLst>
      <p:ext uri="{BB962C8B-B14F-4D97-AF65-F5344CB8AC3E}">
        <p14:creationId xmlns:p14="http://schemas.microsoft.com/office/powerpoint/2010/main" val="23091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Pictures\Screenshots\Screenshot (534).png"/>
          <p:cNvPicPr>
            <a:picLocks noChangeAspect="1" noChangeArrowheads="1"/>
          </p:cNvPicPr>
          <p:nvPr/>
        </p:nvPicPr>
        <p:blipFill>
          <a:blip r:embed="rId2">
            <a:extLst>
              <a:ext uri="{28A0092B-C50C-407E-A947-70E740481C1C}">
                <a14:useLocalDpi xmlns:a14="http://schemas.microsoft.com/office/drawing/2010/main" val="0"/>
              </a:ext>
            </a:extLst>
          </a:blip>
          <a:srcRect l="26224" t="18849" r="24533" b="7729"/>
          <a:stretch>
            <a:fillRect/>
          </a:stretch>
        </p:blipFill>
        <p:spPr bwMode="auto">
          <a:xfrm>
            <a:off x="685800" y="533400"/>
            <a:ext cx="7543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411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2831" y="162385"/>
            <a:ext cx="8457641" cy="954107"/>
          </a:xfrm>
          <a:prstGeom prst="rect">
            <a:avLst/>
          </a:prstGeom>
          <a:noFill/>
        </p:spPr>
        <p:txBody>
          <a:bodyPr wrap="square" rtlCol="0">
            <a:spAutoFit/>
          </a:bodyPr>
          <a:lstStyle/>
          <a:p>
            <a:pPr algn="just"/>
            <a:r>
              <a:rPr lang="en-US" sz="2800" b="1" dirty="0">
                <a:solidFill>
                  <a:srgbClr val="C00000"/>
                </a:solidFill>
                <a:latin typeface="Times New Roman" pitchFamily="18" charset="0"/>
                <a:cs typeface="Times New Roman" pitchFamily="18" charset="0"/>
              </a:rPr>
              <a:t>2. </a:t>
            </a:r>
            <a:r>
              <a:rPr lang="en-US" sz="2800" b="1" dirty="0" err="1">
                <a:solidFill>
                  <a:srgbClr val="C00000"/>
                </a:solidFill>
                <a:latin typeface="Times New Roman" pitchFamily="18" charset="0"/>
                <a:cs typeface="Times New Roman" pitchFamily="18" charset="0"/>
              </a:rPr>
              <a:t>Sự</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phát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triển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Vương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quốc</a:t>
            </a:r>
            <a:r>
              <a:rPr lang="en-US" sz="2800" b="1" dirty="0">
                <a:solidFill>
                  <a:srgbClr val="C00000"/>
                </a:solidFill>
                <a:latin typeface="Times New Roman" pitchFamily="18" charset="0"/>
                <a:cs typeface="Times New Roman" pitchFamily="18" charset="0"/>
              </a:rPr>
              <a:t> Cam-</a:t>
            </a:r>
            <a:r>
              <a:rPr lang="en-US" sz="2800" b="1" dirty="0" err="1">
                <a:solidFill>
                  <a:srgbClr val="C00000"/>
                </a:solidFill>
                <a:latin typeface="Times New Roman" pitchFamily="18" charset="0"/>
                <a:cs typeface="Times New Roman" pitchFamily="18" charset="0"/>
              </a:rPr>
              <a:t>pu</a:t>
            </a:r>
            <a:r>
              <a:rPr lang="en-US" sz="2800" b="1" dirty="0">
                <a:solidFill>
                  <a:srgbClr val="C00000"/>
                </a:solidFill>
                <a:latin typeface="Times New Roman" pitchFamily="18" charset="0"/>
                <a:cs typeface="Times New Roman" pitchFamily="18" charset="0"/>
              </a:rPr>
              <a:t>-chia </a:t>
            </a:r>
            <a:r>
              <a:rPr lang="en-US" sz="2800" b="1" dirty="0" err="1">
                <a:solidFill>
                  <a:srgbClr val="C00000"/>
                </a:solidFill>
                <a:latin typeface="Times New Roman" pitchFamily="18" charset="0"/>
                <a:cs typeface="Times New Roman" pitchFamily="18" charset="0"/>
              </a:rPr>
              <a:t>thời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Ăng</a:t>
            </a:r>
            <a:r>
              <a:rPr lang="en-US" sz="2800" b="1" dirty="0">
                <a:solidFill>
                  <a:srgbClr val="C00000"/>
                </a:solidFill>
                <a:latin typeface="Times New Roman" pitchFamily="18" charset="0"/>
                <a:cs typeface="Times New Roman" pitchFamily="18" charset="0"/>
              </a:rPr>
              <a:t>-co</a:t>
            </a:r>
          </a:p>
        </p:txBody>
      </p:sp>
      <p:sp>
        <p:nvSpPr>
          <p:cNvPr id="9" name="TextBox 8">
            <a:extLst>
              <a:ext uri="{FF2B5EF4-FFF2-40B4-BE49-F238E27FC236}">
                <a16:creationId xmlns:a16="http://schemas.microsoft.com/office/drawing/2014/main" id="{5AE2BA4E-39C3-411C-864E-ACEE22388443}"/>
              </a:ext>
            </a:extLst>
          </p:cNvPr>
          <p:cNvSpPr txBox="1"/>
          <p:nvPr/>
        </p:nvSpPr>
        <p:spPr>
          <a:xfrm>
            <a:off x="271171" y="1556792"/>
            <a:ext cx="8640960" cy="1077218"/>
          </a:xfrm>
          <a:prstGeom prst="rect">
            <a:avLst/>
          </a:prstGeom>
          <a:noFill/>
        </p:spPr>
        <p:txBody>
          <a:bodyPr wrap="square" rtlCol="0">
            <a:spAutoFit/>
          </a:bodyPr>
          <a:lstStyle/>
          <a:p>
            <a:pPr algn="just"/>
            <a:r>
              <a:rPr lang="nl-NL" sz="3200" b="1" smtClean="0">
                <a:latin typeface="Times New Roman" panose="02020603050405020304" pitchFamily="18" charset="0"/>
                <a:cs typeface="Times New Roman" panose="02020603050405020304" pitchFamily="18" charset="0"/>
              </a:rPr>
              <a:t>H. </a:t>
            </a:r>
            <a:r>
              <a:rPr lang="nl-NL" sz="3200" smtClean="0">
                <a:latin typeface="Times New Roman" panose="02020603050405020304" pitchFamily="18" charset="0"/>
                <a:cs typeface="Times New Roman" panose="02020603050405020304" pitchFamily="18" charset="0"/>
              </a:rPr>
              <a:t>Tại </a:t>
            </a:r>
            <a:r>
              <a:rPr lang="nl-NL" sz="3200" dirty="0">
                <a:latin typeface="Times New Roman" panose="02020603050405020304" pitchFamily="18" charset="0"/>
                <a:cs typeface="Times New Roman" panose="02020603050405020304" pitchFamily="18" charset="0"/>
              </a:rPr>
              <a:t>sao </a:t>
            </a:r>
            <a:r>
              <a:rPr lang="nl-NL" sz="3200">
                <a:latin typeface="Times New Roman" panose="02020603050405020304" pitchFamily="18" charset="0"/>
                <a:cs typeface="Times New Roman" panose="02020603050405020304" pitchFamily="18" charset="0"/>
              </a:rPr>
              <a:t>gọi </a:t>
            </a:r>
            <a:r>
              <a:rPr lang="nl-NL" sz="3200" smtClean="0">
                <a:latin typeface="Times New Roman" panose="02020603050405020304" pitchFamily="18" charset="0"/>
                <a:cs typeface="Times New Roman" panose="02020603050405020304" pitchFamily="18" charset="0"/>
              </a:rPr>
              <a:t>thời </a:t>
            </a:r>
            <a:r>
              <a:rPr lang="nl-NL" sz="3200" dirty="0">
                <a:latin typeface="Times New Roman" panose="02020603050405020304" pitchFamily="18" charset="0"/>
                <a:cs typeface="Times New Roman" panose="02020603050405020304" pitchFamily="18" charset="0"/>
              </a:rPr>
              <a:t>kì phát triển của Vương quốc Cam-pu-chia là thời kì Ăng-co?</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1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8DA1BB7A-6B10-4849-85E6-411E3C10661D}"/>
              </a:ext>
            </a:extLst>
          </p:cNvPr>
          <p:cNvSpPr/>
          <p:nvPr/>
        </p:nvSpPr>
        <p:spPr>
          <a:xfrm>
            <a:off x="341784" y="306057"/>
            <a:ext cx="8460432" cy="3915031"/>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id="{1DE176A0-8FE1-43AF-ABA5-603673A51CB7}"/>
              </a:ext>
            </a:extLst>
          </p:cNvPr>
          <p:cNvSpPr/>
          <p:nvPr/>
        </p:nvSpPr>
        <p:spPr>
          <a:xfrm>
            <a:off x="971600" y="1082424"/>
            <a:ext cx="7200800" cy="2530180"/>
          </a:xfrm>
          <a:prstGeom prst="rect">
            <a:avLst/>
          </a:prstGeom>
        </p:spPr>
        <p:txBody>
          <a:bodyPr wrap="square">
            <a:spAutoFit/>
          </a:bodyPr>
          <a:lstStyle/>
          <a:p>
            <a:pPr algn="just">
              <a:lnSpc>
                <a:spcPct val="115000"/>
              </a:lnSpc>
              <a:spcAft>
                <a:spcPts val="0"/>
              </a:spcAft>
            </a:pPr>
            <a:r>
              <a:rPr lang="nl-NL" sz="2800" dirty="0">
                <a:solidFill>
                  <a:srgbClr val="0000FF"/>
                </a:solidFill>
                <a:latin typeface="Times New Roman" panose="02020603050405020304" pitchFamily="18" charset="0"/>
                <a:ea typeface="Calibri" panose="020F0502020204030204" pitchFamily="34" charset="0"/>
              </a:rPr>
              <a:t>Ăng-co là tên kinh đô được xây dựng ở vùng Tây Bắc Biển Hồ. Ở đây, người Khơ-me đã xây dựng nhiều công trình kiến trúc lớn, nổi tiếng điển hình là khu tháp Ăng-co Vát và Ăng-co Thom.</a:t>
            </a:r>
            <a:endParaRPr lang="vi-VN" sz="2800"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9245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620688"/>
            <a:ext cx="5760640" cy="584775"/>
          </a:xfrm>
          <a:prstGeom prst="rect">
            <a:avLst/>
          </a:prstGeom>
          <a:noFill/>
        </p:spPr>
        <p:txBody>
          <a:bodyPr wrap="square" rtlCol="0">
            <a:spAutoFit/>
          </a:bodyPr>
          <a:lstStyle/>
          <a:p>
            <a:pPr algn="ctr"/>
            <a:r>
              <a:rPr lang="en-US" sz="3200" b="1" dirty="0">
                <a:solidFill>
                  <a:srgbClr val="0000FF"/>
                </a:solidFill>
                <a:latin typeface="Times New Roman" pitchFamily="18" charset="0"/>
                <a:cs typeface="Times New Roman" pitchFamily="18" charset="0"/>
              </a:rPr>
              <a:t>TRAO ĐỔI, THẢO LUẬN</a:t>
            </a:r>
          </a:p>
        </p:txBody>
      </p:sp>
      <p:sp>
        <p:nvSpPr>
          <p:cNvPr id="4" name="Rectangle 3">
            <a:extLst>
              <a:ext uri="{FF2B5EF4-FFF2-40B4-BE49-F238E27FC236}">
                <a16:creationId xmlns:a16="http://schemas.microsoft.com/office/drawing/2014/main" id="{B19FC8E0-E89B-4A41-B2E1-4557719BAF95}"/>
              </a:ext>
            </a:extLst>
          </p:cNvPr>
          <p:cNvSpPr/>
          <p:nvPr/>
        </p:nvSpPr>
        <p:spPr>
          <a:xfrm>
            <a:off x="179512" y="1628800"/>
            <a:ext cx="8532440" cy="1745863"/>
          </a:xfrm>
          <a:prstGeom prst="rect">
            <a:avLst/>
          </a:prstGeom>
        </p:spPr>
        <p:txBody>
          <a:bodyPr wrap="square">
            <a:spAutoFit/>
          </a:bodyPr>
          <a:lstStyle/>
          <a:p>
            <a:pPr algn="just">
              <a:lnSpc>
                <a:spcPct val="115000"/>
              </a:lnSpc>
            </a:pPr>
            <a:r>
              <a:rPr lang="nl-NL" sz="3200" dirty="0">
                <a:solidFill>
                  <a:srgbClr val="0000FF"/>
                </a:solidFill>
                <a:latin typeface="Times New Roman" panose="02020603050405020304" pitchFamily="18" charset="0"/>
                <a:cs typeface="Times New Roman" panose="02020603050405020304" pitchFamily="18" charset="0"/>
              </a:rPr>
              <a:t>Nêu và đánh giá về sự phát triển của Vương quốc Cam-pu-chia thời kì Ăng-co.</a:t>
            </a:r>
            <a:endParaRPr lang="vi-VN" sz="3200" dirty="0">
              <a:solidFill>
                <a:srgbClr val="0000FF"/>
              </a:solidFill>
              <a:latin typeface="Times New Roman" panose="02020603050405020304" pitchFamily="18" charset="0"/>
              <a:cs typeface="Times New Roman" panose="02020603050405020304" pitchFamily="18" charset="0"/>
            </a:endParaRPr>
          </a:p>
          <a:p>
            <a:pPr algn="just">
              <a:lnSpc>
                <a:spcPct val="115000"/>
              </a:lnSpc>
              <a:spcAft>
                <a:spcPts val="0"/>
              </a:spcAft>
            </a:pPr>
            <a:endPar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08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348880"/>
            <a:ext cx="8280920" cy="3539430"/>
          </a:xfrm>
          <a:prstGeom prst="rect">
            <a:avLst/>
          </a:prstGeom>
        </p:spPr>
        <p:txBody>
          <a:bodyPr wrap="square">
            <a:spAutoFit/>
          </a:bodyPr>
          <a:lstStyle/>
          <a:p>
            <a:pPr algn="just"/>
            <a:r>
              <a:rPr lang="vi-VN"/>
              <a:t> </a:t>
            </a:r>
            <a:r>
              <a:rPr lang="vi-VN" sz="2800" smtClean="0">
                <a:solidFill>
                  <a:srgbClr val="0000FF"/>
                </a:solidFill>
                <a:latin typeface="+mj-lt"/>
              </a:rPr>
              <a:t>+ </a:t>
            </a:r>
            <a:r>
              <a:rPr lang="vi-VN" sz="2800">
                <a:solidFill>
                  <a:srgbClr val="0000FF"/>
                </a:solidFill>
                <a:latin typeface="+mj-lt"/>
              </a:rPr>
              <a:t>Các vương triều ra sức củng cố quyền lực và quan tâm đến đời sống nhân dân</a:t>
            </a:r>
            <a:r>
              <a:rPr lang="vi-VN" sz="2800" smtClean="0">
                <a:solidFill>
                  <a:srgbClr val="0000FF"/>
                </a:solidFill>
                <a:latin typeface="+mj-lt"/>
              </a:rPr>
              <a:t>.</a:t>
            </a:r>
            <a:endParaRPr lang="en-US" sz="2800" smtClean="0">
              <a:solidFill>
                <a:srgbClr val="0000FF"/>
              </a:solidFill>
              <a:latin typeface="+mj-lt"/>
            </a:endParaRPr>
          </a:p>
          <a:p>
            <a:pPr algn="just"/>
            <a:r>
              <a:rPr lang="vi-VN" sz="2800" smtClean="0">
                <a:solidFill>
                  <a:srgbClr val="0000FF"/>
                </a:solidFill>
                <a:latin typeface="+mj-lt"/>
              </a:rPr>
              <a:t>+ </a:t>
            </a:r>
            <a:r>
              <a:rPr lang="vi-VN" sz="2800">
                <a:solidFill>
                  <a:srgbClr val="0000FF"/>
                </a:solidFill>
                <a:latin typeface="+mj-lt"/>
              </a:rPr>
              <a:t>Vua Giay-a-vác-ma II: mở rộng đường giao thông, lập nhà nghỉ chân cho lữ hành, mở các cơ sở khám chữa bệnh trên khắp đất nước</a:t>
            </a:r>
            <a:r>
              <a:rPr lang="vi-VN" sz="2800" smtClean="0">
                <a:solidFill>
                  <a:srgbClr val="0000FF"/>
                </a:solidFill>
                <a:latin typeface="+mj-lt"/>
              </a:rPr>
              <a:t>.</a:t>
            </a:r>
            <a:endParaRPr lang="en-US" sz="2800" smtClean="0">
              <a:solidFill>
                <a:srgbClr val="0000FF"/>
              </a:solidFill>
              <a:latin typeface="+mj-lt"/>
            </a:endParaRPr>
          </a:p>
          <a:p>
            <a:pPr algn="just"/>
            <a:r>
              <a:rPr lang="vi-VN" sz="2800" smtClean="0">
                <a:solidFill>
                  <a:srgbClr val="0000FF"/>
                </a:solidFill>
                <a:latin typeface="+mj-lt"/>
              </a:rPr>
              <a:t>+ </a:t>
            </a:r>
            <a:r>
              <a:rPr lang="vi-VN" sz="2800">
                <a:solidFill>
                  <a:srgbClr val="0000FF"/>
                </a:solidFill>
                <a:latin typeface="+mj-lt"/>
              </a:rPr>
              <a:t>Thi hành nhiều biện pháp nhằm phát triển sản xuất nông nghiệp. Nhiều kênh mương được xây để dự trữ và điều phối nước tưới. </a:t>
            </a:r>
            <a:endParaRPr lang="en-US" sz="2800" smtClean="0">
              <a:solidFill>
                <a:srgbClr val="0000FF"/>
              </a:solidFill>
              <a:latin typeface="+mj-lt"/>
            </a:endParaRPr>
          </a:p>
        </p:txBody>
      </p:sp>
      <p:sp>
        <p:nvSpPr>
          <p:cNvPr id="2" name="Rectangle 1"/>
          <p:cNvSpPr/>
          <p:nvPr/>
        </p:nvSpPr>
        <p:spPr>
          <a:xfrm>
            <a:off x="539552" y="836712"/>
            <a:ext cx="8280920" cy="1384995"/>
          </a:xfrm>
          <a:prstGeom prst="rect">
            <a:avLst/>
          </a:prstGeom>
        </p:spPr>
        <p:txBody>
          <a:bodyPr wrap="square">
            <a:spAutoFit/>
          </a:bodyPr>
          <a:lstStyle/>
          <a:p>
            <a:pPr algn="just"/>
            <a:r>
              <a:rPr lang="vi-VN" sz="2800">
                <a:latin typeface="+mj-lt"/>
              </a:rPr>
              <a:t>Sự phát triển của vương quốc Campuchia thời Ăng-co được biểu hiện trên tất cả các mặt: kinh tế, chính trị, văn hóa - xã </a:t>
            </a:r>
            <a:r>
              <a:rPr lang="vi-VN" sz="2800" smtClean="0">
                <a:latin typeface="+mj-lt"/>
              </a:rPr>
              <a:t>hội</a:t>
            </a:r>
            <a:r>
              <a:rPr lang="en-US" sz="2800" smtClean="0">
                <a:latin typeface="+mj-lt"/>
              </a:rPr>
              <a:t>:</a:t>
            </a:r>
            <a:endParaRPr lang="en-US" sz="2800">
              <a:latin typeface="+mj-lt"/>
            </a:endParaRPr>
          </a:p>
        </p:txBody>
      </p:sp>
    </p:spTree>
    <p:extLst>
      <p:ext uri="{BB962C8B-B14F-4D97-AF65-F5344CB8AC3E}">
        <p14:creationId xmlns:p14="http://schemas.microsoft.com/office/powerpoint/2010/main" val="508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84784"/>
            <a:ext cx="8136904" cy="2677656"/>
          </a:xfrm>
          <a:prstGeom prst="rect">
            <a:avLst/>
          </a:prstGeom>
        </p:spPr>
        <p:txBody>
          <a:bodyPr wrap="square">
            <a:spAutoFit/>
          </a:bodyPr>
          <a:lstStyle/>
          <a:p>
            <a:pPr marL="285750" indent="-285750" algn="just">
              <a:buFont typeface="Symbol" panose="05050102010706020507" pitchFamily="18" charset="2"/>
              <a:buChar char="Þ"/>
            </a:pPr>
            <a:r>
              <a:rPr lang="vi-VN" sz="2800">
                <a:latin typeface="Times New Roman" panose="02020603050405020304" pitchFamily="18" charset="0"/>
                <a:cs typeface="Times New Roman" panose="02020603050405020304" pitchFamily="18" charset="0"/>
              </a:rPr>
              <a:t>Nhờ sự ổn định vững chắc về kinh tế, chính trị, xã hội, các vua Campuchia thời Ăng-co đã không ngừng mở rộng quyền lực ra bên ngoài. </a:t>
            </a:r>
            <a:endParaRPr lang="en-US" sz="2800">
              <a:latin typeface="Times New Roman" panose="02020603050405020304" pitchFamily="18" charset="0"/>
              <a:cs typeface="Times New Roman" panose="02020603050405020304" pitchFamily="18" charset="0"/>
            </a:endParaRPr>
          </a:p>
          <a:p>
            <a:pPr marL="285750" indent="-285750" algn="just">
              <a:buFont typeface="Symbol" panose="05050102010706020507" pitchFamily="18" charset="2"/>
              <a:buChar char="Þ"/>
            </a:pPr>
            <a:r>
              <a:rPr lang="vi-VN" sz="2800">
                <a:latin typeface="Times New Roman" panose="02020603050405020304" pitchFamily="18" charset="0"/>
                <a:cs typeface="Times New Roman" panose="02020603050405020304" pitchFamily="18" charset="0"/>
              </a:rPr>
              <a:t>Từ đây khẳng định trong giai đoạn thời kì Ăng-co, Campuchia là một trong những vương quốc mạnh ở Đông Nam Á</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341061"/>
            <a:ext cx="5760640" cy="584775"/>
          </a:xfrm>
          <a:prstGeom prst="rect">
            <a:avLst/>
          </a:prstGeom>
          <a:noFill/>
        </p:spPr>
        <p:txBody>
          <a:bodyPr wrap="square" rtlCol="0">
            <a:spAutoFit/>
          </a:bodyPr>
          <a:lstStyle/>
          <a:p>
            <a:pPr algn="ctr"/>
            <a:r>
              <a:rPr lang="en-US" sz="3200" b="1" smtClean="0">
                <a:solidFill>
                  <a:srgbClr val="0000FF"/>
                </a:solidFill>
                <a:latin typeface="Times New Roman" pitchFamily="18" charset="0"/>
                <a:cs typeface="Times New Roman" pitchFamily="18" charset="0"/>
              </a:rPr>
              <a:t>Kiến thức cần nhớ</a:t>
            </a:r>
            <a:endParaRPr lang="en-US" sz="3200" b="1" dirty="0">
              <a:solidFill>
                <a:srgbClr val="0000FF"/>
              </a:solidFill>
              <a:latin typeface="Times New Roman" pitchFamily="18" charset="0"/>
              <a:cs typeface="Times New Roman" pitchFamily="18" charset="0"/>
            </a:endParaRPr>
          </a:p>
        </p:txBody>
      </p:sp>
      <p:sp>
        <p:nvSpPr>
          <p:cNvPr id="2" name="Scroll: Horizontal 1">
            <a:extLst>
              <a:ext uri="{FF2B5EF4-FFF2-40B4-BE49-F238E27FC236}">
                <a16:creationId xmlns:a16="http://schemas.microsoft.com/office/drawing/2014/main" id="{8DA1BB7A-6B10-4849-85E6-411E3C10661D}"/>
              </a:ext>
            </a:extLst>
          </p:cNvPr>
          <p:cNvSpPr/>
          <p:nvPr/>
        </p:nvSpPr>
        <p:spPr>
          <a:xfrm>
            <a:off x="323528" y="615811"/>
            <a:ext cx="8640960" cy="5621501"/>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00FF"/>
              </a:solidFill>
            </a:endParaRPr>
          </a:p>
        </p:txBody>
      </p:sp>
      <p:sp>
        <p:nvSpPr>
          <p:cNvPr id="4" name="Rectangle 3">
            <a:extLst>
              <a:ext uri="{FF2B5EF4-FFF2-40B4-BE49-F238E27FC236}">
                <a16:creationId xmlns:a16="http://schemas.microsoft.com/office/drawing/2014/main" id="{8B309455-9FDD-4105-AB4D-8694399B660C}"/>
              </a:ext>
            </a:extLst>
          </p:cNvPr>
          <p:cNvSpPr/>
          <p:nvPr/>
        </p:nvSpPr>
        <p:spPr>
          <a:xfrm>
            <a:off x="1310401" y="1656846"/>
            <a:ext cx="7344816" cy="3539430"/>
          </a:xfrm>
          <a:prstGeom prst="rect">
            <a:avLst/>
          </a:prstGeom>
        </p:spPr>
        <p:txBody>
          <a:bodyPr wrap="square">
            <a:spAutoFit/>
          </a:bodyPr>
          <a:lstStyle/>
          <a:p>
            <a:pPr algn="just"/>
            <a:r>
              <a:rPr lang="en-US" sz="2800" smtClean="0">
                <a:solidFill>
                  <a:srgbClr val="0000FF"/>
                </a:solidFill>
                <a:latin typeface="Times New Roman" panose="02020603050405020304" pitchFamily="18" charset="0"/>
                <a:cs typeface="Times New Roman" panose="02020603050405020304" pitchFamily="18" charset="0"/>
              </a:rPr>
              <a:t>- Chính </a:t>
            </a:r>
            <a:r>
              <a:rPr lang="en-US" sz="2800" dirty="0" err="1">
                <a:solidFill>
                  <a:srgbClr val="0000FF"/>
                </a:solidFill>
                <a:latin typeface="Times New Roman" panose="02020603050405020304" pitchFamily="18" charset="0"/>
                <a:cs typeface="Times New Roman" panose="02020603050405020304" pitchFamily="18" charset="0"/>
              </a:rPr>
              <a:t>trị-xã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hội</a:t>
            </a:r>
            <a:r>
              <a:rPr lang="en-US" sz="2800" dirty="0">
                <a:solidFill>
                  <a:srgbClr val="0000FF"/>
                </a:solidFill>
                <a:latin typeface="Times New Roman" panose="02020603050405020304" pitchFamily="18" charset="0"/>
                <a:cs typeface="Times New Roman" panose="02020603050405020304" pitchFamily="18" charset="0"/>
              </a:rPr>
              <a:t>: </a:t>
            </a:r>
            <a:r>
              <a:rPr lang="nl-NL" sz="2800" dirty="0">
                <a:solidFill>
                  <a:srgbClr val="0000FF"/>
                </a:solidFill>
                <a:latin typeface="Times New Roman" panose="02020603050405020304" pitchFamily="18" charset="0"/>
                <a:cs typeface="Times New Roman" panose="02020603050405020304" pitchFamily="18" charset="0"/>
              </a:rPr>
              <a:t>Đất nước thống nhất, ổn định, các vương triều ra sức củng cố quyền lực, đồng thời quan tâm đến đời sống nhân dân.</a:t>
            </a:r>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a:t>
            </a:r>
            <a:r>
              <a:rPr lang="en-US" sz="280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tế</a:t>
            </a:r>
            <a:r>
              <a:rPr lang="en-US" sz="2800" dirty="0">
                <a:solidFill>
                  <a:srgbClr val="0000FF"/>
                </a:solidFill>
                <a:latin typeface="Times New Roman" panose="02020603050405020304" pitchFamily="18" charset="0"/>
                <a:cs typeface="Times New Roman" panose="02020603050405020304" pitchFamily="18" charset="0"/>
              </a:rPr>
              <a:t>: </a:t>
            </a:r>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en-US" sz="2800" smtClean="0">
                <a:solidFill>
                  <a:srgbClr val="0000FF"/>
                </a:solidFill>
                <a:latin typeface="Times New Roman" panose="02020603050405020304" pitchFamily="18" charset="0"/>
                <a:cs typeface="Times New Roman" panose="02020603050405020304" pitchFamily="18" charset="0"/>
              </a:rPr>
              <a:t>+ Có </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nghiệp</a:t>
            </a:r>
            <a:r>
              <a:rPr lang="en-US" sz="2800" dirty="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en-US" sz="2800" smtClean="0">
                <a:solidFill>
                  <a:srgbClr val="0000FF"/>
                </a:solidFill>
                <a:latin typeface="Times New Roman" panose="02020603050405020304" pitchFamily="18" charset="0"/>
                <a:cs typeface="Times New Roman" panose="02020603050405020304" pitchFamily="18" charset="0"/>
              </a:rPr>
              <a:t>+ Đánh </a:t>
            </a:r>
            <a:r>
              <a:rPr lang="en-US" sz="2800" dirty="0" err="1">
                <a:solidFill>
                  <a:srgbClr val="0000FF"/>
                </a:solidFill>
                <a:latin typeface="Times New Roman" panose="02020603050405020304" pitchFamily="18" charset="0"/>
                <a:cs typeface="Times New Roman" panose="02020603050405020304" pitchFamily="18" charset="0"/>
              </a:rPr>
              <a:t>bắt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a:t>
            </a:r>
            <a:r>
              <a:rPr lang="en-US" sz="2800" dirty="0">
                <a:solidFill>
                  <a:srgbClr val="0000FF"/>
                </a:solidFill>
                <a:latin typeface="Times New Roman" panose="02020603050405020304" pitchFamily="18" charset="0"/>
                <a:cs typeface="Times New Roman" panose="02020603050405020304" pitchFamily="18" charset="0"/>
              </a:rPr>
              <a:t> ở </a:t>
            </a:r>
            <a:r>
              <a:rPr lang="en-US" sz="2800" dirty="0" err="1">
                <a:solidFill>
                  <a:srgbClr val="0000FF"/>
                </a:solidFill>
                <a:latin typeface="Times New Roman" panose="02020603050405020304" pitchFamily="18" charset="0"/>
                <a:cs typeface="Times New Roman" panose="02020603050405020304" pitchFamily="18" charset="0"/>
              </a:rPr>
              <a:t>Biển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lâm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thổ</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thủ</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a:t>
            </a:r>
            <a:r>
              <a:rPr lang="en-US" sz="280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ngừng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mở</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lãnh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thổ</a:t>
            </a:r>
            <a:endPar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63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64E467-5EE1-429E-B6D8-E40768A0DC28}"/>
              </a:ext>
            </a:extLst>
          </p:cNvPr>
          <p:cNvPicPr>
            <a:picLocks noChangeAspect="1"/>
          </p:cNvPicPr>
          <p:nvPr/>
        </p:nvPicPr>
        <p:blipFill>
          <a:blip r:embed="rId2"/>
          <a:stretch>
            <a:fillRect/>
          </a:stretch>
        </p:blipFill>
        <p:spPr>
          <a:xfrm rot="5400000">
            <a:off x="1206054" y="-293411"/>
            <a:ext cx="2508621" cy="4254252"/>
          </a:xfrm>
          <a:prstGeom prst="rect">
            <a:avLst/>
          </a:prstGeom>
        </p:spPr>
      </p:pic>
      <p:pic>
        <p:nvPicPr>
          <p:cNvPr id="3" name="Picture 2">
            <a:extLst>
              <a:ext uri="{FF2B5EF4-FFF2-40B4-BE49-F238E27FC236}">
                <a16:creationId xmlns:a16="http://schemas.microsoft.com/office/drawing/2014/main" id="{8EE61A15-5D6D-4B4C-AB9E-3E4A88076073}"/>
              </a:ext>
            </a:extLst>
          </p:cNvPr>
          <p:cNvPicPr>
            <a:picLocks noChangeAspect="1"/>
          </p:cNvPicPr>
          <p:nvPr/>
        </p:nvPicPr>
        <p:blipFill>
          <a:blip r:embed="rId3"/>
          <a:stretch>
            <a:fillRect/>
          </a:stretch>
        </p:blipFill>
        <p:spPr>
          <a:xfrm rot="5400000">
            <a:off x="5590118" y="-176984"/>
            <a:ext cx="2502380" cy="4027640"/>
          </a:xfrm>
          <a:prstGeom prst="rect">
            <a:avLst/>
          </a:prstGeom>
        </p:spPr>
      </p:pic>
      <p:sp>
        <p:nvSpPr>
          <p:cNvPr id="5" name="TextBox 4">
            <a:extLst>
              <a:ext uri="{FF2B5EF4-FFF2-40B4-BE49-F238E27FC236}">
                <a16:creationId xmlns:a16="http://schemas.microsoft.com/office/drawing/2014/main" id="{7E65793C-38CC-4D03-906E-568ECB79AE64}"/>
              </a:ext>
            </a:extLst>
          </p:cNvPr>
          <p:cNvSpPr txBox="1"/>
          <p:nvPr/>
        </p:nvSpPr>
        <p:spPr>
          <a:xfrm>
            <a:off x="5405230" y="3293307"/>
            <a:ext cx="3457371" cy="430887"/>
          </a:xfrm>
          <a:prstGeom prst="rect">
            <a:avLst/>
          </a:prstGeom>
          <a:noFill/>
        </p:spPr>
        <p:txBody>
          <a:bodyPr wrap="square" rtlCol="0">
            <a:spAutoFit/>
          </a:bodyPr>
          <a:lstStyle/>
          <a:p>
            <a:pPr algn="just"/>
            <a:r>
              <a:rPr lang="en-US" sz="2200" b="1" dirty="0" err="1">
                <a:solidFill>
                  <a:srgbClr val="FF0000"/>
                </a:solidFill>
                <a:latin typeface="Times New Roman" pitchFamily="18" charset="0"/>
                <a:cs typeface="Times New Roman" pitchFamily="18" charset="0"/>
              </a:rPr>
              <a:t>Ăng</a:t>
            </a:r>
            <a:r>
              <a:rPr lang="en-US" sz="2200" b="1" dirty="0">
                <a:solidFill>
                  <a:srgbClr val="FF0000"/>
                </a:solidFill>
                <a:latin typeface="Times New Roman" pitchFamily="18" charset="0"/>
                <a:cs typeface="Times New Roman" pitchFamily="18" charset="0"/>
              </a:rPr>
              <a:t>-co </a:t>
            </a:r>
            <a:r>
              <a:rPr lang="en-US" sz="2200" b="1" dirty="0" err="1">
                <a:solidFill>
                  <a:srgbClr val="FF0000"/>
                </a:solidFill>
                <a:latin typeface="Times New Roman" pitchFamily="18" charset="0"/>
                <a:cs typeface="Times New Roman" pitchFamily="18" charset="0"/>
              </a:rPr>
              <a:t>Vát</a:t>
            </a:r>
            <a:r>
              <a:rPr lang="en-US" sz="2200" b="1" dirty="0">
                <a:solidFill>
                  <a:srgbClr val="FF0000"/>
                </a:solidFill>
                <a:latin typeface="Times New Roman" pitchFamily="18" charset="0"/>
                <a:cs typeface="Times New Roman" pitchFamily="18" charset="0"/>
              </a:rPr>
              <a:t>, Cam-</a:t>
            </a:r>
            <a:r>
              <a:rPr lang="en-US" sz="2200" b="1" dirty="0" err="1">
                <a:solidFill>
                  <a:srgbClr val="FF0000"/>
                </a:solidFill>
                <a:latin typeface="Times New Roman" pitchFamily="18" charset="0"/>
                <a:cs typeface="Times New Roman" pitchFamily="18" charset="0"/>
              </a:rPr>
              <a:t>pu</a:t>
            </a:r>
            <a:r>
              <a:rPr lang="en-US" sz="2200" b="1" dirty="0">
                <a:solidFill>
                  <a:srgbClr val="FF0000"/>
                </a:solidFill>
                <a:latin typeface="Times New Roman" pitchFamily="18" charset="0"/>
                <a:cs typeface="Times New Roman" pitchFamily="18" charset="0"/>
              </a:rPr>
              <a:t>-chia</a:t>
            </a:r>
          </a:p>
        </p:txBody>
      </p:sp>
      <p:sp>
        <p:nvSpPr>
          <p:cNvPr id="6" name="TextBox 5">
            <a:extLst>
              <a:ext uri="{FF2B5EF4-FFF2-40B4-BE49-F238E27FC236}">
                <a16:creationId xmlns:a16="http://schemas.microsoft.com/office/drawing/2014/main" id="{7C3B5453-A5C3-4C2A-9A23-EA5F4B886EBF}"/>
              </a:ext>
            </a:extLst>
          </p:cNvPr>
          <p:cNvSpPr txBox="1"/>
          <p:nvPr/>
        </p:nvSpPr>
        <p:spPr>
          <a:xfrm>
            <a:off x="731678" y="3213556"/>
            <a:ext cx="3457371" cy="430887"/>
          </a:xfrm>
          <a:prstGeom prst="rect">
            <a:avLst/>
          </a:prstGeom>
          <a:noFill/>
        </p:spPr>
        <p:txBody>
          <a:bodyPr wrap="square" rtlCol="0">
            <a:spAutoFit/>
          </a:bodyPr>
          <a:lstStyle/>
          <a:p>
            <a:pPr algn="just"/>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Một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góc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đền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Ăng</a:t>
            </a:r>
            <a:r>
              <a:rPr lang="en-US" sz="2200" b="1" dirty="0">
                <a:solidFill>
                  <a:srgbClr val="FF0000"/>
                </a:solidFill>
                <a:latin typeface="Times New Roman" pitchFamily="18" charset="0"/>
                <a:cs typeface="Times New Roman" pitchFamily="18" charset="0"/>
              </a:rPr>
              <a:t>-co </a:t>
            </a:r>
            <a:r>
              <a:rPr lang="en-US" sz="2200" b="1" dirty="0" err="1">
                <a:solidFill>
                  <a:srgbClr val="FF0000"/>
                </a:solidFill>
                <a:latin typeface="Times New Roman" pitchFamily="18" charset="0"/>
                <a:cs typeface="Times New Roman" pitchFamily="18" charset="0"/>
              </a:rPr>
              <a:t>Vát</a:t>
            </a:r>
            <a:endParaRPr lang="en-US" sz="2200" b="1" dirty="0">
              <a:solidFill>
                <a:srgbClr val="FF0000"/>
              </a:solidFill>
              <a:latin typeface="Times New Roman" pitchFamily="18" charset="0"/>
              <a:cs typeface="Times New Roman" pitchFamily="18" charset="0"/>
            </a:endParaRPr>
          </a:p>
        </p:txBody>
      </p:sp>
      <p:sp>
        <p:nvSpPr>
          <p:cNvPr id="4" name="Rectangle 3"/>
          <p:cNvSpPr/>
          <p:nvPr/>
        </p:nvSpPr>
        <p:spPr>
          <a:xfrm>
            <a:off x="395536" y="3769973"/>
            <a:ext cx="8568952" cy="3108543"/>
          </a:xfrm>
          <a:prstGeom prst="rect">
            <a:avLst/>
          </a:prstGeom>
        </p:spPr>
        <p:txBody>
          <a:bodyPr wrap="square">
            <a:spAutoFit/>
          </a:bodyPr>
          <a:lstStyle/>
          <a:p>
            <a:r>
              <a:rPr lang="en-US" sz="2800" smtClean="0">
                <a:solidFill>
                  <a:srgbClr val="333333"/>
                </a:solidFill>
                <a:latin typeface="Times New Roman" panose="02020603050405020304" pitchFamily="18" charset="0"/>
                <a:cs typeface="Times New Roman" panose="02020603050405020304" pitchFamily="18" charset="0"/>
              </a:rPr>
              <a:t>C</a:t>
            </a:r>
            <a:r>
              <a:rPr lang="vi-VN" sz="2800" smtClean="0">
                <a:solidFill>
                  <a:srgbClr val="333333"/>
                </a:solidFill>
                <a:latin typeface="Times New Roman" panose="02020603050405020304" pitchFamily="18" charset="0"/>
                <a:cs typeface="Times New Roman" panose="02020603050405020304" pitchFamily="18" charset="0"/>
              </a:rPr>
              <a:t>ampuchia</a:t>
            </a:r>
            <a:r>
              <a:rPr lang="vi-VN" sz="2800">
                <a:solidFill>
                  <a:srgbClr val="333333"/>
                </a:solidFill>
                <a:latin typeface="Times New Roman" panose="02020603050405020304" pitchFamily="18" charset="0"/>
                <a:cs typeface="Times New Roman" panose="02020603050405020304" pitchFamily="18" charset="0"/>
              </a:rPr>
              <a:t>, còn được gọi là “đất nước chùa tháp”, nằm ở tây nam bán đảo Đông Dương; phía tây và tây bắc giáp Thái Lan, phía đông giáp Việt Nam, phía đông bắc giáp Lào, phía nam giáp biển. Thủ đô Phnom Penh là thành phố lớn nhất và trung tâm chính trị, kinh tế và văn hóa của Campuchia.</a:t>
            </a:r>
          </a:p>
          <a:p>
            <a:endParaRPr lang="vi-VN" sz="2800" b="0" i="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711482"/>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988840"/>
            <a:ext cx="7704856" cy="1815882"/>
          </a:xfrm>
          <a:prstGeom prst="rect">
            <a:avLst/>
          </a:prstGeom>
        </p:spPr>
        <p:txBody>
          <a:bodyPr wrap="square">
            <a:spAutoFit/>
          </a:bodyPr>
          <a:lstStyle/>
          <a:p>
            <a:pPr algn="just"/>
            <a:r>
              <a:rPr lang="vi-VN" sz="2800">
                <a:solidFill>
                  <a:srgbClr val="333333"/>
                </a:solidFill>
                <a:latin typeface="+mj-lt"/>
              </a:rPr>
              <a:t>Phật giáo là quốc đạo tại Campuchia, với khoảng 90% dân số theo đạo Phật. Ngoài ra, người dân Campuchia cũng theo các tôn giáo khác, như Thiên chúa giáo, Hồi giáo…</a:t>
            </a:r>
          </a:p>
        </p:txBody>
      </p:sp>
    </p:spTree>
    <p:extLst>
      <p:ext uri="{BB962C8B-B14F-4D97-AF65-F5344CB8AC3E}">
        <p14:creationId xmlns:p14="http://schemas.microsoft.com/office/powerpoint/2010/main" val="40110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ảnh đền Angkor W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17" y="1237402"/>
            <a:ext cx="4389058"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3606" y="3717032"/>
            <a:ext cx="2826479" cy="369332"/>
          </a:xfrm>
          <a:prstGeom prst="rect">
            <a:avLst/>
          </a:prstGeom>
        </p:spPr>
        <p:txBody>
          <a:bodyPr wrap="none">
            <a:spAutoFit/>
          </a:bodyPr>
          <a:lstStyle/>
          <a:p>
            <a:r>
              <a:rPr lang="vi-VN" i="1">
                <a:solidFill>
                  <a:srgbClr val="333333"/>
                </a:solidFill>
              </a:rPr>
              <a:t>Hình ảnh đền Angkor Wat</a:t>
            </a:r>
            <a:endParaRPr lang="en-US"/>
          </a:p>
        </p:txBody>
      </p:sp>
      <p:pic>
        <p:nvPicPr>
          <p:cNvPr id="2052" name="Picture 4" descr="https://upload.wikimedia.org/wikipedia/commons/thumb/5/56/Bayon_temple%2C_Angkor_Thom.jpg/240px-Bayon_temple%2C_Angkor_Th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638392"/>
            <a:ext cx="2286000" cy="3438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4437112"/>
            <a:ext cx="8208912" cy="1815882"/>
          </a:xfrm>
          <a:prstGeom prst="rect">
            <a:avLst/>
          </a:prstGeom>
        </p:spPr>
        <p:txBody>
          <a:bodyPr wrap="square">
            <a:spAutoFit/>
          </a:bodyPr>
          <a:lstStyle/>
          <a:p>
            <a:pPr algn="just"/>
            <a:r>
              <a:rPr lang="vi-VN" sz="2800">
                <a:solidFill>
                  <a:srgbClr val="333333"/>
                </a:solidFill>
                <a:latin typeface="+mj-lt"/>
              </a:rPr>
              <a:t>“Đất nước chùa tháp” nổi tiếng với nhiều ngôi đền cổ kính, như quần thể di tích đền Angkor Wat và Angkor Thom. Thủ đô Phnom Penh cũng có nhiều điểm thu hút khách du lịch, như Hoàng Cung, Chùa Bạc…</a:t>
            </a:r>
          </a:p>
        </p:txBody>
      </p:sp>
    </p:spTree>
    <p:extLst>
      <p:ext uri="{BB962C8B-B14F-4D97-AF65-F5344CB8AC3E}">
        <p14:creationId xmlns:p14="http://schemas.microsoft.com/office/powerpoint/2010/main" val="17532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ển hồ Campuchia Tonle Sap: Hồ nước ngọt lớn nhất Đông Nam Á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576064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3568" y="4581128"/>
            <a:ext cx="8136904" cy="1815882"/>
          </a:xfrm>
          <a:prstGeom prst="rect">
            <a:avLst/>
          </a:prstGeom>
        </p:spPr>
        <p:txBody>
          <a:bodyPr wrap="square">
            <a:spAutoFit/>
          </a:bodyPr>
          <a:lstStyle/>
          <a:p>
            <a:pPr algn="just"/>
            <a:r>
              <a:rPr lang="vi-VN" sz="2800" smtClean="0">
                <a:solidFill>
                  <a:srgbClr val="333333"/>
                </a:solidFill>
                <a:latin typeface="+mj-lt"/>
              </a:rPr>
              <a:t>Biển </a:t>
            </a:r>
            <a:r>
              <a:rPr lang="vi-VN" sz="2800">
                <a:solidFill>
                  <a:srgbClr val="333333"/>
                </a:solidFill>
                <a:latin typeface="+mj-lt"/>
              </a:rPr>
              <a:t>Hồ tại Campuchia là hồ nước ngọt lớn nhất Đông Nam Á và đã được Tổ chức Giáo dục, Khoa học và Văn hóa của Liên hợp quốc (UNESCO) công nhận là khu dự trữ sinh quyển thế giới</a:t>
            </a:r>
            <a:r>
              <a:rPr lang="vi-VN" sz="2800" smtClean="0">
                <a:solidFill>
                  <a:srgbClr val="333333"/>
                </a:solidFill>
                <a:latin typeface="+mj-lt"/>
              </a:rPr>
              <a:t>.</a:t>
            </a:r>
            <a:endParaRPr lang="vi-VN" sz="2800">
              <a:solidFill>
                <a:srgbClr val="333333"/>
              </a:solidFill>
              <a:latin typeface="+mj-lt"/>
            </a:endParaRPr>
          </a:p>
        </p:txBody>
      </p:sp>
    </p:spTree>
    <p:extLst>
      <p:ext uri="{BB962C8B-B14F-4D97-AF65-F5344CB8AC3E}">
        <p14:creationId xmlns:p14="http://schemas.microsoft.com/office/powerpoint/2010/main" val="21578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93274" y="328118"/>
            <a:ext cx="7357452" cy="954107"/>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TIẾT 20. BÀI </a:t>
            </a:r>
            <a:r>
              <a:rPr lang="en-US" sz="2800" b="1" dirty="0">
                <a:solidFill>
                  <a:srgbClr val="0000FF"/>
                </a:solidFill>
                <a:latin typeface="Times New Roman" pitchFamily="18" charset="0"/>
                <a:cs typeface="Times New Roman" pitchFamily="18" charset="0"/>
              </a:rPr>
              <a:t>8: V</a:t>
            </a:r>
            <a:r>
              <a:rPr lang="vi-VN" sz="2800" b="1" dirty="0">
                <a:solidFill>
                  <a:srgbClr val="0000FF"/>
                </a:solidFill>
                <a:latin typeface="Times New Roman" pitchFamily="18" charset="0"/>
                <a:cs typeface="Times New Roman" pitchFamily="18" charset="0"/>
              </a:rPr>
              <a:t>Ư</a:t>
            </a:r>
            <a:r>
              <a:rPr lang="en-US" sz="2800" b="1" dirty="0">
                <a:solidFill>
                  <a:srgbClr val="0000FF"/>
                </a:solidFill>
                <a:latin typeface="Times New Roman" pitchFamily="18" charset="0"/>
                <a:cs typeface="Times New Roman" pitchFamily="18" charset="0"/>
              </a:rPr>
              <a:t>ƠNG QUỐC CAM-PU-CHIA</a:t>
            </a:r>
          </a:p>
        </p:txBody>
      </p:sp>
      <p:sp>
        <p:nvSpPr>
          <p:cNvPr id="2" name="Oval 1"/>
          <p:cNvSpPr/>
          <p:nvPr/>
        </p:nvSpPr>
        <p:spPr>
          <a:xfrm>
            <a:off x="179512" y="2538892"/>
            <a:ext cx="2648419" cy="167757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2200" b="1" dirty="0">
                <a:solidFill>
                  <a:srgbClr val="C00000"/>
                </a:solidFill>
                <a:latin typeface="Times New Roman" panose="02020603050405020304" pitchFamily="18" charset="0"/>
                <a:cs typeface="Times New Roman" panose="02020603050405020304" pitchFamily="18" charset="0"/>
              </a:rPr>
              <a:t>V</a:t>
            </a:r>
            <a:r>
              <a:rPr lang="en-US" sz="2200" b="1" dirty="0">
                <a:solidFill>
                  <a:srgbClr val="C00000"/>
                </a:solidFill>
                <a:latin typeface="Times New Roman" panose="02020603050405020304" pitchFamily="18" charset="0"/>
                <a:cs typeface="Times New Roman" panose="02020603050405020304" pitchFamily="18" charset="0"/>
              </a:rPr>
              <a:t>ƯƠNG QUỐC CAM-PU-CHIA</a:t>
            </a:r>
          </a:p>
        </p:txBody>
      </p:sp>
      <p:sp>
        <p:nvSpPr>
          <p:cNvPr id="3" name="Rounded Rectangle 2">
            <a:hlinkClick r:id="rId2" action="ppaction://hlinksldjump"/>
          </p:cNvPr>
          <p:cNvSpPr/>
          <p:nvPr/>
        </p:nvSpPr>
        <p:spPr>
          <a:xfrm>
            <a:off x="2483768" y="1175772"/>
            <a:ext cx="6120680" cy="119113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Cam-</a:t>
            </a:r>
            <a:r>
              <a:rPr lang="en-US" sz="2800" b="1" dirty="0" err="1">
                <a:solidFill>
                  <a:srgbClr val="FF0000"/>
                </a:solidFill>
                <a:latin typeface="Times New Roman" panose="02020603050405020304" pitchFamily="18" charset="0"/>
                <a:cs typeface="Times New Roman" panose="02020603050405020304" pitchFamily="18" charset="0"/>
              </a:rPr>
              <a:t>pu</a:t>
            </a:r>
            <a:r>
              <a:rPr lang="en-US" sz="2800" b="1" dirty="0">
                <a:solidFill>
                  <a:srgbClr val="FF0000"/>
                </a:solidFill>
                <a:latin typeface="Times New Roman" panose="02020603050405020304" pitchFamily="18" charset="0"/>
                <a:cs typeface="Times New Roman" panose="02020603050405020304" pitchFamily="18" charset="0"/>
              </a:rPr>
              <a:t>-chia.</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17">
            <a:hlinkClick r:id="" action="ppaction://noaction"/>
          </p:cNvPr>
          <p:cNvSpPr/>
          <p:nvPr/>
        </p:nvSpPr>
        <p:spPr>
          <a:xfrm>
            <a:off x="3255731" y="2838509"/>
            <a:ext cx="5348717"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b="1" dirty="0">
                <a:latin typeface="Times New Roman" panose="02020603050405020304" pitchFamily="18" charset="0"/>
                <a:cs typeface="Times New Roman" panose="02020603050405020304" pitchFamily="18" charset="0"/>
              </a:rPr>
              <a:t>2.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quốc</a:t>
            </a:r>
            <a:r>
              <a:rPr lang="en-US" sz="2600" b="1" dirty="0">
                <a:latin typeface="Times New Roman" panose="02020603050405020304" pitchFamily="18" charset="0"/>
                <a:cs typeface="Times New Roman" panose="02020603050405020304" pitchFamily="18" charset="0"/>
              </a:rPr>
              <a:t> Cam-</a:t>
            </a:r>
            <a:r>
              <a:rPr lang="en-US" sz="2600" b="1" dirty="0" err="1">
                <a:latin typeface="Times New Roman" panose="02020603050405020304" pitchFamily="18" charset="0"/>
                <a:cs typeface="Times New Roman" panose="02020603050405020304" pitchFamily="18" charset="0"/>
              </a:rPr>
              <a:t>pu</a:t>
            </a:r>
            <a:r>
              <a:rPr lang="en-US" sz="2600" b="1" dirty="0">
                <a:latin typeface="Times New Roman" panose="02020603050405020304" pitchFamily="18" charset="0"/>
                <a:cs typeface="Times New Roman" panose="02020603050405020304" pitchFamily="18" charset="0"/>
              </a:rPr>
              <a:t>-chia </a:t>
            </a:r>
            <a:r>
              <a:rPr lang="en-US" sz="2600" b="1" dirty="0" err="1">
                <a:latin typeface="Times New Roman" panose="02020603050405020304" pitchFamily="18" charset="0"/>
                <a:cs typeface="Times New Roman" panose="02020603050405020304" pitchFamily="18" charset="0"/>
              </a:rPr>
              <a:t>thời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Ăng</a:t>
            </a:r>
            <a:r>
              <a:rPr lang="en-US" sz="2600" b="1" dirty="0">
                <a:latin typeface="Times New Roman" panose="02020603050405020304" pitchFamily="18" charset="0"/>
                <a:cs typeface="Times New Roman" panose="02020603050405020304" pitchFamily="18" charset="0"/>
              </a:rPr>
              <a:t>-co</a:t>
            </a:r>
            <a:endParaRPr lang="vi-VN" sz="2600" b="1" dirty="0">
              <a:latin typeface="Times New Roman" panose="02020603050405020304" pitchFamily="18" charset="0"/>
              <a:cs typeface="Times New Roman" panose="02020603050405020304" pitchFamily="18" charset="0"/>
            </a:endParaRPr>
          </a:p>
        </p:txBody>
      </p:sp>
      <p:sp>
        <p:nvSpPr>
          <p:cNvPr id="23" name="Rounded Rectangle 22">
            <a:hlinkClick r:id="" action="ppaction://noaction"/>
          </p:cNvPr>
          <p:cNvSpPr/>
          <p:nvPr/>
        </p:nvSpPr>
        <p:spPr>
          <a:xfrm>
            <a:off x="2673852" y="4310743"/>
            <a:ext cx="6120680" cy="11065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nét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hóa</a:t>
            </a:r>
            <a:endParaRPr lang="vi-VN" sz="28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Arrow Connector 4"/>
          <p:cNvCxnSpPr>
            <a:cxnSpLocks/>
            <a:stCxn id="2" idx="0"/>
            <a:endCxn id="3" idx="1"/>
          </p:cNvCxnSpPr>
          <p:nvPr/>
        </p:nvCxnSpPr>
        <p:spPr>
          <a:xfrm flipV="1">
            <a:off x="1503722" y="1771341"/>
            <a:ext cx="980046" cy="76755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2673852" y="3418122"/>
            <a:ext cx="581879" cy="1339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2" idx="4"/>
            <a:endCxn id="23" idx="1"/>
          </p:cNvCxnSpPr>
          <p:nvPr/>
        </p:nvCxnSpPr>
        <p:spPr>
          <a:xfrm>
            <a:off x="1503722" y="4216462"/>
            <a:ext cx="1170130" cy="64755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93222"/>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0424" y="2348880"/>
            <a:ext cx="8640960" cy="2062103"/>
          </a:xfrm>
          <a:prstGeom prst="rect">
            <a:avLst/>
          </a:prstGeom>
          <a:noFill/>
        </p:spPr>
        <p:txBody>
          <a:bodyPr wrap="square" rtlCol="0">
            <a:spAutoFit/>
          </a:bodyPr>
          <a:lstStyle/>
          <a:p>
            <a:pPr algn="just"/>
            <a:r>
              <a:rPr lang="nl-NL" sz="3200" smtClean="0">
                <a:latin typeface="Times New Roman" panose="02020603050405020304" pitchFamily="18" charset="0"/>
                <a:cs typeface="Times New Roman" panose="02020603050405020304" pitchFamily="18" charset="0"/>
              </a:rPr>
              <a:t>1</a:t>
            </a:r>
            <a:r>
              <a:rPr lang="nl-NL" sz="3200" dirty="0">
                <a:latin typeface="Times New Roman" panose="02020603050405020304" pitchFamily="18" charset="0"/>
                <a:cs typeface="Times New Roman" panose="02020603050405020304" pitchFamily="18" charset="0"/>
              </a:rPr>
              <a:t>/ Vẽ trục thời gian về quá trình hình thành, phát triển của Vương quốc Cam-pu-chia. </a:t>
            </a:r>
          </a:p>
          <a:p>
            <a:pPr algn="just"/>
            <a:r>
              <a:rPr lang="nl-NL" sz="3200" dirty="0">
                <a:latin typeface="Times New Roman" panose="02020603050405020304" pitchFamily="18" charset="0"/>
                <a:cs typeface="Times New Roman" panose="02020603050405020304" pitchFamily="18" charset="0"/>
              </a:rPr>
              <a:t>2/ Dựa vào trục thời gian để mô tả sự hình thành, phát triển của Vương quốc Cam-pu-chia.</a:t>
            </a:r>
            <a:endParaRPr lang="en-US" sz="3200" dirty="0">
              <a:latin typeface="Times New Roman" pitchFamily="18" charset="0"/>
              <a:cs typeface="Times New Roman" pitchFamily="18" charset="0"/>
            </a:endParaRPr>
          </a:p>
        </p:txBody>
      </p:sp>
      <p:sp>
        <p:nvSpPr>
          <p:cNvPr id="6" name="TextBox 5"/>
          <p:cNvSpPr txBox="1"/>
          <p:nvPr/>
        </p:nvSpPr>
        <p:spPr>
          <a:xfrm>
            <a:off x="395536" y="908720"/>
            <a:ext cx="7887644" cy="954107"/>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Cam-</a:t>
            </a:r>
            <a:r>
              <a:rPr lang="en-US" sz="2800" b="1" dirty="0" err="1">
                <a:latin typeface="Times New Roman" pitchFamily="18" charset="0"/>
                <a:cs typeface="Times New Roman" pitchFamily="18" charset="0"/>
              </a:rPr>
              <a:t>pu</a:t>
            </a:r>
            <a:r>
              <a:rPr lang="en-US" sz="2800" b="1" dirty="0">
                <a:latin typeface="Times New Roman" pitchFamily="18" charset="0"/>
                <a:cs typeface="Times New Roman" pitchFamily="18" charset="0"/>
              </a:rPr>
              <a:t>-chia.</a:t>
            </a:r>
          </a:p>
        </p:txBody>
      </p:sp>
    </p:spTree>
    <p:extLst>
      <p:ext uri="{BB962C8B-B14F-4D97-AF65-F5344CB8AC3E}">
        <p14:creationId xmlns:p14="http://schemas.microsoft.com/office/powerpoint/2010/main" val="30181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5A7A8E82-42EC-4AC7-AE1E-A18EAC166341}"/>
              </a:ext>
            </a:extLst>
          </p:cNvPr>
          <p:cNvSpPr/>
          <p:nvPr/>
        </p:nvSpPr>
        <p:spPr>
          <a:xfrm>
            <a:off x="89632" y="2310552"/>
            <a:ext cx="8820720" cy="19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Minus Sign 9">
            <a:extLst>
              <a:ext uri="{FF2B5EF4-FFF2-40B4-BE49-F238E27FC236}">
                <a16:creationId xmlns:a16="http://schemas.microsoft.com/office/drawing/2014/main" id="{7CB5E4CF-252D-443A-9F32-39264B1ECF54}"/>
              </a:ext>
            </a:extLst>
          </p:cNvPr>
          <p:cNvSpPr/>
          <p:nvPr/>
        </p:nvSpPr>
        <p:spPr>
          <a:xfrm>
            <a:off x="1259632" y="1123095"/>
            <a:ext cx="72008" cy="28083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Minus Sign 10">
            <a:extLst>
              <a:ext uri="{FF2B5EF4-FFF2-40B4-BE49-F238E27FC236}">
                <a16:creationId xmlns:a16="http://schemas.microsoft.com/office/drawing/2014/main" id="{1181C511-DDB2-4162-B899-032BD0C1B7B9}"/>
              </a:ext>
            </a:extLst>
          </p:cNvPr>
          <p:cNvSpPr/>
          <p:nvPr/>
        </p:nvSpPr>
        <p:spPr>
          <a:xfrm>
            <a:off x="3995936" y="1123095"/>
            <a:ext cx="72008" cy="28083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3">
            <a:extLst>
              <a:ext uri="{FF2B5EF4-FFF2-40B4-BE49-F238E27FC236}">
                <a16:creationId xmlns:a16="http://schemas.microsoft.com/office/drawing/2014/main" id="{92726463-8A33-4813-B6F8-C59F21B7CEFA}"/>
              </a:ext>
            </a:extLst>
          </p:cNvPr>
          <p:cNvSpPr>
            <a:spLocks noChangeArrowheads="1"/>
          </p:cNvSpPr>
          <p:nvPr/>
        </p:nvSpPr>
        <p:spPr bwMode="auto">
          <a:xfrm>
            <a:off x="282416" y="2874054"/>
            <a:ext cx="7761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86025" algn="l"/>
              </a:tabLst>
              <a:defRPr>
                <a:solidFill>
                  <a:schemeClr val="tx1"/>
                </a:solidFill>
                <a:latin typeface="Arial" panose="020B0604020202020204" pitchFamily="34" charset="0"/>
              </a:defRPr>
            </a:lvl1pPr>
            <a:lvl2pPr eaLnBrk="0" fontAlgn="base" hangingPunct="0">
              <a:spcBef>
                <a:spcPct val="0"/>
              </a:spcBef>
              <a:spcAft>
                <a:spcPct val="0"/>
              </a:spcAft>
              <a:tabLst>
                <a:tab pos="2486025" algn="l"/>
              </a:tabLst>
              <a:defRPr>
                <a:solidFill>
                  <a:schemeClr val="tx1"/>
                </a:solidFill>
                <a:latin typeface="Arial" panose="020B0604020202020204" pitchFamily="34" charset="0"/>
              </a:defRPr>
            </a:lvl2pPr>
            <a:lvl3pPr eaLnBrk="0" fontAlgn="base" hangingPunct="0">
              <a:spcBef>
                <a:spcPct val="0"/>
              </a:spcBef>
              <a:spcAft>
                <a:spcPct val="0"/>
              </a:spcAft>
              <a:tabLst>
                <a:tab pos="2486025" algn="l"/>
              </a:tabLst>
              <a:defRPr>
                <a:solidFill>
                  <a:schemeClr val="tx1"/>
                </a:solidFill>
                <a:latin typeface="Arial" panose="020B0604020202020204" pitchFamily="34" charset="0"/>
              </a:defRPr>
            </a:lvl3pPr>
            <a:lvl4pPr eaLnBrk="0" fontAlgn="base" hangingPunct="0">
              <a:spcBef>
                <a:spcPct val="0"/>
              </a:spcBef>
              <a:spcAft>
                <a:spcPct val="0"/>
              </a:spcAft>
              <a:tabLst>
                <a:tab pos="2486025" algn="l"/>
              </a:tabLst>
              <a:defRPr>
                <a:solidFill>
                  <a:schemeClr val="tx1"/>
                </a:solidFill>
                <a:latin typeface="Arial" panose="020B0604020202020204" pitchFamily="34" charset="0"/>
              </a:defRPr>
            </a:lvl4pPr>
            <a:lvl5pPr eaLnBrk="0" fontAlgn="base" hangingPunct="0">
              <a:spcBef>
                <a:spcPct val="0"/>
              </a:spcBef>
              <a:spcAft>
                <a:spcPct val="0"/>
              </a:spcAft>
              <a:tabLst>
                <a:tab pos="2486025" algn="l"/>
              </a:tabLst>
              <a:defRPr>
                <a:solidFill>
                  <a:schemeClr val="tx1"/>
                </a:solidFill>
                <a:latin typeface="Arial" panose="020B0604020202020204" pitchFamily="34" charset="0"/>
              </a:defRPr>
            </a:lvl5pPr>
            <a:lvl6pPr eaLnBrk="0" fontAlgn="base" hangingPunct="0">
              <a:spcBef>
                <a:spcPct val="0"/>
              </a:spcBef>
              <a:spcAft>
                <a:spcPct val="0"/>
              </a:spcAft>
              <a:tabLst>
                <a:tab pos="2486025" algn="l"/>
              </a:tabLst>
              <a:defRPr>
                <a:solidFill>
                  <a:schemeClr val="tx1"/>
                </a:solidFill>
                <a:latin typeface="Arial" panose="020B0604020202020204" pitchFamily="34" charset="0"/>
              </a:defRPr>
            </a:lvl6pPr>
            <a:lvl7pPr eaLnBrk="0" fontAlgn="base" hangingPunct="0">
              <a:spcBef>
                <a:spcPct val="0"/>
              </a:spcBef>
              <a:spcAft>
                <a:spcPct val="0"/>
              </a:spcAft>
              <a:tabLst>
                <a:tab pos="2486025" algn="l"/>
              </a:tabLst>
              <a:defRPr>
                <a:solidFill>
                  <a:schemeClr val="tx1"/>
                </a:solidFill>
                <a:latin typeface="Arial" panose="020B0604020202020204" pitchFamily="34" charset="0"/>
              </a:defRPr>
            </a:lvl7pPr>
            <a:lvl8pPr eaLnBrk="0" fontAlgn="base" hangingPunct="0">
              <a:spcBef>
                <a:spcPct val="0"/>
              </a:spcBef>
              <a:spcAft>
                <a:spcPct val="0"/>
              </a:spcAft>
              <a:tabLst>
                <a:tab pos="2486025" algn="l"/>
              </a:tabLst>
              <a:defRPr>
                <a:solidFill>
                  <a:schemeClr val="tx1"/>
                </a:solidFill>
                <a:latin typeface="Arial" panose="020B0604020202020204" pitchFamily="34" charset="0"/>
              </a:defRPr>
            </a:lvl8pPr>
            <a:lvl9pPr eaLnBrk="0" fontAlgn="base" hangingPunct="0">
              <a:spcBef>
                <a:spcPct val="0"/>
              </a:spcBef>
              <a:spcAft>
                <a:spcPct val="0"/>
              </a:spcAft>
              <a:tabLst>
                <a:tab pos="24860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86025" algn="l"/>
              </a:tabLst>
            </a:pPr>
            <a:r>
              <a:rPr kumimoji="0" lang="en-US" altLang="vi-VN"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IX	       IX  -   XV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XV</a:t>
            </a:r>
            <a:r>
              <a:rPr kumimoji="0" lang="en-US" altLang="vi-VN"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vi-VN" sz="2400" b="0" i="0" u="none" strike="noStrike" cap="none" normalizeH="0" baseline="0" dirty="0">
              <a:ln>
                <a:noFill/>
              </a:ln>
              <a:solidFill>
                <a:schemeClr val="tx1"/>
              </a:solidFill>
              <a:effectLst/>
            </a:endParaRPr>
          </a:p>
        </p:txBody>
      </p:sp>
      <p:sp>
        <p:nvSpPr>
          <p:cNvPr id="18" name="Minus Sign 17">
            <a:extLst>
              <a:ext uri="{FF2B5EF4-FFF2-40B4-BE49-F238E27FC236}">
                <a16:creationId xmlns:a16="http://schemas.microsoft.com/office/drawing/2014/main" id="{B51CF471-26D4-4751-93B1-CC5AB1FBE7DF}"/>
              </a:ext>
            </a:extLst>
          </p:cNvPr>
          <p:cNvSpPr/>
          <p:nvPr/>
        </p:nvSpPr>
        <p:spPr>
          <a:xfrm>
            <a:off x="6660232" y="1099435"/>
            <a:ext cx="72008" cy="28083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utoShape 10">
            <a:extLst>
              <a:ext uri="{FF2B5EF4-FFF2-40B4-BE49-F238E27FC236}">
                <a16:creationId xmlns:a16="http://schemas.microsoft.com/office/drawing/2014/main" id="{674194F6-00CA-4611-B9FB-B8264BEB58CF}"/>
              </a:ext>
            </a:extLst>
          </p:cNvPr>
          <p:cNvSpPr>
            <a:spLocks/>
          </p:cNvSpPr>
          <p:nvPr/>
        </p:nvSpPr>
        <p:spPr bwMode="auto">
          <a:xfrm rot="5400000">
            <a:off x="1172025" y="965128"/>
            <a:ext cx="199186" cy="1992252"/>
          </a:xfrm>
          <a:prstGeom prst="leftBrace">
            <a:avLst>
              <a:gd name="adj1" fmla="val 9391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1" name="Rectangle 11">
            <a:extLst>
              <a:ext uri="{FF2B5EF4-FFF2-40B4-BE49-F238E27FC236}">
                <a16:creationId xmlns:a16="http://schemas.microsoft.com/office/drawing/2014/main" id="{8BF09463-8B76-4B57-BB93-4618507D9C8F}"/>
              </a:ext>
            </a:extLst>
          </p:cNvPr>
          <p:cNvSpPr>
            <a:spLocks noChangeArrowheads="1"/>
          </p:cNvSpPr>
          <p:nvPr/>
        </p:nvSpPr>
        <p:spPr bwMode="auto">
          <a:xfrm>
            <a:off x="89632" y="1244254"/>
            <a:ext cx="75394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Mở</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đầu</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kì</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Ăng</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-co</a:t>
            </a:r>
            <a:r>
              <a:rPr kumimoji="0" lang="en-US" altLang="vi-VN"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20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ời</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kì</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kì</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suy</a:t>
            </a:r>
            <a:r>
              <a:rPr lang="en-US" altLang="vi-VN" sz="20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000" b="1" dirty="0" err="1">
                <a:latin typeface="Times New Roman" panose="02020603050405020304" pitchFamily="18" charset="0"/>
                <a:ea typeface="Calibri" panose="020F0502020204030204" pitchFamily="34" charset="0"/>
                <a:cs typeface="Times New Roman" panose="02020603050405020304" pitchFamily="18" charset="0"/>
              </a:rPr>
              <a:t>yếu</a:t>
            </a:r>
            <a:endParaRPr kumimoji="0" lang="vi-VN" altLang="vi-VN" sz="2000" b="0" i="0" u="none" strike="noStrike" cap="none" normalizeH="0" baseline="0" dirty="0">
              <a:ln>
                <a:noFill/>
              </a:ln>
              <a:solidFill>
                <a:schemeClr val="tx1"/>
              </a:solidFill>
              <a:effectLst/>
            </a:endParaRPr>
          </a:p>
        </p:txBody>
      </p:sp>
      <p:sp>
        <p:nvSpPr>
          <p:cNvPr id="22" name="AutoShape 10">
            <a:extLst>
              <a:ext uri="{FF2B5EF4-FFF2-40B4-BE49-F238E27FC236}">
                <a16:creationId xmlns:a16="http://schemas.microsoft.com/office/drawing/2014/main" id="{1762DBE4-5D08-441F-9142-E87F16382F4F}"/>
              </a:ext>
            </a:extLst>
          </p:cNvPr>
          <p:cNvSpPr>
            <a:spLocks/>
          </p:cNvSpPr>
          <p:nvPr/>
        </p:nvSpPr>
        <p:spPr bwMode="auto">
          <a:xfrm rot="5400000">
            <a:off x="6602107" y="1018585"/>
            <a:ext cx="164287" cy="1920244"/>
          </a:xfrm>
          <a:prstGeom prst="leftBrace">
            <a:avLst>
              <a:gd name="adj1" fmla="val 9391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TextBox 24">
            <a:extLst>
              <a:ext uri="{FF2B5EF4-FFF2-40B4-BE49-F238E27FC236}">
                <a16:creationId xmlns:a16="http://schemas.microsoft.com/office/drawing/2014/main" id="{D424EDEB-8EF2-4AB4-A1A4-7B46C64556AA}"/>
              </a:ext>
            </a:extLst>
          </p:cNvPr>
          <p:cNvSpPr txBox="1"/>
          <p:nvPr/>
        </p:nvSpPr>
        <p:spPr>
          <a:xfrm>
            <a:off x="282416" y="90162"/>
            <a:ext cx="8590229" cy="954107"/>
          </a:xfrm>
          <a:prstGeom prst="rect">
            <a:avLst/>
          </a:prstGeom>
          <a:noFill/>
        </p:spPr>
        <p:txBody>
          <a:bodyPr wrap="square" rtlCol="0">
            <a:spAutoFit/>
          </a:bodyPr>
          <a:lstStyle/>
          <a:p>
            <a:pPr algn="just"/>
            <a:r>
              <a:rPr lang="en-US" sz="2800" b="1" smtClean="0">
                <a:solidFill>
                  <a:srgbClr val="FF0000"/>
                </a:solidFill>
                <a:latin typeface="Times New Roman" pitchFamily="18" charset="0"/>
                <a:cs typeface="Times New Roman" pitchFamily="18" charset="0"/>
              </a:rPr>
              <a:t>Trục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quốc</a:t>
            </a:r>
            <a:r>
              <a:rPr lang="en-US" sz="2800" b="1" dirty="0">
                <a:solidFill>
                  <a:srgbClr val="FF0000"/>
                </a:solidFill>
                <a:latin typeface="Times New Roman" pitchFamily="18" charset="0"/>
                <a:cs typeface="Times New Roman" pitchFamily="18" charset="0"/>
              </a:rPr>
              <a:t> Cam-</a:t>
            </a:r>
            <a:r>
              <a:rPr lang="en-US" sz="2800" b="1" dirty="0" err="1">
                <a:solidFill>
                  <a:srgbClr val="FF0000"/>
                </a:solidFill>
                <a:latin typeface="Times New Roman" pitchFamily="18" charset="0"/>
                <a:cs typeface="Times New Roman" pitchFamily="18" charset="0"/>
              </a:rPr>
              <a:t>pu</a:t>
            </a:r>
            <a:r>
              <a:rPr lang="en-US" sz="2800" b="1" dirty="0">
                <a:solidFill>
                  <a:srgbClr val="FF0000"/>
                </a:solidFill>
                <a:latin typeface="Times New Roman" pitchFamily="18" charset="0"/>
                <a:cs typeface="Times New Roman" pitchFamily="18" charset="0"/>
              </a:rPr>
              <a:t>-chia</a:t>
            </a:r>
          </a:p>
        </p:txBody>
      </p:sp>
      <p:sp>
        <p:nvSpPr>
          <p:cNvPr id="26" name="AutoShape 10">
            <a:extLst>
              <a:ext uri="{FF2B5EF4-FFF2-40B4-BE49-F238E27FC236}">
                <a16:creationId xmlns:a16="http://schemas.microsoft.com/office/drawing/2014/main" id="{9133DD7E-0595-4946-87D3-1177A109749E}"/>
              </a:ext>
            </a:extLst>
          </p:cNvPr>
          <p:cNvSpPr>
            <a:spLocks/>
          </p:cNvSpPr>
          <p:nvPr/>
        </p:nvSpPr>
        <p:spPr bwMode="auto">
          <a:xfrm rot="5400000">
            <a:off x="3888213" y="779617"/>
            <a:ext cx="282174" cy="2280285"/>
          </a:xfrm>
          <a:prstGeom prst="leftBrace">
            <a:avLst>
              <a:gd name="adj1" fmla="val 9391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12" name="Rectangle 11"/>
          <p:cNvSpPr/>
          <p:nvPr/>
        </p:nvSpPr>
        <p:spPr>
          <a:xfrm>
            <a:off x="804432" y="4181108"/>
            <a:ext cx="7229142" cy="954107"/>
          </a:xfrm>
          <a:prstGeom prst="rect">
            <a:avLst/>
          </a:prstGeom>
        </p:spPr>
        <p:txBody>
          <a:bodyPr wrap="square">
            <a:spAutoFit/>
          </a:bodyPr>
          <a:lstStyle/>
          <a:p>
            <a:pPr algn="just"/>
            <a:r>
              <a:rPr lang="en-US" sz="2800">
                <a:latin typeface="Times New Roman" pitchFamily="18" charset="0"/>
                <a:cs typeface="Times New Roman" pitchFamily="18" charset="0"/>
              </a:rPr>
              <a:t>- Năm 802, vua Giay-a-vác-man II thống nhất lãnh thổ, đổi tên nước là Cam-pu-chia.</a:t>
            </a:r>
            <a:endParaRPr lang="en-US" sz="2800" dirty="0">
              <a:latin typeface="Times New Roman" pitchFamily="18" charset="0"/>
              <a:cs typeface="Times New Roman" pitchFamily="18" charset="0"/>
            </a:endParaRPr>
          </a:p>
        </p:txBody>
      </p:sp>
      <p:sp>
        <p:nvSpPr>
          <p:cNvPr id="13" name="Rectangle 12"/>
          <p:cNvSpPr/>
          <p:nvPr/>
        </p:nvSpPr>
        <p:spPr>
          <a:xfrm>
            <a:off x="566575" y="4176554"/>
            <a:ext cx="7704856" cy="954107"/>
          </a:xfrm>
          <a:prstGeom prst="rect">
            <a:avLst/>
          </a:prstGeom>
        </p:spPr>
        <p:txBody>
          <a:bodyPr wrap="square">
            <a:spAutoFit/>
          </a:bodyPr>
          <a:lstStyle/>
          <a:p>
            <a:pPr algn="just"/>
            <a:r>
              <a:rPr lang="en-US" sz="2800">
                <a:latin typeface="Times New Roman" pitchFamily="18" charset="0"/>
                <a:cs typeface="Times New Roman" pitchFamily="18" charset="0"/>
              </a:rPr>
              <a:t>- Từ thế kỉ IX đến thế kỉ XV: Thời kì Ăng-co-thời kì phát triển rực rỡ nhất của Vương quốc Cam-pu-chia.</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CF1093D-DEA3-40E1-BE11-1659395E3986}"/>
              </a:ext>
            </a:extLst>
          </p:cNvPr>
          <p:cNvSpPr txBox="1"/>
          <p:nvPr/>
        </p:nvSpPr>
        <p:spPr>
          <a:xfrm>
            <a:off x="179512" y="3861048"/>
            <a:ext cx="8640960" cy="2246769"/>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 do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Cam-</a:t>
            </a:r>
            <a:r>
              <a:rPr lang="en-US" sz="2800" dirty="0" err="1">
                <a:latin typeface="Times New Roman" panose="02020603050405020304" pitchFamily="18" charset="0"/>
                <a:cs typeface="Times New Roman" panose="02020603050405020304" pitchFamily="18" charset="0"/>
              </a:rPr>
              <a:t>pu</a:t>
            </a: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a:t>
            </a:r>
            <a:r>
              <a:rPr lang="en-US" sz="2800" dirty="0">
                <a:latin typeface="Times New Roman" panose="02020603050405020304" pitchFamily="18" charset="0"/>
                <a:cs typeface="Times New Roman" panose="02020603050405020304" pitchFamily="18" charset="0"/>
              </a:rPr>
              <a:t>-me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Ăng</a:t>
            </a:r>
            <a:r>
              <a:rPr lang="en-US" sz="2800" dirty="0">
                <a:latin typeface="Times New Roman" panose="02020603050405020304" pitchFamily="18" charset="0"/>
                <a:cs typeface="Times New Roman" panose="02020603050405020304" pitchFamily="18" charset="0"/>
              </a:rPr>
              <a:t>-co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Phnôm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6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xEl>
                                              <p:pRg st="0" end="0"/>
                                            </p:txEl>
                                          </p:spTgt>
                                        </p:tgtEl>
                                      </p:cBhvr>
                                    </p:animEffect>
                                    <p:set>
                                      <p:cBhvr>
                                        <p:cTn id="12"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p:bldP spid="13"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xrftgj_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xrftgj_1.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img.loigiaihay.com/picture/2022/0310/xrftgj_1.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xrftgj_1.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02873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5435</TotalTime>
  <Words>779</Words>
  <Application>Microsoft Office PowerPoint</Application>
  <PresentationFormat>On-screen Show (4:3)</PresentationFormat>
  <Paragraphs>41</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Acer</cp:lastModifiedBy>
  <cp:revision>901</cp:revision>
  <dcterms:created xsi:type="dcterms:W3CDTF">2021-05-14T14:51:36Z</dcterms:created>
  <dcterms:modified xsi:type="dcterms:W3CDTF">2026-01-03T15:03:12Z</dcterms:modified>
</cp:coreProperties>
</file>