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1" r:id="rId2"/>
    <p:sldId id="453" r:id="rId3"/>
    <p:sldId id="437" r:id="rId4"/>
    <p:sldId id="447" r:id="rId5"/>
    <p:sldId id="446" r:id="rId6"/>
    <p:sldId id="264" r:id="rId7"/>
    <p:sldId id="319" r:id="rId8"/>
    <p:sldId id="439" r:id="rId9"/>
    <p:sldId id="449" r:id="rId10"/>
    <p:sldId id="450" r:id="rId11"/>
    <p:sldId id="462" r:id="rId12"/>
    <p:sldId id="463" r:id="rId13"/>
    <p:sldId id="440" r:id="rId14"/>
    <p:sldId id="451" r:id="rId15"/>
    <p:sldId id="269" r:id="rId16"/>
    <p:sldId id="452" r:id="rId17"/>
    <p:sldId id="41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54" autoAdjust="0"/>
    <p:restoredTop sz="94660"/>
  </p:normalViewPr>
  <p:slideViewPr>
    <p:cSldViewPr>
      <p:cViewPr varScale="1">
        <p:scale>
          <a:sx n="120" d="100"/>
          <a:sy n="120" d="100"/>
        </p:scale>
        <p:origin x="109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2932B6-4CF7-4111-AD4A-46A63131B365}" type="datetimeFigureOut">
              <a:rPr lang="en-US" smtClean="0"/>
              <a:t>1/3/2026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1709FA-A089-4BA6-A815-B3522696DF2A}" type="slidenum">
              <a:rPr lang="en-US" smtClean="0"/>
              <a:t>‹#›</a:t>
            </a:fld>
            <a:endParaRPr lang="en-US"/>
          </a:p>
        </p:txBody>
      </p:sp>
    </p:spTree>
    <p:extLst>
      <p:ext uri="{BB962C8B-B14F-4D97-AF65-F5344CB8AC3E}">
        <p14:creationId xmlns:p14="http://schemas.microsoft.com/office/powerpoint/2010/main" val="402106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13</a:t>
            </a:fld>
            <a:endParaRPr lang="en-US"/>
          </a:p>
        </p:txBody>
      </p:sp>
    </p:spTree>
    <p:extLst>
      <p:ext uri="{BB962C8B-B14F-4D97-AF65-F5344CB8AC3E}">
        <p14:creationId xmlns:p14="http://schemas.microsoft.com/office/powerpoint/2010/main" val="2704109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A7B5D1-7846-490F-822F-E12C2A7E4930}"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78141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A7B5D1-7846-490F-822F-E12C2A7E4930}"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589674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A7B5D1-7846-490F-822F-E12C2A7E4930}"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801224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13A172F-34B6-44B7-8F5D-E0FAFC2D2FED}" type="slidenum">
              <a:rPr lang="en-US"/>
              <a:pPr>
                <a:defRPr/>
              </a:pPr>
              <a:t>‹#›</a:t>
            </a:fld>
            <a:endParaRPr lang="en-US"/>
          </a:p>
        </p:txBody>
      </p:sp>
    </p:spTree>
    <p:extLst>
      <p:ext uri="{BB962C8B-B14F-4D97-AF65-F5344CB8AC3E}">
        <p14:creationId xmlns:p14="http://schemas.microsoft.com/office/powerpoint/2010/main" val="1730720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77F171F7-D6C8-46B0-A231-BB7ED52F844D}" type="slidenum">
              <a:rPr lang="en-US"/>
              <a:pPr>
                <a:defRPr/>
              </a:pPr>
              <a:t>‹#›</a:t>
            </a:fld>
            <a:endParaRPr lang="en-US"/>
          </a:p>
        </p:txBody>
      </p:sp>
    </p:spTree>
    <p:extLst>
      <p:ext uri="{BB962C8B-B14F-4D97-AF65-F5344CB8AC3E}">
        <p14:creationId xmlns:p14="http://schemas.microsoft.com/office/powerpoint/2010/main" val="226502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A7B5D1-7846-490F-822F-E12C2A7E4930}"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2637956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A7B5D1-7846-490F-822F-E12C2A7E4930}"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170331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FA7B5D1-7846-490F-822F-E12C2A7E4930}" type="datetimeFigureOut">
              <a:rPr lang="en-US" smtClean="0"/>
              <a:t>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3900871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A7B5D1-7846-490F-822F-E12C2A7E4930}" type="datetimeFigureOut">
              <a:rPr lang="en-US" smtClean="0"/>
              <a:t>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860764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FA7B5D1-7846-490F-822F-E12C2A7E4930}" type="datetimeFigureOut">
              <a:rPr lang="en-US" smtClean="0"/>
              <a:t>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3900889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A7B5D1-7846-490F-822F-E12C2A7E4930}" type="datetimeFigureOut">
              <a:rPr lang="en-US" smtClean="0"/>
              <a:t>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79637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A7B5D1-7846-490F-822F-E12C2A7E4930}" type="datetimeFigureOut">
              <a:rPr lang="en-US" smtClean="0"/>
              <a:t>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3592197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A7B5D1-7846-490F-822F-E12C2A7E4930}" type="datetimeFigureOut">
              <a:rPr lang="en-US" smtClean="0"/>
              <a:t>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268641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A7B5D1-7846-490F-822F-E12C2A7E4930}" type="datetimeFigureOut">
              <a:rPr lang="en-US" smtClean="0"/>
              <a:t>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BFD958-855D-447B-94B9-1AEC959F9587}" type="slidenum">
              <a:rPr lang="en-US" smtClean="0"/>
              <a:t>‹#›</a:t>
            </a:fld>
            <a:endParaRPr lang="en-US"/>
          </a:p>
        </p:txBody>
      </p:sp>
    </p:spTree>
    <p:extLst>
      <p:ext uri="{BB962C8B-B14F-4D97-AF65-F5344CB8AC3E}">
        <p14:creationId xmlns:p14="http://schemas.microsoft.com/office/powerpoint/2010/main" val="230917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7.xml"/><Relationship Id="rId1" Type="http://schemas.openxmlformats.org/officeDocument/2006/relationships/slideLayout" Target="../slideLayouts/slideLayout12.xml"/><Relationship Id="rId4" Type="http://schemas.openxmlformats.org/officeDocument/2006/relationships/slide" Target="slide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893274" y="328118"/>
            <a:ext cx="7357452" cy="954107"/>
          </a:xfrm>
          <a:prstGeom prst="rect">
            <a:avLst/>
          </a:prstGeom>
          <a:noFill/>
        </p:spPr>
        <p:txBody>
          <a:bodyPr wrap="square" rtlCol="0">
            <a:spAutoFit/>
          </a:bodyPr>
          <a:lstStyle/>
          <a:p>
            <a:pPr algn="ctr"/>
            <a:r>
              <a:rPr lang="en-US" sz="2800" b="1" smtClean="0">
                <a:solidFill>
                  <a:srgbClr val="0000FF"/>
                </a:solidFill>
                <a:latin typeface="Times New Roman" pitchFamily="18" charset="0"/>
                <a:cs typeface="Times New Roman" pitchFamily="18" charset="0"/>
              </a:rPr>
              <a:t>TIẾT </a:t>
            </a:r>
            <a:r>
              <a:rPr lang="en-US" sz="2800" b="1" smtClean="0">
                <a:solidFill>
                  <a:srgbClr val="0000FF"/>
                </a:solidFill>
                <a:latin typeface="Times New Roman" pitchFamily="18" charset="0"/>
                <a:cs typeface="Times New Roman" pitchFamily="18" charset="0"/>
              </a:rPr>
              <a:t>21. </a:t>
            </a:r>
            <a:r>
              <a:rPr lang="en-US" sz="2800" b="1" smtClean="0">
                <a:solidFill>
                  <a:srgbClr val="0000FF"/>
                </a:solidFill>
                <a:latin typeface="Times New Roman" pitchFamily="18" charset="0"/>
                <a:cs typeface="Times New Roman" pitchFamily="18" charset="0"/>
              </a:rPr>
              <a:t>BÀI </a:t>
            </a:r>
            <a:r>
              <a:rPr lang="en-US" sz="2800" b="1" dirty="0">
                <a:solidFill>
                  <a:srgbClr val="0000FF"/>
                </a:solidFill>
                <a:latin typeface="Times New Roman" pitchFamily="18" charset="0"/>
                <a:cs typeface="Times New Roman" pitchFamily="18" charset="0"/>
              </a:rPr>
              <a:t>8: V</a:t>
            </a:r>
            <a:r>
              <a:rPr lang="vi-VN" sz="2800" b="1" dirty="0">
                <a:solidFill>
                  <a:srgbClr val="0000FF"/>
                </a:solidFill>
                <a:latin typeface="Times New Roman" pitchFamily="18" charset="0"/>
                <a:cs typeface="Times New Roman" pitchFamily="18" charset="0"/>
              </a:rPr>
              <a:t>Ư</a:t>
            </a:r>
            <a:r>
              <a:rPr lang="en-US" sz="2800" b="1" dirty="0">
                <a:solidFill>
                  <a:srgbClr val="0000FF"/>
                </a:solidFill>
                <a:latin typeface="Times New Roman" pitchFamily="18" charset="0"/>
                <a:cs typeface="Times New Roman" pitchFamily="18" charset="0"/>
              </a:rPr>
              <a:t>ƠNG QUỐC CAM-PU-CHIA</a:t>
            </a:r>
          </a:p>
        </p:txBody>
      </p:sp>
      <p:sp>
        <p:nvSpPr>
          <p:cNvPr id="2" name="Oval 1"/>
          <p:cNvSpPr/>
          <p:nvPr/>
        </p:nvSpPr>
        <p:spPr>
          <a:xfrm>
            <a:off x="179512" y="2538892"/>
            <a:ext cx="2648419" cy="167757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vi-VN" sz="2200" b="1" dirty="0">
                <a:solidFill>
                  <a:srgbClr val="C00000"/>
                </a:solidFill>
                <a:latin typeface="Times New Roman" panose="02020603050405020304" pitchFamily="18" charset="0"/>
                <a:cs typeface="Times New Roman" panose="02020603050405020304" pitchFamily="18" charset="0"/>
              </a:rPr>
              <a:t>V</a:t>
            </a:r>
            <a:r>
              <a:rPr lang="en-US" sz="2200" b="1" dirty="0">
                <a:solidFill>
                  <a:srgbClr val="C00000"/>
                </a:solidFill>
                <a:latin typeface="Times New Roman" panose="02020603050405020304" pitchFamily="18" charset="0"/>
                <a:cs typeface="Times New Roman" panose="02020603050405020304" pitchFamily="18" charset="0"/>
              </a:rPr>
              <a:t>ƯƠNG QUỐC CAM-PU-CHIA</a:t>
            </a:r>
          </a:p>
        </p:txBody>
      </p:sp>
      <p:sp>
        <p:nvSpPr>
          <p:cNvPr id="3" name="Rounded Rectangle 2">
            <a:hlinkClick r:id="rId2" action="ppaction://hlinksldjump"/>
          </p:cNvPr>
          <p:cNvSpPr/>
          <p:nvPr/>
        </p:nvSpPr>
        <p:spPr>
          <a:xfrm>
            <a:off x="2483768" y="1175772"/>
            <a:ext cx="6120680" cy="1191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FF0000"/>
                </a:solidFill>
                <a:latin typeface="Times New Roman" panose="02020603050405020304" pitchFamily="18" charset="0"/>
                <a:cs typeface="Times New Roman" panose="02020603050405020304" pitchFamily="18" charset="0"/>
              </a:rPr>
              <a:t>1. </a:t>
            </a:r>
            <a:r>
              <a:rPr lang="en-US" sz="2800" b="1" dirty="0" err="1">
                <a:solidFill>
                  <a:srgbClr val="FF0000"/>
                </a:solidFill>
                <a:latin typeface="Times New Roman" panose="02020603050405020304" pitchFamily="18" charset="0"/>
                <a:cs typeface="Times New Roman" panose="02020603050405020304" pitchFamily="18" charset="0"/>
              </a:rPr>
              <a:t>Quá</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thành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phát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triển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của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Vương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quốc</a:t>
            </a:r>
            <a:r>
              <a:rPr lang="en-US" sz="2800" b="1" dirty="0">
                <a:solidFill>
                  <a:srgbClr val="FF0000"/>
                </a:solidFill>
                <a:latin typeface="Times New Roman" panose="02020603050405020304" pitchFamily="18" charset="0"/>
                <a:cs typeface="Times New Roman" panose="02020603050405020304" pitchFamily="18" charset="0"/>
              </a:rPr>
              <a:t> Cam-</a:t>
            </a:r>
            <a:r>
              <a:rPr lang="en-US" sz="2800" b="1" dirty="0" err="1">
                <a:solidFill>
                  <a:srgbClr val="FF0000"/>
                </a:solidFill>
                <a:latin typeface="Times New Roman" panose="02020603050405020304" pitchFamily="18" charset="0"/>
                <a:cs typeface="Times New Roman" panose="02020603050405020304" pitchFamily="18" charset="0"/>
              </a:rPr>
              <a:t>pu</a:t>
            </a:r>
            <a:r>
              <a:rPr lang="en-US" sz="2800" b="1" dirty="0">
                <a:solidFill>
                  <a:srgbClr val="FF0000"/>
                </a:solidFill>
                <a:latin typeface="Times New Roman" panose="02020603050405020304" pitchFamily="18" charset="0"/>
                <a:cs typeface="Times New Roman" panose="02020603050405020304" pitchFamily="18" charset="0"/>
              </a:rPr>
              <a:t>-chia.</a:t>
            </a:r>
            <a:endParaRPr lang="vi-VN" sz="2800" b="1" dirty="0">
              <a:solidFill>
                <a:srgbClr val="FF0000"/>
              </a:solidFill>
              <a:latin typeface="Times New Roman" panose="02020603050405020304" pitchFamily="18" charset="0"/>
              <a:cs typeface="Times New Roman" panose="02020603050405020304" pitchFamily="18" charset="0"/>
            </a:endParaRPr>
          </a:p>
        </p:txBody>
      </p:sp>
      <p:sp>
        <p:nvSpPr>
          <p:cNvPr id="18" name="Rounded Rectangle 17">
            <a:hlinkClick r:id="rId3" action="ppaction://hlinksldjump"/>
          </p:cNvPr>
          <p:cNvSpPr/>
          <p:nvPr/>
        </p:nvSpPr>
        <p:spPr>
          <a:xfrm>
            <a:off x="3255731" y="2838509"/>
            <a:ext cx="5348717" cy="79208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600" b="1" dirty="0">
                <a:latin typeface="Times New Roman" panose="02020603050405020304" pitchFamily="18" charset="0"/>
                <a:cs typeface="Times New Roman" panose="02020603050405020304" pitchFamily="18" charset="0"/>
              </a:rPr>
              <a:t>2.  </a:t>
            </a:r>
            <a:r>
              <a:rPr lang="en-US" sz="2600" b="1" dirty="0" err="1">
                <a:latin typeface="Times New Roman" panose="02020603050405020304" pitchFamily="18" charset="0"/>
                <a:cs typeface="Times New Roman" panose="02020603050405020304" pitchFamily="18" charset="0"/>
              </a:rPr>
              <a:t>Sự</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phát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triển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Vương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quốc</a:t>
            </a:r>
            <a:r>
              <a:rPr lang="en-US" sz="2600" b="1" dirty="0">
                <a:latin typeface="Times New Roman" panose="02020603050405020304" pitchFamily="18" charset="0"/>
                <a:cs typeface="Times New Roman" panose="02020603050405020304" pitchFamily="18" charset="0"/>
              </a:rPr>
              <a:t> Cam-</a:t>
            </a:r>
            <a:r>
              <a:rPr lang="en-US" sz="2600" b="1" dirty="0" err="1">
                <a:latin typeface="Times New Roman" panose="02020603050405020304" pitchFamily="18" charset="0"/>
                <a:cs typeface="Times New Roman" panose="02020603050405020304" pitchFamily="18" charset="0"/>
              </a:rPr>
              <a:t>pu</a:t>
            </a:r>
            <a:r>
              <a:rPr lang="en-US" sz="2600" b="1" dirty="0">
                <a:latin typeface="Times New Roman" panose="02020603050405020304" pitchFamily="18" charset="0"/>
                <a:cs typeface="Times New Roman" panose="02020603050405020304" pitchFamily="18" charset="0"/>
              </a:rPr>
              <a:t>-chia </a:t>
            </a:r>
            <a:r>
              <a:rPr lang="en-US" sz="2600" b="1" dirty="0" err="1">
                <a:latin typeface="Times New Roman" panose="02020603050405020304" pitchFamily="18" charset="0"/>
                <a:cs typeface="Times New Roman" panose="02020603050405020304" pitchFamily="18" charset="0"/>
              </a:rPr>
              <a:t>thời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Ăng</a:t>
            </a:r>
            <a:r>
              <a:rPr lang="en-US" sz="2600" b="1" dirty="0">
                <a:latin typeface="Times New Roman" panose="02020603050405020304" pitchFamily="18" charset="0"/>
                <a:cs typeface="Times New Roman" panose="02020603050405020304" pitchFamily="18" charset="0"/>
              </a:rPr>
              <a:t>-co</a:t>
            </a:r>
            <a:endParaRPr lang="vi-VN" sz="2600" b="1" dirty="0">
              <a:latin typeface="Times New Roman" panose="02020603050405020304" pitchFamily="18" charset="0"/>
              <a:cs typeface="Times New Roman" panose="02020603050405020304" pitchFamily="18" charset="0"/>
            </a:endParaRPr>
          </a:p>
        </p:txBody>
      </p:sp>
      <p:sp>
        <p:nvSpPr>
          <p:cNvPr id="23" name="Rounded Rectangle 22">
            <a:hlinkClick r:id="rId4" action="ppaction://hlinksldjump"/>
          </p:cNvPr>
          <p:cNvSpPr/>
          <p:nvPr/>
        </p:nvSpPr>
        <p:spPr>
          <a:xfrm>
            <a:off x="2673852" y="4310743"/>
            <a:ext cx="6120680" cy="110653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Một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số</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nét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tiêu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biểu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về</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văn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hóa</a:t>
            </a:r>
            <a:endParaRPr lang="vi-VN" sz="2800" b="1" dirty="0">
              <a:solidFill>
                <a:srgbClr val="0000FF"/>
              </a:solidFill>
              <a:latin typeface="Times New Roman" panose="02020603050405020304" pitchFamily="18" charset="0"/>
              <a:cs typeface="Times New Roman" panose="02020603050405020304" pitchFamily="18" charset="0"/>
            </a:endParaRPr>
          </a:p>
        </p:txBody>
      </p:sp>
      <p:cxnSp>
        <p:nvCxnSpPr>
          <p:cNvPr id="5" name="Straight Arrow Connector 4"/>
          <p:cNvCxnSpPr>
            <a:cxnSpLocks/>
            <a:stCxn id="2" idx="0"/>
            <a:endCxn id="3" idx="1"/>
          </p:cNvCxnSpPr>
          <p:nvPr/>
        </p:nvCxnSpPr>
        <p:spPr>
          <a:xfrm flipV="1">
            <a:off x="1503722" y="1771341"/>
            <a:ext cx="980046" cy="76755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flipV="1">
            <a:off x="2673852" y="3418122"/>
            <a:ext cx="581879" cy="1339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cxnSpLocks/>
            <a:stCxn id="2" idx="4"/>
            <a:endCxn id="23" idx="1"/>
          </p:cNvCxnSpPr>
          <p:nvPr/>
        </p:nvCxnSpPr>
        <p:spPr>
          <a:xfrm>
            <a:off x="1503722" y="4216462"/>
            <a:ext cx="1170130" cy="64755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9293222"/>
      </p:ext>
    </p:extLst>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par>
                                <p:cTn id="21" presetID="10"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8" grpId="0" animBg="1"/>
      <p:bldP spid="2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02545" y="2060848"/>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5805" y="117901"/>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9" name="TextBox 8"/>
          <p:cNvSpPr txBox="1"/>
          <p:nvPr/>
        </p:nvSpPr>
        <p:spPr>
          <a:xfrm>
            <a:off x="618651" y="1268760"/>
            <a:ext cx="9144000" cy="3754874"/>
          </a:xfrm>
          <a:prstGeom prst="rect">
            <a:avLst/>
          </a:prstGeom>
          <a:noFill/>
        </p:spPr>
        <p:txBody>
          <a:bodyPr wrap="square" rtlCol="0">
            <a:spAutoFit/>
          </a:bodyPr>
          <a:lstStyle/>
          <a:p>
            <a:pPr>
              <a:lnSpc>
                <a:spcPct val="150000"/>
              </a:lnSpc>
            </a:pPr>
            <a:r>
              <a:rPr lang="vi-VN" sz="2800" b="1">
                <a:latin typeface="+mj-lt"/>
              </a:rPr>
              <a:t>Câu 4. </a:t>
            </a:r>
            <a:r>
              <a:rPr lang="vi-VN" sz="2800">
                <a:latin typeface="+mj-lt"/>
              </a:rPr>
              <a:t>Thời kì Ăng-co, vương quốc Cam-pu-chia đã</a:t>
            </a:r>
          </a:p>
          <a:p>
            <a:pPr>
              <a:lnSpc>
                <a:spcPct val="150000"/>
              </a:lnSpc>
            </a:pPr>
            <a:r>
              <a:rPr lang="vi-VN" sz="2800">
                <a:latin typeface="+mj-lt"/>
              </a:rPr>
              <a:t>A. bước vào thời kì phát triển rực rỡ nhất.</a:t>
            </a:r>
          </a:p>
          <a:p>
            <a:pPr>
              <a:lnSpc>
                <a:spcPct val="150000"/>
              </a:lnSpc>
            </a:pPr>
            <a:r>
              <a:rPr lang="vi-VN" sz="2800">
                <a:latin typeface="+mj-lt"/>
              </a:rPr>
              <a:t>B. được hình thành và bước đầu phát triển.</a:t>
            </a:r>
          </a:p>
          <a:p>
            <a:pPr>
              <a:lnSpc>
                <a:spcPct val="150000"/>
              </a:lnSpc>
            </a:pPr>
            <a:r>
              <a:rPr lang="vi-VN" sz="2800">
                <a:latin typeface="+mj-lt"/>
              </a:rPr>
              <a:t>C. lâm vào khủng hoảng trên nhiều lĩnh vực.</a:t>
            </a:r>
          </a:p>
          <a:p>
            <a:pPr>
              <a:lnSpc>
                <a:spcPct val="150000"/>
              </a:lnSpc>
            </a:pPr>
            <a:r>
              <a:rPr lang="vi-VN" sz="2800">
                <a:latin typeface="+mj-lt"/>
              </a:rPr>
              <a:t>D. sụp đổ do sự xâm lược của quân Nguyên.</a:t>
            </a:r>
          </a:p>
          <a:p>
            <a:pPr algn="just"/>
            <a:endParaRPr lang="en-US" sz="2800" dirty="0">
              <a:latin typeface="+mj-lt"/>
              <a:cs typeface="Times New Roman" pitchFamily="18" charset="0"/>
            </a:endParaRPr>
          </a:p>
        </p:txBody>
      </p:sp>
      <p:sp>
        <p:nvSpPr>
          <p:cNvPr id="5" name="TextBox 4"/>
          <p:cNvSpPr txBox="1"/>
          <p:nvPr/>
        </p:nvSpPr>
        <p:spPr>
          <a:xfrm>
            <a:off x="602545" y="1268760"/>
            <a:ext cx="9144000" cy="3754874"/>
          </a:xfrm>
          <a:prstGeom prst="rect">
            <a:avLst/>
          </a:prstGeom>
          <a:noFill/>
        </p:spPr>
        <p:txBody>
          <a:bodyPr wrap="square" rtlCol="0">
            <a:spAutoFit/>
          </a:bodyPr>
          <a:lstStyle/>
          <a:p>
            <a:pPr>
              <a:lnSpc>
                <a:spcPct val="150000"/>
              </a:lnSpc>
            </a:pPr>
            <a:r>
              <a:rPr lang="vi-VN" sz="2800" b="1">
                <a:latin typeface="+mj-lt"/>
              </a:rPr>
              <a:t>Câu 4. </a:t>
            </a:r>
            <a:r>
              <a:rPr lang="vi-VN" sz="2800">
                <a:latin typeface="+mj-lt"/>
              </a:rPr>
              <a:t>Thời kì Ăng-co, vương quốc Cam-pu-chia đã</a:t>
            </a:r>
          </a:p>
          <a:p>
            <a:pPr>
              <a:lnSpc>
                <a:spcPct val="150000"/>
              </a:lnSpc>
            </a:pPr>
            <a:r>
              <a:rPr lang="vi-VN" sz="2800">
                <a:latin typeface="+mj-lt"/>
              </a:rPr>
              <a:t>A. bước vào thời kì phát triển rực rỡ nhất.</a:t>
            </a:r>
          </a:p>
          <a:p>
            <a:pPr>
              <a:lnSpc>
                <a:spcPct val="150000"/>
              </a:lnSpc>
            </a:pPr>
            <a:r>
              <a:rPr lang="vi-VN" sz="2800">
                <a:latin typeface="+mj-lt"/>
              </a:rPr>
              <a:t>B. được hình thành và bước đầu phát triển.</a:t>
            </a:r>
          </a:p>
          <a:p>
            <a:pPr>
              <a:lnSpc>
                <a:spcPct val="150000"/>
              </a:lnSpc>
            </a:pPr>
            <a:r>
              <a:rPr lang="vi-VN" sz="2800">
                <a:latin typeface="+mj-lt"/>
              </a:rPr>
              <a:t>C. lâm vào khủng hoảng trên nhiều lĩnh vực.</a:t>
            </a:r>
          </a:p>
          <a:p>
            <a:pPr>
              <a:lnSpc>
                <a:spcPct val="150000"/>
              </a:lnSpc>
            </a:pPr>
            <a:r>
              <a:rPr lang="vi-VN" sz="2800">
                <a:latin typeface="+mj-lt"/>
              </a:rPr>
              <a:t>D. sụp đổ do sự xâm lược của quân Nguyên.</a:t>
            </a:r>
          </a:p>
          <a:p>
            <a:pPr algn="just"/>
            <a:endParaRPr lang="en-US" sz="2800" dirty="0">
              <a:latin typeface="+mj-lt"/>
              <a:cs typeface="Times New Roman" pitchFamily="18" charset="0"/>
            </a:endParaRPr>
          </a:p>
        </p:txBody>
      </p:sp>
    </p:spTree>
    <p:extLst>
      <p:ext uri="{BB962C8B-B14F-4D97-AF65-F5344CB8AC3E}">
        <p14:creationId xmlns:p14="http://schemas.microsoft.com/office/powerpoint/2010/main" val="445225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96029" y="1124744"/>
            <a:ext cx="6984776" cy="2608535"/>
          </a:xfrm>
          <a:prstGeom prst="rect">
            <a:avLst/>
          </a:prstGeom>
        </p:spPr>
        <p:txBody>
          <a:bodyPr wrap="square">
            <a:spAutoFit/>
          </a:bodyPr>
          <a:lstStyle/>
          <a:p>
            <a:pPr algn="just">
              <a:lnSpc>
                <a:spcPct val="150000"/>
              </a:lnSpc>
            </a:pPr>
            <a:r>
              <a:rPr lang="vi-VN" sz="2800" b="1" smtClean="0">
                <a:solidFill>
                  <a:srgbClr val="000000"/>
                </a:solidFill>
                <a:latin typeface="+mj-lt"/>
              </a:rPr>
              <a:t>Câu 5. </a:t>
            </a:r>
            <a:r>
              <a:rPr lang="vi-VN" sz="2800" smtClean="0">
                <a:solidFill>
                  <a:srgbClr val="000000"/>
                </a:solidFill>
                <a:latin typeface="+mj-lt"/>
              </a:rPr>
              <a:t>Kinh đô của vương quốc Cam-pu-chia dưới thời kì phát triển hoàng kim </a:t>
            </a:r>
            <a:r>
              <a:rPr lang="vi-VN" sz="2800">
                <a:solidFill>
                  <a:srgbClr val="000000"/>
                </a:solidFill>
                <a:latin typeface="+mj-lt"/>
              </a:rPr>
              <a:t>nhất là</a:t>
            </a:r>
          </a:p>
          <a:p>
            <a:pPr algn="just">
              <a:lnSpc>
                <a:spcPct val="150000"/>
              </a:lnSpc>
            </a:pPr>
            <a:r>
              <a:rPr lang="vi-VN" sz="2800">
                <a:solidFill>
                  <a:srgbClr val="000000"/>
                </a:solidFill>
                <a:latin typeface="+mj-lt"/>
              </a:rPr>
              <a:t>A. Phnôm </a:t>
            </a:r>
            <a:r>
              <a:rPr lang="vi-VN" sz="2800" smtClean="0">
                <a:solidFill>
                  <a:srgbClr val="000000"/>
                </a:solidFill>
                <a:latin typeface="+mj-lt"/>
              </a:rPr>
              <a:t>Pênh.</a:t>
            </a:r>
            <a:r>
              <a:rPr lang="en-US" sz="2800" smtClean="0">
                <a:solidFill>
                  <a:srgbClr val="000000"/>
                </a:solidFill>
                <a:latin typeface="+mj-lt"/>
              </a:rPr>
              <a:t>               </a:t>
            </a:r>
            <a:r>
              <a:rPr lang="vi-VN" sz="2800" smtClean="0">
                <a:solidFill>
                  <a:srgbClr val="000000"/>
                </a:solidFill>
                <a:latin typeface="+mj-lt"/>
              </a:rPr>
              <a:t>B</a:t>
            </a:r>
            <a:r>
              <a:rPr lang="vi-VN" sz="2800">
                <a:solidFill>
                  <a:srgbClr val="000000"/>
                </a:solidFill>
                <a:latin typeface="+mj-lt"/>
              </a:rPr>
              <a:t>. Ăng-co</a:t>
            </a:r>
          </a:p>
          <a:p>
            <a:pPr algn="just">
              <a:lnSpc>
                <a:spcPct val="150000"/>
              </a:lnSpc>
            </a:pPr>
            <a:r>
              <a:rPr lang="vi-VN" sz="2800">
                <a:solidFill>
                  <a:srgbClr val="000000"/>
                </a:solidFill>
                <a:latin typeface="+mj-lt"/>
              </a:rPr>
              <a:t>C. Viêng </a:t>
            </a:r>
            <a:r>
              <a:rPr lang="vi-VN" sz="2800" smtClean="0">
                <a:solidFill>
                  <a:srgbClr val="000000"/>
                </a:solidFill>
                <a:latin typeface="+mj-lt"/>
              </a:rPr>
              <a:t>Chăn.</a:t>
            </a:r>
            <a:r>
              <a:rPr lang="en-US" sz="2800" smtClean="0">
                <a:solidFill>
                  <a:srgbClr val="000000"/>
                </a:solidFill>
                <a:latin typeface="+mj-lt"/>
              </a:rPr>
              <a:t>                  </a:t>
            </a:r>
            <a:r>
              <a:rPr lang="vi-VN" sz="2800" smtClean="0">
                <a:solidFill>
                  <a:srgbClr val="000000"/>
                </a:solidFill>
                <a:latin typeface="+mj-lt"/>
              </a:rPr>
              <a:t>D</a:t>
            </a:r>
            <a:r>
              <a:rPr lang="vi-VN" sz="2800">
                <a:solidFill>
                  <a:srgbClr val="000000"/>
                </a:solidFill>
                <a:latin typeface="+mj-lt"/>
              </a:rPr>
              <a:t>. Biển Hồ.</a:t>
            </a:r>
            <a:endParaRPr lang="vi-VN" sz="2800" b="0" i="0">
              <a:solidFill>
                <a:srgbClr val="000000"/>
              </a:solidFill>
              <a:effectLst/>
              <a:latin typeface="+mj-lt"/>
            </a:endParaRPr>
          </a:p>
        </p:txBody>
      </p:sp>
      <p:sp>
        <p:nvSpPr>
          <p:cNvPr id="12" name="Oval 11"/>
          <p:cNvSpPr/>
          <p:nvPr/>
        </p:nvSpPr>
        <p:spPr>
          <a:xfrm>
            <a:off x="4408635" y="2564904"/>
            <a:ext cx="427038" cy="4619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1671913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3568" y="1412776"/>
            <a:ext cx="8064896" cy="3892861"/>
          </a:xfrm>
          <a:prstGeom prst="rect">
            <a:avLst/>
          </a:prstGeom>
        </p:spPr>
        <p:txBody>
          <a:bodyPr wrap="square">
            <a:spAutoFit/>
          </a:bodyPr>
          <a:lstStyle/>
          <a:p>
            <a:pPr algn="just">
              <a:lnSpc>
                <a:spcPct val="150000"/>
              </a:lnSpc>
            </a:pPr>
            <a:r>
              <a:rPr lang="vi-VN" sz="2800" b="1">
                <a:solidFill>
                  <a:srgbClr val="000000"/>
                </a:solidFill>
                <a:latin typeface="+mj-lt"/>
              </a:rPr>
              <a:t>Câu </a:t>
            </a:r>
            <a:r>
              <a:rPr lang="en-US" sz="2800" b="1" smtClean="0">
                <a:solidFill>
                  <a:srgbClr val="000000"/>
                </a:solidFill>
                <a:latin typeface="+mj-lt"/>
              </a:rPr>
              <a:t>6</a:t>
            </a:r>
            <a:r>
              <a:rPr lang="vi-VN" sz="2800" b="1" smtClean="0">
                <a:solidFill>
                  <a:srgbClr val="000000"/>
                </a:solidFill>
                <a:latin typeface="+mj-lt"/>
              </a:rPr>
              <a:t>.</a:t>
            </a:r>
            <a:r>
              <a:rPr lang="vi-VN" sz="2800" b="1">
                <a:solidFill>
                  <a:srgbClr val="000000"/>
                </a:solidFill>
                <a:latin typeface="+mj-lt"/>
              </a:rPr>
              <a:t> </a:t>
            </a:r>
            <a:r>
              <a:rPr lang="vi-VN" sz="2800">
                <a:solidFill>
                  <a:srgbClr val="000000"/>
                </a:solidFill>
                <a:latin typeface="+mj-lt"/>
              </a:rPr>
              <a:t>Các vị vua thời kì Ăng-co không ngừng mở rộng quyền lực ra bên ngoài thông qua việc</a:t>
            </a:r>
          </a:p>
          <a:p>
            <a:pPr algn="just">
              <a:lnSpc>
                <a:spcPct val="150000"/>
              </a:lnSpc>
            </a:pPr>
            <a:r>
              <a:rPr lang="vi-VN" sz="2800">
                <a:solidFill>
                  <a:srgbClr val="000000"/>
                </a:solidFill>
                <a:latin typeface="+mj-lt"/>
              </a:rPr>
              <a:t>A. giữ quan hệ hoà hiếu với các quốc gia láng giềng.</a:t>
            </a:r>
          </a:p>
          <a:p>
            <a:pPr algn="just">
              <a:lnSpc>
                <a:spcPct val="150000"/>
              </a:lnSpc>
            </a:pPr>
            <a:r>
              <a:rPr lang="vi-VN" sz="2800">
                <a:solidFill>
                  <a:srgbClr val="000000"/>
                </a:solidFill>
                <a:latin typeface="+mj-lt"/>
              </a:rPr>
              <a:t>B. thần phục, cống nạp sản vật quý cho Lan Xang.</a:t>
            </a:r>
          </a:p>
          <a:p>
            <a:pPr algn="just">
              <a:lnSpc>
                <a:spcPct val="150000"/>
              </a:lnSpc>
            </a:pPr>
            <a:r>
              <a:rPr lang="vi-VN" sz="2800">
                <a:solidFill>
                  <a:srgbClr val="000000"/>
                </a:solidFill>
                <a:latin typeface="+mj-lt"/>
              </a:rPr>
              <a:t>C. tấn công quân sự, gây chiến tranh xâm lược.</a:t>
            </a:r>
          </a:p>
          <a:p>
            <a:pPr algn="just">
              <a:lnSpc>
                <a:spcPct val="150000"/>
              </a:lnSpc>
            </a:pPr>
            <a:r>
              <a:rPr lang="vi-VN" sz="2800">
                <a:solidFill>
                  <a:srgbClr val="000000"/>
                </a:solidFill>
                <a:latin typeface="+mj-lt"/>
              </a:rPr>
              <a:t>D. thần phục và cống nạp sản vật quý cho Phù Nam.</a:t>
            </a:r>
            <a:endParaRPr lang="vi-VN" sz="2800" b="0" i="0">
              <a:solidFill>
                <a:srgbClr val="000000"/>
              </a:solidFill>
              <a:effectLst/>
              <a:latin typeface="+mj-lt"/>
            </a:endParaRPr>
          </a:p>
        </p:txBody>
      </p:sp>
      <p:sp>
        <p:nvSpPr>
          <p:cNvPr id="7" name="Oval 6"/>
          <p:cNvSpPr/>
          <p:nvPr/>
        </p:nvSpPr>
        <p:spPr>
          <a:xfrm>
            <a:off x="699853" y="4149080"/>
            <a:ext cx="427038" cy="4619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401716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51520" y="191447"/>
            <a:ext cx="8640960" cy="954107"/>
          </a:xfrm>
          <a:prstGeom prst="rect">
            <a:avLst/>
          </a:prstGeom>
          <a:noFill/>
        </p:spPr>
        <p:txBody>
          <a:bodyPr wrap="square" rtlCol="0">
            <a:spAutoFit/>
          </a:bodyPr>
          <a:lstStyle/>
          <a:p>
            <a:pPr algn="just"/>
            <a:r>
              <a:rPr lang="en-US" sz="2800" dirty="0">
                <a:latin typeface="Times New Roman" panose="02020603050405020304" pitchFamily="18" charset="0"/>
                <a:cs typeface="Times New Roman" panose="02020603050405020304" pitchFamily="18" charset="0"/>
              </a:rPr>
              <a:t>7</a:t>
            </a:r>
            <a:r>
              <a:rPr lang="en-US" sz="280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Hãy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(Đ)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sai</a:t>
            </a:r>
            <a:r>
              <a:rPr lang="en-US" sz="2800" dirty="0">
                <a:latin typeface="Times New Roman" panose="02020603050405020304" pitchFamily="18" charset="0"/>
                <a:cs typeface="Times New Roman" panose="02020603050405020304" pitchFamily="18" charset="0"/>
              </a:rPr>
              <a:t> (S)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lịch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ngắn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gọn</a:t>
            </a:r>
            <a:endParaRPr lang="vi-VN" sz="28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4131ABA3-AD37-41EC-8497-8E0C711BC9E2}"/>
              </a:ext>
            </a:extLst>
          </p:cNvPr>
          <p:cNvSpPr txBox="1"/>
          <p:nvPr/>
        </p:nvSpPr>
        <p:spPr>
          <a:xfrm>
            <a:off x="872197" y="1329923"/>
            <a:ext cx="8020283" cy="954107"/>
          </a:xfrm>
          <a:prstGeom prst="rect">
            <a:avLst/>
          </a:prstGeom>
          <a:noFill/>
        </p:spPr>
        <p:txBody>
          <a:bodyPr wrap="square" rtlCol="0">
            <a:spAutoFit/>
          </a:bodyPr>
          <a:lstStyle/>
          <a:p>
            <a:pPr algn="just"/>
            <a:r>
              <a:rPr lang="en-US" sz="2800" dirty="0" err="1">
                <a:solidFill>
                  <a:srgbClr val="0000FF"/>
                </a:solidFill>
                <a:latin typeface="Times New Roman" panose="02020603050405020304" pitchFamily="18" charset="0"/>
                <a:cs typeface="Times New Roman" panose="02020603050405020304" pitchFamily="18" charset="0"/>
              </a:rPr>
              <a:t>Người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a:t>
            </a:r>
            <a:r>
              <a:rPr lang="vi-VN" sz="2800" dirty="0">
                <a:solidFill>
                  <a:srgbClr val="0000FF"/>
                </a:solidFill>
                <a:latin typeface="Times New Roman" panose="02020603050405020304" pitchFamily="18" charset="0"/>
                <a:cs typeface="Times New Roman" panose="02020603050405020304" pitchFamily="18" charset="0"/>
              </a:rPr>
              <a:t>ơ</a:t>
            </a:r>
            <a:r>
              <a:rPr lang="en-US" sz="2800" dirty="0">
                <a:solidFill>
                  <a:srgbClr val="0000FF"/>
                </a:solidFill>
                <a:latin typeface="Times New Roman" panose="02020603050405020304" pitchFamily="18" charset="0"/>
                <a:cs typeface="Times New Roman" panose="02020603050405020304" pitchFamily="18" charset="0"/>
              </a:rPr>
              <a:t>-me </a:t>
            </a:r>
            <a:r>
              <a:rPr lang="en-US" sz="2800" dirty="0" err="1">
                <a:solidFill>
                  <a:srgbClr val="0000FF"/>
                </a:solidFill>
                <a:latin typeface="Times New Roman" panose="02020603050405020304" pitchFamily="18" charset="0"/>
                <a:cs typeface="Times New Roman" panose="02020603050405020304" pitchFamily="18" charset="0"/>
              </a:rPr>
              <a:t>có</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nhiều</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tín</a:t>
            </a:r>
            <a:r>
              <a:rPr lang="en-US" sz="2800" dirty="0">
                <a:solidFill>
                  <a:srgbClr val="0000FF"/>
                </a:solidFill>
                <a:latin typeface="Times New Roman" panose="02020603050405020304" pitchFamily="18" charset="0"/>
                <a:cs typeface="Times New Roman" panose="02020603050405020304" pitchFamily="18" charset="0"/>
              </a:rPr>
              <a:t> ng</a:t>
            </a:r>
            <a:r>
              <a:rPr lang="vi-VN" sz="2800" dirty="0">
                <a:solidFill>
                  <a:srgbClr val="0000FF"/>
                </a:solidFill>
                <a:latin typeface="Times New Roman" panose="02020603050405020304" pitchFamily="18" charset="0"/>
                <a:cs typeface="Times New Roman" panose="02020603050405020304" pitchFamily="18" charset="0"/>
              </a:rPr>
              <a:t>ư</a:t>
            </a:r>
            <a:r>
              <a:rPr lang="en-US" sz="2800" dirty="0" err="1">
                <a:solidFill>
                  <a:srgbClr val="0000FF"/>
                </a:solidFill>
                <a:latin typeface="Times New Roman" panose="02020603050405020304" pitchFamily="18" charset="0"/>
                <a:cs typeface="Times New Roman" panose="02020603050405020304" pitchFamily="18" charset="0"/>
              </a:rPr>
              <a:t>ỡng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dân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gian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Phồn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thực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tục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cầu</a:t>
            </a:r>
            <a:r>
              <a:rPr lang="en-US" sz="2800" dirty="0">
                <a:solidFill>
                  <a:srgbClr val="0000FF"/>
                </a:solidFill>
                <a:latin typeface="Times New Roman" panose="02020603050405020304" pitchFamily="18" charset="0"/>
                <a:cs typeface="Times New Roman" panose="02020603050405020304" pitchFamily="18" charset="0"/>
              </a:rPr>
              <a:t> m</a:t>
            </a:r>
            <a:r>
              <a:rPr lang="vi-VN" sz="2800" dirty="0">
                <a:solidFill>
                  <a:srgbClr val="0000FF"/>
                </a:solidFill>
                <a:latin typeface="Times New Roman" panose="02020603050405020304" pitchFamily="18" charset="0"/>
                <a:cs typeface="Times New Roman" panose="02020603050405020304" pitchFamily="18" charset="0"/>
              </a:rPr>
              <a:t>ư</a:t>
            </a:r>
            <a:r>
              <a:rPr lang="en-US" sz="2800" dirty="0">
                <a:solidFill>
                  <a:srgbClr val="0000FF"/>
                </a:solidFill>
                <a:latin typeface="Times New Roman" panose="02020603050405020304" pitchFamily="18" charset="0"/>
                <a:cs typeface="Times New Roman" panose="02020603050405020304" pitchFamily="18" charset="0"/>
              </a:rPr>
              <a:t>a.</a:t>
            </a:r>
            <a:endParaRPr lang="vi-VN" sz="2800" dirty="0">
              <a:solidFill>
                <a:srgbClr val="0000FF"/>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E897761-B985-43F7-9111-FCBF2FFCC4E1}"/>
              </a:ext>
            </a:extLst>
          </p:cNvPr>
          <p:cNvSpPr txBox="1"/>
          <p:nvPr/>
        </p:nvSpPr>
        <p:spPr>
          <a:xfrm>
            <a:off x="826380" y="2508333"/>
            <a:ext cx="7980394" cy="892552"/>
          </a:xfrm>
          <a:prstGeom prst="rect">
            <a:avLst/>
          </a:prstGeom>
          <a:noFill/>
        </p:spPr>
        <p:txBody>
          <a:bodyPr wrap="square" rtlCol="0">
            <a:spAutoFit/>
          </a:bodyPr>
          <a:lstStyle/>
          <a:p>
            <a:pPr algn="just"/>
            <a:r>
              <a:rPr lang="en-US" sz="2600" dirty="0" err="1">
                <a:solidFill>
                  <a:srgbClr val="C00000"/>
                </a:solidFill>
                <a:latin typeface="Times New Roman" panose="02020603050405020304" pitchFamily="18" charset="0"/>
                <a:cs typeface="Times New Roman" panose="02020603050405020304" pitchFamily="18" charset="0"/>
              </a:rPr>
              <a:t>Nghệ</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thuật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kiến</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trúc</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điêu</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khắc</a:t>
            </a:r>
            <a:r>
              <a:rPr lang="en-US" sz="2600" dirty="0">
                <a:solidFill>
                  <a:srgbClr val="C00000"/>
                </a:solidFill>
                <a:latin typeface="Times New Roman" panose="02020603050405020304" pitchFamily="18" charset="0"/>
                <a:cs typeface="Times New Roman" panose="02020603050405020304" pitchFamily="18" charset="0"/>
              </a:rPr>
              <a:t> Cam-</a:t>
            </a:r>
            <a:r>
              <a:rPr lang="en-US" sz="2600" dirty="0" err="1">
                <a:solidFill>
                  <a:srgbClr val="C00000"/>
                </a:solidFill>
                <a:latin typeface="Times New Roman" panose="02020603050405020304" pitchFamily="18" charset="0"/>
                <a:cs typeface="Times New Roman" panose="02020603050405020304" pitchFamily="18" charset="0"/>
              </a:rPr>
              <a:t>pu</a:t>
            </a:r>
            <a:r>
              <a:rPr lang="en-US" sz="2600" dirty="0">
                <a:solidFill>
                  <a:srgbClr val="C00000"/>
                </a:solidFill>
                <a:latin typeface="Times New Roman" panose="02020603050405020304" pitchFamily="18" charset="0"/>
                <a:cs typeface="Times New Roman" panose="02020603050405020304" pitchFamily="18" charset="0"/>
              </a:rPr>
              <a:t>-chia </a:t>
            </a:r>
            <a:r>
              <a:rPr lang="en-US" sz="2600" dirty="0" err="1">
                <a:solidFill>
                  <a:srgbClr val="C00000"/>
                </a:solidFill>
                <a:latin typeface="Times New Roman" panose="02020603050405020304" pitchFamily="18" charset="0"/>
                <a:cs typeface="Times New Roman" panose="02020603050405020304" pitchFamily="18" charset="0"/>
              </a:rPr>
              <a:t>rất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phát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triển</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với</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các</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thành</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tựu</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nổi</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bậc</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nh</a:t>
            </a:r>
            <a:r>
              <a:rPr lang="vi-VN" sz="2600" dirty="0">
                <a:solidFill>
                  <a:srgbClr val="C00000"/>
                </a:solidFill>
                <a:latin typeface="Times New Roman" panose="02020603050405020304" pitchFamily="18" charset="0"/>
                <a:cs typeface="Times New Roman" panose="02020603050405020304" pitchFamily="18" charset="0"/>
              </a:rPr>
              <a:t>ư</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Chùa</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Vàng</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Thạt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Luổng</a:t>
            </a:r>
            <a:r>
              <a:rPr lang="en-US" sz="2600" dirty="0">
                <a:solidFill>
                  <a:srgbClr val="C00000"/>
                </a:solidFill>
                <a:latin typeface="Times New Roman" panose="02020603050405020304" pitchFamily="18" charset="0"/>
                <a:cs typeface="Times New Roman" panose="02020603050405020304" pitchFamily="18" charset="0"/>
              </a:rPr>
              <a:t>.</a:t>
            </a:r>
            <a:endParaRPr lang="vi-VN" sz="2600" dirty="0">
              <a:solidFill>
                <a:srgbClr val="C0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DEB2B3A-FEA0-4C06-B034-B9473354A95C}"/>
              </a:ext>
            </a:extLst>
          </p:cNvPr>
          <p:cNvSpPr txBox="1"/>
          <p:nvPr/>
        </p:nvSpPr>
        <p:spPr>
          <a:xfrm>
            <a:off x="952892" y="3573998"/>
            <a:ext cx="7848873" cy="954107"/>
          </a:xfrm>
          <a:prstGeom prst="rect">
            <a:avLst/>
          </a:prstGeom>
          <a:noFill/>
        </p:spPr>
        <p:txBody>
          <a:bodyPr wrap="square" rtlCol="0">
            <a:spAutoFit/>
          </a:bodyPr>
          <a:lstStyle/>
          <a:p>
            <a:pPr algn="just"/>
            <a:r>
              <a:rPr lang="en-US" sz="2800" dirty="0" err="1">
                <a:solidFill>
                  <a:srgbClr val="FF0000"/>
                </a:solidFill>
                <a:latin typeface="Times New Roman" panose="02020603050405020304" pitchFamily="18" charset="0"/>
                <a:cs typeface="Times New Roman" panose="02020603050405020304" pitchFamily="18" charset="0"/>
              </a:rPr>
              <a:t>Bên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cạnh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Hin-đu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thì</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Phật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cũng</a:t>
            </a:r>
            <a:r>
              <a:rPr lang="en-US" sz="2800" dirty="0">
                <a:solidFill>
                  <a:srgbClr val="FF0000"/>
                </a:solidFill>
                <a:latin typeface="Times New Roman" panose="02020603050405020304" pitchFamily="18" charset="0"/>
                <a:cs typeface="Times New Roman" panose="02020603050405020304" pitchFamily="18" charset="0"/>
              </a:rPr>
              <a:t> đ</a:t>
            </a:r>
            <a:r>
              <a:rPr lang="vi-VN" sz="2800" dirty="0">
                <a:solidFill>
                  <a:srgbClr val="FF0000"/>
                </a:solidFill>
                <a:latin typeface="Times New Roman" panose="02020603050405020304" pitchFamily="18" charset="0"/>
                <a:cs typeface="Times New Roman" panose="02020603050405020304" pitchFamily="18" charset="0"/>
              </a:rPr>
              <a:t>ư</a:t>
            </a:r>
            <a:r>
              <a:rPr lang="en-US" sz="2800" dirty="0" err="1">
                <a:solidFill>
                  <a:srgbClr val="FF0000"/>
                </a:solidFill>
                <a:latin typeface="Times New Roman" panose="02020603050405020304" pitchFamily="18" charset="0"/>
                <a:cs typeface="Times New Roman" panose="02020603050405020304" pitchFamily="18" charset="0"/>
              </a:rPr>
              <a:t>ợc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đề</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cao</a:t>
            </a:r>
            <a:r>
              <a:rPr lang="en-US" sz="2800" dirty="0">
                <a:solidFill>
                  <a:srgbClr val="FF0000"/>
                </a:solidFill>
                <a:latin typeface="Times New Roman" panose="02020603050405020304" pitchFamily="18" charset="0"/>
                <a:cs typeface="Times New Roman" panose="02020603050405020304" pitchFamily="18" charset="0"/>
              </a:rPr>
              <a:t> ở Cam-</a:t>
            </a:r>
            <a:r>
              <a:rPr lang="en-US" sz="2800" dirty="0" err="1">
                <a:solidFill>
                  <a:srgbClr val="FF0000"/>
                </a:solidFill>
                <a:latin typeface="Times New Roman" panose="02020603050405020304" pitchFamily="18" charset="0"/>
                <a:cs typeface="Times New Roman" panose="02020603050405020304" pitchFamily="18" charset="0"/>
              </a:rPr>
              <a:t>pu</a:t>
            </a:r>
            <a:r>
              <a:rPr lang="en-US" sz="2800" dirty="0">
                <a:solidFill>
                  <a:srgbClr val="FF0000"/>
                </a:solidFill>
                <a:latin typeface="Times New Roman" panose="02020603050405020304" pitchFamily="18" charset="0"/>
                <a:cs typeface="Times New Roman" panose="02020603050405020304" pitchFamily="18" charset="0"/>
              </a:rPr>
              <a:t>-chia.</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B491042-60D7-43EB-875D-6294736633A6}"/>
              </a:ext>
            </a:extLst>
          </p:cNvPr>
          <p:cNvSpPr txBox="1"/>
          <p:nvPr/>
        </p:nvSpPr>
        <p:spPr>
          <a:xfrm>
            <a:off x="1024900" y="4776862"/>
            <a:ext cx="7704856" cy="954107"/>
          </a:xfrm>
          <a:prstGeom prst="rect">
            <a:avLst/>
          </a:prstGeom>
          <a:noFill/>
        </p:spPr>
        <p:txBody>
          <a:bodyPr wrap="square" rtlCol="0">
            <a:spAutoFit/>
          </a:bodyPr>
          <a:lstStyle/>
          <a:p>
            <a:pPr algn="just"/>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ng</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Khơ</a:t>
            </a:r>
            <a:r>
              <a:rPr lang="en-US" sz="2800" dirty="0">
                <a:latin typeface="Times New Roman" panose="02020603050405020304" pitchFamily="18" charset="0"/>
                <a:cs typeface="Times New Roman" panose="02020603050405020304" pitchFamily="18" charset="0"/>
              </a:rPr>
              <a:t>-me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nay </a:t>
            </a:r>
            <a:r>
              <a:rPr lang="en-US" sz="2800" dirty="0" err="1">
                <a:latin typeface="Times New Roman" panose="02020603050405020304" pitchFamily="18" charset="0"/>
                <a:cs typeface="Times New Roman" panose="02020603050405020304" pitchFamily="18" charset="0"/>
              </a:rPr>
              <a:t>càng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chỉnh</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E331D97F-6494-4799-B508-FD0A4D0F5F60}"/>
              </a:ext>
            </a:extLst>
          </p:cNvPr>
          <p:cNvSpPr/>
          <p:nvPr/>
        </p:nvSpPr>
        <p:spPr>
          <a:xfrm>
            <a:off x="272237" y="1544411"/>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8" name="Rectangle 7">
            <a:extLst>
              <a:ext uri="{FF2B5EF4-FFF2-40B4-BE49-F238E27FC236}">
                <a16:creationId xmlns:a16="http://schemas.microsoft.com/office/drawing/2014/main" id="{3F24CC4C-7887-4073-8407-D2010FD548C6}"/>
              </a:ext>
            </a:extLst>
          </p:cNvPr>
          <p:cNvSpPr/>
          <p:nvPr/>
        </p:nvSpPr>
        <p:spPr>
          <a:xfrm>
            <a:off x="272237" y="3753452"/>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9" name="Rectangle 8">
            <a:extLst>
              <a:ext uri="{FF2B5EF4-FFF2-40B4-BE49-F238E27FC236}">
                <a16:creationId xmlns:a16="http://schemas.microsoft.com/office/drawing/2014/main" id="{4424A263-CFDE-40E5-85E2-E8C4090F3333}"/>
              </a:ext>
            </a:extLst>
          </p:cNvPr>
          <p:cNvSpPr/>
          <p:nvPr/>
        </p:nvSpPr>
        <p:spPr>
          <a:xfrm>
            <a:off x="272237" y="2681686"/>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0" name="Rectangle 9">
            <a:extLst>
              <a:ext uri="{FF2B5EF4-FFF2-40B4-BE49-F238E27FC236}">
                <a16:creationId xmlns:a16="http://schemas.microsoft.com/office/drawing/2014/main" id="{C0376A54-8825-418A-9520-3157870DE0B1}"/>
              </a:ext>
            </a:extLst>
          </p:cNvPr>
          <p:cNvSpPr/>
          <p:nvPr/>
        </p:nvSpPr>
        <p:spPr>
          <a:xfrm>
            <a:off x="272237" y="4907847"/>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7" name="TextBox 6">
            <a:extLst>
              <a:ext uri="{FF2B5EF4-FFF2-40B4-BE49-F238E27FC236}">
                <a16:creationId xmlns:a16="http://schemas.microsoft.com/office/drawing/2014/main" id="{B6184C97-6F62-4C93-9DEB-DEEC9F4FB1AC}"/>
              </a:ext>
            </a:extLst>
          </p:cNvPr>
          <p:cNvSpPr txBox="1"/>
          <p:nvPr/>
        </p:nvSpPr>
        <p:spPr>
          <a:xfrm>
            <a:off x="310769" y="1564872"/>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Đ</a:t>
            </a:r>
            <a:endParaRPr lang="vi-VN" sz="2400"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D38FBFB2-D393-41B4-A18C-776C03C24CFD}"/>
              </a:ext>
            </a:extLst>
          </p:cNvPr>
          <p:cNvSpPr txBox="1"/>
          <p:nvPr/>
        </p:nvSpPr>
        <p:spPr>
          <a:xfrm>
            <a:off x="318397" y="3785866"/>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Đ</a:t>
            </a:r>
            <a:endParaRPr lang="vi-VN" sz="24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1B40FA30-F03A-4976-974C-851ACAFC5168}"/>
              </a:ext>
            </a:extLst>
          </p:cNvPr>
          <p:cNvSpPr txBox="1"/>
          <p:nvPr/>
        </p:nvSpPr>
        <p:spPr>
          <a:xfrm>
            <a:off x="250316" y="2686853"/>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S</a:t>
            </a:r>
            <a:endParaRPr lang="vi-VN" sz="24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A8B3E16E-A6BB-4F69-BF7B-03ACB273DEC3}"/>
              </a:ext>
            </a:extLst>
          </p:cNvPr>
          <p:cNvSpPr txBox="1"/>
          <p:nvPr/>
        </p:nvSpPr>
        <p:spPr>
          <a:xfrm>
            <a:off x="318397" y="4908804"/>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Đ</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7812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3"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7854682-B28F-4041-9976-2107F189DBF8}"/>
              </a:ext>
            </a:extLst>
          </p:cNvPr>
          <p:cNvSpPr txBox="1"/>
          <p:nvPr/>
        </p:nvSpPr>
        <p:spPr>
          <a:xfrm>
            <a:off x="251520" y="692696"/>
            <a:ext cx="8640960" cy="1077218"/>
          </a:xfrm>
          <a:prstGeom prst="rect">
            <a:avLst/>
          </a:prstGeom>
          <a:noFill/>
        </p:spPr>
        <p:txBody>
          <a:bodyPr wrap="square" rtlCol="0">
            <a:spAutoFit/>
          </a:bodyPr>
          <a:lstStyle/>
          <a:p>
            <a:pPr algn="just"/>
            <a:r>
              <a:rPr lang="nl-NL" sz="3200" dirty="0">
                <a:solidFill>
                  <a:srgbClr val="0000FF"/>
                </a:solidFill>
                <a:latin typeface="Times New Roman" panose="02020603050405020304" pitchFamily="18" charset="0"/>
                <a:cs typeface="Times New Roman" panose="02020603050405020304" pitchFamily="18" charset="0"/>
              </a:rPr>
              <a:t>6. Vẽ s</a:t>
            </a:r>
            <a:r>
              <a:rPr lang="vi-VN" sz="3200" dirty="0">
                <a:solidFill>
                  <a:srgbClr val="0000FF"/>
                </a:solidFill>
                <a:latin typeface="Times New Roman" panose="02020603050405020304" pitchFamily="18" charset="0"/>
                <a:cs typeface="Times New Roman" panose="02020603050405020304" pitchFamily="18" charset="0"/>
              </a:rPr>
              <a:t>ơ</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đồ</a:t>
            </a:r>
            <a:r>
              <a:rPr lang="en-US" sz="3200" dirty="0">
                <a:solidFill>
                  <a:srgbClr val="0000FF"/>
                </a:solidFill>
                <a:latin typeface="Times New Roman" panose="02020603050405020304" pitchFamily="18" charset="0"/>
                <a:cs typeface="Times New Roman" panose="02020603050405020304" pitchFamily="18" charset="0"/>
              </a:rPr>
              <a:t> t</a:t>
            </a:r>
            <a:r>
              <a:rPr lang="vi-VN" sz="3200" dirty="0">
                <a:solidFill>
                  <a:srgbClr val="0000FF"/>
                </a:solidFill>
                <a:latin typeface="Times New Roman" panose="02020603050405020304" pitchFamily="18" charset="0"/>
                <a:cs typeface="Times New Roman" panose="02020603050405020304" pitchFamily="18" charset="0"/>
              </a:rPr>
              <a:t>ư</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duy</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thể</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hiện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sự</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phát</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triển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của</a:t>
            </a:r>
            <a:r>
              <a:rPr lang="en-US" sz="3200" dirty="0">
                <a:solidFill>
                  <a:srgbClr val="0000FF"/>
                </a:solidFill>
                <a:latin typeface="Times New Roman" panose="02020603050405020304" pitchFamily="18" charset="0"/>
                <a:cs typeface="Times New Roman" panose="02020603050405020304" pitchFamily="18" charset="0"/>
              </a:rPr>
              <a:t> V</a:t>
            </a:r>
            <a:r>
              <a:rPr lang="vi-VN" sz="3200" dirty="0">
                <a:solidFill>
                  <a:srgbClr val="0000FF"/>
                </a:solidFill>
                <a:latin typeface="Times New Roman" panose="02020603050405020304" pitchFamily="18" charset="0"/>
                <a:cs typeface="Times New Roman" panose="02020603050405020304" pitchFamily="18" charset="0"/>
              </a:rPr>
              <a:t>ư</a:t>
            </a:r>
            <a:r>
              <a:rPr lang="en-US" sz="3200" dirty="0" err="1">
                <a:solidFill>
                  <a:srgbClr val="0000FF"/>
                </a:solidFill>
                <a:latin typeface="Times New Roman" panose="02020603050405020304" pitchFamily="18" charset="0"/>
                <a:cs typeface="Times New Roman" panose="02020603050405020304" pitchFamily="18" charset="0"/>
              </a:rPr>
              <a:t>ơng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quốc</a:t>
            </a:r>
            <a:r>
              <a:rPr lang="en-US" sz="3200" dirty="0">
                <a:solidFill>
                  <a:srgbClr val="0000FF"/>
                </a:solidFill>
                <a:latin typeface="Times New Roman" panose="02020603050405020304" pitchFamily="18" charset="0"/>
                <a:cs typeface="Times New Roman" panose="02020603050405020304" pitchFamily="18" charset="0"/>
              </a:rPr>
              <a:t> Cam-</a:t>
            </a:r>
            <a:r>
              <a:rPr lang="en-US" sz="3200" dirty="0" err="1">
                <a:solidFill>
                  <a:srgbClr val="0000FF"/>
                </a:solidFill>
                <a:latin typeface="Times New Roman" panose="02020603050405020304" pitchFamily="18" charset="0"/>
                <a:cs typeface="Times New Roman" panose="02020603050405020304" pitchFamily="18" charset="0"/>
              </a:rPr>
              <a:t>pu</a:t>
            </a:r>
            <a:r>
              <a:rPr lang="en-US" sz="3200" dirty="0">
                <a:solidFill>
                  <a:srgbClr val="0000FF"/>
                </a:solidFill>
                <a:latin typeface="Times New Roman" panose="02020603050405020304" pitchFamily="18" charset="0"/>
                <a:cs typeface="Times New Roman" panose="02020603050405020304" pitchFamily="18" charset="0"/>
              </a:rPr>
              <a:t>-chia </a:t>
            </a:r>
            <a:r>
              <a:rPr lang="en-US" sz="3200" dirty="0" err="1">
                <a:solidFill>
                  <a:srgbClr val="0000FF"/>
                </a:solidFill>
                <a:latin typeface="Times New Roman" panose="02020603050405020304" pitchFamily="18" charset="0"/>
                <a:cs typeface="Times New Roman" panose="02020603050405020304" pitchFamily="18" charset="0"/>
              </a:rPr>
              <a:t>thời</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Ăng</a:t>
            </a:r>
            <a:r>
              <a:rPr lang="en-US" sz="3200" dirty="0">
                <a:solidFill>
                  <a:srgbClr val="0000FF"/>
                </a:solidFill>
                <a:latin typeface="Times New Roman" panose="02020603050405020304" pitchFamily="18" charset="0"/>
                <a:cs typeface="Times New Roman" panose="02020603050405020304" pitchFamily="18" charset="0"/>
              </a:rPr>
              <a:t>-co.</a:t>
            </a:r>
          </a:p>
        </p:txBody>
      </p:sp>
    </p:spTree>
    <p:extLst>
      <p:ext uri="{BB962C8B-B14F-4D97-AF65-F5344CB8AC3E}">
        <p14:creationId xmlns:p14="http://schemas.microsoft.com/office/powerpoint/2010/main" val="20088741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6772" y="1453467"/>
            <a:ext cx="8784976" cy="830997"/>
          </a:xfrm>
          <a:prstGeom prst="rect">
            <a:avLst/>
          </a:prstGeom>
          <a:noFill/>
        </p:spPr>
        <p:txBody>
          <a:bodyPr wrap="square" rtlCol="0">
            <a:spAutoFit/>
          </a:bodyPr>
          <a:lstStyle/>
          <a:p>
            <a:pPr algn="ctr"/>
            <a:r>
              <a:rPr lang="en-US" sz="4800" b="1" dirty="0">
                <a:solidFill>
                  <a:srgbClr val="FF0000"/>
                </a:solidFill>
                <a:latin typeface="Times New Roman" pitchFamily="18" charset="0"/>
                <a:cs typeface="Times New Roman" pitchFamily="18" charset="0"/>
              </a:rPr>
              <a:t>VẬN DỤNG</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5662" y="1287227"/>
            <a:ext cx="1163475" cy="116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20524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76672"/>
            <a:ext cx="8648356" cy="2062103"/>
          </a:xfrm>
          <a:prstGeom prst="rect">
            <a:avLst/>
          </a:prstGeom>
          <a:noFill/>
        </p:spPr>
        <p:txBody>
          <a:bodyPr wrap="square" rtlCol="0">
            <a:spAutoFit/>
          </a:bodyPr>
          <a:lstStyle/>
          <a:p>
            <a:pPr algn="just"/>
            <a:r>
              <a:rPr lang="en-US" sz="3200" dirty="0">
                <a:solidFill>
                  <a:srgbClr val="0000FF"/>
                </a:solidFill>
                <a:latin typeface="Times New Roman" pitchFamily="18" charset="0"/>
                <a:cs typeface="Times New Roman" pitchFamily="18" charset="0"/>
              </a:rPr>
              <a:t>7. Quan </a:t>
            </a:r>
            <a:r>
              <a:rPr lang="en-US" sz="3200" dirty="0" err="1">
                <a:solidFill>
                  <a:srgbClr val="0000FF"/>
                </a:solidFill>
                <a:latin typeface="Times New Roman" pitchFamily="18" charset="0"/>
                <a:cs typeface="Times New Roman" pitchFamily="18" charset="0"/>
              </a:rPr>
              <a:t>sát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quốc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vương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quốc</a:t>
            </a:r>
            <a:r>
              <a:rPr lang="en-US" sz="3200" dirty="0">
                <a:solidFill>
                  <a:srgbClr val="0000FF"/>
                </a:solidFill>
                <a:latin typeface="Times New Roman" pitchFamily="18" charset="0"/>
                <a:cs typeface="Times New Roman" pitchFamily="18" charset="0"/>
              </a:rPr>
              <a:t> Cam-</a:t>
            </a:r>
            <a:r>
              <a:rPr lang="en-US" sz="3200" dirty="0" err="1">
                <a:solidFill>
                  <a:srgbClr val="0000FF"/>
                </a:solidFill>
                <a:latin typeface="Times New Roman" pitchFamily="18" charset="0"/>
                <a:cs typeface="Times New Roman" pitchFamily="18" charset="0"/>
              </a:rPr>
              <a:t>pu</a:t>
            </a:r>
            <a:r>
              <a:rPr lang="en-US" sz="3200" dirty="0">
                <a:solidFill>
                  <a:srgbClr val="0000FF"/>
                </a:solidFill>
                <a:latin typeface="Times New Roman" pitchFamily="18" charset="0"/>
                <a:cs typeface="Times New Roman" pitchFamily="18" charset="0"/>
              </a:rPr>
              <a:t>-chia </a:t>
            </a:r>
            <a:r>
              <a:rPr lang="en-US" sz="3200" dirty="0" err="1">
                <a:solidFill>
                  <a:srgbClr val="0000FF"/>
                </a:solidFill>
                <a:latin typeface="Times New Roman" pitchFamily="18" charset="0"/>
                <a:cs typeface="Times New Roman" pitchFamily="18" charset="0"/>
              </a:rPr>
              <a:t>ngày</a:t>
            </a:r>
            <a:r>
              <a:rPr lang="en-US" sz="3200" dirty="0">
                <a:solidFill>
                  <a:srgbClr val="0000FF"/>
                </a:solidFill>
                <a:latin typeface="Times New Roman" pitchFamily="18" charset="0"/>
                <a:cs typeface="Times New Roman" pitchFamily="18" charset="0"/>
              </a:rPr>
              <a:t> nay, </a:t>
            </a:r>
            <a:r>
              <a:rPr lang="en-US" sz="3200" dirty="0" err="1">
                <a:solidFill>
                  <a:srgbClr val="0000FF"/>
                </a:solidFill>
                <a:latin typeface="Times New Roman" pitchFamily="18" charset="0"/>
                <a:cs typeface="Times New Roman" pitchFamily="18" charset="0"/>
              </a:rPr>
              <a:t>em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hãy</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biết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ảnh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trong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quốc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lấy</a:t>
            </a:r>
            <a:r>
              <a:rPr lang="en-US" sz="3200" dirty="0">
                <a:solidFill>
                  <a:srgbClr val="0000FF"/>
                </a:solidFill>
                <a:latin typeface="Times New Roman" pitchFamily="18" charset="0"/>
                <a:cs typeface="Times New Roman" pitchFamily="18" charset="0"/>
              </a:rPr>
              <a:t> ý </a:t>
            </a:r>
            <a:r>
              <a:rPr lang="en-US" sz="3200" dirty="0" err="1">
                <a:solidFill>
                  <a:srgbClr val="0000FF"/>
                </a:solidFill>
                <a:latin typeface="Times New Roman" pitchFamily="18" charset="0"/>
                <a:cs typeface="Times New Roman" pitchFamily="18" charset="0"/>
              </a:rPr>
              <a:t>tưởng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từ</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công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kiến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trúc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nào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Cam-</a:t>
            </a:r>
            <a:r>
              <a:rPr lang="en-US" sz="3200" dirty="0" err="1">
                <a:solidFill>
                  <a:srgbClr val="0000FF"/>
                </a:solidFill>
                <a:latin typeface="Times New Roman" pitchFamily="18" charset="0"/>
                <a:cs typeface="Times New Roman" pitchFamily="18" charset="0"/>
              </a:rPr>
              <a:t>pu</a:t>
            </a:r>
            <a:r>
              <a:rPr lang="en-US" sz="3200" dirty="0">
                <a:solidFill>
                  <a:srgbClr val="0000FF"/>
                </a:solidFill>
                <a:latin typeface="Times New Roman" pitchFamily="18" charset="0"/>
                <a:cs typeface="Times New Roman" pitchFamily="18" charset="0"/>
              </a:rPr>
              <a:t>-chia </a:t>
            </a:r>
            <a:r>
              <a:rPr lang="en-US" sz="3200" dirty="0" err="1">
                <a:solidFill>
                  <a:srgbClr val="0000FF"/>
                </a:solidFill>
                <a:latin typeface="Times New Roman" pitchFamily="18" charset="0"/>
                <a:cs typeface="Times New Roman" pitchFamily="18" charset="0"/>
              </a:rPr>
              <a:t>thời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Ăng</a:t>
            </a:r>
            <a:r>
              <a:rPr lang="en-US" sz="3200" dirty="0">
                <a:solidFill>
                  <a:srgbClr val="0000FF"/>
                </a:solidFill>
                <a:latin typeface="Times New Roman" pitchFamily="18" charset="0"/>
                <a:cs typeface="Times New Roman" pitchFamily="18" charset="0"/>
              </a:rPr>
              <a:t>-co?</a:t>
            </a:r>
          </a:p>
        </p:txBody>
      </p:sp>
      <p:pic>
        <p:nvPicPr>
          <p:cNvPr id="3" name="Picture 2">
            <a:extLst>
              <a:ext uri="{FF2B5EF4-FFF2-40B4-BE49-F238E27FC236}">
                <a16:creationId xmlns:a16="http://schemas.microsoft.com/office/drawing/2014/main" id="{47D4EA38-CEED-4EEF-BB85-2FDFC9CC9014}"/>
              </a:ext>
            </a:extLst>
          </p:cNvPr>
          <p:cNvPicPr>
            <a:picLocks noChangeAspect="1"/>
          </p:cNvPicPr>
          <p:nvPr/>
        </p:nvPicPr>
        <p:blipFill>
          <a:blip r:embed="rId2"/>
          <a:stretch>
            <a:fillRect/>
          </a:stretch>
        </p:blipFill>
        <p:spPr>
          <a:xfrm rot="5400000">
            <a:off x="3093311" y="1811345"/>
            <a:ext cx="3317417" cy="5256584"/>
          </a:xfrm>
          <a:prstGeom prst="rect">
            <a:avLst/>
          </a:prstGeom>
        </p:spPr>
      </p:pic>
    </p:spTree>
    <p:extLst>
      <p:ext uri="{BB962C8B-B14F-4D97-AF65-F5344CB8AC3E}">
        <p14:creationId xmlns:p14="http://schemas.microsoft.com/office/powerpoint/2010/main" val="2743753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548680"/>
            <a:ext cx="8648356" cy="2062103"/>
          </a:xfrm>
          <a:prstGeom prst="rect">
            <a:avLst/>
          </a:prstGeom>
          <a:noFill/>
        </p:spPr>
        <p:txBody>
          <a:bodyPr wrap="square" rtlCol="0">
            <a:spAutoFit/>
          </a:bodyPr>
          <a:lstStyle/>
          <a:p>
            <a:pPr algn="just"/>
            <a:r>
              <a:rPr lang="en-US" sz="3200" dirty="0">
                <a:solidFill>
                  <a:srgbClr val="0000FF"/>
                </a:solidFill>
                <a:latin typeface="Times New Roman" pitchFamily="18" charset="0"/>
                <a:cs typeface="Times New Roman" pitchFamily="18" charset="0"/>
              </a:rPr>
              <a:t>8. </a:t>
            </a:r>
            <a:r>
              <a:rPr lang="en-US" sz="3200" dirty="0" err="1">
                <a:solidFill>
                  <a:srgbClr val="0000FF"/>
                </a:solidFill>
                <a:latin typeface="Times New Roman" pitchFamily="18" charset="0"/>
                <a:cs typeface="Times New Roman" pitchFamily="18" charset="0"/>
              </a:rPr>
              <a:t>Hãy</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đóng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vai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một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hướng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dẫn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viên</a:t>
            </a:r>
            <a:r>
              <a:rPr lang="en-US" sz="3200" dirty="0">
                <a:solidFill>
                  <a:srgbClr val="0000FF"/>
                </a:solidFill>
                <a:latin typeface="Times New Roman" pitchFamily="18" charset="0"/>
                <a:cs typeface="Times New Roman" pitchFamily="18" charset="0"/>
              </a:rPr>
              <a:t> du </a:t>
            </a:r>
            <a:r>
              <a:rPr lang="en-US" sz="3200" dirty="0" err="1">
                <a:solidFill>
                  <a:srgbClr val="0000FF"/>
                </a:solidFill>
                <a:latin typeface="Times New Roman" pitchFamily="18" charset="0"/>
                <a:cs typeface="Times New Roman" pitchFamily="18" charset="0"/>
              </a:rPr>
              <a:t>lịch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giới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thiệu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về</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một</a:t>
            </a:r>
            <a:r>
              <a:rPr lang="en-US" sz="3200" dirty="0">
                <a:solidFill>
                  <a:srgbClr val="0000FF"/>
                </a:solidFill>
                <a:latin typeface="Times New Roman" pitchFamily="18" charset="0"/>
                <a:cs typeface="Times New Roman" pitchFamily="18" charset="0"/>
              </a:rPr>
              <a:t> di </a:t>
            </a:r>
            <a:r>
              <a:rPr lang="en-US" sz="3200" dirty="0" err="1">
                <a:solidFill>
                  <a:srgbClr val="0000FF"/>
                </a:solidFill>
                <a:latin typeface="Times New Roman" pitchFamily="18" charset="0"/>
                <a:cs typeface="Times New Roman" pitchFamily="18" charset="0"/>
              </a:rPr>
              <a:t>sản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văn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hóa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tiêu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biểu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Cam-</a:t>
            </a:r>
            <a:r>
              <a:rPr lang="en-US" sz="3200" dirty="0" err="1">
                <a:solidFill>
                  <a:srgbClr val="0000FF"/>
                </a:solidFill>
                <a:latin typeface="Times New Roman" pitchFamily="18" charset="0"/>
                <a:cs typeface="Times New Roman" pitchFamily="18" charset="0"/>
              </a:rPr>
              <a:t>pu</a:t>
            </a:r>
            <a:r>
              <a:rPr lang="en-US" sz="3200" dirty="0">
                <a:solidFill>
                  <a:srgbClr val="0000FF"/>
                </a:solidFill>
                <a:latin typeface="Times New Roman" pitchFamily="18" charset="0"/>
                <a:cs typeface="Times New Roman" pitchFamily="18" charset="0"/>
              </a:rPr>
              <a:t>-chia </a:t>
            </a:r>
            <a:r>
              <a:rPr lang="en-US" sz="3200" dirty="0" err="1">
                <a:solidFill>
                  <a:srgbClr val="0000FF"/>
                </a:solidFill>
                <a:latin typeface="Times New Roman" pitchFamily="18" charset="0"/>
                <a:cs typeface="Times New Roman" pitchFamily="18" charset="0"/>
              </a:rPr>
              <a:t>mà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em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ấn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tượng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nhất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Khuyến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khích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bài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chiếu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để</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giới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thiệu</a:t>
            </a:r>
            <a:r>
              <a:rPr lang="en-US" sz="3200"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897822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xrftgj_1.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xrftgj_1.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https://img.loigiaihay.com/picture/2022/0310/xrftgj_1.pn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0" descr="xrftgj_1.png"/>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9028734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7854682-B28F-4041-9976-2107F189DBF8}"/>
              </a:ext>
            </a:extLst>
          </p:cNvPr>
          <p:cNvSpPr txBox="1"/>
          <p:nvPr/>
        </p:nvSpPr>
        <p:spPr>
          <a:xfrm>
            <a:off x="179512" y="888252"/>
            <a:ext cx="8640960" cy="2062103"/>
          </a:xfrm>
          <a:prstGeom prst="rect">
            <a:avLst/>
          </a:prstGeom>
          <a:noFill/>
        </p:spPr>
        <p:txBody>
          <a:bodyPr wrap="square" rtlCol="0">
            <a:spAutoFit/>
          </a:bodyPr>
          <a:lstStyle/>
          <a:p>
            <a:pPr algn="just"/>
            <a:r>
              <a:rPr lang="nl-NL" sz="3200" dirty="0">
                <a:solidFill>
                  <a:srgbClr val="0000FF"/>
                </a:solidFill>
                <a:latin typeface="Times New Roman" panose="02020603050405020304" pitchFamily="18" charset="0"/>
                <a:cs typeface="Times New Roman" panose="02020603050405020304" pitchFamily="18" charset="0"/>
              </a:rPr>
              <a:t>Đọc thông tin mục 3, kết hợp quan sát hình, thảo luận theo bàn để hoàn thành phiếu học tập về một số nét tiêu biểu về văn hóa của Vương quốc Cam-pu-chia.</a:t>
            </a:r>
            <a:endParaRPr lang="en-US" sz="3200" dirty="0">
              <a:solidFill>
                <a:srgbClr val="0000FF"/>
              </a:solidFill>
              <a:latin typeface="Times New Roman" panose="02020603050405020304" pitchFamily="18" charset="0"/>
              <a:cs typeface="Times New Roman" pitchFamily="18" charset="0"/>
            </a:endParaRPr>
          </a:p>
        </p:txBody>
      </p:sp>
      <p:sp>
        <p:nvSpPr>
          <p:cNvPr id="12" name="TextBox 11">
            <a:extLst>
              <a:ext uri="{FF2B5EF4-FFF2-40B4-BE49-F238E27FC236}">
                <a16:creationId xmlns:a16="http://schemas.microsoft.com/office/drawing/2014/main" id="{ED84E17C-A292-41FE-809E-7EF3FF7B5A2D}"/>
              </a:ext>
            </a:extLst>
          </p:cNvPr>
          <p:cNvSpPr txBox="1"/>
          <p:nvPr/>
        </p:nvSpPr>
        <p:spPr>
          <a:xfrm>
            <a:off x="395536" y="220023"/>
            <a:ext cx="6074788" cy="523220"/>
          </a:xfrm>
          <a:prstGeom prst="rect">
            <a:avLst/>
          </a:prstGeom>
          <a:noFill/>
        </p:spPr>
        <p:txBody>
          <a:bodyPr wrap="square" rtlCol="0">
            <a:spAutoFit/>
          </a:bodyPr>
          <a:lstStyle/>
          <a:p>
            <a:pPr algn="just"/>
            <a:r>
              <a:rPr lang="en-US" sz="2800" b="1" dirty="0">
                <a:solidFill>
                  <a:srgbClr val="FF0000"/>
                </a:solidFill>
                <a:latin typeface="Times New Roman" pitchFamily="18" charset="0"/>
                <a:cs typeface="Times New Roman" pitchFamily="18" charset="0"/>
              </a:rPr>
              <a:t>3. </a:t>
            </a:r>
            <a:r>
              <a:rPr lang="en-US" sz="2800" b="1" dirty="0" err="1">
                <a:solidFill>
                  <a:srgbClr val="FF0000"/>
                </a:solidFill>
                <a:latin typeface="Times New Roman" pitchFamily="18" charset="0"/>
                <a:cs typeface="Times New Roman" pitchFamily="18" charset="0"/>
              </a:rPr>
              <a:t>Một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số</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nét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tiêu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biểu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về</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văn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hóa</a:t>
            </a:r>
            <a:endParaRPr lang="en-US" sz="2800" b="1" dirty="0">
              <a:solidFill>
                <a:srgbClr val="FF0000"/>
              </a:solidFill>
              <a:latin typeface="Times New Roman" pitchFamily="18" charset="0"/>
              <a:cs typeface="Times New Roman" pitchFamily="18" charset="0"/>
            </a:endParaRPr>
          </a:p>
        </p:txBody>
      </p:sp>
      <p:pic>
        <p:nvPicPr>
          <p:cNvPr id="7" name="Picture 6">
            <a:extLst>
              <a:ext uri="{FF2B5EF4-FFF2-40B4-BE49-F238E27FC236}">
                <a16:creationId xmlns:a16="http://schemas.microsoft.com/office/drawing/2014/main" id="{6761B70E-7591-498A-92CF-7A22AE772A0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355976" y="2952805"/>
            <a:ext cx="3750146" cy="1761158"/>
          </a:xfrm>
          <a:prstGeom prst="rect">
            <a:avLst/>
          </a:prstGeom>
          <a:noFill/>
          <a:ln>
            <a:noFill/>
          </a:ln>
        </p:spPr>
      </p:pic>
    </p:spTree>
    <p:extLst>
      <p:ext uri="{BB962C8B-B14F-4D97-AF65-F5344CB8AC3E}">
        <p14:creationId xmlns:p14="http://schemas.microsoft.com/office/powerpoint/2010/main" val="1558317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091D4DB-EFF7-4574-BF12-C7B075125753}"/>
              </a:ext>
            </a:extLst>
          </p:cNvPr>
          <p:cNvSpPr txBox="1"/>
          <p:nvPr/>
        </p:nvSpPr>
        <p:spPr>
          <a:xfrm>
            <a:off x="2627784" y="620688"/>
            <a:ext cx="3384376" cy="523220"/>
          </a:xfrm>
          <a:prstGeom prst="rect">
            <a:avLst/>
          </a:prstGeom>
          <a:noFill/>
        </p:spPr>
        <p:txBody>
          <a:bodyPr wrap="square" rtlCol="0">
            <a:spAutoFit/>
          </a:bodyPr>
          <a:lstStyle/>
          <a:p>
            <a:pPr algn="just"/>
            <a:r>
              <a:rPr lang="en-US" sz="2800" b="1" dirty="0">
                <a:solidFill>
                  <a:srgbClr val="FF0000"/>
                </a:solidFill>
                <a:latin typeface="Times New Roman" pitchFamily="18" charset="0"/>
                <a:cs typeface="Times New Roman" pitchFamily="18" charset="0"/>
              </a:rPr>
              <a:t>PHIẾU HỌC TẬP</a:t>
            </a:r>
          </a:p>
        </p:txBody>
      </p:sp>
      <p:graphicFrame>
        <p:nvGraphicFramePr>
          <p:cNvPr id="2" name="Table 1">
            <a:extLst>
              <a:ext uri="{FF2B5EF4-FFF2-40B4-BE49-F238E27FC236}">
                <a16:creationId xmlns:a16="http://schemas.microsoft.com/office/drawing/2014/main" id="{D54F3944-2446-4046-9B55-50BAB6523F8A}"/>
              </a:ext>
            </a:extLst>
          </p:cNvPr>
          <p:cNvGraphicFramePr>
            <a:graphicFrameLocks noGrp="1"/>
          </p:cNvGraphicFramePr>
          <p:nvPr>
            <p:extLst>
              <p:ext uri="{D42A27DB-BD31-4B8C-83A1-F6EECF244321}">
                <p14:modId xmlns:p14="http://schemas.microsoft.com/office/powerpoint/2010/main" val="3419280378"/>
              </p:ext>
            </p:extLst>
          </p:nvPr>
        </p:nvGraphicFramePr>
        <p:xfrm>
          <a:off x="467544" y="1700808"/>
          <a:ext cx="8496944" cy="3108960"/>
        </p:xfrm>
        <a:graphic>
          <a:graphicData uri="http://schemas.openxmlformats.org/drawingml/2006/table">
            <a:tbl>
              <a:tblPr firstRow="1" bandRow="1"/>
              <a:tblGrid>
                <a:gridCol w="3168352">
                  <a:extLst>
                    <a:ext uri="{9D8B030D-6E8A-4147-A177-3AD203B41FA5}">
                      <a16:colId xmlns:a16="http://schemas.microsoft.com/office/drawing/2014/main" val="1995624714"/>
                    </a:ext>
                  </a:extLst>
                </a:gridCol>
                <a:gridCol w="5328592">
                  <a:extLst>
                    <a:ext uri="{9D8B030D-6E8A-4147-A177-3AD203B41FA5}">
                      <a16:colId xmlns:a16="http://schemas.microsoft.com/office/drawing/2014/main" val="2419666361"/>
                    </a:ext>
                  </a:extLst>
                </a:gridCol>
              </a:tblGrid>
              <a:tr h="504056">
                <a:tc gridSpan="2">
                  <a:txBody>
                    <a:bodyPr/>
                    <a:lstStyle/>
                    <a:p>
                      <a:pPr algn="ctr"/>
                      <a:r>
                        <a:rPr lang="nl-NL" sz="2800" b="1" kern="1200" dirty="0">
                          <a:solidFill>
                            <a:schemeClr val="tx1"/>
                          </a:solidFill>
                          <a:effectLst/>
                          <a:latin typeface="Times New Roman" panose="02020603050405020304" pitchFamily="18" charset="0"/>
                          <a:ea typeface="+mn-ea"/>
                          <a:cs typeface="Times New Roman" panose="02020603050405020304" pitchFamily="18" charset="0"/>
                        </a:rPr>
                        <a:t>Một số nét tiêu biểu về văn hóa</a:t>
                      </a:r>
                      <a:endParaRPr lang="vi-VN" sz="2800" b="1" dirty="0">
                        <a:latin typeface="Times New Roman" panose="02020603050405020304" pitchFamily="18" charset="0"/>
                        <a:cs typeface="Times New Roman" panose="02020603050405020304" pitchFamily="18" charset="0"/>
                      </a:endParaRPr>
                    </a:p>
                  </a:txBody>
                  <a:tcPr/>
                </a:tc>
                <a:tc hMerge="1">
                  <a:txBody>
                    <a:bodyPr/>
                    <a:lstStyle/>
                    <a:p>
                      <a:endParaRPr lang="vi-VN" dirty="0"/>
                    </a:p>
                  </a:txBody>
                  <a:tcPr/>
                </a:tc>
                <a:extLst>
                  <a:ext uri="{0D108BD9-81ED-4DB2-BD59-A6C34878D82A}">
                    <a16:rowId xmlns:a16="http://schemas.microsoft.com/office/drawing/2014/main" val="424144434"/>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Tín ngưỡng</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11396947"/>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Tôn giáo</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2209081"/>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ữ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viết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48478398"/>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Văn học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035946493"/>
                  </a:ext>
                </a:extLst>
              </a:tr>
              <a:tr h="504056">
                <a:tc>
                  <a:txBody>
                    <a:bodyPr/>
                    <a:lstStyle/>
                    <a:p>
                      <a:pPr algn="l">
                        <a:lnSpc>
                          <a:spcPct val="115000"/>
                        </a:lnSpc>
                        <a:spcAft>
                          <a:spcPts val="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trúc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điêu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khắc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77389436"/>
                  </a:ext>
                </a:extLst>
              </a:tr>
            </a:tbl>
          </a:graphicData>
        </a:graphic>
      </p:graphicFrame>
    </p:spTree>
    <p:extLst>
      <p:ext uri="{BB962C8B-B14F-4D97-AF65-F5344CB8AC3E}">
        <p14:creationId xmlns:p14="http://schemas.microsoft.com/office/powerpoint/2010/main" val="20261741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54F3944-2446-4046-9B55-50BAB6523F8A}"/>
              </a:ext>
            </a:extLst>
          </p:cNvPr>
          <p:cNvGraphicFramePr>
            <a:graphicFrameLocks noGrp="1"/>
          </p:cNvGraphicFramePr>
          <p:nvPr>
            <p:extLst>
              <p:ext uri="{D42A27DB-BD31-4B8C-83A1-F6EECF244321}">
                <p14:modId xmlns:p14="http://schemas.microsoft.com/office/powerpoint/2010/main" val="2287678922"/>
              </p:ext>
            </p:extLst>
          </p:nvPr>
        </p:nvGraphicFramePr>
        <p:xfrm>
          <a:off x="323528" y="1268760"/>
          <a:ext cx="8496944" cy="3515840"/>
        </p:xfrm>
        <a:graphic>
          <a:graphicData uri="http://schemas.openxmlformats.org/drawingml/2006/table">
            <a:tbl>
              <a:tblPr firstRow="1" bandRow="1"/>
              <a:tblGrid>
                <a:gridCol w="2304256">
                  <a:extLst>
                    <a:ext uri="{9D8B030D-6E8A-4147-A177-3AD203B41FA5}">
                      <a16:colId xmlns:a16="http://schemas.microsoft.com/office/drawing/2014/main" val="1995624714"/>
                    </a:ext>
                  </a:extLst>
                </a:gridCol>
                <a:gridCol w="6192688">
                  <a:extLst>
                    <a:ext uri="{9D8B030D-6E8A-4147-A177-3AD203B41FA5}">
                      <a16:colId xmlns:a16="http://schemas.microsoft.com/office/drawing/2014/main" val="2419666361"/>
                    </a:ext>
                  </a:extLst>
                </a:gridCol>
              </a:tblGrid>
              <a:tr h="504056">
                <a:tc gridSpan="2">
                  <a:txBody>
                    <a:bodyPr/>
                    <a:lstStyle/>
                    <a:p>
                      <a:pPr algn="ctr"/>
                      <a:r>
                        <a:rPr lang="nl-NL" sz="2800" b="1" kern="1200" dirty="0">
                          <a:solidFill>
                            <a:schemeClr val="tx1"/>
                          </a:solidFill>
                          <a:effectLst/>
                          <a:latin typeface="Times New Roman" panose="02020603050405020304" pitchFamily="18" charset="0"/>
                          <a:ea typeface="+mn-ea"/>
                          <a:cs typeface="Times New Roman" panose="02020603050405020304" pitchFamily="18" charset="0"/>
                        </a:rPr>
                        <a:t>Một số nét tiêu biểu về văn hóa</a:t>
                      </a:r>
                      <a:endParaRPr lang="vi-VN" sz="2800" b="1" dirty="0">
                        <a:latin typeface="Times New Roman" panose="02020603050405020304" pitchFamily="18" charset="0"/>
                        <a:cs typeface="Times New Roman" panose="02020603050405020304" pitchFamily="18" charset="0"/>
                      </a:endParaRPr>
                    </a:p>
                  </a:txBody>
                  <a:tcPr/>
                </a:tc>
                <a:tc hMerge="1">
                  <a:txBody>
                    <a:bodyPr/>
                    <a:lstStyle/>
                    <a:p>
                      <a:endParaRPr lang="vi-VN" dirty="0"/>
                    </a:p>
                  </a:txBody>
                  <a:tcPr/>
                </a:tc>
                <a:extLst>
                  <a:ext uri="{0D108BD9-81ED-4DB2-BD59-A6C34878D82A}">
                    <a16:rowId xmlns:a16="http://schemas.microsoft.com/office/drawing/2014/main" val="424144434"/>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Tín ngưỡng</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dirty="0">
                          <a:effectLst/>
                          <a:latin typeface="Times New Roman" panose="02020603050405020304" pitchFamily="18" charset="0"/>
                          <a:ea typeface="Calibri" panose="020F0502020204030204" pitchFamily="34" charset="0"/>
                        </a:rPr>
                        <a:t>Phồn thực, cầu mưa</a:t>
                      </a:r>
                      <a:endParaRPr lang="vi-VN" sz="2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1211396947"/>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Tôn giáo</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a:effectLst/>
                          <a:latin typeface="Times New Roman" panose="02020603050405020304" pitchFamily="18" charset="0"/>
                          <a:ea typeface="Calibri" panose="020F0502020204030204" pitchFamily="34" charset="0"/>
                        </a:rPr>
                        <a:t>Hin-đu giáo, Phật giáo</a:t>
                      </a:r>
                      <a:endParaRPr lang="vi-VN" sz="28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292209081"/>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ữ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viết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a:effectLst/>
                          <a:latin typeface="Times New Roman" panose="02020603050405020304" pitchFamily="18" charset="0"/>
                          <a:ea typeface="Calibri" panose="020F0502020204030204" pitchFamily="34" charset="0"/>
                        </a:rPr>
                        <a:t>Chữ Khơ-me</a:t>
                      </a:r>
                      <a:endParaRPr lang="vi-VN" sz="28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3148478398"/>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Văn học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dirty="0">
                          <a:effectLst/>
                          <a:latin typeface="Times New Roman" panose="02020603050405020304" pitchFamily="18" charset="0"/>
                          <a:ea typeface="Calibri" panose="020F0502020204030204" pitchFamily="34" charset="0"/>
                        </a:rPr>
                        <a:t>Thần thoại, truyện cười, thơ..</a:t>
                      </a:r>
                      <a:endParaRPr lang="vi-VN" sz="2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4035946493"/>
                  </a:ext>
                </a:extLst>
              </a:tr>
              <a:tr h="504056">
                <a:tc>
                  <a:txBody>
                    <a:bodyPr/>
                    <a:lstStyle/>
                    <a:p>
                      <a:pPr algn="l">
                        <a:lnSpc>
                          <a:spcPct val="115000"/>
                        </a:lnSpc>
                        <a:spcAft>
                          <a:spcPts val="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trúc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điêu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khắc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dirty="0">
                          <a:effectLst/>
                          <a:latin typeface="Times New Roman" panose="02020603050405020304" pitchFamily="18" charset="0"/>
                          <a:ea typeface="Calibri" panose="020F0502020204030204" pitchFamily="34" charset="0"/>
                        </a:rPr>
                        <a:t>Rất phát triển, tiêu biểu: Ăng-co Vát, Ăng-co-Thom</a:t>
                      </a:r>
                      <a:endParaRPr lang="vi-VN" sz="2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2324687170"/>
                  </a:ext>
                </a:extLst>
              </a:tr>
            </a:tbl>
          </a:graphicData>
        </a:graphic>
      </p:graphicFrame>
      <p:sp>
        <p:nvSpPr>
          <p:cNvPr id="7" name="TextBox 6">
            <a:extLst>
              <a:ext uri="{FF2B5EF4-FFF2-40B4-BE49-F238E27FC236}">
                <a16:creationId xmlns:a16="http://schemas.microsoft.com/office/drawing/2014/main" id="{2EA88FF9-A0ED-4D08-80BF-2A338B006D9F}"/>
              </a:ext>
            </a:extLst>
          </p:cNvPr>
          <p:cNvSpPr txBox="1"/>
          <p:nvPr/>
        </p:nvSpPr>
        <p:spPr>
          <a:xfrm>
            <a:off x="1331640" y="341061"/>
            <a:ext cx="5760640" cy="584775"/>
          </a:xfrm>
          <a:prstGeom prst="rect">
            <a:avLst/>
          </a:prstGeom>
          <a:noFill/>
        </p:spPr>
        <p:txBody>
          <a:bodyPr wrap="square" rtlCol="0">
            <a:spAutoFit/>
          </a:bodyPr>
          <a:lstStyle/>
          <a:p>
            <a:pPr algn="ctr"/>
            <a:r>
              <a:rPr lang="en-US" sz="3200" b="1" dirty="0">
                <a:solidFill>
                  <a:srgbClr val="0000FF"/>
                </a:solidFill>
                <a:latin typeface="Times New Roman" pitchFamily="18" charset="0"/>
                <a:cs typeface="Times New Roman" pitchFamily="18" charset="0"/>
              </a:rPr>
              <a:t>GỢI Ý SẢN PHẨM</a:t>
            </a:r>
          </a:p>
        </p:txBody>
      </p:sp>
    </p:spTree>
    <p:extLst>
      <p:ext uri="{BB962C8B-B14F-4D97-AF65-F5344CB8AC3E}">
        <p14:creationId xmlns:p14="http://schemas.microsoft.com/office/powerpoint/2010/main" val="18838912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979712" y="1260103"/>
            <a:ext cx="6858000" cy="1107996"/>
          </a:xfrm>
          <a:prstGeom prst="rect">
            <a:avLst/>
          </a:prstGeom>
          <a:noFill/>
        </p:spPr>
        <p:txBody>
          <a:bodyPr wrap="square" rtlCol="0">
            <a:spAutoFit/>
          </a:bodyPr>
          <a:lstStyle/>
          <a:p>
            <a:pPr algn="ctr"/>
            <a:r>
              <a:rPr lang="en-US" sz="6600" b="1" dirty="0">
                <a:solidFill>
                  <a:srgbClr val="FF0000"/>
                </a:solidFill>
                <a:latin typeface="Times New Roman" pitchFamily="18" charset="0"/>
                <a:cs typeface="Times New Roman" pitchFamily="18" charset="0"/>
              </a:rPr>
              <a:t>LUYỆN TẬP</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4185" y="620688"/>
            <a:ext cx="1654274" cy="1697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0419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717956" y="2276872"/>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19772" y="-243408"/>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3" name="Rectangle 2"/>
          <p:cNvSpPr/>
          <p:nvPr/>
        </p:nvSpPr>
        <p:spPr>
          <a:xfrm>
            <a:off x="755576" y="1412776"/>
            <a:ext cx="7344816" cy="2677656"/>
          </a:xfrm>
          <a:prstGeom prst="rect">
            <a:avLst/>
          </a:prstGeom>
        </p:spPr>
        <p:txBody>
          <a:bodyPr wrap="square">
            <a:spAutoFit/>
          </a:bodyPr>
          <a:lstStyle/>
          <a:p>
            <a:pPr algn="just"/>
            <a:r>
              <a:rPr lang="vi-VN" sz="2800" b="1">
                <a:solidFill>
                  <a:srgbClr val="000000"/>
                </a:solidFill>
                <a:latin typeface="+mj-lt"/>
              </a:rPr>
              <a:t>Câu 1. </a:t>
            </a:r>
            <a:r>
              <a:rPr lang="vi-VN" sz="2800">
                <a:solidFill>
                  <a:srgbClr val="000000"/>
                </a:solidFill>
                <a:latin typeface="+mj-lt"/>
              </a:rPr>
              <a:t>Thời kì phát triển rực rỡ nhất của vương quốc Cam-pu-chia là thời kì Ăng-co, kéo dài từ</a:t>
            </a:r>
          </a:p>
          <a:p>
            <a:pPr algn="just"/>
            <a:r>
              <a:rPr lang="vi-VN" sz="2800">
                <a:solidFill>
                  <a:srgbClr val="000000"/>
                </a:solidFill>
                <a:latin typeface="+mj-lt"/>
              </a:rPr>
              <a:t>A. thế kỉ IX đến thế kỉ XV.</a:t>
            </a:r>
          </a:p>
          <a:p>
            <a:pPr algn="just"/>
            <a:r>
              <a:rPr lang="vi-VN" sz="2800">
                <a:solidFill>
                  <a:srgbClr val="000000"/>
                </a:solidFill>
                <a:latin typeface="+mj-lt"/>
              </a:rPr>
              <a:t>B. thế kỉ IX đến thế kỉ XIV.</a:t>
            </a:r>
          </a:p>
          <a:p>
            <a:pPr algn="just"/>
            <a:r>
              <a:rPr lang="vi-VN" sz="2800">
                <a:solidFill>
                  <a:srgbClr val="000000"/>
                </a:solidFill>
                <a:latin typeface="+mj-lt"/>
              </a:rPr>
              <a:t>C. thế kỉ X đến thế kỉ XV.</a:t>
            </a:r>
          </a:p>
          <a:p>
            <a:pPr algn="just"/>
            <a:r>
              <a:rPr lang="vi-VN" sz="2800">
                <a:solidFill>
                  <a:srgbClr val="000000"/>
                </a:solidFill>
                <a:latin typeface="+mj-lt"/>
              </a:rPr>
              <a:t>D. thế kỉ VI đến thế kỉ X.</a:t>
            </a:r>
            <a:endParaRPr lang="vi-VN" sz="2800" b="0" i="0">
              <a:solidFill>
                <a:srgbClr val="000000"/>
              </a:solidFill>
              <a:effectLst/>
              <a:latin typeface="+mj-lt"/>
            </a:endParaRPr>
          </a:p>
        </p:txBody>
      </p:sp>
    </p:spTree>
    <p:extLst>
      <p:ext uri="{BB962C8B-B14F-4D97-AF65-F5344CB8AC3E}">
        <p14:creationId xmlns:p14="http://schemas.microsoft.com/office/powerpoint/2010/main" val="730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11088" y="3212976"/>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5805" y="117901"/>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3" name="Rectangle 2"/>
          <p:cNvSpPr/>
          <p:nvPr/>
        </p:nvSpPr>
        <p:spPr>
          <a:xfrm>
            <a:off x="467544" y="1052736"/>
            <a:ext cx="8280920" cy="3108543"/>
          </a:xfrm>
          <a:prstGeom prst="rect">
            <a:avLst/>
          </a:prstGeom>
        </p:spPr>
        <p:txBody>
          <a:bodyPr wrap="square">
            <a:spAutoFit/>
          </a:bodyPr>
          <a:lstStyle/>
          <a:p>
            <a:pPr algn="just"/>
            <a:r>
              <a:rPr lang="vi-VN" sz="2800" b="1">
                <a:solidFill>
                  <a:srgbClr val="000000"/>
                </a:solidFill>
                <a:latin typeface="+mj-lt"/>
              </a:rPr>
              <a:t>Câu 2</a:t>
            </a:r>
            <a:r>
              <a:rPr lang="vi-VN" sz="2800">
                <a:solidFill>
                  <a:srgbClr val="000000"/>
                </a:solidFill>
                <a:latin typeface="+mj-lt"/>
              </a:rPr>
              <a:t>. Đến thế kỉ XV, do sự tranh giành quyền lực giữa các phe phái và sự tấn công của người Thái đã khiến cho Vương quốc Cam-pu-chia</a:t>
            </a:r>
          </a:p>
          <a:p>
            <a:pPr algn="just"/>
            <a:r>
              <a:rPr lang="vi-VN" sz="2800">
                <a:solidFill>
                  <a:srgbClr val="000000"/>
                </a:solidFill>
                <a:latin typeface="+mj-lt"/>
              </a:rPr>
              <a:t>A. được hình thành.</a:t>
            </a:r>
          </a:p>
          <a:p>
            <a:pPr algn="just"/>
            <a:r>
              <a:rPr lang="vi-VN" sz="2800">
                <a:solidFill>
                  <a:srgbClr val="000000"/>
                </a:solidFill>
                <a:latin typeface="+mj-lt"/>
              </a:rPr>
              <a:t>B. phát triển đến đỉnh cao.</a:t>
            </a:r>
          </a:p>
          <a:p>
            <a:pPr algn="just"/>
            <a:r>
              <a:rPr lang="vi-VN" sz="2800">
                <a:solidFill>
                  <a:srgbClr val="000000"/>
                </a:solidFill>
                <a:latin typeface="+mj-lt"/>
              </a:rPr>
              <a:t>C. suy yếu.</a:t>
            </a:r>
          </a:p>
          <a:p>
            <a:pPr algn="just"/>
            <a:r>
              <a:rPr lang="vi-VN" sz="2800">
                <a:solidFill>
                  <a:srgbClr val="000000"/>
                </a:solidFill>
                <a:latin typeface="+mj-lt"/>
              </a:rPr>
              <a:t>D. sụp đổ.</a:t>
            </a:r>
            <a:endParaRPr lang="vi-VN" sz="2800" b="0" i="0">
              <a:solidFill>
                <a:srgbClr val="000000"/>
              </a:solidFill>
              <a:effectLst/>
              <a:latin typeface="+mj-lt"/>
            </a:endParaRPr>
          </a:p>
        </p:txBody>
      </p:sp>
    </p:spTree>
    <p:extLst>
      <p:ext uri="{BB962C8B-B14F-4D97-AF65-F5344CB8AC3E}">
        <p14:creationId xmlns:p14="http://schemas.microsoft.com/office/powerpoint/2010/main" val="393541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067944" y="2852936"/>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5805" y="117901"/>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9" name="TextBox 8"/>
          <p:cNvSpPr txBox="1"/>
          <p:nvPr/>
        </p:nvSpPr>
        <p:spPr>
          <a:xfrm>
            <a:off x="414431" y="1412776"/>
            <a:ext cx="8785123" cy="2600199"/>
          </a:xfrm>
          <a:prstGeom prst="rect">
            <a:avLst/>
          </a:prstGeom>
          <a:noFill/>
        </p:spPr>
        <p:txBody>
          <a:bodyPr wrap="square" rtlCol="0">
            <a:spAutoFit/>
          </a:bodyPr>
          <a:lstStyle/>
          <a:p>
            <a:pPr>
              <a:lnSpc>
                <a:spcPct val="150000"/>
              </a:lnSpc>
            </a:pPr>
            <a:r>
              <a:rPr lang="en-US" sz="2800" b="1">
                <a:latin typeface="Times New Roman" panose="02020603050405020304" pitchFamily="18" charset="0"/>
                <a:cs typeface="Times New Roman" panose="02020603050405020304" pitchFamily="18" charset="0"/>
              </a:rPr>
              <a:t>Câu 3. </a:t>
            </a:r>
            <a:r>
              <a:rPr lang="en-US" sz="2800">
                <a:latin typeface="Times New Roman" panose="02020603050405020304" pitchFamily="18" charset="0"/>
                <a:cs typeface="Times New Roman" panose="02020603050405020304" pitchFamily="18" charset="0"/>
              </a:rPr>
              <a:t>Vị vua nào đã thống nhất lãnh thổ, mở ra thời kì Ăng-co ở Ca-pu-chia?</a:t>
            </a:r>
          </a:p>
          <a:p>
            <a:pPr>
              <a:lnSpc>
                <a:spcPct val="150000"/>
              </a:lnSpc>
            </a:pPr>
            <a:r>
              <a:rPr lang="en-US" sz="2800">
                <a:latin typeface="Times New Roman" panose="02020603050405020304" pitchFamily="18" charset="0"/>
                <a:cs typeface="Times New Roman" panose="02020603050405020304" pitchFamily="18" charset="0"/>
              </a:rPr>
              <a:t>A. Giay-a-vác-man </a:t>
            </a:r>
            <a:r>
              <a:rPr lang="en-US" sz="2800" smtClean="0">
                <a:latin typeface="Times New Roman" panose="02020603050405020304" pitchFamily="18" charset="0"/>
                <a:cs typeface="Times New Roman" panose="02020603050405020304" pitchFamily="18" charset="0"/>
              </a:rPr>
              <a:t>I.        B</a:t>
            </a:r>
            <a:r>
              <a:rPr lang="en-US" sz="2800">
                <a:latin typeface="Times New Roman" panose="02020603050405020304" pitchFamily="18" charset="0"/>
                <a:cs typeface="Times New Roman" panose="02020603050405020304" pitchFamily="18" charset="0"/>
              </a:rPr>
              <a:t>. Giay-a-vác-man II.</a:t>
            </a:r>
          </a:p>
          <a:p>
            <a:pPr>
              <a:lnSpc>
                <a:spcPct val="150000"/>
              </a:lnSpc>
            </a:pPr>
            <a:r>
              <a:rPr lang="en-US" sz="2800">
                <a:latin typeface="Times New Roman" panose="02020603050405020304" pitchFamily="18" charset="0"/>
                <a:cs typeface="Times New Roman" panose="02020603050405020304" pitchFamily="18" charset="0"/>
              </a:rPr>
              <a:t>C. Giay-a-vác-man </a:t>
            </a:r>
            <a:r>
              <a:rPr lang="en-US" sz="2800" smtClean="0">
                <a:latin typeface="Times New Roman" panose="02020603050405020304" pitchFamily="18" charset="0"/>
                <a:cs typeface="Times New Roman" panose="02020603050405020304" pitchFamily="18" charset="0"/>
              </a:rPr>
              <a:t>III.      D</a:t>
            </a:r>
            <a:r>
              <a:rPr lang="en-US" sz="2800">
                <a:latin typeface="Times New Roman" panose="02020603050405020304" pitchFamily="18" charset="0"/>
                <a:cs typeface="Times New Roman" panose="02020603050405020304" pitchFamily="18" charset="0"/>
              </a:rPr>
              <a:t>. Giay-a-vác-man IV.</a:t>
            </a:r>
          </a:p>
        </p:txBody>
      </p:sp>
    </p:spTree>
    <p:extLst>
      <p:ext uri="{BB962C8B-B14F-4D97-AF65-F5344CB8AC3E}">
        <p14:creationId xmlns:p14="http://schemas.microsoft.com/office/powerpoint/2010/main" val="1036048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5435</TotalTime>
  <Words>462</Words>
  <Application>Microsoft Office PowerPoint</Application>
  <PresentationFormat>On-screen Show (4:3)</PresentationFormat>
  <Paragraphs>72</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Acer</cp:lastModifiedBy>
  <cp:revision>901</cp:revision>
  <dcterms:created xsi:type="dcterms:W3CDTF">2021-05-14T14:51:36Z</dcterms:created>
  <dcterms:modified xsi:type="dcterms:W3CDTF">2026-01-03T15:05:00Z</dcterms:modified>
</cp:coreProperties>
</file>