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sldIdLst>
    <p:sldId id="291" r:id="rId2"/>
    <p:sldId id="264" r:id="rId3"/>
    <p:sldId id="279" r:id="rId4"/>
    <p:sldId id="474" r:id="rId5"/>
    <p:sldId id="303" r:id="rId6"/>
    <p:sldId id="290" r:id="rId7"/>
    <p:sldId id="475" r:id="rId8"/>
    <p:sldId id="288" r:id="rId9"/>
    <p:sldId id="464" r:id="rId10"/>
    <p:sldId id="282" r:id="rId11"/>
    <p:sldId id="454" r:id="rId12"/>
    <p:sldId id="476" r:id="rId13"/>
    <p:sldId id="477" r:id="rId14"/>
    <p:sldId id="294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ACA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3CEC5-BB51-43E8-8758-EACEEA2BAD7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EFC84-068B-4FD5-8298-3EB1AB36F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3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9" name="Google Shape;3949;g53f7266f8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0" name="Google Shape;3950;g53f7266f8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84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9" name="Google Shape;3949;g53f7266f8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0" name="Google Shape;3950;g53f7266f8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84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9" name="Google Shape;3949;g53f7266f8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0" name="Google Shape;3950;g53f7266f8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84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9" name="Google Shape;3949;g53f7266f8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0" name="Google Shape;3950;g53f7266f8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67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9" name="Google Shape;3949;g53f7266f8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0" name="Google Shape;3950;g53f7266f8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847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EFC84-068B-4FD5-8298-3EB1AB36F42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0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34"/>
          <p:cNvSpPr txBox="1">
            <a:spLocks noGrp="1"/>
          </p:cNvSpPr>
          <p:nvPr>
            <p:ph type="title"/>
          </p:nvPr>
        </p:nvSpPr>
        <p:spPr>
          <a:xfrm>
            <a:off x="1038525" y="553804"/>
            <a:ext cx="706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18" name="Google Shape;1018;p34"/>
          <p:cNvSpPr txBox="1">
            <a:spLocks noGrp="1"/>
          </p:cNvSpPr>
          <p:nvPr>
            <p:ph type="subTitle" idx="1"/>
          </p:nvPr>
        </p:nvSpPr>
        <p:spPr>
          <a:xfrm>
            <a:off x="5106550" y="3718867"/>
            <a:ext cx="29703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9" name="Google Shape;1019;p34"/>
          <p:cNvSpPr txBox="1">
            <a:spLocks noGrp="1"/>
          </p:cNvSpPr>
          <p:nvPr>
            <p:ph type="subTitle" idx="2"/>
          </p:nvPr>
        </p:nvSpPr>
        <p:spPr>
          <a:xfrm>
            <a:off x="5108850" y="3958800"/>
            <a:ext cx="3533700" cy="18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0" name="Google Shape;1020;p34"/>
          <p:cNvSpPr txBox="1">
            <a:spLocks noGrp="1"/>
          </p:cNvSpPr>
          <p:nvPr>
            <p:ph type="subTitle" idx="3"/>
          </p:nvPr>
        </p:nvSpPr>
        <p:spPr>
          <a:xfrm>
            <a:off x="713100" y="1776867"/>
            <a:ext cx="32415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1" name="Google Shape;1021;p34"/>
          <p:cNvSpPr txBox="1">
            <a:spLocks noGrp="1"/>
          </p:cNvSpPr>
          <p:nvPr>
            <p:ph type="subTitle" idx="4"/>
          </p:nvPr>
        </p:nvSpPr>
        <p:spPr>
          <a:xfrm>
            <a:off x="715600" y="2016800"/>
            <a:ext cx="4138500" cy="28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2" name="Google Shape;1022;p34"/>
          <p:cNvSpPr txBox="1">
            <a:spLocks noGrp="1"/>
          </p:cNvSpPr>
          <p:nvPr>
            <p:ph type="subTitle" idx="5"/>
          </p:nvPr>
        </p:nvSpPr>
        <p:spPr>
          <a:xfrm>
            <a:off x="5105400" y="1776867"/>
            <a:ext cx="29703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3" name="Google Shape;1023;p34"/>
          <p:cNvSpPr txBox="1">
            <a:spLocks noGrp="1"/>
          </p:cNvSpPr>
          <p:nvPr>
            <p:ph type="subTitle" idx="6"/>
          </p:nvPr>
        </p:nvSpPr>
        <p:spPr>
          <a:xfrm>
            <a:off x="5107700" y="2016800"/>
            <a:ext cx="3533700" cy="10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930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785794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TIẾT </a:t>
            </a:r>
            <a:r>
              <a:rPr lang="nl-NL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nl-NL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BÀI </a:t>
            </a:r>
            <a:r>
              <a:rPr lang="nl-NL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 BUỔI  ĐẦU ĐỘC </a:t>
            </a:r>
            <a:r>
              <a:rPr lang="nl-N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LẬP </a:t>
            </a:r>
            <a:r>
              <a:rPr lang="nl-NL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(939 – 967)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77" y="1221614"/>
            <a:ext cx="10001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Callout 6"/>
          <p:cNvSpPr/>
          <p:nvPr/>
        </p:nvSpPr>
        <p:spPr>
          <a:xfrm>
            <a:off x="1331640" y="1628800"/>
            <a:ext cx="5786478" cy="2500330"/>
          </a:xfrm>
          <a:prstGeom prst="cloudCallout">
            <a:avLst>
              <a:gd name="adj1" fmla="val 79954"/>
              <a:gd name="adj2" fmla="val 135061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30093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395536" y="1273358"/>
            <a:ext cx="8640960" cy="3168352"/>
          </a:xfrm>
        </p:spPr>
        <p:txBody>
          <a:bodyPr/>
          <a:lstStyle/>
          <a:p>
            <a:pPr marL="0" indent="0" algn="just">
              <a:buNone/>
            </a:pPr>
            <a:r>
              <a:rPr lang="vi-V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Bộ máy nhà nước:</a:t>
            </a:r>
          </a:p>
          <a:p>
            <a:pPr marL="0" indent="0" algn="just">
              <a:buNone/>
            </a:pPr>
            <a:r>
              <a:rPr lang="vi-V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Ở trung ương: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 </a:t>
            </a:r>
            <a:r>
              <a:rPr lang="vi-V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người đứng đầu, có quyền quyết định mọi việc. Dưới có các quan văn, võ phụ trách từng công việc.</a:t>
            </a:r>
          </a:p>
          <a:p>
            <a:pPr marL="0" indent="0" algn="just">
              <a:buNone/>
            </a:pPr>
            <a:r>
              <a:rPr lang="vi-V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Ở địa </a:t>
            </a:r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giao các tướng lĩnh trấn giữ các châu quan trọng</a:t>
            </a:r>
            <a:r>
              <a:rPr lang="vi-VN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14297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414908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 nền độc lập dân tộc được khẳng định, tạo ra nền tảng căn bản cho công cuộc phát triển đất nước sau này.</a:t>
            </a:r>
          </a:p>
        </p:txBody>
      </p:sp>
    </p:spTree>
    <p:extLst>
      <p:ext uri="{BB962C8B-B14F-4D97-AF65-F5344CB8AC3E}">
        <p14:creationId xmlns:p14="http://schemas.microsoft.com/office/powerpoint/2010/main" val="221524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3608" y="1340768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+mj-lt"/>
              </a:rPr>
              <a:t>Quan văn</a:t>
            </a:r>
            <a:r>
              <a:rPr lang="vi-VN" sz="2800">
                <a:latin typeface="+mj-lt"/>
              </a:rPr>
              <a:t> là những người làm việc về </a:t>
            </a:r>
            <a:r>
              <a:rPr lang="vi-VN" sz="2800" b="1">
                <a:latin typeface="+mj-lt"/>
              </a:rPr>
              <a:t>chính trị, hành chính, giáo dục, pháp luật</a:t>
            </a:r>
            <a:r>
              <a:rPr lang="vi-VN" sz="2800">
                <a:latin typeface="+mj-lt"/>
              </a:rPr>
              <a:t>, giúp vua quản lí đất nước bằng luật lệ, sổ sách.</a:t>
            </a:r>
            <a:endParaRPr lang="en-US" sz="28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624" y="1124744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+mj-lt"/>
              </a:rPr>
              <a:t>Công việc chính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>
                <a:latin typeface="+mj-lt"/>
              </a:rPr>
              <a:t>Soạn thảo chiếu, chỉ, văn bản.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>
                <a:latin typeface="+mj-lt"/>
              </a:rPr>
              <a:t>Quản lí dân cư, ruộng đất, thuế khóa.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>
                <a:latin typeface="+mj-lt"/>
              </a:rPr>
              <a:t>Dạy học, tổ chức thi cử, tuyển chọn nhân tài.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>
                <a:latin typeface="+mj-lt"/>
              </a:rPr>
              <a:t>Giải quyết kiện tụng.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47664" y="157452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Nguyễn Trãi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Chu Văn 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Lê Quý Đôn</a:t>
            </a:r>
          </a:p>
        </p:txBody>
      </p:sp>
    </p:spTree>
    <p:extLst>
      <p:ext uri="{BB962C8B-B14F-4D97-AF65-F5344CB8AC3E}">
        <p14:creationId xmlns:p14="http://schemas.microsoft.com/office/powerpoint/2010/main" val="9241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1600" y="980728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+mj-lt"/>
              </a:rPr>
              <a:t>Quan võ</a:t>
            </a:r>
            <a:r>
              <a:rPr lang="vi-VN" sz="2800">
                <a:latin typeface="+mj-lt"/>
              </a:rPr>
              <a:t> là những người làm việc về </a:t>
            </a:r>
            <a:r>
              <a:rPr lang="vi-VN" sz="2800" b="1">
                <a:latin typeface="+mj-lt"/>
              </a:rPr>
              <a:t>quân sự</a:t>
            </a:r>
            <a:r>
              <a:rPr lang="vi-VN" sz="2800">
                <a:latin typeface="+mj-lt"/>
              </a:rPr>
              <a:t>, bảo vệ đất nước.</a:t>
            </a:r>
          </a:p>
          <a:p>
            <a:r>
              <a:rPr lang="vi-VN" sz="2800" b="1">
                <a:latin typeface="+mj-lt"/>
              </a:rPr>
              <a:t>Công việc chính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>
                <a:latin typeface="+mj-lt"/>
              </a:rPr>
              <a:t>Chỉ huy quân đội, luyện binh.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>
                <a:latin typeface="+mj-lt"/>
              </a:rPr>
              <a:t>Trấn giữ biên cương, bảo vệ kinh thành.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>
                <a:latin typeface="+mj-lt"/>
              </a:rPr>
              <a:t>Trực tiếp cầm quân khi có chiến tranh.</a:t>
            </a:r>
          </a:p>
          <a:p>
            <a:r>
              <a:rPr lang="vi-VN" sz="2800" b="1">
                <a:latin typeface="+mj-lt"/>
              </a:rPr>
              <a:t>Ví dụ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>
                <a:latin typeface="+mj-lt"/>
              </a:rPr>
              <a:t>Trần Hưng Đạo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>
                <a:latin typeface="+mj-lt"/>
              </a:rPr>
              <a:t>Lý Thường Kiệt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>
                <a:latin typeface="+mj-lt"/>
              </a:rPr>
              <a:t>Ngô Quyền</a:t>
            </a:r>
          </a:p>
        </p:txBody>
      </p:sp>
    </p:spTree>
    <p:extLst>
      <p:ext uri="{BB962C8B-B14F-4D97-AF65-F5344CB8AC3E}">
        <p14:creationId xmlns:p14="http://schemas.microsoft.com/office/powerpoint/2010/main" val="36226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0400" y="312739"/>
            <a:ext cx="27432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5" name="Oval 4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03:00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02:59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02:58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02:57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02:56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02:55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02:54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02:53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02:52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02:51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02:50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02:49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02:48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02:47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02:46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02:45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02:44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02:43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02:42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02:41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02:40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02:39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02:38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02:37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02:36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02:35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02:34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02:33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02:32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02:31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02:30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02:29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02:28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02:27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02:26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02:25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02:24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02:23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02:22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02:21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02:20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02:19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02:18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02:17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02:16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02:15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02:14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02:13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02:12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02:11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02:10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02:09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02:08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02:07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02:06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02:05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02:04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02:03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02:02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02:01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02:00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01:59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01:58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01:57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01:56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01:55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01:54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01:53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01:52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01:51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01:50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01:49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01:48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01:47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01:46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01:45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01:44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01:43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01:42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01:41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01:40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01:39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01:38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01:37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01:36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01:35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01:34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01:33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01:32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01:31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01:30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01:29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01:28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01:27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01:26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01:25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01:24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01:23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01:22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01:21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01:20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01:19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01:18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01:17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01:16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01:15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01:14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01:13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01:12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01:11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01:10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01:09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01:08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01:07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01:06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01:05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01:04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01:03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01:02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01:01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01:00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00:59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00:58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00:57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00:56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00:55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00:54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00:53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00:52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00:51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00:50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00:49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00:48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00:47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00:46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00:45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00:44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00:43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00:42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00:41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00:40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00:39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00:38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00:37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00:36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00:35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00:34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00:33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00:32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00:31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00:30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00:29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00:28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00:27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00:26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00:25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00:24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00:23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00:22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00:21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00:20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00:19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00:18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00:17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00:16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00:15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00:14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00:13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00:12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00:11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00:10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00:09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00:08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00:07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00:06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00:05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00:04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00:03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00:02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</a:rPr>
              <a:t>00:01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743200" y="1828800"/>
            <a:ext cx="3581400" cy="3429000"/>
          </a:xfrm>
          <a:prstGeom prst="ellips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0070C0"/>
                </a:solidFill>
              </a:rPr>
              <a:t>00:00</a:t>
            </a:r>
          </a:p>
        </p:txBody>
      </p:sp>
      <p:sp>
        <p:nvSpPr>
          <p:cNvPr id="3" name="AutoShape 4" descr="Kết quả hình ảnh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" name="AutoShape 6" descr="Kết quả hình ảnh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04" name="Group 35"/>
          <p:cNvGrpSpPr>
            <a:grpSpLocks/>
          </p:cNvGrpSpPr>
          <p:nvPr/>
        </p:nvGrpSpPr>
        <p:grpSpPr bwMode="auto">
          <a:xfrm>
            <a:off x="5357818" y="1928802"/>
            <a:ext cx="3571900" cy="3649678"/>
            <a:chOff x="1240" y="1253"/>
            <a:chExt cx="3109" cy="1975"/>
          </a:xfrm>
          <a:solidFill>
            <a:schemeClr val="bg1"/>
          </a:solidFill>
        </p:grpSpPr>
        <p:sp>
          <p:nvSpPr>
            <p:cNvPr id="205" name="Rectangle 36"/>
            <p:cNvSpPr>
              <a:spLocks noChangeArrowheads="1"/>
            </p:cNvSpPr>
            <p:nvPr/>
          </p:nvSpPr>
          <p:spPr bwMode="auto">
            <a:xfrm>
              <a:off x="1896" y="1253"/>
              <a:ext cx="1776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200" u="none">
                <a:solidFill>
                  <a:srgbClr val="0000FF"/>
                </a:solidFill>
              </a:endParaRPr>
            </a:p>
          </p:txBody>
        </p:sp>
        <p:sp>
          <p:nvSpPr>
            <p:cNvPr id="206" name="Rectangle 37"/>
            <p:cNvSpPr>
              <a:spLocks noChangeArrowheads="1"/>
            </p:cNvSpPr>
            <p:nvPr/>
          </p:nvSpPr>
          <p:spPr bwMode="auto">
            <a:xfrm>
              <a:off x="1248" y="2064"/>
              <a:ext cx="9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u="none">
                <a:solidFill>
                  <a:srgbClr val="0000FF"/>
                </a:solidFill>
              </a:endParaRPr>
            </a:p>
          </p:txBody>
        </p:sp>
        <p:sp>
          <p:nvSpPr>
            <p:cNvPr id="207" name="Rectangle 38"/>
            <p:cNvSpPr>
              <a:spLocks noChangeArrowheads="1"/>
            </p:cNvSpPr>
            <p:nvPr/>
          </p:nvSpPr>
          <p:spPr bwMode="auto">
            <a:xfrm>
              <a:off x="3408" y="2064"/>
              <a:ext cx="91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0" u="none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208" name="Rectangle 39"/>
            <p:cNvSpPr>
              <a:spLocks noChangeArrowheads="1"/>
            </p:cNvSpPr>
            <p:nvPr/>
          </p:nvSpPr>
          <p:spPr bwMode="auto">
            <a:xfrm>
              <a:off x="1240" y="2881"/>
              <a:ext cx="3109" cy="3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0" u="none">
                <a:solidFill>
                  <a:srgbClr val="0000FF"/>
                </a:solidFill>
              </a:endParaRPr>
            </a:p>
          </p:txBody>
        </p:sp>
        <p:sp>
          <p:nvSpPr>
            <p:cNvPr id="209" name="Line 40"/>
            <p:cNvSpPr>
              <a:spLocks noChangeShapeType="1"/>
            </p:cNvSpPr>
            <p:nvPr/>
          </p:nvSpPr>
          <p:spPr bwMode="auto">
            <a:xfrm>
              <a:off x="1776" y="1776"/>
              <a:ext cx="201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41"/>
            <p:cNvSpPr>
              <a:spLocks noChangeShapeType="1"/>
            </p:cNvSpPr>
            <p:nvPr/>
          </p:nvSpPr>
          <p:spPr bwMode="auto">
            <a:xfrm>
              <a:off x="1776" y="1776"/>
              <a:ext cx="0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42"/>
            <p:cNvSpPr>
              <a:spLocks noChangeShapeType="1"/>
            </p:cNvSpPr>
            <p:nvPr/>
          </p:nvSpPr>
          <p:spPr bwMode="auto">
            <a:xfrm>
              <a:off x="3792" y="1776"/>
              <a:ext cx="0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43"/>
            <p:cNvSpPr>
              <a:spLocks noChangeShapeType="1"/>
            </p:cNvSpPr>
            <p:nvPr/>
          </p:nvSpPr>
          <p:spPr bwMode="auto">
            <a:xfrm>
              <a:off x="2784" y="1536"/>
              <a:ext cx="0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44"/>
            <p:cNvSpPr>
              <a:spLocks noChangeShapeType="1"/>
            </p:cNvSpPr>
            <p:nvPr/>
          </p:nvSpPr>
          <p:spPr bwMode="auto">
            <a:xfrm>
              <a:off x="1776" y="2689"/>
              <a:ext cx="201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45"/>
            <p:cNvSpPr>
              <a:spLocks noChangeShapeType="1"/>
            </p:cNvSpPr>
            <p:nvPr/>
          </p:nvSpPr>
          <p:spPr bwMode="auto">
            <a:xfrm>
              <a:off x="1776" y="2496"/>
              <a:ext cx="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46"/>
            <p:cNvSpPr>
              <a:spLocks noChangeShapeType="1"/>
            </p:cNvSpPr>
            <p:nvPr/>
          </p:nvSpPr>
          <p:spPr bwMode="auto">
            <a:xfrm>
              <a:off x="3792" y="2498"/>
              <a:ext cx="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47"/>
            <p:cNvSpPr>
              <a:spLocks noChangeShapeType="1"/>
            </p:cNvSpPr>
            <p:nvPr/>
          </p:nvSpPr>
          <p:spPr bwMode="auto">
            <a:xfrm>
              <a:off x="2784" y="2688"/>
              <a:ext cx="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8" name="Horizontal Scroll 217"/>
          <p:cNvSpPr/>
          <p:nvPr/>
        </p:nvSpPr>
        <p:spPr>
          <a:xfrm>
            <a:off x="0" y="2285992"/>
            <a:ext cx="3571868" cy="328614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Dựa vào SGK, em hãy vẽ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đồ tổ chức 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nhà nước thời Ngô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4899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AutoShape 49"/>
          <p:cNvSpPr>
            <a:spLocks/>
          </p:cNvSpPr>
          <p:nvPr/>
        </p:nvSpPr>
        <p:spPr bwMode="auto">
          <a:xfrm>
            <a:off x="1214414" y="4143380"/>
            <a:ext cx="609600" cy="990600"/>
          </a:xfrm>
          <a:prstGeom prst="leftBrace">
            <a:avLst>
              <a:gd name="adj1" fmla="val 135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u="none"/>
          </a:p>
        </p:txBody>
      </p:sp>
      <p:sp>
        <p:nvSpPr>
          <p:cNvPr id="18439" name="Text Box 51"/>
          <p:cNvSpPr txBox="1">
            <a:spLocks noChangeArrowheads="1"/>
          </p:cNvSpPr>
          <p:nvPr/>
        </p:nvSpPr>
        <p:spPr bwMode="auto">
          <a:xfrm>
            <a:off x="0" y="2071678"/>
            <a:ext cx="10906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endParaRPr lang="en-US" sz="280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Text Box 53"/>
          <p:cNvSpPr txBox="1">
            <a:spLocks noChangeArrowheads="1"/>
          </p:cNvSpPr>
          <p:nvPr/>
        </p:nvSpPr>
        <p:spPr bwMode="auto">
          <a:xfrm>
            <a:off x="-930275" y="4232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u="none"/>
          </a:p>
        </p:txBody>
      </p:sp>
      <p:sp>
        <p:nvSpPr>
          <p:cNvPr id="26630" name="Text Box 54"/>
          <p:cNvSpPr txBox="1">
            <a:spLocks noChangeArrowheads="1"/>
          </p:cNvSpPr>
          <p:nvPr/>
        </p:nvSpPr>
        <p:spPr bwMode="auto">
          <a:xfrm>
            <a:off x="-1235075" y="4613275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u="none"/>
          </a:p>
          <a:p>
            <a:endParaRPr lang="en-US" sz="2400" u="none"/>
          </a:p>
        </p:txBody>
      </p:sp>
      <p:sp>
        <p:nvSpPr>
          <p:cNvPr id="18442" name="Text Box 56"/>
          <p:cNvSpPr txBox="1">
            <a:spLocks noChangeArrowheads="1"/>
          </p:cNvSpPr>
          <p:nvPr/>
        </p:nvSpPr>
        <p:spPr bwMode="auto">
          <a:xfrm>
            <a:off x="0" y="4071942"/>
            <a:ext cx="129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857224" y="449263"/>
            <a:ext cx="76438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endParaRPr lang="en-US" sz="3600" b="1" u="none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785918" y="1428736"/>
            <a:ext cx="6972330" cy="3435364"/>
            <a:chOff x="1240" y="1253"/>
            <a:chExt cx="3109" cy="1975"/>
          </a:xfrm>
          <a:solidFill>
            <a:schemeClr val="bg1"/>
          </a:solidFill>
        </p:grpSpPr>
        <p:sp>
          <p:nvSpPr>
            <p:cNvPr id="26639" name="Rectangle 36"/>
            <p:cNvSpPr>
              <a:spLocks noChangeArrowheads="1"/>
            </p:cNvSpPr>
            <p:nvPr/>
          </p:nvSpPr>
          <p:spPr bwMode="auto">
            <a:xfrm>
              <a:off x="1896" y="1253"/>
              <a:ext cx="1776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200" u="none">
                <a:solidFill>
                  <a:srgbClr val="0000FF"/>
                </a:solidFill>
              </a:endParaRPr>
            </a:p>
          </p:txBody>
        </p:sp>
        <p:sp>
          <p:nvSpPr>
            <p:cNvPr id="26640" name="Rectangle 37"/>
            <p:cNvSpPr>
              <a:spLocks noChangeArrowheads="1"/>
            </p:cNvSpPr>
            <p:nvPr/>
          </p:nvSpPr>
          <p:spPr bwMode="auto">
            <a:xfrm>
              <a:off x="1248" y="2064"/>
              <a:ext cx="9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u="none">
                <a:solidFill>
                  <a:srgbClr val="0000FF"/>
                </a:solidFill>
              </a:endParaRPr>
            </a:p>
          </p:txBody>
        </p:sp>
        <p:sp>
          <p:nvSpPr>
            <p:cNvPr id="26641" name="Rectangle 38"/>
            <p:cNvSpPr>
              <a:spLocks noChangeArrowheads="1"/>
            </p:cNvSpPr>
            <p:nvPr/>
          </p:nvSpPr>
          <p:spPr bwMode="auto">
            <a:xfrm>
              <a:off x="3408" y="2064"/>
              <a:ext cx="91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0" u="none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26642" name="Rectangle 39"/>
            <p:cNvSpPr>
              <a:spLocks noChangeArrowheads="1"/>
            </p:cNvSpPr>
            <p:nvPr/>
          </p:nvSpPr>
          <p:spPr bwMode="auto">
            <a:xfrm>
              <a:off x="1240" y="2881"/>
              <a:ext cx="3109" cy="3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0" u="none">
                <a:solidFill>
                  <a:srgbClr val="0000FF"/>
                </a:solidFill>
              </a:endParaRPr>
            </a:p>
          </p:txBody>
        </p:sp>
        <p:sp>
          <p:nvSpPr>
            <p:cNvPr id="26643" name="Line 40"/>
            <p:cNvSpPr>
              <a:spLocks noChangeShapeType="1"/>
            </p:cNvSpPr>
            <p:nvPr/>
          </p:nvSpPr>
          <p:spPr bwMode="auto">
            <a:xfrm>
              <a:off x="1776" y="1776"/>
              <a:ext cx="201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41"/>
            <p:cNvSpPr>
              <a:spLocks noChangeShapeType="1"/>
            </p:cNvSpPr>
            <p:nvPr/>
          </p:nvSpPr>
          <p:spPr bwMode="auto">
            <a:xfrm>
              <a:off x="1776" y="1776"/>
              <a:ext cx="0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Line 42"/>
            <p:cNvSpPr>
              <a:spLocks noChangeShapeType="1"/>
            </p:cNvSpPr>
            <p:nvPr/>
          </p:nvSpPr>
          <p:spPr bwMode="auto">
            <a:xfrm>
              <a:off x="3792" y="1776"/>
              <a:ext cx="0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43"/>
            <p:cNvSpPr>
              <a:spLocks noChangeShapeType="1"/>
            </p:cNvSpPr>
            <p:nvPr/>
          </p:nvSpPr>
          <p:spPr bwMode="auto">
            <a:xfrm>
              <a:off x="2784" y="1536"/>
              <a:ext cx="0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Line 44"/>
            <p:cNvSpPr>
              <a:spLocks noChangeShapeType="1"/>
            </p:cNvSpPr>
            <p:nvPr/>
          </p:nvSpPr>
          <p:spPr bwMode="auto">
            <a:xfrm>
              <a:off x="1776" y="2689"/>
              <a:ext cx="201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Line 45"/>
            <p:cNvSpPr>
              <a:spLocks noChangeShapeType="1"/>
            </p:cNvSpPr>
            <p:nvPr/>
          </p:nvSpPr>
          <p:spPr bwMode="auto">
            <a:xfrm>
              <a:off x="1776" y="2496"/>
              <a:ext cx="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Line 46"/>
            <p:cNvSpPr>
              <a:spLocks noChangeShapeType="1"/>
            </p:cNvSpPr>
            <p:nvPr/>
          </p:nvSpPr>
          <p:spPr bwMode="auto">
            <a:xfrm>
              <a:off x="3792" y="2498"/>
              <a:ext cx="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47"/>
            <p:cNvSpPr>
              <a:spLocks noChangeShapeType="1"/>
            </p:cNvSpPr>
            <p:nvPr/>
          </p:nvSpPr>
          <p:spPr bwMode="auto">
            <a:xfrm>
              <a:off x="2784" y="2688"/>
              <a:ext cx="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0" y="1428736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Vua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71670" y="2928934"/>
            <a:ext cx="1725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16" y="2928934"/>
            <a:ext cx="1654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võ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85918" y="4357694"/>
            <a:ext cx="694851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,…)</a:t>
            </a:r>
          </a:p>
        </p:txBody>
      </p:sp>
      <p:sp>
        <p:nvSpPr>
          <p:cNvPr id="27" name="AutoShape 48"/>
          <p:cNvSpPr>
            <a:spLocks/>
          </p:cNvSpPr>
          <p:nvPr/>
        </p:nvSpPr>
        <p:spPr bwMode="auto">
          <a:xfrm>
            <a:off x="1142976" y="1500174"/>
            <a:ext cx="609600" cy="2057400"/>
          </a:xfrm>
          <a:prstGeom prst="leftBrace">
            <a:avLst>
              <a:gd name="adj1" fmla="val 281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u="none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34" grpId="0"/>
      <p:bldP spid="2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86AF7C-A218-46C3-B579-EBC3341BFB65}"/>
              </a:ext>
            </a:extLst>
          </p:cNvPr>
          <p:cNvSpPr txBox="1"/>
          <p:nvPr/>
        </p:nvSpPr>
        <p:spPr>
          <a:xfrm>
            <a:off x="0" y="533678"/>
            <a:ext cx="9144000" cy="1924211"/>
          </a:xfrm>
          <a:prstGeom prst="rect">
            <a:avLst/>
          </a:prstGeom>
          <a:noFill/>
        </p:spPr>
        <p:txBody>
          <a:bodyPr wrap="square" lIns="76802" tIns="38401" rIns="76802" bIns="38401" rtlCol="0">
            <a:spAutoFit/>
          </a:bodyPr>
          <a:lstStyle/>
          <a:p>
            <a:pPr algn="ctr"/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9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 BUỔI  ĐẦU ĐỘC LẬP 939 - 967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99D75515-C577-4425-89F9-2F36EDA9EBD2}"/>
              </a:ext>
            </a:extLst>
          </p:cNvPr>
          <p:cNvSpPr/>
          <p:nvPr/>
        </p:nvSpPr>
        <p:spPr>
          <a:xfrm>
            <a:off x="2786050" y="3000373"/>
            <a:ext cx="6143656" cy="130840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2" tIns="38401" rIns="76802" bIns="38401"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1. Ngô Quyền dựng nền độc lập</a:t>
            </a: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7027D11F-9EBF-46D2-B639-067C5B7130D3}"/>
              </a:ext>
            </a:extLst>
          </p:cNvPr>
          <p:cNvSpPr/>
          <p:nvPr/>
        </p:nvSpPr>
        <p:spPr>
          <a:xfrm>
            <a:off x="2853603" y="4611253"/>
            <a:ext cx="6076117" cy="177007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2" tIns="38401" rIns="76802" bIns="38401"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2. Công cuộc thống nhất đất nước của Đinh Bộ Lĩnh và sự thành lập của nhà</a:t>
            </a:r>
          </a:p>
        </p:txBody>
      </p:sp>
      <p:sp>
        <p:nvSpPr>
          <p:cNvPr id="3" name="Vertical Scroll 2"/>
          <p:cNvSpPr/>
          <p:nvPr/>
        </p:nvSpPr>
        <p:spPr>
          <a:xfrm>
            <a:off x="0" y="2643183"/>
            <a:ext cx="2000232" cy="3936140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63" tIns="38281" rIns="76563" bIns="38281"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HỌC</a:t>
            </a:r>
          </a:p>
        </p:txBody>
      </p:sp>
      <p:cxnSp>
        <p:nvCxnSpPr>
          <p:cNvPr id="13" name="Straight Arrow Connector 12"/>
          <p:cNvCxnSpPr>
            <a:stCxn id="3" idx="3"/>
          </p:cNvCxnSpPr>
          <p:nvPr/>
        </p:nvCxnSpPr>
        <p:spPr>
          <a:xfrm rot="10800000" flipH="1">
            <a:off x="1750204" y="3714753"/>
            <a:ext cx="964409" cy="896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  <a:endCxn id="10" idx="1"/>
          </p:cNvCxnSpPr>
          <p:nvPr/>
        </p:nvCxnSpPr>
        <p:spPr>
          <a:xfrm>
            <a:off x="1750203" y="4611253"/>
            <a:ext cx="1103400" cy="885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5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2A44D56-DF36-448D-9ACC-85C73F2C5B8C}"/>
              </a:ext>
            </a:extLst>
          </p:cNvPr>
          <p:cNvSpPr/>
          <p:nvPr/>
        </p:nvSpPr>
        <p:spPr>
          <a:xfrm>
            <a:off x="0" y="2"/>
            <a:ext cx="9144000" cy="1276349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452666"/>
              </a:buClr>
              <a:buSzPts val="2000"/>
              <a:defRPr/>
            </a:pP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itchFamily="18" charset="0"/>
                <a:sym typeface="Ubuntu"/>
              </a:rPr>
              <a:t>1.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 Quyền dựng nền độc lập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itchFamily="18" charset="0"/>
                <a:sym typeface="Ubuntu"/>
              </a:rPr>
              <a:t> </a:t>
            </a:r>
          </a:p>
        </p:txBody>
      </p:sp>
      <p:pic>
        <p:nvPicPr>
          <p:cNvPr id="5" name="Picture 23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857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Callout 6"/>
          <p:cNvSpPr/>
          <p:nvPr/>
        </p:nvSpPr>
        <p:spPr>
          <a:xfrm>
            <a:off x="1043608" y="1340768"/>
            <a:ext cx="6452220" cy="2719774"/>
          </a:xfrm>
          <a:prstGeom prst="cloudCallout">
            <a:avLst>
              <a:gd name="adj1" fmla="val 81388"/>
              <a:gd name="adj2" fmla="val 91604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việc làm của Ngô Quyền sau chiến thắng Bạch Đằng?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86322"/>
            <a:ext cx="110132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4581128"/>
            <a:ext cx="7240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939,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Quyền bỏ chức tiết độ sứ, xưng vương,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Loa (Hà Nội)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00937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3608" y="1484785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Ngô Quyền khi lên ngôi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/>
              <a:t> (năm 939) đã bãi bỏ chức Tiết độ sứ.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07872" y="1268760"/>
            <a:ext cx="784887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 độ sứ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là chức quan do </a:t>
            </a: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 kiến Trung Quốc đặt ra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gắn với thời kì Bắc thuộc.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 chiến thắng </a:t>
            </a: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 Đằng năm 938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Ngô Quyền: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Xưng vương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đóng đô ở </a:t>
            </a: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Cổ Loa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Bãi bỏ chức Tiết độ sứ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không nhận sắc phong từ phương Bắc.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576" y="1844824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Ngô Quyền bãi bỏ chức Tiết độ sứ để xóa bỏ dấu vết cai trị của phong kiến phương Bắc và khẳng định chủ quyền độc lập của dân tộc.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946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2A44D56-DF36-448D-9ACC-85C73F2C5B8C}"/>
              </a:ext>
            </a:extLst>
          </p:cNvPr>
          <p:cNvSpPr/>
          <p:nvPr/>
        </p:nvSpPr>
        <p:spPr>
          <a:xfrm>
            <a:off x="0" y="2"/>
            <a:ext cx="9144000" cy="1276349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452666"/>
              </a:buClr>
              <a:buSzPts val="2000"/>
              <a:defRPr/>
            </a:pPr>
            <a:r>
              <a:rPr lang="en-US" sz="4000" kern="0" smtClean="0">
                <a:solidFill>
                  <a:srgbClr val="FF0000"/>
                </a:solidFill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  <a:sym typeface="Ubuntu"/>
              </a:rPr>
              <a:t> </a:t>
            </a: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  <a:sym typeface="Ubuntu"/>
              </a:rPr>
              <a:t>Nước </a:t>
            </a:r>
            <a:r>
              <a:rPr lang="en-US" sz="4000" kern="0" dirty="0" err="1">
                <a:solidFill>
                  <a:srgbClr val="FF0000"/>
                </a:solidFill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  <a:sym typeface="Ubuntu"/>
              </a:rPr>
              <a:t>ta</a:t>
            </a: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  <a:sym typeface="Ubuntu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  <a:sym typeface="Ubuntu"/>
              </a:rPr>
              <a:t>dưới</a:t>
            </a: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  <a:sym typeface="Ubuntu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  <a:sym typeface="Ubuntu"/>
              </a:rPr>
              <a:t>thời</a:t>
            </a: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  <a:sym typeface="Ubuntu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  <a:sym typeface="Ubuntu"/>
              </a:rPr>
              <a:t>Ngô</a:t>
            </a:r>
            <a:endParaRPr lang="en-US" sz="4000" kern="0" dirty="0">
              <a:solidFill>
                <a:srgbClr val="FF0000"/>
              </a:solidFill>
              <a:latin typeface="Times New Roman" pitchFamily="18" charset="0"/>
              <a:ea typeface="#9Slide03 Roboto Medium" panose="02000000000000000000" pitchFamily="2" charset="0"/>
              <a:cs typeface="Times New Roman" pitchFamily="18" charset="0"/>
              <a:sym typeface="Ubuntu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300937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8913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340769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Ngô Quyền chọn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Cổ Loa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làm kinh đô (năm 939).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1394193"/>
            <a:ext cx="766834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 Ngô Quyền, </a:t>
            </a: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Cổ Loa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thuộc vùng </a:t>
            </a: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 Châu – Giao Châu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là </a:t>
            </a: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tâm chính trị – quân sự quan trọng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của đất nước.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 từng là </a:t>
            </a: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 đô nước Âu Lạc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thời </a:t>
            </a: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Dương Vương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có thành lũy kiên cố, vị trí thuận lợi cho phòng thủ và quản lí đất nước.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1417293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latin typeface="+mj-lt"/>
              </a:rPr>
              <a:t>Ý nghĩa việc chọn Cổ Loa làm kinh đô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>
                <a:latin typeface="+mj-lt"/>
              </a:rPr>
              <a:t>Khẳng định sự </a:t>
            </a:r>
            <a:r>
              <a:rPr lang="vi-VN" sz="2800" b="1">
                <a:latin typeface="+mj-lt"/>
              </a:rPr>
              <a:t>kế thừa truyền thống dựng nước</a:t>
            </a:r>
            <a:r>
              <a:rPr lang="vi-VN" sz="2800">
                <a:latin typeface="+mj-lt"/>
              </a:rPr>
              <a:t> từ thời Âu Lạc.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>
                <a:latin typeface="+mj-lt"/>
              </a:rPr>
              <a:t>Thể hiện ý chí </a:t>
            </a:r>
            <a:r>
              <a:rPr lang="vi-VN" sz="2800" b="1">
                <a:latin typeface="+mj-lt"/>
              </a:rPr>
              <a:t>độc lập, tự chủ</a:t>
            </a:r>
            <a:r>
              <a:rPr lang="vi-VN" sz="2800">
                <a:latin typeface="+mj-lt"/>
              </a:rPr>
              <a:t>, tách hẳn khỏi mô hình đô hộ phương Bắc.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>
                <a:latin typeface="+mj-lt"/>
              </a:rPr>
              <a:t>Thuận lợi về </a:t>
            </a:r>
            <a:r>
              <a:rPr lang="vi-VN" sz="2800" b="1">
                <a:latin typeface="+mj-lt"/>
              </a:rPr>
              <a:t>quân sự, giao thông đường sông</a:t>
            </a:r>
            <a:r>
              <a:rPr lang="vi-VN" sz="2800">
                <a:latin typeface="+mj-lt"/>
              </a:rPr>
              <a:t>, phù hợp bối cảnh sau chiến thắng Bạch Đằng.</a:t>
            </a:r>
          </a:p>
        </p:txBody>
      </p:sp>
    </p:spTree>
    <p:extLst>
      <p:ext uri="{BB962C8B-B14F-4D97-AF65-F5344CB8AC3E}">
        <p14:creationId xmlns:p14="http://schemas.microsoft.com/office/powerpoint/2010/main" val="3286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857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Callout 6"/>
          <p:cNvSpPr/>
          <p:nvPr/>
        </p:nvSpPr>
        <p:spPr>
          <a:xfrm>
            <a:off x="1115616" y="980728"/>
            <a:ext cx="4786346" cy="2571768"/>
          </a:xfrm>
          <a:prstGeom prst="cloudCallout">
            <a:avLst>
              <a:gd name="adj1" fmla="val 81388"/>
              <a:gd name="adj2" fmla="val 91604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làm trên của Ngô Quyền có ý nghĩa gì?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357618" y="457200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093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357618" y="457200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95536" y="1630682"/>
            <a:ext cx="8568952" cy="312599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 sự thống trị của phong kiến phương Bắc, </a:t>
            </a:r>
            <a:r>
              <a:rPr lang="pt-BR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</a:t>
            </a:r>
            <a:r>
              <a:rPr lang="pt-B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 độc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</a:t>
            </a:r>
            <a:r>
              <a:rPr lang="pt-BR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pt-B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quyền. </a:t>
            </a:r>
          </a:p>
          <a:p>
            <a:r>
              <a:rPr lang="en-US" sz="280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vi-VN" sz="280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280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một thời kì mới trong lịch sử dân tộc: “thời kì độc lập tự chủ, xây dựng và bảo vệ đất nước”</a:t>
            </a:r>
          </a:p>
          <a:p>
            <a:pPr algn="just"/>
            <a:r>
              <a:rPr lang="en-US" sz="280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sz="280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 móng cho nhà nước quân chủ đầu tiên và nền độc lập, tự chủ thực sự, lâu dài của dân tộc</a:t>
            </a:r>
            <a:r>
              <a:rPr lang="vi-VN" sz="280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073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1029</TotalTime>
  <Words>880</Words>
  <Application>Microsoft Office PowerPoint</Application>
  <PresentationFormat>On-screen Show (4:3)</PresentationFormat>
  <Paragraphs>247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#9Slide03 Roboto Medium</vt:lpstr>
      <vt:lpstr>Arial</vt:lpstr>
      <vt:lpstr>Bebas Neue</vt:lpstr>
      <vt:lpstr>Calibri</vt:lpstr>
      <vt:lpstr>Times New Roman</vt:lpstr>
      <vt:lpstr>Ubuntu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Acer</cp:lastModifiedBy>
  <cp:revision>136</cp:revision>
  <dcterms:created xsi:type="dcterms:W3CDTF">2021-09-30T03:19:18Z</dcterms:created>
  <dcterms:modified xsi:type="dcterms:W3CDTF">2026-01-03T15:11:51Z</dcterms:modified>
</cp:coreProperties>
</file>