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64" r:id="rId2"/>
    <p:sldId id="473" r:id="rId3"/>
    <p:sldId id="458" r:id="rId4"/>
    <p:sldId id="457" r:id="rId5"/>
    <p:sldId id="347" r:id="rId6"/>
    <p:sldId id="455" r:id="rId7"/>
    <p:sldId id="478" r:id="rId8"/>
    <p:sldId id="467" r:id="rId9"/>
    <p:sldId id="461" r:id="rId10"/>
    <p:sldId id="468" r:id="rId11"/>
    <p:sldId id="479" r:id="rId12"/>
    <p:sldId id="480" r:id="rId13"/>
    <p:sldId id="481" r:id="rId14"/>
    <p:sldId id="460" r:id="rId15"/>
    <p:sldId id="471" r:id="rId16"/>
    <p:sldId id="470" r:id="rId17"/>
    <p:sldId id="469" r:id="rId18"/>
    <p:sldId id="326" r:id="rId19"/>
    <p:sldId id="318" r:id="rId20"/>
    <p:sldId id="319" r:id="rId21"/>
    <p:sldId id="327" r:id="rId22"/>
    <p:sldId id="325" r:id="rId23"/>
    <p:sldId id="328" r:id="rId24"/>
    <p:sldId id="331" r:id="rId25"/>
    <p:sldId id="451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ACA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CEC5-BB51-43E8-8758-EACEEA2BAD7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FC84-068B-4FD5-8298-3EB1AB36F4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02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61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62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g53f7266f8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0" name="Google Shape;3950;g53f7266f8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36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198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7B59F3DE-7609-45BB-A642-32DE652ACB89}" type="slidenum">
              <a:rPr lang="en-US" altLang="en-US"/>
              <a:pPr>
                <a:buFontTx/>
                <a:buNone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038525" y="553804"/>
            <a:ext cx="706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5106550" y="3718867"/>
            <a:ext cx="29703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5108850" y="3958800"/>
            <a:ext cx="35337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713100" y="1776867"/>
            <a:ext cx="32415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715600" y="2016800"/>
            <a:ext cx="41385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5105400" y="1776867"/>
            <a:ext cx="29703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5107700" y="2016800"/>
            <a:ext cx="35337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30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1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Tr&#242;%20ch&#417;i%20H&#7897;p%20qu&#224;%20b&#237;%20m&#7853;t%20s&#7917;%207%20-%202.pptx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0" y="533678"/>
            <a:ext cx="9144000" cy="1924211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nl-NL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25 - BÀI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BUỔI  ĐẦU ĐỘC LẬP 939 - 967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786050" y="3000373"/>
            <a:ext cx="6143656" cy="130840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1. Ngô Quyền dựng nền độc lập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2853603" y="4611253"/>
            <a:ext cx="6076117" cy="17700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2. Công cuộc thống nhất đất nước của Đinh Bộ Lĩnh và sự thành lập của nhà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0" y="2643183"/>
            <a:ext cx="2000232" cy="393614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63" tIns="38281" rIns="76563" bIns="38281"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rot="10800000" flipH="1">
            <a:off x="1750204" y="3714753"/>
            <a:ext cx="964409" cy="89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10" idx="1"/>
          </p:cNvCxnSpPr>
          <p:nvPr/>
        </p:nvCxnSpPr>
        <p:spPr>
          <a:xfrm>
            <a:off x="1750203" y="4611253"/>
            <a:ext cx="1103400" cy="88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857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755576" y="476672"/>
            <a:ext cx="4929222" cy="2428892"/>
          </a:xfrm>
          <a:prstGeom prst="cloudCallout">
            <a:avLst>
              <a:gd name="adj1" fmla="val 81388"/>
              <a:gd name="adj2" fmla="val 91604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lọan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được12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357618" y="45720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38834" y="4005064"/>
            <a:ext cx="5760640" cy="24119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chiêu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3967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-27384"/>
            <a:ext cx="4357686" cy="542926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2625" y="0"/>
            <a:ext cx="4651375" cy="550070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0" y="5643578"/>
            <a:ext cx="9144000" cy="8783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 Bộ Lĩnh liên kết với sứ quân </a:t>
            </a:r>
            <a:r>
              <a:rPr lang="en-US" sz="36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Trần Lãm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chiêu dụ sứ quân </a:t>
            </a:r>
            <a:r>
              <a:rPr lang="en-US" sz="36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Phạm Bạch Hổ</a:t>
            </a:r>
          </a:p>
        </p:txBody>
      </p:sp>
    </p:spTree>
    <p:extLst>
      <p:ext uri="{BB962C8B-B14F-4D97-AF65-F5344CB8AC3E}">
        <p14:creationId xmlns:p14="http://schemas.microsoft.com/office/powerpoint/2010/main" val="5789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062606" y="-2"/>
            <a:ext cx="4081394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5752512" y="1203062"/>
            <a:ext cx="304698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algn="just" defTabSz="914400">
              <a:lnSpc>
                <a:spcPct val="9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28600" algn="just" defTabSz="914400">
              <a:lnSpc>
                <a:spcPct val="9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967,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6116" cy="57150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246" y="0"/>
            <a:ext cx="5786754" cy="571501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0" y="5979700"/>
            <a:ext cx="8804031" cy="8783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Đinh Bộ Lĩnh được phong làm Vạn Thắng Vương</a:t>
            </a:r>
          </a:p>
        </p:txBody>
      </p:sp>
    </p:spTree>
    <p:extLst>
      <p:ext uri="{BB962C8B-B14F-4D97-AF65-F5344CB8AC3E}">
        <p14:creationId xmlns:p14="http://schemas.microsoft.com/office/powerpoint/2010/main" val="35593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41277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222222"/>
                </a:solidFill>
                <a:latin typeface="+mj-lt"/>
              </a:rPr>
              <a:t>b. Sự thành lập nhà Đinh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Trong 2 năm (966 - 967</a:t>
            </a:r>
            <a:r>
              <a:rPr lang="vi-VN" sz="2800" smtClean="0">
                <a:solidFill>
                  <a:srgbClr val="222222"/>
                </a:solidFill>
                <a:latin typeface="+mj-lt"/>
              </a:rPr>
              <a:t>),</a:t>
            </a:r>
            <a:r>
              <a:rPr lang="vi-VN" sz="2800">
                <a:solidFill>
                  <a:srgbClr val="222222"/>
                </a:solidFill>
                <a:latin typeface="+mj-lt"/>
              </a:rPr>
              <a:t> Đinh Bộ Lĩnh lần lượt dẹp yên các sứ quân, chấm dứt tình trạng cát cứ, thống nhất đất nước.</a:t>
            </a:r>
          </a:p>
          <a:p>
            <a:pPr algn="just"/>
            <a:r>
              <a:rPr lang="vi-VN" sz="2800" smtClean="0">
                <a:solidFill>
                  <a:srgbClr val="222222"/>
                </a:solidFill>
                <a:latin typeface="+mj-lt"/>
              </a:rPr>
              <a:t>-</a:t>
            </a:r>
            <a:r>
              <a:rPr lang="en-US" sz="2800" smtClean="0">
                <a:solidFill>
                  <a:srgbClr val="222222"/>
                </a:solidFill>
                <a:latin typeface="+mj-lt"/>
              </a:rPr>
              <a:t> </a:t>
            </a:r>
            <a:r>
              <a:rPr lang="vi-VN" sz="2800" smtClean="0">
                <a:solidFill>
                  <a:srgbClr val="222222"/>
                </a:solidFill>
                <a:latin typeface="+mj-lt"/>
              </a:rPr>
              <a:t>Đinh </a:t>
            </a:r>
            <a:r>
              <a:rPr lang="vi-VN" sz="2800">
                <a:solidFill>
                  <a:srgbClr val="222222"/>
                </a:solidFill>
                <a:latin typeface="+mj-lt"/>
              </a:rPr>
              <a:t>Bộ Lĩnh lên ngôi hoàng đế, lập ra nhà Đinh.</a:t>
            </a:r>
            <a:endParaRPr lang="vi-VN" sz="2800" b="0" i="0">
              <a:solidFill>
                <a:srgbClr val="222222"/>
              </a:solidFill>
              <a:effectLst/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4" y="548680"/>
            <a:ext cx="114297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7624" y="213285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Đinh Bộ Lĩnh đã đặt quốc hiệu là Đại Cồ Việt, đóng đô ở Hoa Lư. Ông cho xây dựng cung điện, đặt triều nghi.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857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821745" y="1340768"/>
            <a:ext cx="6643734" cy="3929090"/>
          </a:xfrm>
          <a:prstGeom prst="cloudCallout">
            <a:avLst>
              <a:gd name="adj1" fmla="val 81388"/>
              <a:gd name="adj2" fmla="val 91604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 công lao của Ngô Quyền và Đinh Bộ Lĩnh đối với nước ta buổi đầu độc lập? 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357618" y="45720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47786" y="764704"/>
            <a:ext cx="8001056" cy="38576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Công lao của Đinh </a:t>
            </a:r>
            <a:r>
              <a:rPr lang="en-US" altLang="en-US" sz="3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Lĩnh: …………………</a:t>
            </a:r>
            <a:endParaRPr lang="en-US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8148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357618" y="457200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1560" y="1340768"/>
            <a:ext cx="8001056" cy="38576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556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ngoimauinari.com/upload/fckeditor/dat-thieng-lang-co-Duong-Lam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579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8131" name="Picture 4" descr="http://www.baotanglichsu.vn/Uploaded/image/Ngo%20Quyen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579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8132" name="Hộp_Văn_Bản 3"/>
          <p:cNvSpPr txBox="1">
            <a:spLocks noChangeArrowheads="1"/>
          </p:cNvSpPr>
          <p:nvPr/>
        </p:nvSpPr>
        <p:spPr bwMode="auto">
          <a:xfrm>
            <a:off x="0" y="6143644"/>
            <a:ext cx="4572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u="none" dirty="0">
                <a:latin typeface="+mj-lt"/>
              </a:rPr>
              <a:t>Tượng đài Ngô Quyền</a:t>
            </a:r>
            <a:endParaRPr lang="en-US" sz="2400" u="none" dirty="0">
              <a:latin typeface="+mj-lt"/>
            </a:endParaRPr>
          </a:p>
        </p:txBody>
      </p:sp>
      <p:sp>
        <p:nvSpPr>
          <p:cNvPr id="48133" name="Hộp_Văn_Bản 4"/>
          <p:cNvSpPr txBox="1">
            <a:spLocks noChangeArrowheads="1"/>
          </p:cNvSpPr>
          <p:nvPr/>
        </p:nvSpPr>
        <p:spPr bwMode="auto">
          <a:xfrm>
            <a:off x="4572000" y="5867400"/>
            <a:ext cx="4572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u="none" dirty="0">
                <a:latin typeface="+mj-lt"/>
              </a:rPr>
              <a:t>Lăng Ngô Quyền, xã Đường Lâm, thị xã Sơn Tây, Hà Nội</a:t>
            </a:r>
            <a:endParaRPr lang="en-US" sz="2400" u="non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data:image/jpeg;base64,/9j/4AAQSkZJRgABAQAAAQABAAD/2wCEAAkGBxQTEhQUExQWFRUXGBwbGBgYFxscHhseGhsZGBwcGBobHSggHRolGxcXIjEiJSorLi4uGh8zODMsNygtLisBCgoKDg0OGxAQGywkICQsLCwsLCwsLCwtLCwsLCwsLCwsLCwsLCwsLCwsLCwsLCwsLCwsLCwsLCwsLCwsLCwsLP/AABEIAMIBAwMBIgACEQEDEQH/xAAcAAABBQEBAQAAAAAAAAAAAAAEAAEDBQYCBwj/xABEEAABAgQDBQYEBAMHAgcBAAABAhEAAyExBBJBBSJRYXEGEzKBkaGxwdHwI0JS4QcU8RUzQ2JygqIk0lODkrLC4vMW/8QAGQEAAwEBAQAAAAAAAAAAAAAAAQIDAAQF/8QALhEAAgIABQEHBAIDAQAAAAAAAAECEQMSITFBUQQTImFxgcEykaHRQvCCseEF/9oADAMBAAIRAxEAPwD1jDYhK0hSS4UHHwNORpEojxnZ3aSdKOZBAehsS5JL1qA5dgwJi42B2lmGehU2YQgIKQpQUoErL7yUlyrM4fkInHtCfBj0+FAeycemfKRMSaKAccCwJBDliHs8GRdOwCh4aHgmFChQoBhQoUKMYUPDQ8YxytANwDUHzFRDw8KMYaFChRgChQoUYw0crlgs4di45Hj7mOoUYwoaHhoJhRxORmSU8QR6ho7hoxjO9i+zgwko5mM1bFZ4AWSOQ+J6RoYeGgRSiqRhQ0PDQxis7QbZRhJKpsyrUSkXUo2A968AY8jxuz8btBa8QjDslR/IGT5Zi6jxI14R65t6ZKlyzPmpQrugSjOQwUaBnoCeID8OEeXY7+ImNIJl93LSP0y3CRYOVP8AKOXHatKT+xjI4qSvDTcqkNNQxZYBym4dJcGjGsaLZnZ+d3a8Ri0ziFALlJYKExZtnQ716W5QDsTYs/GTyaKWolSity71KiAQbnpZ2i/Uubh5pkYefLmqRLUqfMKEplygLndLEgUOYGrAB6CWGk9eB0ijw+18TKSEIWEJFkgILPXUEu5hRXY7b8yZMUpISkE0CAyaUcBTqqz1rWFB/wAh/ByW+DkoWFqnTBJKAkbiAc4VUkhwFHjUXFLwbIxuSYFpQCtgEqlhkOQ4W2UkKBLEAWScpBDwXhcCAAhC88tBUSFoBQVjRy7hwaEJYEl6lrTGYOb3ElaJgyIByZinKZrLCylYpkyGac1nSm9WKhQlF92TEkqBkJBDE5ig0rvfmPd5ncVtTLSuvjz3Zu3ZcqYpcmQpKFKTnzKKlaZ1AJUpyc3Nyoc43eDxKZiQpOujhxyLEseUWwnpQCeHhoUVAPChQoxhQoUKAYUBq2nKE4SCpppTmCTqK29DEuPxiJMtc2YrKhCSpSmJYC5YVjy7sX2n7/aSO9nZ1KStCDYV3gmot4mFKtGbMkesQoUKMAUKFCjGFChQoxhoUKFBMAbdnzJciYuVkzpDjPZtfNrc2jnYGOM6RLWopKiN7K1DzAsYg7WzyjCTiEGY6WIGgVQq1okF7aRk/wCHOKWqfNAlEIyB1qUHSxokDKHcn2hW9Rq0PQ4aFChhRRytQAJJAAuTpGb7S9rZeHSoI3lgtZ0ji9dGjDbR7SrmlYXNKUkuAQWD1HGnLpEZ46jtqY3vaDtbJwyUHMlZXYA6cSRBezduypkkTStKN11AkBhZzWgOkeLYqb3pFQUgOVFLuXZnsFcOsRYfEgUIWpy4B3mapJSxcBveJLHlv+AHum0dkSp5SZqc4T4UkukE/my2KuZf4xhcTtL8YbP2XKlpyq35yk5mIDKUHd8rtmL1oBaKmV27mCUqWmYQVf4i3UUg0JDFkgUoz849C7K9npOElNLdSlgFUxQYq1FNE8vWKJ53oq6sNkGyuziJMsyJRUlJ/vptpk08AoeFNbi1hVyPN8ds1WFK8CAxm782aKq7tLhKUoBDAnQ1L9I9b2rtNEkVUAog5QXYsHqbDzMeA7c2nNxGImzH3lljls1ABfwsBrGxXGNUMiGbkSSBYc/pCismSFAkF/SHjnyoOU9Ln4+dLIlMmUolIWUFJsA4UEOUB3Uwqqh6zHa6pskSSVJKSe6UmXkSgZd0FSTQqClJIqCnLxeK/FJVOkoXMZ3VMmEAUAyoCgHA7vwPle76pzdS2kygooUQQoDdyhasyXHeZXygUINilUO3K/I1Gi2ZhEoly1IlgLnKBSVhLJZThSlCqUFKqyxdzoY3EhSZcpSgUqypKjlo7Anmbg3ePHgqYmUQgjKWUpiCHSoDMK1csKDRXMne7GTJ/klTEZsykhK8ySN5RCSxU/sWh4zfTgeCuST6mtwqiUIKmKikEtZyKtyiWBdmTM0mUo3KEk9SASPWCo6EJLdih4aFGAPChoEx20Ey71PAfPhGAQdp8QqXhJ60NmCCzhxVhUa3jyHsMgysXhpipAAXMyoKkmoU8vvEE8C9eR6xpf4kdsVy5Pdd1ScGEwHwlJCmsa28njzXY3aMScRJmqStSZa0rKQUh8vCl4V3Yyqj6WhQLsvaCJ8qXOlHMiYkKSeSg9eBraCoYUUKFDRjDw0KGUpoxh4aKxe25YXk93H1gnA4wTA9AeD1gWjUV/bJRGDmsW8IPQrSCPR4wvYhPd42WO9CwsGwZnQt0q4kEJrYxZfxY2hiEJkypQPdTH7xWUEFSSFJSSxbwk6PzAIjz/ZeOxaZgVIUO8BZLIRdW428GD5mrxhZbjx2PoGM/wBrdvnDIYJJUsHKpnALgetfhB+DxyUoQmZNC5gSM6gGBUBvEABgCXjzftVtlOKWXSpHdum7ilSQQGBNK8oTGxMsSbMttPagf8VIUXdqita8fK0DS5yJ6XWEpSC1CEN1u9uETT5UhIzFKlFP+Ykjqahr0YmmkTYXEJZpacqGopVARqXNCX8443JVaT9RSHCyFIYBaRLAe7k82IZz8IU7Fy1LYKU7M9B6MNWGpiPE4kBWVSlElyDSvT14xxMCQElLOOjg9ReNq9WbU0vZTASUzCtZTNzpBUhYIZi28CLFx6AtaNvO7ZS5abZ1bwASCGIsFBqBuDnlePPux5zzJjind7x5Es8AJxOQlExIJQSkscpo4Z0sb150EWjiSR0yS7qL9V8/Ib2r7WTJ5y0AuQCW4HxctBer8Bl5SkkEg71yCGoG43J+3eJkzADvJSaM+U0FaW4akE87w02pCZYJeoADaVpX3hqvUkDTMMpzmvrDQQnOKZT6QonkkHKjRYLF4cTlAZ1SSFpO+UtWXkAV4m/CSSwApoKCvxG15mIJFM5WCSlWVJZkg5bPqK2BpUk5jDKJZLs5Ac6P8mjS9npKpagN2oznMxo7UFQVOCA9jmci8XoKNPiZTYdC0pWmXlG93qt5SjvKegWohIJAIANC5gjYDTCVKKErIsQVZ1ZmJzF8qg4F3Ya1jrAbYw57ybOCTMAYZ0KnKTvKcAAd2KZRmYhy9QWh8GgFctQSpIKgpJU1nYBDEkISCRVnJNA0Tmr2L4CTxFfGv2PRdiYxK5aUgupKQ4YjUh6hiHBFOBiyjN9m5S0kjiV5i4OVphZOVqOFOH4K5Ro46IfSkjnbbdseFChQwADbWIUiW6SA5bn5RljMJJqY0HaTEJEsJIcqty5xlsZMKJUxSVJSpKd0KoFHQE0F+cABR9upiTh8hUHKgw1o9Wjz/CYJJXKSTnClozApAoVDMKE0Z60gjbu1u/mmYhTAhNFf6QDStHeAMxZzMSTwq/0gDo9vweIMtgg5W0DW4Nwi9wm3RaYG58fKPNeyu2O8ky86wZm9Rw5CSzkekaFM97/fSGJm8k4pC/CoE8Hr6XiaMH3xe/lFng+0CksFbw539frGCagmMT2t23meWkslJq1cx0fkDFptnbqMhSkvmSX4g6AxiVzEknmNeUK3egaIZM1RUa04/DnEsvHqSt3YcRT+kP3YKVEE/lPS/DpAykgJUokEXfzuX5E6wNDUGbY2zMXh1S1qBGZJdRtlL3J5xmsLNkoVmSlOc5So5jVlBWpNaVbjaIZ89C1LKlKD5Al+AqacX+cClMqxWcop4bVBdswrQh31hGUjojY7X20nuwpCyxuzUprQiriM3MCZuuUOd2xUaFgUgC+p4wJiscjKlKMyk1zJJpyNKk2udYgxW2CaABADAtTlcaRz4kZylZKSphuInJSgulKUmqkggk6B6N98YpcZtdZ3QaPQBrcGHo0H94TMADE0y0bLzYU1dzbrAGNwgTNzLJKM28aEe3ONhpJ+IVHaUhKcxSM2txQ16xCcdX5/U3aJ5k1JJFaFiCzi9OtDTpAqZIfcCiH1HwNnhlXI1m9/h7KJl4tSrnu0p40ExZFuCQYoNv4IInE7xCwlYropIIHGlubRoP4cTsiwFeEzavXxSstWpr7mKPtdIMnEFCzZKWDmxq1OBJiMX4nH3+Pj8l4SUsJro/7+vYpcSshszhPRuWsdKnB/FZmrwpc+UczsSljqwpX4D5wPhlatmOnLm0VV1ZKi+w5khIBWt9WPwh4ozMJqyvX9oUVzy6BygYWgsMoC9SKDUC56e8HbOwy3KgHL+zUvQi1OUC4TCq8QQVJe/wB84tZe0WypVMSwYAZSSlv1WBOkTnJvRC2TSkLooCmmWzCwMbHs5LVMmSaFJWoO4/IkKNvNTRkU4tM1t5aiLWbh8Kx6N2PwCgozWohAyg3qFMAbeF78ojJ5Yub4/wB8HR2Z1m+39+xX9pccZeMmKSoyykuFUAdquWJ0i42J21ZIE9SVl6KSWLUFtTrpGF7QzDMm95OcLGYKTYOFKSSRe7GkVysRkSVpyqCtM1uBByg+8bCuFZWc0pW76nrmK7TS1ZjJWpMwUyLTRQ4gEs/Djw1EmD7WSlyXKsqwjeZgAqoYPrrYx5lI2qgpcky0UcgBwXexvb0geatCZ2WqkqVmSUmlnObUjUgQ67RO9QWbTF7bStW8oFQo9OFHqPrGW7Vr/mZJQQl0upLKqFJSfYgkN/WB5qVBwwVwJOUW0Gt+kRTpKsr5hQEmtba1vpSGWM5BRhTKVq8OZR5xq9hbFRjJikrmqlnIChgS1a5tGPF9DEe1ezwkoUvOs5SE7wubKIL1S7MW1jo71XRXu3VgfYqRNOLT3dk/3j2yGhB5mjcw+keolTWjF/w9DqxP/l//ADjZpQ2sPZKW5JKUHDuzxzjFbpa5h8sCYqqgX8hzgNgS1B5lrm/28CnFBJADO8EmYhNFA1D005k3gJeMlgOElT1Ygimhvb4xGWLFaahkWk7EJRLUAkqKmtWwanm0VWIm95LXLByZklLtYniKcorsT2mL5UgNxsbtBWD2ile6pVDXe+L+tIVza1aA5WUWD2IpQIyg5TlozkgA8CTbyEFSdg5kkpArahLNzycuIi4lMkrH5JhWzmozy+6vwBrFhgdh4VByHDJWZeY51EgF1OCo5T4QGqWvzbSxNLOuEUzFTdlKGUhOU5hUizand0jjGGW9E94TYl7mm9p0jQdp5lBLyZQkMzhx4rsAG3rNVgdaZifLUlYyhhmBfpV41tshiqpE2IwqJG6AVLzUVUO5owfT34RLjEglEsVIUH3ahq3FX+php6lZu8BJoaEUFnIN+Q8+MBSMYxJSopWp3safEwur1Jh2Mmy00KQTU1HEuWf3cwAFTJjkOUu4oCw82gacVqIDi5Y6dXu0EKWoauRSzenJvhBUaXmY1/ZOU0mr1mm/+j6w/bmRnMucopJUMtfysE09c14bsqv/AKaUa1mKvycfKO+0EpJwa1KO8laMo40INOWaOaDbxWj2sbs+HDs2HNbuNV13lftr9zCTFJcvXiT925RDh1uok1bgR5eUFoUi7gnmHA5l7wZNQJmV1ZgBTdAsKOBex9Y7MyWjPIIUVDgQo5/nindChQaJpDRqH0CMFMWkslVLKNwb2EcrlBUzOH1cak0YhwaipP2/MlkoqqlaC78+VOUdo2kaBIJ/yh0gU0oLV1idU3REI2Ps+dMnS3DICk5uYBBI6trHqa8TklrWg5Vd2WHAl1JBHRQvxjzbYs6YJiVZmKSQGTm8QKXOn5jfhraNpj5S5PdS6kqSpcw0Uco3i4qaqEtL6E83E5YrUqtenU9HsbjJZJLd79NNEvOzJ9ocQucsTEpTdQWPPM4oaEEesV4UoqP4LJNA6so5u5pRotpi0pS7omEqNqpzBKHrYtSoe1CWgXETqhS0oIJYFJBvXRmI5l79IClWiVI5O0xy4so9CKYglASfA7vS5pzfhHGy8HvAqW12Y0B4E9GNIhXJdQKapUXzMd25IZ/iawpi0kASlAkEllWJLC/QW94fyIBuGxAzKTlTmQKKSluaTS/BukE4obq1J1BN6lxAeGUcgNAwbwggNUh+Dk+0SHEAys5SARQjpSnqIVJ5qCtx+y+0Th1vlBzJyudNXsSzsaQR2i2+ZkkSlS0JdQUFJzMwrXMSVE8S/WsF4HspLmB0S1LKg5S3hJSk6Cg3gOUS4rseJaFZkFAuAC1cyU6ip3gYu1G7Ou3VGZ2HNKFrKVD8ltaE+zt1BjSydrKFyC9TQ/Yii2FIGQO9RdID0cC7fekWglApykEnU5wN7ShrpxjSTb0OeUW2W6NsAgsGIFL9K0tFfP2kpRBYH215Vh5S8tkBZLeJ2AI4Uf1YQykhRBDINHCGPJwm49ecLU3yLkkNPxBelmFbPyBN+vSAcdNWcqglyaEBYqBxBub+cGTsMQ7VGhJAJD0B8rtEeJwSQkbzku4pxAACwzqrY+WsDu+Q5GVScSFOyAgOAd0PXlctD45BDFSAzgJVm0AcUFdLEQVLlBAARKQwLnMSVli4IL010OnSBVYBKSSpRyKAZKXDHmTUa6Q+TXQ2RnSdsJQlIK2WmxAfUKBY/AxcYftWUy0rcrUnMXUUVzGoOoDgW0irwOykLmEgKZkpYmoJLApLCjA6U9I2uyexxMpAWQRMTmCXUWo5AURlSXPmxgySo6INmBxe2RPUpRDKN7sGAFzyGprAMyf5Offl7dIs+1Wze4nKlozKZRDmpoEs584zy0zBWoA9IZRRKdtmgmiWQBnzU8TKYsKAByDc/YimxuzlpWSRlqWsbdKfCDsPiQJT0uQTmroaOeDC37V8rFgqVnWzh3GvJzEIKSbokcLku1QG06By5OvlEM3GrJYGnKI5k05qaBurhqwxlhIrfkYul1DRv+ywKsPIFyVqp5qaLjtbs9KJYRlC5ndqfqVIYvoAU0gXsnJMuVg5ihQjvE+ii3W0RdoJ61JmTCqpdw7OEkEgdAAW4DrHDGD7xyvS/u3x7anqQxY4+V19EXFp8Vu/dVRjUy05cwAIapt6eekQzsV+nT7pzjrHTgvPlSUpvlBcAa+T24Witylt3XX+sdaj1PN2J+/Ubq/4/tCiA4dX6x6mFDVEWyzlyFKA3XH3xjicZiKEM/L5xDLnE1amlSPQ/doNwuPKgUklm5/be8T8S4FCdiKyFLpJ/EClPeihc3LMqnOsXu0JK8ViTMmVegFWo1h8IoOz+JC5qZeXO6xXQCh158GjaJmIZK0PMVRSSksksxYFjUZtR+U2hJqSdQWr58j1v/PjBJ4k9k9F59X6FBttQRJlIlsS8xKiNagnpVRBBtajRQBKcwObKqwCg6DRvI2HvGm7aSko7sJAC1qWVAEGoZJcjV6eUUmG2b4TMZuDueDHSo+Ea4w5/wCnF2uUnjSct2Q/zyid0FBaov8A7g72HxhlzFEp7wjMK5gzqtdQvFkMMmmUhB4iz8adLRJIw2UMQCQHJ4nhyflzgKcXsQSsrUrmpVuuzOWzavcRabPmCasJVXKrMrNqA2Wp4q05RCMEC0wqdzVKSzB2It0tz8qqZtBbLTTfbNSrAghqtoItGN6lIRp2z13scgPMUSwZb8mTLF4j7YzGw0gJYJKA284YKl2P5uL+cQdgnOHASWPdKIo+koO2p5R323pJw4t+GQaNrL006RuC38jPbESUyUUcWuNCa/ZiwVd8vqBo5uw0eA9jn8IUZnLsbOfW8ThR47vHTh5jpxhHuUWwWlL3AP6Szny6/OOhLzcKXDW96UjhDkBnH1fnpEmY3LjmKjUG17tw+MYw06WACABpoPvWIEitADfQeTjzI9ekSTzVr2FXb99YF2ggKTVyOT34wDEolEm170HH7+zA228MMiHDsb0eo1cPzJNaQdgACMvAXeg4Ofdn4w235QyeEVUGUTTwmx4UgoDKdSwEKUi5KWdy7Pr1b2j1XZaN2U+neAMVCgLWtYXPzjzHEpASFFIYs+oqRV25GPR9izT3cpIWad4PDRTOxJ0ABHWHFPM+0hH83OCzUqoCHdt0aaBoo8dIJChW2v31MW3aSWVYpZyHMAVDS6nBbUsWbmIgkzsxPekAgi4AZ3Bp5wX1EMTtAMph4biBkS80aDauzMyphSUgpYg1qC/VqCAsJsSYoBRoDxPHiLw7nGK1ZGSorstLwXKRKYbijxLln4s/zb5WsrYstNFKUTrTKOjk2gudh0lJFSRYJp5AWHlEJYye1iNm32DikrwUmQoeFDyz0BIHVvURnu1M8GUpIQFB6KBdj4tKZSnMH4pMWmyQDLw7/lCacGAJfmAQ8ZLbs/u86JSwvDqWcgoRlO8AHDhnZuLxOGHBytaa7efNep7NSwsBtK00tf36FDPFekSTJaWFc3T6txeIFKzV0iKcuth5UfrHRR5DDFTZX6R5/tCgf+WBrnvyMKBUfP8AIug8uagBiaNRjrxPGGUUg0U/X+sBCYX+/pHfen7H7RXKNSL/ALJYhacZL7tIWoqbKFAaGod3yhzzYxqJvcyUd+gsgTQhSa0Ks29lNCpKSE0vUaRgtm4+bLmJVLUUqs4AdlULEilCQ96mLOZjFTpUqQmgQFKUTV1lai9dAlZ9TwiU4a2d2Bjd3hNLra9QpOJMxRmKDgKWUp4Z1ZyB0JFeI6x2FF3Ict+p25FrdeZvFVlnBOUZSSP1Aka2teIUzZ7sQpR5UsCat6mulYm8PM7TRwNNsvZOILUbgxVQDg5Z/vynWlSxlJYsWIo12c3L8zGdlYuaqolFeU1vTUCgoBSg4Vh04ieoBkrAFHrUnjSunH3he5YEmGYmUSnKQSvVT6uQx5M2vGIpuAWhlKylJJAKVpLtexceYhsSuctjlUk+EtmTVLO4IpcCL/YexlzBLVkopTOqYp2JQCoDJRgsU53pTotpanRFJ6G17CJeSsFm7g3tUJu1WtE3bNCVypDWEqjdDx0pD9lEZO/SCWEohJAc/lFOcT7bS8tAqD/LL8QY1CrjjWF4H/kYCTt6VKASTvJcKpdySKgcCI6PaSRXfIJOgJDB2oRZoym1kPNncm/9oioWKesU7tMDxGkj1TEbflpShalKyr8BymtOXlTnyiNHanDA+JtPAt9LFrcm4Rn9ufiJly80zLNnSwjvAwSCkJ+ZPnyjP7WwmWblBzUSRRrgGo419oCgjZ2egK7TYU1C+roX7OnnEiu0WGP+L5ZS2tgR9mPLEpcHlEuESSpLamkHukBYj6HrEjtBJABV3mQ/4jbp+YqGs1PWDGdpcKQGmrIzAgZCB57tfe8ZTaSSnDqG/lyADdp4r21twjJQFhpmeJR6p/asmclQQpwPGcqgwr+oAmgVa1I9F7LhpKAM1FzM2Xwgt+YvUcDHiXYqQVIxDaBNBck5ra6R7jsDDqTIkCqw5JWlQspD5lBt4klvN4SSrQZa6nnnamer+0SpKUqKEgDNMSgFm4kAsXDHUdIocTIVUnKOXeJJv/qc8Ite32G/6oqDEIQSqrVJJIPPe9ozGJxaqBMkMwqHLuARXLeoPnDegr8yxIStaSlLMgBThq6nzcaR2ua9A7D70BfrzgAGagF5dxusCKM9WRSherxxiUzSoo7tbgZqgMwBL9AEqIch9NI58SDciM029CaZNsS4FqjU2by6fGHE8AjxPoOPo44xUHaagQ6WNgCkuelXN+PCOjiJzt3WV7BSVdPMcmaN3TJ5WaWTtZSJSkoKcxWFmlWZlDkTlTpxvA+0cCFSAUqIcnKhjQZUK3WHAueJe5gFUpQWUmZLUoC6FEhnNGtoz84h2TjFomN3YnJeqHOZqAsWLBiBrDRg0ej2fGcYOM9tvw/2QDAEgOWpcg+kDnZB/X5BJ+scLkrJo12SXNbalhrq0NNkqL0S2tSWr9fKsXSo5aj0JjslXM82/wDtCiAS1imcDlmt6FoUNTD4egMiUSFcv8oOrcI7GHNK3/yj6PpESQQDQsdWMT4YlRSLkWHK+sEnZJ3ACkMXqSapo3TX3h9l8ywL6twb3EWE/ADNnzXFAA/AU9T6Q83ZUnKAlzMDCu65oSSDpcRB40R3JKK9X8A/dpBOWaz2BY5eb6ltNImEmYUqHeJUwo2vEFTWsPSOtobEBJXmCQQTQUfg1m5xWysHMTZYAq5rRha1XsALmJpqStMiTYfFqkbswFAUSQCL3rxMS/8A9BwBL+/N3d/3gcYmclDrAyqpvAPxrr+X58DHS528lWQFQIId9eR519eUUyp/UNS5LPZm2Ji1pEwEpJd2HDQa8aEWj0DZKUy5MtQLpckqIysM0h3qWFPto81kzwouCCb3ua6+/rxMaOYhKsIgKAUpWcZnbKUqlKcauRQ9YGRJaFcJ1I2fZaaFrntvOhTAFnrRjo/GDdvuCihDSC4JcjxBiXqQWEeebIk9xMBrvAgEFVGqQMrmrj0i5n7SYEgKUcpDNOPxSWu8M2qorGLuyixWzFzkTDLlhkUUsk7xLK0DBgQLxl52xJrUax1/aPUuz3crw5ypBKvG6jU6HlRhThHY2ZJNBKPqr6xs8otmaTSRWdrNjOjBHdYTUldDVKWBL62NmHxOb23hB/N96hu6U+V9aNrS/wAo2narHoAAQgrKQWD2OVJdgz0e8UOx1JaUAvdcVLi5dzvMaGNehtmV87AzJaCtckoAuClHAGrci8V8uT302RkSPEpwwFstwPWPR9qqC0FKe8LB3ykCg/U9YyonhJzOSxNATShDvmpeEiuR3J2WXaCUV4WcgHMoBns5736CPOE7Enfo9xHqOBWhcsnLurAFKWU1zWJBsiSdF/8Aqh87jsTcE9zN9itmrRLnhSfGN2t2uOFjHr+x1fgSMqKIbM5bLuhyGNfEfQx59i1S5GQJCwHU5qpsySHYA0cQHi8StEgoSuaASMiikpFGN34O1D8GW+o9aEva2QpeLmgVClpALUZUpSiByzMX/pFfJwUxKWUnS+YClgQAIh2FPP8AMJ7xS1ElhmJ5ly45Uixx2JPFATQAup3ypFhQ19n89J0yc6y+5WYntBXRNGrS3U/N4Hw+05ylOEoKQcr5il2HJ+LH9oIkOEqByEMQbF0kvvEtQt/Rg1NtHDKGYIoSSd3KHL3ZwztwHxiafRkWujD9ptNTLHeS0ZFBT+Ivw0DNSoioxOx1zDmViAs0AzOA44aDpzimnCa+VWZxo1aPw6mOhh5ySN1e8OBqD+8VUJr+QmpcYXZyklikdXBDXekdIlgzAnKToWcF3NmrwibYuHny5iTMdIBIZWtDSCBKAQVkLuScrgpDhIIUAySSwvoYCfiOqEKw2/MikbPKFLOWYza5k3/VoaOGVxfhDYfZAZdFuwYkmjHMQTawNyBS7wPJwU1JClrUQLsTXWLUTu6BzWUGCgk3cHyII0c1HCHsnJPhAo7PE/8A6cKcD96C0NBHeyTUkDkZR/7h6aQoayWWRnsbNzkADdFgD98L/tEqZ2SWxDPQtrqx6ROchTvhJUS78Dy4MLQLNxIFcxdgx1DfAX9ojdqqA29iTCYqu8+UF2BaxDsOkGSto74U5IymhBPVuT1JiuRPoX3tWqQ5PCI1zilCkqFWpoRCygpPYMl4UXCNpgMwADufStDpyg9OPQskBB14fsKinneMpKWkO7vl4+UdycUoBgybG3C1YWXZ09idBCdtzEq3gCQWrUDQtr/SGxG0AtIK0JUbCjNbheOP5BUzKUJJd9G1fhW5h07PlpO+sqP6UMfVVh7RdQjukUUbOZM8pqgZXd6DjGhRjAZUkKStIQ+ZSyACVBLkDWqQWiq7woG6lMlOhO8o9HHygSdjEguAVq/UuvoH+L9IbKPGKi7NRsfPOWEy1MpJUQX0YPeNKdjzzLJBQVc1Jc8n40jz3YUxS5hckmoNSGHJvlGolJYEZjmcjxq0Lca9IliReY6sOay00HdnMUmVMUklIzKL8L/tGmxGcp/DUlyKEu3tGBkSlzJpC1EkBgQdQzXsKGNhhlKCUhxQAVI0pxgtCWCf2EpRBWtL6qTmd+hJGsEStmZSGYitSamn6Wb3goIJ/MPURKJHFXwjUGx1eE0rlLWZ2prZ4pV7DVMSywlP+ld+XgtF53DcofJz+EAxUyNmKloAQEAjiTQ30OpJ08osFzyhO+UpLU/akTHqPWK7bcrvEgO17B/hGoNguDRNnTErlsQk7zpuakD3+EN2nlzEykqmJSkZrgMXCT8hGexUyZKDhakgHIMparFVnpSvnAips2duJzldwFLJFC9AXAo8K4tysZTSjRMqaUZZpJYZVOU3ykHKCS1bQNisYFoyheViSGSzOXYnvKgdI6GJahaWrX9J/wBQNuvvEWLw4UKnuibKTVB+kUJNcMr10bJN6ggN0CRQDq/xeNU5TtnBelKXpatnYQXhsCpOYzt5AFClVDQ+cdpOGDFMvMNDnJLgODz4n3rE5ySdUc0qvYBl4dSFoUkAKLhV8tP1VJqw4AEReyFndz5CpmDCpAAZhwA+EQ4zFA7qUggjQjQflID5msPWAhigoFCQUkFgSSBcCh0Pp9ZPEnJaCOTexbYnGFROYOakuQOT3sXNOUArmugo3Rm11op6UbygBQKR/ehJ0Z+g0r1d+USJmKy1CVAs7mvUa36H5FJrWx1OWR68r5FtKYcqTmcCjeepGsdyJhmzEkMAzgBIHJ2GtPhAq8UljXkefUXB+6wLh5plrCwd009aesdK1Qym6LqfhhmLBJ6gfSHjn+1ka3h4Ic8illFhS/t5fWIZgCbgmrxymWp2ZzzeDZaVkEUA4gPSNXQWrBcLMfM9KitL3+UcyJK5iiwKuJanmbQUlUlFPGfUfSJU42aqktIQOVT6mg8obLyM0nR0jZgSPxlBCX0uej6+sFpxMr/AkKWofnXYeTfSK7MgHMsmYrq/qYjnbTWRlTuJsyaepuY2UKSQZjJyi4nTG/yIb3Ap6wCvFtRCW53PrYeUDoDkcz9I6Qn5w1GsRSS5J1HuCYIkYbMaUAudB9vBEjBh94kA5aa8PIVv1i9wmEKkpSEpA4D7dR5/GA5UFKwbY+HCJhDk8wL604DrGrwmyM4Ct4ubmsEbH2WE3Hlz584vpABLMfYHzLW5RyTnb0OzDw6WpW4TY0tJfugo3Kj9Le0GpwqP/DQB0b9oOfStebE8ywt5R22WrV5m54mFzso8OJXLwMs/4Q6An6tDDZcs/wCD/wAz/wB0Gme1tPj6NAa8Wo6+n7AQczFcIjS9kyq/hEf71fWJhsqTrLA/3r+sMEq5nlm+UdSyp6NXifqI1myIdOx5VWTTkpR+ccDZ0qv4b3/Ov4QWVr4Drz+scpmqLuj/AJffpC5mHu4mc2hsEKJyqWlNDldwG4OHMVO0B3WVpoJByuQd0VLliaP8Y3E0JLggAnS9ebXih2pgEqSQwqLH4Ugxl1NLDVaGR2xhzlTmyvUgpOpIGVuNXeK5alS1ZboUARqKgEuL66ekWU+QZb5gVI0OqdGVSoiPFycwZqgEp4M2hezH2i2xzMGkT0j+7VkP6SXSeht84Zc5DvMlpQf1J414WufrFRORvUsVDoXF/aJsPtApdJYgflVcizJU3sYpSZN09wqfhmCjLclVSRlJ5gGjA8Iqp8yjNvuN6ooNGbz8hFxhyhaiZKyhR/IoAgnpDrUBuzpYSRZQt5G49YVQSJvDXBRZw9SN3w6vx9qvHUzEnMXYggPXiHoWcQVi9klVUEEGtW1PEfCAsThVBTKQWAFhyAv5Q2VAqov2+TmZOcUqLVuOT6j7pEXeU5ROiTRu7VW1fJmaIsVg1JqxAPH6wyrYUc1rCgYLhQ1BDzizoH5n6RyQpQ3jT0EQmeBYeZiNSib1g0MFqmSwGSCTzNOenSIl4hRoTTgKCOctIdYqIxjtEveYxxKt/uiULIW4r+/2YnXhcoB0pU8dWHnARiGSgnKw1ekF4eRcpYs1To/Aam8T4bCldMrBtND/AJjp0jQ7L2aA2vT5cBCylQ8YNgeydmk1IJBOo+PGwpaka7BbNIqw9DSFhgEhsvnT5iDJC2u+XgACfVo55SbOqEFEmlIAF3HLWJ0lP6n40MJCEGofMRRyPg0duLEOBrYfCJ2WolkzNNeBH0iXORoQB5CAVLIqMrHgK/CO5CjZw3Bv2gUZM4mYVRJNC/F6e8cIwqm04WJ9OEG3d0kdf6QKXDATAOTfvGsDVHJwbUzVvY/OHRhTosekESAQ7qBPT9+sMQfsftGDQpGHUK5kBuogopDkZlEGtP6wK3WG70DVQgNDImKhcnr/AFgae2g830jvvXrp7/GI1AGl+v8AWNRmym2hhApJGhGpv84oyEpGU8Wf74RsZuGcOfS/pFPisO43S4PEfWKRkRnDkyu1ZQXlU43auDT0ApcxRTsCd0n8wX7EVPrGkxOFMslqpdyn4musAz0uGSM1wK1D6N1i0XWxzOJm1AitSzPyPIxaYPaRKWWMwa+vmNY4Thd2bmDO3NquQ/EQ/wDLFMhExJrnI/4pvD5hEdJALmWpuX3aO0Y1SKLBZ6EW9PpFdOCs1RlVxs/UR3/OqZlw24C7l40EOGUPh9POAtpkLSaqB4EU/rzEAJkFRdFOYf34RKcUpG6se3ysYTuldoFIo1GsKLpWIlm6EE8wYUWsGUqE6xPoPvhChRmBHZsmEvTzhoUAzOpNjBcvxiFCjBRpcD4E9IusF4YUKOeR1YZZyNOkESDX1hQom9i63J0mp8o7nKLX1hoUA3BPMUeJh5Jv1hoUKtijFNmlrn1iMCoOtYUKCKdKVXyjuSskXMKFACiWWaQy/EnzhQoD3GX0r2JVoDWF+EBSrQoUKthn9QyBvjoYbFJFaCFCjS4NHkyeKFTGfdptOEKFHVE4GEEeMaZX82NesVz/AICOo+EKFGFf7OccPxkf6UfARVT/ABqGjq+MKFDwFlyTbGUfxK6QNiFEkvChRXknwQvChQoYB//Z"/>
          <p:cNvSpPr>
            <a:spLocks noChangeAspect="1" noChangeArrowheads="1"/>
          </p:cNvSpPr>
          <p:nvPr/>
        </p:nvSpPr>
        <p:spPr bwMode="auto">
          <a:xfrm>
            <a:off x="167879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63" name="AutoShape 4" descr="data:image/jpeg;base64,/9j/4AAQSkZJRgABAQAAAQABAAD/2wCEAAkGBxQTEhQUExQWFRUXGBwbGBgYFxscHhseGhsZGBwcGBobHSggHRolGxcXIjEiJSorLi4uGh8zODMsNygtLisBCgoKDg0OGxAQGywkICQsLCwsLCwsLCwtLCwsLCwsLCwsLCwsLCwsLCwsLCwsLCwsLCwsLCwsLCwsLCwsLCwsLP/AABEIAMIBAwMBIgACEQEDEQH/xAAcAAABBQEBAQAAAAAAAAAAAAAEAAEDBQYCBwj/xABEEAABAgQDBQYEBAMHAgcBAAABAhEAAyExBBJBBSJRYXEGEzKBkaGxwdHwI0JS4QcU8RUzQ2JygqIk0lODkrLC4vMW/8QAGQEAAwEBAQAAAAAAAAAAAAAAAQIDAAQF/8QALhEAAgIABQEHBAIDAQAAAAAAAAECEQMSITFBUQQTImFxgcEykaHRQvCCseEF/9oADAMBAAIRAxEAPwD1jDYhK0hSS4UHHwNORpEojxnZ3aSdKOZBAehsS5JL1qA5dgwJi42B2lmGehU2YQgIKQpQUoErL7yUlyrM4fkInHtCfBj0+FAeycemfKRMSaKAccCwJBDliHs8GRdOwCh4aHgmFChQoBhQoUKMYUPDQ8YxytANwDUHzFRDw8KMYaFChRgChQoUYw0crlgs4di45Hj7mOoUYwoaHhoJhRxORmSU8QR6ho7hoxjO9i+zgwko5mM1bFZ4AWSOQ+J6RoYeGgRSiqRhQ0PDQxis7QbZRhJKpsyrUSkXUo2A968AY8jxuz8btBa8QjDslR/IGT5Zi6jxI14R65t6ZKlyzPmpQrugSjOQwUaBnoCeID8OEeXY7+ImNIJl93LSP0y3CRYOVP8AKOXHatKT+xjI4qSvDTcqkNNQxZYBym4dJcGjGsaLZnZ+d3a8Ri0ziFALlJYKExZtnQ716W5QDsTYs/GTyaKWolSity71KiAQbnpZ2i/Uubh5pkYefLmqRLUqfMKEplygLndLEgUOYGrAB6CWGk9eB0ijw+18TKSEIWEJFkgILPXUEu5hRXY7b8yZMUpISkE0CAyaUcBTqqz1rWFB/wAh/ByW+DkoWFqnTBJKAkbiAc4VUkhwFHjUXFLwbIxuSYFpQCtgEqlhkOQ4W2UkKBLEAWScpBDwXhcCAAhC88tBUSFoBQVjRy7hwaEJYEl6lrTGYOb3ElaJgyIByZinKZrLCylYpkyGac1nSm9WKhQlF92TEkqBkJBDE5ig0rvfmPd5ncVtTLSuvjz3Zu3ZcqYpcmQpKFKTnzKKlaZ1AJUpyc3Nyoc43eDxKZiQpOujhxyLEseUWwnpQCeHhoUVAPChQoxhQoUKAYUBq2nKE4SCpppTmCTqK29DEuPxiJMtc2YrKhCSpSmJYC5YVjy7sX2n7/aSO9nZ1KStCDYV3gmot4mFKtGbMkesQoUKMAUKFCjGFChQoxhoUKFBMAbdnzJciYuVkzpDjPZtfNrc2jnYGOM6RLWopKiN7K1DzAsYg7WzyjCTiEGY6WIGgVQq1okF7aRk/wCHOKWqfNAlEIyB1qUHSxokDKHcn2hW9Rq0PQ4aFChhRRytQAJJAAuTpGb7S9rZeHSoI3lgtZ0ji9dGjDbR7SrmlYXNKUkuAQWD1HGnLpEZ46jtqY3vaDtbJwyUHMlZXYA6cSRBezduypkkTStKN11AkBhZzWgOkeLYqb3pFQUgOVFLuXZnsFcOsRYfEgUIWpy4B3mapJSxcBveJLHlv+AHum0dkSp5SZqc4T4UkukE/my2KuZf4xhcTtL8YbP2XKlpyq35yk5mIDKUHd8rtmL1oBaKmV27mCUqWmYQVf4i3UUg0JDFkgUoz849C7K9npOElNLdSlgFUxQYq1FNE8vWKJ53oq6sNkGyuziJMsyJRUlJ/vptpk08AoeFNbi1hVyPN8ds1WFK8CAxm782aKq7tLhKUoBDAnQ1L9I9b2rtNEkVUAog5QXYsHqbDzMeA7c2nNxGImzH3lljls1ABfwsBrGxXGNUMiGbkSSBYc/pCismSFAkF/SHjnyoOU9Ln4+dLIlMmUolIWUFJsA4UEOUB3Uwqqh6zHa6pskSSVJKSe6UmXkSgZd0FSTQqClJIqCnLxeK/FJVOkoXMZ3VMmEAUAyoCgHA7vwPle76pzdS2kygooUQQoDdyhasyXHeZXygUINilUO3K/I1Gi2ZhEoly1IlgLnKBSVhLJZThSlCqUFKqyxdzoY3EhSZcpSgUqypKjlo7Anmbg3ePHgqYmUQgjKWUpiCHSoDMK1csKDRXMne7GTJ/klTEZsykhK8ySN5RCSxU/sWh4zfTgeCuST6mtwqiUIKmKikEtZyKtyiWBdmTM0mUo3KEk9SASPWCo6EJLdih4aFGAPChoEx20Ey71PAfPhGAQdp8QqXhJ60NmCCzhxVhUa3jyHsMgysXhpipAAXMyoKkmoU8vvEE8C9eR6xpf4kdsVy5Pdd1ScGEwHwlJCmsa28njzXY3aMScRJmqStSZa0rKQUh8vCl4V3Yyqj6WhQLsvaCJ8qXOlHMiYkKSeSg9eBraCoYUUKFDRjDw0KGUpoxh4aKxe25YXk93H1gnA4wTA9AeD1gWjUV/bJRGDmsW8IPQrSCPR4wvYhPd42WO9CwsGwZnQt0q4kEJrYxZfxY2hiEJkypQPdTH7xWUEFSSFJSSxbwk6PzAIjz/ZeOxaZgVIUO8BZLIRdW428GD5mrxhZbjx2PoGM/wBrdvnDIYJJUsHKpnALgetfhB+DxyUoQmZNC5gSM6gGBUBvEABgCXjzftVtlOKWXSpHdum7ilSQQGBNK8oTGxMsSbMttPagf8VIUXdqita8fK0DS5yJ6XWEpSC1CEN1u9uETT5UhIzFKlFP+Ykjqahr0YmmkTYXEJZpacqGopVARqXNCX8443JVaT9RSHCyFIYBaRLAe7k82IZz8IU7Fy1LYKU7M9B6MNWGpiPE4kBWVSlElyDSvT14xxMCQElLOOjg9ReNq9WbU0vZTASUzCtZTNzpBUhYIZi28CLFx6AtaNvO7ZS5abZ1bwASCGIsFBqBuDnlePPux5zzJjind7x5Es8AJxOQlExIJQSkscpo4Z0sb150EWjiSR0yS7qL9V8/Ib2r7WTJ5y0AuQCW4HxctBer8Bl5SkkEg71yCGoG43J+3eJkzADvJSaM+U0FaW4akE87w02pCZYJeoADaVpX3hqvUkDTMMpzmvrDQQnOKZT6QonkkHKjRYLF4cTlAZ1SSFpO+UtWXkAV4m/CSSwApoKCvxG15mIJFM5WCSlWVJZkg5bPqK2BpUk5jDKJZLs5Ac6P8mjS9npKpagN2oznMxo7UFQVOCA9jmci8XoKNPiZTYdC0pWmXlG93qt5SjvKegWohIJAIANC5gjYDTCVKKErIsQVZ1ZmJzF8qg4F3Ya1jrAbYw57ybOCTMAYZ0KnKTvKcAAd2KZRmYhy9QWh8GgFctQSpIKgpJU1nYBDEkISCRVnJNA0Tmr2L4CTxFfGv2PRdiYxK5aUgupKQ4YjUh6hiHBFOBiyjN9m5S0kjiV5i4OVphZOVqOFOH4K5Ro46IfSkjnbbdseFChQwADbWIUiW6SA5bn5RljMJJqY0HaTEJEsJIcqty5xlsZMKJUxSVJSpKd0KoFHQE0F+cABR9upiTh8hUHKgw1o9Wjz/CYJJXKSTnClozApAoVDMKE0Z60gjbu1u/mmYhTAhNFf6QDStHeAMxZzMSTwq/0gDo9vweIMtgg5W0DW4Nwi9wm3RaYG58fKPNeyu2O8ky86wZm9Rw5CSzkekaFM97/fSGJm8k4pC/CoE8Hr6XiaMH3xe/lFng+0CksFbw539frGCagmMT2t23meWkslJq1cx0fkDFptnbqMhSkvmSX4g6AxiVzEknmNeUK3egaIZM1RUa04/DnEsvHqSt3YcRT+kP3YKVEE/lPS/DpAykgJUokEXfzuX5E6wNDUGbY2zMXh1S1qBGZJdRtlL3J5xmsLNkoVmSlOc5So5jVlBWpNaVbjaIZ89C1LKlKD5Al+AqacX+cClMqxWcop4bVBdswrQh31hGUjojY7X20nuwpCyxuzUprQiriM3MCZuuUOd2xUaFgUgC+p4wJiscjKlKMyk1zJJpyNKk2udYgxW2CaABADAtTlcaRz4kZylZKSphuInJSgulKUmqkggk6B6N98YpcZtdZ3QaPQBrcGHo0H94TMADE0y0bLzYU1dzbrAGNwgTNzLJKM28aEe3ONhpJ+IVHaUhKcxSM2txQ16xCcdX5/U3aJ5k1JJFaFiCzi9OtDTpAqZIfcCiH1HwNnhlXI1m9/h7KJl4tSrnu0p40ExZFuCQYoNv4IInE7xCwlYropIIHGlubRoP4cTsiwFeEzavXxSstWpr7mKPtdIMnEFCzZKWDmxq1OBJiMX4nH3+Pj8l4SUsJro/7+vYpcSshszhPRuWsdKnB/FZmrwpc+UczsSljqwpX4D5wPhlatmOnLm0VV1ZKi+w5khIBWt9WPwh4ozMJqyvX9oUVzy6BygYWgsMoC9SKDUC56e8HbOwy3KgHL+zUvQi1OUC4TCq8QQVJe/wB84tZe0WypVMSwYAZSSlv1WBOkTnJvRC2TSkLooCmmWzCwMbHs5LVMmSaFJWoO4/IkKNvNTRkU4tM1t5aiLWbh8Kx6N2PwCgozWohAyg3qFMAbeF78ojJ5Yub4/wB8HR2Z1m+39+xX9pccZeMmKSoyykuFUAdquWJ0i42J21ZIE9SVl6KSWLUFtTrpGF7QzDMm95OcLGYKTYOFKSSRe7GkVysRkSVpyqCtM1uBByg+8bCuFZWc0pW76nrmK7TS1ZjJWpMwUyLTRQ4gEs/Djw1EmD7WSlyXKsqwjeZgAqoYPrrYx5lI2qgpcky0UcgBwXexvb0geatCZ2WqkqVmSUmlnObUjUgQ67RO9QWbTF7bStW8oFQo9OFHqPrGW7Vr/mZJQQl0upLKqFJSfYgkN/WB5qVBwwVwJOUW0Gt+kRTpKsr5hQEmtba1vpSGWM5BRhTKVq8OZR5xq9hbFRjJikrmqlnIChgS1a5tGPF9DEe1ezwkoUvOs5SE7wubKIL1S7MW1jo71XRXu3VgfYqRNOLT3dk/3j2yGhB5mjcw+keolTWjF/w9DqxP/l//ADjZpQ2sPZKW5JKUHDuzxzjFbpa5h8sCYqqgX8hzgNgS1B5lrm/28CnFBJADO8EmYhNFA1D005k3gJeMlgOElT1Ygimhvb4xGWLFaahkWk7EJRLUAkqKmtWwanm0VWIm95LXLByZklLtYniKcorsT2mL5UgNxsbtBWD2ile6pVDXe+L+tIVza1aA5WUWD2IpQIyg5TlozkgA8CTbyEFSdg5kkpArahLNzycuIi4lMkrH5JhWzmozy+6vwBrFhgdh4VByHDJWZeY51EgF1OCo5T4QGqWvzbSxNLOuEUzFTdlKGUhOU5hUizand0jjGGW9E94TYl7mm9p0jQdp5lBLyZQkMzhx4rsAG3rNVgdaZifLUlYyhhmBfpV41tshiqpE2IwqJG6AVLzUVUO5owfT34RLjEglEsVIUH3ahq3FX+php6lZu8BJoaEUFnIN+Q8+MBSMYxJSopWp3safEwur1Jh2Mmy00KQTU1HEuWf3cwAFTJjkOUu4oCw82gacVqIDi5Y6dXu0EKWoauRSzenJvhBUaXmY1/ZOU0mr1mm/+j6w/bmRnMucopJUMtfysE09c14bsqv/AKaUa1mKvycfKO+0EpJwa1KO8laMo40INOWaOaDbxWj2sbs+HDs2HNbuNV13lftr9zCTFJcvXiT925RDh1uok1bgR5eUFoUi7gnmHA5l7wZNQJmV1ZgBTdAsKOBex9Y7MyWjPIIUVDgQo5/nindChQaJpDRqH0CMFMWkslVLKNwb2EcrlBUzOH1cak0YhwaipP2/MlkoqqlaC78+VOUdo2kaBIJ/yh0gU0oLV1idU3REI2Ps+dMnS3DICk5uYBBI6trHqa8TklrWg5Vd2WHAl1JBHRQvxjzbYs6YJiVZmKSQGTm8QKXOn5jfhraNpj5S5PdS6kqSpcw0Uco3i4qaqEtL6E83E5YrUqtenU9HsbjJZJLd79NNEvOzJ9ocQucsTEpTdQWPPM4oaEEesV4UoqP4LJNA6so5u5pRotpi0pS7omEqNqpzBKHrYtSoe1CWgXETqhS0oIJYFJBvXRmI5l79IClWiVI5O0xy4so9CKYglASfA7vS5pzfhHGy8HvAqW12Y0B4E9GNIhXJdQKapUXzMd25IZ/iawpi0kASlAkEllWJLC/QW94fyIBuGxAzKTlTmQKKSluaTS/BukE4obq1J1BN6lxAeGUcgNAwbwggNUh+Dk+0SHEAys5SARQjpSnqIVJ5qCtx+y+0Th1vlBzJyudNXsSzsaQR2i2+ZkkSlS0JdQUFJzMwrXMSVE8S/WsF4HspLmB0S1LKg5S3hJSk6Cg3gOUS4rseJaFZkFAuAC1cyU6ip3gYu1G7Ou3VGZ2HNKFrKVD8ltaE+zt1BjSydrKFyC9TQ/Yii2FIGQO9RdID0cC7fekWglApykEnU5wN7ShrpxjSTb0OeUW2W6NsAgsGIFL9K0tFfP2kpRBYH215Vh5S8tkBZLeJ2AI4Uf1YQykhRBDINHCGPJwm49ecLU3yLkkNPxBelmFbPyBN+vSAcdNWcqglyaEBYqBxBub+cGTsMQ7VGhJAJD0B8rtEeJwSQkbzku4pxAACwzqrY+WsDu+Q5GVScSFOyAgOAd0PXlctD45BDFSAzgJVm0AcUFdLEQVLlBAARKQwLnMSVli4IL010OnSBVYBKSSpRyKAZKXDHmTUa6Q+TXQ2RnSdsJQlIK2WmxAfUKBY/AxcYftWUy0rcrUnMXUUVzGoOoDgW0irwOykLmEgKZkpYmoJLApLCjA6U9I2uyexxMpAWQRMTmCXUWo5AURlSXPmxgySo6INmBxe2RPUpRDKN7sGAFzyGprAMyf5Offl7dIs+1Wze4nKlozKZRDmpoEs584zy0zBWoA9IZRRKdtmgmiWQBnzU8TKYsKAByDc/YimxuzlpWSRlqWsbdKfCDsPiQJT0uQTmroaOeDC37V8rFgqVnWzh3GvJzEIKSbokcLku1QG06By5OvlEM3GrJYGnKI5k05qaBurhqwxlhIrfkYul1DRv+ywKsPIFyVqp5qaLjtbs9KJYRlC5ndqfqVIYvoAU0gXsnJMuVg5ihQjvE+ii3W0RdoJ61JmTCqpdw7OEkEgdAAW4DrHDGD7xyvS/u3x7anqQxY4+V19EXFp8Vu/dVRjUy05cwAIapt6eekQzsV+nT7pzjrHTgvPlSUpvlBcAa+T24Witylt3XX+sdaj1PN2J+/Ubq/4/tCiA4dX6x6mFDVEWyzlyFKA3XH3xjicZiKEM/L5xDLnE1amlSPQ/doNwuPKgUklm5/be8T8S4FCdiKyFLpJ/EClPeihc3LMqnOsXu0JK8ViTMmVegFWo1h8IoOz+JC5qZeXO6xXQCh158GjaJmIZK0PMVRSSksksxYFjUZtR+U2hJqSdQWr58j1v/PjBJ4k9k9F59X6FBttQRJlIlsS8xKiNagnpVRBBtajRQBKcwObKqwCg6DRvI2HvGm7aSko7sJAC1qWVAEGoZJcjV6eUUmG2b4TMZuDueDHSo+Ea4w5/wCnF2uUnjSct2Q/zyid0FBaov8A7g72HxhlzFEp7wjMK5gzqtdQvFkMMmmUhB4iz8adLRJIw2UMQCQHJ4nhyflzgKcXsQSsrUrmpVuuzOWzavcRabPmCasJVXKrMrNqA2Wp4q05RCMEC0wqdzVKSzB2It0tz8qqZtBbLTTfbNSrAghqtoItGN6lIRp2z13scgPMUSwZb8mTLF4j7YzGw0gJYJKA284YKl2P5uL+cQdgnOHASWPdKIo+koO2p5R323pJw4t+GQaNrL006RuC38jPbESUyUUcWuNCa/ZiwVd8vqBo5uw0eA9jn8IUZnLsbOfW8ThR47vHTh5jpxhHuUWwWlL3AP6Szny6/OOhLzcKXDW96UjhDkBnH1fnpEmY3LjmKjUG17tw+MYw06WACABpoPvWIEitADfQeTjzI9ekSTzVr2FXb99YF2ggKTVyOT34wDEolEm170HH7+zA228MMiHDsb0eo1cPzJNaQdgACMvAXeg4Ofdn4w235QyeEVUGUTTwmx4UgoDKdSwEKUi5KWdy7Pr1b2j1XZaN2U+neAMVCgLWtYXPzjzHEpASFFIYs+oqRV25GPR9izT3cpIWad4PDRTOxJ0ABHWHFPM+0hH83OCzUqoCHdt0aaBoo8dIJChW2v31MW3aSWVYpZyHMAVDS6nBbUsWbmIgkzsxPekAgi4AZ3Bp5wX1EMTtAMph4biBkS80aDauzMyphSUgpYg1qC/VqCAsJsSYoBRoDxPHiLw7nGK1ZGSorstLwXKRKYbijxLln4s/zb5WsrYstNFKUTrTKOjk2gudh0lJFSRYJp5AWHlEJYye1iNm32DikrwUmQoeFDyz0BIHVvURnu1M8GUpIQFB6KBdj4tKZSnMH4pMWmyQDLw7/lCacGAJfmAQ8ZLbs/u86JSwvDqWcgoRlO8AHDhnZuLxOGHBytaa7efNep7NSwsBtK00tf36FDPFekSTJaWFc3T6txeIFKzV0iKcuth5UfrHRR5DDFTZX6R5/tCgf+WBrnvyMKBUfP8AIug8uagBiaNRjrxPGGUUg0U/X+sBCYX+/pHfen7H7RXKNSL/ALJYhacZL7tIWoqbKFAaGod3yhzzYxqJvcyUd+gsgTQhSa0Ks29lNCpKSE0vUaRgtm4+bLmJVLUUqs4AdlULEilCQ96mLOZjFTpUqQmgQFKUTV1lai9dAlZ9TwiU4a2d2Bjd3hNLra9QpOJMxRmKDgKWUp4Z1ZyB0JFeI6x2FF3Ict+p25FrdeZvFVlnBOUZSSP1Aka2teIUzZ7sQpR5UsCat6mulYm8PM7TRwNNsvZOILUbgxVQDg5Z/vynWlSxlJYsWIo12c3L8zGdlYuaqolFeU1vTUCgoBSg4Vh04ieoBkrAFHrUnjSunH3he5YEmGYmUSnKQSvVT6uQx5M2vGIpuAWhlKylJJAKVpLtexceYhsSuctjlUk+EtmTVLO4IpcCL/YexlzBLVkopTOqYp2JQCoDJRgsU53pTotpanRFJ6G17CJeSsFm7g3tUJu1WtE3bNCVypDWEqjdDx0pD9lEZO/SCWEohJAc/lFOcT7bS8tAqD/LL8QY1CrjjWF4H/kYCTt6VKASTvJcKpdySKgcCI6PaSRXfIJOgJDB2oRZoym1kPNncm/9oioWKesU7tMDxGkj1TEbflpShalKyr8BymtOXlTnyiNHanDA+JtPAt9LFrcm4Rn9ufiJly80zLNnSwjvAwSCkJ+ZPnyjP7WwmWblBzUSRRrgGo419oCgjZ2egK7TYU1C+roX7OnnEiu0WGP+L5ZS2tgR9mPLEpcHlEuESSpLamkHukBYj6HrEjtBJABV3mQ/4jbp+YqGs1PWDGdpcKQGmrIzAgZCB57tfe8ZTaSSnDqG/lyADdp4r21twjJQFhpmeJR6p/asmclQQpwPGcqgwr+oAmgVa1I9F7LhpKAM1FzM2Xwgt+YvUcDHiXYqQVIxDaBNBck5ra6R7jsDDqTIkCqw5JWlQspD5lBt4klvN4SSrQZa6nnnamer+0SpKUqKEgDNMSgFm4kAsXDHUdIocTIVUnKOXeJJv/qc8Ite32G/6oqDEIQSqrVJJIPPe9ozGJxaqBMkMwqHLuARXLeoPnDegr8yxIStaSlLMgBThq6nzcaR2ua9A7D70BfrzgAGagF5dxusCKM9WRSherxxiUzSoo7tbgZqgMwBL9AEqIch9NI58SDciM029CaZNsS4FqjU2by6fGHE8AjxPoOPo44xUHaagQ6WNgCkuelXN+PCOjiJzt3WV7BSVdPMcmaN3TJ5WaWTtZSJSkoKcxWFmlWZlDkTlTpxvA+0cCFSAUqIcnKhjQZUK3WHAueJe5gFUpQWUmZLUoC6FEhnNGtoz84h2TjFomN3YnJeqHOZqAsWLBiBrDRg0ej2fGcYOM9tvw/2QDAEgOWpcg+kDnZB/X5BJ+scLkrJo12SXNbalhrq0NNkqL0S2tSWr9fKsXSo5aj0JjslXM82/wDtCiAS1imcDlmt6FoUNTD4egMiUSFcv8oOrcI7GHNK3/yj6PpESQQDQsdWMT4YlRSLkWHK+sEnZJ3ACkMXqSapo3TX3h9l8ywL6twb3EWE/ADNnzXFAA/AU9T6Q83ZUnKAlzMDCu65oSSDpcRB40R3JKK9X8A/dpBOWaz2BY5eb6ltNImEmYUqHeJUwo2vEFTWsPSOtobEBJXmCQQTQUfg1m5xWysHMTZYAq5rRha1XsALmJpqStMiTYfFqkbswFAUSQCL3rxMS/8A9BwBL+/N3d/3gcYmclDrAyqpvAPxrr+X58DHS528lWQFQIId9eR519eUUyp/UNS5LPZm2Ji1pEwEpJd2HDQa8aEWj0DZKUy5MtQLpckqIysM0h3qWFPto81kzwouCCb3ua6+/rxMaOYhKsIgKAUpWcZnbKUqlKcauRQ9YGRJaFcJ1I2fZaaFrntvOhTAFnrRjo/GDdvuCihDSC4JcjxBiXqQWEeebIk9xMBrvAgEFVGqQMrmrj0i5n7SYEgKUcpDNOPxSWu8M2qorGLuyixWzFzkTDLlhkUUsk7xLK0DBgQLxl52xJrUax1/aPUuz3crw5ypBKvG6jU6HlRhThHY2ZJNBKPqr6xs8otmaTSRWdrNjOjBHdYTUldDVKWBL62NmHxOb23hB/N96hu6U+V9aNrS/wAo2narHoAAQgrKQWD2OVJdgz0e8UOx1JaUAvdcVLi5dzvMaGNehtmV87AzJaCtckoAuClHAGrci8V8uT302RkSPEpwwFstwPWPR9qqC0FKe8LB3ykCg/U9YyonhJzOSxNATShDvmpeEiuR3J2WXaCUV4WcgHMoBns5736CPOE7Enfo9xHqOBWhcsnLurAFKWU1zWJBsiSdF/8Aqh87jsTcE9zN9itmrRLnhSfGN2t2uOFjHr+x1fgSMqKIbM5bLuhyGNfEfQx59i1S5GQJCwHU5qpsySHYA0cQHi8StEgoSuaASMiikpFGN34O1D8GW+o9aEva2QpeLmgVClpALUZUpSiByzMX/pFfJwUxKWUnS+YClgQAIh2FPP8AMJ7xS1ElhmJ5ly45Uixx2JPFATQAup3ypFhQ19n89J0yc6y+5WYntBXRNGrS3U/N4Hw+05ylOEoKQcr5il2HJ+LH9oIkOEqByEMQbF0kvvEtQt/Rg1NtHDKGYIoSSd3KHL3ZwztwHxiafRkWujD9ptNTLHeS0ZFBT+Ivw0DNSoioxOx1zDmViAs0AzOA44aDpzimnCa+VWZxo1aPw6mOhh5ySN1e8OBqD+8VUJr+QmpcYXZyklikdXBDXekdIlgzAnKToWcF3NmrwibYuHny5iTMdIBIZWtDSCBKAQVkLuScrgpDhIIUAySSwvoYCfiOqEKw2/MikbPKFLOWYza5k3/VoaOGVxfhDYfZAZdFuwYkmjHMQTawNyBS7wPJwU1JClrUQLsTXWLUTu6BzWUGCgk3cHyII0c1HCHsnJPhAo7PE/8A6cKcD96C0NBHeyTUkDkZR/7h6aQoayWWRnsbNzkADdFgD98L/tEqZ2SWxDPQtrqx6ROchTvhJUS78Dy4MLQLNxIFcxdgx1DfAX9ojdqqA29iTCYqu8+UF2BaxDsOkGSto74U5IymhBPVuT1JiuRPoX3tWqQ5PCI1zilCkqFWpoRCygpPYMl4UXCNpgMwADufStDpyg9OPQskBB14fsKinneMpKWkO7vl4+UdycUoBgybG3C1YWXZ09idBCdtzEq3gCQWrUDQtr/SGxG0AtIK0JUbCjNbheOP5BUzKUJJd9G1fhW5h07PlpO+sqP6UMfVVh7RdQjukUUbOZM8pqgZXd6DjGhRjAZUkKStIQ+ZSyACVBLkDWqQWiq7woG6lMlOhO8o9HHygSdjEguAVq/UuvoH+L9IbKPGKi7NRsfPOWEy1MpJUQX0YPeNKdjzzLJBQVc1Jc8n40jz3YUxS5hckmoNSGHJvlGolJYEZjmcjxq0Lca9IliReY6sOay00HdnMUmVMUklIzKL8L/tGmxGcp/DUlyKEu3tGBkSlzJpC1EkBgQdQzXsKGNhhlKCUhxQAVI0pxgtCWCf2EpRBWtL6qTmd+hJGsEStmZSGYitSamn6Wb3goIJ/MPURKJHFXwjUGx1eE0rlLWZ2prZ4pV7DVMSywlP+ld+XgtF53DcofJz+EAxUyNmKloAQEAjiTQ30OpJ08osFzyhO+UpLU/akTHqPWK7bcrvEgO17B/hGoNguDRNnTErlsQk7zpuakD3+EN2nlzEykqmJSkZrgMXCT8hGexUyZKDhakgHIMparFVnpSvnAips2duJzldwFLJFC9AXAo8K4tysZTSjRMqaUZZpJYZVOU3ykHKCS1bQNisYFoyheViSGSzOXYnvKgdI6GJahaWrX9J/wBQNuvvEWLw4UKnuibKTVB+kUJNcMr10bJN6ggN0CRQDq/xeNU5TtnBelKXpatnYQXhsCpOYzt5AFClVDQ+cdpOGDFMvMNDnJLgODz4n3rE5ySdUc0qvYBl4dSFoUkAKLhV8tP1VJqw4AEReyFndz5CpmDCpAAZhwA+EQ4zFA7qUggjQjQflID5msPWAhigoFCQUkFgSSBcCh0Pp9ZPEnJaCOTexbYnGFROYOakuQOT3sXNOUArmugo3Rm11op6UbygBQKR/ehJ0Z+g0r1d+USJmKy1CVAs7mvUa36H5FJrWx1OWR68r5FtKYcqTmcCjeepGsdyJhmzEkMAzgBIHJ2GtPhAq8UljXkefUXB+6wLh5plrCwd009aesdK1Qym6LqfhhmLBJ6gfSHjn+1ka3h4Ic8illFhS/t5fWIZgCbgmrxymWp2ZzzeDZaVkEUA4gPSNXQWrBcLMfM9KitL3+UcyJK5iiwKuJanmbQUlUlFPGfUfSJU42aqktIQOVT6mg8obLyM0nR0jZgSPxlBCX0uej6+sFpxMr/AkKWofnXYeTfSK7MgHMsmYrq/qYjnbTWRlTuJsyaepuY2UKSQZjJyi4nTG/yIb3Ap6wCvFtRCW53PrYeUDoDkcz9I6Qn5w1GsRSS5J1HuCYIkYbMaUAudB9vBEjBh94kA5aa8PIVv1i9wmEKkpSEpA4D7dR5/GA5UFKwbY+HCJhDk8wL604DrGrwmyM4Ct4ubmsEbH2WE3Hlz584vpABLMfYHzLW5RyTnb0OzDw6WpW4TY0tJfugo3Kj9Le0GpwqP/DQB0b9oOfStebE8ywt5R22WrV5m54mFzso8OJXLwMs/4Q6An6tDDZcs/wCD/wAz/wB0Gme1tPj6NAa8Wo6+n7AQczFcIjS9kyq/hEf71fWJhsqTrLA/3r+sMEq5nlm+UdSyp6NXifqI1myIdOx5VWTTkpR+ccDZ0qv4b3/Ov4QWVr4Drz+scpmqLuj/AJffpC5mHu4mc2hsEKJyqWlNDldwG4OHMVO0B3WVpoJByuQd0VLliaP8Y3E0JLggAnS9ebXih2pgEqSQwqLH4Ugxl1NLDVaGR2xhzlTmyvUgpOpIGVuNXeK5alS1ZboUARqKgEuL66ekWU+QZb5gVI0OqdGVSoiPFycwZqgEp4M2hezH2i2xzMGkT0j+7VkP6SXSeht84Zc5DvMlpQf1J414WufrFRORvUsVDoXF/aJsPtApdJYgflVcizJU3sYpSZN09wqfhmCjLclVSRlJ5gGjA8Iqp8yjNvuN6ooNGbz8hFxhyhaiZKyhR/IoAgnpDrUBuzpYSRZQt5G49YVQSJvDXBRZw9SN3w6vx9qvHUzEnMXYggPXiHoWcQVi9klVUEEGtW1PEfCAsThVBTKQWAFhyAv5Q2VAqov2+TmZOcUqLVuOT6j7pEXeU5ROiTRu7VW1fJmaIsVg1JqxAPH6wyrYUc1rCgYLhQ1BDzizoH5n6RyQpQ3jT0EQmeBYeZiNSib1g0MFqmSwGSCTzNOenSIl4hRoTTgKCOctIdYqIxjtEveYxxKt/uiULIW4r+/2YnXhcoB0pU8dWHnARiGSgnKw1ekF4eRcpYs1To/Aam8T4bCldMrBtND/AJjp0jQ7L2aA2vT5cBCylQ8YNgeydmk1IJBOo+PGwpaka7BbNIqw9DSFhgEhsvnT5iDJC2u+XgACfVo55SbOqEFEmlIAF3HLWJ0lP6n40MJCEGofMRRyPg0duLEOBrYfCJ2WolkzNNeBH0iXORoQB5CAVLIqMrHgK/CO5CjZw3Bv2gUZM4mYVRJNC/F6e8cIwqm04WJ9OEG3d0kdf6QKXDATAOTfvGsDVHJwbUzVvY/OHRhTosekESAQ7qBPT9+sMQfsftGDQpGHUK5kBuogopDkZlEGtP6wK3WG70DVQgNDImKhcnr/AFgae2g830jvvXrp7/GI1AGl+v8AWNRmym2hhApJGhGpv84oyEpGU8Wf74RsZuGcOfS/pFPisO43S4PEfWKRkRnDkyu1ZQXlU43auDT0ApcxRTsCd0n8wX7EVPrGkxOFMslqpdyn4musAz0uGSM1wK1D6N1i0XWxzOJm1AitSzPyPIxaYPaRKWWMwa+vmNY4Thd2bmDO3NquQ/EQ/wDLFMhExJrnI/4pvD5hEdJALmWpuX3aO0Y1SKLBZ6EW9PpFdOCs1RlVxs/UR3/OqZlw24C7l40EOGUPh9POAtpkLSaqB4EU/rzEAJkFRdFOYf34RKcUpG6se3ysYTuldoFIo1GsKLpWIlm6EE8wYUWsGUqE6xPoPvhChRmBHZsmEvTzhoUAzOpNjBcvxiFCjBRpcD4E9IusF4YUKOeR1YZZyNOkESDX1hQom9i63J0mp8o7nKLX1hoUA3BPMUeJh5Jv1hoUKtijFNmlrn1iMCoOtYUKCKdKVXyjuSskXMKFACiWWaQy/EnzhQoD3GX0r2JVoDWF+EBSrQoUKthn9QyBvjoYbFJFaCFCjS4NHkyeKFTGfdptOEKFHVE4GEEeMaZX82NesVz/AICOo+EKFGFf7OccPxkf6UfARVT/ABqGjq+MKFDwFlyTbGUfxK6QNiFEkvChRXknwQvChQoYB//Z"/>
          <p:cNvSpPr>
            <a:spLocks noChangeAspect="1" noChangeArrowheads="1"/>
          </p:cNvSpPr>
          <p:nvPr/>
        </p:nvSpPr>
        <p:spPr bwMode="auto">
          <a:xfrm>
            <a:off x="167879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49156" name="Picture 8" descr="http://charlieheng.files.wordpress.com/2012/11/232v.jpg?w=300&amp;h=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Hộp_Văn_Bản 5"/>
          <p:cNvSpPr txBox="1">
            <a:spLocks noChangeArrowheads="1"/>
          </p:cNvSpPr>
          <p:nvPr/>
        </p:nvSpPr>
        <p:spPr bwMode="auto">
          <a:xfrm>
            <a:off x="0" y="6396037"/>
            <a:ext cx="45720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2200" b="1" dirty="0">
                <a:latin typeface="Times New Roman" pitchFamily="18" charset="0"/>
              </a:rPr>
              <a:t>Đền thờ vua Đinh ( Ninh Bình)</a:t>
            </a:r>
            <a:endParaRPr lang="en-US" altLang="en-US" sz="2200" b="1" dirty="0">
              <a:latin typeface="Times New Roman" pitchFamily="18" charset="0"/>
            </a:endParaRPr>
          </a:p>
        </p:txBody>
      </p:sp>
      <p:pic>
        <p:nvPicPr>
          <p:cNvPr id="49159" name="Picture 7" descr="http://24h.baonuocviet.com/wp-content/uploads/2015/11/116339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0"/>
            <a:ext cx="428624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ộp_Văn_Bản 5"/>
          <p:cNvSpPr txBox="1">
            <a:spLocks noChangeArrowheads="1"/>
          </p:cNvSpPr>
          <p:nvPr/>
        </p:nvSpPr>
        <p:spPr bwMode="auto">
          <a:xfrm>
            <a:off x="4857752" y="6427113"/>
            <a:ext cx="4286248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2200" b="1" dirty="0">
                <a:latin typeface="Times New Roman" pitchFamily="18" charset="0"/>
              </a:rPr>
              <a:t>Tượng đài Đinh Tiên Hoàng Đế</a:t>
            </a:r>
            <a:endParaRPr lang="en-US" altLang="en-US" sz="2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A44D56-DF36-448D-9ACC-85C73F2C5B8C}"/>
              </a:ext>
            </a:extLst>
          </p:cNvPr>
          <p:cNvSpPr/>
          <p:nvPr/>
        </p:nvSpPr>
        <p:spPr>
          <a:xfrm>
            <a:off x="0" y="2"/>
            <a:ext cx="9144000" cy="1276349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52666"/>
              </a:buClr>
              <a:buSzPts val="2000"/>
              <a:defRPr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itchFamily="18" charset="0"/>
                <a:sym typeface="Ubuntu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cuộc thống nhất đất nước của Đinh Bộ Lĩnh và sự thành lập của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itchFamily="18" charset="0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2717741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itchFamily="2" charset="-122"/>
              <a:cs typeface="Arial" charset="0"/>
            </a:endParaRPr>
          </a:p>
        </p:txBody>
      </p:sp>
      <p:pic>
        <p:nvPicPr>
          <p:cNvPr id="43011" name="Content Placeholder 1" descr="teppi-151304011304-11-trang-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-26988"/>
            <a:ext cx="9155906" cy="6854826"/>
          </a:xfrm>
        </p:spPr>
      </p:pic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-19050" y="-26988"/>
            <a:ext cx="3224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>
                <a:latin typeface="Times New Roman" pitchFamily="18" charset="0"/>
                <a:ea typeface="SimSun" pitchFamily="2" charset="-122"/>
              </a:rPr>
              <a:t>Toàn cảnh Hoa Lư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ờ lau tập trận một lễ tiết dân gian đặc sắc của vùng đất Cố đ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8" descr="Linh thiêng nghi lễ Rước nước tại Lễ hội Hoa Lư năm 2018 - Du lịch Ninh Bình"/>
          <p:cNvSpPr>
            <a:spLocks noChangeAspect="1" noChangeArrowheads="1"/>
          </p:cNvSpPr>
          <p:nvPr/>
        </p:nvSpPr>
        <p:spPr bwMode="auto">
          <a:xfrm>
            <a:off x="180975" y="-247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85720" y="6232525"/>
            <a:ext cx="4714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endParaRPr lang="en-US" sz="3200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5410200" y="57150"/>
            <a:ext cx="3657600" cy="65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…).</a:t>
            </a:r>
          </a:p>
          <a:p>
            <a:pPr algn="just"/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” hay “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600" u="none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>
            <a:hlinkClick r:id="rId2" action="ppaction://hlinkfile"/>
          </p:cNvPr>
          <p:cNvSpPr/>
          <p:nvPr/>
        </p:nvSpPr>
        <p:spPr>
          <a:xfrm>
            <a:off x="1000100" y="500042"/>
            <a:ext cx="7062788" cy="830997"/>
          </a:xfrm>
          <a:custGeom>
            <a:avLst/>
            <a:gdLst>
              <a:gd name="txL" fmla="*/ 0 w 3596020"/>
              <a:gd name="txT" fmla="*/ 0 h 830997"/>
              <a:gd name="txR" fmla="*/ 3596020 w 3596020"/>
              <a:gd name="txB" fmla="*/ 830997 h 830997"/>
            </a:gdLst>
            <a:ahLst/>
            <a:cxnLst>
              <a:cxn ang="0">
                <a:pos x="0" y="0"/>
              </a:cxn>
              <a:cxn ang="0">
                <a:pos x="495532" y="0"/>
              </a:cxn>
              <a:cxn ang="0">
                <a:pos x="1027323" y="0"/>
              </a:cxn>
              <a:cxn ang="0">
                <a:pos x="1704149" y="0"/>
              </a:cxn>
              <a:cxn ang="0">
                <a:pos x="2272199" y="0"/>
              </a:cxn>
              <a:cxn ang="0">
                <a:pos x="2912766" y="0"/>
              </a:cxn>
              <a:cxn ang="0">
                <a:pos x="3625850" y="0"/>
              </a:cxn>
              <a:cxn ang="0">
                <a:pos x="3625850" y="406673"/>
              </a:cxn>
              <a:cxn ang="0">
                <a:pos x="3625850" y="829945"/>
              </a:cxn>
              <a:cxn ang="0">
                <a:pos x="3057800" y="829945"/>
              </a:cxn>
              <a:cxn ang="0">
                <a:pos x="2526008" y="829945"/>
              </a:cxn>
              <a:cxn ang="0">
                <a:pos x="2030475" y="829945"/>
              </a:cxn>
              <a:cxn ang="0">
                <a:pos x="1534943" y="829945"/>
              </a:cxn>
              <a:cxn ang="0">
                <a:pos x="1039410" y="829945"/>
              </a:cxn>
              <a:cxn ang="0">
                <a:pos x="543877" y="829945"/>
              </a:cxn>
              <a:cxn ang="0">
                <a:pos x="0" y="829945"/>
              </a:cxn>
              <a:cxn ang="0">
                <a:pos x="0" y="423271"/>
              </a:cxn>
              <a:cxn ang="0">
                <a:pos x="0" y="0"/>
              </a:cxn>
            </a:cxnLst>
            <a:rect l="txL" t="txT" r="txR" b="txB"/>
            <a:pathLst>
              <a:path w="3596020" h="830997" fill="none">
                <a:moveTo>
                  <a:pt x="0" y="0"/>
                </a:moveTo>
                <a:cubicBezTo>
                  <a:pt x="198457" y="-3980"/>
                  <a:pt x="277260" y="38361"/>
                  <a:pt x="491456" y="0"/>
                </a:cubicBezTo>
                <a:cubicBezTo>
                  <a:pt x="705652" y="-38361"/>
                  <a:pt x="878620" y="11957"/>
                  <a:pt x="1018872" y="0"/>
                </a:cubicBezTo>
                <a:cubicBezTo>
                  <a:pt x="1159124" y="-11957"/>
                  <a:pt x="1459396" y="28649"/>
                  <a:pt x="1690129" y="0"/>
                </a:cubicBezTo>
                <a:cubicBezTo>
                  <a:pt x="1920862" y="-28649"/>
                  <a:pt x="1976106" y="42963"/>
                  <a:pt x="2253506" y="0"/>
                </a:cubicBezTo>
                <a:cubicBezTo>
                  <a:pt x="2530906" y="-42963"/>
                  <a:pt x="2715343" y="68189"/>
                  <a:pt x="2888803" y="0"/>
                </a:cubicBezTo>
                <a:cubicBezTo>
                  <a:pt x="3062263" y="-68189"/>
                  <a:pt x="3266337" y="33180"/>
                  <a:pt x="3596020" y="0"/>
                </a:cubicBezTo>
                <a:cubicBezTo>
                  <a:pt x="3597621" y="119736"/>
                  <a:pt x="3584505" y="290074"/>
                  <a:pt x="3596020" y="407189"/>
                </a:cubicBezTo>
                <a:cubicBezTo>
                  <a:pt x="3607535" y="524304"/>
                  <a:pt x="3558881" y="664287"/>
                  <a:pt x="3596020" y="830997"/>
                </a:cubicBezTo>
                <a:cubicBezTo>
                  <a:pt x="3341225" y="867053"/>
                  <a:pt x="3176384" y="823394"/>
                  <a:pt x="3032644" y="830997"/>
                </a:cubicBezTo>
                <a:cubicBezTo>
                  <a:pt x="2888904" y="838600"/>
                  <a:pt x="2620040" y="809368"/>
                  <a:pt x="2505227" y="830997"/>
                </a:cubicBezTo>
                <a:cubicBezTo>
                  <a:pt x="2390414" y="852626"/>
                  <a:pt x="2112273" y="793016"/>
                  <a:pt x="2013771" y="830997"/>
                </a:cubicBezTo>
                <a:cubicBezTo>
                  <a:pt x="1915269" y="868978"/>
                  <a:pt x="1701286" y="819072"/>
                  <a:pt x="1522315" y="830997"/>
                </a:cubicBezTo>
                <a:cubicBezTo>
                  <a:pt x="1343344" y="842922"/>
                  <a:pt x="1208571" y="808198"/>
                  <a:pt x="1030859" y="830997"/>
                </a:cubicBezTo>
                <a:cubicBezTo>
                  <a:pt x="853147" y="853796"/>
                  <a:pt x="662303" y="799813"/>
                  <a:pt x="539403" y="830997"/>
                </a:cubicBezTo>
                <a:cubicBezTo>
                  <a:pt x="416503" y="862181"/>
                  <a:pt x="240008" y="809991"/>
                  <a:pt x="0" y="830997"/>
                </a:cubicBezTo>
                <a:cubicBezTo>
                  <a:pt x="-19832" y="667682"/>
                  <a:pt x="18502" y="553543"/>
                  <a:pt x="0" y="423808"/>
                </a:cubicBezTo>
                <a:cubicBezTo>
                  <a:pt x="-18502" y="294073"/>
                  <a:pt x="11666" y="180653"/>
                  <a:pt x="0" y="0"/>
                </a:cubicBezTo>
                <a:close/>
              </a:path>
              <a:path w="3596020" h="830997" stroke="0">
                <a:moveTo>
                  <a:pt x="0" y="0"/>
                </a:moveTo>
                <a:cubicBezTo>
                  <a:pt x="178965" y="-66471"/>
                  <a:pt x="442969" y="29342"/>
                  <a:pt x="671257" y="0"/>
                </a:cubicBezTo>
                <a:cubicBezTo>
                  <a:pt x="899545" y="-29342"/>
                  <a:pt x="966758" y="5762"/>
                  <a:pt x="1198673" y="0"/>
                </a:cubicBezTo>
                <a:cubicBezTo>
                  <a:pt x="1430588" y="-5762"/>
                  <a:pt x="1560825" y="18486"/>
                  <a:pt x="1833970" y="0"/>
                </a:cubicBezTo>
                <a:cubicBezTo>
                  <a:pt x="2107115" y="-18486"/>
                  <a:pt x="2263374" y="33124"/>
                  <a:pt x="2397347" y="0"/>
                </a:cubicBezTo>
                <a:cubicBezTo>
                  <a:pt x="2531320" y="-33124"/>
                  <a:pt x="2787714" y="36216"/>
                  <a:pt x="2960723" y="0"/>
                </a:cubicBezTo>
                <a:cubicBezTo>
                  <a:pt x="3133732" y="-36216"/>
                  <a:pt x="3364344" y="65937"/>
                  <a:pt x="3596020" y="0"/>
                </a:cubicBezTo>
                <a:cubicBezTo>
                  <a:pt x="3610877" y="165992"/>
                  <a:pt x="3567418" y="272329"/>
                  <a:pt x="3596020" y="407189"/>
                </a:cubicBezTo>
                <a:cubicBezTo>
                  <a:pt x="3624622" y="542049"/>
                  <a:pt x="3575406" y="742496"/>
                  <a:pt x="3596020" y="830997"/>
                </a:cubicBezTo>
                <a:cubicBezTo>
                  <a:pt x="3357838" y="892569"/>
                  <a:pt x="3241893" y="822564"/>
                  <a:pt x="2996683" y="830997"/>
                </a:cubicBezTo>
                <a:cubicBezTo>
                  <a:pt x="2751473" y="839430"/>
                  <a:pt x="2561365" y="803205"/>
                  <a:pt x="2433307" y="830997"/>
                </a:cubicBezTo>
                <a:cubicBezTo>
                  <a:pt x="2305249" y="858789"/>
                  <a:pt x="2112761" y="796507"/>
                  <a:pt x="1905891" y="830997"/>
                </a:cubicBezTo>
                <a:cubicBezTo>
                  <a:pt x="1699021" y="865487"/>
                  <a:pt x="1508666" y="825910"/>
                  <a:pt x="1270594" y="830997"/>
                </a:cubicBezTo>
                <a:cubicBezTo>
                  <a:pt x="1032522" y="836084"/>
                  <a:pt x="863149" y="787623"/>
                  <a:pt x="707217" y="830997"/>
                </a:cubicBezTo>
                <a:cubicBezTo>
                  <a:pt x="551285" y="874371"/>
                  <a:pt x="329702" y="804782"/>
                  <a:pt x="0" y="830997"/>
                </a:cubicBezTo>
                <a:cubicBezTo>
                  <a:pt x="-12349" y="644320"/>
                  <a:pt x="46569" y="519741"/>
                  <a:pt x="0" y="423808"/>
                </a:cubicBezTo>
                <a:cubicBezTo>
                  <a:pt x="-46569" y="327875"/>
                  <a:pt x="9506" y="151180"/>
                  <a:pt x="0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GB" sz="4800" noProof="1">
                <a:solidFill>
                  <a:schemeClr val="accent6"/>
                </a:solidFill>
                <a:latin typeface="Jokerman" panose="04090605060D06020702" pitchFamily="82" charset="0"/>
              </a:rPr>
              <a:t>LUYỆN</a:t>
            </a:r>
            <a:r>
              <a:rPr lang="en-US" altLang="en-GB" sz="4800" noProof="1">
                <a:solidFill>
                  <a:schemeClr val="tx1"/>
                </a:solidFill>
                <a:latin typeface="Jokerman" panose="04090605060D06020702" pitchFamily="82" charset="0"/>
              </a:rPr>
              <a:t> </a:t>
            </a:r>
            <a:r>
              <a:rPr lang="en-US" altLang="en-GB" sz="4800" noProof="1">
                <a:solidFill>
                  <a:schemeClr val="accent2"/>
                </a:solidFill>
                <a:latin typeface="Jokerman" panose="04090605060D06020702" pitchFamily="82" charset="0"/>
              </a:rPr>
              <a:t>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256"/>
            <a:ext cx="8643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Ngô Quyền lên ngôi vua vào năm nào?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905                 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 939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938                 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D. 983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2886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Kinh đô nước ta thời nhà Ngô đóng ở: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Cổ Loa (Hà Nội)                C. Thiên Trường (Nam Định)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 Lư (Ninh Bình)          D. Bạch Hạc ( Phú Thọ)                         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7158" y="3143248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3306" y="5000636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vi-VN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86439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71550" indent="-4572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indent="-4572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1643050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472" y="3500438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4282" y="4714884"/>
            <a:ext cx="5000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85926"/>
            <a:ext cx="9144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C.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D.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vi-VN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7187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latin typeface="+mj-lt"/>
              </a:rPr>
              <a:t>Câu </a:t>
            </a:r>
            <a:r>
              <a:rPr lang="en-US" sz="2600" b="1" dirty="0">
                <a:latin typeface="+mj-lt"/>
              </a:rPr>
              <a:t>8</a:t>
            </a:r>
            <a:r>
              <a:rPr lang="vi-VN" sz="2600" b="1" dirty="0">
                <a:latin typeface="+mj-lt"/>
              </a:rPr>
              <a:t>:</a:t>
            </a:r>
            <a:r>
              <a:rPr lang="vi-VN" sz="2600" dirty="0">
                <a:latin typeface="+mj-lt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60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ứt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AutoNum type="alphaUcPeriod"/>
            </a:pP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" indent="-4572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Uẩn</a:t>
            </a:r>
            <a:endParaRPr lang="en-US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indent="-45720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vi-VN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00562" y="114298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28868"/>
            <a:ext cx="50003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5072074"/>
            <a:ext cx="42859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143124" y="548680"/>
            <a:ext cx="5885260" cy="11015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337661">
              <a:lnSpc>
                <a:spcPct val="115000"/>
              </a:lnSpc>
              <a:spcAft>
                <a:spcPts val="75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755576" y="2060848"/>
            <a:ext cx="8208169" cy="34269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482" y="1500189"/>
            <a:ext cx="5790009" cy="40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428625" indent="-428625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428625" indent="-428625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34076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vi-VN" sz="28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lang="vi-VN" sz="28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nước ta sau khi Ngô Quyền mất</a:t>
            </a:r>
            <a:r>
              <a:rPr lang="vi-VN" sz="28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2060849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 Chính quyền nhà Ngô suy yếu nhanh chóng.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Các thế lực hào trưởng địa phương nổi lên, mỗi người chiếm cứ một vùng.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Đến năm 965, chính quyền nhà Ngô tan rã, đất nước lâm vào tình trạng cát cứ của 12 sứ quân.</a:t>
            </a:r>
          </a:p>
        </p:txBody>
      </p:sp>
    </p:spTree>
    <p:extLst>
      <p:ext uri="{BB962C8B-B14F-4D97-AF65-F5344CB8AC3E}">
        <p14:creationId xmlns:p14="http://schemas.microsoft.com/office/powerpoint/2010/main" val="2919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>
                <a:solidFill>
                  <a:srgbClr val="222222"/>
                </a:solidFill>
                <a:latin typeface="+mj-lt"/>
              </a:rPr>
              <a:t>a. Tình trạng loạn 12 sứ quân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+mj-lt"/>
              </a:rPr>
              <a:t>- Năm 944, Ngô Quyền mất, chính quyền nhà Ngô suy yếu nhanh chóng. </a:t>
            </a:r>
            <a:endParaRPr lang="en-US" sz="280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800" smtClean="0">
                <a:latin typeface="+mj-lt"/>
              </a:rPr>
              <a:t>- </a:t>
            </a:r>
            <a:r>
              <a:rPr lang="vi-VN" sz="2800">
                <a:latin typeface="+mj-lt"/>
              </a:rPr>
              <a:t>Đến năm 965, chính quyền nhà Ngô tan rã, đất nước lâm vào tình trạng cát cứ của 12 sứ quân.</a:t>
            </a:r>
            <a:endParaRPr lang="vi-VN" sz="2800" b="0" i="0">
              <a:effectLst/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13475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1 Lược đồ cát cứ 12 sứ quân</a:t>
            </a:r>
          </a:p>
        </p:txBody>
      </p:sp>
      <p:pic>
        <p:nvPicPr>
          <p:cNvPr id="28675" name="Picture 3" descr="luoc_do_12_su_quan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4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080" y="1610797"/>
            <a:ext cx="719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hoàn cảnh đó, tại đất Hoa Lư (Ninh Bình) xuất hiện nhân vật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Bộ Lĩnh.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Em hãy nêu hiểu biết về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Bộ Lĩnh?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4643446"/>
            <a:ext cx="45720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2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 descr="Giai thoại về Đinh Tiên Hoàng và một số địa danh ở Hoa L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06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48478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Đinh Bộ Lĩnh đã dẹp loạn 12 sứ quân 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 thế nào?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188640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222222"/>
                </a:solidFill>
                <a:latin typeface="+mj-lt"/>
              </a:rPr>
              <a:t>Công cuộc thống nhất đất nước và thành lập nhà Đinh của Đinh Bộ Lĩnh: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Trong khoảng thời gian từ năm 945 đến năm 950, Đinh Bộ Lĩnh đã toàn quyền làm chủ vùng đất Hoa Lư và khu vực xung quanh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Năm 951, với tài năng của mình, Đinh Bộ Lĩnh đánh đâu thắng đó, được tôn là Vạn Thắng Vương.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Bằng các biện pháp chính trị mềm dẻo - liên kết, hàng phục kết hợp với biện pháp quân sự cứng rắn - chinh phạt, Đinh Bộ Lĩnh đã lần lượt dẹp yên các sứ quân, chấm dứt cuộc “nội loạn”, thu non sông về một mối vào cuối năm 967.</a:t>
            </a:r>
          </a:p>
          <a:p>
            <a:pPr algn="just"/>
            <a:r>
              <a:rPr lang="vi-VN" sz="2800">
                <a:solidFill>
                  <a:srgbClr val="222222"/>
                </a:solidFill>
                <a:latin typeface="+mj-lt"/>
              </a:rPr>
              <a:t>- Năm 968 Đinh Bộ Lĩnh trở thành vị hoàng đế đầu tiên của Việt Nam, nhà Đinh được thành lập.</a:t>
            </a:r>
            <a:endParaRPr lang="vi-VN" sz="2800" b="0" i="0">
              <a:solidFill>
                <a:srgbClr val="22222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1030</TotalTime>
  <Words>1008</Words>
  <Application>Microsoft Office PowerPoint</Application>
  <PresentationFormat>On-screen Show (4:3)</PresentationFormat>
  <Paragraphs>94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SimSun</vt:lpstr>
      <vt:lpstr>#9Slide03 Roboto Medium</vt:lpstr>
      <vt:lpstr>Arial</vt:lpstr>
      <vt:lpstr>Bebas Neue</vt:lpstr>
      <vt:lpstr>Calibri</vt:lpstr>
      <vt:lpstr>Courier New</vt:lpstr>
      <vt:lpstr>Jokerman</vt:lpstr>
      <vt:lpstr>Times New Roman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Acer</cp:lastModifiedBy>
  <cp:revision>137</cp:revision>
  <dcterms:created xsi:type="dcterms:W3CDTF">2021-09-30T03:19:18Z</dcterms:created>
  <dcterms:modified xsi:type="dcterms:W3CDTF">2026-01-03T15:14:40Z</dcterms:modified>
</cp:coreProperties>
</file>