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453" r:id="rId5"/>
    <p:sldId id="454" r:id="rId6"/>
    <p:sldId id="261" r:id="rId7"/>
    <p:sldId id="262" r:id="rId8"/>
    <p:sldId id="264" r:id="rId9"/>
    <p:sldId id="455" r:id="rId10"/>
    <p:sldId id="266" r:id="rId11"/>
    <p:sldId id="456" r:id="rId12"/>
    <p:sldId id="269" r:id="rId13"/>
    <p:sldId id="270" r:id="rId14"/>
    <p:sldId id="271" r:id="rId15"/>
    <p:sldId id="272" r:id="rId16"/>
    <p:sldId id="457" r:id="rId17"/>
    <p:sldId id="460" r:id="rId18"/>
    <p:sldId id="273" r:id="rId19"/>
    <p:sldId id="462" r:id="rId20"/>
    <p:sldId id="463" r:id="rId21"/>
    <p:sldId id="275" r:id="rId22"/>
    <p:sldId id="459"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2575" autoAdjust="0"/>
  </p:normalViewPr>
  <p:slideViewPr>
    <p:cSldViewPr snapToGrid="0">
      <p:cViewPr varScale="1">
        <p:scale>
          <a:sx n="93" d="100"/>
          <a:sy n="93" d="100"/>
        </p:scale>
        <p:origin x="90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06A97-EC02-464E-BB6A-282BE212F88D}" type="datetimeFigureOut">
              <a:rPr lang="en-US" smtClean="0"/>
              <a:pPr/>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645E-08D9-4910-AF74-330FD9E01CEF}" type="slidenum">
              <a:rPr lang="en-US" smtClean="0"/>
              <a:pPr/>
              <a:t>‹#›</a:t>
            </a:fld>
            <a:endParaRPr lang="en-US"/>
          </a:p>
        </p:txBody>
      </p:sp>
    </p:spTree>
    <p:extLst>
      <p:ext uri="{BB962C8B-B14F-4D97-AF65-F5344CB8AC3E}">
        <p14:creationId xmlns:p14="http://schemas.microsoft.com/office/powerpoint/2010/main" val="427989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1</a:t>
            </a:fld>
            <a:endParaRPr lang="en-US"/>
          </a:p>
        </p:txBody>
      </p:sp>
    </p:spTree>
    <p:extLst>
      <p:ext uri="{BB962C8B-B14F-4D97-AF65-F5344CB8AC3E}">
        <p14:creationId xmlns:p14="http://schemas.microsoft.com/office/powerpoint/2010/main" val="153217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73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6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3</a:t>
            </a:fld>
            <a:endParaRPr lang="en-US"/>
          </a:p>
        </p:txBody>
      </p:sp>
    </p:spTree>
    <p:extLst>
      <p:ext uri="{BB962C8B-B14F-4D97-AF65-F5344CB8AC3E}">
        <p14:creationId xmlns:p14="http://schemas.microsoft.com/office/powerpoint/2010/main" val="164907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91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9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5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48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89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82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16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9F06-6BB5-4F13-A06D-F7BEF994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3F6D-457C-4FEB-B47B-E474E913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A2897-8BBF-450A-AE86-E4A5726C2BE4}"/>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02DA99E9-D91B-4533-B725-E989B1CCF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59C44-EDF6-4419-82DA-5DD749214D76}"/>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99763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1B-827C-4DF7-80BC-8B0CFBDE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67BE5-D7DF-4549-BF42-7B578A64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0709-23AB-470C-9A13-2632F12C5DE5}"/>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48C789B7-1BC4-4F85-98D3-DF0B71DFC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1BCFA-946B-49E3-A0C9-0F52A3402F74}"/>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9515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7F1E0-8E0E-4847-BB07-266DB4C9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CC53B-082A-4C9A-AB37-4D94B1473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097B-9E4F-45AF-A485-3A821E97DBEF}"/>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646EF1A2-5A38-48DD-89B1-03F9341ED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32EEA-88EB-469C-B04F-58FB07CBAFE0}"/>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00536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92E-CFAA-4127-BD9E-13F50C67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8F718-F7F9-41CA-B5EA-56591F695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559-1E0C-488F-856F-A7C70D997726}"/>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4D48D841-62DF-42DC-98A6-FF96050BA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6EE6-8A8C-44A3-9A45-77A2F08811BC}"/>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32928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8B0-A99D-4CB7-B409-CA810DE48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08EAB-0A40-4FB7-874D-910ABB01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BD9A0-1EB2-4509-B24D-BA27F84D1E77}"/>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A4291477-E55F-46FE-8E6C-5F2742155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A1B36-6B93-476E-A440-05A8D5103919}"/>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64176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32-BF31-4155-A762-7EEE98E3E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B1D04-0A40-42E9-83CA-461983D92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8CF6-81AB-4C8F-B87A-61703B374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41A09-F6CD-4BA6-97BD-FA6A5C82EA7E}"/>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6" name="Footer Placeholder 5">
            <a:extLst>
              <a:ext uri="{FF2B5EF4-FFF2-40B4-BE49-F238E27FC236}">
                <a16:creationId xmlns:a16="http://schemas.microsoft.com/office/drawing/2014/main" id="{A78AA352-903F-4161-9267-78923BAFD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3E822-2AF5-4FD3-A097-5D6C2617DF3F}"/>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7586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FED-FA28-4621-90DD-1BA4E4F20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BE4CC-43E3-48E4-9EE9-B2495EA7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EEEA8F-4457-4F80-8FA1-D2A37812D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CBCC7-3CF8-49F1-829E-CCF6DA996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1C5132-80F6-498C-AC77-2F94F10F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66D45-46EB-460F-943E-C9A0CDE5390A}"/>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8" name="Footer Placeholder 7">
            <a:extLst>
              <a:ext uri="{FF2B5EF4-FFF2-40B4-BE49-F238E27FC236}">
                <a16:creationId xmlns:a16="http://schemas.microsoft.com/office/drawing/2014/main" id="{88D48C6B-7F26-408C-8C82-3EFD173C8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3ABCB-DC86-454D-BF96-B1C2A3388968}"/>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55188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688F-CB3D-4E15-89C3-0FFF31E0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E39C-A464-423F-8E4B-80E78F948FF5}"/>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4" name="Footer Placeholder 3">
            <a:extLst>
              <a:ext uri="{FF2B5EF4-FFF2-40B4-BE49-F238E27FC236}">
                <a16:creationId xmlns:a16="http://schemas.microsoft.com/office/drawing/2014/main" id="{44716F31-6AC4-479B-91D4-13EB6C972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CB921-3C85-4E84-9CF7-AFEC2FF8256D}"/>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16449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4D04-E571-4227-9ECE-857AB8D34A7C}"/>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3" name="Footer Placeholder 2">
            <a:extLst>
              <a:ext uri="{FF2B5EF4-FFF2-40B4-BE49-F238E27FC236}">
                <a16:creationId xmlns:a16="http://schemas.microsoft.com/office/drawing/2014/main" id="{8B649890-1C26-4B6D-98C8-4892E7CF3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E79C9-A924-4B71-B9C9-5F12201B503F}"/>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4344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492-AC10-437D-BDF6-D24038B6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1F6B3-4DF3-4D13-A967-CA74B3FC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F2B2-E20E-459F-8742-CDF53B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3EC1E-06D8-40F8-8D9A-723835D1226B}"/>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6" name="Footer Placeholder 5">
            <a:extLst>
              <a:ext uri="{FF2B5EF4-FFF2-40B4-BE49-F238E27FC236}">
                <a16:creationId xmlns:a16="http://schemas.microsoft.com/office/drawing/2014/main" id="{424DC4F2-8D8C-4427-92A5-F183B48B5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C5E3-A944-4924-B278-A5378A6E5CB9}"/>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66387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1091-35B6-4C3D-A25F-4620298BD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384BD-00E3-4698-9F2F-DAFF5E2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B520B-953B-48C9-B486-5A50150B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E867-40E3-40EB-9802-B7AE4C481012}"/>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6" name="Footer Placeholder 5">
            <a:extLst>
              <a:ext uri="{FF2B5EF4-FFF2-40B4-BE49-F238E27FC236}">
                <a16:creationId xmlns:a16="http://schemas.microsoft.com/office/drawing/2014/main" id="{87BE7264-1AB7-4B66-A731-A6F0B8293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60378-BAF9-4E83-863B-C9FD5FF61504}"/>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10130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4077B-B677-4B46-BB59-81F013625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6578E-63AF-4141-9901-20F200E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F0678-5A71-4F5B-A90D-50A9F2383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405A5131-DA1A-4A0B-9FAE-82F404EFF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2EB0B9-AF09-438B-B747-6A647827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05FB-9798-41F7-BE04-8B6528837100}" type="slidenum">
              <a:rPr lang="en-US" smtClean="0"/>
              <a:pPr/>
              <a:t>‹#›</a:t>
            </a:fld>
            <a:endParaRPr lang="en-US"/>
          </a:p>
        </p:txBody>
      </p:sp>
    </p:spTree>
    <p:extLst>
      <p:ext uri="{BB962C8B-B14F-4D97-AF65-F5344CB8AC3E}">
        <p14:creationId xmlns:p14="http://schemas.microsoft.com/office/powerpoint/2010/main" val="200397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6EFA6E-733A-4AB2-B337-D941C18AA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1641987" y="0"/>
            <a:ext cx="9144000" cy="925717"/>
          </a:xfrm>
          <a:solidFill>
            <a:schemeClr val="accent1">
              <a:lumMod val="60000"/>
              <a:lumOff val="40000"/>
            </a:schemeClr>
          </a:solidFill>
        </p:spPr>
        <p:txBody>
          <a:bodyPr/>
          <a:lstStyle/>
          <a:p>
            <a:r>
              <a:rPr lang="en-US" b="1" dirty="0">
                <a:latin typeface="Times New Roman" panose="02020603050405020304" pitchFamily="18" charset="0"/>
                <a:cs typeface="Times New Roman" panose="02020603050405020304" pitchFamily="18" charset="0"/>
              </a:rPr>
              <a:t>CHƯƠNG 5</a:t>
            </a:r>
          </a:p>
          <a:p>
            <a:r>
              <a:rPr lang="en-US" b="1" dirty="0">
                <a:latin typeface="Times New Roman" panose="02020603050405020304" pitchFamily="18" charset="0"/>
                <a:cs typeface="Times New Roman" panose="02020603050405020304" pitchFamily="18" charset="0"/>
              </a:rPr>
              <a:t>ĐẠI VIỆT THỜI LÝ – TRẦN – HỒ (1009-1407)</a:t>
            </a:r>
          </a:p>
        </p:txBody>
      </p:sp>
      <p:sp>
        <p:nvSpPr>
          <p:cNvPr id="7" name="Subtitle 2">
            <a:extLst>
              <a:ext uri="{FF2B5EF4-FFF2-40B4-BE49-F238E27FC236}">
                <a16:creationId xmlns:a16="http://schemas.microsoft.com/office/drawing/2014/main" id="{595639F9-3E15-418C-9347-93D90A79A38E}"/>
              </a:ext>
            </a:extLst>
          </p:cNvPr>
          <p:cNvSpPr txBox="1">
            <a:spLocks/>
          </p:cNvSpPr>
          <p:nvPr/>
        </p:nvSpPr>
        <p:spPr>
          <a:xfrm>
            <a:off x="0" y="3097161"/>
            <a:ext cx="7447935" cy="3760839"/>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nắm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(1009-1225)</a:t>
            </a:r>
          </a:p>
          <a:p>
            <a:pPr algn="l"/>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Cuộc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Tống</a:t>
            </a:r>
            <a:r>
              <a:rPr lang="en-US" b="1" dirty="0">
                <a:latin typeface="Times New Roman" panose="02020603050405020304" pitchFamily="18" charset="0"/>
                <a:cs typeface="Times New Roman" panose="02020603050405020304" pitchFamily="18" charset="0"/>
              </a:rPr>
              <a:t> (1075-1077)</a:t>
            </a:r>
          </a:p>
          <a:p>
            <a:pPr algn="l"/>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Trần</a:t>
            </a:r>
            <a:r>
              <a:rPr lang="en-US" b="1" dirty="0">
                <a:latin typeface="Times New Roman" panose="02020603050405020304" pitchFamily="18" charset="0"/>
                <a:cs typeface="Times New Roman" panose="02020603050405020304" pitchFamily="18" charset="0"/>
              </a:rPr>
              <a:t> (1266-1400)</a:t>
            </a:r>
          </a:p>
          <a:p>
            <a:pPr algn="l"/>
            <a:r>
              <a:rPr lang="en-US" b="1" dirty="0">
                <a:latin typeface="Times New Roman" panose="02020603050405020304" pitchFamily="18" charset="0"/>
                <a:cs typeface="Times New Roman" panose="02020603050405020304" pitchFamily="18" charset="0"/>
              </a:rPr>
              <a:t>	4.  Ba </a:t>
            </a:r>
            <a:r>
              <a:rPr lang="en-US" b="1" dirty="0" err="1">
                <a:latin typeface="Times New Roman" panose="02020603050405020304" pitchFamily="18" charset="0"/>
                <a:cs typeface="Times New Roman" panose="02020603050405020304" pitchFamily="18" charset="0"/>
              </a:rPr>
              <a:t>lần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Mông-Nguyên</a:t>
            </a:r>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5.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Hồ</a:t>
            </a:r>
            <a:r>
              <a:rPr lang="en-US" b="1" dirty="0">
                <a:latin typeface="Times New Roman" panose="02020603050405020304" pitchFamily="18" charset="0"/>
                <a:cs typeface="Times New Roman" panose="02020603050405020304" pitchFamily="18" charset="0"/>
              </a:rPr>
              <a:t> (1400-1407)</a:t>
            </a:r>
          </a:p>
          <a:p>
            <a:pPr algn="l"/>
            <a:endParaRPr lang="en-US" b="1"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0BCBE45A-AFFB-47F2-9E18-4BBA1EFDFD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7934" y="3097160"/>
            <a:ext cx="4744065" cy="3760839"/>
          </a:xfrm>
          <a:prstGeom prst="rect">
            <a:avLst/>
          </a:prstGeom>
        </p:spPr>
      </p:pic>
    </p:spTree>
    <p:extLst>
      <p:ext uri="{BB962C8B-B14F-4D97-AF65-F5344CB8AC3E}">
        <p14:creationId xmlns:p14="http://schemas.microsoft.com/office/powerpoint/2010/main" val="30495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A8929A-B6E5-4FB3-800D-070F4448C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71"/>
            <a:ext cx="4660490" cy="6939116"/>
          </a:xfrm>
          <a:prstGeom prst="rect">
            <a:avLst/>
          </a:prstGeom>
        </p:spPr>
      </p:pic>
      <p:sp>
        <p:nvSpPr>
          <p:cNvPr id="18" name="Subtitle 2">
            <a:extLst>
              <a:ext uri="{FF2B5EF4-FFF2-40B4-BE49-F238E27FC236}">
                <a16:creationId xmlns:a16="http://schemas.microsoft.com/office/drawing/2014/main" id="{3294E0A9-A3BB-4F7D-A626-C3E023DC92B3}"/>
              </a:ext>
            </a:extLst>
          </p:cNvPr>
          <p:cNvSpPr txBox="1">
            <a:spLocks/>
          </p:cNvSpPr>
          <p:nvPr/>
        </p:nvSpPr>
        <p:spPr>
          <a:xfrm>
            <a:off x="4660490" y="36870"/>
            <a:ext cx="7531510" cy="6939115"/>
          </a:xfrm>
          <a:prstGeom prst="rect">
            <a:avLst/>
          </a:prstGeom>
          <a:solidFill>
            <a:schemeClr val="accent4"/>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2600" dirty="0">
                <a:latin typeface="Times New Roman" panose="02020603050405020304" pitchFamily="18" charset="0"/>
                <a:cs typeface="Times New Roman" panose="02020603050405020304" pitchFamily="18" charset="0"/>
              </a:rPr>
              <a:t>	</a:t>
            </a:r>
            <a:r>
              <a:rPr lang="vi-VN" sz="2700" b="1" i="1" dirty="0">
                <a:latin typeface="+mj-lt"/>
              </a:rPr>
              <a:t>"…Thành Đại La, đô cũ của Cao Vương (tức Cao Biền), ở giữa khu vực trời đất, được thế rồng cuộn hổ ngồi, chính giữa Nam Bắc Đông Tây, tiện nghi núi sông sau trước. Vùng này mặt đất rộng mà bằng phẳng, thế đất cao mà sáng sủa, dân cư không khổ thấp trũng tối tăm, muôn vật hết sức </a:t>
            </a:r>
            <a:r>
              <a:rPr lang="vi-VN" sz="2700" b="1" i="1">
                <a:latin typeface="+mj-lt"/>
              </a:rPr>
              <a:t>tươi </a:t>
            </a:r>
            <a:r>
              <a:rPr lang="vi-VN" sz="2700" b="1" i="1" smtClean="0">
                <a:latin typeface="+mj-lt"/>
              </a:rPr>
              <a:t>tốt</a:t>
            </a:r>
            <a:r>
              <a:rPr lang="en-US" sz="2700" b="1" i="1" smtClean="0">
                <a:latin typeface="+mj-lt"/>
              </a:rPr>
              <a:t>,</a:t>
            </a:r>
            <a:r>
              <a:rPr lang="vi-VN" sz="2700" b="1" i="1" smtClean="0">
                <a:latin typeface="+mj-lt"/>
              </a:rPr>
              <a:t> </a:t>
            </a:r>
            <a:r>
              <a:rPr lang="vi-VN" sz="2700" b="1" i="1" dirty="0">
                <a:latin typeface="+mj-lt"/>
              </a:rPr>
              <a:t>phồn thịnh. </a:t>
            </a:r>
            <a:endParaRPr lang="en-US" sz="2700" b="1" i="1" dirty="0">
              <a:latin typeface="+mj-lt"/>
            </a:endParaRPr>
          </a:p>
          <a:p>
            <a:pPr algn="just">
              <a:lnSpc>
                <a:spcPct val="120000"/>
              </a:lnSpc>
            </a:pPr>
            <a:r>
              <a:rPr lang="en-US" sz="2700" b="1" i="1" dirty="0">
                <a:latin typeface="+mj-lt"/>
              </a:rPr>
              <a:t>	</a:t>
            </a:r>
            <a:r>
              <a:rPr lang="vi-VN" sz="2700" b="1" i="1" dirty="0">
                <a:latin typeface="+mj-lt"/>
              </a:rPr>
              <a:t>Xem khắp đất Việt </a:t>
            </a:r>
            <a:r>
              <a:rPr lang="vi-VN" sz="2700" b="1" i="1">
                <a:latin typeface="+mj-lt"/>
              </a:rPr>
              <a:t>đó </a:t>
            </a:r>
            <a:r>
              <a:rPr lang="vi-VN" sz="2700" b="1" i="1" smtClean="0">
                <a:latin typeface="+mj-lt"/>
              </a:rPr>
              <a:t>là</a:t>
            </a:r>
            <a:r>
              <a:rPr lang="en-US" sz="2700" b="1" i="1" smtClean="0">
                <a:latin typeface="+mj-lt"/>
              </a:rPr>
              <a:t> </a:t>
            </a:r>
            <a:r>
              <a:rPr lang="vi-VN" sz="2700" b="1" i="1" smtClean="0">
                <a:latin typeface="+mj-lt"/>
              </a:rPr>
              <a:t>thắng </a:t>
            </a:r>
            <a:r>
              <a:rPr lang="vi-VN" sz="2700" b="1" i="1" dirty="0">
                <a:latin typeface="+mj-lt"/>
              </a:rPr>
              <a:t>địa, thực là chỗ tụ hội quan yếu của bốn phương. Đúng là nơi thượng đô kinh sư mãi muôn đời</a:t>
            </a:r>
            <a:r>
              <a:rPr lang="en-US" sz="2700" b="1" i="1" dirty="0">
                <a:latin typeface="+mj-lt"/>
              </a:rPr>
              <a:t>..</a:t>
            </a:r>
            <a:r>
              <a:rPr lang="vi-VN" sz="2700" b="1" i="1" dirty="0">
                <a:latin typeface="+mj-lt"/>
              </a:rPr>
              <a:t>"</a:t>
            </a:r>
            <a:endParaRPr kumimoji="0" lang="en-US" sz="2700" b="1" i="1"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0817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525" y="941743"/>
            <a:ext cx="6096000" cy="4745915"/>
          </a:xfrm>
          <a:prstGeom prst="rect">
            <a:avLst/>
          </a:prstGeom>
        </p:spPr>
        <p:txBody>
          <a:bodyPr>
            <a:spAutoFit/>
          </a:bodyPr>
          <a:lstStyle/>
          <a:p>
            <a:pPr algn="just">
              <a:lnSpc>
                <a:spcPct val="120000"/>
              </a:lnSpc>
              <a:spcBef>
                <a:spcPts val="0"/>
              </a:spcBef>
            </a:pPr>
            <a:r>
              <a:rPr lang="vi-VN" b="1" i="1"/>
              <a:t>- Địa thế của Thăng Long rất thuận lợi về giao thông và phát triển đất nước lâu dài.</a:t>
            </a:r>
          </a:p>
          <a:p>
            <a:pPr algn="just">
              <a:lnSpc>
                <a:spcPct val="120000"/>
              </a:lnSpc>
              <a:spcBef>
                <a:spcPts val="0"/>
              </a:spcBef>
            </a:pPr>
            <a:r>
              <a:rPr lang="en-US" b="1" i="1"/>
              <a:t>	</a:t>
            </a:r>
            <a:r>
              <a:rPr lang="vi-VN" b="1" i="1"/>
              <a:t>- Hoa Lư là vùng đất hẹp, nhiều núi đá, hạn chế sự phát triển lâu dài của đất nước.</a:t>
            </a:r>
          </a:p>
          <a:p>
            <a:pPr algn="just">
              <a:lnSpc>
                <a:spcPct val="120000"/>
              </a:lnSpc>
              <a:spcBef>
                <a:spcPts val="0"/>
              </a:spcBef>
            </a:pPr>
            <a:r>
              <a:rPr lang="en-US" b="1" i="1"/>
              <a:t>	</a:t>
            </a:r>
            <a:r>
              <a:rPr lang="vi-VN" b="1" i="1"/>
              <a:t>- Việc dời đô từ Hoa Lư về Đại La (Thăng Long) thể hiện quyết định sáng suốt của vua Lý Công uẩn, tạo đà cho sự phát triển đất nước.</a:t>
            </a:r>
          </a:p>
          <a:p>
            <a:pPr algn="just">
              <a:lnSpc>
                <a:spcPct val="120000"/>
              </a:lnSpc>
              <a:spcBef>
                <a:spcPts val="0"/>
              </a:spcBef>
            </a:pPr>
            <a:r>
              <a:rPr lang="en-US" b="1" i="1"/>
              <a:t>	=&gt;</a:t>
            </a:r>
            <a:r>
              <a:rPr lang="vi-VN" b="1" i="1"/>
              <a:t> Dời đô ra Thăng Long là một bước ngoặc rất lớn. Nó đánh dấu sự trường thành của dân tộc Đại Việt. Chúng ta không cần phải sống phòng thủ, phải dựa vào thế hiểm trở như ở Hoa Lư để đối phó với quân thù. Chúng ta đã đủ lớn mạnh để lập đô ở nơi có thể đưa nước phát triển đi lên, đưa đất nước trở thành quốc gia độc lập sánh vai với phương Bắc. </a:t>
            </a:r>
            <a:endParaRPr lang="vi-VN" b="1" i="1" dirty="0"/>
          </a:p>
        </p:txBody>
      </p:sp>
      <p:sp>
        <p:nvSpPr>
          <p:cNvPr id="5" name="Cloud Callout 10">
            <a:extLst>
              <a:ext uri="{FF2B5EF4-FFF2-40B4-BE49-F238E27FC236}">
                <a16:creationId xmlns:a16="http://schemas.microsoft.com/office/drawing/2014/main" id="{C03323C6-8F51-47F4-9703-7B5F9F280E4E}"/>
              </a:ext>
            </a:extLst>
          </p:cNvPr>
          <p:cNvSpPr/>
          <p:nvPr/>
        </p:nvSpPr>
        <p:spPr>
          <a:xfrm>
            <a:off x="7125613" y="1144129"/>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Việc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đô</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ra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Thăng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nghĩa</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408940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9" name="Subtitle 2">
            <a:extLst>
              <a:ext uri="{FF2B5EF4-FFF2-40B4-BE49-F238E27FC236}">
                <a16:creationId xmlns:a16="http://schemas.microsoft.com/office/drawing/2014/main" id="{3B4A93F7-D9A9-4F0E-A09C-5131C1D2DBDB}"/>
              </a:ext>
            </a:extLst>
          </p:cNvPr>
          <p:cNvSpPr txBox="1">
            <a:spLocks/>
          </p:cNvSpPr>
          <p:nvPr/>
        </p:nvSpPr>
        <p:spPr>
          <a:xfrm>
            <a:off x="2342148" y="1054"/>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Hoàng</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a:t>
            </a:r>
            <a:r>
              <a:rPr lang="en-US" b="1" dirty="0">
                <a:solidFill>
                  <a:prstClr val="black"/>
                </a:solidFill>
                <a:latin typeface="Times New Roman" panose="02020603050405020304" pitchFamily="18" charset="0"/>
                <a:cs typeface="Times New Roman" panose="02020603050405020304" pitchFamily="18" charset="0"/>
              </a:rPr>
              <a:t>g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278F1F4E-39C6-4DED-9DDF-35BD68D9211C}"/>
              </a:ext>
            </a:extLst>
          </p:cNvPr>
          <p:cNvSpPr txBox="1">
            <a:spLocks/>
          </p:cNvSpPr>
          <p:nvPr/>
        </p:nvSpPr>
        <p:spPr>
          <a:xfrm>
            <a:off x="0" y="545067"/>
            <a:ext cx="5171268" cy="6343963"/>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vi-VN" sz="2800" b="1" dirty="0">
                <a:latin typeface="+mj-lt"/>
              </a:rPr>
              <a:t>Theo sách sử và tài liệu khảo cổ, Kinh thành Thăng Long được xây dựng theo mô hình tam trùng thành quách, bao gồm: vòng ngoài cùng là La thành hay Kinh thành – nơi sinh sống của cư dân, vòng ở giữa là Hoàng thành – khu triều chính, nơi ở và làm việc của các quan lại trong triều, và vòng trong cùng là Tử Cấm thành hay Long Phượng thành – nơi dành cho vua, hoàng hậu, và các thành viên hoàng tộc khác.</a:t>
            </a:r>
            <a:endParaRPr lang="en-US" sz="2800" b="1" dirty="0">
              <a:latin typeface="+mj-lt"/>
            </a:endParaRPr>
          </a:p>
        </p:txBody>
      </p:sp>
      <p:pic>
        <p:nvPicPr>
          <p:cNvPr id="2" name="Hoàng Thành Thăng Long">
            <a:hlinkClick r:id="" action="ppaction://media"/>
            <a:extLst>
              <a:ext uri="{FF2B5EF4-FFF2-40B4-BE49-F238E27FC236}">
                <a16:creationId xmlns:a16="http://schemas.microsoft.com/office/drawing/2014/main" id="{F57210DB-43C6-484E-9C7B-49E9BD81B7E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171268" y="562162"/>
            <a:ext cx="7020728" cy="6294784"/>
          </a:xfrm>
          <a:prstGeom prst="rect">
            <a:avLst/>
          </a:prstGeom>
        </p:spPr>
      </p:pic>
    </p:spTree>
    <p:extLst>
      <p:ext uri="{BB962C8B-B14F-4D97-AF65-F5344CB8AC3E}">
        <p14:creationId xmlns:p14="http://schemas.microsoft.com/office/powerpoint/2010/main" val="25054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0"/>
            <a:ext cx="12192000" cy="6872988"/>
          </a:xfrm>
          <a:prstGeom prst="rect">
            <a:avLst/>
          </a:prstGeom>
        </p:spPr>
      </p:pic>
      <p:sp>
        <p:nvSpPr>
          <p:cNvPr id="9" name="Subtitle 2">
            <a:extLst>
              <a:ext uri="{FF2B5EF4-FFF2-40B4-BE49-F238E27FC236}">
                <a16:creationId xmlns:a16="http://schemas.microsoft.com/office/drawing/2014/main" id="{3B4A93F7-D9A9-4F0E-A09C-5131C1D2DBDB}"/>
              </a:ext>
            </a:extLst>
          </p:cNvPr>
          <p:cNvSpPr txBox="1">
            <a:spLocks/>
          </p:cNvSpPr>
          <p:nvPr/>
        </p:nvSpPr>
        <p:spPr>
          <a:xfrm>
            <a:off x="2114548" y="504518"/>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CA12D780-177F-4E20-B21D-2CE3E666145D}"/>
              </a:ext>
            </a:extLst>
          </p:cNvPr>
          <p:cNvSpPr txBox="1">
            <a:spLocks/>
          </p:cNvSpPr>
          <p:nvPr/>
        </p:nvSpPr>
        <p:spPr>
          <a:xfrm>
            <a:off x="514342" y="1279705"/>
            <a:ext cx="7020735" cy="840658"/>
          </a:xfrm>
          <a:prstGeom prst="rect">
            <a:avLst/>
          </a:prstGeom>
          <a:solidFill>
            <a:schemeClr val="accent1">
              <a:lumMod val="60000"/>
              <a:lumOff val="4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Lê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(1005), Lê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Lê</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Subtitle 2">
            <a:extLst>
              <a:ext uri="{FF2B5EF4-FFF2-40B4-BE49-F238E27FC236}">
                <a16:creationId xmlns:a16="http://schemas.microsoft.com/office/drawing/2014/main" id="{7FEA7412-25CD-4036-A144-1346206A95C8}"/>
              </a:ext>
            </a:extLst>
          </p:cNvPr>
          <p:cNvSpPr txBox="1">
            <a:spLocks/>
          </p:cNvSpPr>
          <p:nvPr/>
        </p:nvSpPr>
        <p:spPr>
          <a:xfrm>
            <a:off x="514342" y="2200166"/>
            <a:ext cx="7020735" cy="840658"/>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1009 Lê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Subtitle 2">
            <a:extLst>
              <a:ext uri="{FF2B5EF4-FFF2-40B4-BE49-F238E27FC236}">
                <a16:creationId xmlns:a16="http://schemas.microsoft.com/office/drawing/2014/main" id="{FFC0CA60-16FD-4EED-ACCE-C0D3C2C8BF81}"/>
              </a:ext>
            </a:extLst>
          </p:cNvPr>
          <p:cNvSpPr txBox="1">
            <a:spLocks/>
          </p:cNvSpPr>
          <p:nvPr/>
        </p:nvSpPr>
        <p:spPr>
          <a:xfrm>
            <a:off x="581017" y="3120627"/>
            <a:ext cx="7020735" cy="840658"/>
          </a:xfrm>
          <a:prstGeom prst="rect">
            <a:avLst/>
          </a:prstGeom>
          <a:solidFill>
            <a:schemeClr val="accent1">
              <a:lumMod val="60000"/>
              <a:lumOff val="4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9E60B2C2-6F1B-4E41-A52A-BCE5C06BB103}"/>
              </a:ext>
            </a:extLst>
          </p:cNvPr>
          <p:cNvSpPr txBox="1">
            <a:spLocks/>
          </p:cNvSpPr>
          <p:nvPr/>
        </p:nvSpPr>
        <p:spPr>
          <a:xfrm>
            <a:off x="371467" y="4575248"/>
            <a:ext cx="11058533" cy="93020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1054</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endParaRPr kumimoji="0" lang="en-US" sz="3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7" y="3883054"/>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4" name="Cloud Callout 10">
            <a:extLst>
              <a:ext uri="{FF2B5EF4-FFF2-40B4-BE49-F238E27FC236}">
                <a16:creationId xmlns:a16="http://schemas.microsoft.com/office/drawing/2014/main" id="{C03323C6-8F51-47F4-9703-7B5F9F280E4E}"/>
              </a:ext>
            </a:extLst>
          </p:cNvPr>
          <p:cNvSpPr/>
          <p:nvPr/>
        </p:nvSpPr>
        <p:spPr>
          <a:xfrm>
            <a:off x="6496857" y="864994"/>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dữ</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SGK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em</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vẽ</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sơ</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đồ</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tổ</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chức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bộ</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máy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nước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314320" y="1083697"/>
            <a:ext cx="3810006"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038514BE-C9F5-46CD-B62D-C067CFD202FC}"/>
              </a:ext>
            </a:extLst>
          </p:cNvPr>
          <p:cNvSpPr txBox="1">
            <a:spLocks/>
          </p:cNvSpPr>
          <p:nvPr/>
        </p:nvSpPr>
        <p:spPr>
          <a:xfrm>
            <a:off x="219069" y="1883797"/>
            <a:ext cx="3810006"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lang="en-US" b="1" dirty="0" err="1">
                <a:solidFill>
                  <a:prstClr val="black"/>
                </a:solidFill>
                <a:latin typeface="Times New Roman" panose="02020603050405020304" pitchFamily="18" charset="0"/>
                <a:cs typeface="Times New Roman" panose="02020603050405020304" pitchFamily="18" charset="0"/>
              </a:rPr>
              <a:t>ức</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chính</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quyền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08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329CCC-5C50-4F6F-A759-D66E1FEC4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9" y="15498"/>
            <a:ext cx="12192000" cy="6858000"/>
          </a:xfrm>
          <a:prstGeom prst="rect">
            <a:avLst/>
          </a:prstGeom>
        </p:spPr>
      </p:pic>
      <p:sp>
        <p:nvSpPr>
          <p:cNvPr id="2" name="Title 1">
            <a:extLst>
              <a:ext uri="{FF2B5EF4-FFF2-40B4-BE49-F238E27FC236}">
                <a16:creationId xmlns:a16="http://schemas.microsoft.com/office/drawing/2014/main" id="{376B5F76-222E-4449-9803-77F023B1DC16}"/>
              </a:ext>
            </a:extLst>
          </p:cNvPr>
          <p:cNvSpPr>
            <a:spLocks noGrp="1"/>
          </p:cNvSpPr>
          <p:nvPr>
            <p:ph type="title"/>
          </p:nvPr>
        </p:nvSpPr>
        <p:spPr>
          <a:xfrm>
            <a:off x="197912" y="0"/>
            <a:ext cx="12191999" cy="931333"/>
          </a:xfrm>
          <a:solidFill>
            <a:schemeClr val="accent4">
              <a:lumMod val="20000"/>
              <a:lumOff val="80000"/>
            </a:schemeClr>
          </a:solidFill>
        </p:spPr>
        <p:txBody>
          <a:bodyPr/>
          <a:lstStyle/>
          <a:p>
            <a:pPr algn="ctr"/>
            <a:r>
              <a:rPr lang="en-US" b="1" dirty="0" err="1">
                <a:latin typeface="Times New Roman" panose="02020603050405020304" pitchFamily="18" charset="0"/>
                <a:cs typeface="Times New Roman" panose="02020603050405020304" pitchFamily="18" charset="0"/>
              </a:rPr>
              <a:t>Sơ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D58753F-4F65-436C-BC99-1AD6A4E6AF74}"/>
              </a:ext>
            </a:extLst>
          </p:cNvPr>
          <p:cNvSpPr/>
          <p:nvPr/>
        </p:nvSpPr>
        <p:spPr>
          <a:xfrm>
            <a:off x="4648199" y="941952"/>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VUA</a:t>
            </a:r>
          </a:p>
        </p:txBody>
      </p:sp>
      <p:cxnSp>
        <p:nvCxnSpPr>
          <p:cNvPr id="8" name="Straight Arrow Connector 7">
            <a:extLst>
              <a:ext uri="{FF2B5EF4-FFF2-40B4-BE49-F238E27FC236}">
                <a16:creationId xmlns:a16="http://schemas.microsoft.com/office/drawing/2014/main" id="{A68BDC69-7B25-4D04-AF1C-48619347C9E3}"/>
              </a:ext>
            </a:extLst>
          </p:cNvPr>
          <p:cNvCxnSpPr>
            <a:cxnSpLocks/>
          </p:cNvCxnSpPr>
          <p:nvPr/>
        </p:nvCxnSpPr>
        <p:spPr>
          <a:xfrm>
            <a:off x="6095999" y="1703952"/>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DF8F7018-5844-42B4-A858-AD8CE1E152F6}"/>
              </a:ext>
            </a:extLst>
          </p:cNvPr>
          <p:cNvSpPr/>
          <p:nvPr/>
        </p:nvSpPr>
        <p:spPr>
          <a:xfrm>
            <a:off x="2469122" y="954581"/>
            <a:ext cx="664620" cy="215053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6D6AA235-44C4-4DA5-9332-9E5E2BFD8FBF}"/>
              </a:ext>
            </a:extLst>
          </p:cNvPr>
          <p:cNvSpPr/>
          <p:nvPr/>
        </p:nvSpPr>
        <p:spPr>
          <a:xfrm>
            <a:off x="3683004" y="2173781"/>
            <a:ext cx="4825991"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QUAN ĐẠI THẦN</a:t>
            </a:r>
          </a:p>
          <a:p>
            <a:pPr algn="ctr"/>
            <a:r>
              <a:rPr lang="en-US" sz="3000" b="1" dirty="0">
                <a:latin typeface="Times New Roman" panose="02020603050405020304" pitchFamily="18" charset="0"/>
                <a:cs typeface="Times New Roman" panose="02020603050405020304" pitchFamily="18" charset="0"/>
              </a:rPr>
              <a:t>Quan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 Quan </a:t>
            </a:r>
            <a:r>
              <a:rPr lang="en-US" sz="3000" b="1" dirty="0" err="1">
                <a:latin typeface="Times New Roman" panose="02020603050405020304" pitchFamily="18" charset="0"/>
                <a:cs typeface="Times New Roman" panose="02020603050405020304" pitchFamily="18" charset="0"/>
              </a:rPr>
              <a:t>Võ</a:t>
            </a:r>
            <a:endParaRPr lang="en-US" sz="3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2E515F5-D72C-4DE7-BF09-4FF182004615}"/>
              </a:ext>
            </a:extLst>
          </p:cNvPr>
          <p:cNvSpPr/>
          <p:nvPr/>
        </p:nvSpPr>
        <p:spPr>
          <a:xfrm>
            <a:off x="1140460" y="1172346"/>
            <a:ext cx="1262579" cy="1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Times New Roman" panose="02020603050405020304" pitchFamily="18" charset="0"/>
                <a:cs typeface="Times New Roman" panose="02020603050405020304" pitchFamily="18" charset="0"/>
              </a:rPr>
              <a:t>Trung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ương</a:t>
            </a:r>
            <a:endParaRPr lang="en-US" sz="25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D730CAF-2EC0-4F8D-97BA-5C1EB9E5C8A8}"/>
              </a:ext>
            </a:extLst>
          </p:cNvPr>
          <p:cNvSpPr/>
          <p:nvPr/>
        </p:nvSpPr>
        <p:spPr>
          <a:xfrm>
            <a:off x="3683004" y="3506490"/>
            <a:ext cx="4825991" cy="116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Châu</a:t>
            </a:r>
            <a:r>
              <a:rPr lang="en-US" sz="3600" b="1" dirty="0">
                <a:latin typeface="Times New Roman" panose="02020603050405020304" pitchFamily="18" charset="0"/>
                <a:cs typeface="Times New Roman" panose="02020603050405020304" pitchFamily="18" charset="0"/>
              </a:rPr>
              <a:t>)</a:t>
            </a:r>
          </a:p>
          <a:p>
            <a:pPr algn="ctr"/>
            <a:r>
              <a:rPr lang="en-US" sz="3600" b="1" dirty="0">
                <a:latin typeface="Times New Roman" panose="02020603050405020304" pitchFamily="18" charset="0"/>
                <a:cs typeface="Times New Roman" panose="02020603050405020304" pitchFamily="18" charset="0"/>
              </a:rPr>
              <a:t>24 </a:t>
            </a:r>
            <a:r>
              <a:rPr lang="en-US" sz="3600" b="1" dirty="0" err="1">
                <a:latin typeface="Times New Roman" panose="02020603050405020304" pitchFamily="18" charset="0"/>
                <a:cs typeface="Times New Roman" panose="02020603050405020304" pitchFamily="18" charset="0"/>
              </a:rPr>
              <a:t>Lộ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phủ</a:t>
            </a:r>
            <a:endParaRPr lang="en-US" sz="36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4BC3AED-69CF-4996-A190-FB7D22523178}"/>
              </a:ext>
            </a:extLst>
          </p:cNvPr>
          <p:cNvSpPr/>
          <p:nvPr/>
        </p:nvSpPr>
        <p:spPr>
          <a:xfrm>
            <a:off x="3757092" y="5137686"/>
            <a:ext cx="4825991" cy="625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H</a:t>
            </a:r>
            <a:r>
              <a:rPr lang="vi-VN" sz="3600" b="1" dirty="0">
                <a:latin typeface="Times New Roman" panose="02020603050405020304" pitchFamily="18" charset="0"/>
                <a:cs typeface="Times New Roman" panose="02020603050405020304" pitchFamily="18" charset="0"/>
              </a:rPr>
              <a:t>ư</a:t>
            </a:r>
            <a:r>
              <a:rPr lang="en-US" sz="3600" b="1" dirty="0" err="1">
                <a:latin typeface="Times New Roman" panose="02020603050405020304" pitchFamily="18" charset="0"/>
                <a:cs typeface="Times New Roman" panose="02020603050405020304" pitchFamily="18" charset="0"/>
              </a:rPr>
              <a:t>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Huyện</a:t>
            </a:r>
            <a:r>
              <a:rPr lang="en-US" sz="3600" b="1"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DAB3FDCA-E8C1-4B63-B8C3-FDEB0D2215C9}"/>
              </a:ext>
            </a:extLst>
          </p:cNvPr>
          <p:cNvSpPr/>
          <p:nvPr/>
        </p:nvSpPr>
        <p:spPr>
          <a:xfrm>
            <a:off x="3757092" y="6182103"/>
            <a:ext cx="4825991" cy="625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Xã</a:t>
            </a:r>
            <a:endParaRPr lang="en-US" sz="3600" b="1" dirty="0">
              <a:latin typeface="Times New Roman" panose="02020603050405020304" pitchFamily="18" charset="0"/>
              <a:cs typeface="Times New Roman" panose="02020603050405020304" pitchFamily="18" charset="0"/>
            </a:endParaRPr>
          </a:p>
        </p:txBody>
      </p:sp>
      <p:sp>
        <p:nvSpPr>
          <p:cNvPr id="17" name="Left Brace 16">
            <a:extLst>
              <a:ext uri="{FF2B5EF4-FFF2-40B4-BE49-F238E27FC236}">
                <a16:creationId xmlns:a16="http://schemas.microsoft.com/office/drawing/2014/main" id="{8956789B-D284-457C-982E-554DEF2BE691}"/>
              </a:ext>
            </a:extLst>
          </p:cNvPr>
          <p:cNvSpPr/>
          <p:nvPr/>
        </p:nvSpPr>
        <p:spPr>
          <a:xfrm>
            <a:off x="2403039" y="3506490"/>
            <a:ext cx="730680" cy="330071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6C6BCCF6-2173-48D7-B896-F0EF8EB4AD97}"/>
              </a:ext>
            </a:extLst>
          </p:cNvPr>
          <p:cNvSpPr/>
          <p:nvPr/>
        </p:nvSpPr>
        <p:spPr>
          <a:xfrm>
            <a:off x="1065235" y="4149384"/>
            <a:ext cx="1262579" cy="1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Times New Roman" panose="02020603050405020304" pitchFamily="18" charset="0"/>
                <a:cs typeface="Times New Roman" panose="02020603050405020304" pitchFamily="18" charset="0"/>
              </a:rPr>
              <a:t>Địa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a:t>
            </a:r>
            <a:r>
              <a:rPr lang="vi-VN" sz="2500" b="1" dirty="0">
                <a:latin typeface="Times New Roman" panose="02020603050405020304" pitchFamily="18" charset="0"/>
                <a:cs typeface="Times New Roman" panose="02020603050405020304" pitchFamily="18" charset="0"/>
              </a:rPr>
              <a:t>ư</a:t>
            </a:r>
            <a:r>
              <a:rPr lang="en-US" sz="2500" b="1" dirty="0" err="1">
                <a:latin typeface="Times New Roman" panose="02020603050405020304" pitchFamily="18" charset="0"/>
                <a:cs typeface="Times New Roman" panose="02020603050405020304" pitchFamily="18" charset="0"/>
              </a:rPr>
              <a:t>ơng</a:t>
            </a:r>
            <a:endParaRPr lang="en-US" sz="2500" b="1"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1BB888DD-63CC-42C9-B5CD-2B6818B8B3C3}"/>
              </a:ext>
            </a:extLst>
          </p:cNvPr>
          <p:cNvCxnSpPr>
            <a:cxnSpLocks/>
          </p:cNvCxnSpPr>
          <p:nvPr/>
        </p:nvCxnSpPr>
        <p:spPr>
          <a:xfrm>
            <a:off x="6095999" y="3105114"/>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29CE4F-4698-4A83-A02B-BA29C2CCCC1A}"/>
              </a:ext>
            </a:extLst>
          </p:cNvPr>
          <p:cNvCxnSpPr>
            <a:cxnSpLocks/>
          </p:cNvCxnSpPr>
          <p:nvPr/>
        </p:nvCxnSpPr>
        <p:spPr>
          <a:xfrm>
            <a:off x="6067584" y="4707107"/>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E6C5ABD-69ED-40CB-B141-E31C17272374}"/>
              </a:ext>
            </a:extLst>
          </p:cNvPr>
          <p:cNvCxnSpPr>
            <a:cxnSpLocks/>
          </p:cNvCxnSpPr>
          <p:nvPr/>
        </p:nvCxnSpPr>
        <p:spPr>
          <a:xfrm>
            <a:off x="6067584" y="5738965"/>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0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9648" y="739763"/>
            <a:ext cx="10706101"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NHẬN XÉT BỘ MÁY NHÀ NƯỚC THỜI LÝ</a:t>
            </a:r>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1️⃣ Bộ máy </a:t>
            </a:r>
            <a:r>
              <a:rPr lang="vi-VN" sz="2800" b="1">
                <a:solidFill>
                  <a:srgbClr val="FF0000"/>
                </a:solidFill>
                <a:latin typeface="Times New Roman" panose="02020603050405020304" pitchFamily="18" charset="0"/>
                <a:cs typeface="Times New Roman" panose="02020603050405020304" pitchFamily="18" charset="0"/>
              </a:rPr>
              <a:t>được tổ chức theo chế độ quân chủ trung ương tập quyền</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mọi quyền lực tập trung vào </a:t>
            </a:r>
            <a:r>
              <a:rPr lang="vi-VN" sz="2800" b="1">
                <a:latin typeface="Times New Roman" panose="02020603050405020304" pitchFamily="18" charset="0"/>
                <a:cs typeface="Times New Roman" panose="02020603050405020304" pitchFamily="18" charset="0"/>
              </a:rPr>
              <a:t>nhà vua</a:t>
            </a:r>
            <a:r>
              <a:rPr lang="vi-VN" sz="2800">
                <a:latin typeface="Times New Roman" panose="02020603050405020304" pitchFamily="18" charset="0"/>
                <a:cs typeface="Times New Roman" panose="02020603050405020304" pitchFamily="18" charset="0"/>
              </a:rPr>
              <a:t>.</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2️⃣ Có sự phân chia:</a:t>
            </a:r>
          </a:p>
          <a:p>
            <a:pPr>
              <a:buFont typeface="Arial" panose="020B0604020202020204" pitchFamily="34" charset="0"/>
              <a:buChar char="•"/>
            </a:pPr>
            <a:r>
              <a:rPr lang="vi-VN" sz="2800" b="1">
                <a:latin typeface="Times New Roman" panose="02020603050405020304" pitchFamily="18" charset="0"/>
                <a:cs typeface="Times New Roman" panose="02020603050405020304" pitchFamily="18" charset="0"/>
              </a:rPr>
              <a:t>Quan văn</a:t>
            </a:r>
            <a:r>
              <a:rPr lang="vi-VN" sz="2800">
                <a:latin typeface="Times New Roman" panose="02020603050405020304" pitchFamily="18" charset="0"/>
                <a:cs typeface="Times New Roman" panose="02020603050405020304" pitchFamily="18" charset="0"/>
              </a:rPr>
              <a:t> lo việc hành chính</a:t>
            </a:r>
          </a:p>
          <a:p>
            <a:pPr>
              <a:buFont typeface="Arial" panose="020B0604020202020204" pitchFamily="34" charset="0"/>
              <a:buChar char="•"/>
            </a:pPr>
            <a:r>
              <a:rPr lang="vi-VN" sz="2800" b="1">
                <a:latin typeface="Times New Roman" panose="02020603050405020304" pitchFamily="18" charset="0"/>
                <a:cs typeface="Times New Roman" panose="02020603050405020304" pitchFamily="18" charset="0"/>
              </a:rPr>
              <a:t>Quan võ</a:t>
            </a:r>
            <a:r>
              <a:rPr lang="vi-VN" sz="2800">
                <a:latin typeface="Times New Roman" panose="02020603050405020304" pitchFamily="18" charset="0"/>
                <a:cs typeface="Times New Roman" panose="02020603050405020304" pitchFamily="18" charset="0"/>
              </a:rPr>
              <a:t> lo việc quân sự → rõ ràng, chuyên môn hóa.</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3️⃣ Tổ chức từ trung ương đến địa phương </a:t>
            </a:r>
            <a:r>
              <a:rPr lang="vi-VN" sz="2800" b="1">
                <a:latin typeface="Times New Roman" panose="02020603050405020304" pitchFamily="18" charset="0"/>
                <a:cs typeface="Times New Roman" panose="02020603050405020304" pitchFamily="18" charset="0"/>
              </a:rPr>
              <a:t>tương đối chặt chẽ</a:t>
            </a:r>
            <a:r>
              <a:rPr lang="vi-VN" sz="2800">
                <a:latin typeface="Times New Roman" panose="02020603050405020304" pitchFamily="18" charset="0"/>
                <a:cs typeface="Times New Roman" panose="02020603050405020304" pitchFamily="18" charset="0"/>
              </a:rPr>
              <a:t>: Lộ → Phủ/Châu → Huyện → Xã.</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4️⃣ So với thời Đinh – Tiền Lê, bộ máy nhà Lý:</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Hoàn chỉnh hơn, ổn định hơn</a:t>
            </a:r>
            <a:r>
              <a:rPr lang="vi-VN" sz="2800">
                <a:latin typeface="Times New Roman" panose="02020603050405020304" pitchFamily="18" charset="0"/>
                <a:cs typeface="Times New Roman" panose="02020603050405020304" pitchFamily="18" charset="0"/>
              </a:rPr>
              <a:t>, tạo điều kiện cho đất nước phát triển lâu dài.</a:t>
            </a:r>
          </a:p>
        </p:txBody>
      </p:sp>
    </p:spTree>
    <p:extLst>
      <p:ext uri="{BB962C8B-B14F-4D97-AF65-F5344CB8AC3E}">
        <p14:creationId xmlns:p14="http://schemas.microsoft.com/office/powerpoint/2010/main" val="2563799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ect">
            <a:avLst/>
          </a:prstGeom>
        </p:spPr>
        <p:txBody>
          <a:bodyPr>
            <a:spAutoFit/>
          </a:bodyPr>
          <a:lstStyle/>
          <a:p>
            <a:r>
              <a:rPr lang="vi-VN"/>
              <a:t>Trong nhà nước quân chủ trung ương tập quyền, vua là người đứng đầu, nhưng việc điều hành đất nước còn ràng buộc bởi </a:t>
            </a:r>
            <a:r>
              <a:rPr lang="vi-VN" b="1"/>
              <a:t>triều đình – pháp luật – tôn giáo – tập quán và làng xã</a:t>
            </a:r>
            <a:r>
              <a:rPr lang="vi-VN"/>
              <a:t>, nên </a:t>
            </a:r>
            <a:r>
              <a:rPr lang="vi-VN" b="1"/>
              <a:t>chưa phải là quân chủ chuyên chế</a:t>
            </a:r>
            <a:r>
              <a:rPr lang="vi-VN"/>
              <a:t>.</a:t>
            </a:r>
            <a:endParaRPr lang="en-US"/>
          </a:p>
        </p:txBody>
      </p:sp>
    </p:spTree>
    <p:extLst>
      <p:ext uri="{BB962C8B-B14F-4D97-AF65-F5344CB8AC3E}">
        <p14:creationId xmlns:p14="http://schemas.microsoft.com/office/powerpoint/2010/main" val="1922999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Callout 10">
            <a:extLst>
              <a:ext uri="{FF2B5EF4-FFF2-40B4-BE49-F238E27FC236}">
                <a16:creationId xmlns:a16="http://schemas.microsoft.com/office/drawing/2014/main" id="{C03323C6-8F51-47F4-9703-7B5F9F280E4E}"/>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xây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dựng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luật</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pháp</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đội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352425" y="660155"/>
            <a:ext cx="3810006"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352425" y="1314930"/>
            <a:ext cx="4804482"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lang="en-US" b="1" dirty="0" err="1">
                <a:solidFill>
                  <a:prstClr val="black"/>
                </a:solidFill>
                <a:latin typeface="Times New Roman" panose="02020603050405020304" pitchFamily="18" charset="0"/>
                <a:cs typeface="Times New Roman" panose="02020603050405020304" pitchFamily="18" charset="0"/>
              </a:rPr>
              <a:t>ựng</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luật</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pháp</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và</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quân</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đội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ubtitle 2">
            <a:extLst>
              <a:ext uri="{FF2B5EF4-FFF2-40B4-BE49-F238E27FC236}">
                <a16:creationId xmlns:a16="http://schemas.microsoft.com/office/drawing/2014/main" id="{3E872E0E-3BAD-444D-85FA-A24CCA812752}"/>
              </a:ext>
            </a:extLst>
          </p:cNvPr>
          <p:cNvSpPr txBox="1">
            <a:spLocks/>
          </p:cNvSpPr>
          <p:nvPr/>
        </p:nvSpPr>
        <p:spPr>
          <a:xfrm>
            <a:off x="247650" y="1938326"/>
            <a:ext cx="7401471" cy="706875"/>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1042,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Lý</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ban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0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thư</a:t>
            </a:r>
            <a:endParaRPr kumimoji="0" lang="en-US" sz="30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6725" y="813808"/>
            <a:ext cx="116300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Bảo vệ quyền lợi của nhân dân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Có quy định giảm nhẹ hình phạt với người </a:t>
            </a:r>
            <a:r>
              <a:rPr kumimoji="0" lang="en-US" altLang="en-US" sz="2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già yếu, trẻ em, phụ nữ mang thai</a:t>
            </a:r>
            <a:r>
              <a:rPr kumimoji="0" lang="en-US" altLang="en-US" sz="2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Xử phạt nặng quan lại </a:t>
            </a:r>
            <a:r>
              <a:rPr kumimoji="0" lang="en-US" altLang="en-US" sz="2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tham nhũng, ức hiếp dân</a:t>
            </a:r>
            <a:r>
              <a:rPr kumimoji="0" lang="en-US" altLang="en-US" sz="2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Có tinh thần </a:t>
            </a:r>
            <a:r>
              <a:rPr kumimoji="0" lang="en-US" altLang="en-US" sz="2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nhân đạo</a:t>
            </a:r>
            <a:r>
              <a:rPr kumimoji="0" lang="en-US" altLang="en-US" sz="2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khoan dung.</a:t>
            </a:r>
          </a:p>
        </p:txBody>
      </p:sp>
      <p:sp>
        <p:nvSpPr>
          <p:cNvPr id="6" name="Rectangle 3"/>
          <p:cNvSpPr>
            <a:spLocks noChangeArrowheads="1"/>
          </p:cNvSpPr>
          <p:nvPr/>
        </p:nvSpPr>
        <p:spPr bwMode="auto">
          <a:xfrm>
            <a:off x="466725" y="2734524"/>
            <a:ext cx="709841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4. Điều chỉnh quan hệ kinh tế – ruộng đất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Bảo vệ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sở hữu ruộng đất</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Xử phạt việc xâm chiếm ruộng công, trốn thuế.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552450" y="4396517"/>
            <a:ext cx="644599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5. Quy định về gia đình và hôn nhân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Điều chỉnh quan hệ cha – con, vợ – chồng.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Đề cao đạo hiếu, lễ nghĩa.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8714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lnSpcReduction="10000"/>
          </a:bodyPr>
          <a:lstStyle/>
          <a:p>
            <a:r>
              <a:rPr lang="en-US" b="1" dirty="0">
                <a:latin typeface="Times New Roman" panose="02020603050405020304" pitchFamily="18" charset="0"/>
                <a:cs typeface="Times New Roman" panose="02020603050405020304" pitchFamily="18" charset="0"/>
              </a:rPr>
              <a:t>CHƯƠNG 5</a:t>
            </a:r>
          </a:p>
          <a:p>
            <a:r>
              <a:rPr lang="en-US" b="1" dirty="0">
                <a:latin typeface="Times New Roman" panose="02020603050405020304" pitchFamily="18" charset="0"/>
                <a:cs typeface="Times New Roman" panose="02020603050405020304" pitchFamily="18" charset="0"/>
              </a:rPr>
              <a:t>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a:t>
            </a:r>
          </a:p>
          <a:p>
            <a:r>
              <a:rPr lang="en-US" b="1" dirty="0">
                <a:latin typeface="Times New Roman" panose="02020603050405020304" pitchFamily="18" charset="0"/>
                <a:cs typeface="Times New Roman" panose="02020603050405020304" pitchFamily="18" charset="0"/>
              </a:rPr>
              <a:t>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a:p>
            <a:r>
              <a:rPr lang="en-US" b="1" i="1" dirty="0">
                <a:latin typeface="Times New Roman" panose="02020603050405020304" pitchFamily="18" charset="0"/>
                <a:cs typeface="Times New Roman" panose="02020603050405020304" pitchFamily="18" charset="0"/>
              </a:rPr>
              <a:t>(03 </a:t>
            </a:r>
            <a:r>
              <a:rPr lang="en-US" b="1" i="1" dirty="0" err="1">
                <a:latin typeface="Times New Roman" panose="02020603050405020304" pitchFamily="18" charset="0"/>
                <a:cs typeface="Times New Roman" panose="02020603050405020304" pitchFamily="18" charset="0"/>
              </a:rPr>
              <a:t>tiết</a:t>
            </a:r>
            <a:r>
              <a:rPr lang="en-US" b="1" i="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CE664952-915E-4097-B7D6-69A1329A8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0025"/>
            <a:ext cx="6312311" cy="4800600"/>
          </a:xfrm>
          <a:prstGeom prst="rect">
            <a:avLst/>
          </a:prstGeom>
          <a:solidFill>
            <a:schemeClr val="accent4"/>
          </a:solidFill>
        </p:spPr>
      </p:pic>
      <p:pic>
        <p:nvPicPr>
          <p:cNvPr id="8" name="Picture 7">
            <a:extLst>
              <a:ext uri="{FF2B5EF4-FFF2-40B4-BE49-F238E27FC236}">
                <a16:creationId xmlns:a16="http://schemas.microsoft.com/office/drawing/2014/main" id="{027D4FBB-6AE6-4762-8D35-96945EADF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310" y="2050025"/>
            <a:ext cx="5879688" cy="4800600"/>
          </a:xfrm>
          <a:prstGeom prst="rect">
            <a:avLst/>
          </a:prstGeom>
        </p:spPr>
      </p:pic>
      <p:sp>
        <p:nvSpPr>
          <p:cNvPr id="11" name="Subtitle 2">
            <a:extLst>
              <a:ext uri="{FF2B5EF4-FFF2-40B4-BE49-F238E27FC236}">
                <a16:creationId xmlns:a16="http://schemas.microsoft.com/office/drawing/2014/main" id="{3F3AE54A-7602-4E0F-B672-9628F209EF59}"/>
              </a:ext>
            </a:extLst>
          </p:cNvPr>
          <p:cNvSpPr txBox="1">
            <a:spLocks/>
          </p:cNvSpPr>
          <p:nvPr/>
        </p:nvSpPr>
        <p:spPr>
          <a:xfrm>
            <a:off x="1" y="4450325"/>
            <a:ext cx="6312307" cy="2418736"/>
          </a:xfrm>
          <a:prstGeom prst="rect">
            <a:avLst/>
          </a:prstGeom>
          <a:solidFill>
            <a:schemeClr val="accent4"/>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xong</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lập</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kiện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dời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đô</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Lư</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ra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Đại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Thăng</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Long)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Uẩn</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tế</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trị</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tôn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tiêu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dục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smtClean="0">
                <a:latin typeface="Times New Roman" panose="02020603050405020304" pitchFamily="18" charset="0"/>
                <a:cs typeface="Times New Roman" panose="02020603050405020304" pitchFamily="18" charset="0"/>
              </a:rPr>
              <a:t>Tiết 28. Bài </a:t>
            </a:r>
            <a:r>
              <a:rPr lang="en-US" b="1" dirty="0">
                <a:latin typeface="Times New Roman" panose="02020603050405020304" pitchFamily="18" charset="0"/>
                <a:cs typeface="Times New Roman" panose="02020603050405020304" pitchFamily="18" charset="0"/>
              </a:rPr>
              <a:t>11</a:t>
            </a:r>
          </a:p>
          <a:p>
            <a:r>
              <a:rPr lang="en-US" b="1" dirty="0">
                <a:latin typeface="Times New Roman" panose="02020603050405020304" pitchFamily="18" charset="0"/>
                <a:cs typeface="Times New Roman" panose="02020603050405020304" pitchFamily="18" charset="0"/>
              </a:rPr>
              <a:t>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a:t>
            </a:r>
            <a:r>
              <a:rPr lang="en-US" b="1">
                <a:latin typeface="Times New Roman" panose="02020603050405020304" pitchFamily="18" charset="0"/>
                <a:cs typeface="Times New Roman" panose="02020603050405020304" pitchFamily="18" charset="0"/>
              </a:rPr>
              <a:t>1009-1225</a:t>
            </a:r>
            <a:r>
              <a:rPr lang="en-US" b="1"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1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barn(inVertical)">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599" y="1399311"/>
            <a:ext cx="9601201" cy="181588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Ý nghĩa:</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Thể hiện nhà nước phong kiến </a:t>
            </a:r>
            <a:r>
              <a:rPr lang="vi-VN" sz="2800" b="1">
                <a:latin typeface="Times New Roman" panose="02020603050405020304" pitchFamily="18" charset="0"/>
                <a:cs typeface="Times New Roman" panose="02020603050405020304" pitchFamily="18" charset="0"/>
              </a:rPr>
              <a:t>tập quyền</a:t>
            </a:r>
            <a:r>
              <a:rPr lang="vi-VN" sz="2800">
                <a:latin typeface="Times New Roman" panose="02020603050405020304" pitchFamily="18" charset="0"/>
                <a:cs typeface="Times New Roman" panose="02020603050405020304" pitchFamily="18" charset="0"/>
              </a:rPr>
              <a:t> vững mạnh.</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Phản ánh truyền thống </a:t>
            </a:r>
            <a:r>
              <a:rPr lang="vi-VN" sz="2800" b="1">
                <a:latin typeface="Times New Roman" panose="02020603050405020304" pitchFamily="18" charset="0"/>
                <a:cs typeface="Times New Roman" panose="02020603050405020304" pitchFamily="18" charset="0"/>
              </a:rPr>
              <a:t>nhân nghĩa, khoan hòa</a:t>
            </a:r>
            <a:r>
              <a:rPr lang="vi-VN" sz="2800">
                <a:latin typeface="Times New Roman" panose="02020603050405020304" pitchFamily="18" charset="0"/>
                <a:cs typeface="Times New Roman" panose="02020603050405020304" pitchFamily="18" charset="0"/>
              </a:rPr>
              <a:t> của dân tộc.</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Là cơ sở cho các bộ luật sau như </a:t>
            </a:r>
            <a:r>
              <a:rPr lang="vi-VN" sz="2800" b="1">
                <a:latin typeface="Times New Roman" panose="02020603050405020304" pitchFamily="18" charset="0"/>
                <a:cs typeface="Times New Roman" panose="02020603050405020304" pitchFamily="18" charset="0"/>
              </a:rPr>
              <a:t>Quốc triều hình luật</a:t>
            </a:r>
            <a:r>
              <a:rPr lang="vi-VN" sz="2800">
                <a:latin typeface="Times New Roman" panose="02020603050405020304" pitchFamily="18" charset="0"/>
                <a:cs typeface="Times New Roman" panose="02020603050405020304" pitchFamily="18" charset="0"/>
              </a:rPr>
              <a:t> thời Lê.</a:t>
            </a:r>
          </a:p>
        </p:txBody>
      </p:sp>
    </p:spTree>
    <p:extLst>
      <p:ext uri="{BB962C8B-B14F-4D97-AF65-F5344CB8AC3E}">
        <p14:creationId xmlns:p14="http://schemas.microsoft.com/office/powerpoint/2010/main" val="1394130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390037" y="426666"/>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390037" y="1109545"/>
            <a:ext cx="4804482"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ubtitle 2">
            <a:extLst>
              <a:ext uri="{FF2B5EF4-FFF2-40B4-BE49-F238E27FC236}">
                <a16:creationId xmlns:a16="http://schemas.microsoft.com/office/drawing/2014/main" id="{3E872E0E-3BAD-444D-85FA-A24CCA812752}"/>
              </a:ext>
            </a:extLst>
          </p:cNvPr>
          <p:cNvSpPr txBox="1">
            <a:spLocks/>
          </p:cNvSpPr>
          <p:nvPr/>
        </p:nvSpPr>
        <p:spPr>
          <a:xfrm>
            <a:off x="390037" y="2126571"/>
            <a:ext cx="9577960"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1042,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86FEA91F-A213-4202-ACFB-A4410FFF946C}"/>
              </a:ext>
            </a:extLst>
          </p:cNvPr>
          <p:cNvSpPr txBox="1">
            <a:spLocks/>
          </p:cNvSpPr>
          <p:nvPr/>
        </p:nvSpPr>
        <p:spPr>
          <a:xfrm>
            <a:off x="494963" y="3492329"/>
            <a:ext cx="2115532" cy="710731"/>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7A5832-46FB-41CC-9D5E-F499B99D70C1}"/>
              </a:ext>
            </a:extLst>
          </p:cNvPr>
          <p:cNvSpPr/>
          <p:nvPr/>
        </p:nvSpPr>
        <p:spPr>
          <a:xfrm>
            <a:off x="3942868" y="2797293"/>
            <a:ext cx="6600229" cy="87639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Cấm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quân</a:t>
            </a:r>
            <a:r>
              <a:rPr lang="en-US" sz="2800" b="1" dirty="0">
                <a:solidFill>
                  <a:schemeClr val="bg1"/>
                </a:solidFill>
                <a:latin typeface="Times New Roman" panose="02020603050405020304" pitchFamily="18" charset="0"/>
                <a:cs typeface="Times New Roman" panose="02020603050405020304" pitchFamily="18" charset="0"/>
              </a:rPr>
              <a:t> </a:t>
            </a:r>
          </a:p>
          <a:p>
            <a:pPr algn="ctr"/>
            <a:r>
              <a:rPr lang="en-US" sz="2800" b="1" dirty="0">
                <a:solidFill>
                  <a:schemeClr val="bg1"/>
                </a:solidFill>
                <a:latin typeface="Times New Roman" panose="02020603050405020304" pitchFamily="18" charset="0"/>
                <a:cs typeface="Times New Roman" panose="02020603050405020304" pitchFamily="18" charset="0"/>
              </a:rPr>
              <a:t>(Ở </a:t>
            </a:r>
            <a:r>
              <a:rPr lang="en-US" sz="2800" b="1" dirty="0" err="1">
                <a:solidFill>
                  <a:schemeClr val="bg1"/>
                </a:solidFill>
                <a:latin typeface="Times New Roman" panose="02020603050405020304" pitchFamily="18" charset="0"/>
                <a:cs typeface="Times New Roman" panose="02020603050405020304" pitchFamily="18" charset="0"/>
              </a:rPr>
              <a:t>kinh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bảo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vệ</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vua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triều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đình</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B91D1580-8681-45F9-8AE9-A4C4190CDEAA}"/>
              </a:ext>
            </a:extLst>
          </p:cNvPr>
          <p:cNvSpPr/>
          <p:nvPr/>
        </p:nvSpPr>
        <p:spPr>
          <a:xfrm>
            <a:off x="3867150" y="4148323"/>
            <a:ext cx="6600228" cy="87639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a:t>
            </a:r>
            <a:r>
              <a:rPr lang="vi-VN" sz="3200" b="1" dirty="0">
                <a:solidFill>
                  <a:schemeClr val="tx1"/>
                </a:solidFill>
                <a:latin typeface="Times New Roman" panose="02020603050405020304" pitchFamily="18" charset="0"/>
                <a:cs typeface="Times New Roman" panose="02020603050405020304" pitchFamily="18" charset="0"/>
              </a:rPr>
              <a:t>ư</a:t>
            </a:r>
            <a:r>
              <a:rPr lang="en-US" sz="3200" b="1" dirty="0" err="1">
                <a:solidFill>
                  <a:schemeClr val="tx1"/>
                </a:solidFill>
                <a:latin typeface="Times New Roman" panose="02020603050405020304" pitchFamily="18" charset="0"/>
                <a:cs typeface="Times New Roman" panose="02020603050405020304" pitchFamily="18" charset="0"/>
              </a:rPr>
              <a:t>ơng</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a:t>
            </a:r>
            <a:r>
              <a:rPr lang="en-US" sz="3200" dirty="0" err="1">
                <a:solidFill>
                  <a:schemeClr val="tx1"/>
                </a:solidFill>
                <a:latin typeface="Times New Roman" panose="02020603050405020304" pitchFamily="18" charset="0"/>
                <a:cs typeface="Times New Roman" panose="02020603050405020304" pitchFamily="18" charset="0"/>
              </a:rPr>
              <a:t>Quân</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Phủ</a:t>
            </a:r>
            <a:r>
              <a:rPr lang="en-US" sz="3200" dirty="0">
                <a:solidFill>
                  <a:schemeClr val="tx1"/>
                </a:solidFill>
                <a:latin typeface="Times New Roman" panose="02020603050405020304" pitchFamily="18" charset="0"/>
                <a:cs typeface="Times New Roman" panose="02020603050405020304" pitchFamily="18" charset="0"/>
              </a:rPr>
              <a:t>)</a:t>
            </a:r>
          </a:p>
        </p:txBody>
      </p:sp>
      <p:cxnSp>
        <p:nvCxnSpPr>
          <p:cNvPr id="8" name="Straight Arrow Connector 7">
            <a:extLst>
              <a:ext uri="{FF2B5EF4-FFF2-40B4-BE49-F238E27FC236}">
                <a16:creationId xmlns:a16="http://schemas.microsoft.com/office/drawing/2014/main" id="{4CD7F20F-A027-4434-9DF7-80CEFF87558B}"/>
              </a:ext>
            </a:extLst>
          </p:cNvPr>
          <p:cNvCxnSpPr>
            <a:cxnSpLocks/>
          </p:cNvCxnSpPr>
          <p:nvPr/>
        </p:nvCxnSpPr>
        <p:spPr>
          <a:xfrm flipV="1">
            <a:off x="2792278" y="3239158"/>
            <a:ext cx="1074872" cy="5260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9A917B-DA0D-4120-81FA-2F82C0C4FD12}"/>
              </a:ext>
            </a:extLst>
          </p:cNvPr>
          <p:cNvCxnSpPr>
            <a:cxnSpLocks/>
          </p:cNvCxnSpPr>
          <p:nvPr/>
        </p:nvCxnSpPr>
        <p:spPr>
          <a:xfrm>
            <a:off x="2724800" y="3946592"/>
            <a:ext cx="1142350" cy="4718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id="{0ED0679D-CB22-4245-BBEA-6FBE55BD7490}"/>
              </a:ext>
            </a:extLst>
          </p:cNvPr>
          <p:cNvSpPr txBox="1">
            <a:spLocks/>
          </p:cNvSpPr>
          <p:nvPr/>
        </p:nvSpPr>
        <p:spPr>
          <a:xfrm>
            <a:off x="186944" y="5243163"/>
            <a:ext cx="12005056" cy="1303834"/>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 Quân</a:t>
            </a:r>
            <a:r>
              <a:rPr kumimoji="0" lang="en-US" sz="28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tuyển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theo</a:t>
            </a:r>
            <a:r>
              <a:rPr lang="en-US" sz="2800">
                <a:solidFill>
                  <a:prstClr val="black"/>
                </a:solidFill>
                <a:latin typeface="Times New Roman" panose="02020603050405020304" pitchFamily="18" charset="0"/>
                <a:cs typeface="Times New Roman" panose="02020603050405020304" pitchFamily="18" charset="0"/>
              </a:rPr>
              <a:t> </a:t>
            </a:r>
            <a:endParaRPr lang="en-US" sz="2800" smtClean="0">
              <a:solidFill>
                <a:prstClr val="black"/>
              </a:solidFill>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90000"/>
              </a:lnSpc>
              <a:spcBef>
                <a:spcPts val="1000"/>
              </a:spcBef>
              <a:spcAft>
                <a:spcPts val="0"/>
              </a:spcAft>
              <a:buClrTx/>
              <a:buSzTx/>
              <a:tabLst/>
              <a:defRPr/>
            </a:pPr>
            <a:r>
              <a:rPr lang="en-US" sz="2800" smtClean="0">
                <a:solidFill>
                  <a:prstClr val="black"/>
                </a:solidFill>
                <a:latin typeface="Times New Roman" panose="02020603050405020304" pitchFamily="18" charset="0"/>
                <a:cs typeface="Times New Roman" panose="02020603050405020304" pitchFamily="18" charset="0"/>
              </a:rPr>
              <a:t>chính </a:t>
            </a:r>
            <a:r>
              <a:rPr lang="en-US" sz="2800" dirty="0" err="1">
                <a:solidFill>
                  <a:prstClr val="black"/>
                </a:solidFill>
                <a:latin typeface="Times New Roman" panose="02020603050405020304" pitchFamily="18" charset="0"/>
                <a:cs typeface="Times New Roman" panose="02020603050405020304" pitchFamily="18" charset="0"/>
              </a:rPr>
              <a:t>sách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ư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99" y="1211047"/>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3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0"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47725" y="703292"/>
            <a:ext cx="104987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rgbClr val="FF0000"/>
                </a:solidFill>
                <a:effectLst/>
                <a:latin typeface="Arial" panose="020B0604020202020204" pitchFamily="34" charset="0"/>
              </a:rPr>
              <a:t>“Ngụ binh ư nông”</a:t>
            </a:r>
            <a:r>
              <a:rPr kumimoji="0" lang="en-US" altLang="en-US" sz="2400" b="0" i="0" u="none" strike="noStrike" cap="none" normalizeH="0" baseline="0" smtClean="0">
                <a:ln>
                  <a:noFill/>
                </a:ln>
                <a:solidFill>
                  <a:srgbClr val="FF0000"/>
                </a:solidFill>
                <a:effectLst/>
                <a:latin typeface="Arial" panose="020B0604020202020204" pitchFamily="34" charset="0"/>
              </a:rPr>
              <a:t> </a:t>
            </a:r>
            <a:r>
              <a:rPr lang="en-US" altLang="en-US" sz="2400" smtClean="0">
                <a:solidFill>
                  <a:srgbClr val="FF0000"/>
                </a:solidFill>
                <a:latin typeface="Arial" panose="020B0604020202020204" pitchFamily="34" charset="0"/>
              </a:rPr>
              <a:t>: </a:t>
            </a:r>
            <a:r>
              <a:rPr kumimoji="0" lang="en-US" altLang="en-US" sz="2400" b="0" i="0" u="none" strike="noStrike" cap="none" normalizeH="0" baseline="0" smtClean="0">
                <a:ln>
                  <a:noFill/>
                </a:ln>
                <a:solidFill>
                  <a:srgbClr val="FF0000"/>
                </a:solidFill>
                <a:effectLst/>
                <a:latin typeface="Arial" panose="020B0604020202020204" pitchFamily="34" charset="0"/>
              </a:rPr>
              <a:t> </a:t>
            </a:r>
            <a:r>
              <a:rPr kumimoji="0" lang="en-US" altLang="en-US" sz="2400" b="1" i="0" u="none" strike="noStrike" cap="none" normalizeH="0" baseline="0" smtClean="0">
                <a:ln>
                  <a:noFill/>
                </a:ln>
                <a:solidFill>
                  <a:schemeClr val="tx1"/>
                </a:solidFill>
                <a:effectLst/>
                <a:latin typeface="Arial" panose="020B0604020202020204" pitchFamily="34" charset="0"/>
              </a:rPr>
              <a:t>gửi binh lính trong dân, làm ruộng khi hòa bình, cầm súng khi có chiến tranh</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
        <p:nvSpPr>
          <p:cNvPr id="6" name="Rectangle 3"/>
          <p:cNvSpPr>
            <a:spLocks noChangeArrowheads="1"/>
          </p:cNvSpPr>
          <p:nvPr/>
        </p:nvSpPr>
        <p:spPr bwMode="auto">
          <a:xfrm>
            <a:off x="847725" y="1284318"/>
            <a:ext cx="112299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smtClean="0">
                <a:ln>
                  <a:noFill/>
                </a:ln>
                <a:solidFill>
                  <a:srgbClr val="FF0000"/>
                </a:solidFill>
                <a:effectLst/>
                <a:latin typeface="Arial" panose="020B0604020202020204" pitchFamily="34" charset="0"/>
              </a:rPr>
              <a:t>🎯 </a:t>
            </a:r>
            <a:r>
              <a:rPr kumimoji="0" lang="en-US" altLang="en-US" sz="2000" b="1" i="0" u="none" strike="noStrike" cap="none" normalizeH="0" baseline="0" smtClean="0">
                <a:ln>
                  <a:noFill/>
                </a:ln>
                <a:solidFill>
                  <a:srgbClr val="FF0000"/>
                </a:solidFill>
                <a:effectLst/>
                <a:latin typeface="Arial" panose="020B0604020202020204" pitchFamily="34" charset="0"/>
              </a:rPr>
              <a:t>Ý nghĩa của chính sách “ngụ binh ư nông”:</a:t>
            </a:r>
            <a:endParaRPr kumimoji="0" lang="en-US" altLang="en-US" sz="2000" b="0" i="0" u="none" strike="noStrike" cap="none" normalizeH="0" baseline="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1️⃣ </a:t>
            </a:r>
            <a:r>
              <a:rPr kumimoji="0" lang="en-US" altLang="en-US" sz="2000" b="1" i="0" u="none" strike="noStrike" cap="none" normalizeH="0" baseline="0" smtClean="0">
                <a:ln>
                  <a:noFill/>
                </a:ln>
                <a:solidFill>
                  <a:schemeClr val="tx1"/>
                </a:solidFill>
                <a:effectLst/>
                <a:latin typeface="Arial" panose="020B0604020202020204" pitchFamily="34" charset="0"/>
              </a:rPr>
              <a:t>Vừa bảo đảm lực lượng quân sự đông đảo</a:t>
            </a:r>
            <a:r>
              <a:rPr kumimoji="0" lang="en-US" altLang="en-US" sz="2000" b="0" i="0" u="none" strike="noStrike" cap="none" normalizeH="0" baseline="0" smtClean="0">
                <a:ln>
                  <a:noFill/>
                </a:ln>
                <a:solidFill>
                  <a:schemeClr val="tx1"/>
                </a:solidFill>
                <a:effectLst/>
                <a:latin typeface="Arial" panose="020B0604020202020204" pitchFamily="34" charset="0"/>
              </a:rPr>
              <a:t/>
            </a:r>
            <a:br>
              <a:rPr kumimoji="0" lang="en-US" altLang="en-US" sz="2000" b="0" i="0" u="none" strike="noStrike" cap="none" normalizeH="0" baseline="0" smtClean="0">
                <a:ln>
                  <a:noFill/>
                </a:ln>
                <a:solidFill>
                  <a:schemeClr val="tx1"/>
                </a:solidFill>
                <a:effectLst/>
                <a:latin typeface="Arial" panose="020B0604020202020204" pitchFamily="34" charset="0"/>
              </a:rPr>
            </a:br>
            <a:r>
              <a:rPr kumimoji="0" lang="en-US" altLang="en-US" sz="2000" b="0" i="0" u="none" strike="noStrike" cap="none" normalizeH="0" baseline="0" smtClean="0">
                <a:ln>
                  <a:noFill/>
                </a:ln>
                <a:solidFill>
                  <a:schemeClr val="tx1"/>
                </a:solidFill>
                <a:effectLst/>
                <a:latin typeface="Arial" panose="020B0604020202020204" pitchFamily="34" charset="0"/>
              </a:rPr>
              <a:t>→ Khi có chiến tranh, có thể </a:t>
            </a:r>
            <a:r>
              <a:rPr kumimoji="0" lang="en-US" altLang="en-US" sz="2000" b="1" i="0" u="none" strike="noStrike" cap="none" normalizeH="0" baseline="0" smtClean="0">
                <a:ln>
                  <a:noFill/>
                </a:ln>
                <a:solidFill>
                  <a:schemeClr val="tx1"/>
                </a:solidFill>
                <a:effectLst/>
                <a:latin typeface="Arial" panose="020B0604020202020204" pitchFamily="34" charset="0"/>
              </a:rPr>
              <a:t>huy động nhanh số lượng lớn binh lính</a:t>
            </a:r>
            <a:r>
              <a:rPr kumimoji="0" lang="en-US" altLang="en-US" sz="20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2️⃣ </a:t>
            </a:r>
            <a:r>
              <a:rPr kumimoji="0" lang="en-US" altLang="en-US" sz="2000" b="1" i="0" u="none" strike="noStrike" cap="none" normalizeH="0" baseline="0" smtClean="0">
                <a:ln>
                  <a:noFill/>
                </a:ln>
                <a:solidFill>
                  <a:schemeClr val="tx1"/>
                </a:solidFill>
                <a:effectLst/>
                <a:latin typeface="Arial" panose="020B0604020202020204" pitchFamily="34" charset="0"/>
              </a:rPr>
              <a:t>Không làm gián đoạn sản xuất nông nghiệp</a:t>
            </a:r>
            <a:r>
              <a:rPr kumimoji="0" lang="en-US" altLang="en-US" sz="2000" b="0" i="0" u="none" strike="noStrike" cap="none" normalizeH="0" baseline="0" smtClean="0">
                <a:ln>
                  <a:noFill/>
                </a:ln>
                <a:solidFill>
                  <a:schemeClr val="tx1"/>
                </a:solidFill>
                <a:effectLst/>
                <a:latin typeface="Arial" panose="020B0604020202020204" pitchFamily="34" charset="0"/>
              </a:rPr>
              <a:t/>
            </a:r>
            <a:br>
              <a:rPr kumimoji="0" lang="en-US" altLang="en-US" sz="2000" b="0" i="0" u="none" strike="noStrike" cap="none" normalizeH="0" baseline="0" smtClean="0">
                <a:ln>
                  <a:noFill/>
                </a:ln>
                <a:solidFill>
                  <a:schemeClr val="tx1"/>
                </a:solidFill>
                <a:effectLst/>
                <a:latin typeface="Arial" panose="020B0604020202020204" pitchFamily="34" charset="0"/>
              </a:rPr>
            </a:br>
            <a:r>
              <a:rPr kumimoji="0" lang="en-US" altLang="en-US" sz="2000" b="0" i="0" u="none" strike="noStrike" cap="none" normalizeH="0" baseline="0" smtClean="0">
                <a:ln>
                  <a:noFill/>
                </a:ln>
                <a:solidFill>
                  <a:schemeClr val="tx1"/>
                </a:solidFill>
                <a:effectLst/>
                <a:latin typeface="Arial" panose="020B0604020202020204" pitchFamily="34" charset="0"/>
              </a:rPr>
              <a:t>→ Lính về quê cày ruộng → kinh tế vẫn phát triển.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3️⃣ </a:t>
            </a:r>
            <a:r>
              <a:rPr kumimoji="0" lang="en-US" altLang="en-US" sz="2000" b="1" i="0" u="none" strike="noStrike" cap="none" normalizeH="0" baseline="0" smtClean="0">
                <a:ln>
                  <a:noFill/>
                </a:ln>
                <a:solidFill>
                  <a:schemeClr val="tx1"/>
                </a:solidFill>
                <a:effectLst/>
                <a:latin typeface="Arial" panose="020B0604020202020204" pitchFamily="34" charset="0"/>
              </a:rPr>
              <a:t>Giảm gánh nặng nuôi quân cho nhà nước</a:t>
            </a:r>
            <a:r>
              <a:rPr kumimoji="0" lang="en-US" altLang="en-US" sz="2000" b="0" i="0" u="none" strike="noStrike" cap="none" normalizeH="0" baseline="0" smtClean="0">
                <a:ln>
                  <a:noFill/>
                </a:ln>
                <a:solidFill>
                  <a:schemeClr val="tx1"/>
                </a:solidFill>
                <a:effectLst/>
                <a:latin typeface="Arial" panose="020B0604020202020204" pitchFamily="34" charset="0"/>
              </a:rPr>
              <a:t/>
            </a:r>
            <a:br>
              <a:rPr kumimoji="0" lang="en-US" altLang="en-US" sz="2000" b="0" i="0" u="none" strike="noStrike" cap="none" normalizeH="0" baseline="0" smtClean="0">
                <a:ln>
                  <a:noFill/>
                </a:ln>
                <a:solidFill>
                  <a:schemeClr val="tx1"/>
                </a:solidFill>
                <a:effectLst/>
                <a:latin typeface="Arial" panose="020B0604020202020204" pitchFamily="34" charset="0"/>
              </a:rPr>
            </a:br>
            <a:r>
              <a:rPr kumimoji="0" lang="en-US" altLang="en-US" sz="2000" b="0" i="0" u="none" strike="noStrike" cap="none" normalizeH="0" baseline="0" smtClean="0">
                <a:ln>
                  <a:noFill/>
                </a:ln>
                <a:solidFill>
                  <a:schemeClr val="tx1"/>
                </a:solidFill>
                <a:effectLst/>
                <a:latin typeface="Arial" panose="020B0604020202020204" pitchFamily="34" charset="0"/>
              </a:rPr>
              <a:t>→ Nhà nước không phải nuôi một đội quân thường trực quá đông.</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4️⃣ </a:t>
            </a:r>
            <a:r>
              <a:rPr kumimoji="0" lang="en-US" altLang="en-US" sz="2000" b="1" i="0" u="none" strike="noStrike" cap="none" normalizeH="0" baseline="0" smtClean="0">
                <a:ln>
                  <a:noFill/>
                </a:ln>
                <a:solidFill>
                  <a:schemeClr val="tx1"/>
                </a:solidFill>
                <a:effectLst/>
                <a:latin typeface="Arial" panose="020B0604020202020204" pitchFamily="34" charset="0"/>
              </a:rPr>
              <a:t>Gắn bó quân đội với nhân dân</a:t>
            </a:r>
            <a:r>
              <a:rPr kumimoji="0" lang="en-US" altLang="en-US" sz="2000" b="0" i="0" u="none" strike="noStrike" cap="none" normalizeH="0" baseline="0" smtClean="0">
                <a:ln>
                  <a:noFill/>
                </a:ln>
                <a:solidFill>
                  <a:schemeClr val="tx1"/>
                </a:solidFill>
                <a:effectLst/>
                <a:latin typeface="Arial" panose="020B0604020202020204" pitchFamily="34" charset="0"/>
              </a:rPr>
              <a:t/>
            </a:r>
            <a:br>
              <a:rPr kumimoji="0" lang="en-US" altLang="en-US" sz="2000" b="0" i="0" u="none" strike="noStrike" cap="none" normalizeH="0" baseline="0" smtClean="0">
                <a:ln>
                  <a:noFill/>
                </a:ln>
                <a:solidFill>
                  <a:schemeClr val="tx1"/>
                </a:solidFill>
                <a:effectLst/>
                <a:latin typeface="Arial" panose="020B0604020202020204" pitchFamily="34" charset="0"/>
              </a:rPr>
            </a:br>
            <a:r>
              <a:rPr kumimoji="0" lang="en-US" altLang="en-US" sz="2000" b="0" i="0" u="none" strike="noStrike" cap="none" normalizeH="0" baseline="0" smtClean="0">
                <a:ln>
                  <a:noFill/>
                </a:ln>
                <a:solidFill>
                  <a:schemeClr val="tx1"/>
                </a:solidFill>
                <a:effectLst/>
                <a:latin typeface="Arial" panose="020B0604020202020204" pitchFamily="34" charset="0"/>
              </a:rPr>
              <a:t>→ Binh lính là dân → quân với dân một lòng.</a:t>
            </a:r>
          </a:p>
        </p:txBody>
      </p:sp>
      <p:sp>
        <p:nvSpPr>
          <p:cNvPr id="7" name="Rectangle 6"/>
          <p:cNvSpPr/>
          <p:nvPr/>
        </p:nvSpPr>
        <p:spPr>
          <a:xfrm>
            <a:off x="619125" y="2227233"/>
            <a:ext cx="11515725" cy="830997"/>
          </a:xfrm>
          <a:prstGeom prst="rect">
            <a:avLst/>
          </a:prstGeom>
        </p:spPr>
        <p:txBody>
          <a:bodyPr wrap="square">
            <a:spAutoFit/>
          </a:bodyPr>
          <a:lstStyle/>
          <a:p>
            <a:r>
              <a:rPr lang="vi-VN" sz="2400"/>
              <a:t>Chính sách “ngụ binh ư nông” giúp kết hợp chặt chẽ giữa quốc phòng và kinh tế: vừa giữ nước, vừa làm giàu đất nước.</a:t>
            </a:r>
            <a:endParaRPr lang="en-US" sz="2400"/>
          </a:p>
        </p:txBody>
      </p:sp>
    </p:spTree>
    <p:extLst>
      <p:ext uri="{BB962C8B-B14F-4D97-AF65-F5344CB8AC3E}">
        <p14:creationId xmlns:p14="http://schemas.microsoft.com/office/powerpoint/2010/main" val="16802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438150" y="810064"/>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5DA568AE-4C11-4704-AC41-87EF8D759109}"/>
              </a:ext>
            </a:extLst>
          </p:cNvPr>
          <p:cNvSpPr txBox="1">
            <a:spLocks/>
          </p:cNvSpPr>
          <p:nvPr/>
        </p:nvSpPr>
        <p:spPr>
          <a:xfrm>
            <a:off x="361950" y="1527543"/>
            <a:ext cx="4804482"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prstClr val="black"/>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Cloud Callout 10">
            <a:extLst>
              <a:ext uri="{FF2B5EF4-FFF2-40B4-BE49-F238E27FC236}">
                <a16:creationId xmlns:a16="http://schemas.microsoft.com/office/drawing/2014/main" id="{79D7F3CF-E780-4957-9F80-6412EAE59777}"/>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đối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nội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đối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goại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9" name="Picture 18">
            <a:extLst>
              <a:ext uri="{FF2B5EF4-FFF2-40B4-BE49-F238E27FC236}">
                <a16:creationId xmlns:a16="http://schemas.microsoft.com/office/drawing/2014/main" id="{44DB1591-0CC9-49D6-BC50-E7DC330627E4}"/>
              </a:ext>
            </a:extLst>
          </p:cNvPr>
          <p:cNvPicPr>
            <a:picLocks noChangeAspect="1"/>
          </p:cNvPicPr>
          <p:nvPr/>
        </p:nvPicPr>
        <p:blipFill>
          <a:blip r:embed="rId3"/>
          <a:stretch>
            <a:fillRect/>
          </a:stretch>
        </p:blipFill>
        <p:spPr>
          <a:xfrm>
            <a:off x="10141795" y="3952452"/>
            <a:ext cx="2557220" cy="3049346"/>
          </a:xfrm>
          <a:prstGeom prst="rect">
            <a:avLst/>
          </a:prstGeom>
        </p:spPr>
      </p:pic>
    </p:spTree>
    <p:extLst>
      <p:ext uri="{BB962C8B-B14F-4D97-AF65-F5344CB8AC3E}">
        <p14:creationId xmlns:p14="http://schemas.microsoft.com/office/powerpoint/2010/main" val="81058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1162489"/>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5DA568AE-4C11-4704-AC41-87EF8D759109}"/>
              </a:ext>
            </a:extLst>
          </p:cNvPr>
          <p:cNvSpPr txBox="1">
            <a:spLocks/>
          </p:cNvSpPr>
          <p:nvPr/>
        </p:nvSpPr>
        <p:spPr>
          <a:xfrm>
            <a:off x="114300" y="2739701"/>
            <a:ext cx="2665708" cy="129800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1C5536E9-D838-4BC6-8167-836659BD64C5}"/>
              </a:ext>
            </a:extLst>
          </p:cNvPr>
          <p:cNvSpPr/>
          <p:nvPr/>
        </p:nvSpPr>
        <p:spPr>
          <a:xfrm>
            <a:off x="4236201" y="1994068"/>
            <a:ext cx="7955799" cy="115463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nội</a:t>
            </a:r>
            <a:r>
              <a:rPr lang="en-US" sz="2800" b="1" dirty="0">
                <a:solidFill>
                  <a:schemeClr val="tx1"/>
                </a:solidFill>
                <a:latin typeface="Times New Roman" panose="02020603050405020304" pitchFamily="18" charset="0"/>
                <a:cs typeface="Times New Roman" panose="02020603050405020304" pitchFamily="18" charset="0"/>
              </a:rPr>
              <a:t>: </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tộc</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91F73F0-00D0-45FE-9107-1B914D52DCF8}"/>
              </a:ext>
            </a:extLst>
          </p:cNvPr>
          <p:cNvSpPr/>
          <p:nvPr/>
        </p:nvSpPr>
        <p:spPr>
          <a:xfrm>
            <a:off x="4236201" y="3416212"/>
            <a:ext cx="7955798" cy="17236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500" b="1" dirty="0" err="1">
                <a:solidFill>
                  <a:schemeClr val="tx1"/>
                </a:solidFill>
                <a:latin typeface="Times New Roman" panose="02020603050405020304" pitchFamily="18" charset="0"/>
                <a:cs typeface="Times New Roman" panose="02020603050405020304" pitchFamily="18" charset="0"/>
              </a:rPr>
              <a:t>Đối</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ngoại</a:t>
            </a:r>
            <a:r>
              <a:rPr lang="en-US" sz="2500" b="1" dirty="0">
                <a:solidFill>
                  <a:schemeClr val="tx1"/>
                </a:solidFill>
                <a:latin typeface="Times New Roman" panose="02020603050405020304" pitchFamily="18" charset="0"/>
                <a:cs typeface="Times New Roman" panose="02020603050405020304" pitchFamily="18" charset="0"/>
              </a:rPr>
              <a:t>: </a:t>
            </a:r>
          </a:p>
          <a:p>
            <a:r>
              <a:rPr lang="en-US" sz="2500" b="1"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Tống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giữ</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mối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hệ</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hòa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hiếu</a:t>
            </a:r>
            <a:endParaRPr lang="en-US" sz="2500" dirty="0">
              <a:solidFill>
                <a:schemeClr val="tx1"/>
              </a:solidFill>
              <a:latin typeface="Times New Roman" panose="02020603050405020304" pitchFamily="18" charset="0"/>
              <a:cs typeface="Times New Roman" panose="02020603050405020304" pitchFamily="18" charset="0"/>
            </a:endParaRPr>
          </a:p>
          <a:p>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Chăm</a:t>
            </a:r>
            <a:r>
              <a:rPr lang="en-US" sz="2500" dirty="0">
                <a:solidFill>
                  <a:schemeClr val="tx1"/>
                </a:solidFill>
                <a:latin typeface="Times New Roman" panose="02020603050405020304" pitchFamily="18" charset="0"/>
                <a:cs typeface="Times New Roman" panose="02020603050405020304" pitchFamily="18" charset="0"/>
              </a:rPr>
              <a:t>-pa, </a:t>
            </a:r>
            <a:r>
              <a:rPr lang="en-US" sz="2500" dirty="0" err="1">
                <a:solidFill>
                  <a:schemeClr val="tx1"/>
                </a:solidFill>
                <a:latin typeface="Times New Roman" panose="02020603050405020304" pitchFamily="18" charset="0"/>
                <a:cs typeface="Times New Roman" panose="02020603050405020304" pitchFamily="18" charset="0"/>
              </a:rPr>
              <a:t>đánh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dẹp</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các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cuộc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xâm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lấn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duy</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trì</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hệ</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bình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thường</a:t>
            </a:r>
            <a:endParaRPr lang="en-US" sz="2500" dirty="0">
              <a:solidFill>
                <a:schemeClr val="tx1"/>
              </a:solidFill>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48209644-59D8-4F86-AF6C-A4E6DB9EA694}"/>
              </a:ext>
            </a:extLst>
          </p:cNvPr>
          <p:cNvCxnSpPr>
            <a:cxnSpLocks/>
          </p:cNvCxnSpPr>
          <p:nvPr/>
        </p:nvCxnSpPr>
        <p:spPr>
          <a:xfrm flipV="1">
            <a:off x="2780008" y="2632454"/>
            <a:ext cx="1570493" cy="7107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3AC428-FBA6-48C8-98E2-237C505048CA}"/>
              </a:ext>
            </a:extLst>
          </p:cNvPr>
          <p:cNvCxnSpPr>
            <a:cxnSpLocks/>
          </p:cNvCxnSpPr>
          <p:nvPr/>
        </p:nvCxnSpPr>
        <p:spPr>
          <a:xfrm>
            <a:off x="2780008" y="3388705"/>
            <a:ext cx="1570494" cy="8438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6" y="1029776"/>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barn(inVertic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barn(inVertical)">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barn(inVertical)">
                                      <p:cBhvr>
                                        <p:cTn id="35" dur="500"/>
                                        <p:tgtEl>
                                          <p:spTgt spid="1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xEl>
                                              <p:pRg st="1" end="1"/>
                                            </p:txEl>
                                          </p:spTgt>
                                        </p:tgtEl>
                                        <p:attrNameLst>
                                          <p:attrName>style.visibility</p:attrName>
                                        </p:attrNameLst>
                                      </p:cBhvr>
                                      <p:to>
                                        <p:strVal val="visible"/>
                                      </p:to>
                                    </p:set>
                                    <p:animEffect transition="in" filter="barn(inVertical)">
                                      <p:cBhvr>
                                        <p:cTn id="46" dur="500"/>
                                        <p:tgtEl>
                                          <p:spTgt spid="1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barn(inVertical)">
                                      <p:cBhvr>
                                        <p:cTn id="5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9" name="Subtitle 2">
            <a:extLst>
              <a:ext uri="{FF2B5EF4-FFF2-40B4-BE49-F238E27FC236}">
                <a16:creationId xmlns:a16="http://schemas.microsoft.com/office/drawing/2014/main" id="{3B4A93F7-D9A9-4F0E-A09C-5131C1D2DBDB}"/>
              </a:ext>
            </a:extLst>
          </p:cNvPr>
          <p:cNvSpPr txBox="1">
            <a:spLocks/>
          </p:cNvSpPr>
          <p:nvPr/>
        </p:nvSpPr>
        <p:spPr>
          <a:xfrm>
            <a:off x="180973" y="542877"/>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Thăng</a:t>
            </a:r>
            <a:r>
              <a:rPr lang="en-US" b="1" dirty="0">
                <a:latin typeface="Times New Roman" panose="02020603050405020304" pitchFamily="18" charset="0"/>
                <a:cs typeface="Times New Roman" panose="02020603050405020304" pitchFamily="18" charset="0"/>
              </a:rPr>
              <a:t> Long</a:t>
            </a:r>
            <a:endParaRPr lang="en-US" b="1" i="1" dirty="0">
              <a:latin typeface="Times New Roman" panose="02020603050405020304" pitchFamily="18" charset="0"/>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Nhà</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Lý</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được</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thành</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lập</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trong</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hoàn</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cảnh</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nào</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a:t>
            </a:r>
            <a:endParaRPr kumimoji="0" lang="x-none" sz="2800" b="1"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8" name="Subtitle 2">
            <a:extLst>
              <a:ext uri="{FF2B5EF4-FFF2-40B4-BE49-F238E27FC236}">
                <a16:creationId xmlns:a16="http://schemas.microsoft.com/office/drawing/2014/main" id="{CA12D780-177F-4E20-B21D-2CE3E666145D}"/>
              </a:ext>
            </a:extLst>
          </p:cNvPr>
          <p:cNvSpPr txBox="1">
            <a:spLocks/>
          </p:cNvSpPr>
          <p:nvPr/>
        </p:nvSpPr>
        <p:spPr>
          <a:xfrm>
            <a:off x="180967" y="1676740"/>
            <a:ext cx="7020735" cy="1608137"/>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latin typeface="Times New Roman" panose="02020603050405020304" pitchFamily="18" charset="0"/>
                <a:cs typeface="Times New Roman" panose="02020603050405020304" pitchFamily="18" charset="0"/>
              </a:rPr>
              <a:t>- Sau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Lê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(1005</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Lê </a:t>
            </a:r>
            <a:r>
              <a:rPr lang="en-US" sz="3200" dirty="0">
                <a:latin typeface="Times New Roman" panose="02020603050405020304" pitchFamily="18" charset="0"/>
                <a:cs typeface="Times New Roman" panose="02020603050405020304" pitchFamily="18" charset="0"/>
              </a:rPr>
              <a:t>Long </a:t>
            </a:r>
            <a:r>
              <a:rPr lang="en-US" sz="3200" err="1">
                <a:latin typeface="Times New Roman" panose="02020603050405020304" pitchFamily="18" charset="0"/>
                <a:cs typeface="Times New Roman" panose="02020603050405020304" pitchFamily="18" charset="0"/>
              </a:rPr>
              <a:t>Đĩnh</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Lên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Lê</a:t>
            </a:r>
            <a:endParaRPr lang="en-US" sz="3200" i="1"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7359"/>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08095"/>
            <a:ext cx="11696700" cy="4401205"/>
          </a:xfrm>
          <a:prstGeom prst="rect">
            <a:avLst/>
          </a:prstGeom>
        </p:spPr>
        <p:txBody>
          <a:bodyPr wrap="square">
            <a:spAutoFit/>
          </a:bodyPr>
          <a:lstStyle/>
          <a:p>
            <a:pPr algn="just"/>
            <a:r>
              <a:rPr lang="vi-VN" sz="2800" b="1">
                <a:latin typeface="+mj-lt"/>
              </a:rPr>
              <a:t>Lê Long Đĩnh</a:t>
            </a:r>
            <a:r>
              <a:rPr lang="vi-VN" sz="2800">
                <a:latin typeface="+mj-lt"/>
              </a:rPr>
              <a:t> là vị vua cuối cùng của </a:t>
            </a:r>
            <a:r>
              <a:rPr lang="vi-VN" sz="2800" b="1">
                <a:latin typeface="+mj-lt"/>
              </a:rPr>
              <a:t>nhà Tiền Lê</a:t>
            </a:r>
            <a:r>
              <a:rPr lang="vi-VN" sz="2800">
                <a:latin typeface="+mj-lt"/>
              </a:rPr>
              <a:t> trong lịch sử Việt Nam.</a:t>
            </a:r>
          </a:p>
          <a:p>
            <a:pPr algn="just">
              <a:buFont typeface="Arial" panose="020B0604020202020204" pitchFamily="34" charset="0"/>
              <a:buChar char="•"/>
            </a:pPr>
            <a:r>
              <a:rPr lang="vi-VN" sz="2800" smtClean="0">
                <a:latin typeface="+mj-lt"/>
              </a:rPr>
              <a:t>Trị </a:t>
            </a:r>
            <a:r>
              <a:rPr lang="vi-VN" sz="2800">
                <a:latin typeface="+mj-lt"/>
              </a:rPr>
              <a:t>vì: </a:t>
            </a:r>
            <a:r>
              <a:rPr lang="vi-VN" sz="2800" b="1">
                <a:latin typeface="+mj-lt"/>
              </a:rPr>
              <a:t>1005 – 1009</a:t>
            </a:r>
            <a:endParaRPr lang="vi-VN" sz="2800">
              <a:latin typeface="+mj-lt"/>
            </a:endParaRPr>
          </a:p>
          <a:p>
            <a:pPr algn="just">
              <a:buFont typeface="Arial" panose="020B0604020202020204" pitchFamily="34" charset="0"/>
              <a:buChar char="•"/>
            </a:pPr>
            <a:r>
              <a:rPr lang="vi-VN" sz="2800">
                <a:latin typeface="+mj-lt"/>
              </a:rPr>
              <a:t>Là con của vua </a:t>
            </a:r>
            <a:r>
              <a:rPr lang="vi-VN" sz="2800" b="1">
                <a:latin typeface="+mj-lt"/>
              </a:rPr>
              <a:t>Lê Đại Hành</a:t>
            </a:r>
            <a:endParaRPr lang="vi-VN" sz="2800">
              <a:latin typeface="+mj-lt"/>
            </a:endParaRPr>
          </a:p>
          <a:p>
            <a:pPr algn="just">
              <a:buFont typeface="Arial" panose="020B0604020202020204" pitchFamily="34" charset="0"/>
              <a:buChar char="•"/>
            </a:pPr>
            <a:r>
              <a:rPr lang="vi-VN" sz="2800" smtClean="0">
                <a:latin typeface="+mj-lt"/>
              </a:rPr>
              <a:t>Lên </a:t>
            </a:r>
            <a:r>
              <a:rPr lang="vi-VN" sz="2800">
                <a:latin typeface="+mj-lt"/>
              </a:rPr>
              <a:t>ngôi sau cuộc tranh chấp ngôi báu rất khốc liệt với các anh em.</a:t>
            </a:r>
          </a:p>
          <a:p>
            <a:pPr algn="just">
              <a:buFont typeface="Arial" panose="020B0604020202020204" pitchFamily="34" charset="0"/>
              <a:buChar char="•"/>
            </a:pPr>
            <a:r>
              <a:rPr lang="vi-VN" sz="2800">
                <a:latin typeface="+mj-lt"/>
              </a:rPr>
              <a:t>Sử sách ghi lại ông là người </a:t>
            </a:r>
            <a:r>
              <a:rPr lang="vi-VN" sz="2800" b="1">
                <a:latin typeface="+mj-lt"/>
              </a:rPr>
              <a:t>tàn bạo, ăn chơi, sa đọa</a:t>
            </a:r>
            <a:r>
              <a:rPr lang="vi-VN" sz="2800">
                <a:latin typeface="+mj-lt"/>
              </a:rPr>
              <a:t>, làm triều chính rối ren.</a:t>
            </a:r>
          </a:p>
          <a:p>
            <a:pPr algn="just">
              <a:buFont typeface="Arial" panose="020B0604020202020204" pitchFamily="34" charset="0"/>
              <a:buChar char="•"/>
            </a:pPr>
            <a:r>
              <a:rPr lang="vi-VN" sz="2800">
                <a:latin typeface="+mj-lt"/>
              </a:rPr>
              <a:t>Cuối đời bị bệnh nặng, phải nằm mà thiết triều → nên gọi là </a:t>
            </a:r>
            <a:r>
              <a:rPr lang="vi-VN" sz="2800" b="1">
                <a:latin typeface="+mj-lt"/>
              </a:rPr>
              <a:t>“Ngọa Triều”</a:t>
            </a:r>
            <a:r>
              <a:rPr lang="vi-VN" sz="2800">
                <a:latin typeface="+mj-lt"/>
              </a:rPr>
              <a:t> (vua nằm mà trị vì).</a:t>
            </a:r>
          </a:p>
          <a:p>
            <a:pPr algn="just"/>
            <a:endParaRPr lang="en-US" sz="2800" smtClean="0">
              <a:latin typeface="+mj-lt"/>
            </a:endParaRPr>
          </a:p>
          <a:p>
            <a:pPr algn="just"/>
            <a:r>
              <a:rPr lang="en-US" sz="2800" smtClean="0">
                <a:latin typeface="+mj-lt"/>
              </a:rPr>
              <a:t>👉 </a:t>
            </a:r>
            <a:r>
              <a:rPr lang="vi-VN" sz="2800">
                <a:latin typeface="+mj-lt"/>
              </a:rPr>
              <a:t>Tóm lại: </a:t>
            </a:r>
            <a:r>
              <a:rPr lang="vi-VN" sz="2800" b="1">
                <a:latin typeface="+mj-lt"/>
              </a:rPr>
              <a:t>Lê Long Đĩnh là vị vua cuối cùng của nhà Tiền Lê, trị vì ngắn ngủi và để lại hình ảnh rất xấu trong sử sách.</a:t>
            </a:r>
            <a:endParaRPr lang="vi-VN" sz="2800">
              <a:latin typeface="+mj-lt"/>
            </a:endParaRPr>
          </a:p>
        </p:txBody>
      </p:sp>
    </p:spTree>
    <p:extLst>
      <p:ext uri="{BB962C8B-B14F-4D97-AF65-F5344CB8AC3E}">
        <p14:creationId xmlns:p14="http://schemas.microsoft.com/office/powerpoint/2010/main" val="1719075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FEA7412-25CD-4036-A144-1346206A95C8}"/>
              </a:ext>
            </a:extLst>
          </p:cNvPr>
          <p:cNvSpPr txBox="1">
            <a:spLocks/>
          </p:cNvSpPr>
          <p:nvPr/>
        </p:nvSpPr>
        <p:spPr>
          <a:xfrm>
            <a:off x="771517" y="1524481"/>
            <a:ext cx="10477508" cy="1571143"/>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1009 Lê Long </a:t>
            </a:r>
            <a:r>
              <a:rPr lang="en-US" sz="3000" dirty="0" err="1">
                <a:latin typeface="Times New Roman" panose="02020603050405020304" pitchFamily="18" charset="0"/>
                <a:cs typeface="Times New Roman" panose="02020603050405020304" pitchFamily="18" charset="0"/>
              </a:rPr>
              <a:t>Đĩnh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vua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ra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06" y="6096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13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88"/>
            <a:ext cx="12192000" cy="6872988"/>
          </a:xfrm>
          <a:prstGeom prst="rect">
            <a:avLst/>
          </a:prstGeom>
        </p:spPr>
      </p:pic>
      <p:sp>
        <p:nvSpPr>
          <p:cNvPr id="14" name="Cloud Callout 10">
            <a:extLst>
              <a:ext uri="{FF2B5EF4-FFF2-40B4-BE49-F238E27FC236}">
                <a16:creationId xmlns:a16="http://schemas.microsoft.com/office/drawing/2014/main" id="{C03323C6-8F51-47F4-9703-7B5F9F280E4E}"/>
              </a:ext>
            </a:extLst>
          </p:cNvPr>
          <p:cNvSpPr/>
          <p:nvPr/>
        </p:nvSpPr>
        <p:spPr>
          <a:xfrm>
            <a:off x="6258732" y="579791"/>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Uẩn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người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quần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thần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Tiền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Lê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lựa</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Tree>
    <p:extLst>
      <p:ext uri="{BB962C8B-B14F-4D97-AF65-F5344CB8AC3E}">
        <p14:creationId xmlns:p14="http://schemas.microsoft.com/office/powerpoint/2010/main" val="19871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8F5B8-18DD-4D16-B91D-AFADEF6CC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493" y="523874"/>
            <a:ext cx="5746507" cy="6210300"/>
          </a:xfrm>
          <a:prstGeom prst="rect">
            <a:avLst/>
          </a:prstGeom>
        </p:spPr>
      </p:pic>
      <p:sp>
        <p:nvSpPr>
          <p:cNvPr id="6" name="Title 5">
            <a:extLst>
              <a:ext uri="{FF2B5EF4-FFF2-40B4-BE49-F238E27FC236}">
                <a16:creationId xmlns:a16="http://schemas.microsoft.com/office/drawing/2014/main" id="{C7A4078A-635A-4B9A-9120-10B4D590C754}"/>
              </a:ext>
            </a:extLst>
          </p:cNvPr>
          <p:cNvSpPr>
            <a:spLocks noGrp="1"/>
          </p:cNvSpPr>
          <p:nvPr>
            <p:ph type="ctrTitle"/>
          </p:nvPr>
        </p:nvSpPr>
        <p:spPr>
          <a:xfrm>
            <a:off x="0" y="257176"/>
            <a:ext cx="6162675" cy="6728240"/>
          </a:xfrm>
        </p:spPr>
        <p:txBody>
          <a:bodyPr anchor="t">
            <a:noAutofit/>
          </a:bodyPr>
          <a:lstStyle/>
          <a:p>
            <a:pPr algn="just"/>
            <a:r>
              <a:rPr lang="en-US" sz="1800" dirty="0"/>
              <a:t>	</a:t>
            </a:r>
            <a:r>
              <a:rPr lang="en-US" sz="2100" b="1" dirty="0">
                <a:latin typeface="Times New Roman" panose="02020603050405020304" pitchFamily="18" charset="0"/>
                <a:cs typeface="Times New Roman" panose="02020603050405020304" pitchFamily="18" charset="0"/>
              </a:rPr>
              <a:t>L</a:t>
            </a:r>
            <a:r>
              <a:rPr lang="vi-VN" sz="2100" b="1" dirty="0">
                <a:latin typeface="Times New Roman" panose="02020603050405020304" pitchFamily="18" charset="0"/>
                <a:cs typeface="Times New Roman" panose="02020603050405020304" pitchFamily="18" charset="0"/>
              </a:rPr>
              <a:t>ý Thái Tổ, tên húy là Lý Công Uẩn, là vị Hoàng Đế sáng lập </a:t>
            </a:r>
            <a:r>
              <a:rPr lang="vi-VN" sz="2100" b="1">
                <a:latin typeface="Times New Roman" panose="02020603050405020304" pitchFamily="18" charset="0"/>
                <a:cs typeface="Times New Roman" panose="02020603050405020304" pitchFamily="18" charset="0"/>
              </a:rPr>
              <a:t>nhà </a:t>
            </a:r>
            <a:r>
              <a:rPr lang="vi-VN" sz="2100" b="1" smtClean="0">
                <a:latin typeface="Times New Roman" panose="02020603050405020304" pitchFamily="18" charset="0"/>
                <a:cs typeface="Times New Roman" panose="02020603050405020304" pitchFamily="18" charset="0"/>
              </a:rPr>
              <a:t>Lý, </a:t>
            </a:r>
            <a:r>
              <a:rPr lang="vi-VN" sz="2100" b="1" dirty="0">
                <a:latin typeface="Times New Roman" panose="02020603050405020304" pitchFamily="18" charset="0"/>
                <a:cs typeface="Times New Roman" panose="02020603050405020304" pitchFamily="18" charset="0"/>
              </a:rPr>
              <a:t>trị vì từ năm 1009 đến khi qua đời năm 1028. Ông là người châu Cổ Pháp (Từ Sơn, Bắc Ninh). </a:t>
            </a:r>
            <a:r>
              <a:rPr lang="en-US" sz="2100" b="1" dirty="0">
                <a:latin typeface="Times New Roman" panose="02020603050405020304" pitchFamily="18" charset="0"/>
                <a:cs typeface="Times New Roman" panose="02020603050405020304" pitchFamily="18" charset="0"/>
              </a:rPr>
              <a:t/>
            </a:r>
            <a:br>
              <a:rPr lang="en-US"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Mẹ ông họ Phạm. Khi lên ba tuổi, mẹ ông đem ông cho Lý Khánh Văn, sư chùa Cổ Pháp làm con nuôi và đi tu từ đó. Đến bảy tuổi, ông được cha nuôi là Lý Khánh Văn gửi cho một người bạn - thiền sư nổi tiếng là Vạn Hạnh.</a:t>
            </a:r>
            <a:br>
              <a:rPr lang="vi-VN"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Lớn lên, ông vào kinh đô Hoa Lư làm quan nhà Tiền Lê. Ông được vua yêu, cho ở lại kinh thành học tập quân sự và gả con gái cho, ông còn được đặc phong làm Điện tiền cận vệ ở thành Hoa Lư, sau này ông được thăng lên đến chức Điện tiền chỉ huy sứ, chỉ huy cấm quân ở Hoa Lư. Ông là người có học, có đức và có uy tín nên được triều thần nhà Lê quý trọng.</a:t>
            </a:r>
            <a:br>
              <a:rPr lang="vi-VN"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Khi vua Lê Ngọa Triều mất, vua kế tự còn nhỏ, được sự ủng </a:t>
            </a:r>
            <a:r>
              <a:rPr lang="vi-VN" sz="2100" b="1">
                <a:latin typeface="Times New Roman" panose="02020603050405020304" pitchFamily="18" charset="0"/>
                <a:cs typeface="Times New Roman" panose="02020603050405020304" pitchFamily="18" charset="0"/>
              </a:rPr>
              <a:t>hộ </a:t>
            </a:r>
            <a:r>
              <a:rPr lang="vi-VN" sz="2100" b="1" smtClean="0">
                <a:latin typeface="Times New Roman" panose="02020603050405020304" pitchFamily="18" charset="0"/>
                <a:cs typeface="Times New Roman" panose="02020603050405020304" pitchFamily="18" charset="0"/>
              </a:rPr>
              <a:t>Đào </a:t>
            </a:r>
            <a:r>
              <a:rPr lang="vi-VN" sz="2100" b="1">
                <a:latin typeface="Times New Roman" panose="02020603050405020304" pitchFamily="18" charset="0"/>
                <a:cs typeface="Times New Roman" panose="02020603050405020304" pitchFamily="18" charset="0"/>
              </a:rPr>
              <a:t>Cam </a:t>
            </a:r>
            <a:r>
              <a:rPr lang="vi-VN" sz="2100" b="1" smtClean="0">
                <a:latin typeface="Times New Roman" panose="02020603050405020304" pitchFamily="18" charset="0"/>
                <a:cs typeface="Times New Roman" panose="02020603050405020304" pitchFamily="18" charset="0"/>
              </a:rPr>
              <a:t>Mộc</a:t>
            </a:r>
            <a:r>
              <a:rPr lang="en-US" sz="2100" b="1" smtClean="0">
                <a:latin typeface="Times New Roman" panose="02020603050405020304" pitchFamily="18" charset="0"/>
                <a:cs typeface="Times New Roman" panose="02020603050405020304" pitchFamily="18" charset="0"/>
              </a:rPr>
              <a:t> (một đại thần trong triều)</a:t>
            </a:r>
            <a:r>
              <a:rPr lang="vi-VN" sz="2100" b="1" smtClean="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cùng thiền sư </a:t>
            </a:r>
            <a:r>
              <a:rPr lang="vi-VN" sz="2100" b="1">
                <a:latin typeface="Times New Roman" panose="02020603050405020304" pitchFamily="18" charset="0"/>
                <a:cs typeface="Times New Roman" panose="02020603050405020304" pitchFamily="18" charset="0"/>
              </a:rPr>
              <a:t>Vạn </a:t>
            </a:r>
            <a:r>
              <a:rPr lang="vi-VN" sz="2100" b="1" smtClean="0">
                <a:latin typeface="Times New Roman" panose="02020603050405020304" pitchFamily="18" charset="0"/>
                <a:cs typeface="Times New Roman" panose="02020603050405020304" pitchFamily="18" charset="0"/>
              </a:rPr>
              <a:t>Hạnh</a:t>
            </a:r>
            <a:r>
              <a:rPr lang="en-US" sz="2100" b="1" smtClean="0">
                <a:latin typeface="Times New Roman" panose="02020603050405020304" pitchFamily="18" charset="0"/>
                <a:cs typeface="Times New Roman" panose="02020603050405020304" pitchFamily="18" charset="0"/>
              </a:rPr>
              <a:t> và</a:t>
            </a:r>
            <a:r>
              <a:rPr lang="en-US" sz="2400" smtClean="0"/>
              <a:t> </a:t>
            </a:r>
            <a:r>
              <a:rPr lang="en-US" sz="2400" b="1" smtClean="0">
                <a:latin typeface="Times New Roman" panose="02020603050405020304" pitchFamily="18" charset="0"/>
                <a:cs typeface="Times New Roman" panose="02020603050405020304" pitchFamily="18" charset="0"/>
              </a:rPr>
              <a:t>sự đồng </a:t>
            </a:r>
            <a:r>
              <a:rPr lang="en-US" sz="2400" b="1">
                <a:latin typeface="Times New Roman" panose="02020603050405020304" pitchFamily="18" charset="0"/>
                <a:cs typeface="Times New Roman" panose="02020603050405020304" pitchFamily="18" charset="0"/>
              </a:rPr>
              <a:t>thuận của nhiều quan lại và tăng sĩ,</a:t>
            </a:r>
            <a:r>
              <a:rPr lang="vi-VN" sz="2400" b="1"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ông đã lên 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1009,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r>
            <a:br>
              <a:rPr lang="vi-VN"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E5535CF-E47B-4D73-8B7A-26E1AC99E38D}"/>
              </a:ext>
            </a:extLst>
          </p:cNvPr>
          <p:cNvSpPr/>
          <p:nvPr/>
        </p:nvSpPr>
        <p:spPr>
          <a:xfrm>
            <a:off x="5846165" y="6312934"/>
            <a:ext cx="6345835" cy="54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49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 y="-148338"/>
            <a:ext cx="12192000" cy="6872988"/>
          </a:xfrm>
          <a:prstGeom prst="rect">
            <a:avLst/>
          </a:prstGeom>
        </p:spPr>
      </p:pic>
      <p:sp>
        <p:nvSpPr>
          <p:cNvPr id="9" name="Subtitle 2">
            <a:extLst>
              <a:ext uri="{FF2B5EF4-FFF2-40B4-BE49-F238E27FC236}">
                <a16:creationId xmlns:a16="http://schemas.microsoft.com/office/drawing/2014/main" id="{3B4A93F7-D9A9-4F0E-A09C-5131C1D2DBDB}"/>
              </a:ext>
            </a:extLst>
          </p:cNvPr>
          <p:cNvSpPr txBox="1">
            <a:spLocks/>
          </p:cNvSpPr>
          <p:nvPr/>
        </p:nvSpPr>
        <p:spPr>
          <a:xfrm>
            <a:off x="2057400" y="157906"/>
            <a:ext cx="7572375" cy="668183"/>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Subtitle 2">
            <a:extLst>
              <a:ext uri="{FF2B5EF4-FFF2-40B4-BE49-F238E27FC236}">
                <a16:creationId xmlns:a16="http://schemas.microsoft.com/office/drawing/2014/main" id="{FFC0CA60-16FD-4EED-ACCE-C0D3C2C8BF81}"/>
              </a:ext>
            </a:extLst>
          </p:cNvPr>
          <p:cNvSpPr txBox="1">
            <a:spLocks/>
          </p:cNvSpPr>
          <p:nvPr/>
        </p:nvSpPr>
        <p:spPr>
          <a:xfrm>
            <a:off x="285749" y="1695450"/>
            <a:ext cx="11801476" cy="28916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2800" smtClean="0">
                <a:solidFill>
                  <a:prstClr val="black"/>
                </a:solidFill>
                <a:latin typeface="Times New Roman" panose="02020603050405020304" pitchFamily="18" charset="0"/>
                <a:cs typeface="Times New Roman" panose="02020603050405020304" pitchFamily="18" charset="0"/>
              </a:rPr>
              <a:t>- Sau </a:t>
            </a:r>
            <a:r>
              <a:rPr lang="en-US" sz="2800">
                <a:solidFill>
                  <a:prstClr val="black"/>
                </a:solidFill>
                <a:latin typeface="Times New Roman" panose="02020603050405020304" pitchFamily="18" charset="0"/>
                <a:cs typeface="Times New Roman" panose="02020603050405020304" pitchFamily="18" charset="0"/>
              </a:rPr>
              <a:t>khi Lê Hoàn mất (1005), Lê Long Đĩnh Lên ngôi vua nhưng tàn bạo làm cho triều thần chán ghét nhà Tiền </a:t>
            </a:r>
            <a:r>
              <a:rPr lang="en-US" sz="2800" smtClean="0">
                <a:solidFill>
                  <a:prstClr val="black"/>
                </a:solidFill>
                <a:latin typeface="Times New Roman" panose="02020603050405020304" pitchFamily="18" charset="0"/>
                <a:cs typeface="Times New Roman" panose="02020603050405020304" pitchFamily="18" charset="0"/>
              </a:rPr>
              <a:t>Lê</a:t>
            </a:r>
          </a:p>
          <a:p>
            <a:pPr lvl="0" algn="just">
              <a:defRPr/>
            </a:pPr>
            <a:r>
              <a:rPr lang="en-US" sz="2800" smtClean="0">
                <a:solidFill>
                  <a:prstClr val="black"/>
                </a:solidFill>
                <a:latin typeface="Times New Roman" panose="02020603050405020304" pitchFamily="18" charset="0"/>
                <a:cs typeface="Times New Roman" panose="02020603050405020304" pitchFamily="18" charset="0"/>
              </a:rPr>
              <a:t>- Năm </a:t>
            </a:r>
            <a:r>
              <a:rPr lang="en-US" sz="2800">
                <a:solidFill>
                  <a:prstClr val="black"/>
                </a:solidFill>
                <a:latin typeface="Times New Roman" panose="02020603050405020304" pitchFamily="18" charset="0"/>
                <a:cs typeface="Times New Roman" panose="02020603050405020304" pitchFamily="18" charset="0"/>
              </a:rPr>
              <a:t>1009 Lê Long Đĩnh mất, triều thần suy tôn Lý Công Uẩn lên làm vua, lập ra nhà Lý</a:t>
            </a:r>
            <a:r>
              <a:rPr lang="en-US" sz="2800" smtClean="0">
                <a:solidFill>
                  <a:prstClr val="black"/>
                </a:solidFill>
                <a:latin typeface="Times New Roman" panose="02020603050405020304" pitchFamily="18" charset="0"/>
                <a:cs typeface="Times New Roman" panose="02020603050405020304" pitchFamily="18" charset="0"/>
              </a:rPr>
              <a:t>.</a:t>
            </a:r>
          </a:p>
          <a:p>
            <a:pPr algn="just">
              <a:defRPr/>
            </a:pPr>
            <a:r>
              <a:rPr lang="en-US" sz="2800">
                <a:solidFill>
                  <a:prstClr val="black"/>
                </a:solidFill>
                <a:latin typeface="Times New Roman" panose="02020603050405020304" pitchFamily="18" charset="0"/>
                <a:cs typeface="Times New Roman" panose="02020603050405020304" pitchFamily="18" charset="0"/>
              </a:rPr>
              <a:t>- Năm 1010, Lý Công Uẩn đặt niên hiệu là Thuận Thiên, dời đô từ Hoa Lư về Đại La, đổi tên là Thăng Long</a:t>
            </a:r>
            <a:endParaRPr lang="en-US" sz="2800" i="1">
              <a:solidFill>
                <a:prstClr val="black"/>
              </a:solidFill>
              <a:latin typeface="Times New Roman" panose="02020603050405020304" pitchFamily="18" charset="0"/>
              <a:cs typeface="Times New Roman" panose="02020603050405020304" pitchFamily="18" charset="0"/>
            </a:endParaRPr>
          </a:p>
          <a:p>
            <a:pPr lvl="0" algn="just">
              <a:defRPr/>
            </a:pPr>
            <a:endParaRPr lang="en-US" sz="3200" i="1">
              <a:solidFill>
                <a:prstClr val="black"/>
              </a:solidFill>
              <a:latin typeface="Times New Roman" panose="02020603050405020304" pitchFamily="18" charset="0"/>
              <a:cs typeface="Times New Roman" panose="02020603050405020304" pitchFamily="18" charset="0"/>
            </a:endParaRPr>
          </a:p>
          <a:p>
            <a:pPr marL="457200" indent="-457200" algn="just">
              <a:buFontTx/>
              <a:buChar char="-"/>
              <a:defRPr/>
            </a:pPr>
            <a:endParaRPr lang="en-US" sz="3200" i="1">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9" y="744401"/>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0">
            <a:extLst>
              <a:ext uri="{FF2B5EF4-FFF2-40B4-BE49-F238E27FC236}">
                <a16:creationId xmlns:a16="http://schemas.microsoft.com/office/drawing/2014/main" id="{C03323C6-8F51-47F4-9703-7B5F9F280E4E}"/>
              </a:ext>
            </a:extLst>
          </p:cNvPr>
          <p:cNvSpPr/>
          <p:nvPr/>
        </p:nvSpPr>
        <p:spPr>
          <a:xfrm>
            <a:off x="2105832" y="1094140"/>
            <a:ext cx="7466793" cy="3706459"/>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Tại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sao</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Uẩn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lại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kinh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đô</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Hoa</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Lư</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Đại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La</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0312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1358</Words>
  <Application>Microsoft Office PowerPoint</Application>
  <PresentationFormat>Widescreen</PresentationFormat>
  <Paragraphs>131</Paragraphs>
  <Slides>24</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 Lý Thái Tổ, tên húy là Lý Công Uẩn, là vị Hoàng Đế sáng lập nhà Lý, trị vì từ năm 1009 đến khi qua đời năm 1028. Ông là người châu Cổ Pháp (Từ Sơn, Bắc Ninh).   Mẹ ông họ Phạm. Khi lên ba tuổi, mẹ ông đem ông cho Lý Khánh Văn, sư chùa Cổ Pháp làm con nuôi và đi tu từ đó. Đến bảy tuổi, ông được cha nuôi là Lý Khánh Văn gửi cho một người bạn - thiền sư nổi tiếng là Vạn Hạnh.  Lớn lên, ông vào kinh đô Hoa Lư làm quan nhà Tiền Lê. Ông được vua yêu, cho ở lại kinh thành học tập quân sự và gả con gái cho, ông còn được đặc phong làm Điện tiền cận vệ ở thành Hoa Lư, sau này ông được thăng lên đến chức Điện tiền chỉ huy sứ, chỉ huy cấm quân ở Hoa Lư. Ông là người có học, có đức và có uy tín nên được triều thần nhà Lê quý trọng.  Khi vua Lê Ngọa Triều mất, vua kế tự còn nhỏ, được sự ủng hộ Đào Cam Mộc (một đại thần trong triều) cùng thiền sư Vạn Hạnh và sự đồng thuận của nhiều quan lại và tăng sĩ,, ông đã lên ngôi vào năm 1009, lập ra nhà Lý.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Sơ đồ tổ chức bộ máy Nhà nước thời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Acer</cp:lastModifiedBy>
  <cp:revision>237</cp:revision>
  <dcterms:created xsi:type="dcterms:W3CDTF">2022-10-25T14:36:11Z</dcterms:created>
  <dcterms:modified xsi:type="dcterms:W3CDTF">2026-02-27T03:59:03Z</dcterms:modified>
</cp:coreProperties>
</file>