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7" r:id="rId4"/>
    <p:sldId id="433" r:id="rId5"/>
    <p:sldId id="434" r:id="rId6"/>
    <p:sldId id="435" r:id="rId7"/>
    <p:sldId id="436" r:id="rId8"/>
    <p:sldId id="437" r:id="rId9"/>
    <p:sldId id="438" r:id="rId10"/>
    <p:sldId id="439" r:id="rId11"/>
    <p:sldId id="440" r:id="rId12"/>
    <p:sldId id="441" r:id="rId13"/>
    <p:sldId id="466" r:id="rId14"/>
    <p:sldId id="465" r:id="rId15"/>
    <p:sldId id="442" r:id="rId16"/>
    <p:sldId id="467" r:id="rId17"/>
    <p:sldId id="443" r:id="rId18"/>
    <p:sldId id="464" r:id="rId19"/>
    <p:sldId id="444" r:id="rId20"/>
    <p:sldId id="445" r:id="rId21"/>
    <p:sldId id="446" r:id="rId22"/>
    <p:sldId id="447" r:id="rId23"/>
    <p:sldId id="448" r:id="rId24"/>
    <p:sldId id="449" r:id="rId25"/>
    <p:sldId id="450" r:id="rId26"/>
    <p:sldId id="451" r:id="rId27"/>
    <p:sldId id="452" r:id="rId28"/>
    <p:sldId id="412" r:id="rId29"/>
    <p:sldId id="429" r:id="rId30"/>
    <p:sldId id="430" r:id="rId31"/>
    <p:sldId id="43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82575" autoAdjust="0"/>
  </p:normalViewPr>
  <p:slideViewPr>
    <p:cSldViewPr snapToGrid="0">
      <p:cViewPr varScale="1">
        <p:scale>
          <a:sx n="93" d="100"/>
          <a:sy n="93" d="100"/>
        </p:scale>
        <p:origin x="90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06A97-EC02-464E-BB6A-282BE212F88D}" type="datetimeFigureOut">
              <a:rPr lang="en-US" smtClean="0"/>
              <a:pPr/>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645E-08D9-4910-AF74-330FD9E01CEF}" type="slidenum">
              <a:rPr lang="en-US" smtClean="0"/>
              <a:pPr/>
              <a:t>‹#›</a:t>
            </a:fld>
            <a:endParaRPr lang="en-US"/>
          </a:p>
        </p:txBody>
      </p:sp>
    </p:spTree>
    <p:extLst>
      <p:ext uri="{BB962C8B-B14F-4D97-AF65-F5344CB8AC3E}">
        <p14:creationId xmlns:p14="http://schemas.microsoft.com/office/powerpoint/2010/main" val="427989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E645E-08D9-4910-AF74-330FD9E01CEF}" type="slidenum">
              <a:rPr lang="en-US" smtClean="0"/>
              <a:pPr/>
              <a:t>1</a:t>
            </a:fld>
            <a:endParaRPr lang="en-US"/>
          </a:p>
        </p:txBody>
      </p:sp>
    </p:spTree>
    <p:extLst>
      <p:ext uri="{BB962C8B-B14F-4D97-AF65-F5344CB8AC3E}">
        <p14:creationId xmlns:p14="http://schemas.microsoft.com/office/powerpoint/2010/main" val="153217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38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76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55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19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27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86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02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8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1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56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9F06-6BB5-4F13-A06D-F7BEF994A3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63F6D-457C-4FEB-B47B-E474E9139E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7A2897-8BBF-450A-AE86-E4A5726C2BE4}"/>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02DA99E9-D91B-4533-B725-E989B1CCF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59C44-EDF6-4419-82DA-5DD749214D76}"/>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99763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891B-827C-4DF7-80BC-8B0CFBDEBC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67BE5-D7DF-4549-BF42-7B578A64C6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10709-23AB-470C-9A13-2632F12C5DE5}"/>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48C789B7-1BC4-4F85-98D3-DF0B71DFC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1BCFA-946B-49E3-A0C9-0F52A3402F74}"/>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9515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7F1E0-8E0E-4847-BB07-266DB4C9AB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CC53B-082A-4C9A-AB37-4D94B14732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9097B-9E4F-45AF-A485-3A821E97DBEF}"/>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646EF1A2-5A38-48DD-89B1-03F9341ED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32EEA-88EB-469C-B04F-58FB07CBAFE0}"/>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00536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54ED4C7-B329-4384-9907-D5B574C994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2DA5C4-CA8F-47B7-B948-6B25617A16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81E26D-CB3B-45F1-A1C8-BFF0280A1CF1}"/>
              </a:ext>
            </a:extLst>
          </p:cNvPr>
          <p:cNvSpPr>
            <a:spLocks noGrp="1" noChangeArrowheads="1"/>
          </p:cNvSpPr>
          <p:nvPr>
            <p:ph type="sldNum" sz="quarter" idx="12"/>
          </p:nvPr>
        </p:nvSpPr>
        <p:spPr>
          <a:ln/>
        </p:spPr>
        <p:txBody>
          <a:bodyPr/>
          <a:lstStyle>
            <a:lvl1pPr>
              <a:defRPr/>
            </a:lvl1pPr>
          </a:lstStyle>
          <a:p>
            <a:fld id="{8EBE22D2-B28A-4D1C-98EF-CC7FE2334B12}" type="slidenum">
              <a:rPr lang="en-US" altLang="en-US"/>
              <a:pPr/>
              <a:t>‹#›</a:t>
            </a:fld>
            <a:endParaRPr lang="en-US" altLang="en-US"/>
          </a:p>
        </p:txBody>
      </p:sp>
    </p:spTree>
    <p:extLst>
      <p:ext uri="{BB962C8B-B14F-4D97-AF65-F5344CB8AC3E}">
        <p14:creationId xmlns:p14="http://schemas.microsoft.com/office/powerpoint/2010/main" val="295359237"/>
      </p:ext>
    </p:extLst>
  </p:cSld>
  <p:clrMapOvr>
    <a:masterClrMapping/>
  </p:clrMapOvr>
  <p:transition advTm="150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D89316-F53D-49DD-A85C-C3AB556656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34EE22-6587-449B-9DD0-B716AA2113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AAF840-B094-4185-93C8-434B25A45A9B}"/>
              </a:ext>
            </a:extLst>
          </p:cNvPr>
          <p:cNvSpPr>
            <a:spLocks noGrp="1" noChangeArrowheads="1"/>
          </p:cNvSpPr>
          <p:nvPr>
            <p:ph type="sldNum" sz="quarter" idx="12"/>
          </p:nvPr>
        </p:nvSpPr>
        <p:spPr>
          <a:ln/>
        </p:spPr>
        <p:txBody>
          <a:bodyPr/>
          <a:lstStyle>
            <a:lvl1pPr>
              <a:defRPr/>
            </a:lvl1pPr>
          </a:lstStyle>
          <a:p>
            <a:fld id="{9293C2BA-7FC9-4307-AFFE-88DCF219AA75}" type="slidenum">
              <a:rPr lang="en-US" altLang="en-US"/>
              <a:pPr/>
              <a:t>‹#›</a:t>
            </a:fld>
            <a:endParaRPr lang="en-US" altLang="en-US"/>
          </a:p>
        </p:txBody>
      </p:sp>
    </p:spTree>
    <p:extLst>
      <p:ext uri="{BB962C8B-B14F-4D97-AF65-F5344CB8AC3E}">
        <p14:creationId xmlns:p14="http://schemas.microsoft.com/office/powerpoint/2010/main" val="3549258935"/>
      </p:ext>
    </p:extLst>
  </p:cSld>
  <p:clrMapOvr>
    <a:masterClrMapping/>
  </p:clrMapOvr>
  <p:transition advTm="150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55FEA4E-6B1A-4A57-B3F1-28E7EAC575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759E62-4D1C-471F-AB35-FAF573D8E1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25BCDC-3555-40E5-B6C2-489BC22F74A3}"/>
              </a:ext>
            </a:extLst>
          </p:cNvPr>
          <p:cNvSpPr>
            <a:spLocks noGrp="1" noChangeArrowheads="1"/>
          </p:cNvSpPr>
          <p:nvPr>
            <p:ph type="sldNum" sz="quarter" idx="12"/>
          </p:nvPr>
        </p:nvSpPr>
        <p:spPr>
          <a:ln/>
        </p:spPr>
        <p:txBody>
          <a:bodyPr/>
          <a:lstStyle>
            <a:lvl1pPr>
              <a:defRPr/>
            </a:lvl1pPr>
          </a:lstStyle>
          <a:p>
            <a:fld id="{FA02A2CD-F8BC-429E-B05B-1BFE86DBCB5C}" type="slidenum">
              <a:rPr lang="en-US" altLang="en-US"/>
              <a:pPr/>
              <a:t>‹#›</a:t>
            </a:fld>
            <a:endParaRPr lang="en-US" altLang="en-US"/>
          </a:p>
        </p:txBody>
      </p:sp>
    </p:spTree>
    <p:extLst>
      <p:ext uri="{BB962C8B-B14F-4D97-AF65-F5344CB8AC3E}">
        <p14:creationId xmlns:p14="http://schemas.microsoft.com/office/powerpoint/2010/main" val="2584398101"/>
      </p:ext>
    </p:extLst>
  </p:cSld>
  <p:clrMapOvr>
    <a:masterClrMapping/>
  </p:clrMapOvr>
  <p:transition advTm="150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EC720E-D88B-4FD3-A49E-230CE3EA14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050B24-5ECF-4C64-B7C1-7BFC2D8102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4A170F-0B37-4160-8038-60C6032073AF}"/>
              </a:ext>
            </a:extLst>
          </p:cNvPr>
          <p:cNvSpPr>
            <a:spLocks noGrp="1" noChangeArrowheads="1"/>
          </p:cNvSpPr>
          <p:nvPr>
            <p:ph type="sldNum" sz="quarter" idx="12"/>
          </p:nvPr>
        </p:nvSpPr>
        <p:spPr>
          <a:ln/>
        </p:spPr>
        <p:txBody>
          <a:bodyPr/>
          <a:lstStyle>
            <a:lvl1pPr>
              <a:defRPr/>
            </a:lvl1pPr>
          </a:lstStyle>
          <a:p>
            <a:fld id="{C909AD5B-4B28-4E35-BF5F-E3BD2927DF7D}" type="slidenum">
              <a:rPr lang="en-US" altLang="en-US"/>
              <a:pPr/>
              <a:t>‹#›</a:t>
            </a:fld>
            <a:endParaRPr lang="en-US" altLang="en-US"/>
          </a:p>
        </p:txBody>
      </p:sp>
    </p:spTree>
    <p:extLst>
      <p:ext uri="{BB962C8B-B14F-4D97-AF65-F5344CB8AC3E}">
        <p14:creationId xmlns:p14="http://schemas.microsoft.com/office/powerpoint/2010/main" val="4071657054"/>
      </p:ext>
    </p:extLst>
  </p:cSld>
  <p:clrMapOvr>
    <a:masterClrMapping/>
  </p:clrMapOvr>
  <p:transition advTm="150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743E83-EF21-49F5-8EE3-23B3E394312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EBD9BBD-CCDA-4CA2-BA06-73C5BEA7F9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2801A35-850E-4FCE-97F8-D7E9CB6D21A7}"/>
              </a:ext>
            </a:extLst>
          </p:cNvPr>
          <p:cNvSpPr>
            <a:spLocks noGrp="1" noChangeArrowheads="1"/>
          </p:cNvSpPr>
          <p:nvPr>
            <p:ph type="sldNum" sz="quarter" idx="12"/>
          </p:nvPr>
        </p:nvSpPr>
        <p:spPr>
          <a:ln/>
        </p:spPr>
        <p:txBody>
          <a:bodyPr/>
          <a:lstStyle>
            <a:lvl1pPr>
              <a:defRPr/>
            </a:lvl1pPr>
          </a:lstStyle>
          <a:p>
            <a:fld id="{C0AA5E5C-12EB-47DE-A402-18B71D38F2D9}" type="slidenum">
              <a:rPr lang="en-US" altLang="en-US"/>
              <a:pPr/>
              <a:t>‹#›</a:t>
            </a:fld>
            <a:endParaRPr lang="en-US" altLang="en-US"/>
          </a:p>
        </p:txBody>
      </p:sp>
    </p:spTree>
    <p:extLst>
      <p:ext uri="{BB962C8B-B14F-4D97-AF65-F5344CB8AC3E}">
        <p14:creationId xmlns:p14="http://schemas.microsoft.com/office/powerpoint/2010/main" val="986808332"/>
      </p:ext>
    </p:extLst>
  </p:cSld>
  <p:clrMapOvr>
    <a:masterClrMapping/>
  </p:clrMapOvr>
  <p:transition advTm="150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22229CE-37E4-46E7-8B57-2AF4B899081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B9D1533-5AF2-4E7A-8E05-49B6D1F7CF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E66D7F1-FEDD-4D47-BF7E-3DE8CABF6052}"/>
              </a:ext>
            </a:extLst>
          </p:cNvPr>
          <p:cNvSpPr>
            <a:spLocks noGrp="1" noChangeArrowheads="1"/>
          </p:cNvSpPr>
          <p:nvPr>
            <p:ph type="sldNum" sz="quarter" idx="12"/>
          </p:nvPr>
        </p:nvSpPr>
        <p:spPr>
          <a:ln/>
        </p:spPr>
        <p:txBody>
          <a:bodyPr/>
          <a:lstStyle>
            <a:lvl1pPr>
              <a:defRPr/>
            </a:lvl1pPr>
          </a:lstStyle>
          <a:p>
            <a:fld id="{2E9D74C9-9664-42D9-89D0-4347296AC1C9}" type="slidenum">
              <a:rPr lang="en-US" altLang="en-US"/>
              <a:pPr/>
              <a:t>‹#›</a:t>
            </a:fld>
            <a:endParaRPr lang="en-US" altLang="en-US"/>
          </a:p>
        </p:txBody>
      </p:sp>
    </p:spTree>
    <p:extLst>
      <p:ext uri="{BB962C8B-B14F-4D97-AF65-F5344CB8AC3E}">
        <p14:creationId xmlns:p14="http://schemas.microsoft.com/office/powerpoint/2010/main" val="1265325988"/>
      </p:ext>
    </p:extLst>
  </p:cSld>
  <p:clrMapOvr>
    <a:masterClrMapping/>
  </p:clrMapOvr>
  <p:transition advTm="150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95EBBB-2EE0-4C74-B969-8AC42A98BD6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A452A94-D77E-4301-ABCD-1D72C8AA96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6C4EA84-1AFA-4EFD-888B-5494667CD76D}"/>
              </a:ext>
            </a:extLst>
          </p:cNvPr>
          <p:cNvSpPr>
            <a:spLocks noGrp="1" noChangeArrowheads="1"/>
          </p:cNvSpPr>
          <p:nvPr>
            <p:ph type="sldNum" sz="quarter" idx="12"/>
          </p:nvPr>
        </p:nvSpPr>
        <p:spPr>
          <a:ln/>
        </p:spPr>
        <p:txBody>
          <a:bodyPr/>
          <a:lstStyle>
            <a:lvl1pPr>
              <a:defRPr/>
            </a:lvl1pPr>
          </a:lstStyle>
          <a:p>
            <a:fld id="{CDF5919C-84FE-4583-A634-C64C64DA0450}" type="slidenum">
              <a:rPr lang="en-US" altLang="en-US"/>
              <a:pPr/>
              <a:t>‹#›</a:t>
            </a:fld>
            <a:endParaRPr lang="en-US" altLang="en-US"/>
          </a:p>
        </p:txBody>
      </p:sp>
    </p:spTree>
    <p:extLst>
      <p:ext uri="{BB962C8B-B14F-4D97-AF65-F5344CB8AC3E}">
        <p14:creationId xmlns:p14="http://schemas.microsoft.com/office/powerpoint/2010/main" val="2876307730"/>
      </p:ext>
    </p:extLst>
  </p:cSld>
  <p:clrMapOvr>
    <a:masterClrMapping/>
  </p:clrMapOvr>
  <p:transition advTm="150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734F87D-D19B-4382-B4F1-A5B6663217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963C0D-C5E7-4CB5-800F-23F1B5DF40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8EFC9F-27B1-4770-AE42-9EF0FC707152}"/>
              </a:ext>
            </a:extLst>
          </p:cNvPr>
          <p:cNvSpPr>
            <a:spLocks noGrp="1" noChangeArrowheads="1"/>
          </p:cNvSpPr>
          <p:nvPr>
            <p:ph type="sldNum" sz="quarter" idx="12"/>
          </p:nvPr>
        </p:nvSpPr>
        <p:spPr>
          <a:ln/>
        </p:spPr>
        <p:txBody>
          <a:bodyPr/>
          <a:lstStyle>
            <a:lvl1pPr>
              <a:defRPr/>
            </a:lvl1pPr>
          </a:lstStyle>
          <a:p>
            <a:fld id="{08990624-04B9-4513-AC86-9CDAF57884E8}" type="slidenum">
              <a:rPr lang="en-US" altLang="en-US"/>
              <a:pPr/>
              <a:t>‹#›</a:t>
            </a:fld>
            <a:endParaRPr lang="en-US" altLang="en-US"/>
          </a:p>
        </p:txBody>
      </p:sp>
    </p:spTree>
    <p:extLst>
      <p:ext uri="{BB962C8B-B14F-4D97-AF65-F5344CB8AC3E}">
        <p14:creationId xmlns:p14="http://schemas.microsoft.com/office/powerpoint/2010/main" val="3293264901"/>
      </p:ext>
    </p:extLst>
  </p:cSld>
  <p:clrMapOvr>
    <a:masterClrMapping/>
  </p:clrMapOvr>
  <p:transition advTm="150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A92E-CFAA-4127-BD9E-13F50C67A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8F718-F7F9-41CA-B5EA-56591F6955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E7559-1E0C-488F-856F-A7C70D997726}"/>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4D48D841-62DF-42DC-98A6-FF96050BA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A6EE6-8A8C-44A3-9A45-77A2F08811BC}"/>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1329287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0ED5A85-C8C8-4ACC-8FDB-29CA29B2F3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DD9F53-E088-41D2-85AF-C754352CF0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03BFF5-078B-4100-86E0-DB301AE0F869}"/>
              </a:ext>
            </a:extLst>
          </p:cNvPr>
          <p:cNvSpPr>
            <a:spLocks noGrp="1" noChangeArrowheads="1"/>
          </p:cNvSpPr>
          <p:nvPr>
            <p:ph type="sldNum" sz="quarter" idx="12"/>
          </p:nvPr>
        </p:nvSpPr>
        <p:spPr>
          <a:ln/>
        </p:spPr>
        <p:txBody>
          <a:bodyPr/>
          <a:lstStyle>
            <a:lvl1pPr>
              <a:defRPr/>
            </a:lvl1pPr>
          </a:lstStyle>
          <a:p>
            <a:fld id="{465B9F93-8E95-4902-8E01-04FA4F861ECD}" type="slidenum">
              <a:rPr lang="en-US" altLang="en-US"/>
              <a:pPr/>
              <a:t>‹#›</a:t>
            </a:fld>
            <a:endParaRPr lang="en-US" altLang="en-US"/>
          </a:p>
        </p:txBody>
      </p:sp>
    </p:spTree>
    <p:extLst>
      <p:ext uri="{BB962C8B-B14F-4D97-AF65-F5344CB8AC3E}">
        <p14:creationId xmlns:p14="http://schemas.microsoft.com/office/powerpoint/2010/main" val="672306045"/>
      </p:ext>
    </p:extLst>
  </p:cSld>
  <p:clrMapOvr>
    <a:masterClrMapping/>
  </p:clrMapOvr>
  <p:transition advTm="150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9157EA-AA68-4652-8624-7D30219344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8857FD-1230-4AD1-B3DD-DA4793752F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7909AA-D79B-431D-9535-EC736918571C}"/>
              </a:ext>
            </a:extLst>
          </p:cNvPr>
          <p:cNvSpPr>
            <a:spLocks noGrp="1" noChangeArrowheads="1"/>
          </p:cNvSpPr>
          <p:nvPr>
            <p:ph type="sldNum" sz="quarter" idx="12"/>
          </p:nvPr>
        </p:nvSpPr>
        <p:spPr>
          <a:ln/>
        </p:spPr>
        <p:txBody>
          <a:bodyPr/>
          <a:lstStyle>
            <a:lvl1pPr>
              <a:defRPr/>
            </a:lvl1pPr>
          </a:lstStyle>
          <a:p>
            <a:fld id="{60558713-F5F5-4B1E-A9F3-83A80F73BB96}" type="slidenum">
              <a:rPr lang="en-US" altLang="en-US"/>
              <a:pPr/>
              <a:t>‹#›</a:t>
            </a:fld>
            <a:endParaRPr lang="en-US" altLang="en-US"/>
          </a:p>
        </p:txBody>
      </p:sp>
    </p:spTree>
    <p:extLst>
      <p:ext uri="{BB962C8B-B14F-4D97-AF65-F5344CB8AC3E}">
        <p14:creationId xmlns:p14="http://schemas.microsoft.com/office/powerpoint/2010/main" val="3646956511"/>
      </p:ext>
    </p:extLst>
  </p:cSld>
  <p:clrMapOvr>
    <a:masterClrMapping/>
  </p:clrMapOvr>
  <p:transition advTm="150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0838CF-C14E-4A3C-B07C-4774D7F046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1B9D43-0E10-4762-9D84-1C3C5BC3E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2674FC-8621-490F-80E5-C17193904233}"/>
              </a:ext>
            </a:extLst>
          </p:cNvPr>
          <p:cNvSpPr>
            <a:spLocks noGrp="1" noChangeArrowheads="1"/>
          </p:cNvSpPr>
          <p:nvPr>
            <p:ph type="sldNum" sz="quarter" idx="12"/>
          </p:nvPr>
        </p:nvSpPr>
        <p:spPr>
          <a:ln/>
        </p:spPr>
        <p:txBody>
          <a:bodyPr/>
          <a:lstStyle>
            <a:lvl1pPr>
              <a:defRPr/>
            </a:lvl1pPr>
          </a:lstStyle>
          <a:p>
            <a:fld id="{47AF12BB-071A-483D-8302-6E3191B3289F}" type="slidenum">
              <a:rPr lang="en-US" altLang="en-US"/>
              <a:pPr/>
              <a:t>‹#›</a:t>
            </a:fld>
            <a:endParaRPr lang="en-US" altLang="en-US"/>
          </a:p>
        </p:txBody>
      </p:sp>
    </p:spTree>
    <p:extLst>
      <p:ext uri="{BB962C8B-B14F-4D97-AF65-F5344CB8AC3E}">
        <p14:creationId xmlns:p14="http://schemas.microsoft.com/office/powerpoint/2010/main" val="3433681320"/>
      </p:ext>
    </p:extLst>
  </p:cSld>
  <p:clrMapOvr>
    <a:masterClrMapping/>
  </p:clrMapOvr>
  <p:transition advTm="1505000"/>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9FC37B33-6C7D-4BD5-8E8C-6EA5ECD04E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567D33-E756-45F7-9A0C-4B3E73C89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71EA54-701F-4484-A798-DC0E5267A367}"/>
              </a:ext>
            </a:extLst>
          </p:cNvPr>
          <p:cNvSpPr>
            <a:spLocks noGrp="1" noChangeArrowheads="1"/>
          </p:cNvSpPr>
          <p:nvPr>
            <p:ph type="sldNum" sz="quarter" idx="12"/>
          </p:nvPr>
        </p:nvSpPr>
        <p:spPr>
          <a:ln/>
        </p:spPr>
        <p:txBody>
          <a:bodyPr/>
          <a:lstStyle>
            <a:lvl1pPr>
              <a:defRPr/>
            </a:lvl1pPr>
          </a:lstStyle>
          <a:p>
            <a:fld id="{7A7B95EF-5018-4D49-8AE5-D11906BB75EB}" type="slidenum">
              <a:rPr lang="en-US" altLang="en-US"/>
              <a:pPr/>
              <a:t>‹#›</a:t>
            </a:fld>
            <a:endParaRPr lang="en-US" altLang="en-US"/>
          </a:p>
        </p:txBody>
      </p:sp>
    </p:spTree>
    <p:extLst>
      <p:ext uri="{BB962C8B-B14F-4D97-AF65-F5344CB8AC3E}">
        <p14:creationId xmlns:p14="http://schemas.microsoft.com/office/powerpoint/2010/main" val="876479147"/>
      </p:ext>
    </p:extLst>
  </p:cSld>
  <p:clrMapOvr>
    <a:masterClrMapping/>
  </p:clrMapOvr>
  <p:transition advTm="150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88B0-A99D-4CB7-B409-CA810DE48C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08EAB-0A40-4FB7-874D-910ABB019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CBD9A0-1EB2-4509-B24D-BA27F84D1E77}"/>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A4291477-E55F-46FE-8E6C-5F2742155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A1B36-6B93-476E-A440-05A8D5103919}"/>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64176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6032-BF31-4155-A762-7EEE98E3ED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B1D04-0A40-42E9-83CA-461983D928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98CF6-81AB-4C8F-B87A-61703B3747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B41A09-F6CD-4BA6-97BD-FA6A5C82EA7E}"/>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6" name="Footer Placeholder 5">
            <a:extLst>
              <a:ext uri="{FF2B5EF4-FFF2-40B4-BE49-F238E27FC236}">
                <a16:creationId xmlns:a16="http://schemas.microsoft.com/office/drawing/2014/main" id="{A78AA352-903F-4161-9267-78923BAFD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3E822-2AF5-4FD3-A097-5D6C2617DF3F}"/>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17586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1FED-FA28-4621-90DD-1BA4E4F20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BE4CC-43E3-48E4-9EE9-B2495EA7F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EEEA8F-4457-4F80-8FA1-D2A37812DD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2CBCC7-3CF8-49F1-829E-CCF6DA996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1C5132-80F6-498C-AC77-2F94F10F70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266D45-46EB-460F-943E-C9A0CDE5390A}"/>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8" name="Footer Placeholder 7">
            <a:extLst>
              <a:ext uri="{FF2B5EF4-FFF2-40B4-BE49-F238E27FC236}">
                <a16:creationId xmlns:a16="http://schemas.microsoft.com/office/drawing/2014/main" id="{88D48C6B-7F26-408C-8C82-3EFD173C8A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B3ABCB-DC86-454D-BF96-B1C2A3388968}"/>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55188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688F-CB3D-4E15-89C3-0FFF31E0B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1E39C-A464-423F-8E4B-80E78F948FF5}"/>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4" name="Footer Placeholder 3">
            <a:extLst>
              <a:ext uri="{FF2B5EF4-FFF2-40B4-BE49-F238E27FC236}">
                <a16:creationId xmlns:a16="http://schemas.microsoft.com/office/drawing/2014/main" id="{44716F31-6AC4-479B-91D4-13EB6C972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CB921-3C85-4E84-9CF7-AFEC2FF8256D}"/>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16449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34D04-E571-4227-9ECE-857AB8D34A7C}"/>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3" name="Footer Placeholder 2">
            <a:extLst>
              <a:ext uri="{FF2B5EF4-FFF2-40B4-BE49-F238E27FC236}">
                <a16:creationId xmlns:a16="http://schemas.microsoft.com/office/drawing/2014/main" id="{8B649890-1C26-4B6D-98C8-4892E7CF39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8E79C9-A924-4B71-B9C9-5F12201B503F}"/>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4344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A492-AC10-437D-BDF6-D24038B6D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11F6B3-4DF3-4D13-A967-CA74B3FC8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3F2B2-E20E-459F-8742-CDF53B07F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A3EC1E-06D8-40F8-8D9A-723835D1226B}"/>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6" name="Footer Placeholder 5">
            <a:extLst>
              <a:ext uri="{FF2B5EF4-FFF2-40B4-BE49-F238E27FC236}">
                <a16:creationId xmlns:a16="http://schemas.microsoft.com/office/drawing/2014/main" id="{424DC4F2-8D8C-4427-92A5-F183B48B5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BC5E3-A944-4924-B278-A5378A6E5CB9}"/>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266387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1091-35B6-4C3D-A25F-4620298BD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4384BD-00E3-4698-9F2F-DAFF5E2E4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3B520B-953B-48C9-B486-5A50150BD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25E867-40E3-40EB-9802-B7AE4C481012}"/>
              </a:ext>
            </a:extLst>
          </p:cNvPr>
          <p:cNvSpPr>
            <a:spLocks noGrp="1"/>
          </p:cNvSpPr>
          <p:nvPr>
            <p:ph type="dt" sz="half" idx="10"/>
          </p:nvPr>
        </p:nvSpPr>
        <p:spPr/>
        <p:txBody>
          <a:bodyPr/>
          <a:lstStyle/>
          <a:p>
            <a:fld id="{2033FC4D-8C86-4D65-BFC0-CF7B0A92EAEE}" type="datetimeFigureOut">
              <a:rPr lang="en-US" smtClean="0"/>
              <a:pPr/>
              <a:t>2/27/2026</a:t>
            </a:fld>
            <a:endParaRPr lang="en-US"/>
          </a:p>
        </p:txBody>
      </p:sp>
      <p:sp>
        <p:nvSpPr>
          <p:cNvPr id="6" name="Footer Placeholder 5">
            <a:extLst>
              <a:ext uri="{FF2B5EF4-FFF2-40B4-BE49-F238E27FC236}">
                <a16:creationId xmlns:a16="http://schemas.microsoft.com/office/drawing/2014/main" id="{87BE7264-1AB7-4B66-A731-A6F0B8293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60378-BAF9-4E83-863B-C9FD5FF61504}"/>
              </a:ext>
            </a:extLst>
          </p:cNvPr>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210130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4077B-B677-4B46-BB59-81F013625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C6578E-63AF-4141-9901-20F200EA9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F0678-5A71-4F5B-A90D-50A9F2383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3FC4D-8C86-4D65-BFC0-CF7B0A92EAEE}" type="datetimeFigureOut">
              <a:rPr lang="en-US" smtClean="0"/>
              <a:pPr/>
              <a:t>2/27/2026</a:t>
            </a:fld>
            <a:endParaRPr lang="en-US"/>
          </a:p>
        </p:txBody>
      </p:sp>
      <p:sp>
        <p:nvSpPr>
          <p:cNvPr id="5" name="Footer Placeholder 4">
            <a:extLst>
              <a:ext uri="{FF2B5EF4-FFF2-40B4-BE49-F238E27FC236}">
                <a16:creationId xmlns:a16="http://schemas.microsoft.com/office/drawing/2014/main" id="{405A5131-DA1A-4A0B-9FAE-82F404EFF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2EB0B9-AF09-438B-B747-6A647827B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705FB-9798-41F7-BE04-8B6528837100}" type="slidenum">
              <a:rPr lang="en-US" smtClean="0"/>
              <a:pPr/>
              <a:t>‹#›</a:t>
            </a:fld>
            <a:endParaRPr lang="en-US"/>
          </a:p>
        </p:txBody>
      </p:sp>
    </p:spTree>
    <p:extLst>
      <p:ext uri="{BB962C8B-B14F-4D97-AF65-F5344CB8AC3E}">
        <p14:creationId xmlns:p14="http://schemas.microsoft.com/office/powerpoint/2010/main" val="200397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3BC8B9-8F82-4DC7-8B38-CD3501AC37A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5FA70F3-C453-4398-ABFE-49923E5BE2F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6660" name="Rectangle 4">
            <a:extLst>
              <a:ext uri="{FF2B5EF4-FFF2-40B4-BE49-F238E27FC236}">
                <a16:creationId xmlns:a16="http://schemas.microsoft.com/office/drawing/2014/main" id="{D7F1A45C-3E7F-452F-9E5C-EE5695B9EFB4}"/>
              </a:ext>
            </a:extLst>
          </p:cNvPr>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326661" name="Rectangle 5">
            <a:extLst>
              <a:ext uri="{FF2B5EF4-FFF2-40B4-BE49-F238E27FC236}">
                <a16:creationId xmlns:a16="http://schemas.microsoft.com/office/drawing/2014/main" id="{09209BF4-7BD4-47B7-B689-E422D097B5CF}"/>
              </a:ext>
            </a:extLst>
          </p:cNvPr>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326662" name="Rectangle 6">
            <a:extLst>
              <a:ext uri="{FF2B5EF4-FFF2-40B4-BE49-F238E27FC236}">
                <a16:creationId xmlns:a16="http://schemas.microsoft.com/office/drawing/2014/main" id="{1826074C-A9D5-4D3B-ADEC-424D09B154D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6EAC695-F6E3-447E-94A1-8D38F0A63B08}" type="slidenum">
              <a:rPr lang="en-US" altLang="en-US"/>
              <a:pPr/>
              <a:t>‹#›</a:t>
            </a:fld>
            <a:endParaRPr lang="en-US" altLang="en-US"/>
          </a:p>
        </p:txBody>
      </p:sp>
    </p:spTree>
    <p:extLst>
      <p:ext uri="{BB962C8B-B14F-4D97-AF65-F5344CB8AC3E}">
        <p14:creationId xmlns:p14="http://schemas.microsoft.com/office/powerpoint/2010/main" val="439855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Tm="150500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6EFA6E-733A-4AB2-B337-D941C18AA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1641987" y="0"/>
            <a:ext cx="9144000" cy="925717"/>
          </a:xfrm>
          <a:solidFill>
            <a:schemeClr val="accent1">
              <a:lumMod val="60000"/>
              <a:lumOff val="40000"/>
            </a:schemeClr>
          </a:solidFill>
        </p:spPr>
        <p:txBody>
          <a:bodyPr/>
          <a:lstStyle/>
          <a:p>
            <a:r>
              <a:rPr lang="en-US" b="1" dirty="0">
                <a:latin typeface="Times New Roman" panose="02020603050405020304" pitchFamily="18" charset="0"/>
                <a:cs typeface="Times New Roman" panose="02020603050405020304" pitchFamily="18" charset="0"/>
              </a:rPr>
              <a:t>CHƯƠNG 5</a:t>
            </a:r>
          </a:p>
          <a:p>
            <a:r>
              <a:rPr lang="en-US" b="1" dirty="0">
                <a:latin typeface="Times New Roman" panose="02020603050405020304" pitchFamily="18" charset="0"/>
                <a:cs typeface="Times New Roman" panose="02020603050405020304" pitchFamily="18" charset="0"/>
              </a:rPr>
              <a:t>ĐẠI VIỆT THỜI LÝ – TRẦN – HỒ (1009-1407)</a:t>
            </a:r>
          </a:p>
        </p:txBody>
      </p:sp>
      <p:sp>
        <p:nvSpPr>
          <p:cNvPr id="7" name="Subtitle 2">
            <a:extLst>
              <a:ext uri="{FF2B5EF4-FFF2-40B4-BE49-F238E27FC236}">
                <a16:creationId xmlns:a16="http://schemas.microsoft.com/office/drawing/2014/main" id="{595639F9-3E15-418C-9347-93D90A79A38E}"/>
              </a:ext>
            </a:extLst>
          </p:cNvPr>
          <p:cNvSpPr txBox="1">
            <a:spLocks/>
          </p:cNvSpPr>
          <p:nvPr/>
        </p:nvSpPr>
        <p:spPr>
          <a:xfrm>
            <a:off x="0" y="3097161"/>
            <a:ext cx="7447935" cy="3760839"/>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err="1">
                <a:latin typeface="Times New Roman" panose="02020603050405020304" pitchFamily="18" charset="0"/>
                <a:cs typeface="Times New Roman" panose="02020603050405020304" pitchFamily="18" charset="0"/>
              </a:rPr>
              <a:t>Mục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nắm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	1.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triển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(1009-1225)</a:t>
            </a:r>
          </a:p>
          <a:p>
            <a:pPr algn="l"/>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Cuộc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Tống</a:t>
            </a:r>
            <a:r>
              <a:rPr lang="en-US" b="1" dirty="0">
                <a:latin typeface="Times New Roman" panose="02020603050405020304" pitchFamily="18" charset="0"/>
                <a:cs typeface="Times New Roman" panose="02020603050405020304" pitchFamily="18" charset="0"/>
              </a:rPr>
              <a:t> (1075-1077)</a:t>
            </a:r>
          </a:p>
          <a:p>
            <a:pPr algn="l"/>
            <a:r>
              <a:rPr lang="en-US" b="1" dirty="0">
                <a:latin typeface="Times New Roman" panose="02020603050405020304" pitchFamily="18" charset="0"/>
                <a:cs typeface="Times New Roman" panose="02020603050405020304" pitchFamily="18" charset="0"/>
              </a:rPr>
              <a:t>	3.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Trần</a:t>
            </a:r>
            <a:r>
              <a:rPr lang="en-US" b="1" dirty="0">
                <a:latin typeface="Times New Roman" panose="02020603050405020304" pitchFamily="18" charset="0"/>
                <a:cs typeface="Times New Roman" panose="02020603050405020304" pitchFamily="18" charset="0"/>
              </a:rPr>
              <a:t> (1266-1400)</a:t>
            </a:r>
          </a:p>
          <a:p>
            <a:pPr algn="l"/>
            <a:r>
              <a:rPr lang="en-US" b="1" dirty="0">
                <a:latin typeface="Times New Roman" panose="02020603050405020304" pitchFamily="18" charset="0"/>
                <a:cs typeface="Times New Roman" panose="02020603050405020304" pitchFamily="18" charset="0"/>
              </a:rPr>
              <a:t>	4.  Ba </a:t>
            </a:r>
            <a:r>
              <a:rPr lang="en-US" b="1" dirty="0" err="1">
                <a:latin typeface="Times New Roman" panose="02020603050405020304" pitchFamily="18" charset="0"/>
                <a:cs typeface="Times New Roman" panose="02020603050405020304" pitchFamily="18" charset="0"/>
              </a:rPr>
              <a:t>lần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Mông-Nguyên</a:t>
            </a:r>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	5.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Hồ</a:t>
            </a:r>
            <a:r>
              <a:rPr lang="en-US" b="1" dirty="0">
                <a:latin typeface="Times New Roman" panose="02020603050405020304" pitchFamily="18" charset="0"/>
                <a:cs typeface="Times New Roman" panose="02020603050405020304" pitchFamily="18" charset="0"/>
              </a:rPr>
              <a:t> (1400-1407)</a:t>
            </a:r>
          </a:p>
          <a:p>
            <a:pPr algn="l"/>
            <a:endParaRPr lang="en-US" b="1" dirty="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0BCBE45A-AFFB-47F2-9E18-4BBA1EFDFD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7934" y="3097160"/>
            <a:ext cx="4744065" cy="3760839"/>
          </a:xfrm>
          <a:prstGeom prst="rect">
            <a:avLst/>
          </a:prstGeom>
        </p:spPr>
      </p:pic>
    </p:spTree>
    <p:extLst>
      <p:ext uri="{BB962C8B-B14F-4D97-AF65-F5344CB8AC3E}">
        <p14:creationId xmlns:p14="http://schemas.microsoft.com/office/powerpoint/2010/main" val="30495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AFF8A-3FAB-4CF6-8188-50357291C08F}"/>
              </a:ext>
            </a:extLst>
          </p:cNvPr>
          <p:cNvSpPr>
            <a:spLocks noGrp="1"/>
          </p:cNvSpPr>
          <p:nvPr>
            <p:ph idx="1"/>
          </p:nvPr>
        </p:nvSpPr>
        <p:spPr>
          <a:xfrm>
            <a:off x="1" y="0"/>
            <a:ext cx="6521569" cy="6858000"/>
          </a:xfrm>
        </p:spPr>
        <p:txBody>
          <a:bodyPr>
            <a:normAutofit fontScale="85000" lnSpcReduction="10000"/>
          </a:bodyPr>
          <a:lstStyle/>
          <a:p>
            <a:pPr marL="0" indent="0" algn="just">
              <a:buNone/>
            </a:pPr>
            <a:r>
              <a:rPr lang="en-US" sz="3100" b="1" dirty="0">
                <a:latin typeface="+mj-lt"/>
              </a:rPr>
              <a:t>	</a:t>
            </a:r>
            <a:r>
              <a:rPr lang="vi-VN" sz="3100" b="1" dirty="0">
                <a:latin typeface="+mj-lt"/>
              </a:rPr>
              <a:t>Chùa Một Cột</a:t>
            </a:r>
            <a:r>
              <a:rPr lang="vi-VN" sz="3100" dirty="0">
                <a:latin typeface="+mj-lt"/>
              </a:rPr>
              <a:t> được khởi công xây dựng vào năm Kỷ Sửu 1049, dưới thời vua Lý Thái Tông. Theo truyền thuyết dân gian, trong một giấc chiêm bao vua Lý Thái Tông đã mơ thấy Phật bà Quan Âm đang tọa trên đài sen tỏa ánh hào quang và mời nhà vua lên cùng. Tỉnh giấc chiêm bao nhà vua liền kể với bề tôi. Nhà sư Thiền Tuệ khuyên vua nên dựng chùa trên trụ đá y như trong giấc mơ, làm tòa sen để Phật bà ngự ở trên. </a:t>
            </a:r>
            <a:endParaRPr lang="en-US" sz="3100" dirty="0">
              <a:latin typeface="+mj-lt"/>
            </a:endParaRPr>
          </a:p>
          <a:p>
            <a:pPr marL="0" indent="0" algn="just">
              <a:buNone/>
            </a:pPr>
            <a:r>
              <a:rPr lang="en-US" sz="3100" dirty="0">
                <a:latin typeface="+mj-lt"/>
              </a:rPr>
              <a:t>	</a:t>
            </a:r>
            <a:r>
              <a:rPr lang="vi-VN" sz="3100" dirty="0">
                <a:latin typeface="+mj-lt"/>
              </a:rPr>
              <a:t>Trong sử sách có chép lại tại vị trí </a:t>
            </a:r>
            <a:r>
              <a:rPr lang="vi-VN" sz="3100" b="1" dirty="0">
                <a:latin typeface="+mj-lt"/>
              </a:rPr>
              <a:t>chùa Một Cột</a:t>
            </a:r>
            <a:r>
              <a:rPr lang="vi-VN" sz="3100" dirty="0">
                <a:latin typeface="+mj-lt"/>
              </a:rPr>
              <a:t> bây giờ có một cột đá phía trên có ngôi lầu ngọc, trong lầu ngọc có tượng Phật Quan Âm đã được dựng ở hồ nước vuông. Nhà vua thường lui tới tụng kinh niệm phật, cầu nguyện. Sau hoàng tử nối dõi tu sửa lại thành chùa và dựng thêm một ngôi chùa bên cạnh cách 10 m về phía Tây Nam. Cụm di tích này được đặt tên Diên Hựu Tự với mong muốn “phước lành dài lâu”.</a:t>
            </a:r>
            <a:endParaRPr lang="en-US" sz="3100" dirty="0">
              <a:latin typeface="+mj-lt"/>
            </a:endParaRPr>
          </a:p>
        </p:txBody>
      </p:sp>
      <p:pic>
        <p:nvPicPr>
          <p:cNvPr id="5" name="Picture 4">
            <a:extLst>
              <a:ext uri="{FF2B5EF4-FFF2-40B4-BE49-F238E27FC236}">
                <a16:creationId xmlns:a16="http://schemas.microsoft.com/office/drawing/2014/main" id="{2AA93449-55C1-45DE-975D-C0F597DC1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570" y="841075"/>
            <a:ext cx="5670429" cy="5175849"/>
          </a:xfrm>
          <a:prstGeom prst="rect">
            <a:avLst/>
          </a:prstGeom>
        </p:spPr>
      </p:pic>
      <p:pic>
        <p:nvPicPr>
          <p:cNvPr id="7" name="Picture 6">
            <a:extLst>
              <a:ext uri="{FF2B5EF4-FFF2-40B4-BE49-F238E27FC236}">
                <a16:creationId xmlns:a16="http://schemas.microsoft.com/office/drawing/2014/main" id="{719CE9DB-6BF4-4EC5-8457-3EF13D8F7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571" y="841075"/>
            <a:ext cx="5670429" cy="5175848"/>
          </a:xfrm>
          <a:prstGeom prst="rect">
            <a:avLst/>
          </a:prstGeom>
        </p:spPr>
      </p:pic>
    </p:spTree>
    <p:extLst>
      <p:ext uri="{BB962C8B-B14F-4D97-AF65-F5344CB8AC3E}">
        <p14:creationId xmlns:p14="http://schemas.microsoft.com/office/powerpoint/2010/main" val="115546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133342" y="1118480"/>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133342" y="1827484"/>
            <a:ext cx="227737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ubtitle 2">
            <a:extLst>
              <a:ext uri="{FF2B5EF4-FFF2-40B4-BE49-F238E27FC236}">
                <a16:creationId xmlns:a16="http://schemas.microsoft.com/office/drawing/2014/main" id="{3AA4C41B-3217-413A-8F89-19E1135E2FF7}"/>
              </a:ext>
            </a:extLst>
          </p:cNvPr>
          <p:cNvSpPr txBox="1">
            <a:spLocks/>
          </p:cNvSpPr>
          <p:nvPr/>
        </p:nvSpPr>
        <p:spPr>
          <a:xfrm>
            <a:off x="-8" y="2753678"/>
            <a:ext cx="702073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trở</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ubtitle 2">
            <a:extLst>
              <a:ext uri="{FF2B5EF4-FFF2-40B4-BE49-F238E27FC236}">
                <a16:creationId xmlns:a16="http://schemas.microsoft.com/office/drawing/2014/main" id="{BAE1A87D-9DA1-41F7-ABEA-2C18CC3C6CC5}"/>
              </a:ext>
            </a:extLst>
          </p:cNvPr>
          <p:cNvSpPr txBox="1">
            <a:spLocks/>
          </p:cNvSpPr>
          <p:nvPr/>
        </p:nvSpPr>
        <p:spPr>
          <a:xfrm>
            <a:off x="-1" y="3990165"/>
            <a:ext cx="1219199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vai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trọng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thịnh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477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299" y="521970"/>
            <a:ext cx="10467976" cy="5632311"/>
          </a:xfrm>
          <a:prstGeom prst="rect">
            <a:avLst/>
          </a:prstGeom>
        </p:spPr>
        <p:txBody>
          <a:bodyPr wrap="square">
            <a:spAutoFit/>
          </a:bodyPr>
          <a:lstStyle/>
          <a:p>
            <a:r>
              <a:rPr lang="vi-VN" sz="2400" b="1">
                <a:latin typeface="+mj-lt"/>
              </a:rPr>
              <a:t>1️⃣ Phật giáo trở thành Quốc giáo</a:t>
            </a:r>
          </a:p>
          <a:p>
            <a:r>
              <a:rPr lang="vi-VN" sz="2400" b="1">
                <a:latin typeface="+mj-lt"/>
              </a:rPr>
              <a:t>➤ Quốc giáo là gì?</a:t>
            </a:r>
          </a:p>
          <a:p>
            <a:r>
              <a:rPr lang="vi-VN" sz="2400">
                <a:latin typeface="+mj-lt"/>
              </a:rPr>
              <a:t>→ </a:t>
            </a:r>
            <a:r>
              <a:rPr lang="vi-VN" sz="2400" i="1">
                <a:latin typeface="+mj-lt"/>
              </a:rPr>
              <a:t>Quốc giáo = tôn giáo được nhà nước coi trọng nhất, bảo trợ và khuyến khích.</a:t>
            </a:r>
            <a:endParaRPr lang="vi-VN" sz="2400">
              <a:latin typeface="+mj-lt"/>
            </a:endParaRPr>
          </a:p>
          <a:p>
            <a:r>
              <a:rPr lang="vi-VN" sz="2400" b="1">
                <a:latin typeface="+mj-lt"/>
              </a:rPr>
              <a:t>➤ Vì sao thời Lý Phật giáo là Quốc giáo?</a:t>
            </a:r>
          </a:p>
          <a:p>
            <a:pPr>
              <a:buFont typeface="Arial" panose="020B0604020202020204" pitchFamily="34" charset="0"/>
              <a:buChar char="•"/>
            </a:pPr>
            <a:r>
              <a:rPr lang="vi-VN" sz="2400">
                <a:latin typeface="+mj-lt"/>
              </a:rPr>
              <a:t>Nhiều vua Lý </a:t>
            </a:r>
            <a:r>
              <a:rPr lang="vi-VN" sz="2400" b="1">
                <a:latin typeface="+mj-lt"/>
              </a:rPr>
              <a:t>sùng Phật</a:t>
            </a:r>
            <a:r>
              <a:rPr lang="vi-VN" sz="2400">
                <a:latin typeface="+mj-lt"/>
              </a:rPr>
              <a:t> (Lý Thái Tổ, Lý Thái Tông…)</a:t>
            </a:r>
          </a:p>
          <a:p>
            <a:pPr>
              <a:buFont typeface="Arial" panose="020B0604020202020204" pitchFamily="34" charset="0"/>
              <a:buChar char="•"/>
            </a:pPr>
            <a:r>
              <a:rPr lang="vi-VN" sz="2400">
                <a:latin typeface="+mj-lt"/>
              </a:rPr>
              <a:t>Thiền sư tham gia việc nước: </a:t>
            </a:r>
            <a:r>
              <a:rPr lang="vi-VN" sz="2400" b="1">
                <a:latin typeface="+mj-lt"/>
              </a:rPr>
              <a:t>Vạn Hạnh, Viên Chiếu…</a:t>
            </a:r>
            <a:endParaRPr lang="vi-VN" sz="2400">
              <a:latin typeface="+mj-lt"/>
            </a:endParaRPr>
          </a:p>
          <a:p>
            <a:pPr>
              <a:buFont typeface="Arial" panose="020B0604020202020204" pitchFamily="34" charset="0"/>
              <a:buChar char="•"/>
            </a:pPr>
            <a:r>
              <a:rPr lang="vi-VN" sz="2400">
                <a:latin typeface="+mj-lt"/>
              </a:rPr>
              <a:t>Phật giáo dạy:</a:t>
            </a:r>
            <a:br>
              <a:rPr lang="vi-VN" sz="2400">
                <a:latin typeface="+mj-lt"/>
              </a:rPr>
            </a:br>
            <a:r>
              <a:rPr lang="vi-VN" sz="2400">
                <a:latin typeface="+mj-lt"/>
              </a:rPr>
              <a:t>✔️ Từ bi</a:t>
            </a:r>
            <a:br>
              <a:rPr lang="vi-VN" sz="2400">
                <a:latin typeface="+mj-lt"/>
              </a:rPr>
            </a:br>
            <a:r>
              <a:rPr lang="vi-VN" sz="2400">
                <a:latin typeface="+mj-lt"/>
              </a:rPr>
              <a:t>✔️ Nhân ái</a:t>
            </a:r>
            <a:br>
              <a:rPr lang="vi-VN" sz="2400">
                <a:latin typeface="+mj-lt"/>
              </a:rPr>
            </a:br>
            <a:r>
              <a:rPr lang="vi-VN" sz="2400">
                <a:latin typeface="+mj-lt"/>
              </a:rPr>
              <a:t>✔️ Khoan dung</a:t>
            </a:r>
            <a:br>
              <a:rPr lang="vi-VN" sz="2400">
                <a:latin typeface="+mj-lt"/>
              </a:rPr>
            </a:br>
            <a:r>
              <a:rPr lang="vi-VN" sz="2400">
                <a:latin typeface="+mj-lt"/>
              </a:rPr>
              <a:t>→ Phù hợp với xã hội sau chiến tranh, cần ổn định lòng dân</a:t>
            </a:r>
          </a:p>
          <a:p>
            <a:r>
              <a:rPr lang="vi-VN" sz="2400" b="1">
                <a:latin typeface="+mj-lt"/>
              </a:rPr>
              <a:t>➤ Biểu hiện cụ thể:</a:t>
            </a:r>
          </a:p>
          <a:p>
            <a:pPr>
              <a:buFont typeface="Arial" panose="020B0604020202020204" pitchFamily="34" charset="0"/>
              <a:buChar char="•"/>
            </a:pPr>
            <a:r>
              <a:rPr lang="vi-VN" sz="2400">
                <a:latin typeface="+mj-lt"/>
              </a:rPr>
              <a:t>Xây rất nhiều chùa: </a:t>
            </a:r>
            <a:r>
              <a:rPr lang="vi-VN" sz="2400" b="1">
                <a:latin typeface="+mj-lt"/>
              </a:rPr>
              <a:t>Chùa Một Cột, Diên Hựu, Phật Tích…</a:t>
            </a:r>
            <a:endParaRPr lang="vi-VN" sz="2400">
              <a:latin typeface="+mj-lt"/>
            </a:endParaRPr>
          </a:p>
          <a:p>
            <a:pPr>
              <a:buFont typeface="Arial" panose="020B0604020202020204" pitchFamily="34" charset="0"/>
              <a:buChar char="•"/>
            </a:pPr>
            <a:r>
              <a:rPr lang="vi-VN" sz="2400">
                <a:latin typeface="+mj-lt"/>
              </a:rPr>
              <a:t>Sư sãi được trọng dụng</a:t>
            </a:r>
          </a:p>
          <a:p>
            <a:pPr>
              <a:buFont typeface="Arial" panose="020B0604020202020204" pitchFamily="34" charset="0"/>
              <a:buChar char="•"/>
            </a:pPr>
            <a:r>
              <a:rPr lang="vi-VN" sz="2400">
                <a:latin typeface="+mj-lt"/>
              </a:rPr>
              <a:t>Phật giáo ảnh hưởng mạnh </a:t>
            </a:r>
            <a:r>
              <a:rPr lang="vi-VN" sz="2400" smtClean="0">
                <a:latin typeface="+mj-lt"/>
              </a:rPr>
              <a:t>đến:</a:t>
            </a:r>
            <a:r>
              <a:rPr lang="en-US" sz="2400" smtClean="0">
                <a:latin typeface="+mj-lt"/>
              </a:rPr>
              <a:t> </a:t>
            </a:r>
            <a:r>
              <a:rPr lang="vi-VN" sz="2400" smtClean="0">
                <a:latin typeface="+mj-lt"/>
              </a:rPr>
              <a:t>Đạo đức</a:t>
            </a:r>
            <a:r>
              <a:rPr lang="en-US" sz="2400" smtClean="0">
                <a:latin typeface="+mj-lt"/>
              </a:rPr>
              <a:t>,</a:t>
            </a:r>
            <a:r>
              <a:rPr lang="vi-VN" sz="2400" smtClean="0">
                <a:latin typeface="+mj-lt"/>
              </a:rPr>
              <a:t>Văn học</a:t>
            </a:r>
            <a:r>
              <a:rPr lang="en-US" sz="2400" smtClean="0">
                <a:latin typeface="+mj-lt"/>
              </a:rPr>
              <a:t>, </a:t>
            </a:r>
            <a:r>
              <a:rPr lang="vi-VN" sz="2400" smtClean="0">
                <a:latin typeface="+mj-lt"/>
              </a:rPr>
              <a:t>Nghệ </a:t>
            </a:r>
            <a:r>
              <a:rPr lang="vi-VN" sz="2400">
                <a:latin typeface="+mj-lt"/>
              </a:rPr>
              <a:t>thuật</a:t>
            </a:r>
          </a:p>
        </p:txBody>
      </p:sp>
      <p:sp>
        <p:nvSpPr>
          <p:cNvPr id="3" name="Rectangle 1"/>
          <p:cNvSpPr>
            <a:spLocks noChangeArrowheads="1"/>
          </p:cNvSpPr>
          <p:nvPr/>
        </p:nvSpPr>
        <p:spPr bwMode="auto">
          <a:xfrm>
            <a:off x="495299" y="2114520"/>
            <a:ext cx="112646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FF0000"/>
                </a:solidFill>
                <a:effectLst/>
                <a:latin typeface="Arial" panose="020B0604020202020204" pitchFamily="34" charset="0"/>
              </a:rPr>
              <a:t>📌 </a:t>
            </a:r>
            <a:r>
              <a:rPr kumimoji="0" lang="en-US" altLang="en-US" sz="2000" b="0" i="1" u="none" strike="noStrike" cap="none" normalizeH="0" baseline="0" smtClean="0">
                <a:ln>
                  <a:noFill/>
                </a:ln>
                <a:solidFill>
                  <a:srgbClr val="FF0000"/>
                </a:solidFill>
                <a:effectLst/>
                <a:latin typeface="Arial" panose="020B0604020202020204" pitchFamily="34" charset="0"/>
              </a:rPr>
              <a:t>Thời Lý, Phật giáo không chỉ là tôn giáo mà còn là chỗ dựa tinh thần và chính trị của triều đình.</a:t>
            </a:r>
            <a:endParaRPr kumimoji="0" lang="en-US" altLang="en-US" sz="2000" b="0" i="0" u="none" strike="noStrike" cap="none" normalizeH="0" baseline="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83940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85825" y="629691"/>
            <a:ext cx="1064105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rPr>
              <a:t>2</a:t>
            </a:r>
            <a:r>
              <a:rPr kumimoji="0" lang="en-US" altLang="en-US" sz="2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Nho giáo bắt đầu có vai trò – Đạo giáo khá thịnh hành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Nho giáo: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Là học thuyết dạy: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Trung với vua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Hiếu với cha mẹ</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Lễ nghĩa – trật tự xã hội</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Vai trò của Nho giáo thời Lý: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Dùng để:</a:t>
            </a:r>
            <a:br>
              <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r>
              <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Đào tạo quan lại</a:t>
            </a:r>
            <a:br>
              <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r>
              <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Tổ chức thi cử</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Năm 1070: lập </a:t>
            </a:r>
            <a:r>
              <a:rPr kumimoji="0" lang="en-US" altLang="en-US" sz="2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Văn Miếu</a:t>
            </a:r>
            <a:endPar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Năm 1075: mở </a:t>
            </a:r>
            <a:r>
              <a:rPr kumimoji="0" lang="en-US" altLang="en-US" sz="2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khoa thi đầu tiên</a:t>
            </a:r>
            <a:endPar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0"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Nho giáo giúp nhà nước tổ chức bộ máy cai trị và đào tạo người làm quan.</a:t>
            </a:r>
            <a:endParaRPr kumimoji="0" lang="en-US" altLang="en-US" sz="26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398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dirty="0">
                <a:solidFill>
                  <a:prstClr val="black"/>
                </a:solidFill>
                <a:latin typeface="Times New Roman" panose="02020603050405020304" pitchFamily="18" charset="0"/>
                <a:cs typeface="Times New Roman" panose="02020603050405020304" pitchFamily="18" charset="0"/>
              </a:rPr>
              <a:t>b</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Cloud Callout 10">
            <a:extLst>
              <a:ext uri="{FF2B5EF4-FFF2-40B4-BE49-F238E27FC236}">
                <a16:creationId xmlns:a16="http://schemas.microsoft.com/office/drawing/2014/main" id="{37E625B5-D1B6-4055-90BF-FDEFA71ADC06}"/>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Văn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học</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nước</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ta</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dưới</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có</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những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nét</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gì</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nổi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bật</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22" name="Picture 21">
            <a:extLst>
              <a:ext uri="{FF2B5EF4-FFF2-40B4-BE49-F238E27FC236}">
                <a16:creationId xmlns:a16="http://schemas.microsoft.com/office/drawing/2014/main" id="{5B2DF4ED-131A-43FE-AA81-224A79446575}"/>
              </a:ext>
            </a:extLst>
          </p:cNvPr>
          <p:cNvPicPr>
            <a:picLocks noChangeAspect="1"/>
          </p:cNvPicPr>
          <p:nvPr/>
        </p:nvPicPr>
        <p:blipFill>
          <a:blip r:embed="rId3"/>
          <a:stretch>
            <a:fillRect/>
          </a:stretch>
        </p:blipFill>
        <p:spPr>
          <a:xfrm>
            <a:off x="10141795" y="3952452"/>
            <a:ext cx="2557220" cy="3049346"/>
          </a:xfrm>
          <a:prstGeom prst="rect">
            <a:avLst/>
          </a:prstGeom>
        </p:spPr>
      </p:pic>
      <p:sp>
        <p:nvSpPr>
          <p:cNvPr id="23" name="Subtitle 2">
            <a:extLst>
              <a:ext uri="{FF2B5EF4-FFF2-40B4-BE49-F238E27FC236}">
                <a16:creationId xmlns:a16="http://schemas.microsoft.com/office/drawing/2014/main" id="{3AA4C41B-3217-413A-8F89-19E1135E2FF7}"/>
              </a:ext>
            </a:extLst>
          </p:cNvPr>
          <p:cNvSpPr txBox="1">
            <a:spLocks/>
          </p:cNvSpPr>
          <p:nvPr/>
        </p:nvSpPr>
        <p:spPr>
          <a:xfrm>
            <a:off x="-9" y="2981863"/>
            <a:ext cx="702073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957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3949" y="1304836"/>
            <a:ext cx="10182225" cy="1384995"/>
          </a:xfrm>
          <a:prstGeom prst="rect">
            <a:avLst/>
          </a:prstGeom>
        </p:spPr>
        <p:txBody>
          <a:bodyPr wrap="square">
            <a:spAutoFit/>
          </a:bodyPr>
          <a:lstStyle/>
          <a:p>
            <a:r>
              <a:rPr lang="vi-VN" sz="2800">
                <a:latin typeface="Times New Roman" panose="02020603050405020304" pitchFamily="18" charset="0"/>
                <a:cs typeface="Times New Roman" panose="02020603050405020304" pitchFamily="18" charset="0"/>
              </a:rPr>
              <a:t>Thời Lý, chữ Hán là chữ viết chính thức của nhà nước. Một bộ phận người Việt học và sử dụng chữ Hán, chủ yếu là quan lại, trí thức; còn đại đa số nhân dân chưa biết chữ.</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969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930D-8197-4DAC-806E-BF09309365B6}"/>
              </a:ext>
            </a:extLst>
          </p:cNvPr>
          <p:cNvSpPr>
            <a:spLocks noGrp="1"/>
          </p:cNvSpPr>
          <p:nvPr>
            <p:ph type="title"/>
          </p:nvPr>
        </p:nvSpPr>
        <p:spPr>
          <a:xfrm>
            <a:off x="838200" y="365126"/>
            <a:ext cx="10515600" cy="704550"/>
          </a:xfrm>
        </p:spPr>
        <p:txBody>
          <a:bodyPr/>
          <a:lstStyle/>
          <a:p>
            <a:pPr algn="ct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endParaRPr lang="en-US"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77BA3BC-D92D-48E2-A7AD-8F90EC448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45" y="1069676"/>
            <a:ext cx="11680166" cy="5788323"/>
          </a:xfrm>
          <a:prstGeom prst="rect">
            <a:avLst/>
          </a:prstGeom>
        </p:spPr>
      </p:pic>
      <p:pic>
        <p:nvPicPr>
          <p:cNvPr id="11" name="Picture 10">
            <a:extLst>
              <a:ext uri="{FF2B5EF4-FFF2-40B4-BE49-F238E27FC236}">
                <a16:creationId xmlns:a16="http://schemas.microsoft.com/office/drawing/2014/main" id="{9454616F-BED6-4496-98BE-19BDF7B39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45" y="1069675"/>
            <a:ext cx="11639910" cy="5788323"/>
          </a:xfrm>
          <a:prstGeom prst="rect">
            <a:avLst/>
          </a:prstGeom>
        </p:spPr>
      </p:pic>
    </p:spTree>
    <p:extLst>
      <p:ext uri="{BB962C8B-B14F-4D97-AF65-F5344CB8AC3E}">
        <p14:creationId xmlns:p14="http://schemas.microsoft.com/office/powerpoint/2010/main" val="42167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925" y="2066925"/>
            <a:ext cx="10601325" cy="1384995"/>
          </a:xfrm>
          <a:prstGeom prst="rect">
            <a:avLst/>
          </a:prstGeom>
        </p:spPr>
        <p:txBody>
          <a:bodyPr wrap="square">
            <a:spAutoFit/>
          </a:bodyPr>
          <a:lstStyle/>
          <a:p>
            <a:r>
              <a:rPr lang="vi-VN" sz="2800">
                <a:latin typeface="+mj-lt"/>
              </a:rPr>
              <a:t>Thời Lý, văn học chữ Hán phát triển với các tác phẩm tiêu biểu như: </a:t>
            </a:r>
            <a:r>
              <a:rPr lang="vi-VN" sz="2800" b="1">
                <a:latin typeface="+mj-lt"/>
              </a:rPr>
              <a:t>Chiếu dời đô</a:t>
            </a:r>
            <a:r>
              <a:rPr lang="vi-VN" sz="2800">
                <a:latin typeface="+mj-lt"/>
              </a:rPr>
              <a:t>, </a:t>
            </a:r>
            <a:r>
              <a:rPr lang="vi-VN" sz="2800" b="1">
                <a:latin typeface="+mj-lt"/>
              </a:rPr>
              <a:t>Nam quốc sơn hà</a:t>
            </a:r>
            <a:r>
              <a:rPr lang="vi-VN" sz="2800">
                <a:latin typeface="+mj-lt"/>
              </a:rPr>
              <a:t>, các bài thơ – kệ của thiền sư như Vạn Hạnh, Mãn Giác… phản ánh tinh thần yêu nước và tư tưởng Phật giáo.</a:t>
            </a:r>
            <a:endParaRPr lang="en-US" sz="2800">
              <a:latin typeface="+mj-lt"/>
            </a:endParaRPr>
          </a:p>
        </p:txBody>
      </p:sp>
    </p:spTree>
    <p:extLst>
      <p:ext uri="{BB962C8B-B14F-4D97-AF65-F5344CB8AC3E}">
        <p14:creationId xmlns:p14="http://schemas.microsoft.com/office/powerpoint/2010/main" val="1381380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ubtitle 2">
            <a:extLst>
              <a:ext uri="{FF2B5EF4-FFF2-40B4-BE49-F238E27FC236}">
                <a16:creationId xmlns:a16="http://schemas.microsoft.com/office/drawing/2014/main" id="{3AA4C41B-3217-413A-8F89-19E1135E2FF7}"/>
              </a:ext>
            </a:extLst>
          </p:cNvPr>
          <p:cNvSpPr txBox="1">
            <a:spLocks/>
          </p:cNvSpPr>
          <p:nvPr/>
        </p:nvSpPr>
        <p:spPr>
          <a:xfrm>
            <a:off x="-9" y="2981863"/>
            <a:ext cx="457200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ubtitle 2">
            <a:extLst>
              <a:ext uri="{FF2B5EF4-FFF2-40B4-BE49-F238E27FC236}">
                <a16:creationId xmlns:a16="http://schemas.microsoft.com/office/drawing/2014/main" id="{456B70CA-B4B2-409B-A2D2-E67AE15BD60B}"/>
              </a:ext>
            </a:extLst>
          </p:cNvPr>
          <p:cNvSpPr txBox="1">
            <a:spLocks/>
          </p:cNvSpPr>
          <p:nvPr/>
        </p:nvSpPr>
        <p:spPr>
          <a:xfrm>
            <a:off x="-10" y="4104323"/>
            <a:ext cx="5641685"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ưa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chuộng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hát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chèo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rối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nước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đấu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vật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đua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thuyền</a:t>
            </a:r>
            <a:r>
              <a:rPr lang="en-US" sz="3600" dirty="0">
                <a:solidFill>
                  <a:prstClr val="black"/>
                </a:solidFill>
                <a:latin typeface="Times New Roman" panose="02020603050405020304" pitchFamily="18" charset="0"/>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2CCEF506-999F-48D9-8460-8D221EDA3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675" y="1519237"/>
            <a:ext cx="6550325" cy="5338763"/>
          </a:xfrm>
          <a:prstGeom prst="rect">
            <a:avLst/>
          </a:prstGeom>
        </p:spPr>
      </p:pic>
      <p:sp>
        <p:nvSpPr>
          <p:cNvPr id="13" name="Subtitle 2">
            <a:extLst>
              <a:ext uri="{FF2B5EF4-FFF2-40B4-BE49-F238E27FC236}">
                <a16:creationId xmlns:a16="http://schemas.microsoft.com/office/drawing/2014/main" id="{AF92648F-FB50-4A27-A87C-D9DADCD7049F}"/>
              </a:ext>
            </a:extLst>
          </p:cNvPr>
          <p:cNvSpPr txBox="1">
            <a:spLocks/>
          </p:cNvSpPr>
          <p:nvPr/>
        </p:nvSpPr>
        <p:spPr>
          <a:xfrm>
            <a:off x="5641676" y="6297282"/>
            <a:ext cx="6550324"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Nghệ</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thuật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hát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Chèo</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0EF37103-D56B-410E-B800-CEC353087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675" y="1477398"/>
            <a:ext cx="6550324" cy="5381625"/>
          </a:xfrm>
          <a:prstGeom prst="rect">
            <a:avLst/>
          </a:prstGeom>
        </p:spPr>
      </p:pic>
      <p:sp>
        <p:nvSpPr>
          <p:cNvPr id="14" name="Subtitle 2">
            <a:extLst>
              <a:ext uri="{FF2B5EF4-FFF2-40B4-BE49-F238E27FC236}">
                <a16:creationId xmlns:a16="http://schemas.microsoft.com/office/drawing/2014/main" id="{BAF6E0C6-D653-4F58-B59D-06D795582398}"/>
              </a:ext>
            </a:extLst>
          </p:cNvPr>
          <p:cNvSpPr txBox="1">
            <a:spLocks/>
          </p:cNvSpPr>
          <p:nvPr/>
        </p:nvSpPr>
        <p:spPr>
          <a:xfrm>
            <a:off x="5641674" y="6045677"/>
            <a:ext cx="6550324"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Múa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rối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AF8E32A4-A7E0-4590-94BF-3A5CDFE0D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674" y="1494822"/>
            <a:ext cx="6550324" cy="5338763"/>
          </a:xfrm>
          <a:prstGeom prst="rect">
            <a:avLst/>
          </a:prstGeom>
        </p:spPr>
      </p:pic>
      <p:sp>
        <p:nvSpPr>
          <p:cNvPr id="17" name="Subtitle 2">
            <a:extLst>
              <a:ext uri="{FF2B5EF4-FFF2-40B4-BE49-F238E27FC236}">
                <a16:creationId xmlns:a16="http://schemas.microsoft.com/office/drawing/2014/main" id="{6796A9D2-3663-4E65-843E-3F16DF0E29C1}"/>
              </a:ext>
            </a:extLst>
          </p:cNvPr>
          <p:cNvSpPr txBox="1">
            <a:spLocks/>
          </p:cNvSpPr>
          <p:nvPr/>
        </p:nvSpPr>
        <p:spPr>
          <a:xfrm>
            <a:off x="5641673" y="6297282"/>
            <a:ext cx="6550324" cy="646545"/>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Đấu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vật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3A969E9-9399-4A16-BCC9-A8FABCBA83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1673" y="1433411"/>
            <a:ext cx="6550324" cy="5400174"/>
          </a:xfrm>
          <a:prstGeom prst="rect">
            <a:avLst/>
          </a:prstGeom>
        </p:spPr>
      </p:pic>
      <p:sp>
        <p:nvSpPr>
          <p:cNvPr id="21" name="Subtitle 2">
            <a:extLst>
              <a:ext uri="{FF2B5EF4-FFF2-40B4-BE49-F238E27FC236}">
                <a16:creationId xmlns:a16="http://schemas.microsoft.com/office/drawing/2014/main" id="{97EE66EB-5930-4A4E-896C-E38AF864846C}"/>
              </a:ext>
            </a:extLst>
          </p:cNvPr>
          <p:cNvSpPr txBox="1">
            <a:spLocks/>
          </p:cNvSpPr>
          <p:nvPr/>
        </p:nvSpPr>
        <p:spPr>
          <a:xfrm>
            <a:off x="5641670" y="6371609"/>
            <a:ext cx="6550330"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Đua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thuyền</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8798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7"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Subtitle 2">
            <a:extLst>
              <a:ext uri="{FF2B5EF4-FFF2-40B4-BE49-F238E27FC236}">
                <a16:creationId xmlns:a16="http://schemas.microsoft.com/office/drawing/2014/main" id="{3AA4C41B-3217-413A-8F89-19E1135E2FF7}"/>
              </a:ext>
            </a:extLst>
          </p:cNvPr>
          <p:cNvSpPr txBox="1">
            <a:spLocks/>
          </p:cNvSpPr>
          <p:nvPr/>
        </p:nvSpPr>
        <p:spPr>
          <a:xfrm>
            <a:off x="-9" y="2809333"/>
            <a:ext cx="457200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ubtitle 2">
            <a:extLst>
              <a:ext uri="{FF2B5EF4-FFF2-40B4-BE49-F238E27FC236}">
                <a16:creationId xmlns:a16="http://schemas.microsoft.com/office/drawing/2014/main" id="{456B70CA-B4B2-409B-A2D2-E67AE15BD60B}"/>
              </a:ext>
            </a:extLst>
          </p:cNvPr>
          <p:cNvSpPr txBox="1">
            <a:spLocks/>
          </p:cNvSpPr>
          <p:nvPr/>
        </p:nvSpPr>
        <p:spPr>
          <a:xfrm>
            <a:off x="-10" y="3949046"/>
            <a:ext cx="12025233"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ưa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chuộng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chèo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rối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thuyền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969B4B2E-D73E-496C-801C-15355013E077}"/>
              </a:ext>
            </a:extLst>
          </p:cNvPr>
          <p:cNvSpPr txBox="1">
            <a:spLocks/>
          </p:cNvSpPr>
          <p:nvPr/>
        </p:nvSpPr>
        <p:spPr>
          <a:xfrm>
            <a:off x="0" y="5308740"/>
            <a:ext cx="12025233"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kỳ</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này</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r>
              <a:rPr lang="en-US" sz="3600" dirty="0">
                <a:solidFill>
                  <a:prstClr val="black"/>
                </a:solidFill>
                <a:latin typeface="Times New Roman" panose="02020603050405020304" pitchFamily="18" charset="0"/>
                <a:cs typeface="Times New Roman" panose="02020603050405020304" pitchFamily="18" charset="0"/>
              </a:rPr>
              <a:t>ó </a:t>
            </a:r>
            <a:r>
              <a:rPr lang="en-US" sz="3600" dirty="0" err="1">
                <a:solidFill>
                  <a:prstClr val="black"/>
                </a:solidFill>
                <a:latin typeface="Times New Roman" panose="02020603050405020304" pitchFamily="18" charset="0"/>
                <a:cs typeface="Times New Roman" panose="02020603050405020304" pitchFamily="18" charset="0"/>
              </a:rPr>
              <a:t>các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công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trình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kiến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trúc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điêu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khắc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lớn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độc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đáo</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76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lnSpcReduction="10000"/>
          </a:bodyPr>
          <a:lstStyle/>
          <a:p>
            <a:r>
              <a:rPr lang="en-US" b="1" dirty="0">
                <a:latin typeface="Times New Roman" panose="02020603050405020304" pitchFamily="18" charset="0"/>
                <a:cs typeface="Times New Roman" panose="02020603050405020304" pitchFamily="18" charset="0"/>
              </a:rPr>
              <a:t>CHƯƠNG 5</a:t>
            </a:r>
          </a:p>
          <a:p>
            <a:r>
              <a:rPr lang="en-US" b="1" dirty="0">
                <a:latin typeface="Times New Roman" panose="02020603050405020304" pitchFamily="18" charset="0"/>
                <a:cs typeface="Times New Roman" panose="02020603050405020304" pitchFamily="18" charset="0"/>
              </a:rPr>
              <a:t>ĐẠI VIỆT THỜI LÝ – TRẦN – HỒ (1009-1407)</a:t>
            </a:r>
          </a:p>
        </p:txBody>
      </p:sp>
      <p:sp>
        <p:nvSpPr>
          <p:cNvPr id="6" name="Subtitle 2">
            <a:extLst>
              <a:ext uri="{FF2B5EF4-FFF2-40B4-BE49-F238E27FC236}">
                <a16:creationId xmlns:a16="http://schemas.microsoft.com/office/drawing/2014/main" id="{B747C225-14EC-4DF3-AB34-25E0C048C8A7}"/>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11</a:t>
            </a:r>
          </a:p>
          <a:p>
            <a:r>
              <a:rPr lang="en-US" b="1" dirty="0">
                <a:latin typeface="Times New Roman" panose="02020603050405020304" pitchFamily="18" charset="0"/>
                <a:cs typeface="Times New Roman" panose="02020603050405020304" pitchFamily="18" charset="0"/>
              </a:rPr>
              <a:t>NHÀ LÝ XÂY DỰNG VÀ PHÁT TRIỂN ĐẤT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(1009-1225)</a:t>
            </a:r>
          </a:p>
          <a:p>
            <a:r>
              <a:rPr lang="en-US" b="1" i="1" dirty="0">
                <a:latin typeface="Times New Roman" panose="02020603050405020304" pitchFamily="18" charset="0"/>
                <a:cs typeface="Times New Roman" panose="02020603050405020304" pitchFamily="18" charset="0"/>
              </a:rPr>
              <a:t>(03 </a:t>
            </a:r>
            <a:r>
              <a:rPr lang="en-US" b="1" i="1" dirty="0" err="1">
                <a:latin typeface="Times New Roman" panose="02020603050405020304" pitchFamily="18" charset="0"/>
                <a:cs typeface="Times New Roman" panose="02020603050405020304" pitchFamily="18" charset="0"/>
              </a:rPr>
              <a:t>tiết</a:t>
            </a:r>
            <a:r>
              <a:rPr lang="en-US" b="1" i="1"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CE664952-915E-4097-B7D6-69A1329A8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0025"/>
            <a:ext cx="6312311" cy="4800600"/>
          </a:xfrm>
          <a:prstGeom prst="rect">
            <a:avLst/>
          </a:prstGeom>
          <a:solidFill>
            <a:schemeClr val="accent4"/>
          </a:solidFill>
        </p:spPr>
      </p:pic>
      <p:pic>
        <p:nvPicPr>
          <p:cNvPr id="8" name="Picture 7">
            <a:extLst>
              <a:ext uri="{FF2B5EF4-FFF2-40B4-BE49-F238E27FC236}">
                <a16:creationId xmlns:a16="http://schemas.microsoft.com/office/drawing/2014/main" id="{027D4FBB-6AE6-4762-8D35-96945EADF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310" y="2050025"/>
            <a:ext cx="5879688" cy="4800600"/>
          </a:xfrm>
          <a:prstGeom prst="rect">
            <a:avLst/>
          </a:prstGeom>
        </p:spPr>
      </p:pic>
      <p:sp>
        <p:nvSpPr>
          <p:cNvPr id="11" name="Subtitle 2">
            <a:extLst>
              <a:ext uri="{FF2B5EF4-FFF2-40B4-BE49-F238E27FC236}">
                <a16:creationId xmlns:a16="http://schemas.microsoft.com/office/drawing/2014/main" id="{3F3AE54A-7602-4E0F-B672-9628F209EF59}"/>
              </a:ext>
            </a:extLst>
          </p:cNvPr>
          <p:cNvSpPr txBox="1">
            <a:spLocks/>
          </p:cNvSpPr>
          <p:nvPr/>
        </p:nvSpPr>
        <p:spPr>
          <a:xfrm>
            <a:off x="1" y="4450325"/>
            <a:ext cx="6312307" cy="2418736"/>
          </a:xfrm>
          <a:prstGeom prst="rect">
            <a:avLst/>
          </a:prstGeom>
          <a:solidFill>
            <a:schemeClr val="accent4"/>
          </a:solidFill>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xong</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lập</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endParaRPr lang="en-US"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kiện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dời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đô</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Lư</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ra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Đại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Thăng</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Long)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Uẩn</a:t>
            </a:r>
            <a:endParaRPr lang="en-US"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tế</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trị</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tôn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endParaRPr lang="en-US"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l"/>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tiêu</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dục</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i="1" dirty="0" err="1">
                <a:solidFill>
                  <a:schemeClr val="tx1">
                    <a:lumMod val="95000"/>
                    <a:lumOff val="5000"/>
                  </a:schemeClr>
                </a:solidFill>
                <a:latin typeface="Times New Roman" panose="02020603050405020304" pitchFamily="18" charset="0"/>
                <a:cs typeface="Times New Roman" panose="02020603050405020304" pitchFamily="18" charset="0"/>
              </a:rPr>
              <a:t>Lý</a:t>
            </a:r>
            <a:r>
              <a:rPr lang="en-US"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958644"/>
            <a:ext cx="12191999" cy="1091381"/>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smtClean="0">
                <a:latin typeface="Times New Roman" panose="02020603050405020304" pitchFamily="18" charset="0"/>
                <a:cs typeface="Times New Roman" panose="02020603050405020304" pitchFamily="18" charset="0"/>
              </a:rPr>
              <a:t>Tiết 29. Bài </a:t>
            </a:r>
            <a:r>
              <a:rPr lang="en-US" b="1" dirty="0">
                <a:latin typeface="Times New Roman" panose="02020603050405020304" pitchFamily="18" charset="0"/>
                <a:cs typeface="Times New Roman" panose="02020603050405020304" pitchFamily="18" charset="0"/>
              </a:rPr>
              <a:t>11</a:t>
            </a:r>
          </a:p>
          <a:p>
            <a:r>
              <a:rPr lang="en-US" b="1" dirty="0">
                <a:latin typeface="Times New Roman" panose="02020603050405020304" pitchFamily="18" charset="0"/>
                <a:cs typeface="Times New Roman" panose="02020603050405020304" pitchFamily="18" charset="0"/>
              </a:rPr>
              <a:t>NHÀ LÝ XÂY DỰNG VÀ PHÁT TRIỂN ĐẤT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a:t>
            </a:r>
            <a:r>
              <a:rPr lang="en-US" b="1">
                <a:latin typeface="Times New Roman" panose="02020603050405020304" pitchFamily="18" charset="0"/>
                <a:cs typeface="Times New Roman" panose="02020603050405020304" pitchFamily="18" charset="0"/>
              </a:rPr>
              <a:t>1009-1225</a:t>
            </a:r>
            <a:r>
              <a:rPr lang="en-US" b="1"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10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arn(inVertical)">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 calcmode="lin" valueType="num">
                                      <p:cBhvr additive="base">
                                        <p:cTn id="3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barn(inVertical)">
                                      <p:cBhvr>
                                        <p:cTn id="39" dur="500"/>
                                        <p:tgtEl>
                                          <p:spTgt spid="1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542E2-7D13-4A0B-9C0F-2DF5E7D16D0A}"/>
              </a:ext>
            </a:extLst>
          </p:cNvPr>
          <p:cNvSpPr>
            <a:spLocks noGrp="1"/>
          </p:cNvSpPr>
          <p:nvPr>
            <p:ph idx="1"/>
          </p:nvPr>
        </p:nvSpPr>
        <p:spPr>
          <a:xfrm>
            <a:off x="0" y="534842"/>
            <a:ext cx="4416725" cy="5503653"/>
          </a:xfrm>
        </p:spPr>
        <p:txBody>
          <a:bodyPr numCol="1">
            <a:normAutofit/>
          </a:bodyPr>
          <a:lstStyle/>
          <a:p>
            <a:pPr marL="0" indent="0" algn="just">
              <a:buNone/>
            </a:pPr>
            <a:r>
              <a:rPr lang="en-US" b="1" dirty="0"/>
              <a:t>	</a:t>
            </a:r>
            <a:r>
              <a:rPr lang="vi-VN" b="1" dirty="0">
                <a:latin typeface="+mj-lt"/>
              </a:rPr>
              <a:t>Kiến trúc phát triển mạnh dưới thời nhà Lý và chịu ảnh hưởng của Phật Giáo rất sâu đậm.</a:t>
            </a:r>
            <a:r>
              <a:rPr lang="en-US" b="1" dirty="0">
                <a:latin typeface="+mj-lt"/>
              </a:rPr>
              <a:t> </a:t>
            </a:r>
            <a:r>
              <a:rPr lang="vi-VN" b="1" dirty="0">
                <a:latin typeface="+mj-lt"/>
              </a:rPr>
              <a:t>cung điện, lâu đài,</a:t>
            </a:r>
            <a:r>
              <a:rPr lang="en-US" b="1" dirty="0">
                <a:latin typeface="+mj-lt"/>
              </a:rPr>
              <a:t> </a:t>
            </a:r>
            <a:r>
              <a:rPr lang="vi-VN" b="1" dirty="0">
                <a:latin typeface="+mj-lt"/>
              </a:rPr>
              <a:t>thành quách và chùa tháp được xây dựng với quy mô lớn. Thành Thăng Long là một công trình xây dựng lớn trong các triều đại phong kiến.</a:t>
            </a:r>
            <a:r>
              <a:rPr lang="en-US" b="1" dirty="0">
                <a:latin typeface="+mj-lt"/>
              </a:rPr>
              <a:t> </a:t>
            </a:r>
            <a:r>
              <a:rPr lang="vi-VN" b="1" dirty="0">
                <a:latin typeface="+mj-lt"/>
              </a:rPr>
              <a:t>Thành gồm hai vòng dài khoảng</a:t>
            </a:r>
            <a:r>
              <a:rPr lang="en-US" b="1" dirty="0">
                <a:latin typeface="+mj-lt"/>
              </a:rPr>
              <a:t> </a:t>
            </a:r>
            <a:r>
              <a:rPr lang="vi-VN" b="1" dirty="0">
                <a:latin typeface="+mj-lt"/>
              </a:rPr>
              <a:t>25km.</a:t>
            </a:r>
            <a:r>
              <a:rPr lang="en-US" b="1" dirty="0">
                <a:latin typeface="+mj-lt"/>
              </a:rPr>
              <a:t> </a:t>
            </a:r>
            <a:r>
              <a:rPr lang="vi-VN" b="1" dirty="0">
                <a:latin typeface="+mj-lt"/>
              </a:rPr>
              <a:t>Trong hoàng thành có những cung điện cao đến bốn tầng</a:t>
            </a:r>
            <a:r>
              <a:rPr lang="en-US" b="1" dirty="0">
                <a:latin typeface="+mj-lt"/>
              </a:rPr>
              <a:t>.</a:t>
            </a:r>
            <a:endParaRPr lang="en-US" dirty="0">
              <a:latin typeface="+mj-lt"/>
            </a:endParaRPr>
          </a:p>
        </p:txBody>
      </p:sp>
      <p:pic>
        <p:nvPicPr>
          <p:cNvPr id="5" name="Picture 4">
            <a:extLst>
              <a:ext uri="{FF2B5EF4-FFF2-40B4-BE49-F238E27FC236}">
                <a16:creationId xmlns:a16="http://schemas.microsoft.com/office/drawing/2014/main" id="{1CDD4280-38FA-4070-968D-649571AFC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232" y="396816"/>
            <a:ext cx="7775275" cy="5779698"/>
          </a:xfrm>
          <a:prstGeom prst="rect">
            <a:avLst/>
          </a:prstGeom>
        </p:spPr>
      </p:pic>
      <p:pic>
        <p:nvPicPr>
          <p:cNvPr id="7" name="Picture 6">
            <a:extLst>
              <a:ext uri="{FF2B5EF4-FFF2-40B4-BE49-F238E27FC236}">
                <a16:creationId xmlns:a16="http://schemas.microsoft.com/office/drawing/2014/main" id="{598BF944-D462-489C-ADBC-50530EBA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725" y="0"/>
            <a:ext cx="7809782" cy="6858000"/>
          </a:xfrm>
          <a:prstGeom prst="rect">
            <a:avLst/>
          </a:prstGeom>
        </p:spPr>
      </p:pic>
    </p:spTree>
    <p:extLst>
      <p:ext uri="{BB962C8B-B14F-4D97-AF65-F5344CB8AC3E}">
        <p14:creationId xmlns:p14="http://schemas.microsoft.com/office/powerpoint/2010/main" val="36805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542E2-7D13-4A0B-9C0F-2DF5E7D16D0A}"/>
              </a:ext>
            </a:extLst>
          </p:cNvPr>
          <p:cNvSpPr>
            <a:spLocks noGrp="1"/>
          </p:cNvSpPr>
          <p:nvPr>
            <p:ph idx="1"/>
          </p:nvPr>
        </p:nvSpPr>
        <p:spPr>
          <a:xfrm>
            <a:off x="0" y="0"/>
            <a:ext cx="4416725" cy="5503653"/>
          </a:xfrm>
        </p:spPr>
        <p:txBody>
          <a:bodyPr numCol="1">
            <a:normAutofit/>
          </a:bodyPr>
          <a:lstStyle/>
          <a:p>
            <a:pPr marL="0" indent="0" algn="just">
              <a:buNone/>
            </a:pPr>
            <a:r>
              <a:rPr lang="en-US" b="1" dirty="0"/>
              <a:t>	</a:t>
            </a:r>
            <a:r>
              <a:rPr lang="vi-VN" dirty="0"/>
              <a:t>Trong thời Lý, hình tượng rồng được đặt tên cho kinh đô của Đại Việt: “Thăng Long” nghĩa là “rồng bay”, báo hiệu điềm lành, sự hưng khởi, phát triển toàn diện của kinh đô và đất nước từ năm 1010. Rồng thời Lý còn mang nhiều biểu trưng cao quý khác: Quyền lực tối cao của hoàng đế, pháp lực vô biên của Phật pháp, sự phồn thịnh của quốc gia.</a:t>
            </a:r>
            <a:endParaRPr lang="en-US" dirty="0">
              <a:latin typeface="+mj-lt"/>
            </a:endParaRPr>
          </a:p>
        </p:txBody>
      </p:sp>
      <p:pic>
        <p:nvPicPr>
          <p:cNvPr id="8" name="Picture 7">
            <a:extLst>
              <a:ext uri="{FF2B5EF4-FFF2-40B4-BE49-F238E27FC236}">
                <a16:creationId xmlns:a16="http://schemas.microsoft.com/office/drawing/2014/main" id="{ECFAE0E4-2119-4259-BBA3-7D2F6133E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252" y="103022"/>
            <a:ext cx="7775275" cy="6811274"/>
          </a:xfrm>
          <a:prstGeom prst="rect">
            <a:avLst/>
          </a:prstGeom>
        </p:spPr>
      </p:pic>
      <p:pic>
        <p:nvPicPr>
          <p:cNvPr id="4" name="Picture 3">
            <a:extLst>
              <a:ext uri="{FF2B5EF4-FFF2-40B4-BE49-F238E27FC236}">
                <a16:creationId xmlns:a16="http://schemas.microsoft.com/office/drawing/2014/main" id="{A345F775-A63A-41DE-87C2-38FFCB261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251" y="103022"/>
            <a:ext cx="7775275" cy="6698682"/>
          </a:xfrm>
          <a:prstGeom prst="rect">
            <a:avLst/>
          </a:prstGeom>
        </p:spPr>
      </p:pic>
    </p:spTree>
    <p:extLst>
      <p:ext uri="{BB962C8B-B14F-4D97-AF65-F5344CB8AC3E}">
        <p14:creationId xmlns:p14="http://schemas.microsoft.com/office/powerpoint/2010/main" val="2265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969B4B2E-D73E-496C-801C-15355013E077}"/>
              </a:ext>
            </a:extLst>
          </p:cNvPr>
          <p:cNvSpPr txBox="1">
            <a:spLocks/>
          </p:cNvSpPr>
          <p:nvPr/>
        </p:nvSpPr>
        <p:spPr>
          <a:xfrm>
            <a:off x="-8" y="2892725"/>
            <a:ext cx="702073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tuyển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Cloud Callout 10">
            <a:extLst>
              <a:ext uri="{FF2B5EF4-FFF2-40B4-BE49-F238E27FC236}">
                <a16:creationId xmlns:a16="http://schemas.microsoft.com/office/drawing/2014/main" id="{01B28A8E-757A-415A-80F8-A7B2C693110A}"/>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nêu</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những</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biểu</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hiện</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chứng</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tỏ</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việc</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giáo</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dục</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dưới</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thời</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Lý</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đã</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được</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chú</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ý</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0AE99CF3-2597-414A-8B07-079386C3A89D}"/>
              </a:ext>
            </a:extLst>
          </p:cNvPr>
          <p:cNvPicPr>
            <a:picLocks noChangeAspect="1"/>
          </p:cNvPicPr>
          <p:nvPr/>
        </p:nvPicPr>
        <p:blipFill>
          <a:blip r:embed="rId3"/>
          <a:stretch>
            <a:fillRect/>
          </a:stretch>
        </p:blipFill>
        <p:spPr>
          <a:xfrm>
            <a:off x="10141795" y="3952452"/>
            <a:ext cx="2557220" cy="3049346"/>
          </a:xfrm>
          <a:prstGeom prst="rect">
            <a:avLst/>
          </a:prstGeom>
        </p:spPr>
      </p:pic>
      <p:sp>
        <p:nvSpPr>
          <p:cNvPr id="13" name="Subtitle 2">
            <a:extLst>
              <a:ext uri="{FF2B5EF4-FFF2-40B4-BE49-F238E27FC236}">
                <a16:creationId xmlns:a16="http://schemas.microsoft.com/office/drawing/2014/main" id="{4C61E8C6-1D26-4900-B207-78A0870D603C}"/>
              </a:ext>
            </a:extLst>
          </p:cNvPr>
          <p:cNvSpPr txBox="1">
            <a:spLocks/>
          </p:cNvSpPr>
          <p:nvPr/>
        </p:nvSpPr>
        <p:spPr>
          <a:xfrm>
            <a:off x="-9" y="4188237"/>
            <a:ext cx="702073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Năm</a:t>
            </a:r>
            <a:r>
              <a:rPr lang="en-US" sz="3600" dirty="0">
                <a:solidFill>
                  <a:prstClr val="black"/>
                </a:solidFill>
                <a:latin typeface="Times New Roman" panose="02020603050405020304" pitchFamily="18" charset="0"/>
                <a:cs typeface="Times New Roman" panose="02020603050405020304" pitchFamily="18" charset="0"/>
              </a:rPr>
              <a:t> 1070 </a:t>
            </a:r>
            <a:r>
              <a:rPr lang="en-US" sz="3600" dirty="0" err="1">
                <a:solidFill>
                  <a:prstClr val="black"/>
                </a:solidFill>
                <a:latin typeface="Times New Roman" panose="02020603050405020304" pitchFamily="18" charset="0"/>
                <a:cs typeface="Times New Roman" panose="02020603050405020304" pitchFamily="18" charset="0"/>
              </a:rPr>
              <a:t>cho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dựng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Văn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miếu</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3246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750"/>
                                        <p:tgtEl>
                                          <p:spTgt spid="9"/>
                                        </p:tgtEl>
                                      </p:cBhvr>
                                    </p:animEffect>
                                    <p:set>
                                      <p:cBhvr>
                                        <p:cTn id="22" dur="1" fill="hold">
                                          <p:stCondLst>
                                            <p:cond delay="749"/>
                                          </p:stCondLst>
                                        </p:cTn>
                                        <p:tgtEl>
                                          <p:spTgt spid="9"/>
                                        </p:tgtEl>
                                        <p:attrNameLst>
                                          <p:attrName>style.visibility</p:attrName>
                                        </p:attrNameLst>
                                      </p:cBhvr>
                                      <p:to>
                                        <p:strVal val="hidden"/>
                                      </p:to>
                                    </p:set>
                                  </p:childTnLst>
                                </p:cTn>
                              </p:par>
                              <p:par>
                                <p:cTn id="23" presetID="6" presetClass="exit" presetSubtype="32" fill="hold" nodeType="withEffect">
                                  <p:stCondLst>
                                    <p:cond delay="0"/>
                                  </p:stCondLst>
                                  <p:childTnLst>
                                    <p:animEffect transition="out" filter="circle(out)">
                                      <p:cBhvr>
                                        <p:cTn id="24" dur="750"/>
                                        <p:tgtEl>
                                          <p:spTgt spid="10"/>
                                        </p:tgtEl>
                                      </p:cBhvr>
                                    </p:animEffect>
                                    <p:set>
                                      <p:cBhvr>
                                        <p:cTn id="25" dur="1" fill="hold">
                                          <p:stCondLst>
                                            <p:cond delay="74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9" grpId="0" animBg="1"/>
      <p:bldP spid="9" grpId="1"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B4B8-8CAB-4B47-907C-AAF6DF40D9A8}"/>
              </a:ext>
            </a:extLst>
          </p:cNvPr>
          <p:cNvSpPr>
            <a:spLocks noGrp="1"/>
          </p:cNvSpPr>
          <p:nvPr>
            <p:ph type="title"/>
          </p:nvPr>
        </p:nvSpPr>
        <p:spPr>
          <a:xfrm>
            <a:off x="7204494" y="6211019"/>
            <a:ext cx="2715883" cy="646981"/>
          </a:xfrm>
        </p:spPr>
        <p:txBody>
          <a:bodyPr>
            <a:normAutofit fontScale="90000"/>
          </a:bodyPr>
          <a:lstStyle/>
          <a:p>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Miếu</a:t>
            </a:r>
            <a:endParaRPr lang="en-US"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3990539-6725-42BF-9503-BD57148F4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922" y="0"/>
            <a:ext cx="7722078" cy="6211019"/>
          </a:xfrm>
          <a:prstGeom prst="rect">
            <a:avLst/>
          </a:prstGeom>
        </p:spPr>
      </p:pic>
      <p:sp>
        <p:nvSpPr>
          <p:cNvPr id="10" name="Rectangle 9">
            <a:extLst>
              <a:ext uri="{FF2B5EF4-FFF2-40B4-BE49-F238E27FC236}">
                <a16:creationId xmlns:a16="http://schemas.microsoft.com/office/drawing/2014/main" id="{9E8923A7-DCB5-43C9-81CC-E5A6E4137F78}"/>
              </a:ext>
            </a:extLst>
          </p:cNvPr>
          <p:cNvSpPr/>
          <p:nvPr/>
        </p:nvSpPr>
        <p:spPr>
          <a:xfrm>
            <a:off x="0" y="0"/>
            <a:ext cx="4469922" cy="5693866"/>
          </a:xfrm>
          <a:prstGeom prst="rect">
            <a:avLst/>
          </a:prstGeom>
        </p:spPr>
        <p:txBody>
          <a:bodyPr wrap="square">
            <a:spAutoFit/>
          </a:bodyPr>
          <a:lstStyle/>
          <a:p>
            <a:pPr algn="just"/>
            <a:r>
              <a:rPr lang="vi-VN" sz="2800" b="1" dirty="0">
                <a:solidFill>
                  <a:srgbClr val="212121"/>
                </a:solidFill>
                <a:latin typeface="+mj-lt"/>
              </a:rPr>
              <a:t>Văn Miếu được Vua Lý Thánh Tông cho xây từ mùa thu năm 1070, để thờ Khổng Tử, Chu Công, cùng tứ phối là Nhan Tử, Tăng Tử, Tư Tử, Mạnh Tử và các bậc hiền triết Nho giáo. Sau này, vào năm 1370, khi Quốc Tử Giám Tư nghiệp Chu Văn An qua đời, Vua Trần Nghệ Tông cho thờ ông ở Văn Miếu, bên cạnh Khổng Tử.</a:t>
            </a:r>
            <a:endParaRPr lang="en-US" sz="2800" b="1" dirty="0">
              <a:latin typeface="+mj-lt"/>
            </a:endParaRPr>
          </a:p>
        </p:txBody>
      </p:sp>
    </p:spTree>
    <p:extLst>
      <p:ext uri="{BB962C8B-B14F-4D97-AF65-F5344CB8AC3E}">
        <p14:creationId xmlns:p14="http://schemas.microsoft.com/office/powerpoint/2010/main" val="251962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276217" y="616291"/>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142875" y="1480667"/>
            <a:ext cx="489980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id="{969B4B2E-D73E-496C-801C-15355013E077}"/>
              </a:ext>
            </a:extLst>
          </p:cNvPr>
          <p:cNvSpPr txBox="1">
            <a:spLocks/>
          </p:cNvSpPr>
          <p:nvPr/>
        </p:nvSpPr>
        <p:spPr>
          <a:xfrm>
            <a:off x="142875" y="2306599"/>
            <a:ext cx="10887083" cy="707354"/>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4C61E8C6-1D26-4900-B207-78A0870D603C}"/>
              </a:ext>
            </a:extLst>
          </p:cNvPr>
          <p:cNvSpPr txBox="1">
            <a:spLocks/>
          </p:cNvSpPr>
          <p:nvPr/>
        </p:nvSpPr>
        <p:spPr>
          <a:xfrm>
            <a:off x="142875" y="3498088"/>
            <a:ext cx="7020739" cy="839260"/>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1070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miếu</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BA79856E-4897-46D6-813F-06912DDD10F2}"/>
              </a:ext>
            </a:extLst>
          </p:cNvPr>
          <p:cNvSpPr txBox="1">
            <a:spLocks/>
          </p:cNvSpPr>
          <p:nvPr/>
        </p:nvSpPr>
        <p:spPr>
          <a:xfrm>
            <a:off x="142874" y="4550504"/>
            <a:ext cx="7020739" cy="92472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1075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khoa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tiên</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Subtitle 2">
            <a:extLst>
              <a:ext uri="{FF2B5EF4-FFF2-40B4-BE49-F238E27FC236}">
                <a16:creationId xmlns:a16="http://schemas.microsoft.com/office/drawing/2014/main" id="{6690E560-55CA-4D2A-9AD5-10F6EF292837}"/>
              </a:ext>
            </a:extLst>
          </p:cNvPr>
          <p:cNvSpPr txBox="1">
            <a:spLocks/>
          </p:cNvSpPr>
          <p:nvPr/>
        </p:nvSpPr>
        <p:spPr>
          <a:xfrm>
            <a:off x="0" y="5688389"/>
            <a:ext cx="11542153" cy="92472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1076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tiên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698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28FF-1958-40A0-9B47-C774D5AA2D63}"/>
              </a:ext>
            </a:extLst>
          </p:cNvPr>
          <p:cNvSpPr>
            <a:spLocks noGrp="1"/>
          </p:cNvSpPr>
          <p:nvPr>
            <p:ph type="title"/>
          </p:nvPr>
        </p:nvSpPr>
        <p:spPr>
          <a:xfrm>
            <a:off x="838200" y="365125"/>
            <a:ext cx="10515600" cy="583781"/>
          </a:xfrm>
        </p:spPr>
        <p:txBody>
          <a:bodyPr>
            <a:normAutofit/>
          </a:bodyPr>
          <a:lstStyle/>
          <a:p>
            <a:pPr algn="ct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Giám</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n</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ớc</a:t>
            </a:r>
            <a:r>
              <a:rPr lang="en-US" sz="3200" b="1" dirty="0">
                <a:latin typeface="Times New Roman" panose="02020603050405020304" pitchFamily="18" charset="0"/>
                <a:cs typeface="Times New Roman" panose="02020603050405020304" pitchFamily="18" charset="0"/>
              </a:rPr>
              <a:t> ta</a:t>
            </a:r>
          </a:p>
        </p:txBody>
      </p:sp>
      <p:sp>
        <p:nvSpPr>
          <p:cNvPr id="4" name="Rectangle 3">
            <a:extLst>
              <a:ext uri="{FF2B5EF4-FFF2-40B4-BE49-F238E27FC236}">
                <a16:creationId xmlns:a16="http://schemas.microsoft.com/office/drawing/2014/main" id="{B4B33BD9-7DF2-43AC-AB79-D67714D559B8}"/>
              </a:ext>
            </a:extLst>
          </p:cNvPr>
          <p:cNvSpPr/>
          <p:nvPr/>
        </p:nvSpPr>
        <p:spPr>
          <a:xfrm>
            <a:off x="149525" y="1120676"/>
            <a:ext cx="5250611" cy="5693866"/>
          </a:xfrm>
          <a:prstGeom prst="rect">
            <a:avLst/>
          </a:prstGeom>
        </p:spPr>
        <p:txBody>
          <a:bodyPr wrap="square">
            <a:spAutoFit/>
          </a:bodyPr>
          <a:lstStyle/>
          <a:p>
            <a:pPr algn="just"/>
            <a:r>
              <a:rPr lang="vi-VN" sz="2800" b="1" dirty="0">
                <a:solidFill>
                  <a:srgbClr val="303030"/>
                </a:solidFill>
                <a:latin typeface="+mj-lt"/>
              </a:rPr>
              <a:t>Năm 1076, vua Lý Nhân Tông cho xây nhà Quốc Tử Giám – trường học cao cấp đầu tiên của nước ta, nằm sau Văn Miếu. Khi mới xây dựng, trường chỉ dành riêng cho các hoàng tử con vua, hoàng thân, con các đại thần, quý tộc (nên gọi tên là Quốc Tử). Mười năm sau (1806) mở khoa thi thứ hai chọn người đỗ cao vào Hàn Lâm viện. Mạc Hiển Tích đã vinh dự được bổ nhiệm làm Hàn Lâm học sĩ đầu tiên.</a:t>
            </a:r>
            <a:endParaRPr lang="en-US" sz="2800" b="1" dirty="0">
              <a:latin typeface="+mj-lt"/>
            </a:endParaRPr>
          </a:p>
        </p:txBody>
      </p:sp>
      <p:pic>
        <p:nvPicPr>
          <p:cNvPr id="6" name="Picture 5">
            <a:extLst>
              <a:ext uri="{FF2B5EF4-FFF2-40B4-BE49-F238E27FC236}">
                <a16:creationId xmlns:a16="http://schemas.microsoft.com/office/drawing/2014/main" id="{8A52D2B3-0454-49AF-A471-F5D92C4CA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137" y="1120676"/>
            <a:ext cx="6791864" cy="5538916"/>
          </a:xfrm>
          <a:prstGeom prst="rect">
            <a:avLst/>
          </a:prstGeom>
        </p:spPr>
      </p:pic>
    </p:spTree>
    <p:extLst>
      <p:ext uri="{BB962C8B-B14F-4D97-AF65-F5344CB8AC3E}">
        <p14:creationId xmlns:p14="http://schemas.microsoft.com/office/powerpoint/2010/main" val="269302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28FF-1958-40A0-9B47-C774D5AA2D63}"/>
              </a:ext>
            </a:extLst>
          </p:cNvPr>
          <p:cNvSpPr>
            <a:spLocks noGrp="1"/>
          </p:cNvSpPr>
          <p:nvPr>
            <p:ph type="title"/>
          </p:nvPr>
        </p:nvSpPr>
        <p:spPr>
          <a:xfrm>
            <a:off x="838200" y="365125"/>
            <a:ext cx="10515600" cy="583781"/>
          </a:xfrm>
        </p:spPr>
        <p:txBody>
          <a:bodyPr>
            <a:normAutofit/>
          </a:bodyPr>
          <a:lstStyle/>
          <a:p>
            <a:pPr algn="ct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Giám</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n</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ớc</a:t>
            </a:r>
            <a:r>
              <a:rPr lang="en-US" sz="3200" b="1" dirty="0">
                <a:latin typeface="Times New Roman" panose="02020603050405020304" pitchFamily="18" charset="0"/>
                <a:cs typeface="Times New Roman" panose="02020603050405020304" pitchFamily="18" charset="0"/>
              </a:rPr>
              <a:t> ta</a:t>
            </a:r>
          </a:p>
        </p:txBody>
      </p:sp>
      <p:sp>
        <p:nvSpPr>
          <p:cNvPr id="4" name="Rectangle 3">
            <a:extLst>
              <a:ext uri="{FF2B5EF4-FFF2-40B4-BE49-F238E27FC236}">
                <a16:creationId xmlns:a16="http://schemas.microsoft.com/office/drawing/2014/main" id="{B4B33BD9-7DF2-43AC-AB79-D67714D559B8}"/>
              </a:ext>
            </a:extLst>
          </p:cNvPr>
          <p:cNvSpPr/>
          <p:nvPr/>
        </p:nvSpPr>
        <p:spPr>
          <a:xfrm>
            <a:off x="149526" y="827757"/>
            <a:ext cx="5250611" cy="6124754"/>
          </a:xfrm>
          <a:prstGeom prst="rect">
            <a:avLst/>
          </a:prstGeom>
        </p:spPr>
        <p:txBody>
          <a:bodyPr wrap="square">
            <a:spAutoFit/>
          </a:bodyPr>
          <a:lstStyle/>
          <a:p>
            <a:pPr lvl="0" algn="just"/>
            <a:r>
              <a:rPr lang="en-US" sz="2800">
                <a:latin typeface="+mj-lt"/>
              </a:rPr>
              <a:t>	</a:t>
            </a:r>
            <a:r>
              <a:rPr lang="vi-VN" sz="2800">
                <a:latin typeface="+mj-lt"/>
              </a:rPr>
              <a:t>Việc </a:t>
            </a:r>
            <a:r>
              <a:rPr lang="vi-VN" sz="2800" dirty="0">
                <a:latin typeface="+mj-lt"/>
              </a:rPr>
              <a:t>xây dựng Văn Miếu, thành lập Quốc Tử Giám không chỉ là minh chứng ghi nhận quyết sách về đường hướng của nền giáo dục mà còn thể hiện cả lý tưởng xây dựng nền trị đạo nhân nghĩa trên đất nước ta. </a:t>
            </a:r>
            <a:endParaRPr lang="en-US" sz="2800" dirty="0">
              <a:latin typeface="+mj-lt"/>
            </a:endParaRPr>
          </a:p>
          <a:p>
            <a:pPr lvl="0" algn="just"/>
            <a:r>
              <a:rPr lang="en-US" dirty="0"/>
              <a:t>	</a:t>
            </a:r>
            <a:r>
              <a:rPr lang="vi-VN" sz="2800" dirty="0">
                <a:latin typeface="+mj-lt"/>
              </a:rPr>
              <a:t>Tám mưới hai tấm bia đề danh tiến sĩ là biểu tượng của tinh thần hiếu học, đồng thời là sự tôn vinh của các thời đại với những người đã thành danh trên con đường học tập, rèn luyện để trở thành người có ích cho xã hội.</a:t>
            </a:r>
            <a:endParaRPr lang="en-US" sz="2800" dirty="0">
              <a:latin typeface="+mj-lt"/>
            </a:endParaRPr>
          </a:p>
        </p:txBody>
      </p:sp>
      <p:pic>
        <p:nvPicPr>
          <p:cNvPr id="5" name="Picture 4">
            <a:extLst>
              <a:ext uri="{FF2B5EF4-FFF2-40B4-BE49-F238E27FC236}">
                <a16:creationId xmlns:a16="http://schemas.microsoft.com/office/drawing/2014/main" id="{67F7A7CB-D5EE-4713-8D49-D51203DF1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468" y="948906"/>
            <a:ext cx="6523006" cy="5124090"/>
          </a:xfrm>
          <a:prstGeom prst="rect">
            <a:avLst/>
          </a:prstGeom>
        </p:spPr>
      </p:pic>
      <p:sp>
        <p:nvSpPr>
          <p:cNvPr id="7" name="Subtitle 2">
            <a:extLst>
              <a:ext uri="{FF2B5EF4-FFF2-40B4-BE49-F238E27FC236}">
                <a16:creationId xmlns:a16="http://schemas.microsoft.com/office/drawing/2014/main" id="{1F0C568A-F1B1-44B5-AB28-1C1D3657D5E0}"/>
              </a:ext>
            </a:extLst>
          </p:cNvPr>
          <p:cNvSpPr txBox="1">
            <a:spLocks/>
          </p:cNvSpPr>
          <p:nvPr/>
        </p:nvSpPr>
        <p:spPr>
          <a:xfrm>
            <a:off x="5519469" y="6113251"/>
            <a:ext cx="6672532" cy="839260"/>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11225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Papyrus">
            <a:extLst>
              <a:ext uri="{FF2B5EF4-FFF2-40B4-BE49-F238E27FC236}">
                <a16:creationId xmlns:a16="http://schemas.microsoft.com/office/drawing/2014/main" id="{F669DBEF-01FA-40D5-A862-76AC1B4004AC}"/>
              </a:ext>
            </a:extLst>
          </p:cNvPr>
          <p:cNvSpPr>
            <a:spLocks noGrp="1" noChangeArrowheads="1"/>
          </p:cNvSpPr>
          <p:nvPr>
            <p:ph type="body" idx="1"/>
          </p:nvPr>
        </p:nvSpPr>
        <p:spPr>
          <a:prstGeom prst="horizontalScroll">
            <a:avLst>
              <a:gd name="adj" fmla="val 12500"/>
            </a:avLst>
          </a:prstGeom>
          <a:blipFill dpi="0" rotWithShape="1">
            <a:blip r:embed="rId2"/>
            <a:srcRect/>
            <a:tile tx="0" ty="0" sx="100000" sy="100000" flip="none" algn="tl"/>
          </a:blipFill>
          <a:ln w="38100">
            <a:solidFill>
              <a:srgbClr val="006600"/>
            </a:solidFill>
            <a:round/>
            <a:headEnd/>
            <a:tailEnd/>
          </a:ln>
        </p:spPr>
        <p:txBody>
          <a:bodyPr/>
          <a:lstStyle/>
          <a:p>
            <a:pPr algn="ctr" eaLnBrk="1" hangingPunct="1">
              <a:spcBef>
                <a:spcPct val="0"/>
              </a:spcBef>
              <a:buFontTx/>
              <a:buNone/>
            </a:pPr>
            <a:r>
              <a:rPr lang="en-US" altLang="en-US" sz="9600" b="1" dirty="0" err="1">
                <a:solidFill>
                  <a:srgbClr val="0033CC"/>
                </a:solidFill>
                <a:latin typeface=".VnTime" panose="020B7200000000000000" pitchFamily="34" charset="0"/>
              </a:rPr>
              <a:t>Cñng</a:t>
            </a:r>
            <a:r>
              <a:rPr lang="en-US" altLang="en-US" sz="9600" b="1" dirty="0">
                <a:solidFill>
                  <a:srgbClr val="0033CC"/>
                </a:solidFill>
                <a:latin typeface=".VnTime" panose="020B7200000000000000" pitchFamily="34" charset="0"/>
              </a:rPr>
              <a:t> </a:t>
            </a:r>
            <a:r>
              <a:rPr lang="en-US" altLang="en-US" sz="9600" b="1" dirty="0" err="1">
                <a:solidFill>
                  <a:srgbClr val="0033CC"/>
                </a:solidFill>
                <a:latin typeface=".VnTime" panose="020B7200000000000000" pitchFamily="34" charset="0"/>
              </a:rPr>
              <a:t>cè</a:t>
            </a:r>
            <a:r>
              <a:rPr lang="en-US" altLang="en-US" sz="9600" b="1" dirty="0">
                <a:solidFill>
                  <a:srgbClr val="0033CC"/>
                </a:solidFill>
                <a:latin typeface=".VnTime" panose="020B7200000000000000" pitchFamily="34" charset="0"/>
              </a:rPr>
              <a:t> vµ </a:t>
            </a:r>
            <a:r>
              <a:rPr lang="en-US" altLang="en-US" sz="9600" b="1" dirty="0" err="1">
                <a:solidFill>
                  <a:srgbClr val="0033CC"/>
                </a:solidFill>
                <a:latin typeface=".VnTime" panose="020B7200000000000000" pitchFamily="34" charset="0"/>
              </a:rPr>
              <a:t>luyÖn</a:t>
            </a:r>
            <a:r>
              <a:rPr lang="en-US" altLang="en-US" sz="9600" b="1" dirty="0">
                <a:solidFill>
                  <a:srgbClr val="0033CC"/>
                </a:solidFill>
                <a:latin typeface=".VnTime" panose="020B7200000000000000" pitchFamily="34" charset="0"/>
              </a:rPr>
              <a:t> </a:t>
            </a:r>
            <a:r>
              <a:rPr lang="en-US" altLang="en-US" sz="9600" b="1" dirty="0" err="1">
                <a:solidFill>
                  <a:srgbClr val="0033CC"/>
                </a:solidFill>
                <a:latin typeface=".VnTime" panose="020B7200000000000000" pitchFamily="34" charset="0"/>
              </a:rPr>
              <a:t>tËp</a:t>
            </a:r>
            <a:r>
              <a:rPr lang="en-US" altLang="en-US" sz="9600" b="1" dirty="0">
                <a:solidFill>
                  <a:srgbClr val="0033CC"/>
                </a:solidFill>
                <a:latin typeface=".VnTime" panose="020B7200000000000000" pitchFamily="34" charset="0"/>
              </a:rPr>
              <a:t>.</a:t>
            </a:r>
          </a:p>
        </p:txBody>
      </p:sp>
    </p:spTree>
  </p:cSld>
  <p:clrMapOvr>
    <a:masterClrMapping/>
  </p:clrMapOvr>
  <p:transition advTm="150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akadexcomhandpaintedfa">
            <a:extLst>
              <a:ext uri="{FF2B5EF4-FFF2-40B4-BE49-F238E27FC236}">
                <a16:creationId xmlns:a16="http://schemas.microsoft.com/office/drawing/2014/main" id="{8341E462-2723-442F-B04D-C3D8FE1CF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299" name="Group 55">
            <a:extLst>
              <a:ext uri="{FF2B5EF4-FFF2-40B4-BE49-F238E27FC236}">
                <a16:creationId xmlns:a16="http://schemas.microsoft.com/office/drawing/2014/main" id="{D94E3087-1C49-4CB4-A7E1-825ECF9F54A2}"/>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id="{03068397-090F-4E1E-9D28-0546EA558699}"/>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id="{97CFA52F-245E-4A0F-B550-C3D918BD5F56}"/>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48" name="Group 6">
            <a:extLst>
              <a:ext uri="{FF2B5EF4-FFF2-40B4-BE49-F238E27FC236}">
                <a16:creationId xmlns:a16="http://schemas.microsoft.com/office/drawing/2014/main" id="{B8533153-FC04-464E-810A-DA6CD41D2A0A}"/>
              </a:ext>
            </a:extLst>
          </p:cNvPr>
          <p:cNvGrpSpPr>
            <a:grpSpLocks/>
          </p:cNvGrpSpPr>
          <p:nvPr/>
        </p:nvGrpSpPr>
        <p:grpSpPr bwMode="auto">
          <a:xfrm>
            <a:off x="2572099" y="4054475"/>
            <a:ext cx="7924800" cy="1698625"/>
            <a:chOff x="1248" y="3360"/>
            <a:chExt cx="3408" cy="737"/>
          </a:xfrm>
          <a:solidFill>
            <a:srgbClr val="FFFF00"/>
          </a:solidFill>
        </p:grpSpPr>
        <p:grpSp>
          <p:nvGrpSpPr>
            <p:cNvPr id="31831" name="Group 58">
              <a:extLst>
                <a:ext uri="{FF2B5EF4-FFF2-40B4-BE49-F238E27FC236}">
                  <a16:creationId xmlns:a16="http://schemas.microsoft.com/office/drawing/2014/main" id="{448D4E8A-D747-46E2-90C2-5C74C74DD88D}"/>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id="{5D472759-31E6-4BCE-84A9-6B057A5A2EC1}"/>
                  </a:ext>
                </a:extLst>
              </p:cNvPr>
              <p:cNvSpPr/>
              <p:nvPr/>
            </p:nvSpPr>
            <p:spPr>
              <a:xfrm>
                <a:off x="1714500" y="3095628"/>
                <a:ext cx="1047343" cy="54901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id="{1C7DE2F1-8262-4905-A8C0-4BBC9DE5EE22}"/>
                  </a:ext>
                </a:extLst>
              </p:cNvPr>
              <p:cNvSpPr/>
              <p:nvPr/>
            </p:nvSpPr>
            <p:spPr>
              <a:xfrm>
                <a:off x="1815560" y="3154224"/>
                <a:ext cx="920034" cy="43564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832" name="Group 3">
              <a:extLst>
                <a:ext uri="{FF2B5EF4-FFF2-40B4-BE49-F238E27FC236}">
                  <a16:creationId xmlns:a16="http://schemas.microsoft.com/office/drawing/2014/main" id="{7EE2D9F4-570E-4E86-91B9-7A9064A1B14E}"/>
                </a:ext>
              </a:extLst>
            </p:cNvPr>
            <p:cNvGrpSpPr>
              <a:grpSpLocks/>
            </p:cNvGrpSpPr>
            <p:nvPr/>
          </p:nvGrpSpPr>
          <p:grpSpPr bwMode="auto">
            <a:xfrm>
              <a:off x="1584" y="3360"/>
              <a:ext cx="3072" cy="737"/>
              <a:chOff x="2530645" y="2460171"/>
              <a:chExt cx="4651820" cy="1219014"/>
            </a:xfrm>
            <a:grpFill/>
          </p:grpSpPr>
          <p:pic>
            <p:nvPicPr>
              <p:cNvPr id="31838" name="Picture 4" descr="C:\Users\dell\Desktop\Icon sale page\Icon tĩnh\200wide.jpg">
                <a:extLst>
                  <a:ext uri="{FF2B5EF4-FFF2-40B4-BE49-F238E27FC236}">
                    <a16:creationId xmlns:a16="http://schemas.microsoft.com/office/drawing/2014/main" id="{E1315CA5-4EAC-495F-B235-40E1D88D9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39" name="Group 5">
                <a:extLst>
                  <a:ext uri="{FF2B5EF4-FFF2-40B4-BE49-F238E27FC236}">
                    <a16:creationId xmlns:a16="http://schemas.microsoft.com/office/drawing/2014/main" id="{8DA9D7D9-7022-4422-9781-EB0F37D04DF7}"/>
                  </a:ext>
                </a:extLst>
              </p:cNvPr>
              <p:cNvGrpSpPr>
                <a:grpSpLocks/>
              </p:cNvGrpSpPr>
              <p:nvPr/>
            </p:nvGrpSpPr>
            <p:grpSpPr bwMode="auto">
              <a:xfrm>
                <a:off x="2530645" y="2460171"/>
                <a:ext cx="4651820" cy="1011238"/>
                <a:chOff x="2671148" y="1311915"/>
                <a:chExt cx="3938587" cy="1011238"/>
              </a:xfrm>
              <a:grpFill/>
            </p:grpSpPr>
            <p:pic>
              <p:nvPicPr>
                <p:cNvPr id="31840" name="Picture 3">
                  <a:extLst>
                    <a:ext uri="{FF2B5EF4-FFF2-40B4-BE49-F238E27FC236}">
                      <a16:creationId xmlns:a16="http://schemas.microsoft.com/office/drawing/2014/main" id="{BAB3DD41-99F9-43FC-A507-8C7A81823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id="{1392607A-98E6-45F6-9A95-61D74CB24492}"/>
                    </a:ext>
                  </a:extLst>
                </p:cNvPr>
                <p:cNvSpPr/>
                <p:nvPr/>
              </p:nvSpPr>
              <p:spPr>
                <a:xfrm>
                  <a:off x="2762029" y="1385968"/>
                  <a:ext cx="3778560" cy="862424"/>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833" name="Group 64">
              <a:extLst>
                <a:ext uri="{FF2B5EF4-FFF2-40B4-BE49-F238E27FC236}">
                  <a16:creationId xmlns:a16="http://schemas.microsoft.com/office/drawing/2014/main" id="{D3C37192-FE5A-4E06-8471-EA40C8E2A9B1}"/>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id="{2D072696-35CB-4DF3-A9D4-90AF6A77162D}"/>
                  </a:ext>
                </a:extLst>
              </p:cNvPr>
              <p:cNvSpPr/>
              <p:nvPr/>
            </p:nvSpPr>
            <p:spPr>
              <a:xfrm>
                <a:off x="2452203" y="2863348"/>
                <a:ext cx="1819884" cy="584086"/>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id="{AB795B5D-86CF-4D82-BA0B-6CBDDBCF3DB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49" name="Group 20">
            <a:extLst>
              <a:ext uri="{FF2B5EF4-FFF2-40B4-BE49-F238E27FC236}">
                <a16:creationId xmlns:a16="http://schemas.microsoft.com/office/drawing/2014/main" id="{7149737F-CDA7-42DB-AE8B-C34275687638}"/>
              </a:ext>
            </a:extLst>
          </p:cNvPr>
          <p:cNvGrpSpPr>
            <a:grpSpLocks/>
          </p:cNvGrpSpPr>
          <p:nvPr/>
        </p:nvGrpSpPr>
        <p:grpSpPr bwMode="auto">
          <a:xfrm>
            <a:off x="2620505" y="2886682"/>
            <a:ext cx="7924800" cy="1246188"/>
            <a:chOff x="1248" y="3360"/>
            <a:chExt cx="3408" cy="737"/>
          </a:xfrm>
          <a:solidFill>
            <a:srgbClr val="FFFF00"/>
          </a:solidFill>
        </p:grpSpPr>
        <p:grpSp>
          <p:nvGrpSpPr>
            <p:cNvPr id="31818" name="Group 58">
              <a:extLst>
                <a:ext uri="{FF2B5EF4-FFF2-40B4-BE49-F238E27FC236}">
                  <a16:creationId xmlns:a16="http://schemas.microsoft.com/office/drawing/2014/main" id="{30473CDD-E244-4224-9AA1-A54630F15766}"/>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id="{F0F8BAF6-CC67-4CD5-8ADF-651ACCAD0786}"/>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id="{E5687D2D-6378-4894-9284-3B0FF4C3BA7D}"/>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819" name="Group 3">
              <a:extLst>
                <a:ext uri="{FF2B5EF4-FFF2-40B4-BE49-F238E27FC236}">
                  <a16:creationId xmlns:a16="http://schemas.microsoft.com/office/drawing/2014/main" id="{3C2B15FC-4CAA-4DA9-846B-BE074E35CC97}"/>
                </a:ext>
              </a:extLst>
            </p:cNvPr>
            <p:cNvGrpSpPr>
              <a:grpSpLocks/>
            </p:cNvGrpSpPr>
            <p:nvPr/>
          </p:nvGrpSpPr>
          <p:grpSpPr bwMode="auto">
            <a:xfrm>
              <a:off x="1584" y="3360"/>
              <a:ext cx="3072" cy="737"/>
              <a:chOff x="2530645" y="2460171"/>
              <a:chExt cx="4651820" cy="1219014"/>
            </a:xfrm>
            <a:grpFill/>
          </p:grpSpPr>
          <p:pic>
            <p:nvPicPr>
              <p:cNvPr id="31825" name="Picture 4" descr="C:\Users\dell\Desktop\Icon sale page\Icon tĩnh\200wide.jpg">
                <a:extLst>
                  <a:ext uri="{FF2B5EF4-FFF2-40B4-BE49-F238E27FC236}">
                    <a16:creationId xmlns:a16="http://schemas.microsoft.com/office/drawing/2014/main" id="{3243C4E8-1952-4AE6-8FF5-978E662AC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26" name="Group 5">
                <a:extLst>
                  <a:ext uri="{FF2B5EF4-FFF2-40B4-BE49-F238E27FC236}">
                    <a16:creationId xmlns:a16="http://schemas.microsoft.com/office/drawing/2014/main" id="{89209291-EBD3-48F3-80D6-DF40E1CCAB19}"/>
                  </a:ext>
                </a:extLst>
              </p:cNvPr>
              <p:cNvGrpSpPr>
                <a:grpSpLocks/>
              </p:cNvGrpSpPr>
              <p:nvPr/>
            </p:nvGrpSpPr>
            <p:grpSpPr bwMode="auto">
              <a:xfrm>
                <a:off x="2530645" y="2460171"/>
                <a:ext cx="4651820" cy="1011238"/>
                <a:chOff x="2671148" y="1311915"/>
                <a:chExt cx="3938587" cy="1011238"/>
              </a:xfrm>
              <a:grpFill/>
            </p:grpSpPr>
            <p:pic>
              <p:nvPicPr>
                <p:cNvPr id="31827" name="Picture 3">
                  <a:extLst>
                    <a:ext uri="{FF2B5EF4-FFF2-40B4-BE49-F238E27FC236}">
                      <a16:creationId xmlns:a16="http://schemas.microsoft.com/office/drawing/2014/main" id="{BE115614-EEC4-47CD-B9C1-C5E634E6A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id="{5B513569-3022-4D30-8865-3EC54A383A7C}"/>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820" name="Group 64">
              <a:extLst>
                <a:ext uri="{FF2B5EF4-FFF2-40B4-BE49-F238E27FC236}">
                  <a16:creationId xmlns:a16="http://schemas.microsoft.com/office/drawing/2014/main" id="{4D14F9FE-BDBF-4C09-BDF2-4C2CC11A458E}"/>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id="{F1420989-CEB3-4F7D-9EE9-A609D20E3669}"/>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id="{59D7D858-728D-4793-85AB-149B48888C6E}"/>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51" name="Group 48">
            <a:extLst>
              <a:ext uri="{FF2B5EF4-FFF2-40B4-BE49-F238E27FC236}">
                <a16:creationId xmlns:a16="http://schemas.microsoft.com/office/drawing/2014/main" id="{4CFCFECF-B3FD-4EEC-874B-D668D5B73CBE}"/>
              </a:ext>
            </a:extLst>
          </p:cNvPr>
          <p:cNvGrpSpPr>
            <a:grpSpLocks/>
          </p:cNvGrpSpPr>
          <p:nvPr/>
        </p:nvGrpSpPr>
        <p:grpSpPr bwMode="auto">
          <a:xfrm>
            <a:off x="2712230" y="1745934"/>
            <a:ext cx="7924800" cy="1247775"/>
            <a:chOff x="1248" y="3360"/>
            <a:chExt cx="3408" cy="737"/>
          </a:xfrm>
          <a:solidFill>
            <a:srgbClr val="FFFF00"/>
          </a:solidFill>
        </p:grpSpPr>
        <p:grpSp>
          <p:nvGrpSpPr>
            <p:cNvPr id="31792" name="Group 58">
              <a:extLst>
                <a:ext uri="{FF2B5EF4-FFF2-40B4-BE49-F238E27FC236}">
                  <a16:creationId xmlns:a16="http://schemas.microsoft.com/office/drawing/2014/main" id="{D25FDF79-B744-49B4-A5D2-C7B82CF1F3E4}"/>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id="{ED761BB7-EBA3-4211-943D-1507492BBB45}"/>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id="{87C621E3-625A-4D4E-824B-A17E5F5F61BF}"/>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93" name="Group 3">
              <a:extLst>
                <a:ext uri="{FF2B5EF4-FFF2-40B4-BE49-F238E27FC236}">
                  <a16:creationId xmlns:a16="http://schemas.microsoft.com/office/drawing/2014/main" id="{EA803B3C-EFB7-4427-9393-B52D6F738880}"/>
                </a:ext>
              </a:extLst>
            </p:cNvPr>
            <p:cNvGrpSpPr>
              <a:grpSpLocks/>
            </p:cNvGrpSpPr>
            <p:nvPr/>
          </p:nvGrpSpPr>
          <p:grpSpPr bwMode="auto">
            <a:xfrm>
              <a:off x="1584" y="3360"/>
              <a:ext cx="3072" cy="737"/>
              <a:chOff x="2530645" y="2460171"/>
              <a:chExt cx="4651820" cy="1219014"/>
            </a:xfrm>
            <a:grpFill/>
          </p:grpSpPr>
          <p:pic>
            <p:nvPicPr>
              <p:cNvPr id="31799" name="Picture 4" descr="C:\Users\dell\Desktop\Icon sale page\Icon tĩnh\200wide.jpg">
                <a:extLst>
                  <a:ext uri="{FF2B5EF4-FFF2-40B4-BE49-F238E27FC236}">
                    <a16:creationId xmlns:a16="http://schemas.microsoft.com/office/drawing/2014/main" id="{0CB9D5B8-18F8-40B7-A7C4-E16456B23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00" name="Group 5">
                <a:extLst>
                  <a:ext uri="{FF2B5EF4-FFF2-40B4-BE49-F238E27FC236}">
                    <a16:creationId xmlns:a16="http://schemas.microsoft.com/office/drawing/2014/main" id="{ED6A1A57-1524-44F5-B9A4-B9B84D5F3668}"/>
                  </a:ext>
                </a:extLst>
              </p:cNvPr>
              <p:cNvGrpSpPr>
                <a:grpSpLocks/>
              </p:cNvGrpSpPr>
              <p:nvPr/>
            </p:nvGrpSpPr>
            <p:grpSpPr bwMode="auto">
              <a:xfrm>
                <a:off x="2530645" y="2460171"/>
                <a:ext cx="4651820" cy="1011238"/>
                <a:chOff x="2671148" y="1311915"/>
                <a:chExt cx="3938587" cy="1011238"/>
              </a:xfrm>
              <a:grpFill/>
            </p:grpSpPr>
            <p:pic>
              <p:nvPicPr>
                <p:cNvPr id="31801" name="Picture 3">
                  <a:extLst>
                    <a:ext uri="{FF2B5EF4-FFF2-40B4-BE49-F238E27FC236}">
                      <a16:creationId xmlns:a16="http://schemas.microsoft.com/office/drawing/2014/main" id="{541DE9C7-AD72-4ACE-B049-3CD990BBCF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22757314-4ED3-4627-9D84-34FE43FBA743}"/>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94" name="Group 64">
              <a:extLst>
                <a:ext uri="{FF2B5EF4-FFF2-40B4-BE49-F238E27FC236}">
                  <a16:creationId xmlns:a16="http://schemas.microsoft.com/office/drawing/2014/main" id="{60C5055D-D816-4795-A4E1-BBB02661CBD8}"/>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id="{1613A9E9-A86C-4C00-9B8F-64A3EA170B91}"/>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id="{78442EB2-40CC-4FD4-A0D0-97C1720987E9}"/>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5304" name="Rectangle 25">
            <a:extLst>
              <a:ext uri="{FF2B5EF4-FFF2-40B4-BE49-F238E27FC236}">
                <a16:creationId xmlns:a16="http://schemas.microsoft.com/office/drawing/2014/main" id="{203AB4DD-76AF-4D26-9AAB-E3ABD624073A}"/>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5305" name="Group 67">
            <a:extLst>
              <a:ext uri="{FF2B5EF4-FFF2-40B4-BE49-F238E27FC236}">
                <a16:creationId xmlns:a16="http://schemas.microsoft.com/office/drawing/2014/main" id="{39F6399A-6DEC-46DC-947C-20661FE9AEC4}"/>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id="{16FC7401-5CC4-4754-8EF9-E4F2609CCCC4}"/>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id="{1A1B0B33-88A8-411C-8A9A-C0EF53032CC1}"/>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5306" name="Group 67">
            <a:extLst>
              <a:ext uri="{FF2B5EF4-FFF2-40B4-BE49-F238E27FC236}">
                <a16:creationId xmlns:a16="http://schemas.microsoft.com/office/drawing/2014/main" id="{B731582A-393A-4324-A290-49D9463B0429}"/>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id="{672E8CC9-A8E0-4176-A9C4-09D23C123DF1}"/>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id="{0AEAFFAB-A62B-42F7-B32B-232CE32C8873}"/>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55" name="Group 83">
            <a:extLst>
              <a:ext uri="{FF2B5EF4-FFF2-40B4-BE49-F238E27FC236}">
                <a16:creationId xmlns:a16="http://schemas.microsoft.com/office/drawing/2014/main" id="{5FC3DC79-2171-4505-A0A9-1ABDF0DE54E4}"/>
              </a:ext>
            </a:extLst>
          </p:cNvPr>
          <p:cNvGrpSpPr>
            <a:grpSpLocks/>
          </p:cNvGrpSpPr>
          <p:nvPr/>
        </p:nvGrpSpPr>
        <p:grpSpPr bwMode="auto">
          <a:xfrm>
            <a:off x="1524000" y="228600"/>
            <a:ext cx="9677400" cy="1524000"/>
            <a:chOff x="713" y="192"/>
            <a:chExt cx="4327" cy="960"/>
          </a:xfrm>
          <a:solidFill>
            <a:srgbClr val="FFFF00"/>
          </a:solidFill>
        </p:grpSpPr>
        <p:grpSp>
          <p:nvGrpSpPr>
            <p:cNvPr id="31771" name="Group 55">
              <a:extLst>
                <a:ext uri="{FF2B5EF4-FFF2-40B4-BE49-F238E27FC236}">
                  <a16:creationId xmlns:a16="http://schemas.microsoft.com/office/drawing/2014/main" id="{038DE9C7-18CD-43FE-9AC4-6DA241B54200}"/>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id="{5178D4AD-3206-4CDB-8E6F-13F56B26A71F}"/>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id="{ED6B7E5E-4A3A-462F-98E6-446FE2B794CC}"/>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72" name="Group 13">
              <a:extLst>
                <a:ext uri="{FF2B5EF4-FFF2-40B4-BE49-F238E27FC236}">
                  <a16:creationId xmlns:a16="http://schemas.microsoft.com/office/drawing/2014/main" id="{59CB06A9-9D82-482F-B3D0-25A23120919F}"/>
                </a:ext>
              </a:extLst>
            </p:cNvPr>
            <p:cNvGrpSpPr>
              <a:grpSpLocks/>
            </p:cNvGrpSpPr>
            <p:nvPr/>
          </p:nvGrpSpPr>
          <p:grpSpPr bwMode="auto">
            <a:xfrm>
              <a:off x="912" y="192"/>
              <a:ext cx="3833" cy="960"/>
              <a:chOff x="2530645" y="3933371"/>
              <a:chExt cx="4651820" cy="1238901"/>
            </a:xfrm>
            <a:grpFill/>
          </p:grpSpPr>
          <p:pic>
            <p:nvPicPr>
              <p:cNvPr id="31778" name="Picture 4" descr="C:\Users\dell\Desktop\Icon sale page\Icon tĩnh\200wide.jpg">
                <a:extLst>
                  <a:ext uri="{FF2B5EF4-FFF2-40B4-BE49-F238E27FC236}">
                    <a16:creationId xmlns:a16="http://schemas.microsoft.com/office/drawing/2014/main" id="{6668A0E8-F027-4487-A2AB-71BDB1B6C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779" name="Group 15">
                <a:extLst>
                  <a:ext uri="{FF2B5EF4-FFF2-40B4-BE49-F238E27FC236}">
                    <a16:creationId xmlns:a16="http://schemas.microsoft.com/office/drawing/2014/main" id="{EBB75D76-C081-4F01-8096-74030B359E0B}"/>
                  </a:ext>
                </a:extLst>
              </p:cNvPr>
              <p:cNvGrpSpPr>
                <a:grpSpLocks/>
              </p:cNvGrpSpPr>
              <p:nvPr/>
            </p:nvGrpSpPr>
            <p:grpSpPr bwMode="auto">
              <a:xfrm>
                <a:off x="2530645" y="3933371"/>
                <a:ext cx="4651820" cy="1011238"/>
                <a:chOff x="2671148" y="1311915"/>
                <a:chExt cx="3938587" cy="1011238"/>
              </a:xfrm>
              <a:grpFill/>
            </p:grpSpPr>
            <p:pic>
              <p:nvPicPr>
                <p:cNvPr id="31780" name="Picture 3">
                  <a:extLst>
                    <a:ext uri="{FF2B5EF4-FFF2-40B4-BE49-F238E27FC236}">
                      <a16:creationId xmlns:a16="http://schemas.microsoft.com/office/drawing/2014/main" id="{DD01A273-A6BD-4169-BD0B-64D655FD9B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id="{AB15D193-91FD-4E6D-8DAD-E6F8CFB11D1A}"/>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73" name="Group 67">
              <a:extLst>
                <a:ext uri="{FF2B5EF4-FFF2-40B4-BE49-F238E27FC236}">
                  <a16:creationId xmlns:a16="http://schemas.microsoft.com/office/drawing/2014/main" id="{F219EA89-536C-4A0B-B7AB-3066FF322055}"/>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id="{8C4426C4-CAC2-468F-B46C-FAF35D993919}"/>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id="{ECAF18C0-2A03-47E0-A012-C7BBA74B30DA}"/>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5308" name="Text Box 97">
            <a:extLst>
              <a:ext uri="{FF2B5EF4-FFF2-40B4-BE49-F238E27FC236}">
                <a16:creationId xmlns:a16="http://schemas.microsoft.com/office/drawing/2014/main" id="{9B6E6B1E-7A33-404D-BF17-E79B78649802}"/>
              </a:ext>
            </a:extLst>
          </p:cNvPr>
          <p:cNvSpPr txBox="1">
            <a:spLocks noChangeArrowheads="1"/>
          </p:cNvSpPr>
          <p:nvPr/>
        </p:nvSpPr>
        <p:spPr bwMode="auto">
          <a:xfrm>
            <a:off x="3743955" y="204390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a:solidFill>
                  <a:srgbClr val="000000"/>
                </a:solidFill>
                <a:cs typeface="Arial" panose="020B0604020202020204" pitchFamily="34" charset="0"/>
              </a:rPr>
              <a:t>A</a:t>
            </a:r>
          </a:p>
        </p:txBody>
      </p:sp>
      <p:sp>
        <p:nvSpPr>
          <p:cNvPr id="55310" name="Text Box 99">
            <a:extLst>
              <a:ext uri="{FF2B5EF4-FFF2-40B4-BE49-F238E27FC236}">
                <a16:creationId xmlns:a16="http://schemas.microsoft.com/office/drawing/2014/main" id="{1AC3FC48-8CF4-436C-9AB0-18B6BF5622BE}"/>
              </a:ext>
            </a:extLst>
          </p:cNvPr>
          <p:cNvSpPr txBox="1">
            <a:spLocks noChangeArrowheads="1"/>
          </p:cNvSpPr>
          <p:nvPr/>
        </p:nvSpPr>
        <p:spPr bwMode="auto">
          <a:xfrm>
            <a:off x="3754612" y="3114737"/>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00"/>
                </a:solidFill>
                <a:cs typeface="Arial" panose="020B0604020202020204" pitchFamily="34" charset="0"/>
              </a:rPr>
              <a:t>B</a:t>
            </a:r>
          </a:p>
        </p:txBody>
      </p:sp>
      <p:sp>
        <p:nvSpPr>
          <p:cNvPr id="55311" name="Text Box 100">
            <a:extLst>
              <a:ext uri="{FF2B5EF4-FFF2-40B4-BE49-F238E27FC236}">
                <a16:creationId xmlns:a16="http://schemas.microsoft.com/office/drawing/2014/main" id="{F258A567-5B9E-4E7A-93C5-07804728B189}"/>
              </a:ext>
            </a:extLst>
          </p:cNvPr>
          <p:cNvSpPr txBox="1">
            <a:spLocks noChangeArrowheads="1"/>
          </p:cNvSpPr>
          <p:nvPr/>
        </p:nvSpPr>
        <p:spPr bwMode="auto">
          <a:xfrm>
            <a:off x="3654505" y="4319239"/>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00"/>
                </a:solidFill>
                <a:cs typeface="Arial" panose="020B0604020202020204" pitchFamily="34" charset="0"/>
              </a:rPr>
              <a:t>C</a:t>
            </a:r>
          </a:p>
        </p:txBody>
      </p:sp>
      <p:sp>
        <p:nvSpPr>
          <p:cNvPr id="55312" name="Text Box 101">
            <a:extLst>
              <a:ext uri="{FF2B5EF4-FFF2-40B4-BE49-F238E27FC236}">
                <a16:creationId xmlns:a16="http://schemas.microsoft.com/office/drawing/2014/main" id="{2FAF0B98-1444-42F8-B173-E0C40C7C047F}"/>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000000"/>
                </a:solidFill>
                <a:latin typeface="Times New Roman" panose="02020603050405020304" pitchFamily="18" charset="0"/>
                <a:cs typeface="Times New Roman" panose="02020603050405020304" pitchFamily="18" charset="0"/>
              </a:rPr>
              <a:t>CÂU 1: </a:t>
            </a:r>
          </a:p>
        </p:txBody>
      </p:sp>
      <p:sp>
        <p:nvSpPr>
          <p:cNvPr id="144486" name="Text Box 102">
            <a:extLst>
              <a:ext uri="{FF2B5EF4-FFF2-40B4-BE49-F238E27FC236}">
                <a16:creationId xmlns:a16="http://schemas.microsoft.com/office/drawing/2014/main" id="{33249D3C-8E8E-4CD7-8E12-2F9EABE70431}"/>
              </a:ext>
            </a:extLst>
          </p:cNvPr>
          <p:cNvSpPr txBox="1">
            <a:spLocks noChangeArrowheads="1"/>
          </p:cNvSpPr>
          <p:nvPr/>
        </p:nvSpPr>
        <p:spPr bwMode="auto">
          <a:xfrm>
            <a:off x="3048000" y="381001"/>
            <a:ext cx="7086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Vì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Lý</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Công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Uẩn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dời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đô</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về</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Thăng</a:t>
            </a:r>
            <a:r>
              <a:rPr lang="en-US" altLang="en-US" sz="2800" b="1" dirty="0">
                <a:solidFill>
                  <a:srgbClr val="000000"/>
                </a:solidFill>
                <a:latin typeface="Times New Roman" panose="02020603050405020304" pitchFamily="18" charset="0"/>
                <a:cs typeface="Times New Roman" panose="02020603050405020304" pitchFamily="18" charset="0"/>
              </a:rPr>
              <a:t> Long?</a:t>
            </a:r>
          </a:p>
          <a:p>
            <a:pPr fontAlgn="base">
              <a:spcBef>
                <a:spcPct val="50000"/>
              </a:spcBef>
              <a:spcAft>
                <a:spcPct val="0"/>
              </a:spcAft>
            </a:pPr>
            <a:endParaRPr lang="en-US" altLang="en-US" sz="3200" b="1" dirty="0">
              <a:solidFill>
                <a:srgbClr val="000000"/>
              </a:solidFill>
              <a:cs typeface="Arial" panose="020B0604020202020204" pitchFamily="34" charset="0"/>
            </a:endParaRPr>
          </a:p>
        </p:txBody>
      </p:sp>
      <p:sp>
        <p:nvSpPr>
          <p:cNvPr id="55314" name="Text Box 103">
            <a:extLst>
              <a:ext uri="{FF2B5EF4-FFF2-40B4-BE49-F238E27FC236}">
                <a16:creationId xmlns:a16="http://schemas.microsoft.com/office/drawing/2014/main" id="{95E831A2-22DC-4722-AD6D-3C76718004E4}"/>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5" name="Text Box 104">
            <a:extLst>
              <a:ext uri="{FF2B5EF4-FFF2-40B4-BE49-F238E27FC236}">
                <a16:creationId xmlns:a16="http://schemas.microsoft.com/office/drawing/2014/main" id="{6B4FDAB8-A32A-4640-A961-49CC1A277B49}"/>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6" name="Text Box 105">
            <a:extLst>
              <a:ext uri="{FF2B5EF4-FFF2-40B4-BE49-F238E27FC236}">
                <a16:creationId xmlns:a16="http://schemas.microsoft.com/office/drawing/2014/main" id="{D0D02585-FE6A-4361-8471-F3059A7105EA}"/>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7" name="Text Box 106">
            <a:extLst>
              <a:ext uri="{FF2B5EF4-FFF2-40B4-BE49-F238E27FC236}">
                <a16:creationId xmlns:a16="http://schemas.microsoft.com/office/drawing/2014/main" id="{790F912B-93D9-463A-A49A-26578E0A3E06}"/>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id="{81F88D11-7D70-4C8A-AC3E-13C94D0C5515}"/>
              </a:ext>
            </a:extLst>
          </p:cNvPr>
          <p:cNvSpPr txBox="1">
            <a:spLocks noChangeArrowheads="1"/>
          </p:cNvSpPr>
          <p:nvPr/>
        </p:nvSpPr>
        <p:spPr bwMode="auto">
          <a:xfrm>
            <a:off x="4276592" y="3044493"/>
            <a:ext cx="624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400" b="1" dirty="0">
                <a:solidFill>
                  <a:srgbClr val="000000"/>
                </a:solidFill>
                <a:latin typeface="Times New Roman" panose="02020603050405020304" pitchFamily="18" charset="0"/>
                <a:cs typeface="Times New Roman" panose="02020603050405020304" pitchFamily="18" charset="0"/>
              </a:rPr>
              <a:t>Đóng đô ở Hoa Lư, các triều đại không kéo dài được</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44493" name="Text Box 109">
            <a:extLst>
              <a:ext uri="{FF2B5EF4-FFF2-40B4-BE49-F238E27FC236}">
                <a16:creationId xmlns:a16="http://schemas.microsoft.com/office/drawing/2014/main" id="{56F88D3B-DB90-4C88-A5C5-01BAFE5F7316}"/>
              </a:ext>
            </a:extLst>
          </p:cNvPr>
          <p:cNvSpPr txBox="1">
            <a:spLocks noChangeArrowheads="1"/>
          </p:cNvSpPr>
          <p:nvPr/>
        </p:nvSpPr>
        <p:spPr bwMode="auto">
          <a:xfrm>
            <a:off x="4342646" y="2047081"/>
            <a:ext cx="632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400" b="1" dirty="0">
                <a:solidFill>
                  <a:srgbClr val="000000"/>
                </a:solidFill>
                <a:latin typeface="Times New Roman" panose="02020603050405020304" pitchFamily="18" charset="0"/>
                <a:cs typeface="Times New Roman" panose="02020603050405020304" pitchFamily="18" charset="0"/>
              </a:rPr>
              <a:t>Địa thế Thăng Long đẹp hơn Hoa Lư</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44494" name="Text Box 110">
            <a:extLst>
              <a:ext uri="{FF2B5EF4-FFF2-40B4-BE49-F238E27FC236}">
                <a16:creationId xmlns:a16="http://schemas.microsoft.com/office/drawing/2014/main" id="{D55A35B5-9DBB-4A8B-A071-57CEF159E718}"/>
              </a:ext>
            </a:extLst>
          </p:cNvPr>
          <p:cNvSpPr txBox="1">
            <a:spLocks noChangeArrowheads="1"/>
          </p:cNvSpPr>
          <p:nvPr/>
        </p:nvSpPr>
        <p:spPr bwMode="auto">
          <a:xfrm>
            <a:off x="4286599" y="4303712"/>
            <a:ext cx="6324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400" b="1">
                <a:solidFill>
                  <a:srgbClr val="000000"/>
                </a:solidFill>
                <a:latin typeface="Times New Roman" panose="02020603050405020304" pitchFamily="18" charset="0"/>
                <a:cs typeface="Times New Roman" panose="02020603050405020304" pitchFamily="18" charset="0"/>
              </a:rPr>
              <a:t>Thăng Long có vị trí trung tâm, đất đ</a:t>
            </a:r>
            <a:r>
              <a:rPr lang="en-US" altLang="en-US" sz="2400" b="1">
                <a:solidFill>
                  <a:srgbClr val="000000"/>
                </a:solidFill>
                <a:latin typeface="Times New Roman" panose="02020603050405020304" pitchFamily="18" charset="0"/>
                <a:cs typeface="Times New Roman" panose="02020603050405020304" pitchFamily="18" charset="0"/>
              </a:rPr>
              <a:t>a</a:t>
            </a:r>
            <a:r>
              <a:rPr lang="vi-VN" altLang="en-US" sz="2400" b="1">
                <a:solidFill>
                  <a:srgbClr val="000000"/>
                </a:solidFill>
                <a:latin typeface="Times New Roman" panose="02020603050405020304" pitchFamily="18" charset="0"/>
                <a:cs typeface="Times New Roman" panose="02020603050405020304" pitchFamily="18" charset="0"/>
              </a:rPr>
              <a:t>i bằng phẳng thuận lợi để phát triển kinh tế, chính trị</a:t>
            </a:r>
            <a:endParaRPr lang="en-US" altLang="en-US" sz="2400" b="1">
              <a:solidFill>
                <a:srgbClr val="000000"/>
              </a:solidFill>
              <a:latin typeface="Times New Roman" panose="02020603050405020304" pitchFamily="18" charset="0"/>
              <a:cs typeface="Times New Roman" panose="02020603050405020304" pitchFamily="18" charset="0"/>
            </a:endParaRPr>
          </a:p>
        </p:txBody>
      </p:sp>
      <p:sp>
        <p:nvSpPr>
          <p:cNvPr id="104" name="AutoShape 124">
            <a:extLst>
              <a:ext uri="{FF2B5EF4-FFF2-40B4-BE49-F238E27FC236}">
                <a16:creationId xmlns:a16="http://schemas.microsoft.com/office/drawing/2014/main" id="{3EDCE021-CF19-48DF-BA72-5896D4FA74ED}"/>
              </a:ext>
            </a:extLst>
          </p:cNvPr>
          <p:cNvSpPr>
            <a:spLocks noChangeArrowheads="1"/>
          </p:cNvSpPr>
          <p:nvPr/>
        </p:nvSpPr>
        <p:spPr bwMode="auto">
          <a:xfrm>
            <a:off x="2777155" y="4288071"/>
            <a:ext cx="1843087" cy="717550"/>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3"/>
                                        </p:tgtEl>
                                        <p:attrNameLst>
                                          <p:attrName>style.visibility</p:attrName>
                                        </p:attrNameLst>
                                      </p:cBhvr>
                                      <p:to>
                                        <p:strVal val="visible"/>
                                      </p:to>
                                    </p:set>
                                    <p:anim calcmode="lin" valueType="num">
                                      <p:cBhvr additive="base">
                                        <p:cTn id="12" dur="500" fill="hold"/>
                                        <p:tgtEl>
                                          <p:spTgt spid="144493"/>
                                        </p:tgtEl>
                                        <p:attrNameLst>
                                          <p:attrName>ppt_x</p:attrName>
                                        </p:attrNameLst>
                                      </p:cBhvr>
                                      <p:tavLst>
                                        <p:tav tm="0">
                                          <p:val>
                                            <p:strVal val="#ppt_x"/>
                                          </p:val>
                                        </p:tav>
                                        <p:tav tm="100000">
                                          <p:val>
                                            <p:strVal val="#ppt_x"/>
                                          </p:val>
                                        </p:tav>
                                      </p:tavLst>
                                    </p:anim>
                                    <p:anim calcmode="lin" valueType="num">
                                      <p:cBhvr additive="base">
                                        <p:cTn id="13"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1"/>
                                        </p:tgtEl>
                                        <p:attrNameLst>
                                          <p:attrName>style.visibility</p:attrName>
                                        </p:attrNameLst>
                                      </p:cBhvr>
                                      <p:to>
                                        <p:strVal val="visible"/>
                                      </p:to>
                                    </p:set>
                                    <p:anim calcmode="lin" valueType="num">
                                      <p:cBhvr additive="base">
                                        <p:cTn id="18" dur="500" fill="hold"/>
                                        <p:tgtEl>
                                          <p:spTgt spid="144491"/>
                                        </p:tgtEl>
                                        <p:attrNameLst>
                                          <p:attrName>ppt_x</p:attrName>
                                        </p:attrNameLst>
                                      </p:cBhvr>
                                      <p:tavLst>
                                        <p:tav tm="0">
                                          <p:val>
                                            <p:strVal val="#ppt_x"/>
                                          </p:val>
                                        </p:tav>
                                        <p:tav tm="100000">
                                          <p:val>
                                            <p:strVal val="#ppt_x"/>
                                          </p:val>
                                        </p:tav>
                                      </p:tavLst>
                                    </p:anim>
                                    <p:anim calcmode="lin" valueType="num">
                                      <p:cBhvr additive="base">
                                        <p:cTn id="19"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4"/>
                                        </p:tgtEl>
                                        <p:attrNameLst>
                                          <p:attrName>style.visibility</p:attrName>
                                        </p:attrNameLst>
                                      </p:cBhvr>
                                      <p:to>
                                        <p:strVal val="visible"/>
                                      </p:to>
                                    </p:set>
                                    <p:anim calcmode="lin" valueType="num">
                                      <p:cBhvr additive="base">
                                        <p:cTn id="24" dur="500" fill="hold"/>
                                        <p:tgtEl>
                                          <p:spTgt spid="144494"/>
                                        </p:tgtEl>
                                        <p:attrNameLst>
                                          <p:attrName>ppt_x</p:attrName>
                                        </p:attrNameLst>
                                      </p:cBhvr>
                                      <p:tavLst>
                                        <p:tav tm="0">
                                          <p:val>
                                            <p:strVal val="#ppt_x"/>
                                          </p:val>
                                        </p:tav>
                                        <p:tav tm="100000">
                                          <p:val>
                                            <p:strVal val="#ppt_x"/>
                                          </p:val>
                                        </p:tav>
                                      </p:tavLst>
                                    </p:anim>
                                    <p:anim calcmode="lin" valueType="num">
                                      <p:cBhvr additive="base">
                                        <p:cTn id="25"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0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autoUpdateAnimBg="0"/>
      <p:bldP spid="144491" grpId="0" autoUpdateAnimBg="0"/>
      <p:bldP spid="144493" grpId="0" autoUpdateAnimBg="0"/>
      <p:bldP spid="144494" grpId="0" autoUpdateAnimBg="0"/>
      <p:bldP spid="104"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akadexcomhandpaintedfa">
            <a:extLst>
              <a:ext uri="{FF2B5EF4-FFF2-40B4-BE49-F238E27FC236}">
                <a16:creationId xmlns:a16="http://schemas.microsoft.com/office/drawing/2014/main" id="{B9C4A645-E54E-4B1C-AE69-6B46A18DA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46038"/>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3" name="Group 55">
            <a:extLst>
              <a:ext uri="{FF2B5EF4-FFF2-40B4-BE49-F238E27FC236}">
                <a16:creationId xmlns:a16="http://schemas.microsoft.com/office/drawing/2014/main" id="{39A26021-3317-413B-A0B9-013ED7B5BEA3}"/>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id="{0AC4E0A9-568E-4114-8141-4072B930220B}"/>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id="{DE81F0F9-237F-4857-8D93-8EC0518FDEE4}"/>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72" name="Group 6">
            <a:extLst>
              <a:ext uri="{FF2B5EF4-FFF2-40B4-BE49-F238E27FC236}">
                <a16:creationId xmlns:a16="http://schemas.microsoft.com/office/drawing/2014/main" id="{AA8971BC-8CDB-4AEF-B260-F9E16345E41D}"/>
              </a:ext>
            </a:extLst>
          </p:cNvPr>
          <p:cNvGrpSpPr>
            <a:grpSpLocks/>
          </p:cNvGrpSpPr>
          <p:nvPr/>
        </p:nvGrpSpPr>
        <p:grpSpPr bwMode="auto">
          <a:xfrm>
            <a:off x="2672072" y="5867003"/>
            <a:ext cx="7924800" cy="1246188"/>
            <a:chOff x="1248" y="3360"/>
            <a:chExt cx="3408" cy="737"/>
          </a:xfrm>
          <a:solidFill>
            <a:srgbClr val="FFFF00"/>
          </a:solidFill>
        </p:grpSpPr>
        <p:grpSp>
          <p:nvGrpSpPr>
            <p:cNvPr id="32855" name="Group 58">
              <a:extLst>
                <a:ext uri="{FF2B5EF4-FFF2-40B4-BE49-F238E27FC236}">
                  <a16:creationId xmlns:a16="http://schemas.microsoft.com/office/drawing/2014/main" id="{8F63C14C-75C1-4298-8B86-C45B971DB126}"/>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id="{319A3B55-E74A-4A99-B242-327CA94B0ABF}"/>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id="{F9C2C713-35DF-41CF-912E-B7CDE68CF597}"/>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56" name="Group 3">
              <a:extLst>
                <a:ext uri="{FF2B5EF4-FFF2-40B4-BE49-F238E27FC236}">
                  <a16:creationId xmlns:a16="http://schemas.microsoft.com/office/drawing/2014/main" id="{2D263112-96E7-4323-8BE9-74C6F72C411D}"/>
                </a:ext>
              </a:extLst>
            </p:cNvPr>
            <p:cNvGrpSpPr>
              <a:grpSpLocks/>
            </p:cNvGrpSpPr>
            <p:nvPr/>
          </p:nvGrpSpPr>
          <p:grpSpPr bwMode="auto">
            <a:xfrm>
              <a:off x="1584" y="3360"/>
              <a:ext cx="3072" cy="737"/>
              <a:chOff x="2530645" y="2460171"/>
              <a:chExt cx="4651820" cy="1219014"/>
            </a:xfrm>
            <a:grpFill/>
          </p:grpSpPr>
          <p:pic>
            <p:nvPicPr>
              <p:cNvPr id="32862" name="Picture 4" descr="C:\Users\dell\Desktop\Icon sale page\Icon tĩnh\200wide.jpg">
                <a:extLst>
                  <a:ext uri="{FF2B5EF4-FFF2-40B4-BE49-F238E27FC236}">
                    <a16:creationId xmlns:a16="http://schemas.microsoft.com/office/drawing/2014/main" id="{83EA149A-883F-4F42-B4C1-A2CF00A64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63" name="Group 5">
                <a:extLst>
                  <a:ext uri="{FF2B5EF4-FFF2-40B4-BE49-F238E27FC236}">
                    <a16:creationId xmlns:a16="http://schemas.microsoft.com/office/drawing/2014/main" id="{E056ABEE-9A03-4264-A45E-A64B7F9083D7}"/>
                  </a:ext>
                </a:extLst>
              </p:cNvPr>
              <p:cNvGrpSpPr>
                <a:grpSpLocks/>
              </p:cNvGrpSpPr>
              <p:nvPr/>
            </p:nvGrpSpPr>
            <p:grpSpPr bwMode="auto">
              <a:xfrm>
                <a:off x="2530645" y="2460171"/>
                <a:ext cx="4651820" cy="1011238"/>
                <a:chOff x="2671148" y="1311915"/>
                <a:chExt cx="3938587" cy="1011238"/>
              </a:xfrm>
              <a:grpFill/>
            </p:grpSpPr>
            <p:pic>
              <p:nvPicPr>
                <p:cNvPr id="32864" name="Picture 3">
                  <a:extLst>
                    <a:ext uri="{FF2B5EF4-FFF2-40B4-BE49-F238E27FC236}">
                      <a16:creationId xmlns:a16="http://schemas.microsoft.com/office/drawing/2014/main" id="{B525937C-622F-4D63-92E6-2B3D3E4E2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id="{BA49F9A9-20B0-42B2-825B-B18F315FADAA}"/>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57" name="Group 64">
              <a:extLst>
                <a:ext uri="{FF2B5EF4-FFF2-40B4-BE49-F238E27FC236}">
                  <a16:creationId xmlns:a16="http://schemas.microsoft.com/office/drawing/2014/main" id="{5FDA129A-1E2C-4CB9-B9DF-7F5415B873E5}"/>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id="{864B08D6-DE5F-4131-A5B4-2100CAC58FFF}"/>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id="{CD204AEE-C8B5-4077-B056-13A8A1F1ED72}"/>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3" name="Group 20">
            <a:extLst>
              <a:ext uri="{FF2B5EF4-FFF2-40B4-BE49-F238E27FC236}">
                <a16:creationId xmlns:a16="http://schemas.microsoft.com/office/drawing/2014/main" id="{094998D0-3FC4-46F3-A17E-77940245BFA9}"/>
              </a:ext>
            </a:extLst>
          </p:cNvPr>
          <p:cNvGrpSpPr>
            <a:grpSpLocks/>
          </p:cNvGrpSpPr>
          <p:nvPr/>
        </p:nvGrpSpPr>
        <p:grpSpPr bwMode="auto">
          <a:xfrm>
            <a:off x="2743200" y="4697412"/>
            <a:ext cx="7924800" cy="1246188"/>
            <a:chOff x="1248" y="3360"/>
            <a:chExt cx="3408" cy="737"/>
          </a:xfrm>
          <a:solidFill>
            <a:srgbClr val="FFFF00"/>
          </a:solidFill>
        </p:grpSpPr>
        <p:grpSp>
          <p:nvGrpSpPr>
            <p:cNvPr id="32842" name="Group 58">
              <a:extLst>
                <a:ext uri="{FF2B5EF4-FFF2-40B4-BE49-F238E27FC236}">
                  <a16:creationId xmlns:a16="http://schemas.microsoft.com/office/drawing/2014/main" id="{06A6DE5E-F3A6-4AC9-918F-F206D1714BB6}"/>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id="{C734B4D9-C214-4254-97B8-6196C7512B94}"/>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id="{7D99E872-CFE7-4031-8C17-3120D3A71554}"/>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43" name="Group 3">
              <a:extLst>
                <a:ext uri="{FF2B5EF4-FFF2-40B4-BE49-F238E27FC236}">
                  <a16:creationId xmlns:a16="http://schemas.microsoft.com/office/drawing/2014/main" id="{E156A0E4-B1F0-47C6-9576-D9E087309A81}"/>
                </a:ext>
              </a:extLst>
            </p:cNvPr>
            <p:cNvGrpSpPr>
              <a:grpSpLocks/>
            </p:cNvGrpSpPr>
            <p:nvPr/>
          </p:nvGrpSpPr>
          <p:grpSpPr bwMode="auto">
            <a:xfrm>
              <a:off x="1584" y="3360"/>
              <a:ext cx="3072" cy="737"/>
              <a:chOff x="2530645" y="2460171"/>
              <a:chExt cx="4651820" cy="1219014"/>
            </a:xfrm>
            <a:grpFill/>
          </p:grpSpPr>
          <p:pic>
            <p:nvPicPr>
              <p:cNvPr id="32849" name="Picture 4" descr="C:\Users\dell\Desktop\Icon sale page\Icon tĩnh\200wide.jpg">
                <a:extLst>
                  <a:ext uri="{FF2B5EF4-FFF2-40B4-BE49-F238E27FC236}">
                    <a16:creationId xmlns:a16="http://schemas.microsoft.com/office/drawing/2014/main" id="{00F852E1-DFD2-4C46-A7A2-0D91328CF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50" name="Group 5">
                <a:extLst>
                  <a:ext uri="{FF2B5EF4-FFF2-40B4-BE49-F238E27FC236}">
                    <a16:creationId xmlns:a16="http://schemas.microsoft.com/office/drawing/2014/main" id="{49D123EA-E9EF-49E8-A9B0-779B0D8F206D}"/>
                  </a:ext>
                </a:extLst>
              </p:cNvPr>
              <p:cNvGrpSpPr>
                <a:grpSpLocks/>
              </p:cNvGrpSpPr>
              <p:nvPr/>
            </p:nvGrpSpPr>
            <p:grpSpPr bwMode="auto">
              <a:xfrm>
                <a:off x="2530645" y="2460171"/>
                <a:ext cx="4651820" cy="1011238"/>
                <a:chOff x="2671148" y="1311915"/>
                <a:chExt cx="3938587" cy="1011238"/>
              </a:xfrm>
              <a:grpFill/>
            </p:grpSpPr>
            <p:pic>
              <p:nvPicPr>
                <p:cNvPr id="32851" name="Picture 3">
                  <a:extLst>
                    <a:ext uri="{FF2B5EF4-FFF2-40B4-BE49-F238E27FC236}">
                      <a16:creationId xmlns:a16="http://schemas.microsoft.com/office/drawing/2014/main" id="{D7E36CDD-740E-4169-A344-CBD38CDD0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id="{9C25AB58-62E3-4A8E-8396-3B9786604FED}"/>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44" name="Group 64">
              <a:extLst>
                <a:ext uri="{FF2B5EF4-FFF2-40B4-BE49-F238E27FC236}">
                  <a16:creationId xmlns:a16="http://schemas.microsoft.com/office/drawing/2014/main" id="{E2B2AAC7-72DF-4389-93FF-785AE72CFAC7}"/>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id="{0EA31466-9624-4B62-8E06-3BB21A97B647}"/>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id="{CD4E7432-BF49-475B-8743-55DE6028E141}"/>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4" name="Group 34">
            <a:extLst>
              <a:ext uri="{FF2B5EF4-FFF2-40B4-BE49-F238E27FC236}">
                <a16:creationId xmlns:a16="http://schemas.microsoft.com/office/drawing/2014/main" id="{F42C7E8B-02B6-421D-8677-AC8584F4C70C}"/>
              </a:ext>
            </a:extLst>
          </p:cNvPr>
          <p:cNvGrpSpPr>
            <a:grpSpLocks/>
          </p:cNvGrpSpPr>
          <p:nvPr/>
        </p:nvGrpSpPr>
        <p:grpSpPr bwMode="auto">
          <a:xfrm>
            <a:off x="2819400" y="1905000"/>
            <a:ext cx="7848600" cy="1246188"/>
            <a:chOff x="1248" y="3360"/>
            <a:chExt cx="3408" cy="737"/>
          </a:xfrm>
          <a:solidFill>
            <a:srgbClr val="FFFF00"/>
          </a:solidFill>
        </p:grpSpPr>
        <p:grpSp>
          <p:nvGrpSpPr>
            <p:cNvPr id="32829" name="Group 58">
              <a:extLst>
                <a:ext uri="{FF2B5EF4-FFF2-40B4-BE49-F238E27FC236}">
                  <a16:creationId xmlns:a16="http://schemas.microsoft.com/office/drawing/2014/main" id="{FFBA82CC-1218-4712-A1AC-588B0F9E3898}"/>
                </a:ext>
              </a:extLst>
            </p:cNvPr>
            <p:cNvGrpSpPr>
              <a:grpSpLocks/>
            </p:cNvGrpSpPr>
            <p:nvPr/>
          </p:nvGrpSpPr>
          <p:grpSpPr bwMode="auto">
            <a:xfrm>
              <a:off x="1248" y="3552"/>
              <a:ext cx="545" cy="298"/>
              <a:chOff x="1714500" y="3094038"/>
              <a:chExt cx="1047750" cy="551111"/>
            </a:xfrm>
            <a:grpFill/>
          </p:grpSpPr>
          <p:sp>
            <p:nvSpPr>
              <p:cNvPr id="15" name="Freeform 59">
                <a:extLst>
                  <a:ext uri="{FF2B5EF4-FFF2-40B4-BE49-F238E27FC236}">
                    <a16:creationId xmlns:a16="http://schemas.microsoft.com/office/drawing/2014/main" id="{5C651AD4-504A-4C5B-952B-5C653C145A2E}"/>
                  </a:ext>
                </a:extLst>
              </p:cNvPr>
              <p:cNvSpPr/>
              <p:nvPr/>
            </p:nvSpPr>
            <p:spPr>
              <a:xfrm>
                <a:off x="1714500" y="3094899"/>
                <a:ext cx="1048236"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6" name="Freeform 60">
                <a:extLst>
                  <a:ext uri="{FF2B5EF4-FFF2-40B4-BE49-F238E27FC236}">
                    <a16:creationId xmlns:a16="http://schemas.microsoft.com/office/drawing/2014/main" id="{E43A3B3D-545F-4EA7-B1AF-AEA69D2DD476}"/>
                  </a:ext>
                </a:extLst>
              </p:cNvPr>
              <p:cNvSpPr/>
              <p:nvPr/>
            </p:nvSpPr>
            <p:spPr>
              <a:xfrm>
                <a:off x="1816541" y="3153932"/>
                <a:ext cx="919691"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30" name="Group 3">
              <a:extLst>
                <a:ext uri="{FF2B5EF4-FFF2-40B4-BE49-F238E27FC236}">
                  <a16:creationId xmlns:a16="http://schemas.microsoft.com/office/drawing/2014/main" id="{83F90D77-E9C0-4B67-BC16-63A19A6A16F1}"/>
                </a:ext>
              </a:extLst>
            </p:cNvPr>
            <p:cNvGrpSpPr>
              <a:grpSpLocks/>
            </p:cNvGrpSpPr>
            <p:nvPr/>
          </p:nvGrpSpPr>
          <p:grpSpPr bwMode="auto">
            <a:xfrm>
              <a:off x="1584" y="3360"/>
              <a:ext cx="3072" cy="737"/>
              <a:chOff x="2530645" y="2460171"/>
              <a:chExt cx="4651820" cy="1219014"/>
            </a:xfrm>
            <a:grpFill/>
          </p:grpSpPr>
          <p:pic>
            <p:nvPicPr>
              <p:cNvPr id="32836" name="Picture 4" descr="C:\Users\dell\Desktop\Icon sale page\Icon tĩnh\200wide.jpg">
                <a:extLst>
                  <a:ext uri="{FF2B5EF4-FFF2-40B4-BE49-F238E27FC236}">
                    <a16:creationId xmlns:a16="http://schemas.microsoft.com/office/drawing/2014/main" id="{965838F8-5A26-455C-B80A-A565A9781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37" name="Group 5">
                <a:extLst>
                  <a:ext uri="{FF2B5EF4-FFF2-40B4-BE49-F238E27FC236}">
                    <a16:creationId xmlns:a16="http://schemas.microsoft.com/office/drawing/2014/main" id="{090C65DE-4157-4FD6-8400-8B4F90803415}"/>
                  </a:ext>
                </a:extLst>
              </p:cNvPr>
              <p:cNvGrpSpPr>
                <a:grpSpLocks/>
              </p:cNvGrpSpPr>
              <p:nvPr/>
            </p:nvGrpSpPr>
            <p:grpSpPr bwMode="auto">
              <a:xfrm>
                <a:off x="2530645" y="2460171"/>
                <a:ext cx="4651820" cy="1011238"/>
                <a:chOff x="2671148" y="1311915"/>
                <a:chExt cx="3938587" cy="1011238"/>
              </a:xfrm>
              <a:grpFill/>
            </p:grpSpPr>
            <p:pic>
              <p:nvPicPr>
                <p:cNvPr id="32838" name="Picture 3">
                  <a:extLst>
                    <a:ext uri="{FF2B5EF4-FFF2-40B4-BE49-F238E27FC236}">
                      <a16:creationId xmlns:a16="http://schemas.microsoft.com/office/drawing/2014/main" id="{8D11C93D-B847-42AB-A12B-FC043A028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ounded Rectangle 7">
                  <a:extLst>
                    <a:ext uri="{FF2B5EF4-FFF2-40B4-BE49-F238E27FC236}">
                      <a16:creationId xmlns:a16="http://schemas.microsoft.com/office/drawing/2014/main" id="{3852CB2D-3A13-4C41-8D0F-2EC715EE4A75}"/>
                    </a:ext>
                  </a:extLst>
                </p:cNvPr>
                <p:cNvSpPr/>
                <p:nvPr/>
              </p:nvSpPr>
              <p:spPr>
                <a:xfrm>
                  <a:off x="2761790" y="1386453"/>
                  <a:ext cx="377901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31" name="Group 64">
              <a:extLst>
                <a:ext uri="{FF2B5EF4-FFF2-40B4-BE49-F238E27FC236}">
                  <a16:creationId xmlns:a16="http://schemas.microsoft.com/office/drawing/2014/main" id="{A75CAD2F-EB1C-45EF-89F5-CA288733402F}"/>
                </a:ext>
              </a:extLst>
            </p:cNvPr>
            <p:cNvGrpSpPr>
              <a:grpSpLocks/>
            </p:cNvGrpSpPr>
            <p:nvPr/>
          </p:nvGrpSpPr>
          <p:grpSpPr bwMode="auto">
            <a:xfrm>
              <a:off x="1584" y="3456"/>
              <a:ext cx="432" cy="401"/>
              <a:chOff x="2452688" y="2863775"/>
              <a:chExt cx="1819275" cy="662858"/>
            </a:xfrm>
            <a:grpFill/>
          </p:grpSpPr>
          <p:sp>
            <p:nvSpPr>
              <p:cNvPr id="19" name="Freeform 65">
                <a:extLst>
                  <a:ext uri="{FF2B5EF4-FFF2-40B4-BE49-F238E27FC236}">
                    <a16:creationId xmlns:a16="http://schemas.microsoft.com/office/drawing/2014/main" id="{E378E3D7-BB7D-4E7F-B8C4-9945826B6E15}"/>
                  </a:ext>
                </a:extLst>
              </p:cNvPr>
              <p:cNvSpPr/>
              <p:nvPr/>
            </p:nvSpPr>
            <p:spPr>
              <a:xfrm>
                <a:off x="2451421" y="2863383"/>
                <a:ext cx="1820133"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0" name="Freeform 66">
                <a:extLst>
                  <a:ext uri="{FF2B5EF4-FFF2-40B4-BE49-F238E27FC236}">
                    <a16:creationId xmlns:a16="http://schemas.microsoft.com/office/drawing/2014/main" id="{0EEC8E61-DA68-428F-9F0C-81914F376C44}"/>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5" name="Group 48">
            <a:extLst>
              <a:ext uri="{FF2B5EF4-FFF2-40B4-BE49-F238E27FC236}">
                <a16:creationId xmlns:a16="http://schemas.microsoft.com/office/drawing/2014/main" id="{95701B2B-37EC-461C-A7A8-017CD1DB01BC}"/>
              </a:ext>
            </a:extLst>
          </p:cNvPr>
          <p:cNvGrpSpPr>
            <a:grpSpLocks/>
          </p:cNvGrpSpPr>
          <p:nvPr/>
        </p:nvGrpSpPr>
        <p:grpSpPr bwMode="auto">
          <a:xfrm>
            <a:off x="2743200" y="3124200"/>
            <a:ext cx="7924800" cy="1766680"/>
            <a:chOff x="1248" y="3360"/>
            <a:chExt cx="3408" cy="737"/>
          </a:xfrm>
          <a:solidFill>
            <a:srgbClr val="FFFF00"/>
          </a:solidFill>
        </p:grpSpPr>
        <p:grpSp>
          <p:nvGrpSpPr>
            <p:cNvPr id="32816" name="Group 58">
              <a:extLst>
                <a:ext uri="{FF2B5EF4-FFF2-40B4-BE49-F238E27FC236}">
                  <a16:creationId xmlns:a16="http://schemas.microsoft.com/office/drawing/2014/main" id="{911FDCAD-8944-45F6-B2FB-A5B39FCED608}"/>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id="{A2443692-36D1-4563-AE1D-1E5C9EEDFACA}"/>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id="{E2944F77-9A9A-45DB-9DAD-9F676A002D3E}"/>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17" name="Group 3">
              <a:extLst>
                <a:ext uri="{FF2B5EF4-FFF2-40B4-BE49-F238E27FC236}">
                  <a16:creationId xmlns:a16="http://schemas.microsoft.com/office/drawing/2014/main" id="{C226D164-1138-43DF-A943-D86F8CB7AE89}"/>
                </a:ext>
              </a:extLst>
            </p:cNvPr>
            <p:cNvGrpSpPr>
              <a:grpSpLocks/>
            </p:cNvGrpSpPr>
            <p:nvPr/>
          </p:nvGrpSpPr>
          <p:grpSpPr bwMode="auto">
            <a:xfrm>
              <a:off x="1584" y="3360"/>
              <a:ext cx="3072" cy="737"/>
              <a:chOff x="2530645" y="2460171"/>
              <a:chExt cx="4651820" cy="1219014"/>
            </a:xfrm>
            <a:grpFill/>
          </p:grpSpPr>
          <p:pic>
            <p:nvPicPr>
              <p:cNvPr id="32823" name="Picture 4" descr="C:\Users\dell\Desktop\Icon sale page\Icon tĩnh\200wide.jpg">
                <a:extLst>
                  <a:ext uri="{FF2B5EF4-FFF2-40B4-BE49-F238E27FC236}">
                    <a16:creationId xmlns:a16="http://schemas.microsoft.com/office/drawing/2014/main" id="{C91E14BF-2EFD-4916-AC88-549CA94A7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24" name="Group 5">
                <a:extLst>
                  <a:ext uri="{FF2B5EF4-FFF2-40B4-BE49-F238E27FC236}">
                    <a16:creationId xmlns:a16="http://schemas.microsoft.com/office/drawing/2014/main" id="{0F995D47-72FD-40C4-92B9-69E2219BD55C}"/>
                  </a:ext>
                </a:extLst>
              </p:cNvPr>
              <p:cNvGrpSpPr>
                <a:grpSpLocks/>
              </p:cNvGrpSpPr>
              <p:nvPr/>
            </p:nvGrpSpPr>
            <p:grpSpPr bwMode="auto">
              <a:xfrm>
                <a:off x="2530645" y="2460171"/>
                <a:ext cx="4651820" cy="1011238"/>
                <a:chOff x="2671148" y="1311915"/>
                <a:chExt cx="3938587" cy="1011238"/>
              </a:xfrm>
              <a:grpFill/>
            </p:grpSpPr>
            <p:pic>
              <p:nvPicPr>
                <p:cNvPr id="32825" name="Picture 3">
                  <a:extLst>
                    <a:ext uri="{FF2B5EF4-FFF2-40B4-BE49-F238E27FC236}">
                      <a16:creationId xmlns:a16="http://schemas.microsoft.com/office/drawing/2014/main" id="{07CDA928-D737-42C3-A623-51AEA277C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2E427E0C-CDD9-4107-9305-57382542097A}"/>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18" name="Group 64">
              <a:extLst>
                <a:ext uri="{FF2B5EF4-FFF2-40B4-BE49-F238E27FC236}">
                  <a16:creationId xmlns:a16="http://schemas.microsoft.com/office/drawing/2014/main" id="{4AB59214-EEC0-4F18-A36E-03E7A50BDDF0}"/>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id="{D54F907B-D49C-4E69-9CC0-67BDE8E81DAC}"/>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id="{1470AFF2-ECDE-4DF8-93BD-C52488282626}"/>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6328" name="Rectangle 25">
            <a:extLst>
              <a:ext uri="{FF2B5EF4-FFF2-40B4-BE49-F238E27FC236}">
                <a16:creationId xmlns:a16="http://schemas.microsoft.com/office/drawing/2014/main" id="{02D2FECB-CD2D-4EB0-8658-75FE82A3CD2D}"/>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6329" name="Group 67">
            <a:extLst>
              <a:ext uri="{FF2B5EF4-FFF2-40B4-BE49-F238E27FC236}">
                <a16:creationId xmlns:a16="http://schemas.microsoft.com/office/drawing/2014/main" id="{03284AD9-A958-4FA0-9E5F-495031CD76D0}"/>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id="{413E8068-82CB-44D2-A1FD-181DC99BF979}"/>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id="{968ECBE1-FE35-496F-8F9A-0B8B27D131F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6330" name="Group 67">
            <a:extLst>
              <a:ext uri="{FF2B5EF4-FFF2-40B4-BE49-F238E27FC236}">
                <a16:creationId xmlns:a16="http://schemas.microsoft.com/office/drawing/2014/main" id="{777A48B7-7929-4E9A-8418-5446311D102E}"/>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id="{3B90AC5D-3143-4D11-9613-4F74D47BF19C}"/>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id="{78AB2DA1-4BB3-4258-BD6C-CAA821C8DDE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79" name="Group 83">
            <a:extLst>
              <a:ext uri="{FF2B5EF4-FFF2-40B4-BE49-F238E27FC236}">
                <a16:creationId xmlns:a16="http://schemas.microsoft.com/office/drawing/2014/main" id="{F52D768B-A264-4773-8A41-1019BD926FBF}"/>
              </a:ext>
            </a:extLst>
          </p:cNvPr>
          <p:cNvGrpSpPr>
            <a:grpSpLocks/>
          </p:cNvGrpSpPr>
          <p:nvPr/>
        </p:nvGrpSpPr>
        <p:grpSpPr bwMode="auto">
          <a:xfrm>
            <a:off x="1524000" y="228600"/>
            <a:ext cx="9144000" cy="1524000"/>
            <a:chOff x="713" y="192"/>
            <a:chExt cx="4327" cy="960"/>
          </a:xfrm>
          <a:solidFill>
            <a:srgbClr val="FFFF00"/>
          </a:solidFill>
        </p:grpSpPr>
        <p:grpSp>
          <p:nvGrpSpPr>
            <p:cNvPr id="32795" name="Group 55">
              <a:extLst>
                <a:ext uri="{FF2B5EF4-FFF2-40B4-BE49-F238E27FC236}">
                  <a16:creationId xmlns:a16="http://schemas.microsoft.com/office/drawing/2014/main" id="{CC6E58AD-6F52-42A7-B18D-295F00F11267}"/>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id="{FDE33A8D-ABCF-4494-A72C-51370F0E1F21}"/>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id="{D16CDD43-718E-4CE6-8D48-EFB87BB203A6}"/>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96" name="Group 13">
              <a:extLst>
                <a:ext uri="{FF2B5EF4-FFF2-40B4-BE49-F238E27FC236}">
                  <a16:creationId xmlns:a16="http://schemas.microsoft.com/office/drawing/2014/main" id="{03C58DBC-91BD-4F4A-8696-D81C65DE1C66}"/>
                </a:ext>
              </a:extLst>
            </p:cNvPr>
            <p:cNvGrpSpPr>
              <a:grpSpLocks/>
            </p:cNvGrpSpPr>
            <p:nvPr/>
          </p:nvGrpSpPr>
          <p:grpSpPr bwMode="auto">
            <a:xfrm>
              <a:off x="912" y="192"/>
              <a:ext cx="3833" cy="960"/>
              <a:chOff x="2530645" y="3933371"/>
              <a:chExt cx="4651820" cy="1238901"/>
            </a:xfrm>
            <a:grpFill/>
          </p:grpSpPr>
          <p:pic>
            <p:nvPicPr>
              <p:cNvPr id="32802" name="Picture 4" descr="C:\Users\dell\Desktop\Icon sale page\Icon tĩnh\200wide.jpg">
                <a:extLst>
                  <a:ext uri="{FF2B5EF4-FFF2-40B4-BE49-F238E27FC236}">
                    <a16:creationId xmlns:a16="http://schemas.microsoft.com/office/drawing/2014/main" id="{85991728-27BB-43DB-B0E8-2987F687B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03" name="Group 15">
                <a:extLst>
                  <a:ext uri="{FF2B5EF4-FFF2-40B4-BE49-F238E27FC236}">
                    <a16:creationId xmlns:a16="http://schemas.microsoft.com/office/drawing/2014/main" id="{CC6AE32E-025E-488C-A6C1-85E0CB67CF27}"/>
                  </a:ext>
                </a:extLst>
              </p:cNvPr>
              <p:cNvGrpSpPr>
                <a:grpSpLocks/>
              </p:cNvGrpSpPr>
              <p:nvPr/>
            </p:nvGrpSpPr>
            <p:grpSpPr bwMode="auto">
              <a:xfrm>
                <a:off x="2530645" y="3933371"/>
                <a:ext cx="4651820" cy="1011238"/>
                <a:chOff x="2671148" y="1311915"/>
                <a:chExt cx="3938587" cy="1011238"/>
              </a:xfrm>
              <a:grpFill/>
            </p:grpSpPr>
            <p:pic>
              <p:nvPicPr>
                <p:cNvPr id="32804" name="Picture 3">
                  <a:extLst>
                    <a:ext uri="{FF2B5EF4-FFF2-40B4-BE49-F238E27FC236}">
                      <a16:creationId xmlns:a16="http://schemas.microsoft.com/office/drawing/2014/main" id="{822FAE02-F907-4E92-80E3-5D984C45A6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id="{0FB62F8F-48B6-4A0E-B494-CD3051B4F6D3}"/>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97" name="Group 67">
              <a:extLst>
                <a:ext uri="{FF2B5EF4-FFF2-40B4-BE49-F238E27FC236}">
                  <a16:creationId xmlns:a16="http://schemas.microsoft.com/office/drawing/2014/main" id="{E24C9181-5C9D-4DF0-9DF9-E62AAFF6E184}"/>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id="{E6E86F4A-7987-4F47-BA51-8C660A8B8E3E}"/>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id="{556CDD2F-40A3-4B43-A7C6-670507332792}"/>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6332" name="Text Box 97">
            <a:extLst>
              <a:ext uri="{FF2B5EF4-FFF2-40B4-BE49-F238E27FC236}">
                <a16:creationId xmlns:a16="http://schemas.microsoft.com/office/drawing/2014/main" id="{2B63E01E-51FB-4480-89F3-EBE23CA66DD2}"/>
              </a:ext>
            </a:extLst>
          </p:cNvPr>
          <p:cNvSpPr txBox="1">
            <a:spLocks noChangeArrowheads="1"/>
          </p:cNvSpPr>
          <p:nvPr/>
        </p:nvSpPr>
        <p:spPr bwMode="auto">
          <a:xfrm>
            <a:off x="3886200" y="20574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cs typeface="Arial" panose="020B0604020202020204" pitchFamily="34" charset="0"/>
              </a:rPr>
              <a:t>A</a:t>
            </a:r>
          </a:p>
        </p:txBody>
      </p:sp>
      <p:sp>
        <p:nvSpPr>
          <p:cNvPr id="56333" name="Text Box 98">
            <a:extLst>
              <a:ext uri="{FF2B5EF4-FFF2-40B4-BE49-F238E27FC236}">
                <a16:creationId xmlns:a16="http://schemas.microsoft.com/office/drawing/2014/main" id="{B400DEDE-E4A4-4FC3-B035-9F80DB8DE488}"/>
              </a:ext>
            </a:extLst>
          </p:cNvPr>
          <p:cNvSpPr txBox="1">
            <a:spLocks noChangeArrowheads="1"/>
          </p:cNvSpPr>
          <p:nvPr/>
        </p:nvSpPr>
        <p:spPr bwMode="auto">
          <a:xfrm>
            <a:off x="3810001" y="35956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B</a:t>
            </a:r>
          </a:p>
        </p:txBody>
      </p:sp>
      <p:sp>
        <p:nvSpPr>
          <p:cNvPr id="56334" name="Text Box 99">
            <a:extLst>
              <a:ext uri="{FF2B5EF4-FFF2-40B4-BE49-F238E27FC236}">
                <a16:creationId xmlns:a16="http://schemas.microsoft.com/office/drawing/2014/main" id="{F9873650-0B28-48F7-942F-4D38A7797A9D}"/>
              </a:ext>
            </a:extLst>
          </p:cNvPr>
          <p:cNvSpPr txBox="1">
            <a:spLocks noChangeArrowheads="1"/>
          </p:cNvSpPr>
          <p:nvPr/>
        </p:nvSpPr>
        <p:spPr bwMode="auto">
          <a:xfrm>
            <a:off x="3810001" y="49672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C</a:t>
            </a:r>
          </a:p>
        </p:txBody>
      </p:sp>
      <p:sp>
        <p:nvSpPr>
          <p:cNvPr id="56335" name="Text Box 100">
            <a:extLst>
              <a:ext uri="{FF2B5EF4-FFF2-40B4-BE49-F238E27FC236}">
                <a16:creationId xmlns:a16="http://schemas.microsoft.com/office/drawing/2014/main" id="{493E0B79-043B-4BC6-BAF5-DAF9689447B2}"/>
              </a:ext>
            </a:extLst>
          </p:cNvPr>
          <p:cNvSpPr txBox="1">
            <a:spLocks noChangeArrowheads="1"/>
          </p:cNvSpPr>
          <p:nvPr/>
        </p:nvSpPr>
        <p:spPr bwMode="auto">
          <a:xfrm>
            <a:off x="3733801" y="61102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D</a:t>
            </a:r>
          </a:p>
        </p:txBody>
      </p:sp>
      <p:sp>
        <p:nvSpPr>
          <p:cNvPr id="56336" name="Text Box 101">
            <a:extLst>
              <a:ext uri="{FF2B5EF4-FFF2-40B4-BE49-F238E27FC236}">
                <a16:creationId xmlns:a16="http://schemas.microsoft.com/office/drawing/2014/main" id="{281C8F28-1FEE-4028-8BDC-92D17F2C130A}"/>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000000"/>
                </a:solidFill>
                <a:latin typeface="Times New Roman" panose="02020603050405020304" pitchFamily="18" charset="0"/>
                <a:cs typeface="Times New Roman" panose="02020603050405020304" pitchFamily="18" charset="0"/>
              </a:rPr>
              <a:t>CÂU 2: </a:t>
            </a:r>
          </a:p>
        </p:txBody>
      </p:sp>
      <p:sp>
        <p:nvSpPr>
          <p:cNvPr id="144486" name="Text Box 102">
            <a:extLst>
              <a:ext uri="{FF2B5EF4-FFF2-40B4-BE49-F238E27FC236}">
                <a16:creationId xmlns:a16="http://schemas.microsoft.com/office/drawing/2014/main" id="{68CB3F97-528A-4AFA-9901-0AA544521D7D}"/>
              </a:ext>
            </a:extLst>
          </p:cNvPr>
          <p:cNvSpPr txBox="1">
            <a:spLocks noChangeArrowheads="1"/>
          </p:cNvSpPr>
          <p:nvPr/>
        </p:nvSpPr>
        <p:spPr bwMode="auto">
          <a:xfrm>
            <a:off x="3048000" y="381001"/>
            <a:ext cx="7086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Nhà Lý đã làm những việc gì để củng cố quốc gia thống nhất: </a:t>
            </a:r>
          </a:p>
          <a:p>
            <a:pPr fontAlgn="base">
              <a:spcBef>
                <a:spcPct val="50000"/>
              </a:spcBef>
              <a:spcAft>
                <a:spcPct val="0"/>
              </a:spcAft>
            </a:pPr>
            <a:endParaRPr lang="en-US" altLang="en-US" sz="3200" b="1">
              <a:solidFill>
                <a:srgbClr val="000000"/>
              </a:solidFill>
              <a:cs typeface="Arial" panose="020B0604020202020204" pitchFamily="34" charset="0"/>
            </a:endParaRPr>
          </a:p>
        </p:txBody>
      </p:sp>
      <p:sp>
        <p:nvSpPr>
          <p:cNvPr id="56338" name="Text Box 103">
            <a:extLst>
              <a:ext uri="{FF2B5EF4-FFF2-40B4-BE49-F238E27FC236}">
                <a16:creationId xmlns:a16="http://schemas.microsoft.com/office/drawing/2014/main" id="{469275AF-A670-4238-968A-CF340CDBF427}"/>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39" name="Text Box 104">
            <a:extLst>
              <a:ext uri="{FF2B5EF4-FFF2-40B4-BE49-F238E27FC236}">
                <a16:creationId xmlns:a16="http://schemas.microsoft.com/office/drawing/2014/main" id="{7471A82C-0466-44F6-9A7F-CAF4836BD14D}"/>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40" name="Text Box 105">
            <a:extLst>
              <a:ext uri="{FF2B5EF4-FFF2-40B4-BE49-F238E27FC236}">
                <a16:creationId xmlns:a16="http://schemas.microsoft.com/office/drawing/2014/main" id="{6BD75D3D-AF2D-4AD1-B5BE-72E3D2DFBEDE}"/>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41" name="Text Box 106">
            <a:extLst>
              <a:ext uri="{FF2B5EF4-FFF2-40B4-BE49-F238E27FC236}">
                <a16:creationId xmlns:a16="http://schemas.microsoft.com/office/drawing/2014/main" id="{B109EA0B-DCBA-4BD8-AF4B-ABFEC7D4672E}"/>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id="{45D2D193-3421-4AB2-B0BA-28CDBF76756F}"/>
              </a:ext>
            </a:extLst>
          </p:cNvPr>
          <p:cNvSpPr txBox="1">
            <a:spLocks noChangeArrowheads="1"/>
          </p:cNvSpPr>
          <p:nvPr/>
        </p:nvSpPr>
        <p:spPr bwMode="auto">
          <a:xfrm>
            <a:off x="4381500" y="4818063"/>
            <a:ext cx="6248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Ban hành bộ luật Gia Long, thực hiện chính sách ngụ binh ư nông, quan hệ tốt đẹp với nước Tống</a:t>
            </a:r>
          </a:p>
        </p:txBody>
      </p:sp>
      <p:sp>
        <p:nvSpPr>
          <p:cNvPr id="144492" name="Text Box 108">
            <a:extLst>
              <a:ext uri="{FF2B5EF4-FFF2-40B4-BE49-F238E27FC236}">
                <a16:creationId xmlns:a16="http://schemas.microsoft.com/office/drawing/2014/main" id="{10BE57BB-8F41-4539-BF93-23EBD4FFA67B}"/>
              </a:ext>
            </a:extLst>
          </p:cNvPr>
          <p:cNvSpPr txBox="1">
            <a:spLocks noChangeArrowheads="1"/>
          </p:cNvSpPr>
          <p:nvPr/>
        </p:nvSpPr>
        <p:spPr bwMode="auto">
          <a:xfrm>
            <a:off x="4572000" y="1981200"/>
            <a:ext cx="563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Tổ chức lễ cày tịch điền, ban chức tước và gả công chúa cho các tù trưởng miền núi</a:t>
            </a:r>
          </a:p>
        </p:txBody>
      </p:sp>
      <p:sp>
        <p:nvSpPr>
          <p:cNvPr id="144493" name="Text Box 109">
            <a:extLst>
              <a:ext uri="{FF2B5EF4-FFF2-40B4-BE49-F238E27FC236}">
                <a16:creationId xmlns:a16="http://schemas.microsoft.com/office/drawing/2014/main" id="{465A9ECA-3EBA-4342-BEE4-08A38D33AD42}"/>
              </a:ext>
            </a:extLst>
          </p:cNvPr>
          <p:cNvSpPr txBox="1">
            <a:spLocks noChangeArrowheads="1"/>
          </p:cNvSpPr>
          <p:nvPr/>
        </p:nvSpPr>
        <p:spPr bwMode="auto">
          <a:xfrm>
            <a:off x="4381501" y="3125788"/>
            <a:ext cx="64865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Ban hành bộ Hình Thư, thực hiện chính sách “ngụ binh ư nông”, gả công chúa cho tù trưởng, quan hệ bình thường với nhà Tống, dẹp tan cuộc tấn công của Cham-pa</a:t>
            </a:r>
          </a:p>
        </p:txBody>
      </p:sp>
      <p:sp>
        <p:nvSpPr>
          <p:cNvPr id="144494" name="Text Box 110">
            <a:extLst>
              <a:ext uri="{FF2B5EF4-FFF2-40B4-BE49-F238E27FC236}">
                <a16:creationId xmlns:a16="http://schemas.microsoft.com/office/drawing/2014/main" id="{6DD78ADB-ED01-4DA6-9B2C-EC3B132F2A2D}"/>
              </a:ext>
            </a:extLst>
          </p:cNvPr>
          <p:cNvSpPr txBox="1">
            <a:spLocks noChangeArrowheads="1"/>
          </p:cNvSpPr>
          <p:nvPr/>
        </p:nvSpPr>
        <p:spPr bwMode="auto">
          <a:xfrm>
            <a:off x="4381500" y="6019800"/>
            <a:ext cx="6286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a:solidFill>
                  <a:srgbClr val="000000"/>
                </a:solidFill>
                <a:latin typeface="Times New Roman" panose="02020603050405020304" pitchFamily="18" charset="0"/>
                <a:cs typeface="Times New Roman" panose="02020603050405020304" pitchFamily="18" charset="0"/>
              </a:rPr>
              <a:t>Gả công chúa cho tù trưởng, quan hệ bình thường với nhà Tống, dẹp tan cuộc tấn công của Cham-pa</a:t>
            </a:r>
          </a:p>
        </p:txBody>
      </p:sp>
      <p:sp>
        <p:nvSpPr>
          <p:cNvPr id="88" name="AutoShape 124">
            <a:extLst>
              <a:ext uri="{FF2B5EF4-FFF2-40B4-BE49-F238E27FC236}">
                <a16:creationId xmlns:a16="http://schemas.microsoft.com/office/drawing/2014/main" id="{BB22E415-0B53-40A6-80CD-659C33DD779B}"/>
              </a:ext>
            </a:extLst>
          </p:cNvPr>
          <p:cNvSpPr>
            <a:spLocks noChangeArrowheads="1"/>
          </p:cNvSpPr>
          <p:nvPr/>
        </p:nvSpPr>
        <p:spPr bwMode="auto">
          <a:xfrm>
            <a:off x="2963864" y="3432176"/>
            <a:ext cx="1844675" cy="715963"/>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B</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2"/>
                                        </p:tgtEl>
                                        <p:attrNameLst>
                                          <p:attrName>style.visibility</p:attrName>
                                        </p:attrNameLst>
                                      </p:cBhvr>
                                      <p:to>
                                        <p:strVal val="visible"/>
                                      </p:to>
                                    </p:set>
                                    <p:anim calcmode="lin" valueType="num">
                                      <p:cBhvr additive="base">
                                        <p:cTn id="12" dur="500" fill="hold"/>
                                        <p:tgtEl>
                                          <p:spTgt spid="144492"/>
                                        </p:tgtEl>
                                        <p:attrNameLst>
                                          <p:attrName>ppt_x</p:attrName>
                                        </p:attrNameLst>
                                      </p:cBhvr>
                                      <p:tavLst>
                                        <p:tav tm="0">
                                          <p:val>
                                            <p:strVal val="#ppt_x"/>
                                          </p:val>
                                        </p:tav>
                                        <p:tav tm="100000">
                                          <p:val>
                                            <p:strVal val="#ppt_x"/>
                                          </p:val>
                                        </p:tav>
                                      </p:tavLst>
                                    </p:anim>
                                    <p:anim calcmode="lin" valueType="num">
                                      <p:cBhvr additive="base">
                                        <p:cTn id="13" dur="500" fill="hold"/>
                                        <p:tgtEl>
                                          <p:spTgt spid="144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3"/>
                                        </p:tgtEl>
                                        <p:attrNameLst>
                                          <p:attrName>style.visibility</p:attrName>
                                        </p:attrNameLst>
                                      </p:cBhvr>
                                      <p:to>
                                        <p:strVal val="visible"/>
                                      </p:to>
                                    </p:set>
                                    <p:anim calcmode="lin" valueType="num">
                                      <p:cBhvr additive="base">
                                        <p:cTn id="18" dur="500" fill="hold"/>
                                        <p:tgtEl>
                                          <p:spTgt spid="144493"/>
                                        </p:tgtEl>
                                        <p:attrNameLst>
                                          <p:attrName>ppt_x</p:attrName>
                                        </p:attrNameLst>
                                      </p:cBhvr>
                                      <p:tavLst>
                                        <p:tav tm="0">
                                          <p:val>
                                            <p:strVal val="#ppt_x"/>
                                          </p:val>
                                        </p:tav>
                                        <p:tav tm="100000">
                                          <p:val>
                                            <p:strVal val="#ppt_x"/>
                                          </p:val>
                                        </p:tav>
                                      </p:tavLst>
                                    </p:anim>
                                    <p:anim calcmode="lin" valueType="num">
                                      <p:cBhvr additive="base">
                                        <p:cTn id="19"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1"/>
                                        </p:tgtEl>
                                        <p:attrNameLst>
                                          <p:attrName>style.visibility</p:attrName>
                                        </p:attrNameLst>
                                      </p:cBhvr>
                                      <p:to>
                                        <p:strVal val="visible"/>
                                      </p:to>
                                    </p:set>
                                    <p:anim calcmode="lin" valueType="num">
                                      <p:cBhvr additive="base">
                                        <p:cTn id="24" dur="500" fill="hold"/>
                                        <p:tgtEl>
                                          <p:spTgt spid="144491"/>
                                        </p:tgtEl>
                                        <p:attrNameLst>
                                          <p:attrName>ppt_x</p:attrName>
                                        </p:attrNameLst>
                                      </p:cBhvr>
                                      <p:tavLst>
                                        <p:tav tm="0">
                                          <p:val>
                                            <p:strVal val="#ppt_x"/>
                                          </p:val>
                                        </p:tav>
                                        <p:tav tm="100000">
                                          <p:val>
                                            <p:strVal val="#ppt_x"/>
                                          </p:val>
                                        </p:tav>
                                      </p:tavLst>
                                    </p:anim>
                                    <p:anim calcmode="lin" valueType="num">
                                      <p:cBhvr additive="base">
                                        <p:cTn id="25"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4494"/>
                                        </p:tgtEl>
                                        <p:attrNameLst>
                                          <p:attrName>style.visibility</p:attrName>
                                        </p:attrNameLst>
                                      </p:cBhvr>
                                      <p:to>
                                        <p:strVal val="visible"/>
                                      </p:to>
                                    </p:set>
                                    <p:anim calcmode="lin" valueType="num">
                                      <p:cBhvr additive="base">
                                        <p:cTn id="30" dur="500" fill="hold"/>
                                        <p:tgtEl>
                                          <p:spTgt spid="144494"/>
                                        </p:tgtEl>
                                        <p:attrNameLst>
                                          <p:attrName>ppt_x</p:attrName>
                                        </p:attrNameLst>
                                      </p:cBhvr>
                                      <p:tavLst>
                                        <p:tav tm="0">
                                          <p:val>
                                            <p:strVal val="#ppt_x"/>
                                          </p:val>
                                        </p:tav>
                                        <p:tav tm="100000">
                                          <p:val>
                                            <p:strVal val="#ppt_x"/>
                                          </p:val>
                                        </p:tav>
                                      </p:tavLst>
                                    </p:anim>
                                    <p:anim calcmode="lin" valueType="num">
                                      <p:cBhvr additive="base">
                                        <p:cTn id="31"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 calcmode="lin" valueType="num">
                                      <p:cBhvr>
                                        <p:cTn id="38" dur="500" fill="hold"/>
                                        <p:tgtEl>
                                          <p:spTgt spid="88"/>
                                        </p:tgtEl>
                                        <p:attrNameLst>
                                          <p:attrName>style.rotation</p:attrName>
                                        </p:attrNameLst>
                                      </p:cBhvr>
                                      <p:tavLst>
                                        <p:tav tm="0">
                                          <p:val>
                                            <p:fltVal val="360"/>
                                          </p:val>
                                        </p:tav>
                                        <p:tav tm="100000">
                                          <p:val>
                                            <p:fltVal val="0"/>
                                          </p:val>
                                        </p:tav>
                                      </p:tavLst>
                                    </p:anim>
                                    <p:animEffect transition="in" filter="fade">
                                      <p:cBhvr>
                                        <p:cTn id="39" dur="500"/>
                                        <p:tgtEl>
                                          <p:spTgt spid="88"/>
                                        </p:tgtEl>
                                      </p:cBhvr>
                                    </p:animEffect>
                                  </p:childTnLst>
                                  <p:subTnLst>
                                    <p:audio>
                                      <p:cMediaNode>
                                        <p:cTn display="0" masterRel="sameClick">
                                          <p:stCondLst>
                                            <p:cond evt="begin" delay="0">
                                              <p:tn val="34"/>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p:bldP spid="144491" grpId="0"/>
      <p:bldP spid="144492" grpId="0"/>
      <p:bldP spid="144493" grpId="0"/>
      <p:bldP spid="144494" grpId="0"/>
      <p:bldP spid="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 y="-71302"/>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1" name="Subtitle 2">
            <a:extLst>
              <a:ext uri="{FF2B5EF4-FFF2-40B4-BE49-F238E27FC236}">
                <a16:creationId xmlns:a16="http://schemas.microsoft.com/office/drawing/2014/main" id="{F1429C0A-658D-47CC-9933-89129FC263D9}"/>
              </a:ext>
            </a:extLst>
          </p:cNvPr>
          <p:cNvSpPr txBox="1">
            <a:spLocks/>
          </p:cNvSpPr>
          <p:nvPr/>
        </p:nvSpPr>
        <p:spPr>
          <a:xfrm>
            <a:off x="180967" y="900643"/>
            <a:ext cx="5313872"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xã</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180967" y="1733817"/>
            <a:ext cx="5313872"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Subtitle 2">
            <a:extLst>
              <a:ext uri="{FF2B5EF4-FFF2-40B4-BE49-F238E27FC236}">
                <a16:creationId xmlns:a16="http://schemas.microsoft.com/office/drawing/2014/main" id="{D70E5AFB-FE75-4A57-9D32-A1345D7F9D8B}"/>
              </a:ext>
            </a:extLst>
          </p:cNvPr>
          <p:cNvSpPr txBox="1">
            <a:spLocks/>
          </p:cNvSpPr>
          <p:nvPr/>
        </p:nvSpPr>
        <p:spPr>
          <a:xfrm>
            <a:off x="77441" y="2509622"/>
            <a:ext cx="2760462"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Nông</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Cloud Callout 10">
            <a:extLst>
              <a:ext uri="{FF2B5EF4-FFF2-40B4-BE49-F238E27FC236}">
                <a16:creationId xmlns:a16="http://schemas.microsoft.com/office/drawing/2014/main" id="{DC2C102F-A8FA-44D7-B541-F572223D00FD}"/>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Nhà</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đã</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hành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những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chính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sách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gì</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để</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phát</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triển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nông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nghiệp</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22" name="Picture 21">
            <a:extLst>
              <a:ext uri="{FF2B5EF4-FFF2-40B4-BE49-F238E27FC236}">
                <a16:creationId xmlns:a16="http://schemas.microsoft.com/office/drawing/2014/main" id="{896C5F40-30B5-4A2E-B227-BB5CFD284789}"/>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23" name="Subtitle 2">
            <a:extLst>
              <a:ext uri="{FF2B5EF4-FFF2-40B4-BE49-F238E27FC236}">
                <a16:creationId xmlns:a16="http://schemas.microsoft.com/office/drawing/2014/main" id="{1874453D-AEFF-4D82-81F9-5566B50BD831}"/>
              </a:ext>
            </a:extLst>
          </p:cNvPr>
          <p:cNvSpPr txBox="1">
            <a:spLocks/>
          </p:cNvSpPr>
          <p:nvPr/>
        </p:nvSpPr>
        <p:spPr>
          <a:xfrm>
            <a:off x="64359" y="3259150"/>
            <a:ext cx="7177186" cy="245772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khuyến</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nghiệp</a:t>
            </a:r>
            <a:r>
              <a:rPr lang="en-US" sz="2800" dirty="0">
                <a:solidFill>
                  <a:prstClr val="black"/>
                </a:solidFill>
                <a:latin typeface="Times New Roman" panose="02020603050405020304" pitchFamily="18" charset="0"/>
                <a:cs typeface="Times New Roman" panose="02020603050405020304" pitchFamily="18" charset="0"/>
              </a:rPr>
              <a:t>:</a:t>
            </a:r>
            <a:endParaRPr lang="en-US" sz="2800" i="1" dirty="0">
              <a:solidFill>
                <a:prstClr val="black"/>
              </a:solidFill>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90000"/>
              </a:lnSpc>
              <a:spcBef>
                <a:spcPts val="100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binh</a:t>
            </a:r>
            <a:r>
              <a:rPr lang="en-US" sz="2800" dirty="0">
                <a:solidFill>
                  <a:prstClr val="black"/>
                </a:solidFill>
                <a:latin typeface="Times New Roman" panose="02020603050405020304" pitchFamily="18" charset="0"/>
                <a:cs typeface="Times New Roman" panose="02020603050405020304" pitchFamily="18" charset="0"/>
              </a:rPr>
              <a:t> ư </a:t>
            </a:r>
            <a:r>
              <a:rPr lang="en-US" sz="2800" dirty="0" err="1">
                <a:solidFill>
                  <a:prstClr val="black"/>
                </a:solidFill>
                <a:latin typeface="Times New Roman" panose="02020603050405020304" pitchFamily="18" charset="0"/>
                <a:cs typeface="Times New Roman" panose="02020603050405020304" pitchFamily="18" charset="0"/>
              </a:rPr>
              <a:t>nông</a:t>
            </a:r>
            <a:r>
              <a:rPr lang="en-US" sz="2800" dirty="0">
                <a:solidFill>
                  <a:prstClr val="black"/>
                </a:solidFill>
                <a:latin typeface="Times New Roman" panose="02020603050405020304" pitchFamily="18" charset="0"/>
                <a:cs typeface="Times New Roman" panose="02020603050405020304" pitchFamily="18" charset="0"/>
              </a:rPr>
              <a:t>”</a:t>
            </a:r>
          </a:p>
          <a:p>
            <a:pPr marR="0" lvl="0" algn="just" defTabSz="914400" rtl="0" eaLnBrk="1" fontAlgn="auto" latinLnBrk="0" hangingPunct="1">
              <a:lnSpc>
                <a:spcPct val="90000"/>
              </a:lnSpc>
              <a:spcBef>
                <a:spcPts val="100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Cày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ruộng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tịch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điền</a:t>
            </a:r>
            <a:endParaRPr lang="en-US" sz="2800" dirty="0">
              <a:solidFill>
                <a:prstClr val="black"/>
              </a:solidFill>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90000"/>
              </a:lnSpc>
              <a:spcBef>
                <a:spcPts val="1000"/>
              </a:spcBef>
              <a:spcAft>
                <a:spcPts val="0"/>
              </a:spcAft>
              <a:buClrTx/>
              <a:buSzTx/>
              <a:tabLst/>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Bảo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vệ</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bò</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kênh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đắp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đê</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24" name="Subtitle 2">
            <a:extLst>
              <a:ext uri="{FF2B5EF4-FFF2-40B4-BE49-F238E27FC236}">
                <a16:creationId xmlns:a16="http://schemas.microsoft.com/office/drawing/2014/main" id="{C098781D-E9DB-4050-9563-06A14BA1BC5B}"/>
              </a:ext>
            </a:extLst>
          </p:cNvPr>
          <p:cNvSpPr txBox="1">
            <a:spLocks/>
          </p:cNvSpPr>
          <p:nvPr/>
        </p:nvSpPr>
        <p:spPr>
          <a:xfrm>
            <a:off x="0" y="6022404"/>
            <a:ext cx="7177186"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màng</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bội</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8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AEB32BE-9474-49FD-97A5-41F95AA66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7186" y="1374284"/>
            <a:ext cx="5014812" cy="5569996"/>
          </a:xfrm>
          <a:prstGeom prst="rect">
            <a:avLst/>
          </a:prstGeom>
        </p:spPr>
      </p:pic>
    </p:spTree>
    <p:extLst>
      <p:ext uri="{BB962C8B-B14F-4D97-AF65-F5344CB8AC3E}">
        <p14:creationId xmlns:p14="http://schemas.microsoft.com/office/powerpoint/2010/main" val="51139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 calcmode="lin" valueType="num">
                                      <p:cBhvr additive="base">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3">
                                            <p:txEl>
                                              <p:pRg st="1" end="1"/>
                                            </p:txEl>
                                          </p:spTgt>
                                        </p:tgtEl>
                                        <p:attrNameLst>
                                          <p:attrName>style.visibility</p:attrName>
                                        </p:attrNameLst>
                                      </p:cBhvr>
                                      <p:to>
                                        <p:strVal val="visible"/>
                                      </p:to>
                                    </p:set>
                                    <p:animEffect transition="in" filter="barn(inVertical)">
                                      <p:cBhvr>
                                        <p:cTn id="41" dur="500"/>
                                        <p:tgtEl>
                                          <p:spTgt spid="2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3">
                                            <p:txEl>
                                              <p:pRg st="2" end="2"/>
                                            </p:txEl>
                                          </p:spTgt>
                                        </p:tgtEl>
                                        <p:attrNameLst>
                                          <p:attrName>style.visibility</p:attrName>
                                        </p:attrNameLst>
                                      </p:cBhvr>
                                      <p:to>
                                        <p:strVal val="visible"/>
                                      </p:to>
                                    </p:set>
                                    <p:animEffect transition="in" filter="wipe(down)">
                                      <p:cBhvr>
                                        <p:cTn id="46" dur="500"/>
                                        <p:tgtEl>
                                          <p:spTgt spid="2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3">
                                            <p:txEl>
                                              <p:pRg st="3" end="3"/>
                                            </p:txEl>
                                          </p:spTgt>
                                        </p:tgtEl>
                                        <p:attrNameLst>
                                          <p:attrName>style.visibility</p:attrName>
                                        </p:attrNameLst>
                                      </p:cBhvr>
                                      <p:to>
                                        <p:strVal val="visible"/>
                                      </p:to>
                                    </p:set>
                                    <p:animEffect transition="in" filter="barn(inVertical)">
                                      <p:cBhvr>
                                        <p:cTn id="51" dur="500"/>
                                        <p:tgtEl>
                                          <p:spTgt spid="2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arn(inVertical)">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9"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akadexcomhandpaintedfa">
            <a:extLst>
              <a:ext uri="{FF2B5EF4-FFF2-40B4-BE49-F238E27FC236}">
                <a16:creationId xmlns:a16="http://schemas.microsoft.com/office/drawing/2014/main" id="{A40F6DE7-4EB3-476F-A8A0-3CCDAA083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1" name="Group 55">
            <a:extLst>
              <a:ext uri="{FF2B5EF4-FFF2-40B4-BE49-F238E27FC236}">
                <a16:creationId xmlns:a16="http://schemas.microsoft.com/office/drawing/2014/main" id="{37464460-A573-4B75-A11D-6F98AB9A0A6D}"/>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id="{2C9C7A77-26AA-48D1-BCB1-F6A15D9B495C}"/>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id="{FFBE0BD3-C178-4FE4-A28A-0C62C00C8131}"/>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20" name="Group 6">
            <a:extLst>
              <a:ext uri="{FF2B5EF4-FFF2-40B4-BE49-F238E27FC236}">
                <a16:creationId xmlns:a16="http://schemas.microsoft.com/office/drawing/2014/main" id="{5B888FA6-BDF3-4C0E-8D6A-79EA09C3A9BC}"/>
              </a:ext>
            </a:extLst>
          </p:cNvPr>
          <p:cNvGrpSpPr>
            <a:grpSpLocks/>
          </p:cNvGrpSpPr>
          <p:nvPr/>
        </p:nvGrpSpPr>
        <p:grpSpPr bwMode="auto">
          <a:xfrm>
            <a:off x="2628900" y="5626100"/>
            <a:ext cx="7924800" cy="1246188"/>
            <a:chOff x="1248" y="3360"/>
            <a:chExt cx="3408" cy="737"/>
          </a:xfrm>
          <a:solidFill>
            <a:srgbClr val="FFFF00"/>
          </a:solidFill>
        </p:grpSpPr>
        <p:grpSp>
          <p:nvGrpSpPr>
            <p:cNvPr id="34903" name="Group 58">
              <a:extLst>
                <a:ext uri="{FF2B5EF4-FFF2-40B4-BE49-F238E27FC236}">
                  <a16:creationId xmlns:a16="http://schemas.microsoft.com/office/drawing/2014/main" id="{CDD13093-6799-4276-B29A-9FB3ADCC9955}"/>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id="{4E80B176-C47B-4DD6-99EB-FAE4E1BEBB61}"/>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id="{DE87337D-505B-4B58-A889-A9144EE99A78}"/>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904" name="Group 3">
              <a:extLst>
                <a:ext uri="{FF2B5EF4-FFF2-40B4-BE49-F238E27FC236}">
                  <a16:creationId xmlns:a16="http://schemas.microsoft.com/office/drawing/2014/main" id="{A0205175-2A0E-4FAB-850D-1903293A5500}"/>
                </a:ext>
              </a:extLst>
            </p:cNvPr>
            <p:cNvGrpSpPr>
              <a:grpSpLocks/>
            </p:cNvGrpSpPr>
            <p:nvPr/>
          </p:nvGrpSpPr>
          <p:grpSpPr bwMode="auto">
            <a:xfrm>
              <a:off x="1584" y="3360"/>
              <a:ext cx="3072" cy="737"/>
              <a:chOff x="2530645" y="2460171"/>
              <a:chExt cx="4651820" cy="1219014"/>
            </a:xfrm>
            <a:grpFill/>
          </p:grpSpPr>
          <p:pic>
            <p:nvPicPr>
              <p:cNvPr id="34910" name="Picture 4" descr="C:\Users\dell\Desktop\Icon sale page\Icon tĩnh\200wide.jpg">
                <a:extLst>
                  <a:ext uri="{FF2B5EF4-FFF2-40B4-BE49-F238E27FC236}">
                    <a16:creationId xmlns:a16="http://schemas.microsoft.com/office/drawing/2014/main" id="{1E54D0A7-2CF7-4193-A18D-592A73D2C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911" name="Group 5">
                <a:extLst>
                  <a:ext uri="{FF2B5EF4-FFF2-40B4-BE49-F238E27FC236}">
                    <a16:creationId xmlns:a16="http://schemas.microsoft.com/office/drawing/2014/main" id="{E5550B12-B6DA-4412-85B0-92B3B8CF3ADA}"/>
                  </a:ext>
                </a:extLst>
              </p:cNvPr>
              <p:cNvGrpSpPr>
                <a:grpSpLocks/>
              </p:cNvGrpSpPr>
              <p:nvPr/>
            </p:nvGrpSpPr>
            <p:grpSpPr bwMode="auto">
              <a:xfrm>
                <a:off x="2530645" y="2460171"/>
                <a:ext cx="4651820" cy="1011238"/>
                <a:chOff x="2671148" y="1311915"/>
                <a:chExt cx="3938587" cy="1011238"/>
              </a:xfrm>
              <a:grpFill/>
            </p:grpSpPr>
            <p:pic>
              <p:nvPicPr>
                <p:cNvPr id="34912" name="Picture 3">
                  <a:extLst>
                    <a:ext uri="{FF2B5EF4-FFF2-40B4-BE49-F238E27FC236}">
                      <a16:creationId xmlns:a16="http://schemas.microsoft.com/office/drawing/2014/main" id="{70758C11-0D75-4BA3-A438-585B6CCBC2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id="{E3175108-1AC7-4018-98E4-E6D40503713D}"/>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905" name="Group 64">
              <a:extLst>
                <a:ext uri="{FF2B5EF4-FFF2-40B4-BE49-F238E27FC236}">
                  <a16:creationId xmlns:a16="http://schemas.microsoft.com/office/drawing/2014/main" id="{2D742147-4053-42E0-AF20-8280EB7473FD}"/>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id="{5098B612-DAEA-46BE-A384-9D5378CD2D63}"/>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id="{D7336521-4442-4C85-BB0F-9007807D9D9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1" name="Group 20">
            <a:extLst>
              <a:ext uri="{FF2B5EF4-FFF2-40B4-BE49-F238E27FC236}">
                <a16:creationId xmlns:a16="http://schemas.microsoft.com/office/drawing/2014/main" id="{18115627-6F10-4BF8-96F7-2403E7921B52}"/>
              </a:ext>
            </a:extLst>
          </p:cNvPr>
          <p:cNvGrpSpPr>
            <a:grpSpLocks/>
          </p:cNvGrpSpPr>
          <p:nvPr/>
        </p:nvGrpSpPr>
        <p:grpSpPr bwMode="auto">
          <a:xfrm>
            <a:off x="2743200" y="4419600"/>
            <a:ext cx="7924800" cy="1246188"/>
            <a:chOff x="1248" y="3360"/>
            <a:chExt cx="3408" cy="737"/>
          </a:xfrm>
          <a:solidFill>
            <a:srgbClr val="FFFF00"/>
          </a:solidFill>
        </p:grpSpPr>
        <p:grpSp>
          <p:nvGrpSpPr>
            <p:cNvPr id="34890" name="Group 58">
              <a:extLst>
                <a:ext uri="{FF2B5EF4-FFF2-40B4-BE49-F238E27FC236}">
                  <a16:creationId xmlns:a16="http://schemas.microsoft.com/office/drawing/2014/main" id="{4F88EC3C-446E-43A4-BB5F-7822A31E9AA2}"/>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id="{50505895-B3C7-45B1-8FA6-156B878972CB}"/>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id="{633A718A-5280-484A-9CAD-822DCF99ED48}"/>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91" name="Group 3">
              <a:extLst>
                <a:ext uri="{FF2B5EF4-FFF2-40B4-BE49-F238E27FC236}">
                  <a16:creationId xmlns:a16="http://schemas.microsoft.com/office/drawing/2014/main" id="{B3AEE8CF-D9DA-4611-9AB0-52088A9DF3D8}"/>
                </a:ext>
              </a:extLst>
            </p:cNvPr>
            <p:cNvGrpSpPr>
              <a:grpSpLocks/>
            </p:cNvGrpSpPr>
            <p:nvPr/>
          </p:nvGrpSpPr>
          <p:grpSpPr bwMode="auto">
            <a:xfrm>
              <a:off x="1584" y="3360"/>
              <a:ext cx="3072" cy="737"/>
              <a:chOff x="2530645" y="2460171"/>
              <a:chExt cx="4651820" cy="1219014"/>
            </a:xfrm>
            <a:grpFill/>
          </p:grpSpPr>
          <p:pic>
            <p:nvPicPr>
              <p:cNvPr id="34897" name="Picture 4" descr="C:\Users\dell\Desktop\Icon sale page\Icon tĩnh\200wide.jpg">
                <a:extLst>
                  <a:ext uri="{FF2B5EF4-FFF2-40B4-BE49-F238E27FC236}">
                    <a16:creationId xmlns:a16="http://schemas.microsoft.com/office/drawing/2014/main" id="{B54CFF1B-BB15-4DCF-9993-68DA73CBE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98" name="Group 5">
                <a:extLst>
                  <a:ext uri="{FF2B5EF4-FFF2-40B4-BE49-F238E27FC236}">
                    <a16:creationId xmlns:a16="http://schemas.microsoft.com/office/drawing/2014/main" id="{3A192FDE-9D7B-4C00-AC6E-784F1E203AFA}"/>
                  </a:ext>
                </a:extLst>
              </p:cNvPr>
              <p:cNvGrpSpPr>
                <a:grpSpLocks/>
              </p:cNvGrpSpPr>
              <p:nvPr/>
            </p:nvGrpSpPr>
            <p:grpSpPr bwMode="auto">
              <a:xfrm>
                <a:off x="2530645" y="2460171"/>
                <a:ext cx="4651820" cy="1011238"/>
                <a:chOff x="2671148" y="1311915"/>
                <a:chExt cx="3938587" cy="1011238"/>
              </a:xfrm>
              <a:grpFill/>
            </p:grpSpPr>
            <p:pic>
              <p:nvPicPr>
                <p:cNvPr id="34899" name="Picture 3">
                  <a:extLst>
                    <a:ext uri="{FF2B5EF4-FFF2-40B4-BE49-F238E27FC236}">
                      <a16:creationId xmlns:a16="http://schemas.microsoft.com/office/drawing/2014/main" id="{A424B909-1FBC-4630-B1AB-813109F14E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id="{37966D2B-FCAA-45A7-B5AD-1E48FA8C1909}"/>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92" name="Group 64">
              <a:extLst>
                <a:ext uri="{FF2B5EF4-FFF2-40B4-BE49-F238E27FC236}">
                  <a16:creationId xmlns:a16="http://schemas.microsoft.com/office/drawing/2014/main" id="{42F486D3-3303-41C9-BCCC-69E6577F8628}"/>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id="{4B8F5DBB-5467-4B0C-A01D-ADE9943D24F1}"/>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id="{C4FE504F-0114-4945-8272-9C6201666867}"/>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2" name="Group 34">
            <a:extLst>
              <a:ext uri="{FF2B5EF4-FFF2-40B4-BE49-F238E27FC236}">
                <a16:creationId xmlns:a16="http://schemas.microsoft.com/office/drawing/2014/main" id="{374757F1-7E15-461E-9519-832E32A953F5}"/>
              </a:ext>
            </a:extLst>
          </p:cNvPr>
          <p:cNvGrpSpPr>
            <a:grpSpLocks/>
          </p:cNvGrpSpPr>
          <p:nvPr/>
        </p:nvGrpSpPr>
        <p:grpSpPr bwMode="auto">
          <a:xfrm>
            <a:off x="2819400" y="1905000"/>
            <a:ext cx="7848600" cy="1246188"/>
            <a:chOff x="1248" y="3360"/>
            <a:chExt cx="3408" cy="737"/>
          </a:xfrm>
          <a:solidFill>
            <a:srgbClr val="FFFF00"/>
          </a:solidFill>
        </p:grpSpPr>
        <p:grpSp>
          <p:nvGrpSpPr>
            <p:cNvPr id="34877" name="Group 58">
              <a:extLst>
                <a:ext uri="{FF2B5EF4-FFF2-40B4-BE49-F238E27FC236}">
                  <a16:creationId xmlns:a16="http://schemas.microsoft.com/office/drawing/2014/main" id="{CFA7E760-AA3D-44E4-84A2-DB529E98AFDA}"/>
                </a:ext>
              </a:extLst>
            </p:cNvPr>
            <p:cNvGrpSpPr>
              <a:grpSpLocks/>
            </p:cNvGrpSpPr>
            <p:nvPr/>
          </p:nvGrpSpPr>
          <p:grpSpPr bwMode="auto">
            <a:xfrm>
              <a:off x="1248" y="3552"/>
              <a:ext cx="545" cy="298"/>
              <a:chOff x="1714500" y="3094038"/>
              <a:chExt cx="1047750" cy="551111"/>
            </a:xfrm>
            <a:grpFill/>
          </p:grpSpPr>
          <p:sp>
            <p:nvSpPr>
              <p:cNvPr id="15" name="Freeform 59">
                <a:extLst>
                  <a:ext uri="{FF2B5EF4-FFF2-40B4-BE49-F238E27FC236}">
                    <a16:creationId xmlns:a16="http://schemas.microsoft.com/office/drawing/2014/main" id="{63BAD3B2-2DA6-40AE-9F88-0BD3013F139E}"/>
                  </a:ext>
                </a:extLst>
              </p:cNvPr>
              <p:cNvSpPr/>
              <p:nvPr/>
            </p:nvSpPr>
            <p:spPr>
              <a:xfrm>
                <a:off x="1714500" y="3094899"/>
                <a:ext cx="1048236"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6" name="Freeform 60">
                <a:extLst>
                  <a:ext uri="{FF2B5EF4-FFF2-40B4-BE49-F238E27FC236}">
                    <a16:creationId xmlns:a16="http://schemas.microsoft.com/office/drawing/2014/main" id="{97749640-6651-45E7-A762-1DD4CDE9A54F}"/>
                  </a:ext>
                </a:extLst>
              </p:cNvPr>
              <p:cNvSpPr/>
              <p:nvPr/>
            </p:nvSpPr>
            <p:spPr>
              <a:xfrm>
                <a:off x="1816541" y="3153932"/>
                <a:ext cx="919691"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78" name="Group 3">
              <a:extLst>
                <a:ext uri="{FF2B5EF4-FFF2-40B4-BE49-F238E27FC236}">
                  <a16:creationId xmlns:a16="http://schemas.microsoft.com/office/drawing/2014/main" id="{0FA8DEB4-213D-4092-9DC1-F7B682FDBC07}"/>
                </a:ext>
              </a:extLst>
            </p:cNvPr>
            <p:cNvGrpSpPr>
              <a:grpSpLocks/>
            </p:cNvGrpSpPr>
            <p:nvPr/>
          </p:nvGrpSpPr>
          <p:grpSpPr bwMode="auto">
            <a:xfrm>
              <a:off x="1584" y="3360"/>
              <a:ext cx="3072" cy="737"/>
              <a:chOff x="2530645" y="2460171"/>
              <a:chExt cx="4651820" cy="1219014"/>
            </a:xfrm>
            <a:grpFill/>
          </p:grpSpPr>
          <p:pic>
            <p:nvPicPr>
              <p:cNvPr id="34884" name="Picture 4" descr="C:\Users\dell\Desktop\Icon sale page\Icon tĩnh\200wide.jpg">
                <a:extLst>
                  <a:ext uri="{FF2B5EF4-FFF2-40B4-BE49-F238E27FC236}">
                    <a16:creationId xmlns:a16="http://schemas.microsoft.com/office/drawing/2014/main" id="{15BA62B9-5D7B-4E5E-AEF7-2A28B52E6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85" name="Group 5">
                <a:extLst>
                  <a:ext uri="{FF2B5EF4-FFF2-40B4-BE49-F238E27FC236}">
                    <a16:creationId xmlns:a16="http://schemas.microsoft.com/office/drawing/2014/main" id="{C7BC70C1-D50E-4DEF-A080-BC56DBB8CF6E}"/>
                  </a:ext>
                </a:extLst>
              </p:cNvPr>
              <p:cNvGrpSpPr>
                <a:grpSpLocks/>
              </p:cNvGrpSpPr>
              <p:nvPr/>
            </p:nvGrpSpPr>
            <p:grpSpPr bwMode="auto">
              <a:xfrm>
                <a:off x="2530645" y="2460171"/>
                <a:ext cx="4651820" cy="1011238"/>
                <a:chOff x="2671148" y="1311915"/>
                <a:chExt cx="3938587" cy="1011238"/>
              </a:xfrm>
              <a:grpFill/>
            </p:grpSpPr>
            <p:pic>
              <p:nvPicPr>
                <p:cNvPr id="34886" name="Picture 3">
                  <a:extLst>
                    <a:ext uri="{FF2B5EF4-FFF2-40B4-BE49-F238E27FC236}">
                      <a16:creationId xmlns:a16="http://schemas.microsoft.com/office/drawing/2014/main" id="{0DE2AA3D-9BF3-44BD-89B5-BD18BCEFD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ounded Rectangle 7">
                  <a:extLst>
                    <a:ext uri="{FF2B5EF4-FFF2-40B4-BE49-F238E27FC236}">
                      <a16:creationId xmlns:a16="http://schemas.microsoft.com/office/drawing/2014/main" id="{F59979D2-C906-4DC5-82B5-2DF5FBF947EF}"/>
                    </a:ext>
                  </a:extLst>
                </p:cNvPr>
                <p:cNvSpPr/>
                <p:nvPr/>
              </p:nvSpPr>
              <p:spPr>
                <a:xfrm>
                  <a:off x="2761790" y="1386453"/>
                  <a:ext cx="377901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79" name="Group 64">
              <a:extLst>
                <a:ext uri="{FF2B5EF4-FFF2-40B4-BE49-F238E27FC236}">
                  <a16:creationId xmlns:a16="http://schemas.microsoft.com/office/drawing/2014/main" id="{57147F4D-39C2-496D-BA1E-5F3B179E634E}"/>
                </a:ext>
              </a:extLst>
            </p:cNvPr>
            <p:cNvGrpSpPr>
              <a:grpSpLocks/>
            </p:cNvGrpSpPr>
            <p:nvPr/>
          </p:nvGrpSpPr>
          <p:grpSpPr bwMode="auto">
            <a:xfrm>
              <a:off x="1584" y="3456"/>
              <a:ext cx="432" cy="401"/>
              <a:chOff x="2452688" y="2863775"/>
              <a:chExt cx="1819275" cy="662858"/>
            </a:xfrm>
            <a:grpFill/>
          </p:grpSpPr>
          <p:sp>
            <p:nvSpPr>
              <p:cNvPr id="19" name="Freeform 65">
                <a:extLst>
                  <a:ext uri="{FF2B5EF4-FFF2-40B4-BE49-F238E27FC236}">
                    <a16:creationId xmlns:a16="http://schemas.microsoft.com/office/drawing/2014/main" id="{3210D6E8-BE73-4692-9B4C-EA1B15B92358}"/>
                  </a:ext>
                </a:extLst>
              </p:cNvPr>
              <p:cNvSpPr/>
              <p:nvPr/>
            </p:nvSpPr>
            <p:spPr>
              <a:xfrm>
                <a:off x="2451421" y="2863383"/>
                <a:ext cx="1820133"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0" name="Freeform 66">
                <a:extLst>
                  <a:ext uri="{FF2B5EF4-FFF2-40B4-BE49-F238E27FC236}">
                    <a16:creationId xmlns:a16="http://schemas.microsoft.com/office/drawing/2014/main" id="{269202E8-B66B-4261-892D-862A61222F53}"/>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3" name="Group 48">
            <a:extLst>
              <a:ext uri="{FF2B5EF4-FFF2-40B4-BE49-F238E27FC236}">
                <a16:creationId xmlns:a16="http://schemas.microsoft.com/office/drawing/2014/main" id="{A1C3C2F9-E724-4438-8626-5927C9EA4A4E}"/>
              </a:ext>
            </a:extLst>
          </p:cNvPr>
          <p:cNvGrpSpPr>
            <a:grpSpLocks/>
          </p:cNvGrpSpPr>
          <p:nvPr/>
        </p:nvGrpSpPr>
        <p:grpSpPr bwMode="auto">
          <a:xfrm>
            <a:off x="2743200" y="3124201"/>
            <a:ext cx="7924800" cy="1247775"/>
            <a:chOff x="1248" y="3360"/>
            <a:chExt cx="3408" cy="737"/>
          </a:xfrm>
          <a:solidFill>
            <a:srgbClr val="FFFF00"/>
          </a:solidFill>
        </p:grpSpPr>
        <p:grpSp>
          <p:nvGrpSpPr>
            <p:cNvPr id="34864" name="Group 58">
              <a:extLst>
                <a:ext uri="{FF2B5EF4-FFF2-40B4-BE49-F238E27FC236}">
                  <a16:creationId xmlns:a16="http://schemas.microsoft.com/office/drawing/2014/main" id="{340698BC-CB80-4FED-80E3-79096A279706}"/>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id="{22C16232-0F69-499A-BC69-B7262D9AB8D3}"/>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id="{9FCB74B2-65BA-4948-81B1-363323EC871B}"/>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65" name="Group 3">
              <a:extLst>
                <a:ext uri="{FF2B5EF4-FFF2-40B4-BE49-F238E27FC236}">
                  <a16:creationId xmlns:a16="http://schemas.microsoft.com/office/drawing/2014/main" id="{62EB87DC-01B3-4B35-AC6F-5D26DE2954C1}"/>
                </a:ext>
              </a:extLst>
            </p:cNvPr>
            <p:cNvGrpSpPr>
              <a:grpSpLocks/>
            </p:cNvGrpSpPr>
            <p:nvPr/>
          </p:nvGrpSpPr>
          <p:grpSpPr bwMode="auto">
            <a:xfrm>
              <a:off x="1584" y="3360"/>
              <a:ext cx="3072" cy="737"/>
              <a:chOff x="2530645" y="2460171"/>
              <a:chExt cx="4651820" cy="1219014"/>
            </a:xfrm>
            <a:grpFill/>
          </p:grpSpPr>
          <p:pic>
            <p:nvPicPr>
              <p:cNvPr id="34871" name="Picture 4" descr="C:\Users\dell\Desktop\Icon sale page\Icon tĩnh\200wide.jpg">
                <a:extLst>
                  <a:ext uri="{FF2B5EF4-FFF2-40B4-BE49-F238E27FC236}">
                    <a16:creationId xmlns:a16="http://schemas.microsoft.com/office/drawing/2014/main" id="{7BB355A3-D511-449B-BEC4-9BD7ACF27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72" name="Group 5">
                <a:extLst>
                  <a:ext uri="{FF2B5EF4-FFF2-40B4-BE49-F238E27FC236}">
                    <a16:creationId xmlns:a16="http://schemas.microsoft.com/office/drawing/2014/main" id="{F781B9A0-3273-4F2F-BD90-D151E74D9C8A}"/>
                  </a:ext>
                </a:extLst>
              </p:cNvPr>
              <p:cNvGrpSpPr>
                <a:grpSpLocks/>
              </p:cNvGrpSpPr>
              <p:nvPr/>
            </p:nvGrpSpPr>
            <p:grpSpPr bwMode="auto">
              <a:xfrm>
                <a:off x="2530645" y="2460171"/>
                <a:ext cx="4651820" cy="1011238"/>
                <a:chOff x="2671148" y="1311915"/>
                <a:chExt cx="3938587" cy="1011238"/>
              </a:xfrm>
              <a:grpFill/>
            </p:grpSpPr>
            <p:pic>
              <p:nvPicPr>
                <p:cNvPr id="34873" name="Picture 3">
                  <a:extLst>
                    <a:ext uri="{FF2B5EF4-FFF2-40B4-BE49-F238E27FC236}">
                      <a16:creationId xmlns:a16="http://schemas.microsoft.com/office/drawing/2014/main" id="{C01A7040-40ED-4E4A-B3D0-780AB0DC8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8F402AE4-9AB2-4F4A-B255-D047D666EF9A}"/>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66" name="Group 64">
              <a:extLst>
                <a:ext uri="{FF2B5EF4-FFF2-40B4-BE49-F238E27FC236}">
                  <a16:creationId xmlns:a16="http://schemas.microsoft.com/office/drawing/2014/main" id="{4D00639C-6EA5-4027-A5BE-6304C3A0CA28}"/>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id="{90E0CAF6-8246-4AB2-82E9-47B6899526E6}"/>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id="{30B0A1D6-EB0B-46B6-A366-84CFA233D60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8376" name="Rectangle 25">
            <a:extLst>
              <a:ext uri="{FF2B5EF4-FFF2-40B4-BE49-F238E27FC236}">
                <a16:creationId xmlns:a16="http://schemas.microsoft.com/office/drawing/2014/main" id="{7F812B36-7A6B-4780-A9D7-C447AA12C5D5}"/>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8377" name="Group 67">
            <a:extLst>
              <a:ext uri="{FF2B5EF4-FFF2-40B4-BE49-F238E27FC236}">
                <a16:creationId xmlns:a16="http://schemas.microsoft.com/office/drawing/2014/main" id="{FA3606B8-A6B2-41C9-BF24-8DF098D3F61A}"/>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id="{D4FE29C1-0181-4722-B35D-2E468077ECD8}"/>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id="{B59F599E-954F-4A82-950B-55AF1EC2965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8378" name="Group 67">
            <a:extLst>
              <a:ext uri="{FF2B5EF4-FFF2-40B4-BE49-F238E27FC236}">
                <a16:creationId xmlns:a16="http://schemas.microsoft.com/office/drawing/2014/main" id="{FF942A98-7161-4126-BC05-DDD8C6BFBA77}"/>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id="{28848A51-E517-4E4C-AEE9-703F331D9407}"/>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id="{40F99829-9651-478B-91D2-049CC9E1DEA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27" name="Group 83">
            <a:extLst>
              <a:ext uri="{FF2B5EF4-FFF2-40B4-BE49-F238E27FC236}">
                <a16:creationId xmlns:a16="http://schemas.microsoft.com/office/drawing/2014/main" id="{A43D1F25-504F-4F1E-BA18-BFB6344F3853}"/>
              </a:ext>
            </a:extLst>
          </p:cNvPr>
          <p:cNvGrpSpPr>
            <a:grpSpLocks/>
          </p:cNvGrpSpPr>
          <p:nvPr/>
        </p:nvGrpSpPr>
        <p:grpSpPr bwMode="auto">
          <a:xfrm>
            <a:off x="1523999" y="228600"/>
            <a:ext cx="11107119" cy="1524000"/>
            <a:chOff x="713" y="192"/>
            <a:chExt cx="4327" cy="960"/>
          </a:xfrm>
          <a:solidFill>
            <a:srgbClr val="FFFF00"/>
          </a:solidFill>
        </p:grpSpPr>
        <p:grpSp>
          <p:nvGrpSpPr>
            <p:cNvPr id="34843" name="Group 55">
              <a:extLst>
                <a:ext uri="{FF2B5EF4-FFF2-40B4-BE49-F238E27FC236}">
                  <a16:creationId xmlns:a16="http://schemas.microsoft.com/office/drawing/2014/main" id="{ED67E678-8CFD-46AD-812B-B546CF2663B3}"/>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id="{4693F0FD-A4C3-48FD-900D-A8B6418EBB64}"/>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id="{4A9E2BB8-0A02-4CF5-B063-3E814FA22C07}"/>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44" name="Group 13">
              <a:extLst>
                <a:ext uri="{FF2B5EF4-FFF2-40B4-BE49-F238E27FC236}">
                  <a16:creationId xmlns:a16="http://schemas.microsoft.com/office/drawing/2014/main" id="{C10E45CF-698A-4A20-A268-48EB8839286C}"/>
                </a:ext>
              </a:extLst>
            </p:cNvPr>
            <p:cNvGrpSpPr>
              <a:grpSpLocks/>
            </p:cNvGrpSpPr>
            <p:nvPr/>
          </p:nvGrpSpPr>
          <p:grpSpPr bwMode="auto">
            <a:xfrm>
              <a:off x="912" y="192"/>
              <a:ext cx="3833" cy="960"/>
              <a:chOff x="2530645" y="3933371"/>
              <a:chExt cx="4651820" cy="1238901"/>
            </a:xfrm>
            <a:grpFill/>
          </p:grpSpPr>
          <p:pic>
            <p:nvPicPr>
              <p:cNvPr id="34850" name="Picture 4" descr="C:\Users\dell\Desktop\Icon sale page\Icon tĩnh\200wide.jpg">
                <a:extLst>
                  <a:ext uri="{FF2B5EF4-FFF2-40B4-BE49-F238E27FC236}">
                    <a16:creationId xmlns:a16="http://schemas.microsoft.com/office/drawing/2014/main" id="{73F0DA74-4FFD-4765-9C66-E709A329B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51" name="Group 15">
                <a:extLst>
                  <a:ext uri="{FF2B5EF4-FFF2-40B4-BE49-F238E27FC236}">
                    <a16:creationId xmlns:a16="http://schemas.microsoft.com/office/drawing/2014/main" id="{AFBFD15A-E4AF-4A67-AE69-D799F7930BD4}"/>
                  </a:ext>
                </a:extLst>
              </p:cNvPr>
              <p:cNvGrpSpPr>
                <a:grpSpLocks/>
              </p:cNvGrpSpPr>
              <p:nvPr/>
            </p:nvGrpSpPr>
            <p:grpSpPr bwMode="auto">
              <a:xfrm>
                <a:off x="2530645" y="3933371"/>
                <a:ext cx="4651820" cy="1011238"/>
                <a:chOff x="2671148" y="1311915"/>
                <a:chExt cx="3938587" cy="1011238"/>
              </a:xfrm>
              <a:grpFill/>
            </p:grpSpPr>
            <p:pic>
              <p:nvPicPr>
                <p:cNvPr id="34852" name="Picture 3">
                  <a:extLst>
                    <a:ext uri="{FF2B5EF4-FFF2-40B4-BE49-F238E27FC236}">
                      <a16:creationId xmlns:a16="http://schemas.microsoft.com/office/drawing/2014/main" id="{C9F9FF84-EABA-48F3-99ED-DE4D6CB11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id="{76CDE9BA-49F1-4AA9-87B6-C318BC95CDB7}"/>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45" name="Group 67">
              <a:extLst>
                <a:ext uri="{FF2B5EF4-FFF2-40B4-BE49-F238E27FC236}">
                  <a16:creationId xmlns:a16="http://schemas.microsoft.com/office/drawing/2014/main" id="{9DD5BE94-0AED-42B2-91D7-881B57E6B034}"/>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id="{ECB2CC5C-A169-4910-812D-C6B90057DC94}"/>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id="{A20DB993-0836-44BA-801E-6AB8A5E69F70}"/>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8380" name="Text Box 97">
            <a:extLst>
              <a:ext uri="{FF2B5EF4-FFF2-40B4-BE49-F238E27FC236}">
                <a16:creationId xmlns:a16="http://schemas.microsoft.com/office/drawing/2014/main" id="{3E921F5C-D3A3-4A39-8D28-522011E5FDCC}"/>
              </a:ext>
            </a:extLst>
          </p:cNvPr>
          <p:cNvSpPr txBox="1">
            <a:spLocks noChangeArrowheads="1"/>
          </p:cNvSpPr>
          <p:nvPr/>
        </p:nvSpPr>
        <p:spPr bwMode="auto">
          <a:xfrm>
            <a:off x="3886200" y="20574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cs typeface="Arial" panose="020B0604020202020204" pitchFamily="34" charset="0"/>
              </a:rPr>
              <a:t>A</a:t>
            </a:r>
          </a:p>
        </p:txBody>
      </p:sp>
      <p:sp>
        <p:nvSpPr>
          <p:cNvPr id="58381" name="Text Box 98">
            <a:extLst>
              <a:ext uri="{FF2B5EF4-FFF2-40B4-BE49-F238E27FC236}">
                <a16:creationId xmlns:a16="http://schemas.microsoft.com/office/drawing/2014/main" id="{75113D7F-6B8F-4516-8E59-E78B8CFD2200}"/>
              </a:ext>
            </a:extLst>
          </p:cNvPr>
          <p:cNvSpPr txBox="1">
            <a:spLocks noChangeArrowheads="1"/>
          </p:cNvSpPr>
          <p:nvPr/>
        </p:nvSpPr>
        <p:spPr bwMode="auto">
          <a:xfrm>
            <a:off x="3810001" y="33528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B</a:t>
            </a:r>
          </a:p>
        </p:txBody>
      </p:sp>
      <p:sp>
        <p:nvSpPr>
          <p:cNvPr id="58382" name="Text Box 99">
            <a:extLst>
              <a:ext uri="{FF2B5EF4-FFF2-40B4-BE49-F238E27FC236}">
                <a16:creationId xmlns:a16="http://schemas.microsoft.com/office/drawing/2014/main" id="{1021ADAB-2BDD-4CA8-9986-C94F8AB151B4}"/>
              </a:ext>
            </a:extLst>
          </p:cNvPr>
          <p:cNvSpPr txBox="1">
            <a:spLocks noChangeArrowheads="1"/>
          </p:cNvSpPr>
          <p:nvPr/>
        </p:nvSpPr>
        <p:spPr bwMode="auto">
          <a:xfrm>
            <a:off x="3810001" y="46482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C</a:t>
            </a:r>
          </a:p>
        </p:txBody>
      </p:sp>
      <p:sp>
        <p:nvSpPr>
          <p:cNvPr id="58383" name="Text Box 100">
            <a:extLst>
              <a:ext uri="{FF2B5EF4-FFF2-40B4-BE49-F238E27FC236}">
                <a16:creationId xmlns:a16="http://schemas.microsoft.com/office/drawing/2014/main" id="{E7D97A0F-0A93-4AD8-A7E5-79EC4A384BD4}"/>
              </a:ext>
            </a:extLst>
          </p:cNvPr>
          <p:cNvSpPr txBox="1">
            <a:spLocks noChangeArrowheads="1"/>
          </p:cNvSpPr>
          <p:nvPr/>
        </p:nvSpPr>
        <p:spPr bwMode="auto">
          <a:xfrm>
            <a:off x="3733801" y="57912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D</a:t>
            </a:r>
          </a:p>
        </p:txBody>
      </p:sp>
      <p:sp>
        <p:nvSpPr>
          <p:cNvPr id="58384" name="Text Box 101">
            <a:extLst>
              <a:ext uri="{FF2B5EF4-FFF2-40B4-BE49-F238E27FC236}">
                <a16:creationId xmlns:a16="http://schemas.microsoft.com/office/drawing/2014/main" id="{B5321584-54AB-4EE5-9333-4F3F43E11143}"/>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000000"/>
                </a:solidFill>
                <a:latin typeface="Times New Roman" panose="02020603050405020304" pitchFamily="18" charset="0"/>
                <a:cs typeface="Times New Roman" panose="02020603050405020304" pitchFamily="18" charset="0"/>
              </a:rPr>
              <a:t>CÂU 4: </a:t>
            </a:r>
          </a:p>
        </p:txBody>
      </p:sp>
      <p:sp>
        <p:nvSpPr>
          <p:cNvPr id="144486" name="Text Box 102">
            <a:extLst>
              <a:ext uri="{FF2B5EF4-FFF2-40B4-BE49-F238E27FC236}">
                <a16:creationId xmlns:a16="http://schemas.microsoft.com/office/drawing/2014/main" id="{3B284ABF-9C6C-4341-BBF1-87690F4A6467}"/>
              </a:ext>
            </a:extLst>
          </p:cNvPr>
          <p:cNvSpPr txBox="1">
            <a:spLocks noChangeArrowheads="1"/>
          </p:cNvSpPr>
          <p:nvPr/>
        </p:nvSpPr>
        <p:spPr bwMode="auto">
          <a:xfrm>
            <a:off x="3047999" y="381001"/>
            <a:ext cx="890119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Nhà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Lý</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luôn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kiên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quyết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giữ</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nguyên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tắc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trong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quan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với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các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nước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láng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giềng</a:t>
            </a:r>
            <a:r>
              <a:rPr lang="en-US" altLang="en-US" sz="2800" b="1" dirty="0">
                <a:solidFill>
                  <a:srgbClr val="000000"/>
                </a:solidFill>
                <a:latin typeface="Times New Roman" panose="02020603050405020304" pitchFamily="18" charset="0"/>
                <a:cs typeface="Times New Roman" panose="02020603050405020304" pitchFamily="18" charset="0"/>
              </a:rPr>
              <a:t>? </a:t>
            </a:r>
          </a:p>
          <a:p>
            <a:pPr fontAlgn="base">
              <a:spcBef>
                <a:spcPct val="50000"/>
              </a:spcBef>
              <a:spcAft>
                <a:spcPct val="0"/>
              </a:spcAft>
            </a:pPr>
            <a:endParaRPr lang="en-US" altLang="en-US" sz="3200" b="1" dirty="0">
              <a:solidFill>
                <a:srgbClr val="000000"/>
              </a:solidFill>
              <a:cs typeface="Arial" panose="020B0604020202020204" pitchFamily="34" charset="0"/>
            </a:endParaRPr>
          </a:p>
        </p:txBody>
      </p:sp>
      <p:sp>
        <p:nvSpPr>
          <p:cNvPr id="58386" name="Text Box 103">
            <a:extLst>
              <a:ext uri="{FF2B5EF4-FFF2-40B4-BE49-F238E27FC236}">
                <a16:creationId xmlns:a16="http://schemas.microsoft.com/office/drawing/2014/main" id="{2DB2AE1C-D337-4673-8877-9600FAEB91CA}"/>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7" name="Text Box 104">
            <a:extLst>
              <a:ext uri="{FF2B5EF4-FFF2-40B4-BE49-F238E27FC236}">
                <a16:creationId xmlns:a16="http://schemas.microsoft.com/office/drawing/2014/main" id="{37F33F75-100A-4A9F-BF95-1593656D9E6F}"/>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8" name="Text Box 105">
            <a:extLst>
              <a:ext uri="{FF2B5EF4-FFF2-40B4-BE49-F238E27FC236}">
                <a16:creationId xmlns:a16="http://schemas.microsoft.com/office/drawing/2014/main" id="{15C29048-2D6A-4127-8C9D-7F5E6B5A3CFF}"/>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9" name="Text Box 106">
            <a:extLst>
              <a:ext uri="{FF2B5EF4-FFF2-40B4-BE49-F238E27FC236}">
                <a16:creationId xmlns:a16="http://schemas.microsoft.com/office/drawing/2014/main" id="{F69BC09E-D3DB-4FB9-B179-2905E7B0F3DA}"/>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id="{5CCAFD86-0618-4409-A7E0-268B4799FC9E}"/>
              </a:ext>
            </a:extLst>
          </p:cNvPr>
          <p:cNvSpPr txBox="1">
            <a:spLocks noChangeArrowheads="1"/>
          </p:cNvSpPr>
          <p:nvPr/>
        </p:nvSpPr>
        <p:spPr bwMode="auto">
          <a:xfrm>
            <a:off x="4495800" y="441960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Giữ</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quan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hòa</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hiếu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nhưng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kiên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quyết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bảo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chủ</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quyền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lãnh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thổ</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quốc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gia</a:t>
            </a:r>
            <a:r>
              <a:rPr lang="en-US" altLang="en-US" sz="2800" b="1" dirty="0">
                <a:solidFill>
                  <a:srgbClr val="000000"/>
                </a:solidFill>
                <a:latin typeface="Times New Roman" panose="02020603050405020304" pitchFamily="18" charset="0"/>
                <a:cs typeface="Times New Roman" panose="02020603050405020304" pitchFamily="18" charset="0"/>
              </a:rPr>
              <a:t> </a:t>
            </a:r>
          </a:p>
        </p:txBody>
      </p:sp>
      <p:sp>
        <p:nvSpPr>
          <p:cNvPr id="144492" name="Text Box 108">
            <a:extLst>
              <a:ext uri="{FF2B5EF4-FFF2-40B4-BE49-F238E27FC236}">
                <a16:creationId xmlns:a16="http://schemas.microsoft.com/office/drawing/2014/main" id="{B8D13D06-336F-4269-BB8A-766387F379D4}"/>
              </a:ext>
            </a:extLst>
          </p:cNvPr>
          <p:cNvSpPr txBox="1">
            <a:spLocks noChangeArrowheads="1"/>
          </p:cNvSpPr>
          <p:nvPr/>
        </p:nvSpPr>
        <p:spPr bwMode="auto">
          <a:xfrm>
            <a:off x="4572000" y="1981201"/>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Tránh xung đột</a:t>
            </a:r>
          </a:p>
        </p:txBody>
      </p:sp>
      <p:sp>
        <p:nvSpPr>
          <p:cNvPr id="144493" name="Text Box 109">
            <a:extLst>
              <a:ext uri="{FF2B5EF4-FFF2-40B4-BE49-F238E27FC236}">
                <a16:creationId xmlns:a16="http://schemas.microsoft.com/office/drawing/2014/main" id="{B91AEF8F-CDAB-4B29-8574-8F8BEB247058}"/>
              </a:ext>
            </a:extLst>
          </p:cNvPr>
          <p:cNvSpPr txBox="1">
            <a:spLocks noChangeArrowheads="1"/>
          </p:cNvSpPr>
          <p:nvPr/>
        </p:nvSpPr>
        <p:spPr bwMode="auto">
          <a:xfrm>
            <a:off x="4543425" y="3340101"/>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Phải phục tùng</a:t>
            </a:r>
          </a:p>
        </p:txBody>
      </p:sp>
      <p:sp>
        <p:nvSpPr>
          <p:cNvPr id="144494" name="Text Box 110">
            <a:extLst>
              <a:ext uri="{FF2B5EF4-FFF2-40B4-BE49-F238E27FC236}">
                <a16:creationId xmlns:a16="http://schemas.microsoft.com/office/drawing/2014/main" id="{E6335884-43BB-45FE-8720-3A5F74C2D949}"/>
              </a:ext>
            </a:extLst>
          </p:cNvPr>
          <p:cNvSpPr txBox="1">
            <a:spLocks noChangeArrowheads="1"/>
          </p:cNvSpPr>
          <p:nvPr/>
        </p:nvSpPr>
        <p:spPr bwMode="auto">
          <a:xfrm>
            <a:off x="4343400" y="5715001"/>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Mở cửa, trao đổi, lưu thông hàng hóa</a:t>
            </a:r>
          </a:p>
        </p:txBody>
      </p:sp>
      <p:sp>
        <p:nvSpPr>
          <p:cNvPr id="88" name="AutoShape 124">
            <a:extLst>
              <a:ext uri="{FF2B5EF4-FFF2-40B4-BE49-F238E27FC236}">
                <a16:creationId xmlns:a16="http://schemas.microsoft.com/office/drawing/2014/main" id="{85B93CAB-B450-4D90-AB30-225B323E4FC2}"/>
              </a:ext>
            </a:extLst>
          </p:cNvPr>
          <p:cNvSpPr>
            <a:spLocks noChangeArrowheads="1"/>
          </p:cNvSpPr>
          <p:nvPr/>
        </p:nvSpPr>
        <p:spPr bwMode="auto">
          <a:xfrm>
            <a:off x="2916239" y="4559301"/>
            <a:ext cx="1843087" cy="715963"/>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2"/>
                                        </p:tgtEl>
                                        <p:attrNameLst>
                                          <p:attrName>style.visibility</p:attrName>
                                        </p:attrNameLst>
                                      </p:cBhvr>
                                      <p:to>
                                        <p:strVal val="visible"/>
                                      </p:to>
                                    </p:set>
                                    <p:anim calcmode="lin" valueType="num">
                                      <p:cBhvr additive="base">
                                        <p:cTn id="12" dur="500" fill="hold"/>
                                        <p:tgtEl>
                                          <p:spTgt spid="144492"/>
                                        </p:tgtEl>
                                        <p:attrNameLst>
                                          <p:attrName>ppt_x</p:attrName>
                                        </p:attrNameLst>
                                      </p:cBhvr>
                                      <p:tavLst>
                                        <p:tav tm="0">
                                          <p:val>
                                            <p:strVal val="#ppt_x"/>
                                          </p:val>
                                        </p:tav>
                                        <p:tav tm="100000">
                                          <p:val>
                                            <p:strVal val="#ppt_x"/>
                                          </p:val>
                                        </p:tav>
                                      </p:tavLst>
                                    </p:anim>
                                    <p:anim calcmode="lin" valueType="num">
                                      <p:cBhvr additive="base">
                                        <p:cTn id="13" dur="500" fill="hold"/>
                                        <p:tgtEl>
                                          <p:spTgt spid="144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3"/>
                                        </p:tgtEl>
                                        <p:attrNameLst>
                                          <p:attrName>style.visibility</p:attrName>
                                        </p:attrNameLst>
                                      </p:cBhvr>
                                      <p:to>
                                        <p:strVal val="visible"/>
                                      </p:to>
                                    </p:set>
                                    <p:anim calcmode="lin" valueType="num">
                                      <p:cBhvr additive="base">
                                        <p:cTn id="18" dur="500" fill="hold"/>
                                        <p:tgtEl>
                                          <p:spTgt spid="144493"/>
                                        </p:tgtEl>
                                        <p:attrNameLst>
                                          <p:attrName>ppt_x</p:attrName>
                                        </p:attrNameLst>
                                      </p:cBhvr>
                                      <p:tavLst>
                                        <p:tav tm="0">
                                          <p:val>
                                            <p:strVal val="#ppt_x"/>
                                          </p:val>
                                        </p:tav>
                                        <p:tav tm="100000">
                                          <p:val>
                                            <p:strVal val="#ppt_x"/>
                                          </p:val>
                                        </p:tav>
                                      </p:tavLst>
                                    </p:anim>
                                    <p:anim calcmode="lin" valueType="num">
                                      <p:cBhvr additive="base">
                                        <p:cTn id="19"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1"/>
                                        </p:tgtEl>
                                        <p:attrNameLst>
                                          <p:attrName>style.visibility</p:attrName>
                                        </p:attrNameLst>
                                      </p:cBhvr>
                                      <p:to>
                                        <p:strVal val="visible"/>
                                      </p:to>
                                    </p:set>
                                    <p:anim calcmode="lin" valueType="num">
                                      <p:cBhvr additive="base">
                                        <p:cTn id="24" dur="500" fill="hold"/>
                                        <p:tgtEl>
                                          <p:spTgt spid="144491"/>
                                        </p:tgtEl>
                                        <p:attrNameLst>
                                          <p:attrName>ppt_x</p:attrName>
                                        </p:attrNameLst>
                                      </p:cBhvr>
                                      <p:tavLst>
                                        <p:tav tm="0">
                                          <p:val>
                                            <p:strVal val="#ppt_x"/>
                                          </p:val>
                                        </p:tav>
                                        <p:tav tm="100000">
                                          <p:val>
                                            <p:strVal val="#ppt_x"/>
                                          </p:val>
                                        </p:tav>
                                      </p:tavLst>
                                    </p:anim>
                                    <p:anim calcmode="lin" valueType="num">
                                      <p:cBhvr additive="base">
                                        <p:cTn id="25"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4494"/>
                                        </p:tgtEl>
                                        <p:attrNameLst>
                                          <p:attrName>style.visibility</p:attrName>
                                        </p:attrNameLst>
                                      </p:cBhvr>
                                      <p:to>
                                        <p:strVal val="visible"/>
                                      </p:to>
                                    </p:set>
                                    <p:anim calcmode="lin" valueType="num">
                                      <p:cBhvr additive="base">
                                        <p:cTn id="30" dur="500" fill="hold"/>
                                        <p:tgtEl>
                                          <p:spTgt spid="144494"/>
                                        </p:tgtEl>
                                        <p:attrNameLst>
                                          <p:attrName>ppt_x</p:attrName>
                                        </p:attrNameLst>
                                      </p:cBhvr>
                                      <p:tavLst>
                                        <p:tav tm="0">
                                          <p:val>
                                            <p:strVal val="#ppt_x"/>
                                          </p:val>
                                        </p:tav>
                                        <p:tav tm="100000">
                                          <p:val>
                                            <p:strVal val="#ppt_x"/>
                                          </p:val>
                                        </p:tav>
                                      </p:tavLst>
                                    </p:anim>
                                    <p:anim calcmode="lin" valueType="num">
                                      <p:cBhvr additive="base">
                                        <p:cTn id="31"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 calcmode="lin" valueType="num">
                                      <p:cBhvr>
                                        <p:cTn id="38" dur="500" fill="hold"/>
                                        <p:tgtEl>
                                          <p:spTgt spid="88"/>
                                        </p:tgtEl>
                                        <p:attrNameLst>
                                          <p:attrName>style.rotation</p:attrName>
                                        </p:attrNameLst>
                                      </p:cBhvr>
                                      <p:tavLst>
                                        <p:tav tm="0">
                                          <p:val>
                                            <p:fltVal val="360"/>
                                          </p:val>
                                        </p:tav>
                                        <p:tav tm="100000">
                                          <p:val>
                                            <p:fltVal val="0"/>
                                          </p:val>
                                        </p:tav>
                                      </p:tavLst>
                                    </p:anim>
                                    <p:animEffect transition="in" filter="fade">
                                      <p:cBhvr>
                                        <p:cTn id="39" dur="500"/>
                                        <p:tgtEl>
                                          <p:spTgt spid="88"/>
                                        </p:tgtEl>
                                      </p:cBhvr>
                                    </p:animEffect>
                                  </p:childTnLst>
                                  <p:subTnLst>
                                    <p:audio>
                                      <p:cMediaNode>
                                        <p:cTn display="0" masterRel="sameClick">
                                          <p:stCondLst>
                                            <p:cond evt="begin" delay="0">
                                              <p:tn val="34"/>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p:bldP spid="144491" grpId="0"/>
      <p:bldP spid="144492" grpId="0"/>
      <p:bldP spid="144493" grpId="0"/>
      <p:bldP spid="144494" grpId="0"/>
      <p:bldP spid="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92"/>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2" name="Subtitle 2">
            <a:extLst>
              <a:ext uri="{FF2B5EF4-FFF2-40B4-BE49-F238E27FC236}">
                <a16:creationId xmlns:a16="http://schemas.microsoft.com/office/drawing/2014/main" id="{567F3D65-3FD8-422C-A129-E8337B1D2B0C}"/>
              </a:ext>
            </a:extLst>
          </p:cNvPr>
          <p:cNvSpPr txBox="1">
            <a:spLocks/>
          </p:cNvSpPr>
          <p:nvPr/>
        </p:nvSpPr>
        <p:spPr>
          <a:xfrm>
            <a:off x="1" y="-14988"/>
            <a:ext cx="12191999" cy="1459899"/>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NHÀ LÝ XÂY DỰNG VÀ PHÁT TRIỂN ĐẤT N</a:t>
            </a: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ỚC (1009-1225)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(03 </a:t>
            </a:r>
            <a:r>
              <a:rPr kumimoji="0" lang="en-US"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9" y="2083337"/>
            <a:ext cx="5313872"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Subtitle 2">
            <a:extLst>
              <a:ext uri="{FF2B5EF4-FFF2-40B4-BE49-F238E27FC236}">
                <a16:creationId xmlns:a16="http://schemas.microsoft.com/office/drawing/2014/main" id="{D70E5AFB-FE75-4A57-9D32-A1345D7F9D8B}"/>
              </a:ext>
            </a:extLst>
          </p:cNvPr>
          <p:cNvSpPr txBox="1">
            <a:spLocks/>
          </p:cNvSpPr>
          <p:nvPr/>
        </p:nvSpPr>
        <p:spPr>
          <a:xfrm>
            <a:off x="-9" y="2694197"/>
            <a:ext cx="3140024"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Subtitle 2">
            <a:extLst>
              <a:ext uri="{FF2B5EF4-FFF2-40B4-BE49-F238E27FC236}">
                <a16:creationId xmlns:a16="http://schemas.microsoft.com/office/drawing/2014/main" id="{C098781D-E9DB-4050-9563-06A14BA1BC5B}"/>
              </a:ext>
            </a:extLst>
          </p:cNvPr>
          <p:cNvSpPr txBox="1">
            <a:spLocks/>
          </p:cNvSpPr>
          <p:nvPr/>
        </p:nvSpPr>
        <p:spPr>
          <a:xfrm>
            <a:off x="0" y="4080794"/>
            <a:ext cx="4675533"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id="{B7BD9D21-8BC8-4AB4-8959-22E4EDF924FF}"/>
              </a:ext>
            </a:extLst>
          </p:cNvPr>
          <p:cNvSpPr txBox="1">
            <a:spLocks/>
          </p:cNvSpPr>
          <p:nvPr/>
        </p:nvSpPr>
        <p:spPr>
          <a:xfrm>
            <a:off x="-10" y="3311121"/>
            <a:ext cx="3140025"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Cloud Callout 10">
            <a:extLst>
              <a:ext uri="{FF2B5EF4-FFF2-40B4-BE49-F238E27FC236}">
                <a16:creationId xmlns:a16="http://schemas.microsoft.com/office/drawing/2014/main" id="{67809C95-141E-4E20-8EB9-15C8D49413DF}"/>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thủ</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nghiệp</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kỳ</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này</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7" name="Picture 16">
            <a:extLst>
              <a:ext uri="{FF2B5EF4-FFF2-40B4-BE49-F238E27FC236}">
                <a16:creationId xmlns:a16="http://schemas.microsoft.com/office/drawing/2014/main" id="{39AB99EF-BB5A-4FDD-86F7-C59521F0093D}"/>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18" name="Subtitle 2">
            <a:extLst>
              <a:ext uri="{FF2B5EF4-FFF2-40B4-BE49-F238E27FC236}">
                <a16:creationId xmlns:a16="http://schemas.microsoft.com/office/drawing/2014/main" id="{054BB128-6970-40EE-BE0F-016B42A9CB00}"/>
              </a:ext>
            </a:extLst>
          </p:cNvPr>
          <p:cNvSpPr txBox="1">
            <a:spLocks/>
          </p:cNvSpPr>
          <p:nvPr/>
        </p:nvSpPr>
        <p:spPr>
          <a:xfrm>
            <a:off x="-10" y="4749299"/>
            <a:ext cx="10141805" cy="995493"/>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Thủ</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vũ</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khí</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Subtitle 2">
            <a:extLst>
              <a:ext uri="{FF2B5EF4-FFF2-40B4-BE49-F238E27FC236}">
                <a16:creationId xmlns:a16="http://schemas.microsoft.com/office/drawing/2014/main" id="{2FE98524-470F-4A36-A016-F557253F979C}"/>
              </a:ext>
            </a:extLst>
          </p:cNvPr>
          <p:cNvSpPr txBox="1">
            <a:spLocks/>
          </p:cNvSpPr>
          <p:nvPr/>
        </p:nvSpPr>
        <p:spPr>
          <a:xfrm>
            <a:off x="-15" y="5864403"/>
            <a:ext cx="10141805" cy="92230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Thủ</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dệt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vải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gốm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7582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5"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53E8-CDF8-4552-91DE-DB9091A785CD}"/>
              </a:ext>
            </a:extLst>
          </p:cNvPr>
          <p:cNvSpPr>
            <a:spLocks noGrp="1"/>
          </p:cNvSpPr>
          <p:nvPr>
            <p:ph type="ctrTitle"/>
          </p:nvPr>
        </p:nvSpPr>
        <p:spPr>
          <a:xfrm>
            <a:off x="833887" y="6280031"/>
            <a:ext cx="3496574" cy="569343"/>
          </a:xfrm>
        </p:spPr>
        <p:txBody>
          <a:bodyPr>
            <a:normAutofit fontScale="90000"/>
          </a:bodyPr>
          <a:lstStyle/>
          <a:p>
            <a:pPr algn="ctr"/>
            <a:r>
              <a:rPr lang="en-US" sz="3500" b="1" dirty="0" err="1">
                <a:latin typeface="Times New Roman" panose="02020603050405020304" pitchFamily="18" charset="0"/>
                <a:cs typeface="Times New Roman" panose="02020603050405020304" pitchFamily="18" charset="0"/>
              </a:rPr>
              <a:t>Tháp</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báo</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thiên</a:t>
            </a:r>
            <a:endParaRPr lang="en-US" sz="3500" b="1"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5C473AF6-D2D5-4627-AC11-6514D2D05C3D}"/>
              </a:ext>
            </a:extLst>
          </p:cNvPr>
          <p:cNvSpPr txBox="1">
            <a:spLocks/>
          </p:cNvSpPr>
          <p:nvPr/>
        </p:nvSpPr>
        <p:spPr>
          <a:xfrm>
            <a:off x="6096000" y="0"/>
            <a:ext cx="6096000" cy="65905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57302D-DB55-4DE5-B6E4-99ECE219CCAE}"/>
              </a:ext>
            </a:extLst>
          </p:cNvPr>
          <p:cNvSpPr/>
          <p:nvPr/>
        </p:nvSpPr>
        <p:spPr>
          <a:xfrm>
            <a:off x="5704935" y="0"/>
            <a:ext cx="6487066" cy="6370975"/>
          </a:xfrm>
          <a:prstGeom prst="rect">
            <a:avLst/>
          </a:prstGeom>
        </p:spPr>
        <p:txBody>
          <a:bodyPr wrap="square">
            <a:spAutoFit/>
          </a:bodyPr>
          <a:lstStyle/>
          <a:p>
            <a:r>
              <a:rPr lang="vi-VN" sz="2400" dirty="0">
                <a:solidFill>
                  <a:srgbClr val="050505"/>
                </a:solidFill>
                <a:latin typeface="+mj-lt"/>
              </a:rPr>
              <a:t>Tháp Báo Thiên, tên gọi đầy đủ là Đại thắng tư thiên bảo tháp, được xây cất vào năm Đinh Dậu (1057) đời Lý Thánh Tông. Tháp cao 20 trượng (khoảng 70 m) và gồm 30 tầng (có tài liệu chép là 12 tầng), nằm trong khuôn viên chùa Sùng Khánh ở phường Báo Thiên. Tháp được coi là một trong tứ đại khí do có số tầng chẵn biểu thị sự cân bằng, ổn định, tĩnh tại, bền vững như triều đình nhà Lý đầy khí thế, sẽ tồn tại dài lâu. Ngọn tháp đúc bằng đồng khắc ba chữ “Đao Ly Thiên” tỏ ý tưởng của đấng tối cao xông lên tận trời thẳm. Tuy nhiên, trận bão năm Mậu Ngọ (1258), ngọn tháp này bị đổ. Sau này, tháp bị sét đánh sạt mất hai tầng năm 1322 và bị đổ vào năm 1406. Thời thuộc Minh (1414-1427), quân Minh đã cho phá tháp để chế súng. Chỗ tháp bị phá sau đó được đổ đất thành gò cao để dựng đàn tràng.</a:t>
            </a:r>
            <a:endParaRPr lang="en-US" sz="2400" dirty="0">
              <a:latin typeface="+mj-lt"/>
            </a:endParaRPr>
          </a:p>
        </p:txBody>
      </p:sp>
      <p:pic>
        <p:nvPicPr>
          <p:cNvPr id="10" name="Picture 9">
            <a:extLst>
              <a:ext uri="{FF2B5EF4-FFF2-40B4-BE49-F238E27FC236}">
                <a16:creationId xmlns:a16="http://schemas.microsoft.com/office/drawing/2014/main" id="{E737D823-40D3-4F52-BA6E-1FB6E8DC4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13"/>
            <a:ext cx="5704934" cy="6294944"/>
          </a:xfrm>
          <a:prstGeom prst="rect">
            <a:avLst/>
          </a:prstGeom>
        </p:spPr>
      </p:pic>
    </p:spTree>
    <p:extLst>
      <p:ext uri="{BB962C8B-B14F-4D97-AF65-F5344CB8AC3E}">
        <p14:creationId xmlns:p14="http://schemas.microsoft.com/office/powerpoint/2010/main" val="85485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53E8-CDF8-4552-91DE-DB9091A785CD}"/>
              </a:ext>
            </a:extLst>
          </p:cNvPr>
          <p:cNvSpPr>
            <a:spLocks noGrp="1"/>
          </p:cNvSpPr>
          <p:nvPr>
            <p:ph type="ctrTitle"/>
          </p:nvPr>
        </p:nvSpPr>
        <p:spPr>
          <a:xfrm>
            <a:off x="5313873" y="5589917"/>
            <a:ext cx="6878128" cy="569343"/>
          </a:xfrm>
        </p:spPr>
        <p:txBody>
          <a:bodyPr>
            <a:normAutofit fontScale="90000"/>
          </a:bodyPr>
          <a:lstStyle/>
          <a:p>
            <a:pPr algn="ctr"/>
            <a:r>
              <a:rPr lang="en-US" sz="3500" b="1" dirty="0" err="1">
                <a:latin typeface="Times New Roman" panose="02020603050405020304" pitchFamily="18" charset="0"/>
                <a:cs typeface="Times New Roman" panose="02020603050405020304" pitchFamily="18" charset="0"/>
              </a:rPr>
              <a:t>Chuông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Quy</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Điền</a:t>
            </a:r>
            <a:r>
              <a:rPr lang="en-US" sz="3500" b="1"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minh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họa</a:t>
            </a:r>
            <a:endParaRPr lang="en-US" sz="35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D4068D1-C712-4F6C-9ABB-FECBE7444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872" y="0"/>
            <a:ext cx="6878128" cy="5589917"/>
          </a:xfrm>
          <a:prstGeom prst="rect">
            <a:avLst/>
          </a:prstGeom>
        </p:spPr>
      </p:pic>
      <p:sp>
        <p:nvSpPr>
          <p:cNvPr id="5" name="Rectangle 4">
            <a:extLst>
              <a:ext uri="{FF2B5EF4-FFF2-40B4-BE49-F238E27FC236}">
                <a16:creationId xmlns:a16="http://schemas.microsoft.com/office/drawing/2014/main" id="{B87A2AED-9CE7-4449-8429-732440852D38}"/>
              </a:ext>
            </a:extLst>
          </p:cNvPr>
          <p:cNvSpPr/>
          <p:nvPr/>
        </p:nvSpPr>
        <p:spPr>
          <a:xfrm>
            <a:off x="0" y="0"/>
            <a:ext cx="5313871" cy="6740307"/>
          </a:xfrm>
          <a:prstGeom prst="rect">
            <a:avLst/>
          </a:prstGeom>
        </p:spPr>
        <p:txBody>
          <a:bodyPr wrap="square">
            <a:spAutoFit/>
          </a:bodyPr>
          <a:lstStyle/>
          <a:p>
            <a:pPr algn="just"/>
            <a:r>
              <a:rPr lang="vi-VN" sz="2400" dirty="0">
                <a:solidFill>
                  <a:srgbClr val="212529"/>
                </a:solidFill>
                <a:latin typeface="+mj-lt"/>
              </a:rPr>
              <a:t>Chuông Quy Điền được đúc trong lần sửa lại chùa Diên Hựu (chùa Một Cột, Hà Nội) vào tháng hai năm Canh Thân (1080) đời Lý Nhân Tông. Để đúc quả chuông này, vua Lý Nhân Tông đã cho sử dụng đến 12.000 cân đồng (tương đương với 7,3 tấn đồng bây giờ). Chuông đúc xong, đánh không kêu, nhưng cho rằng nó đã thành khí, không nên tiêu hủy, nhà vua bèn sai người vần ra khu ruộng sau chùa.</a:t>
            </a:r>
          </a:p>
          <a:p>
            <a:pPr algn="just"/>
            <a:r>
              <a:rPr lang="vi-VN" sz="2400" dirty="0">
                <a:solidFill>
                  <a:srgbClr val="212529"/>
                </a:solidFill>
                <a:latin typeface="+mj-lt"/>
              </a:rPr>
              <a:t>Vì khu ruộng này thấp trũng, có nhiều rùa đến ở, nên có tên là Quy Điền (ruộng Rùa), nhân đó gọi chuông là chuông Quy Điền. Tháng 10 năm Bính Ngọ (1426), chuông Quy Điền đã bị Vương Thông (nhà Minh) cho phá hủy để chế súng đạn, hỏa khí.</a:t>
            </a:r>
          </a:p>
        </p:txBody>
      </p:sp>
    </p:spTree>
    <p:extLst>
      <p:ext uri="{BB962C8B-B14F-4D97-AF65-F5344CB8AC3E}">
        <p14:creationId xmlns:p14="http://schemas.microsoft.com/office/powerpoint/2010/main" val="58102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1" name="Subtitle 2">
            <a:extLst>
              <a:ext uri="{FF2B5EF4-FFF2-40B4-BE49-F238E27FC236}">
                <a16:creationId xmlns:a16="http://schemas.microsoft.com/office/drawing/2014/main" id="{F1429C0A-658D-47CC-9933-89129FC263D9}"/>
              </a:ext>
            </a:extLst>
          </p:cNvPr>
          <p:cNvSpPr txBox="1">
            <a:spLocks/>
          </p:cNvSpPr>
          <p:nvPr/>
        </p:nvSpPr>
        <p:spPr>
          <a:xfrm>
            <a:off x="0" y="806091"/>
            <a:ext cx="5313872"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id="{11E84975-B943-4F88-9B7B-92E2FC98CD53}"/>
              </a:ext>
            </a:extLst>
          </p:cNvPr>
          <p:cNvSpPr txBox="1">
            <a:spLocks/>
          </p:cNvSpPr>
          <p:nvPr/>
        </p:nvSpPr>
        <p:spPr>
          <a:xfrm>
            <a:off x="0" y="1617759"/>
            <a:ext cx="5313872"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Subtitle 2">
            <a:extLst>
              <a:ext uri="{FF2B5EF4-FFF2-40B4-BE49-F238E27FC236}">
                <a16:creationId xmlns:a16="http://schemas.microsoft.com/office/drawing/2014/main" id="{C098781D-E9DB-4050-9563-06A14BA1BC5B}"/>
              </a:ext>
            </a:extLst>
          </p:cNvPr>
          <p:cNvSpPr txBox="1">
            <a:spLocks/>
          </p:cNvSpPr>
          <p:nvPr/>
        </p:nvSpPr>
        <p:spPr>
          <a:xfrm>
            <a:off x="8986" y="3214199"/>
            <a:ext cx="7781026"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Nhiều</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chợ</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ở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địa</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phương</a:t>
            </a:r>
            <a:endPar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Cloud Callout 10">
            <a:extLst>
              <a:ext uri="{FF2B5EF4-FFF2-40B4-BE49-F238E27FC236}">
                <a16:creationId xmlns:a16="http://schemas.microsoft.com/office/drawing/2014/main" id="{67809C95-141E-4E20-8EB9-15C8D49413DF}"/>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buôn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bán</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kỳ</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này</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7" name="Picture 16">
            <a:extLst>
              <a:ext uri="{FF2B5EF4-FFF2-40B4-BE49-F238E27FC236}">
                <a16:creationId xmlns:a16="http://schemas.microsoft.com/office/drawing/2014/main" id="{39AB99EF-BB5A-4FDD-86F7-C59521F0093D}"/>
              </a:ext>
            </a:extLst>
          </p:cNvPr>
          <p:cNvPicPr>
            <a:picLocks noChangeAspect="1"/>
          </p:cNvPicPr>
          <p:nvPr/>
        </p:nvPicPr>
        <p:blipFill>
          <a:blip r:embed="rId4"/>
          <a:stretch>
            <a:fillRect/>
          </a:stretch>
        </p:blipFill>
        <p:spPr>
          <a:xfrm>
            <a:off x="10141795" y="3952452"/>
            <a:ext cx="2557220" cy="3049346"/>
          </a:xfrm>
          <a:prstGeom prst="rect">
            <a:avLst/>
          </a:prstGeom>
        </p:spPr>
      </p:pic>
      <p:sp>
        <p:nvSpPr>
          <p:cNvPr id="19" name="Subtitle 2">
            <a:extLst>
              <a:ext uri="{FF2B5EF4-FFF2-40B4-BE49-F238E27FC236}">
                <a16:creationId xmlns:a16="http://schemas.microsoft.com/office/drawing/2014/main" id="{437B202F-458A-4576-B9CF-5D53BB420202}"/>
              </a:ext>
            </a:extLst>
          </p:cNvPr>
          <p:cNvSpPr txBox="1">
            <a:spLocks/>
          </p:cNvSpPr>
          <p:nvPr/>
        </p:nvSpPr>
        <p:spPr>
          <a:xfrm>
            <a:off x="0" y="2349259"/>
            <a:ext cx="3140025"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lang="en-US" sz="2800" b="1" dirty="0" err="1">
                <a:solidFill>
                  <a:prstClr val="black"/>
                </a:solidFill>
                <a:latin typeface="Times New Roman" panose="02020603050405020304" pitchFamily="18" charset="0"/>
                <a:cs typeface="Times New Roman" panose="02020603050405020304" pitchFamily="18" charset="0"/>
              </a:rPr>
              <a:t>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nghiệp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Subtitle 2">
            <a:extLst>
              <a:ext uri="{FF2B5EF4-FFF2-40B4-BE49-F238E27FC236}">
                <a16:creationId xmlns:a16="http://schemas.microsoft.com/office/drawing/2014/main" id="{F6F8F3C5-CD2C-4879-97DA-03AD237CCCDF}"/>
              </a:ext>
            </a:extLst>
          </p:cNvPr>
          <p:cNvSpPr txBox="1">
            <a:spLocks/>
          </p:cNvSpPr>
          <p:nvPr/>
        </p:nvSpPr>
        <p:spPr>
          <a:xfrm>
            <a:off x="0" y="3895099"/>
            <a:ext cx="7781026" cy="1438030"/>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Buôn</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bá</a:t>
            </a:r>
            <a:r>
              <a:rPr lang="en-US" sz="2800" dirty="0">
                <a:solidFill>
                  <a:srgbClr val="FF0000"/>
                </a:solidFill>
                <a:latin typeface="Times New Roman" panose="02020603050405020304" pitchFamily="18" charset="0"/>
                <a:cs typeface="Times New Roman" panose="02020603050405020304" pitchFamily="18" charset="0"/>
              </a:rPr>
              <a:t>n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ngoài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a:t>
            </a:r>
            <a:r>
              <a:rPr lang="en-US" sz="2800" dirty="0">
                <a:solidFill>
                  <a:srgbClr val="FF0000"/>
                </a:solidFill>
                <a:latin typeface="Times New Roman" panose="02020603050405020304" pitchFamily="18" charset="0"/>
                <a:cs typeface="Times New Roman" panose="02020603050405020304" pitchFamily="18" charset="0"/>
              </a:rPr>
              <a:t> </a:t>
            </a:r>
            <a:r>
              <a:rPr lang="en-US" sz="2800" err="1">
                <a:solidFill>
                  <a:srgbClr val="FF0000"/>
                </a:solidFill>
                <a:latin typeface="Times New Roman" panose="02020603050405020304" pitchFamily="18" charset="0"/>
                <a:cs typeface="Times New Roman" panose="02020603050405020304" pitchFamily="18" charset="0"/>
              </a:rPr>
              <a:t>phát</a:t>
            </a:r>
            <a:r>
              <a:rPr lang="en-US" sz="280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triển</a:t>
            </a:r>
            <a:r>
              <a:rPr lang="en-US" sz="2800">
                <a:solidFill>
                  <a:srgbClr val="FF0000"/>
                </a:solidFill>
                <a:latin typeface="Times New Roman" panose="02020603050405020304" pitchFamily="18" charset="0"/>
                <a:cs typeface="Times New Roman" panose="02020603050405020304" pitchFamily="18" charset="0"/>
              </a:rPr>
              <a:t>.</a:t>
            </a:r>
            <a:r>
              <a:rPr lang="en-US" sz="2800" smtClean="0">
                <a:solidFill>
                  <a:srgbClr val="FF0000"/>
                </a:solidFill>
                <a:latin typeface="Times New Roman" panose="02020603050405020304" pitchFamily="18" charset="0"/>
                <a:cs typeface="Times New Roman" panose="02020603050405020304" pitchFamily="18" charset="0"/>
              </a:rPr>
              <a:t> </a:t>
            </a:r>
            <a:r>
              <a:rPr lang="en-US" sz="2800" b="1" u="sng" smtClean="0">
                <a:solidFill>
                  <a:prstClr val="black"/>
                </a:solidFill>
                <a:latin typeface="Times New Roman" panose="02020603050405020304" pitchFamily="18" charset="0"/>
                <a:cs typeface="Times New Roman" panose="02020603050405020304" pitchFamily="18" charset="0"/>
              </a:rPr>
              <a:t>(cảng </a:t>
            </a:r>
            <a:r>
              <a:rPr lang="en-US" sz="2800" b="1" u="sng" dirty="0" err="1">
                <a:solidFill>
                  <a:prstClr val="black"/>
                </a:solidFill>
                <a:latin typeface="Times New Roman" panose="02020603050405020304" pitchFamily="18" charset="0"/>
                <a:cs typeface="Times New Roman" panose="02020603050405020304" pitchFamily="18" charset="0"/>
              </a:rPr>
              <a:t>Vân</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Đồn</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trở</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thành</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cảng</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biển</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buôn</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dirty="0" err="1">
                <a:solidFill>
                  <a:prstClr val="black"/>
                </a:solidFill>
                <a:latin typeface="Times New Roman" panose="02020603050405020304" pitchFamily="18" charset="0"/>
                <a:cs typeface="Times New Roman" panose="02020603050405020304" pitchFamily="18" charset="0"/>
              </a:rPr>
              <a:t>bán</a:t>
            </a:r>
            <a:r>
              <a:rPr lang="en-US" sz="2800" b="1" u="sng" dirty="0">
                <a:solidFill>
                  <a:prstClr val="black"/>
                </a:solidFill>
                <a:latin typeface="Times New Roman" panose="02020603050405020304" pitchFamily="18" charset="0"/>
                <a:cs typeface="Times New Roman" panose="02020603050405020304" pitchFamily="18" charset="0"/>
              </a:rPr>
              <a:t> </a:t>
            </a:r>
            <a:r>
              <a:rPr lang="en-US" sz="2800" b="1" u="sng" err="1">
                <a:solidFill>
                  <a:prstClr val="black"/>
                </a:solidFill>
                <a:latin typeface="Times New Roman" panose="02020603050405020304" pitchFamily="18" charset="0"/>
                <a:cs typeface="Times New Roman" panose="02020603050405020304" pitchFamily="18" charset="0"/>
              </a:rPr>
              <a:t>sầm</a:t>
            </a:r>
            <a:r>
              <a:rPr lang="en-US" sz="2800" b="1" u="sng">
                <a:solidFill>
                  <a:prstClr val="black"/>
                </a:solidFill>
                <a:latin typeface="Times New Roman" panose="02020603050405020304" pitchFamily="18" charset="0"/>
                <a:cs typeface="Times New Roman" panose="02020603050405020304" pitchFamily="18" charset="0"/>
              </a:rPr>
              <a:t> </a:t>
            </a:r>
            <a:r>
              <a:rPr lang="en-US" sz="2800" b="1" u="sng" smtClean="0">
                <a:solidFill>
                  <a:prstClr val="black"/>
                </a:solidFill>
                <a:latin typeface="Times New Roman" panose="02020603050405020304" pitchFamily="18" charset="0"/>
                <a:cs typeface="Times New Roman" panose="02020603050405020304" pitchFamily="18" charset="0"/>
              </a:rPr>
              <a:t>uất).</a:t>
            </a:r>
            <a:endParaRPr kumimoji="0" lang="en-US" sz="2800" b="1" i="1"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4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110773" y="752305"/>
            <a:ext cx="5313872"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1496630"/>
            <a:ext cx="5313872"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noProof="0" dirty="0">
                <a:solidFill>
                  <a:prstClr val="black"/>
                </a:solidFill>
                <a:latin typeface="Times New Roman" panose="02020603050405020304" pitchFamily="18" charset="0"/>
                <a:cs typeface="Times New Roman" panose="02020603050405020304" pitchFamily="18" charset="0"/>
              </a:rPr>
              <a:t>b. </a:t>
            </a:r>
            <a:r>
              <a:rPr lang="en-US" sz="3200" b="1" noProof="0" dirty="0" err="1">
                <a:solidFill>
                  <a:prstClr val="black"/>
                </a:solidFill>
                <a:latin typeface="Times New Roman" panose="02020603050405020304" pitchFamily="18" charset="0"/>
                <a:cs typeface="Times New Roman" panose="02020603050405020304" pitchFamily="18" charset="0"/>
              </a:rPr>
              <a:t>Tình</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hình</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xã</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Cloud Callout 10">
            <a:extLst>
              <a:ext uri="{FF2B5EF4-FFF2-40B4-BE49-F238E27FC236}">
                <a16:creationId xmlns:a16="http://schemas.microsoft.com/office/drawing/2014/main" id="{37E625B5-D1B6-4055-90BF-FDEFA71ADC06}"/>
              </a:ext>
            </a:extLst>
          </p:cNvPr>
          <p:cNvSpPr/>
          <p:nvPr/>
        </p:nvSpPr>
        <p:spPr>
          <a:xfrm>
            <a:off x="8644146" y="236674"/>
            <a:ext cx="3547854" cy="2121393"/>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sự</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phân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hóa</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xã</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hội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3" name="Subtitle 2">
            <a:extLst>
              <a:ext uri="{FF2B5EF4-FFF2-40B4-BE49-F238E27FC236}">
                <a16:creationId xmlns:a16="http://schemas.microsoft.com/office/drawing/2014/main" id="{3AA4C41B-3217-413A-8F89-19E1135E2FF7}"/>
              </a:ext>
            </a:extLst>
          </p:cNvPr>
          <p:cNvSpPr txBox="1">
            <a:spLocks/>
          </p:cNvSpPr>
          <p:nvPr/>
        </p:nvSpPr>
        <p:spPr>
          <a:xfrm>
            <a:off x="-7" y="2309012"/>
            <a:ext cx="702073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Xã</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hội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phân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hóa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rõ</a:t>
            </a:r>
            <a:r>
              <a:rPr lang="en-US" sz="3600" dirty="0">
                <a:solidFill>
                  <a:prstClr val="black"/>
                </a:solidFill>
                <a:latin typeface="Times New Roman" panose="02020603050405020304" pitchFamily="18" charset="0"/>
                <a:cs typeface="Times New Roman" panose="02020603050405020304" pitchFamily="18" charset="0"/>
              </a:rPr>
              <a:t> </a:t>
            </a:r>
            <a:r>
              <a:rPr lang="en-US" sz="3600" err="1">
                <a:solidFill>
                  <a:prstClr val="black"/>
                </a:solidFill>
                <a:latin typeface="Times New Roman" panose="02020603050405020304" pitchFamily="18" charset="0"/>
                <a:cs typeface="Times New Roman" panose="02020603050405020304" pitchFamily="18" charset="0"/>
              </a:rPr>
              <a:t>rệt</a:t>
            </a:r>
            <a:r>
              <a:rPr lang="en-US" sz="3600">
                <a:solidFill>
                  <a:prstClr val="black"/>
                </a:solidFill>
                <a:latin typeface="Times New Roman" panose="02020603050405020304" pitchFamily="18" charset="0"/>
                <a:cs typeface="Times New Roman" panose="02020603050405020304" pitchFamily="18" charset="0"/>
              </a:rPr>
              <a:t> </a:t>
            </a:r>
            <a:r>
              <a:rPr lang="en-US" sz="3600" smtClean="0">
                <a:solidFill>
                  <a:prstClr val="black"/>
                </a:solidFill>
                <a:latin typeface="Times New Roman" panose="02020603050405020304" pitchFamily="18" charset="0"/>
                <a:cs typeface="Times New Roman" panose="02020603050405020304" pitchFamily="18" charset="0"/>
              </a:rPr>
              <a:t>hơn:</a:t>
            </a:r>
            <a:endParaRPr kumimoji="0" lang="en-US" sz="36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36C20039-3823-4EBD-824C-2B6562D12E48}"/>
              </a:ext>
            </a:extLst>
          </p:cNvPr>
          <p:cNvSpPr txBox="1"/>
          <p:nvPr/>
        </p:nvSpPr>
        <p:spPr>
          <a:xfrm>
            <a:off x="110772" y="3348724"/>
            <a:ext cx="3629891" cy="52322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Bộ</a:t>
            </a:r>
            <a:r>
              <a:rPr kumimoji="0" lang="en-US" sz="28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phận</a:t>
            </a:r>
            <a:r>
              <a:rPr kumimoji="0" lang="en-US" sz="28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thống</a:t>
            </a:r>
            <a:r>
              <a:rPr kumimoji="0" lang="en-US" sz="28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trị</a:t>
            </a:r>
            <a:r>
              <a:rPr kumimoji="0" lang="en-US" sz="28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52" name="TextBox 51">
            <a:extLst>
              <a:ext uri="{FF2B5EF4-FFF2-40B4-BE49-F238E27FC236}">
                <a16:creationId xmlns:a16="http://schemas.microsoft.com/office/drawing/2014/main" id="{86A06382-F035-45F1-8813-5D00A530CB59}"/>
              </a:ext>
            </a:extLst>
          </p:cNvPr>
          <p:cNvSpPr txBox="1"/>
          <p:nvPr/>
        </p:nvSpPr>
        <p:spPr>
          <a:xfrm>
            <a:off x="238036" y="4911656"/>
            <a:ext cx="3629891" cy="954107"/>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Bộ</a:t>
            </a:r>
            <a:r>
              <a:rPr kumimoji="0" lang="en-US" sz="28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phận</a:t>
            </a:r>
            <a:r>
              <a:rPr kumimoji="0" lang="en-US" sz="28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bị</a:t>
            </a:r>
            <a:r>
              <a:rPr kumimoji="0" lang="en-US" sz="28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thống</a:t>
            </a:r>
            <a:r>
              <a:rPr kumimoji="0" lang="en-US" sz="28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mn-ea"/>
                <a:cs typeface="Times New Roman" panose="02020603050405020304" pitchFamily="18" charset="0"/>
              </a:rPr>
              <a:t>trị</a:t>
            </a:r>
            <a:r>
              <a:rPr kumimoji="0" lang="en-US" sz="2800" b="1" i="0" u="none" strike="noStrike" kern="1200" cap="none" spc="0" normalizeH="0" noProof="0" dirty="0">
                <a:ln>
                  <a:noFill/>
                </a:ln>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53" name="Callout: Line 52">
            <a:extLst>
              <a:ext uri="{FF2B5EF4-FFF2-40B4-BE49-F238E27FC236}">
                <a16:creationId xmlns:a16="http://schemas.microsoft.com/office/drawing/2014/main" id="{5C459908-FA90-4C75-8533-5F29D81261A9}"/>
              </a:ext>
            </a:extLst>
          </p:cNvPr>
          <p:cNvSpPr/>
          <p:nvPr/>
        </p:nvSpPr>
        <p:spPr>
          <a:xfrm>
            <a:off x="4700692" y="2926695"/>
            <a:ext cx="4063922" cy="617011"/>
          </a:xfrm>
          <a:prstGeom prst="borderCallout1">
            <a:avLst>
              <a:gd name="adj1" fmla="val 45549"/>
              <a:gd name="adj2" fmla="val -1543"/>
              <a:gd name="adj3" fmla="val 108958"/>
              <a:gd name="adj4" fmla="val -2198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Quý</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tộc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Vua</a:t>
            </a:r>
            <a:r>
              <a:rPr lang="en-US" sz="2800" b="1" dirty="0">
                <a:solidFill>
                  <a:schemeClr val="tx1"/>
                </a:solidFill>
                <a:latin typeface="Times New Roman" panose="02020603050405020304" pitchFamily="18" charset="0"/>
                <a:cs typeface="Times New Roman" panose="02020603050405020304" pitchFamily="18" charset="0"/>
              </a:rPr>
              <a:t>, Quan </a:t>
            </a:r>
            <a:r>
              <a:rPr lang="en-US" sz="2800" b="1" dirty="0" err="1">
                <a:solidFill>
                  <a:schemeClr val="tx1"/>
                </a:solidFill>
                <a:latin typeface="Times New Roman" panose="02020603050405020304" pitchFamily="18" charset="0"/>
                <a:cs typeface="Times New Roman" panose="02020603050405020304" pitchFamily="18" charset="0"/>
              </a:rPr>
              <a:t>Lại</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54" name="Callout: Line 53">
            <a:extLst>
              <a:ext uri="{FF2B5EF4-FFF2-40B4-BE49-F238E27FC236}">
                <a16:creationId xmlns:a16="http://schemas.microsoft.com/office/drawing/2014/main" id="{7D9A4E14-744E-4A3C-8F84-413FE322C07F}"/>
              </a:ext>
            </a:extLst>
          </p:cNvPr>
          <p:cNvSpPr/>
          <p:nvPr/>
        </p:nvSpPr>
        <p:spPr>
          <a:xfrm>
            <a:off x="4700329" y="3745357"/>
            <a:ext cx="2720748" cy="388752"/>
          </a:xfrm>
          <a:prstGeom prst="borderCallout1">
            <a:avLst>
              <a:gd name="adj1" fmla="val 51546"/>
              <a:gd name="adj2" fmla="val -59"/>
              <a:gd name="adj3" fmla="val -9431"/>
              <a:gd name="adj4" fmla="val -3242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Địa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Chủ</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5" name="Callout: Line 54">
            <a:extLst>
              <a:ext uri="{FF2B5EF4-FFF2-40B4-BE49-F238E27FC236}">
                <a16:creationId xmlns:a16="http://schemas.microsoft.com/office/drawing/2014/main" id="{DCAAB3B4-7C19-4221-A67E-D6E0DCFFB52C}"/>
              </a:ext>
            </a:extLst>
          </p:cNvPr>
          <p:cNvSpPr/>
          <p:nvPr/>
        </p:nvSpPr>
        <p:spPr>
          <a:xfrm>
            <a:off x="4917709" y="4327746"/>
            <a:ext cx="1814944" cy="340317"/>
          </a:xfrm>
          <a:prstGeom prst="borderCallout1">
            <a:avLst>
              <a:gd name="adj1" fmla="val 45549"/>
              <a:gd name="adj2" fmla="val -1543"/>
              <a:gd name="adj3" fmla="val 324105"/>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endParaRPr lang="en-US" sz="2800" b="1" dirty="0">
              <a:latin typeface="Times New Roman" panose="02020603050405020304" pitchFamily="18" charset="0"/>
              <a:cs typeface="Times New Roman" panose="02020603050405020304" pitchFamily="18" charset="0"/>
            </a:endParaRPr>
          </a:p>
        </p:txBody>
      </p:sp>
      <p:sp>
        <p:nvSpPr>
          <p:cNvPr id="56" name="Callout: Line 55">
            <a:extLst>
              <a:ext uri="{FF2B5EF4-FFF2-40B4-BE49-F238E27FC236}">
                <a16:creationId xmlns:a16="http://schemas.microsoft.com/office/drawing/2014/main" id="{BCF220DA-E72F-4972-B70E-A5EE47E184AE}"/>
              </a:ext>
            </a:extLst>
          </p:cNvPr>
          <p:cNvSpPr/>
          <p:nvPr/>
        </p:nvSpPr>
        <p:spPr>
          <a:xfrm>
            <a:off x="4917709" y="4911656"/>
            <a:ext cx="2682648" cy="334256"/>
          </a:xfrm>
          <a:prstGeom prst="borderCallout1">
            <a:avLst>
              <a:gd name="adj1" fmla="val 45549"/>
              <a:gd name="adj2" fmla="val -1543"/>
              <a:gd name="adj3" fmla="val 185689"/>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endParaRPr lang="en-US" sz="2800" b="1" dirty="0">
              <a:latin typeface="Times New Roman" panose="02020603050405020304" pitchFamily="18" charset="0"/>
              <a:cs typeface="Times New Roman" panose="02020603050405020304" pitchFamily="18" charset="0"/>
            </a:endParaRPr>
          </a:p>
        </p:txBody>
      </p:sp>
      <p:sp>
        <p:nvSpPr>
          <p:cNvPr id="57" name="Callout: Line 56">
            <a:extLst>
              <a:ext uri="{FF2B5EF4-FFF2-40B4-BE49-F238E27FC236}">
                <a16:creationId xmlns:a16="http://schemas.microsoft.com/office/drawing/2014/main" id="{7170AA8B-6D50-4FF4-A1EA-F89C94583B14}"/>
              </a:ext>
            </a:extLst>
          </p:cNvPr>
          <p:cNvSpPr/>
          <p:nvPr/>
        </p:nvSpPr>
        <p:spPr>
          <a:xfrm>
            <a:off x="4954287" y="5388709"/>
            <a:ext cx="2682648" cy="340317"/>
          </a:xfrm>
          <a:prstGeom prst="borderCallout1">
            <a:avLst>
              <a:gd name="adj1" fmla="val 45549"/>
              <a:gd name="adj2" fmla="val -1543"/>
              <a:gd name="adj3" fmla="val 55414"/>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latin typeface="Times New Roman" panose="02020603050405020304" pitchFamily="18" charset="0"/>
                <a:cs typeface="Times New Roman" panose="02020603050405020304" pitchFamily="18" charset="0"/>
              </a:rPr>
              <a:t>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endParaRPr lang="en-US" sz="2800" b="1" dirty="0">
              <a:latin typeface="Times New Roman" panose="02020603050405020304" pitchFamily="18" charset="0"/>
              <a:cs typeface="Times New Roman" panose="02020603050405020304" pitchFamily="18" charset="0"/>
            </a:endParaRPr>
          </a:p>
        </p:txBody>
      </p:sp>
      <p:sp>
        <p:nvSpPr>
          <p:cNvPr id="58" name="Callout: Line 57">
            <a:extLst>
              <a:ext uri="{FF2B5EF4-FFF2-40B4-BE49-F238E27FC236}">
                <a16:creationId xmlns:a16="http://schemas.microsoft.com/office/drawing/2014/main" id="{8DF1F301-20BC-4CB5-A959-F82761E26B8B}"/>
              </a:ext>
            </a:extLst>
          </p:cNvPr>
          <p:cNvSpPr/>
          <p:nvPr/>
        </p:nvSpPr>
        <p:spPr>
          <a:xfrm>
            <a:off x="4969218" y="5853300"/>
            <a:ext cx="1814944" cy="340317"/>
          </a:xfrm>
          <a:prstGeom prst="borderCallout1">
            <a:avLst>
              <a:gd name="adj1" fmla="val 45549"/>
              <a:gd name="adj2" fmla="val -1543"/>
              <a:gd name="adj3" fmla="val -74860"/>
              <a:gd name="adj4" fmla="val -6189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latin typeface="Times New Roman" panose="02020603050405020304" pitchFamily="18" charset="0"/>
                <a:cs typeface="Times New Roman" panose="02020603050405020304" pitchFamily="18" charset="0"/>
              </a:rPr>
              <a:t>Nô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a:t>
            </a:r>
            <a:endParaRPr lang="en-US" sz="2800" b="1" dirty="0">
              <a:latin typeface="Times New Roman" panose="02020603050405020304" pitchFamily="18" charset="0"/>
              <a:cs typeface="Times New Roman" panose="02020603050405020304" pitchFamily="18" charset="0"/>
            </a:endParaRP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181" y="1238171"/>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90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ppt_x"/>
                                          </p:val>
                                        </p:tav>
                                        <p:tav tm="100000">
                                          <p:val>
                                            <p:strVal val="#ppt_x"/>
                                          </p:val>
                                        </p:tav>
                                      </p:tavLst>
                                    </p:anim>
                                    <p:anim calcmode="lin" valueType="num">
                                      <p:cBhvr additive="base">
                                        <p:cTn id="3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0-#ppt_w/2"/>
                                          </p:val>
                                        </p:tav>
                                        <p:tav tm="100000">
                                          <p:val>
                                            <p:strVal val="#ppt_x"/>
                                          </p:val>
                                        </p:tav>
                                      </p:tavLst>
                                    </p:anim>
                                    <p:anim calcmode="lin" valueType="num">
                                      <p:cBhvr additive="base">
                                        <p:cTn id="40"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ppt_x"/>
                                          </p:val>
                                        </p:tav>
                                        <p:tav tm="100000">
                                          <p:val>
                                            <p:strVal val="#ppt_x"/>
                                          </p:val>
                                        </p:tav>
                                      </p:tavLst>
                                    </p:anim>
                                    <p:anim calcmode="lin" valueType="num">
                                      <p:cBhvr additive="base">
                                        <p:cTn id="4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ppt_x"/>
                                          </p:val>
                                        </p:tav>
                                        <p:tav tm="100000">
                                          <p:val>
                                            <p:strVal val="#ppt_x"/>
                                          </p:val>
                                        </p:tav>
                                      </p:tavLst>
                                    </p:anim>
                                    <p:anim calcmode="lin" valueType="num">
                                      <p:cBhvr additive="base">
                                        <p:cTn id="5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ppt_x"/>
                                          </p:val>
                                        </p:tav>
                                        <p:tav tm="100000">
                                          <p:val>
                                            <p:strVal val="#ppt_x"/>
                                          </p:val>
                                        </p:tav>
                                      </p:tavLst>
                                    </p:anim>
                                    <p:anim calcmode="lin" valueType="num">
                                      <p:cBhvr additive="base">
                                        <p:cTn id="5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500" fill="hold"/>
                                        <p:tgtEl>
                                          <p:spTgt spid="58"/>
                                        </p:tgtEl>
                                        <p:attrNameLst>
                                          <p:attrName>ppt_x</p:attrName>
                                        </p:attrNameLst>
                                      </p:cBhvr>
                                      <p:tavLst>
                                        <p:tav tm="0">
                                          <p:val>
                                            <p:strVal val="#ppt_x"/>
                                          </p:val>
                                        </p:tav>
                                        <p:tav tm="100000">
                                          <p:val>
                                            <p:strVal val="#ppt_x"/>
                                          </p:val>
                                        </p:tav>
                                      </p:tavLst>
                                    </p:anim>
                                    <p:anim calcmode="lin" valueType="num">
                                      <p:cBhvr additive="base">
                                        <p:cTn id="6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F1429C0A-658D-47CC-9933-89129FC263D9}"/>
              </a:ext>
            </a:extLst>
          </p:cNvPr>
          <p:cNvSpPr txBox="1">
            <a:spLocks/>
          </p:cNvSpPr>
          <p:nvPr/>
        </p:nvSpPr>
        <p:spPr>
          <a:xfrm>
            <a:off x="-8" y="1508399"/>
            <a:ext cx="5313872" cy="545066"/>
          </a:xfrm>
          <a:prstGeom prst="rect">
            <a:avLst/>
          </a:prstGeom>
          <a:solidFill>
            <a:schemeClr val="accent4">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id="{FD3258CC-1A5B-4C93-B907-393DCA3B9754}"/>
              </a:ext>
            </a:extLst>
          </p:cNvPr>
          <p:cNvSpPr txBox="1">
            <a:spLocks/>
          </p:cNvSpPr>
          <p:nvPr/>
        </p:nvSpPr>
        <p:spPr>
          <a:xfrm>
            <a:off x="0" y="2208612"/>
            <a:ext cx="227737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Cloud Callout 10">
            <a:extLst>
              <a:ext uri="{FF2B5EF4-FFF2-40B4-BE49-F238E27FC236}">
                <a16:creationId xmlns:a16="http://schemas.microsoft.com/office/drawing/2014/main" id="{37E625B5-D1B6-4055-90BF-FDEFA71ADC06}"/>
              </a:ext>
            </a:extLst>
          </p:cNvPr>
          <p:cNvSpPr/>
          <p:nvPr/>
        </p:nvSpPr>
        <p:spPr>
          <a:xfrm>
            <a:off x="7020732" y="1675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những</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nét</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cơ</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bản</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về</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tôn</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giáo</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dưới</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22" name="Picture 21">
            <a:extLst>
              <a:ext uri="{FF2B5EF4-FFF2-40B4-BE49-F238E27FC236}">
                <a16:creationId xmlns:a16="http://schemas.microsoft.com/office/drawing/2014/main" id="{5B2DF4ED-131A-43FE-AA81-224A79446575}"/>
              </a:ext>
            </a:extLst>
          </p:cNvPr>
          <p:cNvPicPr>
            <a:picLocks noChangeAspect="1"/>
          </p:cNvPicPr>
          <p:nvPr/>
        </p:nvPicPr>
        <p:blipFill>
          <a:blip r:embed="rId3"/>
          <a:stretch>
            <a:fillRect/>
          </a:stretch>
        </p:blipFill>
        <p:spPr>
          <a:xfrm>
            <a:off x="10141795" y="3952452"/>
            <a:ext cx="2557220" cy="3049346"/>
          </a:xfrm>
          <a:prstGeom prst="rect">
            <a:avLst/>
          </a:prstGeom>
        </p:spPr>
      </p:pic>
      <p:sp>
        <p:nvSpPr>
          <p:cNvPr id="23" name="Subtitle 2">
            <a:extLst>
              <a:ext uri="{FF2B5EF4-FFF2-40B4-BE49-F238E27FC236}">
                <a16:creationId xmlns:a16="http://schemas.microsoft.com/office/drawing/2014/main" id="{3AA4C41B-3217-413A-8F89-19E1135E2FF7}"/>
              </a:ext>
            </a:extLst>
          </p:cNvPr>
          <p:cNvSpPr txBox="1">
            <a:spLocks/>
          </p:cNvSpPr>
          <p:nvPr/>
        </p:nvSpPr>
        <p:spPr>
          <a:xfrm>
            <a:off x="-9" y="2981863"/>
            <a:ext cx="702073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trở</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9000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1965</Words>
  <Application>Microsoft Office PowerPoint</Application>
  <PresentationFormat>Widescreen</PresentationFormat>
  <Paragraphs>182</Paragraphs>
  <Slides>30</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.VnTime</vt:lpstr>
      <vt:lpstr>Arial</vt:lpstr>
      <vt:lpstr>Calibri</vt:lpstr>
      <vt:lpstr>Calibri Light</vt:lpstr>
      <vt:lpstr>Times New Roman</vt:lpstr>
      <vt:lpstr>Office Theme</vt:lpstr>
      <vt:lpstr>Default Design</vt:lpstr>
      <vt:lpstr>PowerPoint Presentation</vt:lpstr>
      <vt:lpstr>PowerPoint Presentation</vt:lpstr>
      <vt:lpstr>PowerPoint Presentation</vt:lpstr>
      <vt:lpstr>PowerPoint Presentation</vt:lpstr>
      <vt:lpstr>Tháp báo thiên</vt:lpstr>
      <vt:lpstr>Chuông Quy Điền – Hình minh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tác phẩm văn học chữ Hán thời Lý</vt:lpstr>
      <vt:lpstr>PowerPoint Presentation</vt:lpstr>
      <vt:lpstr>PowerPoint Presentation</vt:lpstr>
      <vt:lpstr>PowerPoint Presentation</vt:lpstr>
      <vt:lpstr>PowerPoint Presentation</vt:lpstr>
      <vt:lpstr>PowerPoint Presentation</vt:lpstr>
      <vt:lpstr>PowerPoint Presentation</vt:lpstr>
      <vt:lpstr>Văn Miếu</vt:lpstr>
      <vt:lpstr>PowerPoint Presentation</vt:lpstr>
      <vt:lpstr>Quốc Tử Giám – trường Đại học đầu tiên của nước ta</vt:lpstr>
      <vt:lpstr>Quốc Tử Giám – trường Đại học đầu tiên của nước ta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Acer</cp:lastModifiedBy>
  <cp:revision>237</cp:revision>
  <dcterms:created xsi:type="dcterms:W3CDTF">2022-10-25T14:36:11Z</dcterms:created>
  <dcterms:modified xsi:type="dcterms:W3CDTF">2026-02-27T04:01:13Z</dcterms:modified>
</cp:coreProperties>
</file>