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7"/>
  </p:notesMasterIdLst>
  <p:sldIdLst>
    <p:sldId id="406" r:id="rId2"/>
    <p:sldId id="413" r:id="rId3"/>
    <p:sldId id="414" r:id="rId4"/>
    <p:sldId id="415" r:id="rId5"/>
    <p:sldId id="483" r:id="rId6"/>
    <p:sldId id="482" r:id="rId7"/>
    <p:sldId id="489" r:id="rId8"/>
    <p:sldId id="488" r:id="rId9"/>
    <p:sldId id="421" r:id="rId10"/>
    <p:sldId id="420" r:id="rId11"/>
    <p:sldId id="484" r:id="rId12"/>
    <p:sldId id="422" r:id="rId13"/>
    <p:sldId id="423" r:id="rId14"/>
    <p:sldId id="476" r:id="rId15"/>
    <p:sldId id="487" r:id="rId16"/>
    <p:sldId id="486" r:id="rId17"/>
    <p:sldId id="485" r:id="rId18"/>
    <p:sldId id="470" r:id="rId19"/>
    <p:sldId id="471" r:id="rId20"/>
    <p:sldId id="448" r:id="rId21"/>
    <p:sldId id="475" r:id="rId22"/>
    <p:sldId id="490" r:id="rId23"/>
    <p:sldId id="491" r:id="rId24"/>
    <p:sldId id="492" r:id="rId25"/>
    <p:sldId id="416" r:id="rId26"/>
    <p:sldId id="417" r:id="rId27"/>
    <p:sldId id="419" r:id="rId28"/>
    <p:sldId id="472" r:id="rId29"/>
    <p:sldId id="474" r:id="rId30"/>
    <p:sldId id="473" r:id="rId31"/>
    <p:sldId id="452" r:id="rId32"/>
    <p:sldId id="424" r:id="rId33"/>
    <p:sldId id="425" r:id="rId34"/>
    <p:sldId id="426" r:id="rId35"/>
    <p:sldId id="427" r:id="rId36"/>
    <p:sldId id="428" r:id="rId37"/>
    <p:sldId id="430" r:id="rId38"/>
    <p:sldId id="453" r:id="rId39"/>
    <p:sldId id="454" r:id="rId40"/>
    <p:sldId id="468" r:id="rId41"/>
    <p:sldId id="456" r:id="rId42"/>
    <p:sldId id="457" r:id="rId43"/>
    <p:sldId id="458" r:id="rId44"/>
    <p:sldId id="459" r:id="rId45"/>
    <p:sldId id="469" r:id="rId46"/>
    <p:sldId id="461" r:id="rId47"/>
    <p:sldId id="462" r:id="rId48"/>
    <p:sldId id="463" r:id="rId49"/>
    <p:sldId id="464" r:id="rId50"/>
    <p:sldId id="441" r:id="rId51"/>
    <p:sldId id="437" r:id="rId52"/>
    <p:sldId id="438" r:id="rId53"/>
    <p:sldId id="439" r:id="rId54"/>
    <p:sldId id="465" r:id="rId55"/>
    <p:sldId id="466" r:id="rId56"/>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p:cViewPr varScale="1">
        <p:scale>
          <a:sx n="112" d="100"/>
          <a:sy n="112" d="100"/>
        </p:scale>
        <p:origin x="570" y="114"/>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19</a:t>
            </a:fld>
            <a:endParaRPr lang="en-US" altLang="en-US" smtClean="0"/>
          </a:p>
        </p:txBody>
      </p:sp>
    </p:spTree>
    <p:extLst>
      <p:ext uri="{BB962C8B-B14F-4D97-AF65-F5344CB8AC3E}">
        <p14:creationId xmlns:p14="http://schemas.microsoft.com/office/powerpoint/2010/main" val="29768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37</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52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2/27/2026</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9.png"/><Relationship Id="rId5" Type="http://schemas.microsoft.com/office/2007/relationships/media" Target="../media/media4.mp3"/><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val="220291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solidFill>
                  <a:schemeClr val="bg1"/>
                </a:solidFill>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solidFill>
                  <a:schemeClr val="bg1"/>
                </a:solidFill>
                <a:latin typeface="Times New Roman" pitchFamily="18" charset="0"/>
              </a:rPr>
              <a:t>   (</a:t>
            </a:r>
            <a:r>
              <a:rPr lang="en-US" altLang="en-US" sz="2400" dirty="0">
                <a:solidFill>
                  <a:schemeClr val="bg1"/>
                </a:solidFill>
                <a:latin typeface="Times New Roman" pitchFamily="18" charset="0"/>
              </a:rPr>
              <a:t>Tư liệu Sử 7 – NXB Giáo dục 2005</a:t>
            </a:r>
            <a:r>
              <a:rPr lang="en-US" altLang="en-US" sz="2800" dirty="0">
                <a:solidFill>
                  <a:schemeClr val="bg1"/>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46670" y="1524000"/>
            <a:ext cx="109357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smtClean="0">
                <a:ln>
                  <a:noFill/>
                </a:ln>
                <a:solidFill>
                  <a:schemeClr val="tx1"/>
                </a:solidFill>
                <a:effectLst/>
                <a:latin typeface="Arial" panose="020B0604020202020204" pitchFamily="34" charset="0"/>
              </a:rPr>
              <a:t>Tài năng quân sự xuất sắc</a:t>
            </a:r>
            <a:r>
              <a:rPr kumimoji="0" lang="en-US" altLang="en-US" sz="2400" b="0" i="0" u="none" strike="noStrike" cap="none" normalizeH="0" baseline="0" smtClean="0">
                <a:ln>
                  <a:noFill/>
                </a:ln>
                <a:solidFill>
                  <a:schemeClr val="tx1"/>
                </a:solidFill>
                <a:effectLst/>
                <a:latin typeface="Arial" panose="020B0604020202020204" pitchFamily="34" charset="0"/>
              </a:rPr>
              <a:t/>
            </a:r>
            <a:br>
              <a:rPr kumimoji="0" lang="en-US" altLang="en-US" sz="2400" b="0" i="0" u="none" strike="noStrike" cap="none" normalizeH="0" baseline="0" smtClean="0">
                <a:ln>
                  <a:noFill/>
                </a:ln>
                <a:solidFill>
                  <a:schemeClr val="tx1"/>
                </a:solidFill>
                <a:effectLst/>
                <a:latin typeface="Arial" panose="020B0604020202020204" pitchFamily="34" charset="0"/>
              </a:rPr>
            </a:br>
            <a:r>
              <a:rPr kumimoji="0" lang="en-US" altLang="en-US" sz="2400" b="0" i="0" u="none" strike="noStrike" cap="none" normalizeH="0" baseline="0" smtClean="0">
                <a:ln>
                  <a:noFill/>
                </a:ln>
                <a:solidFill>
                  <a:schemeClr val="tx1"/>
                </a:solidFill>
                <a:effectLst/>
                <a:latin typeface="Arial" panose="020B0604020202020204" pitchFamily="34" charset="0"/>
              </a:rPr>
              <a:t>→ Biết chọn đúng vị trí chiến lược, tận dụng địa hình sông ngòi để phòng thủ, phản công.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smtClean="0">
                <a:ln>
                  <a:noFill/>
                </a:ln>
                <a:solidFill>
                  <a:schemeClr val="tx1"/>
                </a:solidFill>
                <a:effectLst/>
                <a:latin typeface="Arial" panose="020B0604020202020204" pitchFamily="34" charset="0"/>
              </a:rPr>
              <a:t> </a:t>
            </a:r>
            <a:r>
              <a:rPr kumimoji="0" lang="en-US" altLang="en-US" sz="2400" b="1" i="0" u="none" strike="noStrike" cap="none" normalizeH="0" baseline="0" smtClean="0">
                <a:ln>
                  <a:noFill/>
                </a:ln>
                <a:solidFill>
                  <a:schemeClr val="tx1"/>
                </a:solidFill>
                <a:effectLst/>
                <a:latin typeface="Arial" panose="020B0604020202020204" pitchFamily="34" charset="0"/>
              </a:rPr>
              <a:t>Tầm nhìn xa, chuẩn bị chu đáo</a:t>
            </a:r>
            <a:r>
              <a:rPr kumimoji="0" lang="en-US" altLang="en-US" sz="2400" b="0" i="0" u="none" strike="noStrike" cap="none" normalizeH="0" baseline="0" smtClean="0">
                <a:ln>
                  <a:noFill/>
                </a:ln>
                <a:solidFill>
                  <a:schemeClr val="tx1"/>
                </a:solidFill>
                <a:effectLst/>
                <a:latin typeface="Arial" panose="020B0604020202020204" pitchFamily="34" charset="0"/>
              </a:rPr>
              <a:t/>
            </a:r>
            <a:br>
              <a:rPr kumimoji="0" lang="en-US" altLang="en-US" sz="2400" b="0" i="0" u="none" strike="noStrike" cap="none" normalizeH="0" baseline="0" smtClean="0">
                <a:ln>
                  <a:noFill/>
                </a:ln>
                <a:solidFill>
                  <a:schemeClr val="tx1"/>
                </a:solidFill>
                <a:effectLst/>
                <a:latin typeface="Arial" panose="020B0604020202020204" pitchFamily="34" charset="0"/>
              </a:rPr>
            </a:br>
            <a:r>
              <a:rPr kumimoji="0" lang="en-US" altLang="en-US" sz="2400" b="0" i="0" u="none" strike="noStrike" cap="none" normalizeH="0" baseline="0" smtClean="0">
                <a:ln>
                  <a:noFill/>
                </a:ln>
                <a:solidFill>
                  <a:schemeClr val="tx1"/>
                </a:solidFill>
                <a:effectLst/>
                <a:latin typeface="Arial" panose="020B0604020202020204" pitchFamily="34" charset="0"/>
              </a:rPr>
              <a:t>→ </a:t>
            </a:r>
            <a:r>
              <a:rPr lang="en-US" altLang="en-US" sz="2400">
                <a:latin typeface="Arial" panose="020B0604020202020204" pitchFamily="34" charset="0"/>
              </a:rPr>
              <a:t>C</a:t>
            </a:r>
            <a:r>
              <a:rPr kumimoji="0" lang="en-US" altLang="en-US" sz="2400" b="0" i="0" u="none" strike="noStrike" cap="none" normalizeH="0" baseline="0" smtClean="0">
                <a:ln>
                  <a:noFill/>
                </a:ln>
                <a:solidFill>
                  <a:schemeClr val="tx1"/>
                </a:solidFill>
                <a:effectLst/>
                <a:latin typeface="Arial" panose="020B0604020202020204" pitchFamily="34" charset="0"/>
              </a:rPr>
              <a:t>hủ động xây dựng thế trận vững chắc từ trước.</a:t>
            </a:r>
          </a:p>
        </p:txBody>
      </p:sp>
      <p:sp>
        <p:nvSpPr>
          <p:cNvPr id="3" name="Rectangle 2"/>
          <p:cNvSpPr/>
          <p:nvPr/>
        </p:nvSpPr>
        <p:spPr>
          <a:xfrm>
            <a:off x="609600" y="685800"/>
            <a:ext cx="10896600" cy="523220"/>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H. X</a:t>
            </a:r>
            <a:r>
              <a:rPr lang="vi-VN" sz="2800" b="1" smtClean="0">
                <a:latin typeface="Times New Roman" panose="02020603050405020304" pitchFamily="18" charset="0"/>
                <a:cs typeface="Times New Roman" panose="02020603050405020304" pitchFamily="18" charset="0"/>
              </a:rPr>
              <a:t>ây </a:t>
            </a:r>
            <a:r>
              <a:rPr lang="vi-VN" sz="2800" b="1">
                <a:latin typeface="Times New Roman" panose="02020603050405020304" pitchFamily="18" charset="0"/>
                <a:cs typeface="Times New Roman" panose="02020603050405020304" pitchFamily="18" charset="0"/>
              </a:rPr>
              <a:t>dựng phòng tuyến như vậy thể hiện điều gì ở Lý Thường </a:t>
            </a:r>
            <a:r>
              <a:rPr lang="vi-VN" sz="2800" b="1" smtClean="0">
                <a:latin typeface="Times New Roman" panose="02020603050405020304" pitchFamily="18" charset="0"/>
                <a:cs typeface="Times New Roman" panose="02020603050405020304" pitchFamily="18" charset="0"/>
              </a:rPr>
              <a:t>Kiệt</a:t>
            </a:r>
            <a:r>
              <a:rPr lang="en-US" sz="2800" b="1" smtClean="0">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82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7"/>
          <p:cNvSpPr txBox="1">
            <a:spLocks noChangeArrowheads="1"/>
          </p:cNvSpPr>
          <p:nvPr/>
        </p:nvSpPr>
        <p:spPr bwMode="auto">
          <a:xfrm>
            <a:off x="304800" y="2286000"/>
            <a:ext cx="10972800" cy="2629034"/>
          </a:xfrm>
          <a:prstGeom prst="rect">
            <a:avLst/>
          </a:prstGeom>
          <a:noFill/>
          <a:ln w="9525">
            <a:noFill/>
            <a:miter lim="800000"/>
            <a:headEnd/>
            <a:tailEnd/>
          </a:ln>
        </p:spPr>
        <p:txBody>
          <a:bodyPr lIns="43288" tIns="21644" rIns="43288" bIns="21644">
            <a:spAutoFit/>
          </a:bodyPr>
          <a:lstStyle/>
          <a:p>
            <a:pPr algn="just"/>
            <a:r>
              <a:rPr lang="en-US" sz="2800" smtClean="0">
                <a:solidFill>
                  <a:srgbClr val="FF0000"/>
                </a:solidFill>
                <a:latin typeface="Times New Roman" pitchFamily="18" charset="0"/>
                <a:cs typeface="Times New Roman" pitchFamily="18" charset="0"/>
              </a:rPr>
              <a:t>- Xây </a:t>
            </a:r>
            <a:r>
              <a:rPr lang="en-US" sz="2800" dirty="0" smtClean="0">
                <a:solidFill>
                  <a:srgbClr val="FF0000"/>
                </a:solidFill>
                <a:latin typeface="Times New Roman" pitchFamily="18" charset="0"/>
                <a:cs typeface="Times New Roman" pitchFamily="18" charset="0"/>
              </a:rPr>
              <a:t>dựng phòng tuyến Như Nguyệt dựa trên sự kết hợp giữa địa hình tự nhiên, bãi chướng ngại vật cùng với lực lượng thuỷ - bộ </a:t>
            </a:r>
            <a:r>
              <a:rPr lang="en-US" sz="2800" smtClean="0">
                <a:solidFill>
                  <a:srgbClr val="FF0000"/>
                </a:solidFill>
                <a:latin typeface="Times New Roman" pitchFamily="18" charset="0"/>
                <a:cs typeface="Times New Roman" pitchFamily="18" charset="0"/>
              </a:rPr>
              <a:t>được bố </a:t>
            </a:r>
            <a:r>
              <a:rPr lang="en-US" sz="2800" dirty="0" smtClean="0">
                <a:solidFill>
                  <a:srgbClr val="FF0000"/>
                </a:solidFill>
                <a:latin typeface="Times New Roman" pitchFamily="18" charset="0"/>
                <a:cs typeface="Times New Roman" pitchFamily="18" charset="0"/>
              </a:rPr>
              <a:t>trí trọng điểm </a:t>
            </a:r>
            <a:r>
              <a:rPr lang="en-US" sz="2800" dirty="0" smtClean="0">
                <a:latin typeface="Times New Roman" pitchFamily="18" charset="0"/>
                <a:cs typeface="Times New Roman" pitchFamily="18" charset="0"/>
              </a:rPr>
              <a:t>nên vừa có thể bảo vệ được toàn chiến tuyến, vừa nhanh chóng tập trung tổ chức phản công địch</a:t>
            </a:r>
            <a:r>
              <a:rPr lang="en-US" sz="2800" smtClean="0">
                <a:latin typeface="Times New Roman" pitchFamily="18" charset="0"/>
                <a:cs typeface="Times New Roman" pitchFamily="18" charset="0"/>
              </a:rPr>
              <a:t>.</a:t>
            </a:r>
            <a:r>
              <a:rPr lang="vi-VN" sz="2800" smtClean="0">
                <a:latin typeface="Times New Roman" pitchFamily="18" charset="0"/>
                <a:cs typeface="Times New Roman" pitchFamily="18" charset="0"/>
              </a:rPr>
              <a:t> </a:t>
            </a:r>
            <a:endParaRPr lang="en-US" sz="2800" smtClean="0">
              <a:latin typeface="Times New Roman" pitchFamily="18" charset="0"/>
              <a:cs typeface="Times New Roman" pitchFamily="18" charset="0"/>
            </a:endParaRPr>
          </a:p>
          <a:p>
            <a:pPr algn="just"/>
            <a:r>
              <a:rPr lang="en-US" sz="2800" smtClean="0">
                <a:solidFill>
                  <a:srgbClr val="FF0000"/>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Đây </a:t>
            </a:r>
            <a:r>
              <a:rPr lang="vi-VN" sz="2800" dirty="0" smtClean="0">
                <a:solidFill>
                  <a:srgbClr val="FF0000"/>
                </a:solidFill>
                <a:latin typeface="Times New Roman" pitchFamily="18" charset="0"/>
                <a:cs typeface="Times New Roman" pitchFamily="18" charset="0"/>
              </a:rPr>
              <a:t>chính là s</a:t>
            </a:r>
            <a:r>
              <a:rPr lang="en-US" sz="2800" dirty="0" smtClean="0">
                <a:solidFill>
                  <a:srgbClr val="FF0000"/>
                </a:solidFill>
                <a:latin typeface="Times New Roman" pitchFamily="18" charset="0"/>
                <a:cs typeface="Times New Roman" pitchFamily="18" charset="0"/>
              </a:rPr>
              <a:t>ự độc đáo, sáng tạo trong cách tổ chức đánh giặc của Lý Thường Kiệt.</a:t>
            </a:r>
            <a:endParaRPr lang="en-US" sz="2800" dirty="0">
              <a:solidFill>
                <a:srgbClr val="FF0000"/>
              </a:solidFill>
              <a:latin typeface="Times New Roman" pitchFamily="18" charset="0"/>
              <a:cs typeface="Times New Roman" pitchFamily="18" charset="0"/>
            </a:endParaRPr>
          </a:p>
        </p:txBody>
      </p:sp>
      <p:sp>
        <p:nvSpPr>
          <p:cNvPr id="5" name="Rectangle 1"/>
          <p:cNvSpPr>
            <a:spLocks noChangeArrowheads="1"/>
          </p:cNvSpPr>
          <p:nvPr/>
        </p:nvSpPr>
        <p:spPr bwMode="auto">
          <a:xfrm>
            <a:off x="228601" y="401680"/>
            <a:ext cx="11475720" cy="2308308"/>
          </a:xfrm>
          <a:prstGeom prst="rect">
            <a:avLst/>
          </a:prstGeom>
          <a:noFill/>
          <a:ln w="9525">
            <a:noFill/>
            <a:miter lim="800000"/>
            <a:headEnd/>
            <a:tailEnd/>
          </a:ln>
        </p:spPr>
        <p:txBody>
          <a:bodyPr wrap="square" lIns="91423" tIns="45712" rIns="91423" bIns="45712">
            <a:spAutoFit/>
          </a:bodyPr>
          <a:lstStyle/>
          <a:p>
            <a:pPr algn="just"/>
            <a:r>
              <a:rPr lang="en-US" altLang="vi-VN" sz="3600" b="1" dirty="0" smtClean="0">
                <a:latin typeface="Times New Roman" pitchFamily="18" charset="0"/>
                <a:cs typeface="Times New Roman" pitchFamily="18" charset="0"/>
              </a:rPr>
              <a:t>2</a:t>
            </a:r>
            <a:r>
              <a:rPr lang="en-US" altLang="vi-VN" sz="3600" b="1" dirty="0">
                <a:latin typeface="Times New Roman" pitchFamily="18" charset="0"/>
                <a:cs typeface="Times New Roman" pitchFamily="18" charset="0"/>
              </a:rPr>
              <a:t>. </a:t>
            </a:r>
            <a:r>
              <a:rPr lang="en-US" sz="3600" b="1" dirty="0" smtClean="0">
                <a:latin typeface="Times New Roman" pitchFamily="18" charset="0"/>
                <a:cs typeface="Times New Roman" pitchFamily="18" charset="0"/>
              </a:rPr>
              <a:t>Cuộc kháng chiến chống Tống giai đoạn thứ hai (năm 1077)</a:t>
            </a:r>
          </a:p>
          <a:p>
            <a:pPr algn="just"/>
            <a:r>
              <a:rPr lang="en-US" sz="3600" b="1" dirty="0" smtClean="0">
                <a:latin typeface="Times New Roman" pitchFamily="18" charset="0"/>
                <a:cs typeface="Times New Roman" pitchFamily="18" charset="0"/>
              </a:rPr>
              <a:t>a. Chuẩn bị kháng chiến (1076- 1077)</a:t>
            </a:r>
            <a:endParaRPr lang="en-US" sz="3600" dirty="0" smtClean="0">
              <a:latin typeface="Times New Roman" pitchFamily="18" charset="0"/>
              <a:cs typeface="Times New Roman" pitchFamily="18" charset="0"/>
            </a:endParaRPr>
          </a:p>
          <a:p>
            <a:pPr algn="just"/>
            <a:endParaRPr lang="en-US" altLang="vi-VN" sz="36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endParaRPr lang="en-US" sz="3600" b="1" smtClean="0">
              <a:solidFill>
                <a:srgbClr val="FFFF00"/>
              </a:solidFill>
              <a:latin typeface="Times New Roman" pitchFamily="18" charset="0"/>
              <a:cs typeface="Times New Roman" pitchFamily="18" charset="0"/>
            </a:endParaRPr>
          </a:p>
          <a:p>
            <a:r>
              <a:rPr lang="en-US" sz="3600" b="1" smtClean="0">
                <a:solidFill>
                  <a:srgbClr val="FFFF00"/>
                </a:solidFill>
                <a:latin typeface="Times New Roman" pitchFamily="18" charset="0"/>
                <a:cs typeface="Times New Roman" pitchFamily="18" charset="0"/>
              </a:rPr>
              <a:t>b</a:t>
            </a:r>
            <a:r>
              <a:rPr lang="en-US" sz="3600" b="1" dirty="0" smtClean="0">
                <a:solidFill>
                  <a:srgbClr val="FFFF00"/>
                </a:solidFill>
                <a:latin typeface="Times New Roman" pitchFamily="18" charset="0"/>
                <a:cs typeface="Times New Roman" pitchFamily="18" charset="0"/>
              </a:rPr>
              <a:t>.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514600"/>
            <a:ext cx="8763000" cy="523220"/>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Xem bộ phim tái hiện trận đánh trên sông Như Nguyệt</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106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524000"/>
            <a:ext cx="10744200" cy="3785652"/>
          </a:xfrm>
          <a:prstGeom prst="rect">
            <a:avLst/>
          </a:prstGeom>
        </p:spPr>
        <p:txBody>
          <a:bodyPr wrap="square">
            <a:spAutoFit/>
          </a:bodyPr>
          <a:lstStyle/>
          <a:p>
            <a:r>
              <a:rPr lang="en-US" sz="2400" b="1" smtClean="0">
                <a:latin typeface="Times New Roman" panose="02020603050405020304" pitchFamily="18" charset="0"/>
                <a:cs typeface="Times New Roman" panose="02020603050405020304" pitchFamily="18" charset="0"/>
              </a:rPr>
              <a:t>1. Tấn công</a:t>
            </a:r>
            <a:r>
              <a:rPr lang="vi-VN" sz="2400" b="1" smtClean="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trước để tự </a:t>
            </a:r>
            <a:r>
              <a:rPr lang="vi-VN" sz="2400" b="1" smtClean="0">
                <a:latin typeface="Times New Roman" panose="02020603050405020304" pitchFamily="18" charset="0"/>
                <a:cs typeface="Times New Roman" panose="02020603050405020304" pitchFamily="18" charset="0"/>
              </a:rPr>
              <a:t>vệ</a:t>
            </a:r>
            <a:endParaRPr lang="en-US" sz="2400"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rPr>
              <a:t>2. </a:t>
            </a:r>
            <a:r>
              <a:rPr lang="vi-VN" sz="2400" b="1" smtClean="0">
                <a:latin typeface="Times New Roman" panose="02020603050405020304" pitchFamily="18" charset="0"/>
                <a:cs typeface="Times New Roman" panose="02020603050405020304" pitchFamily="18" charset="0"/>
              </a:rPr>
              <a:t>Xây </a:t>
            </a:r>
            <a:r>
              <a:rPr lang="vi-VN" sz="2400" b="1">
                <a:latin typeface="Times New Roman" panose="02020603050405020304" pitchFamily="18" charset="0"/>
                <a:cs typeface="Times New Roman" panose="02020603050405020304" pitchFamily="18" charset="0"/>
              </a:rPr>
              <a:t>dựng phòng tuyến vững chắc</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Lập phòng tuyến trên </a:t>
            </a:r>
            <a:r>
              <a:rPr lang="vi-VN" sz="2400" b="1">
                <a:latin typeface="Times New Roman" panose="02020603050405020304" pitchFamily="18" charset="0"/>
                <a:cs typeface="Times New Roman" panose="02020603050405020304" pitchFamily="18" charset="0"/>
              </a:rPr>
              <a:t>sông Như Nguyệt (sông Cầu)</a:t>
            </a:r>
            <a:r>
              <a:rPr lang="vi-VN" sz="2400">
                <a:latin typeface="Times New Roman" panose="02020603050405020304" pitchFamily="18" charset="0"/>
                <a:cs typeface="Times New Roman" panose="02020603050405020304" pitchFamily="18" charset="0"/>
              </a:rPr>
              <a:t>, đắp lũy, bố trí quân mai phục, chặn địch từ xa</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3. </a:t>
            </a:r>
            <a:r>
              <a:rPr lang="vi-VN" sz="2400" b="1">
                <a:latin typeface="Times New Roman" panose="02020603050405020304" pitchFamily="18" charset="0"/>
                <a:cs typeface="Times New Roman" panose="02020603050405020304" pitchFamily="18" charset="0"/>
              </a:rPr>
              <a:t>Kết hợp phòng thủ với phản công</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Khi địch sa lầy, mệt mỏi, ta chủ động phản kích, buộc chúng rút lui.</a:t>
            </a:r>
          </a:p>
          <a:p>
            <a:r>
              <a:rPr lang="en-US" sz="2400" b="1" smtClean="0">
                <a:latin typeface="Times New Roman" panose="02020603050405020304" pitchFamily="18" charset="0"/>
                <a:cs typeface="Times New Roman" panose="02020603050405020304" pitchFamily="18" charset="0"/>
              </a:rPr>
              <a:t>4. C</a:t>
            </a:r>
            <a:r>
              <a:rPr lang="vi-VN" sz="2400" b="1" smtClean="0">
                <a:latin typeface="Times New Roman" panose="02020603050405020304" pitchFamily="18" charset="0"/>
                <a:cs typeface="Times New Roman" panose="02020603050405020304" pitchFamily="18" charset="0"/>
              </a:rPr>
              <a:t>hiến </a:t>
            </a:r>
            <a:r>
              <a:rPr lang="vi-VN" sz="2400" b="1">
                <a:latin typeface="Times New Roman" panose="02020603050405020304" pitchFamily="18" charset="0"/>
                <a:cs typeface="Times New Roman" panose="02020603050405020304" pitchFamily="18" charset="0"/>
              </a:rPr>
              <a:t>tranh tâm lý</a:t>
            </a: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Cho đọc bài thơ </a:t>
            </a:r>
            <a:r>
              <a:rPr lang="vi-VN" sz="2400" b="1">
                <a:latin typeface="Times New Roman" panose="02020603050405020304" pitchFamily="18" charset="0"/>
                <a:cs typeface="Times New Roman" panose="02020603050405020304" pitchFamily="18" charset="0"/>
              </a:rPr>
              <a:t>“Nam quốc sơn hà”</a:t>
            </a:r>
            <a:r>
              <a:rPr lang="vi-VN" sz="2400">
                <a:latin typeface="Times New Roman" panose="02020603050405020304" pitchFamily="18" charset="0"/>
                <a:cs typeface="Times New Roman" panose="02020603050405020304" pitchFamily="18" charset="0"/>
              </a:rPr>
              <a:t> ban đêm để:</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Khích lệ tinh thần quân ta</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Làm quân Tống hoang mang, dao </a:t>
            </a:r>
            <a:r>
              <a:rPr lang="vi-VN" sz="2400" smtClean="0">
                <a:latin typeface="Times New Roman" panose="02020603050405020304" pitchFamily="18" charset="0"/>
                <a:cs typeface="Times New Roman" panose="02020603050405020304" pitchFamily="18" charset="0"/>
              </a:rPr>
              <a:t>động</a:t>
            </a:r>
            <a:endParaRPr lang="vi-VN" sz="2400">
              <a:latin typeface="Times New Roman" panose="02020603050405020304" pitchFamily="18" charset="0"/>
              <a:cs typeface="Times New Roman" panose="02020603050405020304" pitchFamily="18" charset="0"/>
            </a:endParaRPr>
          </a:p>
        </p:txBody>
      </p:sp>
      <p:sp>
        <p:nvSpPr>
          <p:cNvPr id="2" name="Rectangle 1"/>
          <p:cNvSpPr/>
          <p:nvPr/>
        </p:nvSpPr>
        <p:spPr>
          <a:xfrm>
            <a:off x="1066800" y="533400"/>
            <a:ext cx="9601200" cy="954107"/>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b="1">
                <a:solidFill>
                  <a:srgbClr val="FF0000"/>
                </a:solidFill>
                <a:latin typeface="Times New Roman" panose="02020603050405020304" pitchFamily="18" charset="0"/>
                <a:cs typeface="Times New Roman" panose="02020603050405020304" pitchFamily="18" charset="0"/>
              </a:rPr>
              <a:t>Những chiến thuật tiêu biểu của Lý Thường Kiệt trong kháng chiến chống Tống (1075–1077):</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15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066800"/>
            <a:ext cx="10820400" cy="3970318"/>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Lý Thường Kiệt cho đọc bài thơ </a:t>
            </a:r>
            <a:r>
              <a:rPr lang="vi-VN" sz="2800" b="1" i="1">
                <a:latin typeface="Times New Roman" panose="02020603050405020304" pitchFamily="18" charset="0"/>
                <a:cs typeface="Times New Roman" panose="02020603050405020304" pitchFamily="18" charset="0"/>
              </a:rPr>
              <a:t>“Nam quốc sơn hà”</a:t>
            </a:r>
            <a:r>
              <a:rPr lang="vi-VN" sz="2800" b="1">
                <a:latin typeface="Times New Roman" panose="02020603050405020304" pitchFamily="18" charset="0"/>
                <a:cs typeface="Times New Roman" panose="02020603050405020304" pitchFamily="18" charset="0"/>
              </a:rPr>
              <a:t> vào:</a:t>
            </a:r>
            <a:endParaRPr lang="vi-VN"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Ban đêm, trong lúc quân ta đang trấn giữ phòng tuyến sông Như Nguyệt (1076–1077)</a:t>
            </a: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Khi quân Tống đang bị chặn lại bên bờ sông, tinh thần dao động.</a:t>
            </a:r>
          </a:p>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Cụ thể:</a:t>
            </a:r>
          </a:p>
          <a:p>
            <a:pPr>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Ông cho người </a:t>
            </a:r>
            <a:r>
              <a:rPr lang="vi-VN" sz="2800" b="1">
                <a:latin typeface="Times New Roman" panose="02020603050405020304" pitchFamily="18" charset="0"/>
                <a:cs typeface="Times New Roman" panose="02020603050405020304" pitchFamily="18" charset="0"/>
              </a:rPr>
              <a:t>đọc vang bài thơ trong đền thờ bên sông Như Nguyệt</a:t>
            </a:r>
            <a:r>
              <a:rPr lang="vi-VN" sz="280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Bài thơ như lời </a:t>
            </a:r>
            <a:r>
              <a:rPr lang="vi-VN" sz="2800" b="1">
                <a:latin typeface="Times New Roman" panose="02020603050405020304" pitchFamily="18" charset="0"/>
                <a:cs typeface="Times New Roman" panose="02020603050405020304" pitchFamily="18" charset="0"/>
              </a:rPr>
              <a:t>thần linh khẳng định chủ quyền nước Nam</a:t>
            </a:r>
            <a:r>
              <a:rPr lang="vi-VN" sz="2800">
                <a:latin typeface="Times New Roman" panose="02020603050405020304" pitchFamily="18" charset="0"/>
                <a:cs typeface="Times New Roman" panose="02020603050405020304" pitchFamily="18" charset="0"/>
              </a:rPr>
              <a:t>, làm:</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Quân ta thêm phấn chấn</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Quân Tống hoang mang, sợ hãi</a:t>
            </a:r>
          </a:p>
        </p:txBody>
      </p:sp>
    </p:spTree>
    <p:extLst>
      <p:ext uri="{BB962C8B-B14F-4D97-AF65-F5344CB8AC3E}">
        <p14:creationId xmlns:p14="http://schemas.microsoft.com/office/powerpoint/2010/main" val="3711652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934200" y="304800"/>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extLst>
      <p:ext uri="{BB962C8B-B14F-4D97-AF65-F5344CB8AC3E}">
        <p14:creationId xmlns:p14="http://schemas.microsoft.com/office/powerpoint/2010/main" val="2036995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990600"/>
            <a:ext cx="10820400" cy="954107"/>
          </a:xfrm>
          <a:prstGeom prst="rect">
            <a:avLst/>
          </a:prstGeom>
        </p:spPr>
        <p:txBody>
          <a:bodyPr wrap="square">
            <a:spAutoFit/>
          </a:bodyPr>
          <a:lstStyle/>
          <a:p>
            <a:r>
              <a:rPr lang="en-US" sz="2800" b="1" i="1" smtClean="0">
                <a:latin typeface="Times New Roman" pitchFamily="18" charset="0"/>
                <a:cs typeface="Times New Roman" pitchFamily="18" charset="0"/>
              </a:rPr>
              <a:t>H. Vì </a:t>
            </a:r>
            <a:r>
              <a:rPr lang="en-US" sz="2800" b="1" i="1">
                <a:latin typeface="Times New Roman" pitchFamily="18" charset="0"/>
                <a:cs typeface="Times New Roman" pitchFamily="18" charset="0"/>
              </a:rPr>
              <a:t>sao </a:t>
            </a:r>
            <a:r>
              <a:rPr lang="en-US" sz="2800" b="1" i="1" smtClean="0">
                <a:latin typeface="Times New Roman" pitchFamily="18" charset="0"/>
                <a:cs typeface="Times New Roman" pitchFamily="18" charset="0"/>
              </a:rPr>
              <a:t>khi quân Tống lâm vào tình thế khó khăn, tuyệt vọng </a:t>
            </a:r>
            <a:r>
              <a:rPr lang="en-US" sz="2800" b="1" i="1">
                <a:latin typeface="Times New Roman" pitchFamily="18" charset="0"/>
                <a:cs typeface="Times New Roman" pitchFamily="18" charset="0"/>
              </a:rPr>
              <a:t>Lý Thường Kiệt </a:t>
            </a:r>
            <a:r>
              <a:rPr lang="en-US" sz="2800" b="1" i="1" smtClean="0">
                <a:latin typeface="Times New Roman" pitchFamily="18" charset="0"/>
                <a:cs typeface="Times New Roman" pitchFamily="18" charset="0"/>
              </a:rPr>
              <a:t>chủ động đề nghị “giảng hòa” ?</a:t>
            </a:r>
            <a:endParaRPr lang="en-US" sz="2800"/>
          </a:p>
        </p:txBody>
      </p:sp>
      <p:sp>
        <p:nvSpPr>
          <p:cNvPr id="2" name="Rectangle 1"/>
          <p:cNvSpPr/>
          <p:nvPr/>
        </p:nvSpPr>
        <p:spPr>
          <a:xfrm>
            <a:off x="762000" y="2209800"/>
            <a:ext cx="10058400" cy="1371600"/>
          </a:xfrm>
          <a:prstGeom prst="rect">
            <a:avLst/>
          </a:prstGeom>
        </p:spPr>
        <p:txBody>
          <a:bodyPr wrap="square">
            <a:spAutoFit/>
          </a:bodyPr>
          <a:lstStyle/>
          <a:p>
            <a:r>
              <a:rPr lang="vi-VN" sz="2800">
                <a:latin typeface="Times New Roman" panose="02020603050405020304" pitchFamily="18" charset="0"/>
                <a:cs typeface="Times New Roman" panose="02020603050405020304" pitchFamily="18" charset="0"/>
              </a:rPr>
              <a:t>Dù đang thắng thế, Lý Thường Kiệt vẫn chủ động giảng hòa để </a:t>
            </a:r>
            <a:endParaRPr lang="en-US" sz="2800" smtClean="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s</a:t>
            </a:r>
            <a:r>
              <a:rPr lang="vi-VN" sz="2800" smtClean="0">
                <a:latin typeface="Times New Roman" panose="02020603050405020304" pitchFamily="18" charset="0"/>
                <a:cs typeface="Times New Roman" panose="02020603050405020304" pitchFamily="18" charset="0"/>
              </a:rPr>
              <a:t>ớm kết </a:t>
            </a:r>
            <a:r>
              <a:rPr lang="vi-VN" sz="2800">
                <a:latin typeface="Times New Roman" panose="02020603050405020304" pitchFamily="18" charset="0"/>
                <a:cs typeface="Times New Roman" panose="02020603050405020304" pitchFamily="18" charset="0"/>
              </a:rPr>
              <a:t>thúc chiến tranh, tránh tổn thất, giữ vững độc lập và xây dựng quan hệ hòa hiếu lâu dài.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0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b="1" dirty="0">
                <a:solidFill>
                  <a:schemeClr val="bg1"/>
                </a:solidFill>
                <a:latin typeface="Times New Roman" pitchFamily="18" charset="0"/>
              </a:rPr>
              <a:t>Để thể hiện tinh</a:t>
            </a:r>
          </a:p>
          <a:p>
            <a:pPr algn="ctr" eaLnBrk="1" hangingPunct="1"/>
            <a:r>
              <a:rPr lang="en-US" altLang="en-US" sz="3400" b="1" dirty="0">
                <a:solidFill>
                  <a:schemeClr val="bg1"/>
                </a:solidFill>
                <a:latin typeface="Times New Roman" pitchFamily="18" charset="0"/>
              </a:rPr>
              <a:t>thần nhân đạo</a:t>
            </a:r>
          </a:p>
          <a:p>
            <a:pPr algn="ctr" eaLnBrk="1" hangingPunct="1"/>
            <a:r>
              <a:rPr lang="en-US" altLang="en-US" sz="3400" b="1" dirty="0">
                <a:solidFill>
                  <a:schemeClr val="bg1"/>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Tree>
    <p:extLst>
      <p:ext uri="{BB962C8B-B14F-4D97-AF65-F5344CB8AC3E}">
        <p14:creationId xmlns:p14="http://schemas.microsoft.com/office/powerpoint/2010/main" val="2187226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43046"/>
                                        </p:tgtEl>
                                        <p:attrNameLst>
                                          <p:attrName>style.visibility</p:attrName>
                                        </p:attrNameLst>
                                      </p:cBhvr>
                                      <p:to>
                                        <p:strVal val="visible"/>
                                      </p:to>
                                    </p:set>
                                    <p:animEffect transition="in" filter="wedge">
                                      <p:cBhvr>
                                        <p:cTn id="7" dur="2000"/>
                                        <p:tgtEl>
                                          <p:spTgt spid="3430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43042"/>
                                        </p:tgtEl>
                                        <p:attrNameLst>
                                          <p:attrName>style.visibility</p:attrName>
                                        </p:attrNameLst>
                                      </p:cBhvr>
                                      <p:to>
                                        <p:strVal val="visible"/>
                                      </p:to>
                                    </p:set>
                                    <p:animEffect transition="in" filter="blinds(horizontal)">
                                      <p:cBhvr>
                                        <p:cTn id="12" dur="500"/>
                                        <p:tgtEl>
                                          <p:spTgt spid="3430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43047"/>
                                        </p:tgtEl>
                                        <p:attrNameLst>
                                          <p:attrName>style.visibility</p:attrName>
                                        </p:attrNameLst>
                                      </p:cBhvr>
                                      <p:to>
                                        <p:strVal val="visible"/>
                                      </p:to>
                                    </p:set>
                                    <p:animEffect transition="in" filter="diamond(in)">
                                      <p:cBhvr>
                                        <p:cTn id="17" dur="2000"/>
                                        <p:tgtEl>
                                          <p:spTgt spid="3430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43043"/>
                                        </p:tgtEl>
                                        <p:attrNameLst>
                                          <p:attrName>style.visibility</p:attrName>
                                        </p:attrNameLst>
                                      </p:cBhvr>
                                      <p:to>
                                        <p:strVal val="visible"/>
                                      </p:to>
                                    </p:set>
                                    <p:animEffect transition="in" filter="blinds(horizontal)">
                                      <p:cBhvr>
                                        <p:cTn id="22" dur="500"/>
                                        <p:tgtEl>
                                          <p:spTgt spid="3430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3048"/>
                                        </p:tgtEl>
                                        <p:attrNameLst>
                                          <p:attrName>style.visibility</p:attrName>
                                        </p:attrNameLst>
                                      </p:cBhvr>
                                      <p:to>
                                        <p:strVal val="visible"/>
                                      </p:to>
                                    </p:set>
                                    <p:animEffect transition="in" filter="fade">
                                      <p:cBhvr>
                                        <p:cTn id="27" dur="2000"/>
                                        <p:tgtEl>
                                          <p:spTgt spid="3430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343044"/>
                                        </p:tgtEl>
                                        <p:attrNameLst>
                                          <p:attrName>style.visibility</p:attrName>
                                        </p:attrNameLst>
                                      </p:cBhvr>
                                      <p:to>
                                        <p:strVal val="visible"/>
                                      </p:to>
                                    </p:set>
                                    <p:animEffect transition="in" filter="box(in)">
                                      <p:cBhvr>
                                        <p:cTn id="32" dur="500"/>
                                        <p:tgtEl>
                                          <p:spTgt spid="3430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3050"/>
                                        </p:tgtEl>
                                        <p:attrNameLst>
                                          <p:attrName>style.visibility</p:attrName>
                                        </p:attrNameLst>
                                      </p:cBhvr>
                                      <p:to>
                                        <p:strVal val="visible"/>
                                      </p:to>
                                    </p:set>
                                    <p:anim calcmode="lin" valueType="num">
                                      <p:cBhvr additive="base">
                                        <p:cTn id="37" dur="500" fill="hold"/>
                                        <p:tgtEl>
                                          <p:spTgt spid="343050"/>
                                        </p:tgtEl>
                                        <p:attrNameLst>
                                          <p:attrName>ppt_x</p:attrName>
                                        </p:attrNameLst>
                                      </p:cBhvr>
                                      <p:tavLst>
                                        <p:tav tm="0">
                                          <p:val>
                                            <p:strVal val="#ppt_x"/>
                                          </p:val>
                                        </p:tav>
                                        <p:tav tm="100000">
                                          <p:val>
                                            <p:strVal val="#ppt_x"/>
                                          </p:val>
                                        </p:tav>
                                      </p:tavLst>
                                    </p:anim>
                                    <p:anim calcmode="lin" valueType="num">
                                      <p:cBhvr additive="base">
                                        <p:cTn id="38"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nodeType="clickEffect">
                                  <p:stCondLst>
                                    <p:cond delay="0"/>
                                  </p:stCondLst>
                                  <p:childTnLst>
                                    <p:set>
                                      <p:cBhvr>
                                        <p:cTn id="42" dur="1" fill="hold">
                                          <p:stCondLst>
                                            <p:cond delay="0"/>
                                          </p:stCondLst>
                                        </p:cTn>
                                        <p:tgtEl>
                                          <p:spTgt spid="343045"/>
                                        </p:tgtEl>
                                        <p:attrNameLst>
                                          <p:attrName>style.visibility</p:attrName>
                                        </p:attrNameLst>
                                      </p:cBhvr>
                                      <p:to>
                                        <p:strVal val="visible"/>
                                      </p:to>
                                    </p:set>
                                    <p:animEffect transition="in" filter="diamond(in)">
                                      <p:cBhvr>
                                        <p:cTn id="43" dur="2000"/>
                                        <p:tgtEl>
                                          <p:spTgt spid="34304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43049"/>
                                        </p:tgtEl>
                                        <p:attrNameLst>
                                          <p:attrName>style.visibility</p:attrName>
                                        </p:attrNameLst>
                                      </p:cBhvr>
                                      <p:to>
                                        <p:strVal val="visible"/>
                                      </p:to>
                                    </p:set>
                                    <p:animEffect transition="in" filter="fade">
                                      <p:cBhvr>
                                        <p:cTn id="48"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smtClean="0">
                <a:solidFill>
                  <a:srgbClr val="FF0000"/>
                </a:solidFill>
                <a:latin typeface="Times New Roman" pitchFamily="18" charset="0"/>
                <a:ea typeface="Microsoft YaHei" pitchFamily="34" charset="-122"/>
                <a:cs typeface="Times New Roman" pitchFamily="18" charset="0"/>
              </a:rPr>
              <a:t>Tiết </a:t>
            </a:r>
            <a:r>
              <a:rPr lang="en-US" sz="3200" b="1" smtClean="0">
                <a:solidFill>
                  <a:srgbClr val="FF0000"/>
                </a:solidFill>
                <a:latin typeface="Times New Roman" pitchFamily="18" charset="0"/>
                <a:ea typeface="Microsoft YaHei" pitchFamily="34" charset="-122"/>
                <a:cs typeface="Times New Roman" pitchFamily="18" charset="0"/>
              </a:rPr>
              <a:t>31 </a:t>
            </a:r>
            <a:r>
              <a:rPr lang="en-US" sz="3200" b="1" smtClean="0">
                <a:solidFill>
                  <a:srgbClr val="FF0000"/>
                </a:solidFill>
                <a:latin typeface="Times New Roman" pitchFamily="18" charset="0"/>
                <a:ea typeface="Microsoft YaHei" pitchFamily="34" charset="-122"/>
                <a:cs typeface="Times New Roman" pitchFamily="18" charset="0"/>
              </a:rPr>
              <a:t>- Bài </a:t>
            </a:r>
            <a:r>
              <a:rPr lang="en-US" sz="3200" b="1" dirty="0" smtClean="0">
                <a:solidFill>
                  <a:srgbClr val="FF0000"/>
                </a:solidFill>
                <a:latin typeface="Times New Roman" pitchFamily="18" charset="0"/>
                <a:ea typeface="Microsoft YaHei" pitchFamily="34" charset="-122"/>
                <a:cs typeface="Times New Roman" pitchFamily="18" charset="0"/>
              </a:rPr>
              <a:t>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608753" y="838200"/>
            <a:ext cx="10972800" cy="5799132"/>
          </a:xfrm>
          <a:prstGeom prst="rect">
            <a:avLst/>
          </a:prstGeom>
          <a:noFill/>
          <a:ln w="9525">
            <a:noFill/>
            <a:miter lim="800000"/>
            <a:headEnd/>
            <a:tailEnd/>
          </a:ln>
        </p:spPr>
        <p:txBody>
          <a:bodyPr lIns="43288" tIns="21644" rIns="43288" bIns="21644">
            <a:spAutoFit/>
          </a:bodyPr>
          <a:lstStyle/>
          <a:p>
            <a:pPr algn="just"/>
            <a:r>
              <a:rPr lang="en-US" sz="3400" b="1" smtClean="0">
                <a:solidFill>
                  <a:srgbClr val="FF0000"/>
                </a:solidFill>
                <a:latin typeface="Times New Roman" pitchFamily="18" charset="0"/>
                <a:cs typeface="Times New Roman" pitchFamily="18" charset="0"/>
              </a:rPr>
              <a:t>*Diễn biến: (SGK)</a:t>
            </a:r>
          </a:p>
          <a:p>
            <a:pPr algn="just"/>
            <a:r>
              <a:rPr lang="vi-VN" sz="3400" smtClean="0">
                <a:latin typeface="Times New Roman" pitchFamily="18" charset="0"/>
                <a:cs typeface="Times New Roman" pitchFamily="18" charset="0"/>
              </a:rPr>
              <a:t>-</a:t>
            </a:r>
            <a:r>
              <a:rPr lang="en-US" sz="3400" smtClean="0">
                <a:latin typeface="Times New Roman" pitchFamily="18" charset="0"/>
                <a:cs typeface="Times New Roman" pitchFamily="18" charset="0"/>
              </a:rPr>
              <a:t> Năm </a:t>
            </a:r>
            <a:r>
              <a:rPr lang="vi-VN" sz="3400" smtClean="0">
                <a:latin typeface="Times New Roman" pitchFamily="18" charset="0"/>
                <a:cs typeface="Times New Roman" pitchFamily="18" charset="0"/>
              </a:rPr>
              <a:t>1077</a:t>
            </a:r>
            <a:r>
              <a:rPr lang="vi-VN" sz="3400" dirty="0">
                <a:latin typeface="Times New Roman" pitchFamily="18" charset="0"/>
                <a:cs typeface="Times New Roman" pitchFamily="18" charset="0"/>
              </a:rPr>
              <a:t>, quân </a:t>
            </a:r>
            <a:r>
              <a:rPr lang="vi-VN" sz="3400">
                <a:latin typeface="Times New Roman" pitchFamily="18" charset="0"/>
                <a:cs typeface="Times New Roman" pitchFamily="18" charset="0"/>
              </a:rPr>
              <a:t>Tống </a:t>
            </a:r>
            <a:r>
              <a:rPr lang="en-US" sz="3400" smtClean="0">
                <a:latin typeface="Times New Roman" pitchFamily="18" charset="0"/>
                <a:cs typeface="Times New Roman" pitchFamily="18" charset="0"/>
              </a:rPr>
              <a:t>chia làm 2 đạo quân tiến vào xâm lược Đại Việt.</a:t>
            </a:r>
            <a:endParaRPr lang="en-US" sz="3400" dirty="0">
              <a:latin typeface="Times New Roman" pitchFamily="18" charset="0"/>
              <a:cs typeface="Times New Roman" pitchFamily="18" charset="0"/>
            </a:endParaRPr>
          </a:p>
          <a:p>
            <a:pPr algn="just">
              <a:buFontTx/>
              <a:buChar char="-"/>
            </a:pPr>
            <a:r>
              <a:rPr lang="vi-VN" sz="3400" dirty="0">
                <a:latin typeface="Times New Roman" pitchFamily="18" charset="0"/>
                <a:cs typeface="Times New Roman" pitchFamily="18" charset="0"/>
              </a:rPr>
              <a:t> Nhà Lý đánh được nhiều trận nhỏ và cản bước tiến kẻ thù</a:t>
            </a:r>
            <a:endParaRPr lang="en-US" sz="3400" dirty="0">
              <a:latin typeface="Times New Roman" pitchFamily="18" charset="0"/>
              <a:cs typeface="Times New Roman" pitchFamily="18" charset="0"/>
            </a:endParaRPr>
          </a:p>
          <a:p>
            <a:pPr algn="just"/>
            <a:r>
              <a:rPr lang="vi-VN" sz="3400" b="1" smtClean="0">
                <a:latin typeface="Times New Roman" pitchFamily="18" charset="0"/>
                <a:cs typeface="Times New Roman" pitchFamily="18" charset="0"/>
              </a:rPr>
              <a:t>-</a:t>
            </a:r>
            <a:r>
              <a:rPr lang="vi-VN" sz="3400" smtClean="0">
                <a:latin typeface="Times New Roman" pitchFamily="18" charset="0"/>
                <a:cs typeface="Times New Roman" pitchFamily="18" charset="0"/>
              </a:rPr>
              <a:t> </a:t>
            </a:r>
            <a:r>
              <a:rPr lang="vi-VN" sz="3400">
                <a:latin typeface="Times New Roman" pitchFamily="18" charset="0"/>
                <a:cs typeface="Times New Roman" pitchFamily="18" charset="0"/>
              </a:rPr>
              <a:t>Cuối </a:t>
            </a:r>
            <a:r>
              <a:rPr lang="en-US" sz="3400" smtClean="0">
                <a:latin typeface="Times New Roman" pitchFamily="18" charset="0"/>
                <a:cs typeface="Times New Roman" pitchFamily="18" charset="0"/>
              </a:rPr>
              <a:t>X</a:t>
            </a:r>
            <a:r>
              <a:rPr lang="vi-VN" sz="3400" smtClean="0">
                <a:latin typeface="Times New Roman" pitchFamily="18" charset="0"/>
                <a:cs typeface="Times New Roman" pitchFamily="18" charset="0"/>
              </a:rPr>
              <a:t>uân </a:t>
            </a:r>
            <a:r>
              <a:rPr lang="vi-VN" sz="3400">
                <a:latin typeface="Times New Roman" pitchFamily="18" charset="0"/>
                <a:cs typeface="Times New Roman" pitchFamily="18" charset="0"/>
              </a:rPr>
              <a:t>1077</a:t>
            </a:r>
            <a:r>
              <a:rPr lang="vi-VN" sz="3400" smtClean="0">
                <a:latin typeface="Times New Roman" pitchFamily="18" charset="0"/>
                <a:cs typeface="Times New Roman" pitchFamily="18" charset="0"/>
              </a:rPr>
              <a:t>, </a:t>
            </a:r>
            <a:r>
              <a:rPr lang="vi-VN" sz="3400">
                <a:latin typeface="Times New Roman" pitchFamily="18" charset="0"/>
                <a:cs typeface="Times New Roman" pitchFamily="18" charset="0"/>
              </a:rPr>
              <a:t>Lý </a:t>
            </a:r>
            <a:r>
              <a:rPr lang="en-US" sz="3400" smtClean="0">
                <a:latin typeface="Times New Roman" pitchFamily="18" charset="0"/>
                <a:cs typeface="Times New Roman" pitchFamily="18" charset="0"/>
              </a:rPr>
              <a:t>Thường Kiệt mở cuộc tấn công lớn, </a:t>
            </a:r>
            <a:r>
              <a:rPr lang="vi-VN" sz="3400" smtClean="0">
                <a:latin typeface="Times New Roman" pitchFamily="18" charset="0"/>
                <a:cs typeface="Times New Roman" pitchFamily="18" charset="0"/>
              </a:rPr>
              <a:t>cho </a:t>
            </a:r>
            <a:r>
              <a:rPr lang="vi-VN" sz="3400" dirty="0">
                <a:latin typeface="Times New Roman" pitchFamily="18" charset="0"/>
                <a:cs typeface="Times New Roman" pitchFamily="18" charset="0"/>
              </a:rPr>
              <a:t>quân vượt sông, bất ngờ tấn công vào </a:t>
            </a:r>
            <a:r>
              <a:rPr lang="vi-VN" sz="3400">
                <a:latin typeface="Times New Roman" pitchFamily="18" charset="0"/>
                <a:cs typeface="Times New Roman" pitchFamily="18" charset="0"/>
              </a:rPr>
              <a:t>đồn </a:t>
            </a:r>
            <a:r>
              <a:rPr lang="vi-VN" sz="3400" smtClean="0">
                <a:latin typeface="Times New Roman" pitchFamily="18" charset="0"/>
                <a:cs typeface="Times New Roman" pitchFamily="18" charset="0"/>
              </a:rPr>
              <a:t>giặc</a:t>
            </a:r>
            <a:r>
              <a:rPr lang="en-US" sz="3400" smtClean="0">
                <a:latin typeface="Times New Roman" pitchFamily="18" charset="0"/>
                <a:cs typeface="Times New Roman" pitchFamily="18" charset="0"/>
              </a:rPr>
              <a:t>.</a:t>
            </a:r>
            <a:endParaRPr lang="vi-VN" sz="3400" dirty="0" smtClean="0">
              <a:latin typeface="Times New Roman" pitchFamily="18" charset="0"/>
              <a:cs typeface="Times New Roman" pitchFamily="18" charset="0"/>
            </a:endParaRPr>
          </a:p>
          <a:p>
            <a:pPr algn="just"/>
            <a:r>
              <a:rPr lang="vi-VN" sz="3400" b="1" i="1" smtClean="0">
                <a:solidFill>
                  <a:srgbClr val="FF0000"/>
                </a:solidFill>
                <a:latin typeface="Times New Roman" pitchFamily="18" charset="0"/>
                <a:cs typeface="Times New Roman" pitchFamily="18" charset="0"/>
              </a:rPr>
              <a:t>*</a:t>
            </a:r>
            <a:r>
              <a:rPr lang="en-US" sz="3400" b="1" i="1" smtClean="0">
                <a:solidFill>
                  <a:srgbClr val="FF0000"/>
                </a:solidFill>
                <a:latin typeface="Times New Roman" pitchFamily="18" charset="0"/>
                <a:cs typeface="Times New Roman" pitchFamily="18" charset="0"/>
              </a:rPr>
              <a:t> </a:t>
            </a:r>
            <a:r>
              <a:rPr lang="en-US" sz="3400" b="1" i="1" dirty="0" smtClean="0">
                <a:solidFill>
                  <a:srgbClr val="FF0000"/>
                </a:solidFill>
                <a:latin typeface="Times New Roman" pitchFamily="18" charset="0"/>
                <a:cs typeface="Times New Roman" pitchFamily="18" charset="0"/>
              </a:rPr>
              <a:t>Kết quả:</a:t>
            </a:r>
            <a:endParaRPr lang="en-US" sz="3400" dirty="0" smtClean="0">
              <a:solidFill>
                <a:srgbClr val="FF0000"/>
              </a:solidFill>
              <a:latin typeface="Times New Roman" pitchFamily="18" charset="0"/>
              <a:cs typeface="Times New Roman" pitchFamily="18" charset="0"/>
            </a:endParaRPr>
          </a:p>
          <a:p>
            <a:r>
              <a:rPr lang="en-US" sz="3400" dirty="0" smtClean="0">
                <a:solidFill>
                  <a:srgbClr val="FF0000"/>
                </a:solidFill>
                <a:latin typeface="Times New Roman" pitchFamily="18" charset="0"/>
                <a:cs typeface="Times New Roman" pitchFamily="18" charset="0"/>
              </a:rPr>
              <a:t>- Quân Tống thua to</a:t>
            </a:r>
          </a:p>
          <a:p>
            <a:r>
              <a:rPr lang="en-US" sz="3400" dirty="0" smtClean="0">
                <a:solidFill>
                  <a:srgbClr val="FF0000"/>
                </a:solidFill>
                <a:latin typeface="Times New Roman" pitchFamily="18" charset="0"/>
                <a:cs typeface="Times New Roman" pitchFamily="18" charset="0"/>
              </a:rPr>
              <a:t>- Lý Thường </a:t>
            </a:r>
            <a:r>
              <a:rPr lang="en-US" sz="3400" smtClean="0">
                <a:solidFill>
                  <a:srgbClr val="FF0000"/>
                </a:solidFill>
                <a:latin typeface="Times New Roman" pitchFamily="18" charset="0"/>
                <a:cs typeface="Times New Roman" pitchFamily="18" charset="0"/>
              </a:rPr>
              <a:t>Kiệt  đề nghị “giảng hòa” </a:t>
            </a:r>
            <a:r>
              <a:rPr lang="en-US" sz="3400" dirty="0" smtClean="0">
                <a:solidFill>
                  <a:srgbClr val="FF0000"/>
                </a:solidFill>
                <a:latin typeface="Times New Roman" pitchFamily="18" charset="0"/>
                <a:cs typeface="Times New Roman" pitchFamily="18" charset="0"/>
              </a:rPr>
              <a:t>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Tree>
    <p:extLst>
      <p:ext uri="{BB962C8B-B14F-4D97-AF65-F5344CB8AC3E}">
        <p14:creationId xmlns:p14="http://schemas.microsoft.com/office/powerpoint/2010/main" val="2261114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93898"/>
                                        </p:tgtEl>
                                        <p:attrNameLst>
                                          <p:attrName>style.visibility</p:attrName>
                                        </p:attrNameLst>
                                      </p:cBhvr>
                                      <p:to>
                                        <p:strVal val="visible"/>
                                      </p:to>
                                    </p:set>
                                    <p:animEffect transition="in" filter="box(out)">
                                      <p:cBhvr>
                                        <p:cTn id="7" dur="500"/>
                                        <p:tgtEl>
                                          <p:spTgt spid="293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3893"/>
                                        </p:tgtEl>
                                        <p:attrNameLst>
                                          <p:attrName>style.visibility</p:attrName>
                                        </p:attrNameLst>
                                      </p:cBhvr>
                                      <p:to>
                                        <p:strVal val="visible"/>
                                      </p:to>
                                    </p:set>
                                    <p:animEffect transition="in" filter="blinds(horizontal)">
                                      <p:cBhvr>
                                        <p:cTn id="12" dur="500"/>
                                        <p:tgtEl>
                                          <p:spTgt spid="293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3906"/>
                                        </p:tgtEl>
                                        <p:attrNameLst>
                                          <p:attrName>style.visibility</p:attrName>
                                        </p:attrNameLst>
                                      </p:cBhvr>
                                      <p:to>
                                        <p:strVal val="visible"/>
                                      </p:to>
                                    </p:set>
                                    <p:animEffect transition="in" filter="diamond(in)">
                                      <p:cBhvr>
                                        <p:cTn id="17" dur="2000"/>
                                        <p:tgtEl>
                                          <p:spTgt spid="2939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93894"/>
                                        </p:tgtEl>
                                        <p:attrNameLst>
                                          <p:attrName>style.visibility</p:attrName>
                                        </p:attrNameLst>
                                      </p:cBhvr>
                                      <p:to>
                                        <p:strVal val="visible"/>
                                      </p:to>
                                    </p:set>
                                    <p:animEffect transition="in" filter="blinds(horizontal)">
                                      <p:cBhvr>
                                        <p:cTn id="22" dur="500"/>
                                        <p:tgtEl>
                                          <p:spTgt spid="2938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93903"/>
                                        </p:tgtEl>
                                        <p:attrNameLst>
                                          <p:attrName>style.visibility</p:attrName>
                                        </p:attrNameLst>
                                      </p:cBhvr>
                                      <p:to>
                                        <p:strVal val="visible"/>
                                      </p:to>
                                    </p:set>
                                    <p:animEffect transition="in" filter="diamond(in)">
                                      <p:cBhvr>
                                        <p:cTn id="27" dur="2000"/>
                                        <p:tgtEl>
                                          <p:spTgt spid="2939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3895"/>
                                        </p:tgtEl>
                                        <p:attrNameLst>
                                          <p:attrName>style.visibility</p:attrName>
                                        </p:attrNameLst>
                                      </p:cBhvr>
                                      <p:to>
                                        <p:strVal val="visible"/>
                                      </p:to>
                                    </p:set>
                                    <p:animEffect transition="in" filter="blinds(horizontal)">
                                      <p:cBhvr>
                                        <p:cTn id="32" dur="500"/>
                                        <p:tgtEl>
                                          <p:spTgt spid="293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3902"/>
                                        </p:tgtEl>
                                        <p:attrNameLst>
                                          <p:attrName>style.visibility</p:attrName>
                                        </p:attrNameLst>
                                      </p:cBhvr>
                                      <p:to>
                                        <p:strVal val="visible"/>
                                      </p:to>
                                    </p:set>
                                    <p:animEffect transition="in" filter="fade">
                                      <p:cBhvr>
                                        <p:cTn id="37" dur="2000"/>
                                        <p:tgtEl>
                                          <p:spTgt spid="2939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293896"/>
                                        </p:tgtEl>
                                        <p:attrNameLst>
                                          <p:attrName>style.visibility</p:attrName>
                                        </p:attrNameLst>
                                      </p:cBhvr>
                                      <p:to>
                                        <p:strVal val="visible"/>
                                      </p:to>
                                    </p:set>
                                    <p:animEffect transition="in" filter="wedge">
                                      <p:cBhvr>
                                        <p:cTn id="42" dur="2000"/>
                                        <p:tgtEl>
                                          <p:spTgt spid="2938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3905"/>
                                        </p:tgtEl>
                                        <p:attrNameLst>
                                          <p:attrName>style.visibility</p:attrName>
                                        </p:attrNameLst>
                                      </p:cBhvr>
                                      <p:to>
                                        <p:strVal val="visible"/>
                                      </p:to>
                                    </p:set>
                                    <p:anim calcmode="lin" valueType="num">
                                      <p:cBhvr additive="base">
                                        <p:cTn id="47" dur="500" fill="hold"/>
                                        <p:tgtEl>
                                          <p:spTgt spid="293905"/>
                                        </p:tgtEl>
                                        <p:attrNameLst>
                                          <p:attrName>ppt_x</p:attrName>
                                        </p:attrNameLst>
                                      </p:cBhvr>
                                      <p:tavLst>
                                        <p:tav tm="0">
                                          <p:val>
                                            <p:strVal val="#ppt_x"/>
                                          </p:val>
                                        </p:tav>
                                        <p:tav tm="100000">
                                          <p:val>
                                            <p:strVal val="#ppt_x"/>
                                          </p:val>
                                        </p:tav>
                                      </p:tavLst>
                                    </p:anim>
                                    <p:anim calcmode="lin" valueType="num">
                                      <p:cBhvr additive="base">
                                        <p:cTn id="48"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nodeType="clickEffect">
                                  <p:stCondLst>
                                    <p:cond delay="0"/>
                                  </p:stCondLst>
                                  <p:childTnLst>
                                    <p:set>
                                      <p:cBhvr>
                                        <p:cTn id="52" dur="1" fill="hold">
                                          <p:stCondLst>
                                            <p:cond delay="0"/>
                                          </p:stCondLst>
                                        </p:cTn>
                                        <p:tgtEl>
                                          <p:spTgt spid="293897"/>
                                        </p:tgtEl>
                                        <p:attrNameLst>
                                          <p:attrName>style.visibility</p:attrName>
                                        </p:attrNameLst>
                                      </p:cBhvr>
                                      <p:to>
                                        <p:strVal val="visible"/>
                                      </p:to>
                                    </p:set>
                                    <p:animEffect transition="in" filter="box(in)">
                                      <p:cBhvr>
                                        <p:cTn id="53" dur="500"/>
                                        <p:tgtEl>
                                          <p:spTgt spid="29389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3904"/>
                                        </p:tgtEl>
                                        <p:attrNameLst>
                                          <p:attrName>style.visibility</p:attrName>
                                        </p:attrNameLst>
                                      </p:cBhvr>
                                      <p:to>
                                        <p:strVal val="visible"/>
                                      </p:to>
                                    </p:set>
                                    <p:animEffect transition="in" filter="fade">
                                      <p:cBhvr>
                                        <p:cTn id="58" dur="2000"/>
                                        <p:tgtEl>
                                          <p:spTgt spid="29390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93890"/>
                                        </p:tgtEl>
                                        <p:attrNameLst>
                                          <p:attrName>style.visibility</p:attrName>
                                        </p:attrNameLst>
                                      </p:cBhvr>
                                      <p:to>
                                        <p:strVal val="visible"/>
                                      </p:to>
                                    </p:set>
                                    <p:animEffect transition="in" filter="wipe(left)">
                                      <p:cBhvr>
                                        <p:cTn id="63" dur="500"/>
                                        <p:tgtEl>
                                          <p:spTgt spid="293890"/>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293899"/>
                                        </p:tgtEl>
                                        <p:attrNameLst>
                                          <p:attrName>style.visibility</p:attrName>
                                        </p:attrNameLst>
                                      </p:cBhvr>
                                      <p:to>
                                        <p:strVal val="visible"/>
                                      </p:to>
                                    </p:set>
                                    <p:animEffect transition="in" filter="box(in)">
                                      <p:cBhvr>
                                        <p:cTn id="68" dur="500"/>
                                        <p:tgtEl>
                                          <p:spTgt spid="293899"/>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293891"/>
                                        </p:tgtEl>
                                        <p:attrNameLst>
                                          <p:attrName>style.visibility</p:attrName>
                                        </p:attrNameLst>
                                      </p:cBhvr>
                                      <p:to>
                                        <p:strVal val="visible"/>
                                      </p:to>
                                    </p:set>
                                    <p:animEffect transition="in" filter="blinds(horizontal)">
                                      <p:cBhvr>
                                        <p:cTn id="73" dur="500"/>
                                        <p:tgtEl>
                                          <p:spTgt spid="293891"/>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293900"/>
                                        </p:tgtEl>
                                        <p:attrNameLst>
                                          <p:attrName>style.visibility</p:attrName>
                                        </p:attrNameLst>
                                      </p:cBhvr>
                                      <p:to>
                                        <p:strVal val="visible"/>
                                      </p:to>
                                    </p:set>
                                    <p:animEffect transition="in" filter="checkerboard(across)">
                                      <p:cBhvr>
                                        <p:cTn id="78" dur="500"/>
                                        <p:tgtEl>
                                          <p:spTgt spid="293900"/>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293892"/>
                                        </p:tgtEl>
                                        <p:attrNameLst>
                                          <p:attrName>style.visibility</p:attrName>
                                        </p:attrNameLst>
                                      </p:cBhvr>
                                      <p:to>
                                        <p:strVal val="visible"/>
                                      </p:to>
                                    </p:set>
                                    <p:animEffect transition="in" filter="blinds(horizontal)">
                                      <p:cBhvr>
                                        <p:cTn id="83" dur="500"/>
                                        <p:tgtEl>
                                          <p:spTgt spid="29389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93901"/>
                                        </p:tgtEl>
                                        <p:attrNameLst>
                                          <p:attrName>style.visibility</p:attrName>
                                        </p:attrNameLst>
                                      </p:cBhvr>
                                      <p:to>
                                        <p:strVal val="visible"/>
                                      </p:to>
                                    </p:set>
                                    <p:animEffect transition="in" filter="fade">
                                      <p:cBhvr>
                                        <p:cTn id="88"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143000"/>
            <a:ext cx="6096000" cy="954107"/>
          </a:xfrm>
          <a:prstGeom prst="rect">
            <a:avLst/>
          </a:prstGeom>
        </p:spPr>
        <p:txBody>
          <a:bodyPr>
            <a:spAutoFit/>
          </a:bodyPr>
          <a:lstStyle/>
          <a:p>
            <a:pPr>
              <a:defRPr/>
            </a:pPr>
            <a:r>
              <a:rPr lang="en-US" altLang="en-US" sz="2800" b="1" smtClean="0">
                <a:solidFill>
                  <a:srgbClr val="FF0000"/>
                </a:solidFill>
                <a:latin typeface="Times New Roman" pitchFamily="18" charset="0"/>
              </a:rPr>
              <a:t>* Ý nghĩa lịch sử: (SGK – Trang 61)</a:t>
            </a:r>
          </a:p>
          <a:p>
            <a:pPr>
              <a:defRPr/>
            </a:pPr>
            <a:endParaRPr lang="en-US" altLang="en-US" sz="2800" b="1" dirty="0">
              <a:solidFill>
                <a:srgbClr val="FF0000"/>
              </a:solidFill>
              <a:latin typeface="Times New Roman" pitchFamily="18" charset="0"/>
            </a:endParaRPr>
          </a:p>
        </p:txBody>
      </p:sp>
    </p:spTree>
    <p:extLst>
      <p:ext uri="{BB962C8B-B14F-4D97-AF65-F5344CB8AC3E}">
        <p14:creationId xmlns:p14="http://schemas.microsoft.com/office/powerpoint/2010/main" val="149646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828800"/>
            <a:ext cx="10668000" cy="1815882"/>
          </a:xfrm>
          <a:prstGeom prst="rect">
            <a:avLst/>
          </a:prstGeom>
        </p:spPr>
        <p:txBody>
          <a:bodyPr wrap="square">
            <a:spAutoFit/>
          </a:bodyPr>
          <a:lstStyle/>
          <a:p>
            <a:r>
              <a:rPr lang="vi-VN" sz="2800">
                <a:latin typeface="+mj-lt"/>
              </a:rPr>
              <a:t>Trong cuộc kháng chiến chống Tống (1075–1077), Lý Thường Kiệt giữ vai trò là </a:t>
            </a:r>
            <a:r>
              <a:rPr lang="vi-VN" sz="2800" b="1">
                <a:latin typeface="+mj-lt"/>
              </a:rPr>
              <a:t>người tổng chỉ huy tài ba</a:t>
            </a:r>
            <a:r>
              <a:rPr lang="vi-VN" sz="2800">
                <a:latin typeface="+mj-lt"/>
              </a:rPr>
              <a:t>, vừa </a:t>
            </a:r>
            <a:r>
              <a:rPr lang="vi-VN" sz="2800" b="1">
                <a:latin typeface="+mj-lt"/>
              </a:rPr>
              <a:t>chủ động tiến công</a:t>
            </a:r>
            <a:r>
              <a:rPr lang="vi-VN" sz="2800">
                <a:latin typeface="+mj-lt"/>
              </a:rPr>
              <a:t>, vừa </a:t>
            </a:r>
            <a:r>
              <a:rPr lang="vi-VN" sz="2800" b="1">
                <a:latin typeface="+mj-lt"/>
              </a:rPr>
              <a:t>tổ chức phòng thủ vững chắc</a:t>
            </a:r>
            <a:r>
              <a:rPr lang="vi-VN" sz="2800">
                <a:latin typeface="+mj-lt"/>
              </a:rPr>
              <a:t>, biết </a:t>
            </a:r>
            <a:r>
              <a:rPr lang="vi-VN" sz="2800" b="1">
                <a:latin typeface="+mj-lt"/>
              </a:rPr>
              <a:t>khơi dậy tinh thần yêu nước</a:t>
            </a:r>
            <a:r>
              <a:rPr lang="vi-VN" sz="2800">
                <a:latin typeface="+mj-lt"/>
              </a:rPr>
              <a:t> và </a:t>
            </a:r>
            <a:r>
              <a:rPr lang="vi-VN" sz="2800" b="1">
                <a:latin typeface="+mj-lt"/>
              </a:rPr>
              <a:t>kết thúc chiến tranh đúng lúc</a:t>
            </a:r>
            <a:r>
              <a:rPr lang="vi-VN" sz="2800">
                <a:latin typeface="+mj-lt"/>
              </a:rPr>
              <a:t>.</a:t>
            </a:r>
            <a:endParaRPr lang="en-US" sz="2800">
              <a:latin typeface="+mj-lt"/>
            </a:endParaRPr>
          </a:p>
        </p:txBody>
      </p:sp>
      <p:sp>
        <p:nvSpPr>
          <p:cNvPr id="5" name="Rectangle 4"/>
          <p:cNvSpPr/>
          <p:nvPr/>
        </p:nvSpPr>
        <p:spPr>
          <a:xfrm>
            <a:off x="914400" y="990600"/>
            <a:ext cx="8991600"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H. </a:t>
            </a:r>
            <a:r>
              <a:rPr lang="en-US" sz="2800" b="1">
                <a:latin typeface="Times New Roman" panose="02020603050405020304" pitchFamily="18" charset="0"/>
                <a:cs typeface="Times New Roman" panose="02020603050405020304" pitchFamily="18" charset="0"/>
              </a:rPr>
              <a:t>V</a:t>
            </a:r>
            <a:r>
              <a:rPr lang="vi-VN" sz="2800" b="1" smtClean="0">
                <a:latin typeface="Times New Roman" panose="02020603050405020304" pitchFamily="18" charset="0"/>
                <a:cs typeface="Times New Roman" panose="02020603050405020304" pitchFamily="18" charset="0"/>
              </a:rPr>
              <a:t>ai tr</a:t>
            </a:r>
            <a:r>
              <a:rPr lang="en-US" sz="2800" b="1">
                <a:latin typeface="Times New Roman" panose="02020603050405020304" pitchFamily="18" charset="0"/>
                <a:cs typeface="Times New Roman" panose="02020603050405020304" pitchFamily="18" charset="0"/>
              </a:rPr>
              <a:t>ò</a:t>
            </a:r>
            <a:r>
              <a:rPr lang="vi-VN" sz="2800" b="1" smtClean="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của Lý Thường Kiệt trong cuộc kháng chiến được thể hiện như thế </a:t>
            </a:r>
            <a:r>
              <a:rPr lang="vi-VN" sz="2800" b="1" smtClean="0">
                <a:latin typeface="Times New Roman" panose="02020603050405020304" pitchFamily="18" charset="0"/>
                <a:cs typeface="Times New Roman" panose="02020603050405020304" pitchFamily="18" charset="0"/>
              </a:rPr>
              <a:t>nào</a:t>
            </a:r>
            <a:r>
              <a:rPr lang="en-US" sz="2800" b="1" smtClean="0">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8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990600"/>
            <a:ext cx="10287000"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H. Cuộc kháng chiến chống Tống của nhà Lý đã để lị những bài học gì cho công cuộc bảo vệ Tổ quốc hiện nay??</a:t>
            </a:r>
            <a:endParaRPr lang="en-US" sz="2800" b="1">
              <a:latin typeface="Times New Roman" panose="02020603050405020304" pitchFamily="18" charset="0"/>
              <a:cs typeface="Times New Roman" panose="02020603050405020304" pitchFamily="18" charset="0"/>
            </a:endParaRPr>
          </a:p>
        </p:txBody>
      </p:sp>
      <p:sp>
        <p:nvSpPr>
          <p:cNvPr id="13" name="Rectangle 12"/>
          <p:cNvSpPr/>
          <p:nvPr/>
        </p:nvSpPr>
        <p:spPr>
          <a:xfrm>
            <a:off x="1066800" y="2362201"/>
            <a:ext cx="9525000" cy="2246769"/>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1. Bài </a:t>
            </a:r>
            <a:r>
              <a:rPr lang="en-US" sz="2800">
                <a:latin typeface="Times New Roman" panose="02020603050405020304" pitchFamily="18" charset="0"/>
                <a:cs typeface="Times New Roman" panose="02020603050405020304" pitchFamily="18" charset="0"/>
              </a:rPr>
              <a:t>học về </a:t>
            </a:r>
            <a:r>
              <a:rPr lang="en-US" sz="2800" b="1">
                <a:latin typeface="Times New Roman" panose="02020603050405020304" pitchFamily="18" charset="0"/>
                <a:cs typeface="Times New Roman" panose="02020603050405020304" pitchFamily="18" charset="0"/>
              </a:rPr>
              <a:t>chủ động bảo vệ Tổ quốc từ sớm, từ </a:t>
            </a:r>
            <a:r>
              <a:rPr lang="en-US" sz="2800" b="1" smtClean="0">
                <a:latin typeface="Times New Roman" panose="02020603050405020304" pitchFamily="18" charset="0"/>
                <a:cs typeface="Times New Roman" panose="02020603050405020304" pitchFamily="18" charset="0"/>
              </a:rPr>
              <a:t>xa</a:t>
            </a:r>
          </a:p>
          <a:p>
            <a:r>
              <a:rPr lang="en-US" sz="2800">
                <a:latin typeface="Times New Roman" panose="02020603050405020304" pitchFamily="18" charset="0"/>
                <a:cs typeface="Times New Roman" panose="02020603050405020304" pitchFamily="18" charset="0"/>
              </a:rPr>
              <a:t>2. Bài học về </a:t>
            </a:r>
            <a:r>
              <a:rPr lang="en-US" sz="2800" b="1">
                <a:latin typeface="Times New Roman" panose="02020603050405020304" pitchFamily="18" charset="0"/>
                <a:cs typeface="Times New Roman" panose="02020603050405020304" pitchFamily="18" charset="0"/>
              </a:rPr>
              <a:t>xây dựng thế trận quốc phòng toàn </a:t>
            </a:r>
            <a:r>
              <a:rPr lang="en-US" sz="2800" b="1" smtClean="0">
                <a:latin typeface="Times New Roman" panose="02020603050405020304" pitchFamily="18" charset="0"/>
                <a:cs typeface="Times New Roman" panose="02020603050405020304" pitchFamily="18" charset="0"/>
              </a:rPr>
              <a:t>dân</a:t>
            </a:r>
          </a:p>
          <a:p>
            <a:r>
              <a:rPr lang="en-US" sz="2800" b="1"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3. Bài học về </a:t>
            </a:r>
            <a:r>
              <a:rPr lang="en-US" sz="2800" b="1">
                <a:latin typeface="Times New Roman" panose="02020603050405020304" pitchFamily="18" charset="0"/>
                <a:cs typeface="Times New Roman" panose="02020603050405020304" pitchFamily="18" charset="0"/>
              </a:rPr>
              <a:t>đoàn kết dân </a:t>
            </a:r>
            <a:r>
              <a:rPr lang="en-US" sz="2800" b="1" smtClean="0">
                <a:latin typeface="Times New Roman" panose="02020603050405020304" pitchFamily="18" charset="0"/>
                <a:cs typeface="Times New Roman" panose="02020603050405020304" pitchFamily="18" charset="0"/>
              </a:rPr>
              <a:t>tộc.</a:t>
            </a:r>
          </a:p>
          <a:p>
            <a:r>
              <a:rPr lang="vi-VN" sz="2800">
                <a:latin typeface="Times New Roman" panose="02020603050405020304" pitchFamily="18" charset="0"/>
                <a:cs typeface="Times New Roman" panose="02020603050405020304" pitchFamily="18" charset="0"/>
              </a:rPr>
              <a:t>4. Bài học về </a:t>
            </a:r>
            <a:r>
              <a:rPr lang="vi-VN" sz="2800" b="1">
                <a:latin typeface="Times New Roman" panose="02020603050405020304" pitchFamily="18" charset="0"/>
                <a:cs typeface="Times New Roman" panose="02020603050405020304" pitchFamily="18" charset="0"/>
              </a:rPr>
              <a:t>tinh thần yêu nước và niềm tin dân </a:t>
            </a:r>
            <a:r>
              <a:rPr lang="vi-VN" sz="2800" b="1" smtClean="0">
                <a:latin typeface="Times New Roman" panose="02020603050405020304" pitchFamily="18" charset="0"/>
                <a:cs typeface="Times New Roman" panose="02020603050405020304" pitchFamily="18" charset="0"/>
              </a:rPr>
              <a:t>tộc</a:t>
            </a:r>
            <a:endParaRPr lang="en-US" sz="2800" b="1" smtClean="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5. Bài học về </a:t>
            </a:r>
            <a:r>
              <a:rPr lang="en-US" sz="2800" b="1">
                <a:latin typeface="Times New Roman" panose="02020603050405020304" pitchFamily="18" charset="0"/>
                <a:cs typeface="Times New Roman" panose="02020603050405020304" pitchFamily="18" charset="0"/>
              </a:rPr>
              <a:t>kết hợp cứng rắn và mềm dẻo</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21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920717" cy="732534"/>
            <a:chOff x="2592" y="2112"/>
            <a:chExt cx="848" cy="635"/>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848" cy="587"/>
            </a:xfrm>
            <a:prstGeom prst="rect">
              <a:avLst/>
            </a:prstGeom>
            <a:noFill/>
            <a:ln w="9525">
              <a:noFill/>
              <a:miter lim="800000"/>
              <a:headEnd/>
              <a:tailEnd/>
            </a:ln>
          </p:spPr>
          <p:txBody>
            <a:bodyPr wrap="square">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543586" y="3829086"/>
            <a:ext cx="1503675" cy="1775052"/>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solidFill>
                  <a:srgbClr val="FF0000"/>
                </a:solidFill>
              </a:rPr>
              <a:t>Lý Kế </a:t>
            </a:r>
            <a:r>
              <a:rPr lang="en-US" dirty="0"/>
              <a:t>Nguyên chỉ huy đạo thủy binh đóng ở Đông </a:t>
            </a:r>
            <a:r>
              <a:rPr lang="en-US" dirty="0">
                <a:solidFill>
                  <a:srgbClr val="FF0000"/>
                </a:solidFill>
              </a:rPr>
              <a:t>Kênh</a:t>
            </a:r>
            <a:endParaRPr lang="vi-VN" dirty="0">
              <a:solidFill>
                <a:srgbClr val="FF0000"/>
              </a:solidFill>
            </a:endParaRPr>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990600"/>
            <a:ext cx="8229600" cy="954107"/>
          </a:xfrm>
          <a:prstGeom prst="rect">
            <a:avLst/>
          </a:prstGeom>
        </p:spPr>
        <p:txBody>
          <a:bodyPr wrap="square">
            <a:spAutoFit/>
          </a:bodyPr>
          <a:lstStyle/>
          <a:p>
            <a:pPr algn="just"/>
            <a:r>
              <a:rPr lang="en-US" sz="2800" b="1" i="1" smtClean="0">
                <a:latin typeface="Times New Roman" pitchFamily="18" charset="0"/>
                <a:cs typeface="Times New Roman" pitchFamily="18" charset="0"/>
              </a:rPr>
              <a:t>H. Nêu </a:t>
            </a:r>
            <a:r>
              <a:rPr lang="en-US" sz="2800" b="1" i="1">
                <a:latin typeface="Times New Roman" pitchFamily="18" charset="0"/>
                <a:cs typeface="Times New Roman" pitchFamily="18" charset="0"/>
              </a:rPr>
              <a:t>những nét độc đáo trong cách đánh giặc </a:t>
            </a:r>
            <a:r>
              <a:rPr lang="en-US" sz="2800" b="1" i="1" smtClean="0">
                <a:latin typeface="Times New Roman" pitchFamily="18" charset="0"/>
                <a:cs typeface="Times New Roman" pitchFamily="18" charset="0"/>
              </a:rPr>
              <a:t>của </a:t>
            </a:r>
            <a:r>
              <a:rPr lang="en-US" sz="2800" b="1" i="1">
                <a:latin typeface="Times New Roman" pitchFamily="18" charset="0"/>
                <a:cs typeface="Times New Roman" pitchFamily="18" charset="0"/>
              </a:rPr>
              <a:t>Lý Thường Kiệt? </a:t>
            </a:r>
            <a:endParaRPr lang="en-US" sz="2800"/>
          </a:p>
        </p:txBody>
      </p:sp>
    </p:spTree>
    <p:extLst>
      <p:ext uri="{BB962C8B-B14F-4D97-AF65-F5344CB8AC3E}">
        <p14:creationId xmlns:p14="http://schemas.microsoft.com/office/powerpoint/2010/main" val="3408604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4"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5"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6"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7"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8"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9"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63247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44069"/>
                                        </p:tgtEl>
                                        <p:attrNameLst>
                                          <p:attrName>style.visibility</p:attrName>
                                        </p:attrNameLst>
                                      </p:cBhvr>
                                      <p:to>
                                        <p:strVal val="visible"/>
                                      </p:to>
                                    </p:set>
                                    <p:animEffect transition="in" filter="wipe(left)">
                                      <p:cBhvr>
                                        <p:cTn id="29" dur="500"/>
                                        <p:tgtEl>
                                          <p:spTgt spid="34406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344070"/>
                                        </p:tgtEl>
                                        <p:attrNameLst>
                                          <p:attrName>style.visibility</p:attrName>
                                        </p:attrNameLst>
                                      </p:cBhvr>
                                      <p:to>
                                        <p:strVal val="visible"/>
                                      </p:to>
                                    </p:set>
                                    <p:animEffect transition="in" filter="wipe(up)">
                                      <p:cBhvr>
                                        <p:cTn id="34" dur="500"/>
                                        <p:tgtEl>
                                          <p:spTgt spid="34407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344071"/>
                                        </p:tgtEl>
                                        <p:attrNameLst>
                                          <p:attrName>style.visibility</p:attrName>
                                        </p:attrNameLst>
                                      </p:cBhvr>
                                      <p:to>
                                        <p:strVal val="visible"/>
                                      </p:to>
                                    </p:set>
                                    <p:animEffect transition="in" filter="wipe(down)">
                                      <p:cBhvr>
                                        <p:cTn id="39" dur="500"/>
                                        <p:tgtEl>
                                          <p:spTgt spid="3440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344072"/>
                                        </p:tgtEl>
                                        <p:attrNameLst>
                                          <p:attrName>style.visibility</p:attrName>
                                        </p:attrNameLst>
                                      </p:cBhvr>
                                      <p:to>
                                        <p:strVal val="visible"/>
                                      </p:to>
                                    </p:set>
                                    <p:animEffect transition="in" filter="wipe(up)">
                                      <p:cBhvr>
                                        <p:cTn id="44" dur="500"/>
                                        <p:tgtEl>
                                          <p:spTgt spid="3440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nodeType="clickEffect">
                                  <p:stCondLst>
                                    <p:cond delay="0"/>
                                  </p:stCondLst>
                                  <p:childTnLst>
                                    <p:set>
                                      <p:cBhvr>
                                        <p:cTn id="48" dur="1" fill="hold">
                                          <p:stCondLst>
                                            <p:cond delay="0"/>
                                          </p:stCondLst>
                                        </p:cTn>
                                        <p:tgtEl>
                                          <p:spTgt spid="344073"/>
                                        </p:tgtEl>
                                        <p:attrNameLst>
                                          <p:attrName>style.visibility</p:attrName>
                                        </p:attrNameLst>
                                      </p:cBhvr>
                                      <p:to>
                                        <p:strVal val="visible"/>
                                      </p:to>
                                    </p:set>
                                    <p:animEffect transition="in" filter="wipe(right)">
                                      <p:cBhvr>
                                        <p:cTn id="49" dur="500"/>
                                        <p:tgtEl>
                                          <p:spTgt spid="34407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344075"/>
                                        </p:tgtEl>
                                        <p:attrNameLst>
                                          <p:attrName>style.visibility</p:attrName>
                                        </p:attrNameLst>
                                      </p:cBhvr>
                                      <p:to>
                                        <p:strVal val="visible"/>
                                      </p:to>
                                    </p:set>
                                    <p:anim calcmode="lin" valueType="num">
                                      <p:cBhvr>
                                        <p:cTn id="54" dur="500" fill="hold"/>
                                        <p:tgtEl>
                                          <p:spTgt spid="344075"/>
                                        </p:tgtEl>
                                        <p:attrNameLst>
                                          <p:attrName>ppt_w</p:attrName>
                                        </p:attrNameLst>
                                      </p:cBhvr>
                                      <p:tavLst>
                                        <p:tav tm="0">
                                          <p:val>
                                            <p:fltVal val="0"/>
                                          </p:val>
                                        </p:tav>
                                        <p:tav tm="100000">
                                          <p:val>
                                            <p:strVal val="#ppt_w"/>
                                          </p:val>
                                        </p:tav>
                                      </p:tavLst>
                                    </p:anim>
                                    <p:anim calcmode="lin" valueType="num">
                                      <p:cBhvr>
                                        <p:cTn id="55" dur="500" fill="hold"/>
                                        <p:tgtEl>
                                          <p:spTgt spid="344075"/>
                                        </p:tgtEl>
                                        <p:attrNameLst>
                                          <p:attrName>ppt_h</p:attrName>
                                        </p:attrNameLst>
                                      </p:cBhvr>
                                      <p:tavLst>
                                        <p:tav tm="0">
                                          <p:val>
                                            <p:fltVal val="0"/>
                                          </p:val>
                                        </p:tav>
                                        <p:tav tm="100000">
                                          <p:val>
                                            <p:strVal val="#ppt_h"/>
                                          </p:val>
                                        </p:tav>
                                      </p:tavLst>
                                    </p:anim>
                                    <p:animEffect transition="in" filter="fade">
                                      <p:cBhvr>
                                        <p:cTn id="56" dur="500"/>
                                        <p:tgtEl>
                                          <p:spTgt spid="34407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4077"/>
                                        </p:tgtEl>
                                        <p:attrNameLst>
                                          <p:attrName>style.visibility</p:attrName>
                                        </p:attrNameLst>
                                      </p:cBhvr>
                                      <p:to>
                                        <p:strVal val="visible"/>
                                      </p:to>
                                    </p:set>
                                    <p:animEffect transition="in" filter="fade">
                                      <p:cBhvr>
                                        <p:cTn id="61" dur="2000"/>
                                        <p:tgtEl>
                                          <p:spTgt spid="34407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344078"/>
                                        </p:tgtEl>
                                        <p:attrNameLst>
                                          <p:attrName>style.visibility</p:attrName>
                                        </p:attrNameLst>
                                      </p:cBhvr>
                                      <p:to>
                                        <p:strVal val="visible"/>
                                      </p:to>
                                    </p:set>
                                    <p:animEffect transition="in" filter="wedge">
                                      <p:cBhvr>
                                        <p:cTn id="66" dur="2000"/>
                                        <p:tgtEl>
                                          <p:spTgt spid="34407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44076"/>
                                        </p:tgtEl>
                                        <p:attrNameLst>
                                          <p:attrName>style.visibility</p:attrName>
                                        </p:attrNameLst>
                                      </p:cBhvr>
                                      <p:to>
                                        <p:strVal val="visible"/>
                                      </p:to>
                                    </p:set>
                                    <p:animEffect transition="in" filter="checkerboard(across)">
                                      <p:cBhvr>
                                        <p:cTn id="71"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762000"/>
            <a:ext cx="8686800" cy="954107"/>
          </a:xfrm>
          <a:prstGeom prst="rect">
            <a:avLst/>
          </a:prstGeom>
        </p:spPr>
        <p:txBody>
          <a:bodyPr wrap="square">
            <a:spAutoFit/>
          </a:bodyPr>
          <a:lstStyle/>
          <a:p>
            <a:pPr algn="ctr"/>
            <a:r>
              <a:rPr lang="en-US" altLang="en-US" sz="2800" b="1" i="1">
                <a:solidFill>
                  <a:srgbClr val="000000"/>
                </a:solidFill>
                <a:latin typeface="Times New Roman" pitchFamily="18" charset="0"/>
              </a:rPr>
              <a:t>Nêu nguyên nhân thắng lợi và ý nghĩa lịch sử </a:t>
            </a:r>
          </a:p>
          <a:p>
            <a:pPr algn="ctr"/>
            <a:r>
              <a:rPr lang="en-US" altLang="en-US" sz="2800" b="1" i="1">
                <a:solidFill>
                  <a:srgbClr val="000000"/>
                </a:solidFill>
                <a:latin typeface="Times New Roman" pitchFamily="18" charset="0"/>
              </a:rPr>
              <a:t>của cuộc kháng chiến chống Tống lần thứ hai ?</a:t>
            </a:r>
            <a:endParaRPr lang="en-US" altLang="en-US" sz="2800" b="1" i="1" dirty="0">
              <a:solidFill>
                <a:srgbClr val="000000"/>
              </a:solidFill>
              <a:latin typeface="Times New Roman" pitchFamily="18" charset="0"/>
            </a:endParaRPr>
          </a:p>
        </p:txBody>
      </p:sp>
    </p:spTree>
    <p:extLst>
      <p:ext uri="{BB962C8B-B14F-4D97-AF65-F5344CB8AC3E}">
        <p14:creationId xmlns:p14="http://schemas.microsoft.com/office/powerpoint/2010/main" val="3061724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 presetClass="mediacall" presetSubtype="0" fill="hold" nodeType="withEffect">
                                  <p:stCondLst>
                                    <p:cond delay="0"/>
                                  </p:stCondLst>
                                  <p:childTnLst>
                                    <p:cmd type="call" cmd="playFrom(0.0)">
                                      <p:cBhvr>
                                        <p:cTn id="8" dur="20218"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2"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3"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18"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3"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18"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3"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838200"/>
            <a:ext cx="8915400"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H. </a:t>
            </a:r>
            <a:r>
              <a:rPr lang="vi-VN" sz="2800" b="1" smtClean="0">
                <a:latin typeface="Times New Roman" panose="02020603050405020304" pitchFamily="18" charset="0"/>
                <a:cs typeface="Times New Roman" panose="02020603050405020304" pitchFamily="18" charset="0"/>
              </a:rPr>
              <a:t>Vì </a:t>
            </a:r>
            <a:r>
              <a:rPr lang="vi-VN" sz="2800" b="1">
                <a:latin typeface="Times New Roman" panose="02020603050405020304" pitchFamily="18" charset="0"/>
                <a:cs typeface="Times New Roman" panose="02020603050405020304" pitchFamily="18" charset="0"/>
              </a:rPr>
              <a:t>sao Lý Thường Kiệt chọn sông Như Nguyệt làm phòng tuyến chống quân Tống?</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99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600200"/>
            <a:ext cx="9448800" cy="138499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Sông Như </a:t>
            </a:r>
            <a:r>
              <a:rPr lang="vi-VN" sz="2800" b="1" smtClean="0">
                <a:latin typeface="Times New Roman" panose="02020603050405020304" pitchFamily="18" charset="0"/>
                <a:cs typeface="Times New Roman" panose="02020603050405020304" pitchFamily="18" charset="0"/>
              </a:rPr>
              <a:t>Nguyệt là</a:t>
            </a:r>
            <a:r>
              <a:rPr lang="en-US" sz="2800" b="1" smtClean="0">
                <a:latin typeface="Times New Roman" panose="02020603050405020304" pitchFamily="18" charset="0"/>
                <a:cs typeface="Times New Roman" panose="02020603050405020304" pitchFamily="18" charset="0"/>
              </a:rPr>
              <a:t> một đoạn của</a:t>
            </a:r>
            <a:r>
              <a:rPr lang="vi-VN" sz="2800" b="1" smtClean="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sông Cầu ngày nay</a:t>
            </a:r>
            <a:r>
              <a:rPr lang="vi-VN" sz="2800">
                <a:latin typeface="Times New Roman" panose="02020603050405020304" pitchFamily="18" charset="0"/>
                <a:cs typeface="Times New Roman" panose="02020603050405020304" pitchFamily="18" charset="0"/>
              </a:rPr>
              <a:t> (thuộc Bắc Ninh – Bắc Giang</a:t>
            </a:r>
            <a:r>
              <a:rPr lang="vi-VN" sz="2800" smtClean="0">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 Dòng sông chặn ngang đường bộ mà quân Tống có thể vượt qua để tiến vào Thăng Long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469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914400"/>
            <a:ext cx="10744200" cy="4401205"/>
          </a:xfrm>
          <a:prstGeom prst="rect">
            <a:avLst/>
          </a:prstGeom>
        </p:spPr>
        <p:txBody>
          <a:bodyPr wrap="square">
            <a:spAutoFit/>
          </a:bodyPr>
          <a:lstStyle/>
          <a:p>
            <a:r>
              <a:rPr lang="vi-VN" sz="2800" b="1">
                <a:latin typeface="+mj-lt"/>
              </a:rPr>
              <a:t>Sông Như Nguyệt trong kháng chiến chống Tống (1076–1077)</a:t>
            </a:r>
          </a:p>
          <a:p>
            <a:r>
              <a:rPr lang="en-US" sz="2800">
                <a:latin typeface="+mj-lt"/>
              </a:rPr>
              <a:t>🔹 </a:t>
            </a:r>
            <a:r>
              <a:rPr lang="vi-VN" sz="2800" b="1">
                <a:latin typeface="+mj-lt"/>
              </a:rPr>
              <a:t>Về địa lí:</a:t>
            </a:r>
            <a:endParaRPr lang="vi-VN" sz="2800">
              <a:latin typeface="+mj-lt"/>
            </a:endParaRPr>
          </a:p>
          <a:p>
            <a:pPr>
              <a:buFont typeface="Arial" panose="020B0604020202020204" pitchFamily="34" charset="0"/>
              <a:buChar char="•"/>
            </a:pPr>
            <a:r>
              <a:rPr lang="vi-VN" sz="2800" b="1">
                <a:latin typeface="+mj-lt"/>
              </a:rPr>
              <a:t>Sông Như Nguyệt</a:t>
            </a:r>
            <a:r>
              <a:rPr lang="vi-VN" sz="2800">
                <a:latin typeface="+mj-lt"/>
              </a:rPr>
              <a:t> chính là </a:t>
            </a:r>
            <a:r>
              <a:rPr lang="vi-VN" sz="2800" b="1">
                <a:latin typeface="+mj-lt"/>
              </a:rPr>
              <a:t>sông Cầu ngày nay</a:t>
            </a:r>
            <a:r>
              <a:rPr lang="vi-VN" sz="2800">
                <a:latin typeface="+mj-lt"/>
              </a:rPr>
              <a:t>.</a:t>
            </a:r>
          </a:p>
          <a:p>
            <a:pPr>
              <a:buFont typeface="Arial" panose="020B0604020202020204" pitchFamily="34" charset="0"/>
              <a:buChar char="•"/>
            </a:pPr>
            <a:r>
              <a:rPr lang="vi-VN" sz="2800">
                <a:latin typeface="+mj-lt"/>
              </a:rPr>
              <a:t>Nằm ở vùng </a:t>
            </a:r>
            <a:r>
              <a:rPr lang="vi-VN" sz="2800" b="1">
                <a:latin typeface="+mj-lt"/>
              </a:rPr>
              <a:t>Bắc Ninh – Bắc Giang</a:t>
            </a:r>
            <a:r>
              <a:rPr lang="vi-VN" sz="2800">
                <a:latin typeface="+mj-lt"/>
              </a:rPr>
              <a:t>, chảy từ vùng núi xuống đồng bằng.</a:t>
            </a:r>
          </a:p>
          <a:p>
            <a:pPr>
              <a:buFont typeface="Arial" panose="020B0604020202020204" pitchFamily="34" charset="0"/>
              <a:buChar char="•"/>
            </a:pPr>
            <a:r>
              <a:rPr lang="vi-VN" sz="2800">
                <a:latin typeface="+mj-lt"/>
              </a:rPr>
              <a:t>Là con sông </a:t>
            </a:r>
            <a:r>
              <a:rPr lang="vi-VN" sz="2800" b="1">
                <a:latin typeface="+mj-lt"/>
              </a:rPr>
              <a:t>rộng, uốn khúc</a:t>
            </a:r>
            <a:r>
              <a:rPr lang="vi-VN" sz="2800">
                <a:latin typeface="+mj-lt"/>
              </a:rPr>
              <a:t>, có nhiều bãi lầy, khó vượt qua.</a:t>
            </a:r>
          </a:p>
          <a:p>
            <a:r>
              <a:rPr lang="en-US" sz="2800">
                <a:latin typeface="+mj-lt"/>
              </a:rPr>
              <a:t>🔹 </a:t>
            </a:r>
            <a:r>
              <a:rPr lang="vi-VN" sz="2800" b="1">
                <a:latin typeface="+mj-lt"/>
              </a:rPr>
              <a:t>Về vị trí chiến lược:</a:t>
            </a:r>
            <a:endParaRPr lang="vi-VN" sz="2800">
              <a:latin typeface="+mj-lt"/>
            </a:endParaRPr>
          </a:p>
          <a:p>
            <a:pPr>
              <a:buFont typeface="Arial" panose="020B0604020202020204" pitchFamily="34" charset="0"/>
              <a:buChar char="•"/>
            </a:pPr>
            <a:r>
              <a:rPr lang="vi-VN" sz="2800">
                <a:latin typeface="+mj-lt"/>
              </a:rPr>
              <a:t>Sông Như Nguyệt là </a:t>
            </a:r>
            <a:r>
              <a:rPr lang="vi-VN" sz="2800" b="1">
                <a:latin typeface="+mj-lt"/>
              </a:rPr>
              <a:t>con đường “cửa ngõ” từ phương Bắc tiến vào Thăng Long</a:t>
            </a:r>
            <a:r>
              <a:rPr lang="vi-VN" sz="2800">
                <a:latin typeface="+mj-lt"/>
              </a:rPr>
              <a:t>.</a:t>
            </a:r>
          </a:p>
          <a:p>
            <a:pPr>
              <a:buFont typeface="Arial" panose="020B0604020202020204" pitchFamily="34" charset="0"/>
              <a:buChar char="•"/>
            </a:pPr>
            <a:r>
              <a:rPr lang="vi-VN" sz="2800">
                <a:latin typeface="+mj-lt"/>
              </a:rPr>
              <a:t>Nếu quân Tống vượt qua được con sông này → sẽ uy hiếp trực tiếp kinh thành</a:t>
            </a:r>
            <a:r>
              <a:rPr lang="vi-VN" sz="2800" smtClean="0">
                <a:latin typeface="+mj-lt"/>
              </a:rPr>
              <a:t>.</a:t>
            </a:r>
            <a:endParaRPr lang="vi-VN" sz="2800">
              <a:latin typeface="+mj-lt"/>
            </a:endParaRPr>
          </a:p>
        </p:txBody>
      </p:sp>
    </p:spTree>
    <p:extLst>
      <p:ext uri="{BB962C8B-B14F-4D97-AF65-F5344CB8AC3E}">
        <p14:creationId xmlns:p14="http://schemas.microsoft.com/office/powerpoint/2010/main" val="308230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3000" y="1792307"/>
            <a:ext cx="10210800" cy="1815882"/>
          </a:xfrm>
          <a:prstGeom prst="rect">
            <a:avLst/>
          </a:prstGeom>
        </p:spPr>
        <p:txBody>
          <a:bodyPr wrap="square">
            <a:spAutoFit/>
          </a:bodyPr>
          <a:lstStyle/>
          <a:p>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Là </a:t>
            </a:r>
            <a:r>
              <a:rPr lang="vi-VN" sz="2800" b="1">
                <a:latin typeface="Times New Roman" panose="02020603050405020304" pitchFamily="18" charset="0"/>
                <a:cs typeface="Times New Roman" panose="02020603050405020304" pitchFamily="18" charset="0"/>
              </a:rPr>
              <a:t>chướng ngại tự nhiên rất mạnh</a:t>
            </a:r>
            <a:r>
              <a:rPr lang="vi-VN"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Thuận lợi cho ta </a:t>
            </a:r>
            <a:r>
              <a:rPr lang="vi-VN" sz="2800" b="1">
                <a:latin typeface="Times New Roman" panose="02020603050405020304" pitchFamily="18" charset="0"/>
                <a:cs typeface="Times New Roman" panose="02020603050405020304" pitchFamily="18" charset="0"/>
              </a:rPr>
              <a:t>đắp lũy, cắm cọc, bố trí quân mai phục</a:t>
            </a:r>
            <a:r>
              <a:rPr lang="vi-VN" sz="280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Quân ta thông thạo địa hình → đánh nhanh, rút gọn, linh hoạt.</a:t>
            </a:r>
            <a:br>
              <a:rPr lang="vi-VN" sz="2800">
                <a:latin typeface="Times New Roman" panose="02020603050405020304" pitchFamily="18" charset="0"/>
                <a:cs typeface="Times New Roman" panose="02020603050405020304" pitchFamily="18" charset="0"/>
              </a:rPr>
            </a:br>
            <a:r>
              <a:rPr lang="vi-VN" sz="2800">
                <a:latin typeface="Times New Roman" panose="02020603050405020304" pitchFamily="18" charset="0"/>
                <a:cs typeface="Times New Roman" panose="02020603050405020304" pitchFamily="18" charset="0"/>
              </a:rPr>
              <a:t>✔️ Quân Tống xa lạ địa hình → khó tiến, dễ bị đánh úp.</a:t>
            </a:r>
          </a:p>
        </p:txBody>
      </p:sp>
      <p:sp>
        <p:nvSpPr>
          <p:cNvPr id="2" name="Rectangle 1"/>
          <p:cNvSpPr/>
          <p:nvPr/>
        </p:nvSpPr>
        <p:spPr>
          <a:xfrm>
            <a:off x="1752600" y="838200"/>
            <a:ext cx="8839200" cy="954107"/>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N</a:t>
            </a:r>
            <a:r>
              <a:rPr lang="vi-VN" sz="2800" b="1">
                <a:latin typeface="Times New Roman" panose="02020603050405020304" pitchFamily="18" charset="0"/>
                <a:cs typeface="Times New Roman" panose="02020603050405020304" pitchFamily="18" charset="0"/>
              </a:rPr>
              <a:t>hà Lý chọn sông Như Nguyệt làm phòng tuyến</a:t>
            </a:r>
            <a:r>
              <a:rPr lang="en-US" sz="2800" b="1">
                <a:latin typeface="Times New Roman" panose="02020603050405020304" pitchFamily="18" charset="0"/>
                <a:cs typeface="Times New Roman" panose="02020603050405020304" pitchFamily="18" charset="0"/>
              </a:rPr>
              <a:t> vì:</a:t>
            </a:r>
            <a:r>
              <a:rPr lang="vi-VN" sz="2800">
                <a:latin typeface="Times New Roman" panose="02020603050405020304" pitchFamily="18" charset="0"/>
                <a:cs typeface="Times New Roman" panose="02020603050405020304" pitchFamily="18" charset="0"/>
              </a:rPr>
              <a:t/>
            </a:r>
            <a:br>
              <a:rPr lang="vi-VN" sz="2800">
                <a:latin typeface="Times New Roman" panose="02020603050405020304" pitchFamily="18" charset="0"/>
                <a:cs typeface="Times New Roman" panose="02020603050405020304" pitchFamily="18" charset="0"/>
              </a:rPr>
            </a:br>
            <a:endParaRPr lang="en-US" sz="2800"/>
          </a:p>
        </p:txBody>
      </p:sp>
    </p:spTree>
    <p:extLst>
      <p:ext uri="{BB962C8B-B14F-4D97-AF65-F5344CB8AC3E}">
        <p14:creationId xmlns:p14="http://schemas.microsoft.com/office/powerpoint/2010/main" val="31778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3412</TotalTime>
  <Words>2792</Words>
  <Application>Microsoft Office PowerPoint</Application>
  <PresentationFormat>Widescreen</PresentationFormat>
  <Paragraphs>520</Paragraphs>
  <Slides>55</Slides>
  <Notes>4</Notes>
  <HiddenSlides>0</HiddenSlides>
  <MMClips>47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Microsoft YaHei</vt:lpstr>
      <vt:lpstr>.VnTime</vt:lpstr>
      <vt:lpstr>Arial</vt:lpstr>
      <vt:lpstr>Calibri</vt:lpstr>
      <vt:lpstr>等线</vt:lpstr>
      <vt:lpstr>Georgia</vt:lpstr>
      <vt:lpstr>Segoe UI Black</vt:lpstr>
      <vt:lpstr>Tahoma</vt:lpstr>
      <vt:lpstr>Times New Roman</vt:lpstr>
      <vt:lpstr>Times New RomanH</vt:lpstr>
      <vt:lpstr>Wingdings</vt:lpstr>
      <vt:lpstr>Office Theme</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Acer</cp:lastModifiedBy>
  <cp:revision>183</cp:revision>
  <dcterms:created xsi:type="dcterms:W3CDTF">2018-11-04T14:19:53Z</dcterms:created>
  <dcterms:modified xsi:type="dcterms:W3CDTF">2026-02-27T04:10:37Z</dcterms:modified>
</cp:coreProperties>
</file>