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x-wav"/>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4" r:id="rId1"/>
  </p:sldMasterIdLst>
  <p:notesMasterIdLst>
    <p:notesMasterId r:id="rId36"/>
  </p:notesMasterIdLst>
  <p:sldIdLst>
    <p:sldId id="553" r:id="rId2"/>
    <p:sldId id="514" r:id="rId3"/>
    <p:sldId id="528" r:id="rId4"/>
    <p:sldId id="551" r:id="rId5"/>
    <p:sldId id="413" r:id="rId6"/>
    <p:sldId id="552" r:id="rId7"/>
    <p:sldId id="516" r:id="rId8"/>
    <p:sldId id="517" r:id="rId9"/>
    <p:sldId id="444" r:id="rId10"/>
    <p:sldId id="529" r:id="rId11"/>
    <p:sldId id="443" r:id="rId12"/>
    <p:sldId id="547" r:id="rId13"/>
    <p:sldId id="449" r:id="rId14"/>
    <p:sldId id="546" r:id="rId15"/>
    <p:sldId id="550" r:id="rId16"/>
    <p:sldId id="543" r:id="rId17"/>
    <p:sldId id="533" r:id="rId18"/>
    <p:sldId id="525" r:id="rId19"/>
    <p:sldId id="491" r:id="rId20"/>
    <p:sldId id="500" r:id="rId21"/>
    <p:sldId id="510" r:id="rId22"/>
    <p:sldId id="520" r:id="rId23"/>
    <p:sldId id="522" r:id="rId24"/>
    <p:sldId id="535" r:id="rId25"/>
    <p:sldId id="536" r:id="rId26"/>
    <p:sldId id="527" r:id="rId27"/>
    <p:sldId id="538" r:id="rId28"/>
    <p:sldId id="509" r:id="rId29"/>
    <p:sldId id="530" r:id="rId30"/>
    <p:sldId id="540" r:id="rId31"/>
    <p:sldId id="541" r:id="rId32"/>
    <p:sldId id="471" r:id="rId33"/>
    <p:sldId id="260" r:id="rId34"/>
    <p:sldId id="494" r:id="rId35"/>
  </p:sldIdLst>
  <p:sldSz cx="12192000" cy="6858000"/>
  <p:notesSz cx="6735763" cy="9869488"/>
  <p:defaultTextStyle>
    <a:defPPr>
      <a:defRPr lang="en-US"/>
    </a:defPPr>
    <a:lvl1pPr marL="0" algn="l" defTabSz="914049" rtl="0" eaLnBrk="1" latinLnBrk="0" hangingPunct="1">
      <a:defRPr sz="1900" kern="1200">
        <a:solidFill>
          <a:schemeClr val="tx1"/>
        </a:solidFill>
        <a:latin typeface="+mn-lt"/>
        <a:ea typeface="+mn-ea"/>
        <a:cs typeface="+mn-cs"/>
      </a:defRPr>
    </a:lvl1pPr>
    <a:lvl2pPr marL="457025" algn="l" defTabSz="914049" rtl="0" eaLnBrk="1" latinLnBrk="0" hangingPunct="1">
      <a:defRPr sz="1900" kern="1200">
        <a:solidFill>
          <a:schemeClr val="tx1"/>
        </a:solidFill>
        <a:latin typeface="+mn-lt"/>
        <a:ea typeface="+mn-ea"/>
        <a:cs typeface="+mn-cs"/>
      </a:defRPr>
    </a:lvl2pPr>
    <a:lvl3pPr marL="914049" algn="l" defTabSz="914049" rtl="0" eaLnBrk="1" latinLnBrk="0" hangingPunct="1">
      <a:defRPr sz="1900" kern="1200">
        <a:solidFill>
          <a:schemeClr val="tx1"/>
        </a:solidFill>
        <a:latin typeface="+mn-lt"/>
        <a:ea typeface="+mn-ea"/>
        <a:cs typeface="+mn-cs"/>
      </a:defRPr>
    </a:lvl3pPr>
    <a:lvl4pPr marL="1371074" algn="l" defTabSz="914049" rtl="0" eaLnBrk="1" latinLnBrk="0" hangingPunct="1">
      <a:defRPr sz="1900" kern="1200">
        <a:solidFill>
          <a:schemeClr val="tx1"/>
        </a:solidFill>
        <a:latin typeface="+mn-lt"/>
        <a:ea typeface="+mn-ea"/>
        <a:cs typeface="+mn-cs"/>
      </a:defRPr>
    </a:lvl4pPr>
    <a:lvl5pPr marL="1828097" algn="l" defTabSz="914049" rtl="0" eaLnBrk="1" latinLnBrk="0" hangingPunct="1">
      <a:defRPr sz="1900" kern="1200">
        <a:solidFill>
          <a:schemeClr val="tx1"/>
        </a:solidFill>
        <a:latin typeface="+mn-lt"/>
        <a:ea typeface="+mn-ea"/>
        <a:cs typeface="+mn-cs"/>
      </a:defRPr>
    </a:lvl5pPr>
    <a:lvl6pPr marL="2285122" algn="l" defTabSz="914049" rtl="0" eaLnBrk="1" latinLnBrk="0" hangingPunct="1">
      <a:defRPr sz="1900" kern="1200">
        <a:solidFill>
          <a:schemeClr val="tx1"/>
        </a:solidFill>
        <a:latin typeface="+mn-lt"/>
        <a:ea typeface="+mn-ea"/>
        <a:cs typeface="+mn-cs"/>
      </a:defRPr>
    </a:lvl6pPr>
    <a:lvl7pPr marL="2742144" algn="l" defTabSz="914049" rtl="0" eaLnBrk="1" latinLnBrk="0" hangingPunct="1">
      <a:defRPr sz="1900" kern="1200">
        <a:solidFill>
          <a:schemeClr val="tx1"/>
        </a:solidFill>
        <a:latin typeface="+mn-lt"/>
        <a:ea typeface="+mn-ea"/>
        <a:cs typeface="+mn-cs"/>
      </a:defRPr>
    </a:lvl7pPr>
    <a:lvl8pPr marL="3199170" algn="l" defTabSz="914049" rtl="0" eaLnBrk="1" latinLnBrk="0" hangingPunct="1">
      <a:defRPr sz="1900" kern="1200">
        <a:solidFill>
          <a:schemeClr val="tx1"/>
        </a:solidFill>
        <a:latin typeface="+mn-lt"/>
        <a:ea typeface="+mn-ea"/>
        <a:cs typeface="+mn-cs"/>
      </a:defRPr>
    </a:lvl8pPr>
    <a:lvl9pPr marL="3656195" algn="l" defTabSz="914049"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6" autoAdjust="0"/>
    <p:restoredTop sz="94660"/>
  </p:normalViewPr>
  <p:slideViewPr>
    <p:cSldViewPr>
      <p:cViewPr varScale="1">
        <p:scale>
          <a:sx n="121" d="100"/>
          <a:sy n="121" d="100"/>
        </p:scale>
        <p:origin x="180" y="96"/>
      </p:cViewPr>
      <p:guideLst>
        <p:guide orient="horz" pos="2160"/>
        <p:guide pos="3840"/>
      </p:guideLst>
    </p:cSldViewPr>
  </p:slideViewPr>
  <p:notesTextViewPr>
    <p:cViewPr>
      <p:scale>
        <a:sx n="150" d="100"/>
        <a:sy n="15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15373" y="0"/>
            <a:ext cx="2918831" cy="495188"/>
          </a:xfrm>
          <a:prstGeom prst="rect">
            <a:avLst/>
          </a:prstGeom>
        </p:spPr>
        <p:txBody>
          <a:bodyPr vert="horz" lIns="91440" tIns="45720" rIns="91440" bIns="45720" rtlCol="0"/>
          <a:lstStyle>
            <a:lvl1pPr algn="r">
              <a:defRPr sz="1200"/>
            </a:lvl1pPr>
          </a:lstStyle>
          <a:p>
            <a:fld id="{EDFB4C71-53BA-4105-92F5-57973C6D48A5}" type="datetimeFigureOut">
              <a:rPr lang="en-US" smtClean="0"/>
              <a:pPr/>
              <a:t>2/5/2026</a:t>
            </a:fld>
            <a:endParaRPr lang="en-US"/>
          </a:p>
        </p:txBody>
      </p:sp>
      <p:sp>
        <p:nvSpPr>
          <p:cNvPr id="4" name="Slide Image Placeholder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9691"/>
            <a:ext cx="5388610" cy="3886111"/>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4301"/>
            <a:ext cx="2918831" cy="495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15373" y="9374301"/>
            <a:ext cx="2918831" cy="495187"/>
          </a:xfrm>
          <a:prstGeom prst="rect">
            <a:avLst/>
          </a:prstGeom>
        </p:spPr>
        <p:txBody>
          <a:bodyPr vert="horz" lIns="91440" tIns="45720" rIns="91440" bIns="45720" rtlCol="0" anchor="b"/>
          <a:lstStyle>
            <a:lvl1pPr algn="r">
              <a:defRPr sz="1200"/>
            </a:lvl1pPr>
          </a:lstStyle>
          <a:p>
            <a:fld id="{CF06201A-1B7B-425B-A4BA-76E7A909A58E}" type="slidenum">
              <a:rPr lang="en-US" smtClean="0"/>
              <a:pPr/>
              <a:t>‹#›</a:t>
            </a:fld>
            <a:endParaRPr lang="en-US"/>
          </a:p>
        </p:txBody>
      </p:sp>
    </p:spTree>
    <p:extLst>
      <p:ext uri="{BB962C8B-B14F-4D97-AF65-F5344CB8AC3E}">
        <p14:creationId xmlns:p14="http://schemas.microsoft.com/office/powerpoint/2010/main" val="88363377"/>
      </p:ext>
    </p:extLst>
  </p:cSld>
  <p:clrMap bg1="lt1" tx1="dk1" bg2="lt2" tx2="dk2" accent1="accent1" accent2="accent2" accent3="accent3" accent4="accent4" accent5="accent5" accent6="accent6" hlink="hlink" folHlink="folHlink"/>
  <p:notesStyle>
    <a:lvl1pPr marL="0" algn="l" defTabSz="914049" rtl="0" eaLnBrk="1" latinLnBrk="0" hangingPunct="1">
      <a:defRPr sz="1200" kern="1200">
        <a:solidFill>
          <a:schemeClr val="tx1"/>
        </a:solidFill>
        <a:latin typeface="+mn-lt"/>
        <a:ea typeface="+mn-ea"/>
        <a:cs typeface="+mn-cs"/>
      </a:defRPr>
    </a:lvl1pPr>
    <a:lvl2pPr marL="457025" algn="l" defTabSz="914049" rtl="0" eaLnBrk="1" latinLnBrk="0" hangingPunct="1">
      <a:defRPr sz="1200" kern="1200">
        <a:solidFill>
          <a:schemeClr val="tx1"/>
        </a:solidFill>
        <a:latin typeface="+mn-lt"/>
        <a:ea typeface="+mn-ea"/>
        <a:cs typeface="+mn-cs"/>
      </a:defRPr>
    </a:lvl2pPr>
    <a:lvl3pPr marL="914049" algn="l" defTabSz="914049" rtl="0" eaLnBrk="1" latinLnBrk="0" hangingPunct="1">
      <a:defRPr sz="1200" kern="1200">
        <a:solidFill>
          <a:schemeClr val="tx1"/>
        </a:solidFill>
        <a:latin typeface="+mn-lt"/>
        <a:ea typeface="+mn-ea"/>
        <a:cs typeface="+mn-cs"/>
      </a:defRPr>
    </a:lvl3pPr>
    <a:lvl4pPr marL="1371074" algn="l" defTabSz="914049" rtl="0" eaLnBrk="1" latinLnBrk="0" hangingPunct="1">
      <a:defRPr sz="1200" kern="1200">
        <a:solidFill>
          <a:schemeClr val="tx1"/>
        </a:solidFill>
        <a:latin typeface="+mn-lt"/>
        <a:ea typeface="+mn-ea"/>
        <a:cs typeface="+mn-cs"/>
      </a:defRPr>
    </a:lvl4pPr>
    <a:lvl5pPr marL="1828097" algn="l" defTabSz="914049" rtl="0" eaLnBrk="1" latinLnBrk="0" hangingPunct="1">
      <a:defRPr sz="1200" kern="1200">
        <a:solidFill>
          <a:schemeClr val="tx1"/>
        </a:solidFill>
        <a:latin typeface="+mn-lt"/>
        <a:ea typeface="+mn-ea"/>
        <a:cs typeface="+mn-cs"/>
      </a:defRPr>
    </a:lvl5pPr>
    <a:lvl6pPr marL="2285122" algn="l" defTabSz="914049" rtl="0" eaLnBrk="1" latinLnBrk="0" hangingPunct="1">
      <a:defRPr sz="1200" kern="1200">
        <a:solidFill>
          <a:schemeClr val="tx1"/>
        </a:solidFill>
        <a:latin typeface="+mn-lt"/>
        <a:ea typeface="+mn-ea"/>
        <a:cs typeface="+mn-cs"/>
      </a:defRPr>
    </a:lvl6pPr>
    <a:lvl7pPr marL="2742144" algn="l" defTabSz="914049" rtl="0" eaLnBrk="1" latinLnBrk="0" hangingPunct="1">
      <a:defRPr sz="1200" kern="1200">
        <a:solidFill>
          <a:schemeClr val="tx1"/>
        </a:solidFill>
        <a:latin typeface="+mn-lt"/>
        <a:ea typeface="+mn-ea"/>
        <a:cs typeface="+mn-cs"/>
      </a:defRPr>
    </a:lvl7pPr>
    <a:lvl8pPr marL="3199170" algn="l" defTabSz="914049" rtl="0" eaLnBrk="1" latinLnBrk="0" hangingPunct="1">
      <a:defRPr sz="1200" kern="1200">
        <a:solidFill>
          <a:schemeClr val="tx1"/>
        </a:solidFill>
        <a:latin typeface="+mn-lt"/>
        <a:ea typeface="+mn-ea"/>
        <a:cs typeface="+mn-cs"/>
      </a:defRPr>
    </a:lvl8pPr>
    <a:lvl9pPr marL="3656195" algn="l" defTabSz="91404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bwMode="auto">
          <a:xfrm>
            <a:off x="407988" y="1233488"/>
            <a:ext cx="5919787" cy="3330575"/>
          </a:xfrm>
          <a:noFill/>
          <a:ln>
            <a:solidFill>
              <a:srgbClr val="000000"/>
            </a:solidFill>
            <a:miter lim="800000"/>
            <a:headEnd/>
            <a:tailEnd/>
          </a:ln>
        </p:spPr>
      </p:sp>
      <p:sp>
        <p:nvSpPr>
          <p:cNvPr id="36867" name="备注占位符 2"/>
          <p:cNvSpPr>
            <a:spLocks noGrp="1"/>
          </p:cNvSpPr>
          <p:nvPr>
            <p:ph type="body" idx="1"/>
          </p:nvPr>
        </p:nvSpPr>
        <p:spPr bwMode="auto">
          <a:noFill/>
        </p:spPr>
        <p:txBody>
          <a:bodyPr wrap="square" numCol="1" anchor="t" anchorCtr="0" compatLnSpc="1">
            <a:prstTxWarp prst="textNoShape">
              <a:avLst/>
            </a:prstTxWarp>
          </a:bodyPr>
          <a:lstStyle/>
          <a:p>
            <a:endParaRPr lang="zh-CN" altLang="en-US"/>
          </a:p>
        </p:txBody>
      </p:sp>
      <p:sp>
        <p:nvSpPr>
          <p:cNvPr id="36868" name="灯片编号占位符 3"/>
          <p:cNvSpPr>
            <a:spLocks noGrp="1"/>
          </p:cNvSpPr>
          <p:nvPr>
            <p:ph type="sldNum" sz="quarter" idx="5"/>
          </p:nvPr>
        </p:nvSpPr>
        <p:spPr bwMode="auto">
          <a:noFill/>
          <a:ln>
            <a:miter lim="800000"/>
            <a:headEnd/>
            <a:tailEnd/>
          </a:ln>
        </p:spPr>
        <p:txBody>
          <a:bodyPr/>
          <a:lstStyle/>
          <a:p>
            <a:fld id="{E2C60E3E-27E8-4C00-B84A-BC47EC441913}" type="slidenum">
              <a:rPr lang="zh-CN" altLang="en-US" smtClean="0">
                <a:solidFill>
                  <a:srgbClr val="000000"/>
                </a:solidFill>
              </a:rPr>
              <a:pPr/>
              <a:t>5</a:t>
            </a:fld>
            <a:endParaRPr lang="zh-C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E59ADB14-60B7-4CE6-8920-D9084DEABF66}" type="slidenum">
              <a:rPr lang="en-US" altLang="en-US">
                <a:solidFill>
                  <a:srgbClr val="000000"/>
                </a:solidFill>
                <a:cs typeface="Arial" panose="020B0604020202020204" pitchFamily="34" charset="0"/>
              </a:rPr>
              <a:pPr>
                <a:spcBef>
                  <a:spcPct val="0"/>
                </a:spcBef>
              </a:pPr>
              <a:t>15</a:t>
            </a:fld>
            <a:endParaRPr lang="en-US" altLang="en-US">
              <a:solidFill>
                <a:srgbClr val="000000"/>
              </a:solidFill>
              <a:cs typeface="Arial" panose="020B0604020202020204" pitchFamily="34" charset="0"/>
            </a:endParaRPr>
          </a:p>
        </p:txBody>
      </p:sp>
      <p:sp>
        <p:nvSpPr>
          <p:cNvPr id="104451"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a:latin typeface="Calibri" panose="020F0502020204030204" pitchFamily="34" charset="0"/>
            </a:endParaRPr>
          </a:p>
        </p:txBody>
      </p:sp>
    </p:spTree>
    <p:extLst>
      <p:ext uri="{BB962C8B-B14F-4D97-AF65-F5344CB8AC3E}">
        <p14:creationId xmlns:p14="http://schemas.microsoft.com/office/powerpoint/2010/main" val="30061526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74C5F74-5E22-4995-BC1C-49C5DAA98B6B}" type="slidenum">
              <a:rPr lang="en-US" altLang="en-US">
                <a:solidFill>
                  <a:srgbClr val="000000"/>
                </a:solidFill>
                <a:cs typeface="Arial" panose="020B0604020202020204" pitchFamily="34" charset="0"/>
              </a:rPr>
              <a:pPr>
                <a:spcBef>
                  <a:spcPct val="0"/>
                </a:spcBef>
              </a:pPr>
              <a:t>17</a:t>
            </a:fld>
            <a:endParaRPr lang="en-US" altLang="en-US">
              <a:solidFill>
                <a:srgbClr val="000000"/>
              </a:solidFill>
              <a:cs typeface="Arial" panose="020B0604020202020204" pitchFamily="34" charset="0"/>
            </a:endParaRPr>
          </a:p>
        </p:txBody>
      </p:sp>
      <p:sp>
        <p:nvSpPr>
          <p:cNvPr id="10854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85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vi-VN" altLang="en-US" smtClean="0">
              <a:latin typeface="Calibri" panose="020F0502020204030204" pitchFamily="34" charset="0"/>
            </a:endParaRPr>
          </a:p>
        </p:txBody>
      </p:sp>
    </p:spTree>
    <p:extLst>
      <p:ext uri="{BB962C8B-B14F-4D97-AF65-F5344CB8AC3E}">
        <p14:creationId xmlns:p14="http://schemas.microsoft.com/office/powerpoint/2010/main" val="3922007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D61BA7E-1BD4-4F29-BCF3-48EACD56B508}" type="slidenum">
              <a:rPr lang="en-US" altLang="en-US">
                <a:solidFill>
                  <a:srgbClr val="000000"/>
                </a:solidFill>
                <a:cs typeface="Arial" panose="020B0604020202020204" pitchFamily="34" charset="0"/>
              </a:rPr>
              <a:pPr/>
              <a:t>18</a:t>
            </a:fld>
            <a:endParaRPr lang="en-US" altLang="en-US">
              <a:solidFill>
                <a:srgbClr val="000000"/>
              </a:solidFill>
              <a:cs typeface="Arial" panose="020B0604020202020204" pitchFamily="34" charset="0"/>
            </a:endParaRPr>
          </a:p>
        </p:txBody>
      </p:sp>
      <p:sp>
        <p:nvSpPr>
          <p:cNvPr id="11059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05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284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EEFBD6-6A91-4DC5-ACE3-4F9FF953CBE4}" type="slidenum">
              <a:rPr lang="en-US" altLang="en-US">
                <a:solidFill>
                  <a:srgbClr val="000000"/>
                </a:solidFill>
                <a:cs typeface="Arial" panose="020B0604020202020204" pitchFamily="34" charset="0"/>
              </a:rPr>
              <a:pPr/>
              <a:t>24</a:t>
            </a:fld>
            <a:endParaRPr lang="en-US" altLang="en-US">
              <a:solidFill>
                <a:srgbClr val="000000"/>
              </a:solidFill>
              <a:cs typeface="Arial" panose="020B060402020202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64672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EEFBD6-6A91-4DC5-ACE3-4F9FF953CBE4}" type="slidenum">
              <a:rPr lang="en-US" altLang="en-US">
                <a:solidFill>
                  <a:srgbClr val="000000"/>
                </a:solidFill>
                <a:cs typeface="Arial" panose="020B0604020202020204" pitchFamily="34" charset="0"/>
              </a:rPr>
              <a:pPr/>
              <a:t>25</a:t>
            </a:fld>
            <a:endParaRPr lang="en-US" altLang="en-US">
              <a:solidFill>
                <a:srgbClr val="000000"/>
              </a:solidFill>
              <a:cs typeface="Arial" panose="020B060402020202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33350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7EEFBD6-6A91-4DC5-ACE3-4F9FF953CBE4}" type="slidenum">
              <a:rPr lang="en-US" altLang="en-US">
                <a:solidFill>
                  <a:srgbClr val="000000"/>
                </a:solidFill>
                <a:cs typeface="Arial" panose="020B0604020202020204" pitchFamily="34" charset="0"/>
              </a:rPr>
              <a:pPr/>
              <a:t>26</a:t>
            </a:fld>
            <a:endParaRPr lang="en-US" altLang="en-US">
              <a:solidFill>
                <a:srgbClr val="000000"/>
              </a:solidFill>
              <a:cs typeface="Arial" panose="020B0604020202020204" pitchFamily="34" charset="0"/>
            </a:endParaRPr>
          </a:p>
        </p:txBody>
      </p:sp>
      <p:sp>
        <p:nvSpPr>
          <p:cNvPr id="1177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65047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4"/>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0F0966-2902-461C-A9D7-9AF60C073544}"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0" y="274647"/>
            <a:ext cx="36576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7"/>
            <a:ext cx="107696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cSld>
  <p:clrMapOvr>
    <a:masterClrMapping/>
  </p:clrMapOvr>
  <p:transition spd="slow" advTm="500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4170"/>
            <a:ext cx="12192000" cy="6902172"/>
          </a:xfrm>
          <a:prstGeom prst="rect">
            <a:avLst/>
          </a:prstGeom>
        </p:spPr>
      </p:pic>
      <p:pic>
        <p:nvPicPr>
          <p:cNvPr id="3" name="图片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21197718">
            <a:off x="-1047625" y="-106047"/>
            <a:ext cx="14287248" cy="7143624"/>
          </a:xfrm>
          <a:prstGeom prst="rect">
            <a:avLst/>
          </a:prstGeom>
        </p:spPr>
      </p:pic>
      <p:pic>
        <p:nvPicPr>
          <p:cNvPr id="4" name="图片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95803" y="644697"/>
            <a:ext cx="1743460" cy="801863"/>
          </a:xfrm>
          <a:prstGeom prst="rect">
            <a:avLst/>
          </a:prstGeom>
        </p:spPr>
      </p:pic>
      <p:pic>
        <p:nvPicPr>
          <p:cNvPr id="6" name="图片 5"/>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549" y="59033"/>
            <a:ext cx="2534828" cy="1049481"/>
          </a:xfrm>
          <a:prstGeom prst="rect">
            <a:avLst/>
          </a:prstGeom>
        </p:spPr>
      </p:pic>
    </p:spTree>
    <p:extLst>
      <p:ext uri="{BB962C8B-B14F-4D97-AF65-F5344CB8AC3E}">
        <p14:creationId xmlns:p14="http://schemas.microsoft.com/office/powerpoint/2010/main" val="123693013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7399627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3995066"/>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0F0966-2902-461C-A9D7-9AF60C073544}"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0F0966-2902-461C-A9D7-9AF60C073544}"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9600" y="1600206"/>
            <a:ext cx="7213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0F0966-2902-461C-A9D7-9AF60C073544}"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0F0966-2902-461C-A9D7-9AF60C073544}"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0F0966-2902-461C-A9D7-9AF60C073544}"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0F0966-2902-461C-A9D7-9AF60C073544}"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9"/>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0F0966-2902-461C-A9D7-9AF60C073544}"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97567EA-7D1A-44CD-A33A-CF38947E7BC1}"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9"/>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0F0966-2902-461C-A9D7-9AF60C073544}" type="datetimeFigureOut">
              <a:rPr lang="en-US" smtClean="0"/>
              <a:pPr/>
              <a:t>2/5/2026</a:t>
            </a:fld>
            <a:endParaRPr lang="en-US"/>
          </a:p>
        </p:txBody>
      </p:sp>
      <p:sp>
        <p:nvSpPr>
          <p:cNvPr id="5" name="Footer Placeholder 4"/>
          <p:cNvSpPr>
            <a:spLocks noGrp="1"/>
          </p:cNvSpPr>
          <p:nvPr>
            <p:ph type="ftr" sz="quarter" idx="3"/>
          </p:nvPr>
        </p:nvSpPr>
        <p:spPr>
          <a:xfrm>
            <a:off x="4165600" y="6356359"/>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9"/>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97567EA-7D1A-44CD-A33A-CF38947E7BC1}"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 id="2147483686" r:id="rId13"/>
    <p:sldLayoutId id="2147483687" r:id="rId14"/>
    <p:sldLayoutId id="2147483688"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3.png"/><Relationship Id="rId4" Type="http://schemas.openxmlformats.org/officeDocument/2006/relationships/image" Target="../media/image22.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12.xml"/><Relationship Id="rId1" Type="http://schemas.openxmlformats.org/officeDocument/2006/relationships/audio" Target="file:///C:\Users\HUNG\AppData\Local\Microsoft\Windows\INetCache\Content.MSO\AC112EF2.mp3" TargetMode="Externa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image" Target="../media/image2.png"/><Relationship Id="rId10" Type="http://schemas.openxmlformats.org/officeDocument/2006/relationships/image" Target="../media/image8.png"/><Relationship Id="rId4" Type="http://schemas.openxmlformats.org/officeDocument/2006/relationships/image" Target="../media/image1.jpeg"/><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232753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 y="228600"/>
            <a:ext cx="10287000" cy="421654"/>
          </a:xfrm>
          <a:prstGeom prst="rect">
            <a:avLst/>
          </a:prstGeom>
        </p:spPr>
        <p:txBody>
          <a:bodyPr wrap="square">
            <a:spAutoFit/>
          </a:bodyPr>
          <a:lstStyle/>
          <a:p>
            <a:pPr>
              <a:lnSpc>
                <a:spcPct val="107000"/>
              </a:lnSpc>
              <a:spcAft>
                <a:spcPts val="800"/>
              </a:spcAft>
            </a:pPr>
            <a:r>
              <a:rPr lang="en-US" sz="2000" b="1">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1:</a:t>
            </a:r>
            <a:r>
              <a:rPr lang="en-US" sz="1600" smtClean="0">
                <a:latin typeface="Calibri" panose="020F0502020204030204" pitchFamily="34" charset="0"/>
                <a:ea typeface="Calibri" panose="020F0502020204030204" pitchFamily="34" charset="0"/>
                <a:cs typeface="Times New Roman" panose="02020603050405020304" pitchFamily="18" charset="0"/>
              </a:rPr>
              <a:t>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TÌM </a:t>
            </a:r>
            <a:r>
              <a:rPr lang="en-US" sz="2000" b="1">
                <a:latin typeface="Times New Roman" panose="02020603050405020304" pitchFamily="18" charset="0"/>
                <a:ea typeface="Calibri" panose="020F0502020204030204" pitchFamily="34" charset="0"/>
                <a:cs typeface="Times New Roman" panose="02020603050405020304" pitchFamily="18" charset="0"/>
              </a:rPr>
              <a:t>HIỂU VỀ SỰ THÀNH LẬP NHÀ TRẦN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74495900"/>
              </p:ext>
            </p:extLst>
          </p:nvPr>
        </p:nvGraphicFramePr>
        <p:xfrm>
          <a:off x="381000" y="838200"/>
          <a:ext cx="11430000" cy="5868318"/>
        </p:xfrm>
        <a:graphic>
          <a:graphicData uri="http://schemas.openxmlformats.org/drawingml/2006/table">
            <a:tbl>
              <a:tblPr firstRow="1" firstCol="1" bandRow="1">
                <a:tableStyleId>{5C22544A-7EE6-4342-B048-85BDC9FD1C3A}</a:tableStyleId>
              </a:tblPr>
              <a:tblGrid>
                <a:gridCol w="3032449">
                  <a:extLst>
                    <a:ext uri="{9D8B030D-6E8A-4147-A177-3AD203B41FA5}">
                      <a16:colId xmlns:a16="http://schemas.microsoft.com/office/drawing/2014/main" val="1018396604"/>
                    </a:ext>
                  </a:extLst>
                </a:gridCol>
                <a:gridCol w="8397551">
                  <a:extLst>
                    <a:ext uri="{9D8B030D-6E8A-4147-A177-3AD203B41FA5}">
                      <a16:colId xmlns:a16="http://schemas.microsoft.com/office/drawing/2014/main" val="4203167321"/>
                    </a:ext>
                  </a:extLst>
                </a:gridCol>
              </a:tblGrid>
              <a:tr h="373422">
                <a:tc>
                  <a:txBody>
                    <a:bodyPr/>
                    <a:lstStyle/>
                    <a:p>
                      <a:pPr algn="ctr">
                        <a:lnSpc>
                          <a:spcPct val="107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Câu hỏi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Trả lời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891986"/>
                  </a:ext>
                </a:extLst>
              </a:tr>
              <a:tr h="1845647">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1. Nhà Trần thành lập trong hoàn cảnh nào?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nSpc>
                          <a:spcPct val="120000"/>
                        </a:lnSpc>
                      </a:pPr>
                      <a:r>
                        <a:rPr lang="en-US" sz="2400">
                          <a:solidFill>
                            <a:srgbClr val="FF0000"/>
                          </a:solidFill>
                          <a:effectLst/>
                          <a:latin typeface="Times New Roman" panose="02020603050405020304" pitchFamily="18" charset="0"/>
                          <a:cs typeface="Times New Roman" panose="02020603050405020304" pitchFamily="18" charset="0"/>
                        </a:rPr>
                        <a:t> </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 Từ cuối thế kỉ XII, nhà Lý ngày càng suy yếu. Phải dựa vào thế lực họ Trần để đánh dẹp các thế lực chống đối.</a:t>
                      </a:r>
                    </a:p>
                    <a:p>
                      <a:pPr>
                        <a:lnSpc>
                          <a:spcPct val="120000"/>
                        </a:lnSpc>
                      </a:pP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 Tháng 1/1226, Lý Chiêu Hoàng buộc phải nhường ngôi cho chồng là Trần Cảnh, nhà Trần được thành lập.</a:t>
                      </a: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1068"/>
                  </a:ext>
                </a:extLst>
              </a:tr>
              <a:tr h="1746817">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2. Qua mục “Em có biết” Tr. 62, nhận xét về xuất thân dòng họ Trần?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en-US" sz="2400">
                          <a:solidFill>
                            <a:srgbClr val="FF0000"/>
                          </a:solidFill>
                          <a:effectLst/>
                          <a:latin typeface="Times New Roman" panose="02020603050405020304" pitchFamily="18" charset="0"/>
                          <a:cs typeface="Times New Roman" panose="02020603050405020304" pitchFamily="18" charset="0"/>
                        </a:rPr>
                        <a:t> </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Xuất thân của</a:t>
                      </a:r>
                      <a:r>
                        <a:rPr lang="en-US" sz="2400" kern="1200" baseline="0" smtClean="0">
                          <a:solidFill>
                            <a:srgbClr val="FF0000"/>
                          </a:solidFill>
                          <a:effectLst/>
                          <a:latin typeface="Times New Roman" panose="02020603050405020304" pitchFamily="18" charset="0"/>
                          <a:ea typeface="+mn-ea"/>
                          <a:cs typeface="Times New Roman" panose="02020603050405020304" pitchFamily="18" charset="0"/>
                        </a:rPr>
                        <a:t> dòng họ Trần</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 từ nghề đánh cá, không phải dòng họ quý tộc lâu đời</a:t>
                      </a:r>
                      <a:r>
                        <a:rPr lang="en-US" sz="2400" kern="1200" baseline="0" smtClean="0">
                          <a:solidFill>
                            <a:srgbClr val="FF0000"/>
                          </a:solidFill>
                          <a:effectLst/>
                          <a:latin typeface="Times New Roman" panose="02020603050405020304" pitchFamily="18" charset="0"/>
                          <a:ea typeface="+mn-ea"/>
                          <a:cs typeface="Times New Roman" panose="02020603050405020304" pitchFamily="18" charset="0"/>
                        </a:rPr>
                        <a:t>, sau này</a:t>
                      </a:r>
                      <a:r>
                        <a:rPr lang="vi-VN" sz="2400" kern="1200" smtClean="0">
                          <a:solidFill>
                            <a:srgbClr val="FF0000"/>
                          </a:solidFill>
                          <a:effectLst/>
                          <a:latin typeface="Times New Roman" panose="02020603050405020304" pitchFamily="18" charset="0"/>
                          <a:ea typeface="+mn-ea"/>
                          <a:cs typeface="Times New Roman" panose="02020603050405020304" pitchFamily="18" charset="0"/>
                        </a:rPr>
                        <a:t> </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là một thế lực mạnh,</a:t>
                      </a:r>
                      <a:r>
                        <a:rPr lang="vi-VN" sz="2400" kern="1200" baseline="0" smtClean="0">
                          <a:solidFill>
                            <a:srgbClr val="FF0000"/>
                          </a:solidFill>
                          <a:effectLst/>
                          <a:latin typeface="Times New Roman" panose="02020603050405020304" pitchFamily="18" charset="0"/>
                          <a:ea typeface="+mn-ea"/>
                          <a:cs typeface="Times New Roman" panose="02020603050405020304" pitchFamily="18" charset="0"/>
                        </a:rPr>
                        <a:t> nắm quyền cai quản đất nước</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a:t>
                      </a:r>
                      <a:endParaRPr lang="vi-VN" sz="2400" kern="1200" smtClean="0">
                        <a:solidFill>
                          <a:srgbClr val="FF0000"/>
                        </a:solidFill>
                        <a:effectLst/>
                        <a:latin typeface="Times New Roman" panose="02020603050405020304" pitchFamily="18" charset="0"/>
                        <a:ea typeface="+mn-ea"/>
                        <a:cs typeface="Times New Roman" panose="02020603050405020304" pitchFamily="18" charset="0"/>
                      </a:endParaRPr>
                    </a:p>
                    <a:p>
                      <a:pPr marL="0" marR="0" indent="0" algn="just" defTabSz="914400" rtl="0" eaLnBrk="1" fontAlgn="auto" latinLnBrk="0" hangingPunct="1">
                        <a:lnSpc>
                          <a:spcPct val="120000"/>
                        </a:lnSpc>
                        <a:spcBef>
                          <a:spcPts val="0"/>
                        </a:spcBef>
                        <a:spcAft>
                          <a:spcPts val="0"/>
                        </a:spcAft>
                        <a:buClrTx/>
                        <a:buSzTx/>
                        <a:buFontTx/>
                        <a:buNone/>
                        <a:tabLst/>
                        <a:defRPr/>
                      </a:pPr>
                      <a:r>
                        <a:rPr lang="vi-VN" sz="2400" kern="1200" smtClean="0">
                          <a:solidFill>
                            <a:srgbClr val="FF0000"/>
                          </a:solidFill>
                          <a:effectLst/>
                          <a:latin typeface="Times New Roman" panose="02020603050405020304" pitchFamily="18" charset="0"/>
                          <a:ea typeface="+mn-ea"/>
                          <a:cs typeface="Times New Roman" panose="02020603050405020304" pitchFamily="18" charset="0"/>
                        </a:rPr>
                        <a:t>-&gt;</a:t>
                      </a:r>
                      <a:r>
                        <a:rPr lang="vi-VN" sz="2400" kern="1200" baseline="0" smtClean="0">
                          <a:solidFill>
                            <a:srgbClr val="FF0000"/>
                          </a:solidFill>
                          <a:effectLst/>
                          <a:latin typeface="Times New Roman" panose="02020603050405020304" pitchFamily="18" charset="0"/>
                          <a:ea typeface="+mn-ea"/>
                          <a:cs typeface="Times New Roman" panose="02020603050405020304" pitchFamily="18" charset="0"/>
                        </a:rPr>
                        <a:t> C</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hứng tỏ dòng họ Trần rất giỏi, có ý chí vươn lên.</a:t>
                      </a: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665640"/>
                  </a:ext>
                </a:extLst>
              </a:tr>
              <a:tr h="1863402">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3. Em có suy nghĩ gì về việc Nhà Trần lên thay nhà Lý trong thời điểm bấy giờ?</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just" defTabSz="914400" rtl="0" eaLnBrk="1" fontAlgn="auto" latinLnBrk="0" hangingPunct="1">
                        <a:lnSpc>
                          <a:spcPct val="120000"/>
                        </a:lnSpc>
                        <a:spcBef>
                          <a:spcPts val="0"/>
                        </a:spcBef>
                        <a:spcAft>
                          <a:spcPts val="0"/>
                        </a:spcAft>
                        <a:buClrTx/>
                        <a:buSzTx/>
                        <a:buFontTx/>
                        <a:buNone/>
                        <a:tabLst/>
                        <a:defRPr/>
                      </a:pPr>
                      <a:r>
                        <a:rPr lang="en-US" sz="2400">
                          <a:solidFill>
                            <a:srgbClr val="FF0000"/>
                          </a:solidFill>
                          <a:effectLst/>
                          <a:latin typeface="Times New Roman" panose="02020603050405020304" pitchFamily="18" charset="0"/>
                          <a:cs typeface="Times New Roman" panose="02020603050405020304" pitchFamily="18" charset="0"/>
                        </a:rPr>
                        <a:t> </a:t>
                      </a:r>
                      <a:r>
                        <a:rPr lang="en-US" sz="2400" kern="1200" smtClean="0">
                          <a:solidFill>
                            <a:srgbClr val="FF0000"/>
                          </a:solidFill>
                          <a:effectLst/>
                          <a:latin typeface="Times New Roman" panose="02020603050405020304" pitchFamily="18" charset="0"/>
                          <a:ea typeface="+mn-ea"/>
                          <a:cs typeface="Times New Roman" panose="02020603050405020304" pitchFamily="18" charset="0"/>
                        </a:rPr>
                        <a:t>Nhà Trần lên thay nhà Lý trong thời điểm bấy giờ là phù hợp với yêu</a:t>
                      </a:r>
                      <a:r>
                        <a:rPr lang="en-US" sz="2400" kern="1200" baseline="0" smtClean="0">
                          <a:solidFill>
                            <a:srgbClr val="FF0000"/>
                          </a:solidFill>
                          <a:effectLst/>
                          <a:latin typeface="Times New Roman" panose="02020603050405020304" pitchFamily="18" charset="0"/>
                          <a:ea typeface="+mn-ea"/>
                          <a:cs typeface="Times New Roman" panose="02020603050405020304" pitchFamily="18" charset="0"/>
                        </a:rPr>
                        <a:t> cầu của lịch sử.</a:t>
                      </a:r>
                      <a:endParaRPr lang="en-US" sz="2400" kern="1200" smtClean="0">
                        <a:solidFill>
                          <a:srgbClr val="FF0000"/>
                        </a:solidFill>
                        <a:effectLst/>
                        <a:latin typeface="Times New Roman" panose="02020603050405020304" pitchFamily="18" charset="0"/>
                        <a:ea typeface="+mn-ea"/>
                        <a:cs typeface="Times New Roman" panose="02020603050405020304" pitchFamily="18" charset="0"/>
                      </a:endParaRPr>
                    </a:p>
                    <a:p>
                      <a:pPr algn="just">
                        <a:lnSpc>
                          <a:spcPct val="120000"/>
                        </a:lnSpc>
                        <a:spcAft>
                          <a:spcPts val="0"/>
                        </a:spcAft>
                      </a:pPr>
                      <a:endParaRPr lang="en-US" sz="240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126453"/>
                  </a:ext>
                </a:extLst>
              </a:tr>
            </a:tbl>
          </a:graphicData>
        </a:graphic>
      </p:graphicFrame>
    </p:spTree>
    <p:extLst>
      <p:ext uri="{BB962C8B-B14F-4D97-AF65-F5344CB8AC3E}">
        <p14:creationId xmlns:p14="http://schemas.microsoft.com/office/powerpoint/2010/main" val="3959003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12960"/>
            <a:ext cx="12193693" cy="6858000"/>
          </a:xfrm>
          <a:prstGeom prst="rect">
            <a:avLst/>
          </a:prstGeom>
          <a:noFill/>
          <a:ln w="9525">
            <a:noFill/>
            <a:miter lim="800000"/>
            <a:headEnd/>
            <a:tailEnd/>
          </a:ln>
        </p:spPr>
      </p:pic>
      <p:sp>
        <p:nvSpPr>
          <p:cNvPr id="10243" name="Rectangle 1"/>
          <p:cNvSpPr>
            <a:spLocks noChangeArrowheads="1"/>
          </p:cNvSpPr>
          <p:nvPr/>
        </p:nvSpPr>
        <p:spPr bwMode="auto">
          <a:xfrm>
            <a:off x="453813" y="401681"/>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err="1">
                <a:solidFill>
                  <a:srgbClr val="FFFF00"/>
                </a:solidFill>
                <a:latin typeface="Times New Roman" pitchFamily="18" charset="0"/>
                <a:cs typeface="Times New Roman" pitchFamily="18" charset="0"/>
              </a:rPr>
              <a:t>Sự</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thành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nhà</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Trần</a:t>
            </a:r>
            <a:r>
              <a:rPr lang="en-US" sz="3200" b="1" dirty="0">
                <a:solidFill>
                  <a:srgbClr val="FFFF00"/>
                </a:solidFill>
                <a:latin typeface="Times New Roman" pitchFamily="18" charset="0"/>
                <a:cs typeface="Times New Roman" pitchFamily="18" charset="0"/>
              </a:rPr>
              <a:t>.</a:t>
            </a:r>
            <a:endParaRPr lang="en-US" sz="3200" dirty="0">
              <a:solidFill>
                <a:srgbClr val="FFFF00"/>
              </a:solidFill>
              <a:latin typeface="Times New Roman" pitchFamily="18" charset="0"/>
              <a:cs typeface="Times New Roman" pitchFamily="18" charset="0"/>
            </a:endParaRPr>
          </a:p>
        </p:txBody>
      </p:sp>
      <p:sp>
        <p:nvSpPr>
          <p:cNvPr id="8" name="TextBox 7"/>
          <p:cNvSpPr txBox="1">
            <a:spLocks noChangeArrowheads="1"/>
          </p:cNvSpPr>
          <p:nvPr/>
        </p:nvSpPr>
        <p:spPr bwMode="auto">
          <a:xfrm>
            <a:off x="545828" y="3091695"/>
            <a:ext cx="11012923" cy="1028596"/>
          </a:xfrm>
          <a:prstGeom prst="rect">
            <a:avLst/>
          </a:prstGeom>
          <a:noFill/>
          <a:ln w="9525">
            <a:noFill/>
            <a:miter lim="800000"/>
            <a:headEnd/>
            <a:tailEnd/>
          </a:ln>
        </p:spPr>
        <p:txBody>
          <a:bodyPr wrap="square" lIns="43288" tIns="21644" rIns="43288" bIns="21644">
            <a:spAutoFit/>
          </a:bodyPr>
          <a:lstStyle/>
          <a:p>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Tháng</a:t>
            </a:r>
            <a:r>
              <a:rPr lang="vi-VN" sz="3200" b="1" dirty="0">
                <a:solidFill>
                  <a:schemeClr val="bg1"/>
                </a:solidFill>
                <a:latin typeface="Times New Roman" pitchFamily="18" charset="0"/>
                <a:cs typeface="Times New Roman" pitchFamily="18" charset="0"/>
              </a:rPr>
              <a:t> 1-1226, </a:t>
            </a:r>
            <a:r>
              <a:rPr lang="vi-VN" sz="3200" b="1" dirty="0" err="1">
                <a:solidFill>
                  <a:schemeClr val="bg1"/>
                </a:solidFill>
                <a:latin typeface="Times New Roman" pitchFamily="18" charset="0"/>
                <a:cs typeface="Times New Roman" pitchFamily="18" charset="0"/>
              </a:rPr>
              <a:t>Lý</a:t>
            </a:r>
            <a:r>
              <a:rPr lang="vi-VN" sz="3200" b="1" dirty="0">
                <a:solidFill>
                  <a:schemeClr val="bg1"/>
                </a:solidFill>
                <a:latin typeface="Times New Roman" pitchFamily="18" charset="0"/>
                <a:cs typeface="Times New Roman" pitchFamily="18" charset="0"/>
              </a:rPr>
              <a:t> Chiêu </a:t>
            </a:r>
            <a:r>
              <a:rPr lang="vi-VN" sz="3200" b="1" dirty="0" err="1">
                <a:solidFill>
                  <a:schemeClr val="bg1"/>
                </a:solidFill>
                <a:latin typeface="Times New Roman" pitchFamily="18" charset="0"/>
                <a:cs typeface="Times New Roman" pitchFamily="18" charset="0"/>
              </a:rPr>
              <a:t>Hoàng</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nhường</a:t>
            </a:r>
            <a:r>
              <a:rPr lang="vi-VN" sz="3200" b="1" dirty="0">
                <a:solidFill>
                  <a:schemeClr val="bg1"/>
                </a:solidFill>
                <a:latin typeface="Times New Roman" pitchFamily="18" charset="0"/>
                <a:cs typeface="Times New Roman" pitchFamily="18" charset="0"/>
              </a:rPr>
              <a:t> ngôi cho </a:t>
            </a:r>
            <a:r>
              <a:rPr lang="vi-VN" sz="3200" b="1" dirty="0" err="1">
                <a:solidFill>
                  <a:schemeClr val="bg1"/>
                </a:solidFill>
                <a:latin typeface="Times New Roman" pitchFamily="18" charset="0"/>
                <a:cs typeface="Times New Roman" pitchFamily="18" charset="0"/>
              </a:rPr>
              <a:t>chồng</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là</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Trần</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Cảnh</a:t>
            </a:r>
            <a:r>
              <a:rPr lang="vi-VN" sz="3200" b="1" dirty="0">
                <a:solidFill>
                  <a:schemeClr val="bg1"/>
                </a:solidFill>
                <a:latin typeface="Times New Roman" pitchFamily="18" charset="0"/>
                <a:cs typeface="Times New Roman" pitchFamily="18" charset="0"/>
              </a:rPr>
              <a:t> -&gt; </a:t>
            </a:r>
            <a:r>
              <a:rPr lang="vi-VN" sz="3200" b="1" dirty="0" err="1">
                <a:solidFill>
                  <a:schemeClr val="bg1"/>
                </a:solidFill>
                <a:latin typeface="Times New Roman" pitchFamily="18" charset="0"/>
                <a:cs typeface="Times New Roman" pitchFamily="18" charset="0"/>
              </a:rPr>
              <a:t>nhà</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Trần</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thành</a:t>
            </a:r>
            <a:r>
              <a:rPr lang="vi-VN" sz="3200" b="1" dirty="0">
                <a:solidFill>
                  <a:schemeClr val="bg1"/>
                </a:solidFill>
                <a:latin typeface="Times New Roman" pitchFamily="18" charset="0"/>
                <a:cs typeface="Times New Roman" pitchFamily="18" charset="0"/>
              </a:rPr>
              <a:t> </a:t>
            </a:r>
            <a:r>
              <a:rPr lang="vi-VN" sz="3200" b="1" dirty="0" err="1">
                <a:solidFill>
                  <a:schemeClr val="bg1"/>
                </a:solidFill>
                <a:latin typeface="Times New Roman" pitchFamily="18" charset="0"/>
                <a:cs typeface="Times New Roman" pitchFamily="18" charset="0"/>
              </a:rPr>
              <a:t>lập</a:t>
            </a:r>
            <a:r>
              <a:rPr lang="vi-VN" sz="3200" b="1" dirty="0">
                <a:solidFill>
                  <a:schemeClr val="bg1"/>
                </a:solidFill>
                <a:latin typeface="Times New Roman" pitchFamily="18" charset="0"/>
                <a:cs typeface="Times New Roman" pitchFamily="18" charset="0"/>
              </a:rPr>
              <a:t>.</a:t>
            </a:r>
            <a:endParaRPr lang="en-US" sz="3200" b="1" dirty="0">
              <a:solidFill>
                <a:schemeClr val="bg1"/>
              </a:solidFill>
              <a:latin typeface="Times New Roman" pitchFamily="18" charset="0"/>
              <a:cs typeface="Times New Roman" pitchFamily="18" charset="0"/>
            </a:endParaRPr>
          </a:p>
        </p:txBody>
      </p:sp>
      <p:sp>
        <p:nvSpPr>
          <p:cNvPr id="10" name="TextBox 7"/>
          <p:cNvSpPr txBox="1">
            <a:spLocks noChangeArrowheads="1"/>
          </p:cNvSpPr>
          <p:nvPr/>
        </p:nvSpPr>
        <p:spPr bwMode="auto">
          <a:xfrm>
            <a:off x="522180" y="1920922"/>
            <a:ext cx="10526820" cy="1028596"/>
          </a:xfrm>
          <a:prstGeom prst="rect">
            <a:avLst/>
          </a:prstGeom>
          <a:noFill/>
          <a:ln w="9525">
            <a:noFill/>
            <a:miter lim="800000"/>
            <a:headEnd/>
            <a:tailEnd/>
          </a:ln>
        </p:spPr>
        <p:txBody>
          <a:bodyPr wrap="square" lIns="43288" tIns="21644" rIns="43288" bIns="21644">
            <a:spAutoFit/>
          </a:bodyPr>
          <a:lstStyle/>
          <a:p>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Cuối</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thế</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kỉ</a:t>
            </a:r>
            <a:r>
              <a:rPr lang="en-US" sz="3200" b="1" dirty="0">
                <a:solidFill>
                  <a:schemeClr val="bg1"/>
                </a:solidFill>
                <a:latin typeface="Times New Roman" pitchFamily="18" charset="0"/>
                <a:cs typeface="Times New Roman" pitchFamily="18" charset="0"/>
              </a:rPr>
              <a:t> XII, </a:t>
            </a:r>
            <a:r>
              <a:rPr lang="en-US" sz="3200" b="1" dirty="0" err="1">
                <a:solidFill>
                  <a:schemeClr val="bg1"/>
                </a:solidFill>
                <a:latin typeface="Times New Roman" pitchFamily="18" charset="0"/>
                <a:cs typeface="Times New Roman" pitchFamily="18" charset="0"/>
              </a:rPr>
              <a:t>nhà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Lý</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suy</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yếu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nhà</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Trần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từng</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bước</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thâu</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tóm</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quyền</a:t>
            </a:r>
            <a:r>
              <a:rPr lang="en-US" sz="3200" b="1" dirty="0">
                <a:solidFill>
                  <a:schemeClr val="bg1"/>
                </a:solidFill>
                <a:latin typeface="Times New Roman" pitchFamily="18" charset="0"/>
                <a:cs typeface="Times New Roman" pitchFamily="18" charset="0"/>
              </a:rPr>
              <a:t> </a:t>
            </a:r>
            <a:r>
              <a:rPr lang="en-US" sz="3200" b="1" dirty="0" err="1">
                <a:solidFill>
                  <a:schemeClr val="bg1"/>
                </a:solidFill>
                <a:latin typeface="Times New Roman" pitchFamily="18" charset="0"/>
                <a:cs typeface="Times New Roman" pitchFamily="18" charset="0"/>
              </a:rPr>
              <a:t>hành</a:t>
            </a:r>
            <a:r>
              <a:rPr lang="en-US" sz="3200" b="1" dirty="0">
                <a:solidFill>
                  <a:schemeClr val="bg1"/>
                </a:solidFill>
                <a:latin typeface="Times New Roman" pitchFamily="18" charset="0"/>
                <a:cs typeface="Times New Roman" pitchFamily="18" charset="0"/>
              </a:rPr>
              <a:t>.</a:t>
            </a:r>
          </a:p>
        </p:txBody>
      </p:sp>
      <p:sp>
        <p:nvSpPr>
          <p:cNvPr id="9" name="Rectangle 8">
            <a:extLst>
              <a:ext uri="{FF2B5EF4-FFF2-40B4-BE49-F238E27FC236}">
                <a16:creationId xmlns:a16="http://schemas.microsoft.com/office/drawing/2014/main" id="{F34F6E39-D14C-4CCA-A7C8-EE281B76F9BB}"/>
              </a:ext>
            </a:extLst>
          </p:cNvPr>
          <p:cNvSpPr>
            <a:spLocks noChangeArrowheads="1"/>
          </p:cNvSpPr>
          <p:nvPr/>
        </p:nvSpPr>
        <p:spPr bwMode="auto">
          <a:xfrm>
            <a:off x="457198" y="818008"/>
            <a:ext cx="121916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vi-VN" sz="80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par>
                                <p:cTn id="9" presetID="55"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1000" fill="hold"/>
                                        <p:tgtEl>
                                          <p:spTgt spid="10"/>
                                        </p:tgtEl>
                                        <p:attrNameLst>
                                          <p:attrName>ppt_w</p:attrName>
                                        </p:attrNameLst>
                                      </p:cBhvr>
                                      <p:tavLst>
                                        <p:tav tm="0">
                                          <p:val>
                                            <p:strVal val="#ppt_w*0.70"/>
                                          </p:val>
                                        </p:tav>
                                        <p:tav tm="100000">
                                          <p:val>
                                            <p:strVal val="#ppt_w"/>
                                          </p:val>
                                        </p:tav>
                                      </p:tavLst>
                                    </p:anim>
                                    <p:anim calcmode="lin" valueType="num">
                                      <p:cBhvr>
                                        <p:cTn id="12" dur="1000" fill="hold"/>
                                        <p:tgtEl>
                                          <p:spTgt spid="10"/>
                                        </p:tgtEl>
                                        <p:attrNameLst>
                                          <p:attrName>ppt_h</p:attrName>
                                        </p:attrNameLst>
                                      </p:cBhvr>
                                      <p:tavLst>
                                        <p:tav tm="0">
                                          <p:val>
                                            <p:strVal val="#ppt_h"/>
                                          </p:val>
                                        </p:tav>
                                        <p:tav tm="100000">
                                          <p:val>
                                            <p:strVal val="#ppt_h"/>
                                          </p:val>
                                        </p:tav>
                                      </p:tavLst>
                                    </p:anim>
                                    <p:animEffect transition="in" filter="fade">
                                      <p:cBhvr>
                                        <p:cTn id="13" dur="10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 calcmode="lin" valueType="num">
                                      <p:cBhvr additive="base">
                                        <p:cTn id="18"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36" presetClass="emph" presetSubtype="0" repeatCount="indefinite" fill="hold" grpId="0" nodeType="clickEffect">
                                  <p:stCondLst>
                                    <p:cond delay="0"/>
                                  </p:stCondLst>
                                  <p:iterate type="lt">
                                    <p:tmPct val="10000"/>
                                  </p:iterate>
                                  <p:childTnLst>
                                    <p:animScale>
                                      <p:cBhvr>
                                        <p:cTn id="23" dur="250" autoRev="1" fill="hold">
                                          <p:stCondLst>
                                            <p:cond delay="0"/>
                                          </p:stCondLst>
                                        </p:cTn>
                                        <p:tgtEl>
                                          <p:spTgt spid="9"/>
                                        </p:tgtEl>
                                      </p:cBhvr>
                                      <p:to x="80000" y="100000"/>
                                    </p:animScale>
                                    <p:anim by="(#ppt_w*0.10)" calcmode="lin" valueType="num">
                                      <p:cBhvr>
                                        <p:cTn id="24" dur="250" autoRev="1" fill="hold">
                                          <p:stCondLst>
                                            <p:cond delay="0"/>
                                          </p:stCondLst>
                                        </p:cTn>
                                        <p:tgtEl>
                                          <p:spTgt spid="9"/>
                                        </p:tgtEl>
                                        <p:attrNameLst>
                                          <p:attrName>ppt_x</p:attrName>
                                        </p:attrNameLst>
                                      </p:cBhvr>
                                    </p:anim>
                                    <p:anim by="(-#ppt_w*0.10)" calcmode="lin" valueType="num">
                                      <p:cBhvr>
                                        <p:cTn id="25" dur="250" autoRev="1" fill="hold">
                                          <p:stCondLst>
                                            <p:cond delay="0"/>
                                          </p:stCondLst>
                                        </p:cTn>
                                        <p:tgtEl>
                                          <p:spTgt spid="9"/>
                                        </p:tgtEl>
                                        <p:attrNameLst>
                                          <p:attrName>ppt_y</p:attrName>
                                        </p:attrNameLst>
                                      </p:cBhvr>
                                    </p:anim>
                                    <p:animRot by="-480000">
                                      <p:cBhvr>
                                        <p:cTn id="26" dur="250" autoRev="1" fill="hold">
                                          <p:stCondLst>
                                            <p:cond delay="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P spid="10"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6324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76200" y="19050"/>
            <a:ext cx="12268200" cy="6858000"/>
          </a:xfrm>
          <a:prstGeom prst="rect">
            <a:avLst/>
          </a:prstGeom>
          <a:noFill/>
          <a:ln w="9525">
            <a:noFill/>
            <a:miter lim="800000"/>
            <a:headEnd/>
            <a:tailEnd/>
          </a:ln>
        </p:spPr>
      </p:pic>
      <p:sp>
        <p:nvSpPr>
          <p:cNvPr id="13" name="TextBox 7"/>
          <p:cNvSpPr txBox="1">
            <a:spLocks noChangeArrowheads="1"/>
          </p:cNvSpPr>
          <p:nvPr/>
        </p:nvSpPr>
        <p:spPr bwMode="auto">
          <a:xfrm>
            <a:off x="533400" y="632268"/>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2. </a:t>
            </a:r>
            <a:r>
              <a:rPr lang="en-US" sz="3200" b="1" dirty="0" err="1">
                <a:solidFill>
                  <a:srgbClr val="FFFF00"/>
                </a:solidFill>
                <a:latin typeface="Times New Roman" panose="02020603050405020304" pitchFamily="18" charset="0"/>
                <a:ea typeface="Times New Roman" panose="02020603050405020304" pitchFamily="18" charset="0"/>
              </a:rPr>
              <a:t>Tình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hình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chính</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trị</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
        <p:nvSpPr>
          <p:cNvPr id="8" name="TextBox 7">
            <a:extLst>
              <a:ext uri="{FF2B5EF4-FFF2-40B4-BE49-F238E27FC236}">
                <a16:creationId xmlns:a16="http://schemas.microsoft.com/office/drawing/2014/main" id="{2C11C10E-D93D-4709-BD87-A80BEBF79B7A}"/>
              </a:ext>
            </a:extLst>
          </p:cNvPr>
          <p:cNvSpPr txBox="1">
            <a:spLocks noChangeArrowheads="1"/>
          </p:cNvSpPr>
          <p:nvPr/>
        </p:nvSpPr>
        <p:spPr bwMode="auto">
          <a:xfrm>
            <a:off x="533400" y="1211716"/>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solidFill>
                  <a:srgbClr val="FFFF00"/>
                </a:solidFill>
                <a:latin typeface="Times New Roman" panose="02020603050405020304" pitchFamily="18" charset="0"/>
                <a:ea typeface="Times New Roman" panose="02020603050405020304" pitchFamily="18" charset="0"/>
              </a:rPr>
              <a:t>a. </a:t>
            </a:r>
            <a:r>
              <a:rPr lang="en-US" sz="3200" b="1" dirty="0" err="1">
                <a:solidFill>
                  <a:srgbClr val="FFFF00"/>
                </a:solidFill>
                <a:latin typeface="Times New Roman" panose="02020603050405020304" pitchFamily="18" charset="0"/>
                <a:ea typeface="Times New Roman" panose="02020603050405020304" pitchFamily="18" charset="0"/>
              </a:rPr>
              <a:t>Bộ</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máy</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nhà</a:t>
            </a:r>
            <a:r>
              <a:rPr lang="en-US" sz="3200" b="1" dirty="0">
                <a:solidFill>
                  <a:srgbClr val="FFFF00"/>
                </a:solidFill>
                <a:latin typeface="Times New Roman" panose="02020603050405020304" pitchFamily="18" charset="0"/>
                <a:ea typeface="Times New Roman" panose="02020603050405020304" pitchFamily="18" charset="0"/>
              </a:rPr>
              <a:t> </a:t>
            </a:r>
            <a:r>
              <a:rPr lang="en-US" sz="3200" b="1" dirty="0" err="1">
                <a:solidFill>
                  <a:srgbClr val="FFFF00"/>
                </a:solidFill>
                <a:latin typeface="Times New Roman" panose="02020603050405020304" pitchFamily="18" charset="0"/>
                <a:ea typeface="Times New Roman" panose="02020603050405020304" pitchFamily="18" charset="0"/>
              </a:rPr>
              <a:t>nước</a:t>
            </a:r>
            <a:r>
              <a:rPr lang="en-US" sz="3200" b="1" dirty="0">
                <a:solidFill>
                  <a:srgbClr val="FFFF00"/>
                </a:solidFill>
                <a:latin typeface="Times New Roman" panose="02020603050405020304" pitchFamily="18" charset="0"/>
                <a:ea typeface="Times New Roman" panose="02020603050405020304" pitchFamily="18" charset="0"/>
              </a:rPr>
              <a:t>.</a:t>
            </a:r>
            <a:endParaRPr lang="vi-VN"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I 1 (NGUYÊ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589713"/>
          </a:xfrm>
          <a:prstGeom prst="rect">
            <a:avLst/>
          </a:prstGeom>
        </p:spPr>
      </p:pic>
    </p:spTree>
    <p:extLst>
      <p:ext uri="{BB962C8B-B14F-4D97-AF65-F5344CB8AC3E}">
        <p14:creationId xmlns:p14="http://schemas.microsoft.com/office/powerpoint/2010/main" val="8370229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ext Box 2"/>
          <p:cNvSpPr txBox="1">
            <a:spLocks noChangeArrowheads="1"/>
          </p:cNvSpPr>
          <p:nvPr/>
        </p:nvSpPr>
        <p:spPr bwMode="auto">
          <a:xfrm>
            <a:off x="2147117" y="0"/>
            <a:ext cx="75977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2800" b="1" dirty="0">
                <a:latin typeface=".VnTimeH" panose="020B7200000000000000" pitchFamily="34" charset="0"/>
                <a:cs typeface="Arial" panose="020B0604020202020204" pitchFamily="34" charset="0"/>
              </a:rPr>
              <a:t>S¥ </a:t>
            </a:r>
            <a:r>
              <a:rPr lang="en-US" altLang="en-US" sz="2800" b="1" dirty="0">
                <a:latin typeface="Times New Roman" panose="02020603050405020304" pitchFamily="18" charset="0"/>
                <a:cs typeface="Times New Roman" panose="02020603050405020304" pitchFamily="18" charset="0"/>
              </a:rPr>
              <a:t>ĐỒ </a:t>
            </a:r>
            <a:r>
              <a:rPr lang="en-US" altLang="en-US" sz="2800" b="1" dirty="0" err="1">
                <a:latin typeface=".VnTimeH" panose="020B7200000000000000" pitchFamily="34" charset="0"/>
                <a:cs typeface="Arial" panose="020B0604020202020204" pitchFamily="34" charset="0"/>
              </a:rPr>
              <a:t>Bé</a:t>
            </a:r>
            <a:r>
              <a:rPr lang="en-US" altLang="en-US" sz="2800" b="1" dirty="0">
                <a:latin typeface=".VnTimeH" panose="020B7200000000000000" pitchFamily="34" charset="0"/>
                <a:cs typeface="Arial" panose="020B0604020202020204" pitchFamily="34" charset="0"/>
              </a:rPr>
              <a:t> M¸Y NHµ </a:t>
            </a:r>
            <a:r>
              <a:rPr lang="en-US" altLang="en-US" sz="2800" b="1" dirty="0" err="1">
                <a:latin typeface=".VnTimeH" panose="020B7200000000000000" pitchFamily="34" charset="0"/>
                <a:cs typeface="Arial" panose="020B0604020202020204" pitchFamily="34" charset="0"/>
              </a:rPr>
              <a:t>N¦íC</a:t>
            </a:r>
            <a:r>
              <a:rPr lang="en-US" altLang="en-US" sz="2800" b="1" dirty="0">
                <a:latin typeface=".VnTimeH" panose="020B7200000000000000" pitchFamily="34" charset="0"/>
                <a:cs typeface="Arial" panose="020B0604020202020204" pitchFamily="34" charset="0"/>
              </a:rPr>
              <a:t> </a:t>
            </a:r>
            <a:r>
              <a:rPr lang="en-US" altLang="en-US" sz="2800" b="1" dirty="0" err="1">
                <a:latin typeface=".VnTimeH" panose="020B7200000000000000" pitchFamily="34" charset="0"/>
                <a:cs typeface="Arial" panose="020B0604020202020204" pitchFamily="34" charset="0"/>
              </a:rPr>
              <a:t>THêI</a:t>
            </a:r>
            <a:r>
              <a:rPr lang="en-US" altLang="en-US" sz="2800" b="1" dirty="0">
                <a:latin typeface=".VnTimeH" panose="020B7200000000000000" pitchFamily="34" charset="0"/>
                <a:cs typeface="Arial" panose="020B0604020202020204" pitchFamily="34" charset="0"/>
              </a:rPr>
              <a:t> TRÇN</a:t>
            </a:r>
          </a:p>
        </p:txBody>
      </p:sp>
      <p:sp>
        <p:nvSpPr>
          <p:cNvPr id="103427" name="Text Box 7"/>
          <p:cNvSpPr txBox="1">
            <a:spLocks noChangeArrowheads="1"/>
          </p:cNvSpPr>
          <p:nvPr/>
        </p:nvSpPr>
        <p:spPr bwMode="auto">
          <a:xfrm>
            <a:off x="5824724" y="4276056"/>
            <a:ext cx="25860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Cấp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chính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trung</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gian</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
        <p:nvSpPr>
          <p:cNvPr id="103428" name="Text Box 9"/>
          <p:cNvSpPr txBox="1">
            <a:spLocks noChangeArrowheads="1"/>
          </p:cNvSpPr>
          <p:nvPr/>
        </p:nvSpPr>
        <p:spPr bwMode="auto">
          <a:xfrm>
            <a:off x="1952326" y="469750"/>
            <a:ext cx="7987356" cy="830997"/>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Vua</a:t>
            </a:r>
          </a:p>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 (Thái </a:t>
            </a:r>
            <a:r>
              <a:rPr lang="en-US" altLang="en-US" sz="2400" b="1" dirty="0" err="1">
                <a:highlight>
                  <a:srgbClr val="FFFF00"/>
                </a:highlight>
                <a:latin typeface="Times New Roman" panose="02020603050405020304" pitchFamily="18" charset="0"/>
                <a:cs typeface="Times New Roman" panose="02020603050405020304" pitchFamily="18" charset="0"/>
              </a:rPr>
              <a:t>Thượng</a:t>
            </a:r>
            <a:r>
              <a:rPr lang="en-US" altLang="en-US" sz="2400" b="1" dirty="0">
                <a:highlight>
                  <a:srgbClr val="FFFF00"/>
                </a:highlight>
                <a:latin typeface="Times New Roman" panose="02020603050405020304" pitchFamily="18" charset="0"/>
                <a:cs typeface="Times New Roman" panose="02020603050405020304" pitchFamily="18" charset="0"/>
              </a:rPr>
              <a:t> Hoàng)</a:t>
            </a:r>
          </a:p>
        </p:txBody>
      </p:sp>
      <p:sp>
        <p:nvSpPr>
          <p:cNvPr id="103429" name="Text Box 10"/>
          <p:cNvSpPr txBox="1">
            <a:spLocks noChangeArrowheads="1"/>
          </p:cNvSpPr>
          <p:nvPr/>
        </p:nvSpPr>
        <p:spPr bwMode="auto">
          <a:xfrm>
            <a:off x="92947" y="1735704"/>
            <a:ext cx="1557051" cy="830997"/>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Quan </a:t>
            </a:r>
            <a:r>
              <a:rPr lang="en-US" altLang="en-US" sz="2400" b="1" dirty="0" err="1">
                <a:highlight>
                  <a:srgbClr val="FFFF00"/>
                </a:highlight>
                <a:latin typeface="Times New Roman" panose="02020603050405020304" pitchFamily="18" charset="0"/>
                <a:cs typeface="Times New Roman" panose="02020603050405020304" pitchFamily="18" charset="0"/>
              </a:rPr>
              <a:t>văn</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a:t>
            </a:r>
            <a:r>
              <a:rPr lang="en-US" altLang="en-US" sz="2400" b="1" dirty="0" err="1">
                <a:highlight>
                  <a:srgbClr val="FFFF00"/>
                </a:highlight>
                <a:latin typeface="Times New Roman" panose="02020603050405020304" pitchFamily="18" charset="0"/>
                <a:cs typeface="Times New Roman" panose="02020603050405020304" pitchFamily="18" charset="0"/>
              </a:rPr>
              <a:t>Họ</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Trần</a:t>
            </a:r>
            <a:r>
              <a:rPr lang="en-US" altLang="en-US" sz="2400" b="1" dirty="0">
                <a:highlight>
                  <a:srgbClr val="FFFF00"/>
                </a:highlight>
                <a:latin typeface="Times New Roman" panose="02020603050405020304" pitchFamily="18" charset="0"/>
                <a:cs typeface="Times New Roman" panose="02020603050405020304" pitchFamily="18" charset="0"/>
              </a:rPr>
              <a:t>)</a:t>
            </a:r>
          </a:p>
        </p:txBody>
      </p:sp>
      <p:sp>
        <p:nvSpPr>
          <p:cNvPr id="103430" name="Text Box 11"/>
          <p:cNvSpPr txBox="1">
            <a:spLocks noChangeArrowheads="1"/>
          </p:cNvSpPr>
          <p:nvPr/>
        </p:nvSpPr>
        <p:spPr bwMode="auto">
          <a:xfrm>
            <a:off x="1711231" y="1743488"/>
            <a:ext cx="1739097" cy="830997"/>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Quan </a:t>
            </a:r>
            <a:r>
              <a:rPr lang="vi-VN" altLang="en-US" sz="2400" b="1" dirty="0">
                <a:highlight>
                  <a:srgbClr val="FFFF00"/>
                </a:highlight>
                <a:latin typeface="Times New Roman" panose="02020603050405020304" pitchFamily="18" charset="0"/>
                <a:cs typeface="Times New Roman" panose="02020603050405020304" pitchFamily="18" charset="0"/>
              </a:rPr>
              <a:t>võ</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a:spcBef>
                <a:spcPct val="0"/>
              </a:spcBef>
              <a:buNone/>
            </a:pPr>
            <a:r>
              <a:rPr lang="en-US" altLang="en-US" sz="2400" b="1" dirty="0">
                <a:highlight>
                  <a:srgbClr val="FFFF00"/>
                </a:highlight>
                <a:latin typeface="Times New Roman" panose="02020603050405020304" pitchFamily="18" charset="0"/>
                <a:cs typeface="Times New Roman" panose="02020603050405020304" pitchFamily="18" charset="0"/>
              </a:rPr>
              <a:t>(</a:t>
            </a:r>
            <a:r>
              <a:rPr lang="en-US" altLang="en-US" sz="2400" b="1" dirty="0" err="1">
                <a:highlight>
                  <a:srgbClr val="FFFF00"/>
                </a:highlight>
                <a:latin typeface="Times New Roman" panose="02020603050405020304" pitchFamily="18" charset="0"/>
                <a:cs typeface="Times New Roman" panose="02020603050405020304" pitchFamily="18" charset="0"/>
              </a:rPr>
              <a:t>Họ</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Trần</a:t>
            </a:r>
            <a:r>
              <a:rPr lang="en-US" altLang="en-US" sz="2400" b="1" dirty="0">
                <a:highlight>
                  <a:srgbClr val="FFFF00"/>
                </a:highlight>
                <a:latin typeface="Times New Roman" panose="02020603050405020304" pitchFamily="18" charset="0"/>
                <a:cs typeface="Times New Roman" panose="02020603050405020304" pitchFamily="18" charset="0"/>
              </a:rPr>
              <a:t>)</a:t>
            </a:r>
          </a:p>
        </p:txBody>
      </p:sp>
      <p:sp>
        <p:nvSpPr>
          <p:cNvPr id="103431" name="Text Box 12"/>
          <p:cNvSpPr txBox="1">
            <a:spLocks noChangeArrowheads="1"/>
          </p:cNvSpPr>
          <p:nvPr/>
        </p:nvSpPr>
        <p:spPr bwMode="auto">
          <a:xfrm>
            <a:off x="3595928" y="1730008"/>
            <a:ext cx="3942123" cy="461665"/>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Các </a:t>
            </a:r>
            <a:r>
              <a:rPr lang="en-US" altLang="en-US" sz="2400" b="1" dirty="0" err="1">
                <a:highlight>
                  <a:srgbClr val="FFFF00"/>
                </a:highlight>
                <a:latin typeface="Times New Roman" panose="02020603050405020304" pitchFamily="18" charset="0"/>
                <a:cs typeface="Times New Roman" panose="02020603050405020304" pitchFamily="18" charset="0"/>
              </a:rPr>
              <a:t>cơ</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quan</a:t>
            </a:r>
            <a:endParaRPr lang="en-US" altLang="en-US" sz="2400" b="1" dirty="0">
              <a:highlight>
                <a:srgbClr val="FFFF00"/>
              </a:highlight>
              <a:latin typeface="Times New Roman" panose="02020603050405020304" pitchFamily="18" charset="0"/>
              <a:cs typeface="Times New Roman" panose="02020603050405020304" pitchFamily="18" charset="0"/>
            </a:endParaRPr>
          </a:p>
        </p:txBody>
      </p:sp>
      <p:sp>
        <p:nvSpPr>
          <p:cNvPr id="103432" name="Text Box 13"/>
          <p:cNvSpPr txBox="1">
            <a:spLocks noChangeArrowheads="1"/>
          </p:cNvSpPr>
          <p:nvPr/>
        </p:nvSpPr>
        <p:spPr bwMode="auto">
          <a:xfrm>
            <a:off x="3595928" y="2191673"/>
            <a:ext cx="1298887"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Quốc </a:t>
            </a:r>
            <a:r>
              <a:rPr lang="en-US" altLang="en-US" sz="2400" b="1" dirty="0" err="1">
                <a:highlight>
                  <a:srgbClr val="FFFF00"/>
                </a:highlight>
                <a:latin typeface="Times New Roman" panose="02020603050405020304" pitchFamily="18" charset="0"/>
                <a:cs typeface="Times New Roman" panose="02020603050405020304" pitchFamily="18" charset="0"/>
              </a:rPr>
              <a:t>sử</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viện</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400" b="1" dirty="0">
              <a:highlight>
                <a:srgbClr val="FFFF00"/>
              </a:highlight>
              <a:latin typeface=".VnTime" panose="020B7200000000000000" pitchFamily="34" charset="0"/>
              <a:cs typeface="Arial" panose="020B0604020202020204" pitchFamily="34" charset="0"/>
            </a:endParaRPr>
          </a:p>
        </p:txBody>
      </p:sp>
      <p:sp>
        <p:nvSpPr>
          <p:cNvPr id="103433" name="Text Box 14"/>
          <p:cNvSpPr txBox="1">
            <a:spLocks noChangeArrowheads="1"/>
          </p:cNvSpPr>
          <p:nvPr/>
        </p:nvSpPr>
        <p:spPr bwMode="auto">
          <a:xfrm>
            <a:off x="4912013" y="2195378"/>
            <a:ext cx="1481630"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Thái y </a:t>
            </a:r>
            <a:r>
              <a:rPr lang="en-US" altLang="en-US" sz="2400" b="1" dirty="0" err="1">
                <a:highlight>
                  <a:srgbClr val="FFFF00"/>
                </a:highlight>
                <a:latin typeface="Times New Roman" panose="02020603050405020304" pitchFamily="18" charset="0"/>
                <a:cs typeface="Times New Roman" panose="02020603050405020304" pitchFamily="18" charset="0"/>
              </a:rPr>
              <a:t>viện</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400" b="1" dirty="0">
              <a:highlight>
                <a:srgbClr val="FFFF00"/>
              </a:highlight>
              <a:latin typeface=".VnTime" panose="020B7200000000000000" pitchFamily="34" charset="0"/>
              <a:cs typeface="Arial" panose="020B0604020202020204" pitchFamily="34" charset="0"/>
            </a:endParaRPr>
          </a:p>
        </p:txBody>
      </p:sp>
      <p:sp>
        <p:nvSpPr>
          <p:cNvPr id="103434" name="Text Box 15"/>
          <p:cNvSpPr txBox="1">
            <a:spLocks noChangeArrowheads="1"/>
          </p:cNvSpPr>
          <p:nvPr/>
        </p:nvSpPr>
        <p:spPr bwMode="auto">
          <a:xfrm>
            <a:off x="6410841" y="2191673"/>
            <a:ext cx="1129783"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Tôn </a:t>
            </a:r>
            <a:r>
              <a:rPr lang="en-US" altLang="en-US" sz="2400" b="1" dirty="0" err="1">
                <a:highlight>
                  <a:srgbClr val="FFFF00"/>
                </a:highlight>
                <a:latin typeface="Times New Roman" panose="02020603050405020304" pitchFamily="18" charset="0"/>
                <a:cs typeface="Times New Roman" panose="02020603050405020304" pitchFamily="18" charset="0"/>
              </a:rPr>
              <a:t>nhân</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phủ</a:t>
            </a:r>
            <a:endParaRPr lang="en-US" altLang="en-US" sz="2400" b="1" dirty="0">
              <a:highlight>
                <a:srgbClr val="FFFF00"/>
              </a:highlight>
              <a:latin typeface="Times New Roman" panose="02020603050405020304" pitchFamily="18" charset="0"/>
              <a:cs typeface="Times New Roman" panose="02020603050405020304" pitchFamily="18" charset="0"/>
            </a:endParaRPr>
          </a:p>
        </p:txBody>
      </p:sp>
      <p:sp>
        <p:nvSpPr>
          <p:cNvPr id="103435" name="Text Box 16"/>
          <p:cNvSpPr txBox="1">
            <a:spLocks noChangeArrowheads="1"/>
          </p:cNvSpPr>
          <p:nvPr/>
        </p:nvSpPr>
        <p:spPr bwMode="auto">
          <a:xfrm>
            <a:off x="7903932" y="1732942"/>
            <a:ext cx="3190437" cy="461665"/>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Các </a:t>
            </a:r>
            <a:r>
              <a:rPr lang="en-US" altLang="en-US" sz="2400" b="1" dirty="0" err="1">
                <a:highlight>
                  <a:srgbClr val="FFFF00"/>
                </a:highlight>
                <a:latin typeface="Times New Roman" panose="02020603050405020304" pitchFamily="18" charset="0"/>
                <a:cs typeface="Times New Roman" panose="02020603050405020304" pitchFamily="18" charset="0"/>
              </a:rPr>
              <a:t>chức</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quan</a:t>
            </a:r>
            <a:endParaRPr lang="en-US" altLang="en-US" sz="2400" b="1" dirty="0">
              <a:highlight>
                <a:srgbClr val="FFFF00"/>
              </a:highlight>
              <a:latin typeface="Times New Roman" panose="02020603050405020304" pitchFamily="18" charset="0"/>
              <a:cs typeface="Times New Roman" panose="02020603050405020304" pitchFamily="18" charset="0"/>
            </a:endParaRPr>
          </a:p>
        </p:txBody>
      </p:sp>
      <p:sp>
        <p:nvSpPr>
          <p:cNvPr id="103436" name="Text Box 17"/>
          <p:cNvSpPr txBox="1">
            <a:spLocks noChangeArrowheads="1"/>
          </p:cNvSpPr>
          <p:nvPr/>
        </p:nvSpPr>
        <p:spPr bwMode="auto">
          <a:xfrm>
            <a:off x="7893772" y="2228671"/>
            <a:ext cx="1018550"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FFFF00"/>
                </a:highlight>
                <a:latin typeface="Times New Roman" panose="02020603050405020304" pitchFamily="18" charset="0"/>
                <a:cs typeface="Times New Roman" panose="02020603050405020304" pitchFamily="18" charset="0"/>
              </a:rPr>
              <a:t>Hà </a:t>
            </a:r>
            <a:r>
              <a:rPr lang="en-US" altLang="en-US" sz="2400" b="1" dirty="0" err="1">
                <a:highlight>
                  <a:srgbClr val="FFFF00"/>
                </a:highlight>
                <a:latin typeface="Times New Roman" panose="02020603050405020304" pitchFamily="18" charset="0"/>
                <a:cs typeface="Times New Roman" panose="02020603050405020304" pitchFamily="18" charset="0"/>
              </a:rPr>
              <a:t>đê</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sứ</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400" b="1" dirty="0">
              <a:highlight>
                <a:srgbClr val="FFFF00"/>
              </a:highlight>
              <a:latin typeface=".VnTime" panose="020B7200000000000000" pitchFamily="34" charset="0"/>
              <a:cs typeface="Arial" panose="020B0604020202020204" pitchFamily="34" charset="0"/>
            </a:endParaRPr>
          </a:p>
        </p:txBody>
      </p:sp>
      <p:sp>
        <p:nvSpPr>
          <p:cNvPr id="103437" name="Text Box 18"/>
          <p:cNvSpPr txBox="1">
            <a:spLocks noChangeArrowheads="1"/>
          </p:cNvSpPr>
          <p:nvPr/>
        </p:nvSpPr>
        <p:spPr bwMode="auto">
          <a:xfrm>
            <a:off x="8922132" y="2238274"/>
            <a:ext cx="1232416"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highlight>
                  <a:srgbClr val="FFFF00"/>
                </a:highlight>
                <a:latin typeface="Times New Roman" panose="02020603050405020304" pitchFamily="18" charset="0"/>
                <a:cs typeface="Times New Roman" panose="02020603050405020304" pitchFamily="18" charset="0"/>
              </a:rPr>
              <a:t>Khuyến</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nông</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sứ</a:t>
            </a:r>
            <a:endParaRPr lang="en-US" altLang="en-US" sz="2400" b="1" dirty="0">
              <a:highlight>
                <a:srgbClr val="FFFF00"/>
              </a:highlight>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2400" b="1" dirty="0">
              <a:highlight>
                <a:srgbClr val="FFFF00"/>
              </a:highlight>
              <a:latin typeface="Times New Roman" panose="02020603050405020304" pitchFamily="18" charset="0"/>
              <a:cs typeface="Times New Roman" panose="02020603050405020304" pitchFamily="18" charset="0"/>
            </a:endParaRPr>
          </a:p>
        </p:txBody>
      </p:sp>
      <p:sp>
        <p:nvSpPr>
          <p:cNvPr id="103438" name="Text Box 19"/>
          <p:cNvSpPr txBox="1">
            <a:spLocks noChangeArrowheads="1"/>
          </p:cNvSpPr>
          <p:nvPr/>
        </p:nvSpPr>
        <p:spPr bwMode="auto">
          <a:xfrm>
            <a:off x="10154548" y="2245180"/>
            <a:ext cx="919513" cy="1200329"/>
          </a:xfrm>
          <a:prstGeom prst="rect">
            <a:avLst/>
          </a:prstGeom>
          <a:solidFill>
            <a:schemeClr val="accent1"/>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highlight>
                  <a:srgbClr val="FFFF00"/>
                </a:highlight>
                <a:latin typeface="Times New Roman" panose="02020603050405020304" pitchFamily="18" charset="0"/>
                <a:cs typeface="Times New Roman" panose="02020603050405020304" pitchFamily="18" charset="0"/>
              </a:rPr>
              <a:t>Đồn</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điền</a:t>
            </a:r>
            <a:r>
              <a:rPr lang="en-US" altLang="en-US" sz="2400" b="1" dirty="0">
                <a:highlight>
                  <a:srgbClr val="FFFF00"/>
                </a:highlight>
                <a:latin typeface="Times New Roman" panose="02020603050405020304" pitchFamily="18" charset="0"/>
                <a:cs typeface="Times New Roman" panose="02020603050405020304" pitchFamily="18" charset="0"/>
              </a:rPr>
              <a:t> </a:t>
            </a:r>
            <a:r>
              <a:rPr lang="en-US" altLang="en-US" sz="2400" b="1" dirty="0" err="1">
                <a:highlight>
                  <a:srgbClr val="FFFF00"/>
                </a:highlight>
                <a:latin typeface="Times New Roman" panose="02020603050405020304" pitchFamily="18" charset="0"/>
                <a:cs typeface="Times New Roman" panose="02020603050405020304" pitchFamily="18" charset="0"/>
              </a:rPr>
              <a:t>sứ</a:t>
            </a:r>
            <a:endParaRPr lang="en-US" altLang="en-US" sz="2400" b="1" dirty="0">
              <a:highlight>
                <a:srgbClr val="FFFF00"/>
              </a:highlight>
              <a:latin typeface="Times New Roman" panose="02020603050405020304" pitchFamily="18" charset="0"/>
              <a:cs typeface="Times New Roman" panose="02020603050405020304" pitchFamily="18" charset="0"/>
            </a:endParaRPr>
          </a:p>
        </p:txBody>
      </p:sp>
      <p:sp>
        <p:nvSpPr>
          <p:cNvPr id="103439" name="Text Box 20"/>
          <p:cNvSpPr txBox="1">
            <a:spLocks noChangeArrowheads="1"/>
          </p:cNvSpPr>
          <p:nvPr/>
        </p:nvSpPr>
        <p:spPr bwMode="auto">
          <a:xfrm>
            <a:off x="381000" y="3790791"/>
            <a:ext cx="4627267" cy="461665"/>
          </a:xfrm>
          <a:prstGeom prst="rect">
            <a:avLst/>
          </a:prstGeom>
          <a:solidFill>
            <a:schemeClr val="bg2"/>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a:highlight>
                  <a:srgbClr val="00FFFF"/>
                </a:highlight>
                <a:latin typeface="Times New Roman" panose="02020603050405020304" pitchFamily="18" charset="0"/>
                <a:cs typeface="Times New Roman" panose="02020603050405020304" pitchFamily="18" charset="0"/>
              </a:rPr>
              <a:t>12 </a:t>
            </a:r>
            <a:r>
              <a:rPr lang="en-US" altLang="en-US" sz="2400" b="1" dirty="0" err="1">
                <a:highlight>
                  <a:srgbClr val="00FFFF"/>
                </a:highlight>
                <a:latin typeface="Times New Roman" panose="02020603050405020304" pitchFamily="18" charset="0"/>
                <a:cs typeface="Times New Roman" panose="02020603050405020304" pitchFamily="18" charset="0"/>
              </a:rPr>
              <a:t>lộ</a:t>
            </a:r>
            <a:r>
              <a:rPr lang="en-US" altLang="en-US" sz="2400" b="1" dirty="0">
                <a:highlight>
                  <a:srgbClr val="00FFFF"/>
                </a:highlight>
                <a:latin typeface="Times New Roman" panose="02020603050405020304" pitchFamily="18" charset="0"/>
                <a:cs typeface="Times New Roman" panose="02020603050405020304" pitchFamily="18" charset="0"/>
              </a:rPr>
              <a:t> (Chánh, </a:t>
            </a:r>
            <a:r>
              <a:rPr lang="en-US" altLang="en-US" sz="2400" b="1" dirty="0" err="1">
                <a:highlight>
                  <a:srgbClr val="00FFFF"/>
                </a:highlight>
                <a:latin typeface="Times New Roman" panose="02020603050405020304" pitchFamily="18" charset="0"/>
                <a:cs typeface="Times New Roman" panose="02020603050405020304" pitchFamily="18" charset="0"/>
              </a:rPr>
              <a:t>phó</a:t>
            </a:r>
            <a:r>
              <a:rPr lang="en-US" altLang="en-US" sz="2400" b="1" dirty="0">
                <a:highlight>
                  <a:srgbClr val="00FFFF"/>
                </a:highlight>
                <a:latin typeface="Times New Roman" panose="02020603050405020304" pitchFamily="18" charset="0"/>
                <a:cs typeface="Times New Roman" panose="02020603050405020304" pitchFamily="18" charset="0"/>
              </a:rPr>
              <a:t> An </a:t>
            </a:r>
            <a:r>
              <a:rPr lang="en-US" altLang="en-US" sz="2400" b="1" dirty="0" err="1">
                <a:highlight>
                  <a:srgbClr val="00FFFF"/>
                </a:highlight>
                <a:latin typeface="Times New Roman" panose="02020603050405020304" pitchFamily="18" charset="0"/>
                <a:cs typeface="Times New Roman" panose="02020603050405020304" pitchFamily="18" charset="0"/>
              </a:rPr>
              <a:t>phủ</a:t>
            </a:r>
            <a:r>
              <a:rPr lang="en-US" altLang="en-US" sz="2400" b="1" dirty="0">
                <a:highlight>
                  <a:srgbClr val="00FFFF"/>
                </a:highlight>
                <a:latin typeface="Times New Roman" panose="02020603050405020304" pitchFamily="18" charset="0"/>
                <a:cs typeface="Times New Roman" panose="02020603050405020304" pitchFamily="18" charset="0"/>
              </a:rPr>
              <a:t> </a:t>
            </a:r>
            <a:r>
              <a:rPr lang="en-US" altLang="en-US" sz="2400" b="1" dirty="0" err="1">
                <a:highlight>
                  <a:srgbClr val="00FFFF"/>
                </a:highlight>
                <a:latin typeface="Times New Roman" panose="02020603050405020304" pitchFamily="18" charset="0"/>
                <a:cs typeface="Times New Roman" panose="02020603050405020304" pitchFamily="18" charset="0"/>
              </a:rPr>
              <a:t>sứ</a:t>
            </a:r>
            <a:r>
              <a:rPr lang="en-US" altLang="en-US" sz="2400" b="1" dirty="0">
                <a:highlight>
                  <a:srgbClr val="00FFFF"/>
                </a:highlight>
                <a:latin typeface="Times New Roman" panose="02020603050405020304" pitchFamily="18" charset="0"/>
                <a:cs typeface="Times New Roman" panose="02020603050405020304" pitchFamily="18" charset="0"/>
              </a:rPr>
              <a:t>)</a:t>
            </a:r>
          </a:p>
        </p:txBody>
      </p:sp>
      <p:sp>
        <p:nvSpPr>
          <p:cNvPr id="103440" name="Text Box 21"/>
          <p:cNvSpPr txBox="1">
            <a:spLocks noChangeArrowheads="1"/>
          </p:cNvSpPr>
          <p:nvPr/>
        </p:nvSpPr>
        <p:spPr bwMode="auto">
          <a:xfrm>
            <a:off x="391051" y="4499673"/>
            <a:ext cx="4630492" cy="461665"/>
          </a:xfrm>
          <a:prstGeom prst="rect">
            <a:avLst/>
          </a:prstGeom>
          <a:solidFill>
            <a:schemeClr val="bg2"/>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highlight>
                  <a:srgbClr val="00FFFF"/>
                </a:highlight>
                <a:latin typeface="Times New Roman" panose="02020603050405020304" pitchFamily="18" charset="0"/>
                <a:cs typeface="Times New Roman" panose="02020603050405020304" pitchFamily="18" charset="0"/>
              </a:rPr>
              <a:t>Phủ </a:t>
            </a:r>
            <a:r>
              <a:rPr lang="en-US" altLang="en-US" sz="2400" b="1" dirty="0">
                <a:highlight>
                  <a:srgbClr val="00FFFF"/>
                </a:highlight>
                <a:latin typeface="Times New Roman" panose="02020603050405020304" pitchFamily="18" charset="0"/>
                <a:cs typeface="Times New Roman" panose="02020603050405020304" pitchFamily="18" charset="0"/>
              </a:rPr>
              <a:t>(</a:t>
            </a:r>
            <a:r>
              <a:rPr lang="en-US" altLang="en-US" sz="2400" b="1">
                <a:highlight>
                  <a:srgbClr val="00FFFF"/>
                </a:highlight>
                <a:latin typeface="Times New Roman" panose="02020603050405020304" pitchFamily="18" charset="0"/>
                <a:cs typeface="Times New Roman" panose="02020603050405020304" pitchFamily="18" charset="0"/>
              </a:rPr>
              <a:t>Tri phủ)</a:t>
            </a:r>
            <a:endParaRPr lang="en-US" altLang="en-US" sz="2400" b="1" dirty="0">
              <a:highlight>
                <a:srgbClr val="00FFFF"/>
              </a:highlight>
              <a:latin typeface="Times New Roman" panose="02020603050405020304" pitchFamily="18" charset="0"/>
              <a:cs typeface="Times New Roman" panose="02020603050405020304" pitchFamily="18" charset="0"/>
            </a:endParaRPr>
          </a:p>
        </p:txBody>
      </p:sp>
      <p:sp>
        <p:nvSpPr>
          <p:cNvPr id="103441" name="Text Box 22"/>
          <p:cNvSpPr txBox="1">
            <a:spLocks noChangeArrowheads="1"/>
          </p:cNvSpPr>
          <p:nvPr/>
        </p:nvSpPr>
        <p:spPr bwMode="auto">
          <a:xfrm>
            <a:off x="377775" y="5309038"/>
            <a:ext cx="4630492" cy="461665"/>
          </a:xfrm>
          <a:prstGeom prst="rect">
            <a:avLst/>
          </a:prstGeom>
          <a:solidFill>
            <a:schemeClr val="bg2"/>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a:highlight>
                  <a:srgbClr val="00FFFF"/>
                </a:highlight>
                <a:latin typeface="Times New Roman" panose="02020603050405020304" pitchFamily="18" charset="0"/>
                <a:cs typeface="Times New Roman" panose="02020603050405020304" pitchFamily="18" charset="0"/>
              </a:rPr>
              <a:t>Châu, huyện </a:t>
            </a:r>
            <a:r>
              <a:rPr lang="en-US" altLang="en-US" sz="2400" b="1" dirty="0">
                <a:highlight>
                  <a:srgbClr val="00FFFF"/>
                </a:highlight>
                <a:latin typeface="Times New Roman" panose="02020603050405020304" pitchFamily="18" charset="0"/>
                <a:cs typeface="Times New Roman" panose="02020603050405020304" pitchFamily="18" charset="0"/>
              </a:rPr>
              <a:t>(</a:t>
            </a:r>
            <a:r>
              <a:rPr lang="en-US" altLang="en-US" sz="2400" b="1">
                <a:highlight>
                  <a:srgbClr val="00FFFF"/>
                </a:highlight>
                <a:latin typeface="Times New Roman" panose="02020603050405020304" pitchFamily="18" charset="0"/>
                <a:cs typeface="Times New Roman" panose="02020603050405020304" pitchFamily="18" charset="0"/>
              </a:rPr>
              <a:t>Tri châu</a:t>
            </a:r>
            <a:r>
              <a:rPr lang="en-US" altLang="en-US" sz="2400" b="1" dirty="0">
                <a:highlight>
                  <a:srgbClr val="00FFFF"/>
                </a:highlight>
                <a:latin typeface="Times New Roman" panose="02020603050405020304" pitchFamily="18" charset="0"/>
                <a:cs typeface="Times New Roman" panose="02020603050405020304" pitchFamily="18" charset="0"/>
              </a:rPr>
              <a:t>, </a:t>
            </a:r>
            <a:r>
              <a:rPr lang="en-US" altLang="en-US" sz="2400" b="1">
                <a:highlight>
                  <a:srgbClr val="00FFFF"/>
                </a:highlight>
                <a:latin typeface="Times New Roman" panose="02020603050405020304" pitchFamily="18" charset="0"/>
                <a:cs typeface="Times New Roman" panose="02020603050405020304" pitchFamily="18" charset="0"/>
              </a:rPr>
              <a:t>tri huyện</a:t>
            </a:r>
            <a:r>
              <a:rPr lang="en-US" altLang="en-US" sz="2400" b="1" dirty="0">
                <a:highlight>
                  <a:srgbClr val="00FFFF"/>
                </a:highlight>
                <a:latin typeface="Times New Roman" panose="02020603050405020304" pitchFamily="18" charset="0"/>
                <a:cs typeface="Times New Roman" panose="02020603050405020304" pitchFamily="18" charset="0"/>
              </a:rPr>
              <a:t>)</a:t>
            </a:r>
          </a:p>
        </p:txBody>
      </p:sp>
      <p:sp>
        <p:nvSpPr>
          <p:cNvPr id="103442" name="Text Box 23"/>
          <p:cNvSpPr txBox="1">
            <a:spLocks noChangeArrowheads="1"/>
          </p:cNvSpPr>
          <p:nvPr/>
        </p:nvSpPr>
        <p:spPr bwMode="auto">
          <a:xfrm>
            <a:off x="377775" y="6079924"/>
            <a:ext cx="4630492" cy="461665"/>
          </a:xfrm>
          <a:prstGeom prst="rect">
            <a:avLst/>
          </a:prstGeom>
          <a:solidFill>
            <a:schemeClr val="bg2"/>
          </a:solidFill>
          <a:ln w="9525" algn="ctr">
            <a:solidFill>
              <a:schemeClr val="tx1"/>
            </a:solidFill>
            <a:miter lim="800000"/>
            <a:headEnd/>
            <a:tailEnd/>
          </a:ln>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highlight>
                  <a:srgbClr val="00FFFF"/>
                </a:highlight>
                <a:latin typeface="Times New Roman" panose="02020603050405020304" pitchFamily="18" charset="0"/>
                <a:cs typeface="Times New Roman" panose="02020603050405020304" pitchFamily="18" charset="0"/>
              </a:rPr>
              <a:t>Xã</a:t>
            </a:r>
            <a:r>
              <a:rPr lang="en-US" altLang="en-US" sz="2400" b="1" dirty="0">
                <a:highlight>
                  <a:srgbClr val="00FFFF"/>
                </a:highlight>
                <a:latin typeface="Times New Roman" panose="02020603050405020304" pitchFamily="18" charset="0"/>
                <a:cs typeface="Times New Roman" panose="02020603050405020304" pitchFamily="18" charset="0"/>
              </a:rPr>
              <a:t> (</a:t>
            </a:r>
            <a:r>
              <a:rPr lang="en-US" altLang="en-US" sz="2400" b="1" dirty="0" err="1">
                <a:highlight>
                  <a:srgbClr val="00FFFF"/>
                </a:highlight>
                <a:latin typeface="Times New Roman" panose="02020603050405020304" pitchFamily="18" charset="0"/>
                <a:cs typeface="Times New Roman" panose="02020603050405020304" pitchFamily="18" charset="0"/>
              </a:rPr>
              <a:t>Xã</a:t>
            </a:r>
            <a:r>
              <a:rPr lang="en-US" altLang="en-US" sz="2400" b="1" dirty="0">
                <a:highlight>
                  <a:srgbClr val="00FFFF"/>
                </a:highlight>
                <a:latin typeface="Times New Roman" panose="02020603050405020304" pitchFamily="18" charset="0"/>
                <a:cs typeface="Times New Roman" panose="02020603050405020304" pitchFamily="18" charset="0"/>
              </a:rPr>
              <a:t> </a:t>
            </a:r>
            <a:r>
              <a:rPr lang="en-US" altLang="en-US" sz="2400" b="1" dirty="0" err="1">
                <a:highlight>
                  <a:srgbClr val="00FFFF"/>
                </a:highlight>
                <a:latin typeface="Times New Roman" panose="02020603050405020304" pitchFamily="18" charset="0"/>
                <a:cs typeface="Times New Roman" panose="02020603050405020304" pitchFamily="18" charset="0"/>
              </a:rPr>
              <a:t>quan</a:t>
            </a:r>
            <a:r>
              <a:rPr lang="en-US" altLang="en-US" sz="2400" b="1" dirty="0">
                <a:highlight>
                  <a:srgbClr val="00FFFF"/>
                </a:highlight>
                <a:latin typeface="Times New Roman" panose="02020603050405020304" pitchFamily="18" charset="0"/>
                <a:cs typeface="Times New Roman" panose="02020603050405020304" pitchFamily="18" charset="0"/>
              </a:rPr>
              <a:t>)</a:t>
            </a:r>
          </a:p>
        </p:txBody>
      </p:sp>
      <p:sp>
        <p:nvSpPr>
          <p:cNvPr id="25" name="Right Brace 24"/>
          <p:cNvSpPr/>
          <p:nvPr/>
        </p:nvSpPr>
        <p:spPr>
          <a:xfrm>
            <a:off x="10911879" y="1732942"/>
            <a:ext cx="522464" cy="1673378"/>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p>
        </p:txBody>
      </p:sp>
      <p:cxnSp>
        <p:nvCxnSpPr>
          <p:cNvPr id="27" name="Straight Arrow Connector 26"/>
          <p:cNvCxnSpPr/>
          <p:nvPr/>
        </p:nvCxnSpPr>
        <p:spPr>
          <a:xfrm>
            <a:off x="788526" y="2610173"/>
            <a:ext cx="1613" cy="8188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5638800" y="1295400"/>
            <a:ext cx="3993678" cy="409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4901330" y="1285657"/>
            <a:ext cx="921618" cy="4094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2689796" y="4254025"/>
            <a:ext cx="3225" cy="24564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cxnSpLocks/>
          </p:cNvCxnSpPr>
          <p:nvPr/>
        </p:nvCxnSpPr>
        <p:spPr>
          <a:xfrm flipH="1">
            <a:off x="2988146" y="1287245"/>
            <a:ext cx="1228973" cy="43891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cxnSpLocks/>
          </p:cNvCxnSpPr>
          <p:nvPr/>
        </p:nvCxnSpPr>
        <p:spPr>
          <a:xfrm flipH="1">
            <a:off x="1313226" y="1311376"/>
            <a:ext cx="1716109" cy="40264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a:cxnSpLocks/>
          </p:cNvCxnSpPr>
          <p:nvPr/>
        </p:nvCxnSpPr>
        <p:spPr>
          <a:xfrm>
            <a:off x="794936" y="3430501"/>
            <a:ext cx="167631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1629868" y="3463258"/>
            <a:ext cx="3225" cy="3275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a:off x="2692805" y="5772421"/>
            <a:ext cx="1612" cy="24735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2706297" y="4985610"/>
            <a:ext cx="3225" cy="24565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a:off x="2422645" y="2610173"/>
            <a:ext cx="0" cy="81882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9" name="Right Brace 88"/>
          <p:cNvSpPr/>
          <p:nvPr/>
        </p:nvSpPr>
        <p:spPr>
          <a:xfrm>
            <a:off x="5331593" y="3928558"/>
            <a:ext cx="614413" cy="173346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p>
        </p:txBody>
      </p:sp>
      <p:sp>
        <p:nvSpPr>
          <p:cNvPr id="90" name="Rectangle 89"/>
          <p:cNvSpPr/>
          <p:nvPr/>
        </p:nvSpPr>
        <p:spPr>
          <a:xfrm>
            <a:off x="11239969" y="1884316"/>
            <a:ext cx="859084" cy="145171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b="1" dirty="0" err="1">
                <a:solidFill>
                  <a:srgbClr val="FF0000"/>
                </a:solidFill>
                <a:latin typeface="Times New Roman" pitchFamily="18" charset="0"/>
                <a:cs typeface="Times New Roman" pitchFamily="18" charset="0"/>
              </a:rPr>
              <a:t>Cấp</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triều</a:t>
            </a:r>
            <a:r>
              <a:rPr lang="en-US" sz="2400" b="1" dirty="0">
                <a:solidFill>
                  <a:srgbClr val="FF0000"/>
                </a:solidFill>
                <a:latin typeface="Times New Roman" pitchFamily="18" charset="0"/>
                <a:cs typeface="Times New Roman" pitchFamily="18" charset="0"/>
              </a:rPr>
              <a:t> </a:t>
            </a:r>
            <a:r>
              <a:rPr lang="en-US" sz="2400" b="1" dirty="0" err="1">
                <a:solidFill>
                  <a:srgbClr val="FF0000"/>
                </a:solidFill>
                <a:latin typeface="Times New Roman" pitchFamily="18" charset="0"/>
                <a:cs typeface="Times New Roman" pitchFamily="18" charset="0"/>
              </a:rPr>
              <a:t>đình</a:t>
            </a:r>
            <a:endParaRPr lang="en-US" sz="2400" b="1" dirty="0">
              <a:solidFill>
                <a:srgbClr val="FF0000"/>
              </a:solidFill>
              <a:latin typeface="Times New Roman" pitchFamily="18" charset="0"/>
              <a:cs typeface="Times New Roman" pitchFamily="18" charset="0"/>
            </a:endParaRPr>
          </a:p>
        </p:txBody>
      </p:sp>
      <p:sp>
        <p:nvSpPr>
          <p:cNvPr id="97" name="Right Brace 96"/>
          <p:cNvSpPr/>
          <p:nvPr/>
        </p:nvSpPr>
        <p:spPr>
          <a:xfrm>
            <a:off x="5331593" y="5915068"/>
            <a:ext cx="614412" cy="655062"/>
          </a:xfrm>
          <a:prstGeom prst="rightBrace">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2400" dirty="0"/>
          </a:p>
        </p:txBody>
      </p:sp>
      <p:sp>
        <p:nvSpPr>
          <p:cNvPr id="103458" name="Text Box 7"/>
          <p:cNvSpPr txBox="1">
            <a:spLocks noChangeArrowheads="1"/>
          </p:cNvSpPr>
          <p:nvPr/>
        </p:nvSpPr>
        <p:spPr bwMode="auto">
          <a:xfrm>
            <a:off x="5566989" y="5939735"/>
            <a:ext cx="3208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Cấp</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hành</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chính</a:t>
            </a:r>
            <a:r>
              <a:rPr lang="en-US" altLang="en-US" sz="2400" b="1" dirty="0">
                <a:solidFill>
                  <a:srgbClr val="FF0000"/>
                </a:solidFill>
                <a:latin typeface="Times New Roman" panose="02020603050405020304" pitchFamily="18" charset="0"/>
                <a:cs typeface="Times New Roman" panose="02020603050405020304" pitchFamily="18" charset="0"/>
              </a:rPr>
              <a:t> </a:t>
            </a:r>
          </a:p>
          <a:p>
            <a:pPr algn="ctr" eaLnBrk="1" hangingPunct="1">
              <a:spcBef>
                <a:spcPct val="0"/>
              </a:spcBef>
              <a:buFontTx/>
              <a:buNone/>
            </a:pPr>
            <a:r>
              <a:rPr lang="en-US" altLang="en-US" sz="2400" b="1" dirty="0" err="1">
                <a:solidFill>
                  <a:srgbClr val="FF0000"/>
                </a:solidFill>
                <a:latin typeface="Times New Roman" panose="02020603050405020304" pitchFamily="18" charset="0"/>
                <a:cs typeface="Times New Roman" panose="02020603050405020304" pitchFamily="18" charset="0"/>
              </a:rPr>
              <a:t>cơ</a:t>
            </a:r>
            <a:r>
              <a:rPr lang="en-US" altLang="en-US" sz="2400" b="1" dirty="0">
                <a:solidFill>
                  <a:srgbClr val="FF0000"/>
                </a:solidFill>
                <a:latin typeface="Times New Roman" panose="02020603050405020304" pitchFamily="18" charset="0"/>
                <a:cs typeface="Times New Roman" panose="02020603050405020304" pitchFamily="18" charset="0"/>
              </a:rPr>
              <a:t> </a:t>
            </a:r>
            <a:r>
              <a:rPr lang="en-US" altLang="en-US" sz="2400" b="1" dirty="0" err="1">
                <a:solidFill>
                  <a:srgbClr val="FF0000"/>
                </a:solidFill>
                <a:latin typeface="Times New Roman" panose="02020603050405020304" pitchFamily="18" charset="0"/>
                <a:cs typeface="Times New Roman" panose="02020603050405020304" pitchFamily="18" charset="0"/>
              </a:rPr>
              <a:t>sở</a:t>
            </a:r>
            <a:endParaRPr lang="en-US" altLang="en-US" sz="24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9992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426"/>
                                        </p:tgtEl>
                                        <p:attrNameLst>
                                          <p:attrName>style.visibility</p:attrName>
                                        </p:attrNameLst>
                                      </p:cBhvr>
                                      <p:to>
                                        <p:strVal val="visible"/>
                                      </p:to>
                                    </p:set>
                                    <p:animEffect transition="in" filter="fade">
                                      <p:cBhvr>
                                        <p:cTn id="7" dur="1000"/>
                                        <p:tgtEl>
                                          <p:spTgt spid="103426"/>
                                        </p:tgtEl>
                                      </p:cBhvr>
                                    </p:animEffect>
                                    <p:anim calcmode="lin" valueType="num">
                                      <p:cBhvr>
                                        <p:cTn id="8" dur="1000" fill="hold"/>
                                        <p:tgtEl>
                                          <p:spTgt spid="103426"/>
                                        </p:tgtEl>
                                        <p:attrNameLst>
                                          <p:attrName>ppt_x</p:attrName>
                                        </p:attrNameLst>
                                      </p:cBhvr>
                                      <p:tavLst>
                                        <p:tav tm="0">
                                          <p:val>
                                            <p:strVal val="#ppt_x"/>
                                          </p:val>
                                        </p:tav>
                                        <p:tav tm="100000">
                                          <p:val>
                                            <p:strVal val="#ppt_x"/>
                                          </p:val>
                                        </p:tav>
                                      </p:tavLst>
                                    </p:anim>
                                    <p:anim calcmode="lin" valueType="num">
                                      <p:cBhvr>
                                        <p:cTn id="9" dur="1000" fill="hold"/>
                                        <p:tgtEl>
                                          <p:spTgt spid="103426"/>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text-to-speech (6).wav"/>
                                        </p:tgtEl>
                                      </p:cMediaNode>
                                    </p:audio>
                                  </p:subTnLst>
                                </p:cTn>
                              </p:par>
                              <p:par>
                                <p:cTn id="10" presetID="34" presetClass="emph" presetSubtype="0" fill="hold" nodeType="withEffect">
                                  <p:stCondLst>
                                    <p:cond delay="14000"/>
                                  </p:stCondLst>
                                  <p:iterate type="lt">
                                    <p:tmPct val="10000"/>
                                  </p:iterate>
                                  <p:childTnLst>
                                    <p:animMotion origin="layout" path="M 4.58333E-6 -1.85185E-6 L 4.58333E-6 -0.07222 " pathEditMode="relative" rAng="0" ptsTypes="AA">
                                      <p:cBhvr>
                                        <p:cTn id="11" dur="1000" accel="50000" decel="50000" autoRev="1" fill="hold">
                                          <p:stCondLst>
                                            <p:cond delay="0"/>
                                          </p:stCondLst>
                                        </p:cTn>
                                        <p:tgtEl>
                                          <p:spTgt spid="103428">
                                            <p:txEl>
                                              <p:pRg st="0" end="0"/>
                                            </p:txEl>
                                          </p:spTgt>
                                        </p:tgtEl>
                                        <p:attrNameLst>
                                          <p:attrName>ppt_x</p:attrName>
                                          <p:attrName>ppt_y</p:attrName>
                                        </p:attrNameLst>
                                      </p:cBhvr>
                                      <p:rCtr x="0" y="-3611"/>
                                    </p:animMotion>
                                    <p:animRot by="1500000">
                                      <p:cBhvr>
                                        <p:cTn id="12" dur="500" fill="hold">
                                          <p:stCondLst>
                                            <p:cond delay="0"/>
                                          </p:stCondLst>
                                        </p:cTn>
                                        <p:tgtEl>
                                          <p:spTgt spid="103428">
                                            <p:txEl>
                                              <p:pRg st="0" end="0"/>
                                            </p:txEl>
                                          </p:spTgt>
                                        </p:tgtEl>
                                        <p:attrNameLst>
                                          <p:attrName>r</p:attrName>
                                        </p:attrNameLst>
                                      </p:cBhvr>
                                    </p:animRot>
                                    <p:animRot by="-1500000">
                                      <p:cBhvr>
                                        <p:cTn id="13" dur="500" fill="hold">
                                          <p:stCondLst>
                                            <p:cond delay="500"/>
                                          </p:stCondLst>
                                        </p:cTn>
                                        <p:tgtEl>
                                          <p:spTgt spid="103428">
                                            <p:txEl>
                                              <p:pRg st="0" end="0"/>
                                            </p:txEl>
                                          </p:spTgt>
                                        </p:tgtEl>
                                        <p:attrNameLst>
                                          <p:attrName>r</p:attrName>
                                        </p:attrNameLst>
                                      </p:cBhvr>
                                    </p:animRot>
                                    <p:animRot by="-1500000">
                                      <p:cBhvr>
                                        <p:cTn id="14" dur="500" fill="hold">
                                          <p:stCondLst>
                                            <p:cond delay="1000"/>
                                          </p:stCondLst>
                                        </p:cTn>
                                        <p:tgtEl>
                                          <p:spTgt spid="103428">
                                            <p:txEl>
                                              <p:pRg st="0" end="0"/>
                                            </p:txEl>
                                          </p:spTgt>
                                        </p:tgtEl>
                                        <p:attrNameLst>
                                          <p:attrName>r</p:attrName>
                                        </p:attrNameLst>
                                      </p:cBhvr>
                                    </p:animRot>
                                    <p:animRot by="1500000">
                                      <p:cBhvr>
                                        <p:cTn id="15" dur="500" fill="hold">
                                          <p:stCondLst>
                                            <p:cond delay="1500"/>
                                          </p:stCondLst>
                                        </p:cTn>
                                        <p:tgtEl>
                                          <p:spTgt spid="103428">
                                            <p:txEl>
                                              <p:pRg st="0" end="0"/>
                                            </p:txEl>
                                          </p:spTgt>
                                        </p:tgtEl>
                                        <p:attrNameLst>
                                          <p:attrName>r</p:attrName>
                                        </p:attrNameLst>
                                      </p:cBhvr>
                                    </p:animRot>
                                  </p:childTnLst>
                                </p:cTn>
                              </p:par>
                              <p:par>
                                <p:cTn id="16" presetID="34" presetClass="emph" presetSubtype="0" fill="hold" nodeType="withEffect">
                                  <p:stCondLst>
                                    <p:cond delay="14000"/>
                                  </p:stCondLst>
                                  <p:iterate type="lt">
                                    <p:tmPct val="10000"/>
                                  </p:iterate>
                                  <p:childTnLst>
                                    <p:animMotion origin="layout" path="M -4.16667E-7 -1.85185E-6 L -4.16667E-7 -0.07222 " pathEditMode="relative" rAng="0" ptsTypes="AA">
                                      <p:cBhvr>
                                        <p:cTn id="17" dur="1000" accel="50000" decel="50000" autoRev="1" fill="hold">
                                          <p:stCondLst>
                                            <p:cond delay="0"/>
                                          </p:stCondLst>
                                        </p:cTn>
                                        <p:tgtEl>
                                          <p:spTgt spid="103428">
                                            <p:txEl>
                                              <p:pRg st="1" end="1"/>
                                            </p:txEl>
                                          </p:spTgt>
                                        </p:tgtEl>
                                        <p:attrNameLst>
                                          <p:attrName>ppt_x</p:attrName>
                                          <p:attrName>ppt_y</p:attrName>
                                        </p:attrNameLst>
                                      </p:cBhvr>
                                      <p:rCtr x="0" y="-3611"/>
                                    </p:animMotion>
                                    <p:animRot by="1500000">
                                      <p:cBhvr>
                                        <p:cTn id="18" dur="500" fill="hold">
                                          <p:stCondLst>
                                            <p:cond delay="0"/>
                                          </p:stCondLst>
                                        </p:cTn>
                                        <p:tgtEl>
                                          <p:spTgt spid="103428">
                                            <p:txEl>
                                              <p:pRg st="1" end="1"/>
                                            </p:txEl>
                                          </p:spTgt>
                                        </p:tgtEl>
                                        <p:attrNameLst>
                                          <p:attrName>r</p:attrName>
                                        </p:attrNameLst>
                                      </p:cBhvr>
                                    </p:animRot>
                                    <p:animRot by="-1500000">
                                      <p:cBhvr>
                                        <p:cTn id="19" dur="500" fill="hold">
                                          <p:stCondLst>
                                            <p:cond delay="500"/>
                                          </p:stCondLst>
                                        </p:cTn>
                                        <p:tgtEl>
                                          <p:spTgt spid="103428">
                                            <p:txEl>
                                              <p:pRg st="1" end="1"/>
                                            </p:txEl>
                                          </p:spTgt>
                                        </p:tgtEl>
                                        <p:attrNameLst>
                                          <p:attrName>r</p:attrName>
                                        </p:attrNameLst>
                                      </p:cBhvr>
                                    </p:animRot>
                                    <p:animRot by="-1500000">
                                      <p:cBhvr>
                                        <p:cTn id="20" dur="500" fill="hold">
                                          <p:stCondLst>
                                            <p:cond delay="1000"/>
                                          </p:stCondLst>
                                        </p:cTn>
                                        <p:tgtEl>
                                          <p:spTgt spid="103428">
                                            <p:txEl>
                                              <p:pRg st="1" end="1"/>
                                            </p:txEl>
                                          </p:spTgt>
                                        </p:tgtEl>
                                        <p:attrNameLst>
                                          <p:attrName>r</p:attrName>
                                        </p:attrNameLst>
                                      </p:cBhvr>
                                    </p:animRot>
                                    <p:animRot by="1500000">
                                      <p:cBhvr>
                                        <p:cTn id="21" dur="500" fill="hold">
                                          <p:stCondLst>
                                            <p:cond delay="1500"/>
                                          </p:stCondLst>
                                        </p:cTn>
                                        <p:tgtEl>
                                          <p:spTgt spid="103428">
                                            <p:txEl>
                                              <p:pRg st="1" end="1"/>
                                            </p:txEl>
                                          </p:spTgt>
                                        </p:tgtEl>
                                        <p:attrNameLst>
                                          <p:attrName>r</p:attrName>
                                        </p:attrNameLst>
                                      </p:cBhvr>
                                    </p:animRot>
                                  </p:childTnLst>
                                </p:cTn>
                              </p:par>
                              <p:par>
                                <p:cTn id="22" presetID="34" presetClass="emph" presetSubtype="0" fill="hold" nodeType="withEffect">
                                  <p:stCondLst>
                                    <p:cond delay="27000"/>
                                  </p:stCondLst>
                                  <p:iterate type="lt">
                                    <p:tmPct val="10000"/>
                                  </p:iterate>
                                  <p:childTnLst>
                                    <p:animMotion origin="layout" path="M 0.0 0.0 L 0.0 -0.07213" pathEditMode="relative" ptsTypes="">
                                      <p:cBhvr>
                                        <p:cTn id="23" dur="500" accel="50000" decel="50000" autoRev="1" fill="hold">
                                          <p:stCondLst>
                                            <p:cond delay="0"/>
                                          </p:stCondLst>
                                        </p:cTn>
                                        <p:tgtEl>
                                          <p:spTgt spid="103429">
                                            <p:txEl>
                                              <p:pRg st="0" end="0"/>
                                            </p:txEl>
                                          </p:spTgt>
                                        </p:tgtEl>
                                        <p:attrNameLst>
                                          <p:attrName>ppt_x</p:attrName>
                                          <p:attrName>ppt_y</p:attrName>
                                        </p:attrNameLst>
                                      </p:cBhvr>
                                    </p:animMotion>
                                    <p:animRot by="1500000">
                                      <p:cBhvr>
                                        <p:cTn id="24" dur="250" fill="hold">
                                          <p:stCondLst>
                                            <p:cond delay="0"/>
                                          </p:stCondLst>
                                        </p:cTn>
                                        <p:tgtEl>
                                          <p:spTgt spid="103429">
                                            <p:txEl>
                                              <p:pRg st="0" end="0"/>
                                            </p:txEl>
                                          </p:spTgt>
                                        </p:tgtEl>
                                        <p:attrNameLst>
                                          <p:attrName>r</p:attrName>
                                        </p:attrNameLst>
                                      </p:cBhvr>
                                    </p:animRot>
                                    <p:animRot by="-1500000">
                                      <p:cBhvr>
                                        <p:cTn id="25" dur="250" fill="hold">
                                          <p:stCondLst>
                                            <p:cond delay="250"/>
                                          </p:stCondLst>
                                        </p:cTn>
                                        <p:tgtEl>
                                          <p:spTgt spid="103429">
                                            <p:txEl>
                                              <p:pRg st="0" end="0"/>
                                            </p:txEl>
                                          </p:spTgt>
                                        </p:tgtEl>
                                        <p:attrNameLst>
                                          <p:attrName>r</p:attrName>
                                        </p:attrNameLst>
                                      </p:cBhvr>
                                    </p:animRot>
                                    <p:animRot by="-1500000">
                                      <p:cBhvr>
                                        <p:cTn id="26" dur="250" fill="hold">
                                          <p:stCondLst>
                                            <p:cond delay="500"/>
                                          </p:stCondLst>
                                        </p:cTn>
                                        <p:tgtEl>
                                          <p:spTgt spid="103429">
                                            <p:txEl>
                                              <p:pRg st="0" end="0"/>
                                            </p:txEl>
                                          </p:spTgt>
                                        </p:tgtEl>
                                        <p:attrNameLst>
                                          <p:attrName>r</p:attrName>
                                        </p:attrNameLst>
                                      </p:cBhvr>
                                    </p:animRot>
                                    <p:animRot by="1500000">
                                      <p:cBhvr>
                                        <p:cTn id="27" dur="250" fill="hold">
                                          <p:stCondLst>
                                            <p:cond delay="750"/>
                                          </p:stCondLst>
                                        </p:cTn>
                                        <p:tgtEl>
                                          <p:spTgt spid="103429">
                                            <p:txEl>
                                              <p:pRg st="0" end="0"/>
                                            </p:txEl>
                                          </p:spTgt>
                                        </p:tgtEl>
                                        <p:attrNameLst>
                                          <p:attrName>r</p:attrName>
                                        </p:attrNameLst>
                                      </p:cBhvr>
                                    </p:animRot>
                                  </p:childTnLst>
                                </p:cTn>
                              </p:par>
                              <p:par>
                                <p:cTn id="28" presetID="34" presetClass="emph" presetSubtype="0" fill="hold" nodeType="withEffect">
                                  <p:stCondLst>
                                    <p:cond delay="27000"/>
                                  </p:stCondLst>
                                  <p:iterate type="lt">
                                    <p:tmPct val="10000"/>
                                  </p:iterate>
                                  <p:childTnLst>
                                    <p:animMotion origin="layout" path="M 0.0 0.0 L 0.0 -0.07213" pathEditMode="relative" ptsTypes="">
                                      <p:cBhvr>
                                        <p:cTn id="29" dur="250" accel="50000" decel="50000" autoRev="1" fill="hold">
                                          <p:stCondLst>
                                            <p:cond delay="0"/>
                                          </p:stCondLst>
                                        </p:cTn>
                                        <p:tgtEl>
                                          <p:spTgt spid="103429">
                                            <p:txEl>
                                              <p:pRg st="1" end="1"/>
                                            </p:txEl>
                                          </p:spTgt>
                                        </p:tgtEl>
                                        <p:attrNameLst>
                                          <p:attrName>ppt_x</p:attrName>
                                          <p:attrName>ppt_y</p:attrName>
                                        </p:attrNameLst>
                                      </p:cBhvr>
                                    </p:animMotion>
                                    <p:animRot by="1500000">
                                      <p:cBhvr>
                                        <p:cTn id="30" dur="125" fill="hold">
                                          <p:stCondLst>
                                            <p:cond delay="0"/>
                                          </p:stCondLst>
                                        </p:cTn>
                                        <p:tgtEl>
                                          <p:spTgt spid="103429">
                                            <p:txEl>
                                              <p:pRg st="1" end="1"/>
                                            </p:txEl>
                                          </p:spTgt>
                                        </p:tgtEl>
                                        <p:attrNameLst>
                                          <p:attrName>r</p:attrName>
                                        </p:attrNameLst>
                                      </p:cBhvr>
                                    </p:animRot>
                                    <p:animRot by="-1500000">
                                      <p:cBhvr>
                                        <p:cTn id="31" dur="125" fill="hold">
                                          <p:stCondLst>
                                            <p:cond delay="125"/>
                                          </p:stCondLst>
                                        </p:cTn>
                                        <p:tgtEl>
                                          <p:spTgt spid="103429">
                                            <p:txEl>
                                              <p:pRg st="1" end="1"/>
                                            </p:txEl>
                                          </p:spTgt>
                                        </p:tgtEl>
                                        <p:attrNameLst>
                                          <p:attrName>r</p:attrName>
                                        </p:attrNameLst>
                                      </p:cBhvr>
                                    </p:animRot>
                                    <p:animRot by="-1500000">
                                      <p:cBhvr>
                                        <p:cTn id="32" dur="125" fill="hold">
                                          <p:stCondLst>
                                            <p:cond delay="250"/>
                                          </p:stCondLst>
                                        </p:cTn>
                                        <p:tgtEl>
                                          <p:spTgt spid="103429">
                                            <p:txEl>
                                              <p:pRg st="1" end="1"/>
                                            </p:txEl>
                                          </p:spTgt>
                                        </p:tgtEl>
                                        <p:attrNameLst>
                                          <p:attrName>r</p:attrName>
                                        </p:attrNameLst>
                                      </p:cBhvr>
                                    </p:animRot>
                                    <p:animRot by="1500000">
                                      <p:cBhvr>
                                        <p:cTn id="33" dur="125" fill="hold">
                                          <p:stCondLst>
                                            <p:cond delay="375"/>
                                          </p:stCondLst>
                                        </p:cTn>
                                        <p:tgtEl>
                                          <p:spTgt spid="103429">
                                            <p:txEl>
                                              <p:pRg st="1" end="1"/>
                                            </p:txEl>
                                          </p:spTgt>
                                        </p:tgtEl>
                                        <p:attrNameLst>
                                          <p:attrName>r</p:attrName>
                                        </p:attrNameLst>
                                      </p:cBhvr>
                                    </p:animRot>
                                  </p:childTnLst>
                                </p:cTn>
                              </p:par>
                              <p:par>
                                <p:cTn id="34" presetID="34" presetClass="emph" presetSubtype="0" fill="hold" nodeType="withEffect">
                                  <p:stCondLst>
                                    <p:cond delay="27000"/>
                                  </p:stCondLst>
                                  <p:iterate type="lt">
                                    <p:tmPct val="10000"/>
                                  </p:iterate>
                                  <p:childTnLst>
                                    <p:animMotion origin="layout" path="M 0.0 0.0 L 0.0 -0.07213" pathEditMode="relative" ptsTypes="">
                                      <p:cBhvr>
                                        <p:cTn id="35" dur="500" accel="50000" decel="50000" autoRev="1" fill="hold">
                                          <p:stCondLst>
                                            <p:cond delay="0"/>
                                          </p:stCondLst>
                                        </p:cTn>
                                        <p:tgtEl>
                                          <p:spTgt spid="103430">
                                            <p:txEl>
                                              <p:pRg st="0" end="0"/>
                                            </p:txEl>
                                          </p:spTgt>
                                        </p:tgtEl>
                                        <p:attrNameLst>
                                          <p:attrName>ppt_x</p:attrName>
                                          <p:attrName>ppt_y</p:attrName>
                                        </p:attrNameLst>
                                      </p:cBhvr>
                                    </p:animMotion>
                                    <p:animRot by="1500000">
                                      <p:cBhvr>
                                        <p:cTn id="36" dur="250" fill="hold">
                                          <p:stCondLst>
                                            <p:cond delay="0"/>
                                          </p:stCondLst>
                                        </p:cTn>
                                        <p:tgtEl>
                                          <p:spTgt spid="103430">
                                            <p:txEl>
                                              <p:pRg st="0" end="0"/>
                                            </p:txEl>
                                          </p:spTgt>
                                        </p:tgtEl>
                                        <p:attrNameLst>
                                          <p:attrName>r</p:attrName>
                                        </p:attrNameLst>
                                      </p:cBhvr>
                                    </p:animRot>
                                    <p:animRot by="-1500000">
                                      <p:cBhvr>
                                        <p:cTn id="37" dur="250" fill="hold">
                                          <p:stCondLst>
                                            <p:cond delay="250"/>
                                          </p:stCondLst>
                                        </p:cTn>
                                        <p:tgtEl>
                                          <p:spTgt spid="103430">
                                            <p:txEl>
                                              <p:pRg st="0" end="0"/>
                                            </p:txEl>
                                          </p:spTgt>
                                        </p:tgtEl>
                                        <p:attrNameLst>
                                          <p:attrName>r</p:attrName>
                                        </p:attrNameLst>
                                      </p:cBhvr>
                                    </p:animRot>
                                    <p:animRot by="-1500000">
                                      <p:cBhvr>
                                        <p:cTn id="38" dur="250" fill="hold">
                                          <p:stCondLst>
                                            <p:cond delay="500"/>
                                          </p:stCondLst>
                                        </p:cTn>
                                        <p:tgtEl>
                                          <p:spTgt spid="103430">
                                            <p:txEl>
                                              <p:pRg st="0" end="0"/>
                                            </p:txEl>
                                          </p:spTgt>
                                        </p:tgtEl>
                                        <p:attrNameLst>
                                          <p:attrName>r</p:attrName>
                                        </p:attrNameLst>
                                      </p:cBhvr>
                                    </p:animRot>
                                    <p:animRot by="1500000">
                                      <p:cBhvr>
                                        <p:cTn id="39" dur="250" fill="hold">
                                          <p:stCondLst>
                                            <p:cond delay="750"/>
                                          </p:stCondLst>
                                        </p:cTn>
                                        <p:tgtEl>
                                          <p:spTgt spid="103430">
                                            <p:txEl>
                                              <p:pRg st="0" end="0"/>
                                            </p:txEl>
                                          </p:spTgt>
                                        </p:tgtEl>
                                        <p:attrNameLst>
                                          <p:attrName>r</p:attrName>
                                        </p:attrNameLst>
                                      </p:cBhvr>
                                    </p:animRot>
                                  </p:childTnLst>
                                </p:cTn>
                              </p:par>
                              <p:par>
                                <p:cTn id="40" presetID="34" presetClass="emph" presetSubtype="0" fill="hold" nodeType="withEffect">
                                  <p:stCondLst>
                                    <p:cond delay="27000"/>
                                  </p:stCondLst>
                                  <p:iterate type="lt">
                                    <p:tmPct val="10000"/>
                                  </p:iterate>
                                  <p:childTnLst>
                                    <p:animMotion origin="layout" path="M 0.0 0.0 L 0.0 -0.07213" pathEditMode="relative" ptsTypes="">
                                      <p:cBhvr>
                                        <p:cTn id="41" dur="500" accel="50000" decel="50000" autoRev="1" fill="hold">
                                          <p:stCondLst>
                                            <p:cond delay="0"/>
                                          </p:stCondLst>
                                        </p:cTn>
                                        <p:tgtEl>
                                          <p:spTgt spid="103430">
                                            <p:txEl>
                                              <p:pRg st="1" end="1"/>
                                            </p:txEl>
                                          </p:spTgt>
                                        </p:tgtEl>
                                        <p:attrNameLst>
                                          <p:attrName>ppt_x</p:attrName>
                                          <p:attrName>ppt_y</p:attrName>
                                        </p:attrNameLst>
                                      </p:cBhvr>
                                    </p:animMotion>
                                    <p:animRot by="1500000">
                                      <p:cBhvr>
                                        <p:cTn id="42" dur="250" fill="hold">
                                          <p:stCondLst>
                                            <p:cond delay="0"/>
                                          </p:stCondLst>
                                        </p:cTn>
                                        <p:tgtEl>
                                          <p:spTgt spid="103430">
                                            <p:txEl>
                                              <p:pRg st="1" end="1"/>
                                            </p:txEl>
                                          </p:spTgt>
                                        </p:tgtEl>
                                        <p:attrNameLst>
                                          <p:attrName>r</p:attrName>
                                        </p:attrNameLst>
                                      </p:cBhvr>
                                    </p:animRot>
                                    <p:animRot by="-1500000">
                                      <p:cBhvr>
                                        <p:cTn id="43" dur="250" fill="hold">
                                          <p:stCondLst>
                                            <p:cond delay="250"/>
                                          </p:stCondLst>
                                        </p:cTn>
                                        <p:tgtEl>
                                          <p:spTgt spid="103430">
                                            <p:txEl>
                                              <p:pRg st="1" end="1"/>
                                            </p:txEl>
                                          </p:spTgt>
                                        </p:tgtEl>
                                        <p:attrNameLst>
                                          <p:attrName>r</p:attrName>
                                        </p:attrNameLst>
                                      </p:cBhvr>
                                    </p:animRot>
                                    <p:animRot by="-1500000">
                                      <p:cBhvr>
                                        <p:cTn id="44" dur="250" fill="hold">
                                          <p:stCondLst>
                                            <p:cond delay="500"/>
                                          </p:stCondLst>
                                        </p:cTn>
                                        <p:tgtEl>
                                          <p:spTgt spid="103430">
                                            <p:txEl>
                                              <p:pRg st="1" end="1"/>
                                            </p:txEl>
                                          </p:spTgt>
                                        </p:tgtEl>
                                        <p:attrNameLst>
                                          <p:attrName>r</p:attrName>
                                        </p:attrNameLst>
                                      </p:cBhvr>
                                    </p:animRot>
                                    <p:animRot by="1500000">
                                      <p:cBhvr>
                                        <p:cTn id="45" dur="250" fill="hold">
                                          <p:stCondLst>
                                            <p:cond delay="750"/>
                                          </p:stCondLst>
                                        </p:cTn>
                                        <p:tgtEl>
                                          <p:spTgt spid="103430">
                                            <p:txEl>
                                              <p:pRg st="1" end="1"/>
                                            </p:txEl>
                                          </p:spTgt>
                                        </p:tgtEl>
                                        <p:attrNameLst>
                                          <p:attrName>r</p:attrName>
                                        </p:attrNameLst>
                                      </p:cBhvr>
                                    </p:animRot>
                                  </p:childTnLst>
                                </p:cTn>
                              </p:par>
                              <p:par>
                                <p:cTn id="46" presetID="27" presetClass="emph" presetSubtype="0" fill="remove" nodeType="withEffect">
                                  <p:stCondLst>
                                    <p:cond delay="32000"/>
                                  </p:stCondLst>
                                  <p:childTnLst>
                                    <p:animClr clrSpc="rgb" dir="cw">
                                      <p:cBhvr override="childStyle">
                                        <p:cTn id="47" dur="1000" autoRev="1" fill="remove"/>
                                        <p:tgtEl>
                                          <p:spTgt spid="103432">
                                            <p:txEl>
                                              <p:pRg st="0" end="0"/>
                                            </p:txEl>
                                          </p:spTgt>
                                        </p:tgtEl>
                                        <p:attrNameLst>
                                          <p:attrName>style.color</p:attrName>
                                        </p:attrNameLst>
                                      </p:cBhvr>
                                      <p:to>
                                        <a:schemeClr val="bg1"/>
                                      </p:to>
                                    </p:animClr>
                                    <p:animClr clrSpc="rgb" dir="cw">
                                      <p:cBhvr>
                                        <p:cTn id="48" dur="1000" autoRev="1" fill="remove"/>
                                        <p:tgtEl>
                                          <p:spTgt spid="103432">
                                            <p:txEl>
                                              <p:pRg st="0" end="0"/>
                                            </p:txEl>
                                          </p:spTgt>
                                        </p:tgtEl>
                                        <p:attrNameLst>
                                          <p:attrName>fillcolor</p:attrName>
                                        </p:attrNameLst>
                                      </p:cBhvr>
                                      <p:to>
                                        <a:schemeClr val="bg1"/>
                                      </p:to>
                                    </p:animClr>
                                    <p:set>
                                      <p:cBhvr>
                                        <p:cTn id="49" dur="1000" autoRev="1" fill="remove"/>
                                        <p:tgtEl>
                                          <p:spTgt spid="103432">
                                            <p:txEl>
                                              <p:pRg st="0" end="0"/>
                                            </p:txEl>
                                          </p:spTgt>
                                        </p:tgtEl>
                                        <p:attrNameLst>
                                          <p:attrName>fill.type</p:attrName>
                                        </p:attrNameLst>
                                      </p:cBhvr>
                                      <p:to>
                                        <p:strVal val="solid"/>
                                      </p:to>
                                    </p:set>
                                    <p:set>
                                      <p:cBhvr>
                                        <p:cTn id="50" dur="1000" autoRev="1" fill="remove"/>
                                        <p:tgtEl>
                                          <p:spTgt spid="103432">
                                            <p:txEl>
                                              <p:pRg st="0" end="0"/>
                                            </p:txEl>
                                          </p:spTgt>
                                        </p:tgtEl>
                                        <p:attrNameLst>
                                          <p:attrName>fill.on</p:attrName>
                                        </p:attrNameLst>
                                      </p:cBhvr>
                                      <p:to>
                                        <p:strVal val="true"/>
                                      </p:to>
                                    </p:set>
                                  </p:childTnLst>
                                </p:cTn>
                              </p:par>
                              <p:par>
                                <p:cTn id="51" presetID="8" presetClass="emph" presetSubtype="0" fill="hold" grpId="0" nodeType="withEffect">
                                  <p:stCondLst>
                                    <p:cond delay="32000"/>
                                  </p:stCondLst>
                                  <p:childTnLst>
                                    <p:animRot by="21600000">
                                      <p:cBhvr>
                                        <p:cTn id="52" dur="2000" fill="hold"/>
                                        <p:tgtEl>
                                          <p:spTgt spid="103432"/>
                                        </p:tgtEl>
                                        <p:attrNameLst>
                                          <p:attrName>r</p:attrName>
                                        </p:attrNameLst>
                                      </p:cBhvr>
                                    </p:animRot>
                                  </p:childTnLst>
                                </p:cTn>
                              </p:par>
                              <p:par>
                                <p:cTn id="53" presetID="27" presetClass="emph" presetSubtype="0" fill="remove" nodeType="withEffect">
                                  <p:stCondLst>
                                    <p:cond delay="35500"/>
                                  </p:stCondLst>
                                  <p:childTnLst>
                                    <p:animClr clrSpc="rgb" dir="cw">
                                      <p:cBhvr override="childStyle">
                                        <p:cTn id="54" dur="1000" autoRev="1" fill="remove"/>
                                        <p:tgtEl>
                                          <p:spTgt spid="103433">
                                            <p:txEl>
                                              <p:pRg st="0" end="0"/>
                                            </p:txEl>
                                          </p:spTgt>
                                        </p:tgtEl>
                                        <p:attrNameLst>
                                          <p:attrName>style.color</p:attrName>
                                        </p:attrNameLst>
                                      </p:cBhvr>
                                      <p:to>
                                        <a:schemeClr val="bg1"/>
                                      </p:to>
                                    </p:animClr>
                                    <p:animClr clrSpc="rgb" dir="cw">
                                      <p:cBhvr>
                                        <p:cTn id="55" dur="1000" autoRev="1" fill="remove"/>
                                        <p:tgtEl>
                                          <p:spTgt spid="103433">
                                            <p:txEl>
                                              <p:pRg st="0" end="0"/>
                                            </p:txEl>
                                          </p:spTgt>
                                        </p:tgtEl>
                                        <p:attrNameLst>
                                          <p:attrName>fillcolor</p:attrName>
                                        </p:attrNameLst>
                                      </p:cBhvr>
                                      <p:to>
                                        <a:schemeClr val="bg1"/>
                                      </p:to>
                                    </p:animClr>
                                    <p:set>
                                      <p:cBhvr>
                                        <p:cTn id="56" dur="1000" autoRev="1" fill="remove"/>
                                        <p:tgtEl>
                                          <p:spTgt spid="103433">
                                            <p:txEl>
                                              <p:pRg st="0" end="0"/>
                                            </p:txEl>
                                          </p:spTgt>
                                        </p:tgtEl>
                                        <p:attrNameLst>
                                          <p:attrName>fill.type</p:attrName>
                                        </p:attrNameLst>
                                      </p:cBhvr>
                                      <p:to>
                                        <p:strVal val="solid"/>
                                      </p:to>
                                    </p:set>
                                    <p:set>
                                      <p:cBhvr>
                                        <p:cTn id="57" dur="1000" autoRev="1" fill="remove"/>
                                        <p:tgtEl>
                                          <p:spTgt spid="103433">
                                            <p:txEl>
                                              <p:pRg st="0" end="0"/>
                                            </p:txEl>
                                          </p:spTgt>
                                        </p:tgtEl>
                                        <p:attrNameLst>
                                          <p:attrName>fill.on</p:attrName>
                                        </p:attrNameLst>
                                      </p:cBhvr>
                                      <p:to>
                                        <p:strVal val="true"/>
                                      </p:to>
                                    </p:set>
                                  </p:childTnLst>
                                </p:cTn>
                              </p:par>
                              <p:par>
                                <p:cTn id="58" presetID="27" presetClass="emph" presetSubtype="0" fill="remove" nodeType="withEffect">
                                  <p:stCondLst>
                                    <p:cond delay="39000"/>
                                  </p:stCondLst>
                                  <p:childTnLst>
                                    <p:animClr clrSpc="rgb" dir="cw">
                                      <p:cBhvr override="childStyle">
                                        <p:cTn id="59" dur="1000" autoRev="1" fill="remove"/>
                                        <p:tgtEl>
                                          <p:spTgt spid="103434">
                                            <p:txEl>
                                              <p:pRg st="0" end="0"/>
                                            </p:txEl>
                                          </p:spTgt>
                                        </p:tgtEl>
                                        <p:attrNameLst>
                                          <p:attrName>style.color</p:attrName>
                                        </p:attrNameLst>
                                      </p:cBhvr>
                                      <p:to>
                                        <a:schemeClr val="bg1"/>
                                      </p:to>
                                    </p:animClr>
                                    <p:animClr clrSpc="rgb" dir="cw">
                                      <p:cBhvr>
                                        <p:cTn id="60" dur="1000" autoRev="1" fill="remove"/>
                                        <p:tgtEl>
                                          <p:spTgt spid="103434">
                                            <p:txEl>
                                              <p:pRg st="0" end="0"/>
                                            </p:txEl>
                                          </p:spTgt>
                                        </p:tgtEl>
                                        <p:attrNameLst>
                                          <p:attrName>fillcolor</p:attrName>
                                        </p:attrNameLst>
                                      </p:cBhvr>
                                      <p:to>
                                        <a:schemeClr val="bg1"/>
                                      </p:to>
                                    </p:animClr>
                                    <p:set>
                                      <p:cBhvr>
                                        <p:cTn id="61" dur="1000" autoRev="1" fill="remove"/>
                                        <p:tgtEl>
                                          <p:spTgt spid="103434">
                                            <p:txEl>
                                              <p:pRg st="0" end="0"/>
                                            </p:txEl>
                                          </p:spTgt>
                                        </p:tgtEl>
                                        <p:attrNameLst>
                                          <p:attrName>fill.type</p:attrName>
                                        </p:attrNameLst>
                                      </p:cBhvr>
                                      <p:to>
                                        <p:strVal val="solid"/>
                                      </p:to>
                                    </p:set>
                                    <p:set>
                                      <p:cBhvr>
                                        <p:cTn id="62" dur="1000" autoRev="1" fill="remove"/>
                                        <p:tgtEl>
                                          <p:spTgt spid="103434">
                                            <p:txEl>
                                              <p:pRg st="0" end="0"/>
                                            </p:txEl>
                                          </p:spTgt>
                                        </p:tgtEl>
                                        <p:attrNameLst>
                                          <p:attrName>fill.on</p:attrName>
                                        </p:attrNameLst>
                                      </p:cBhvr>
                                      <p:to>
                                        <p:strVal val="true"/>
                                      </p:to>
                                    </p:set>
                                  </p:childTnLst>
                                </p:cTn>
                              </p:par>
                              <p:par>
                                <p:cTn id="63" presetID="27" presetClass="emph" presetSubtype="0" fill="remove" nodeType="withEffect">
                                  <p:stCondLst>
                                    <p:cond delay="43500"/>
                                  </p:stCondLst>
                                  <p:childTnLst>
                                    <p:animClr clrSpc="rgb" dir="cw">
                                      <p:cBhvr override="childStyle">
                                        <p:cTn id="64" dur="1000" autoRev="1" fill="remove"/>
                                        <p:tgtEl>
                                          <p:spTgt spid="103436">
                                            <p:txEl>
                                              <p:pRg st="0" end="0"/>
                                            </p:txEl>
                                          </p:spTgt>
                                        </p:tgtEl>
                                        <p:attrNameLst>
                                          <p:attrName>style.color</p:attrName>
                                        </p:attrNameLst>
                                      </p:cBhvr>
                                      <p:to>
                                        <a:schemeClr val="bg1"/>
                                      </p:to>
                                    </p:animClr>
                                    <p:animClr clrSpc="rgb" dir="cw">
                                      <p:cBhvr>
                                        <p:cTn id="65" dur="1000" autoRev="1" fill="remove"/>
                                        <p:tgtEl>
                                          <p:spTgt spid="103436">
                                            <p:txEl>
                                              <p:pRg st="0" end="0"/>
                                            </p:txEl>
                                          </p:spTgt>
                                        </p:tgtEl>
                                        <p:attrNameLst>
                                          <p:attrName>fillcolor</p:attrName>
                                        </p:attrNameLst>
                                      </p:cBhvr>
                                      <p:to>
                                        <a:schemeClr val="bg1"/>
                                      </p:to>
                                    </p:animClr>
                                    <p:set>
                                      <p:cBhvr>
                                        <p:cTn id="66" dur="1000" autoRev="1" fill="remove"/>
                                        <p:tgtEl>
                                          <p:spTgt spid="103436">
                                            <p:txEl>
                                              <p:pRg st="0" end="0"/>
                                            </p:txEl>
                                          </p:spTgt>
                                        </p:tgtEl>
                                        <p:attrNameLst>
                                          <p:attrName>fill.type</p:attrName>
                                        </p:attrNameLst>
                                      </p:cBhvr>
                                      <p:to>
                                        <p:strVal val="solid"/>
                                      </p:to>
                                    </p:set>
                                    <p:set>
                                      <p:cBhvr>
                                        <p:cTn id="67" dur="1000" autoRev="1" fill="remove"/>
                                        <p:tgtEl>
                                          <p:spTgt spid="103436">
                                            <p:txEl>
                                              <p:pRg st="0" end="0"/>
                                            </p:txEl>
                                          </p:spTgt>
                                        </p:tgtEl>
                                        <p:attrNameLst>
                                          <p:attrName>fill.on</p:attrName>
                                        </p:attrNameLst>
                                      </p:cBhvr>
                                      <p:to>
                                        <p:strVal val="true"/>
                                      </p:to>
                                    </p:set>
                                  </p:childTnLst>
                                </p:cTn>
                              </p:par>
                              <p:par>
                                <p:cTn id="68" presetID="27" presetClass="emph" presetSubtype="0" fill="remove" nodeType="withEffect">
                                  <p:stCondLst>
                                    <p:cond delay="46000"/>
                                  </p:stCondLst>
                                  <p:childTnLst>
                                    <p:animClr clrSpc="rgb" dir="cw">
                                      <p:cBhvr override="childStyle">
                                        <p:cTn id="69" dur="1000" autoRev="1" fill="remove"/>
                                        <p:tgtEl>
                                          <p:spTgt spid="103437">
                                            <p:txEl>
                                              <p:pRg st="0" end="0"/>
                                            </p:txEl>
                                          </p:spTgt>
                                        </p:tgtEl>
                                        <p:attrNameLst>
                                          <p:attrName>style.color</p:attrName>
                                        </p:attrNameLst>
                                      </p:cBhvr>
                                      <p:to>
                                        <a:schemeClr val="bg1"/>
                                      </p:to>
                                    </p:animClr>
                                    <p:animClr clrSpc="rgb" dir="cw">
                                      <p:cBhvr>
                                        <p:cTn id="70" dur="1000" autoRev="1" fill="remove"/>
                                        <p:tgtEl>
                                          <p:spTgt spid="103437">
                                            <p:txEl>
                                              <p:pRg st="0" end="0"/>
                                            </p:txEl>
                                          </p:spTgt>
                                        </p:tgtEl>
                                        <p:attrNameLst>
                                          <p:attrName>fillcolor</p:attrName>
                                        </p:attrNameLst>
                                      </p:cBhvr>
                                      <p:to>
                                        <a:schemeClr val="bg1"/>
                                      </p:to>
                                    </p:animClr>
                                    <p:set>
                                      <p:cBhvr>
                                        <p:cTn id="71" dur="1000" autoRev="1" fill="remove"/>
                                        <p:tgtEl>
                                          <p:spTgt spid="103437">
                                            <p:txEl>
                                              <p:pRg st="0" end="0"/>
                                            </p:txEl>
                                          </p:spTgt>
                                        </p:tgtEl>
                                        <p:attrNameLst>
                                          <p:attrName>fill.type</p:attrName>
                                        </p:attrNameLst>
                                      </p:cBhvr>
                                      <p:to>
                                        <p:strVal val="solid"/>
                                      </p:to>
                                    </p:set>
                                    <p:set>
                                      <p:cBhvr>
                                        <p:cTn id="72" dur="1000" autoRev="1" fill="remove"/>
                                        <p:tgtEl>
                                          <p:spTgt spid="103437">
                                            <p:txEl>
                                              <p:pRg st="0" end="0"/>
                                            </p:txEl>
                                          </p:spTgt>
                                        </p:tgtEl>
                                        <p:attrNameLst>
                                          <p:attrName>fill.on</p:attrName>
                                        </p:attrNameLst>
                                      </p:cBhvr>
                                      <p:to>
                                        <p:strVal val="true"/>
                                      </p:to>
                                    </p:set>
                                  </p:childTnLst>
                                </p:cTn>
                              </p:par>
                              <p:par>
                                <p:cTn id="73" presetID="27" presetClass="emph" presetSubtype="0" fill="remove" nodeType="withEffect">
                                  <p:stCondLst>
                                    <p:cond delay="50000"/>
                                  </p:stCondLst>
                                  <p:childTnLst>
                                    <p:animClr clrSpc="rgb" dir="cw">
                                      <p:cBhvr override="childStyle">
                                        <p:cTn id="74" dur="1000" autoRev="1" fill="remove"/>
                                        <p:tgtEl>
                                          <p:spTgt spid="103438">
                                            <p:txEl>
                                              <p:pRg st="0" end="0"/>
                                            </p:txEl>
                                          </p:spTgt>
                                        </p:tgtEl>
                                        <p:attrNameLst>
                                          <p:attrName>style.color</p:attrName>
                                        </p:attrNameLst>
                                      </p:cBhvr>
                                      <p:to>
                                        <a:schemeClr val="bg1"/>
                                      </p:to>
                                    </p:animClr>
                                    <p:animClr clrSpc="rgb" dir="cw">
                                      <p:cBhvr>
                                        <p:cTn id="75" dur="1000" autoRev="1" fill="remove"/>
                                        <p:tgtEl>
                                          <p:spTgt spid="103438">
                                            <p:txEl>
                                              <p:pRg st="0" end="0"/>
                                            </p:txEl>
                                          </p:spTgt>
                                        </p:tgtEl>
                                        <p:attrNameLst>
                                          <p:attrName>fillcolor</p:attrName>
                                        </p:attrNameLst>
                                      </p:cBhvr>
                                      <p:to>
                                        <a:schemeClr val="bg1"/>
                                      </p:to>
                                    </p:animClr>
                                    <p:set>
                                      <p:cBhvr>
                                        <p:cTn id="76" dur="1000" autoRev="1" fill="remove"/>
                                        <p:tgtEl>
                                          <p:spTgt spid="103438">
                                            <p:txEl>
                                              <p:pRg st="0" end="0"/>
                                            </p:txEl>
                                          </p:spTgt>
                                        </p:tgtEl>
                                        <p:attrNameLst>
                                          <p:attrName>fill.type</p:attrName>
                                        </p:attrNameLst>
                                      </p:cBhvr>
                                      <p:to>
                                        <p:strVal val="solid"/>
                                      </p:to>
                                    </p:set>
                                    <p:set>
                                      <p:cBhvr>
                                        <p:cTn id="77" dur="1000" autoRev="1" fill="remove"/>
                                        <p:tgtEl>
                                          <p:spTgt spid="103438">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6" grpId="0"/>
      <p:bldP spid="1034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80710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07522" name="Group 2"/>
          <p:cNvGrpSpPr>
            <a:grpSpLocks/>
          </p:cNvGrpSpPr>
          <p:nvPr/>
        </p:nvGrpSpPr>
        <p:grpSpPr bwMode="auto">
          <a:xfrm>
            <a:off x="195714" y="486402"/>
            <a:ext cx="6880914" cy="6273110"/>
            <a:chOff x="-229" y="512"/>
            <a:chExt cx="3764" cy="3808"/>
          </a:xfrm>
        </p:grpSpPr>
        <p:sp>
          <p:nvSpPr>
            <p:cNvPr id="107550" name="Text Box 3"/>
            <p:cNvSpPr txBox="1">
              <a:spLocks noChangeArrowheads="1"/>
            </p:cNvSpPr>
            <p:nvPr/>
          </p:nvSpPr>
          <p:spPr bwMode="auto">
            <a:xfrm>
              <a:off x="21" y="512"/>
              <a:ext cx="1678" cy="3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FFFFFF"/>
                  </a:solidFill>
                  <a:latin typeface="Times New Roman" panose="02020603050405020304" pitchFamily="18" charset="0"/>
                  <a:cs typeface="Times New Roman" panose="02020603050405020304" pitchFamily="18" charset="0"/>
                </a:rPr>
                <a:t>Vua</a:t>
              </a:r>
            </a:p>
            <a:p>
              <a:pPr algn="ctr" eaLnBrk="1" hangingPunct="1">
                <a:spcBef>
                  <a:spcPct val="0"/>
                </a:spcBef>
                <a:buFontTx/>
                <a:buNone/>
              </a:pPr>
              <a:r>
                <a:rPr lang="en-US" altLang="en-US" sz="2100" b="1" smtClean="0">
                  <a:solidFill>
                    <a:srgbClr val="FFFFFF"/>
                  </a:solidFill>
                  <a:latin typeface="Times New Roman" panose="02020603050405020304" pitchFamily="18" charset="0"/>
                  <a:cs typeface="Times New Roman" panose="02020603050405020304" pitchFamily="18" charset="0"/>
                </a:rPr>
                <a:t>(Thái thượng hoàng)</a:t>
              </a:r>
              <a:endParaRPr lang="en-US" altLang="en-US" sz="2100" b="1">
                <a:solidFill>
                  <a:srgbClr val="FFFFFF"/>
                </a:solidFill>
                <a:latin typeface="Times New Roman" panose="02020603050405020304" pitchFamily="18" charset="0"/>
                <a:cs typeface="Times New Roman" panose="02020603050405020304" pitchFamily="18" charset="0"/>
              </a:endParaRPr>
            </a:p>
          </p:txBody>
        </p:sp>
        <p:sp>
          <p:nvSpPr>
            <p:cNvPr id="107551" name="Text Box 4"/>
            <p:cNvSpPr txBox="1">
              <a:spLocks noChangeArrowheads="1"/>
            </p:cNvSpPr>
            <p:nvPr/>
          </p:nvSpPr>
          <p:spPr bwMode="auto">
            <a:xfrm>
              <a:off x="-229" y="1074"/>
              <a:ext cx="858" cy="3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FFFFFF"/>
                  </a:solidFill>
                  <a:latin typeface="Times New Roman" panose="02020603050405020304" pitchFamily="18" charset="0"/>
                  <a:cs typeface="Times New Roman" panose="02020603050405020304" pitchFamily="18" charset="0"/>
                </a:rPr>
                <a:t>Quan văn</a:t>
              </a:r>
            </a:p>
            <a:p>
              <a:pPr algn="ctr" eaLnBrk="1" hangingPunct="1">
                <a:spcBef>
                  <a:spcPct val="0"/>
                </a:spcBef>
                <a:buFontTx/>
                <a:buNone/>
              </a:pPr>
              <a:r>
                <a:rPr lang="en-US" altLang="en-US" sz="2100" b="1" smtClean="0">
                  <a:solidFill>
                    <a:srgbClr val="FFFFFF"/>
                  </a:solidFill>
                  <a:latin typeface="Times New Roman" panose="02020603050405020304" pitchFamily="18" charset="0"/>
                  <a:cs typeface="Times New Roman" panose="02020603050405020304" pitchFamily="18" charset="0"/>
                </a:rPr>
                <a:t>(Họ Trần)</a:t>
              </a:r>
              <a:endParaRPr lang="en-US" altLang="en-US" sz="2100" b="1">
                <a:solidFill>
                  <a:srgbClr val="FFFFFF"/>
                </a:solidFill>
                <a:latin typeface="Times New Roman" panose="02020603050405020304" pitchFamily="18" charset="0"/>
                <a:cs typeface="Times New Roman" panose="02020603050405020304" pitchFamily="18" charset="0"/>
              </a:endParaRPr>
            </a:p>
          </p:txBody>
        </p:sp>
        <p:sp>
          <p:nvSpPr>
            <p:cNvPr id="107552" name="Text Box 5"/>
            <p:cNvSpPr txBox="1">
              <a:spLocks noChangeArrowheads="1"/>
            </p:cNvSpPr>
            <p:nvPr/>
          </p:nvSpPr>
          <p:spPr bwMode="auto">
            <a:xfrm>
              <a:off x="663" y="1071"/>
              <a:ext cx="872" cy="392"/>
            </a:xfrm>
            <a:prstGeom prst="rect">
              <a:avLst/>
            </a:prstGeom>
            <a:solidFill>
              <a:srgbClr val="FF33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t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FFFFFF"/>
                  </a:solidFill>
                  <a:latin typeface="Times New Roman" panose="02020603050405020304" pitchFamily="18" charset="0"/>
                  <a:cs typeface="Times New Roman" panose="02020603050405020304" pitchFamily="18" charset="0"/>
                </a:rPr>
                <a:t>Quan võ</a:t>
              </a:r>
            </a:p>
            <a:p>
              <a:pPr algn="ctr" eaLnBrk="1" hangingPunct="1">
                <a:spcBef>
                  <a:spcPct val="0"/>
                </a:spcBef>
                <a:buFontTx/>
                <a:buNone/>
              </a:pPr>
              <a:r>
                <a:rPr lang="en-US" altLang="en-US" sz="2100" b="1" smtClean="0">
                  <a:solidFill>
                    <a:srgbClr val="FFFFFF"/>
                  </a:solidFill>
                  <a:latin typeface="Times New Roman" panose="02020603050405020304" pitchFamily="18" charset="0"/>
                  <a:cs typeface="Times New Roman" panose="02020603050405020304" pitchFamily="18" charset="0"/>
                </a:rPr>
                <a:t>(Họ Trần)</a:t>
              </a:r>
              <a:endParaRPr lang="en-US" altLang="en-US" sz="2100" b="1">
                <a:solidFill>
                  <a:srgbClr val="FFFFFF"/>
                </a:solidFill>
                <a:latin typeface="Times New Roman" panose="02020603050405020304" pitchFamily="18" charset="0"/>
                <a:cs typeface="Times New Roman" panose="02020603050405020304" pitchFamily="18" charset="0"/>
              </a:endParaRPr>
            </a:p>
          </p:txBody>
        </p:sp>
        <p:sp>
          <p:nvSpPr>
            <p:cNvPr id="107553" name="Text Box 6"/>
            <p:cNvSpPr txBox="1">
              <a:spLocks noChangeArrowheads="1"/>
            </p:cNvSpPr>
            <p:nvPr/>
          </p:nvSpPr>
          <p:spPr bwMode="auto">
            <a:xfrm>
              <a:off x="1758" y="1016"/>
              <a:ext cx="1777" cy="210"/>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Các cơ </a:t>
              </a:r>
              <a:r>
                <a:rPr lang="en-US" altLang="en-US" sz="2100" b="1">
                  <a:solidFill>
                    <a:srgbClr val="000000"/>
                  </a:solidFill>
                  <a:latin typeface="Times New Roman" panose="02020603050405020304" pitchFamily="18" charset="0"/>
                  <a:cs typeface="Times New Roman" panose="02020603050405020304" pitchFamily="18" charset="0"/>
                </a:rPr>
                <a:t>quan</a:t>
              </a:r>
            </a:p>
          </p:txBody>
        </p:sp>
        <p:sp>
          <p:nvSpPr>
            <p:cNvPr id="107554" name="Text Box 7"/>
            <p:cNvSpPr txBox="1">
              <a:spLocks noChangeArrowheads="1"/>
            </p:cNvSpPr>
            <p:nvPr/>
          </p:nvSpPr>
          <p:spPr bwMode="auto">
            <a:xfrm>
              <a:off x="1809" y="1782"/>
              <a:ext cx="1726" cy="225"/>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Các chức </a:t>
              </a:r>
              <a:r>
                <a:rPr lang="en-US" altLang="en-US" sz="2100" b="1">
                  <a:solidFill>
                    <a:srgbClr val="000000"/>
                  </a:solidFill>
                  <a:latin typeface="Times New Roman" panose="02020603050405020304" pitchFamily="18" charset="0"/>
                  <a:cs typeface="Times New Roman" panose="02020603050405020304" pitchFamily="18" charset="0"/>
                </a:rPr>
                <a:t>quan</a:t>
              </a:r>
            </a:p>
          </p:txBody>
        </p:sp>
        <p:sp>
          <p:nvSpPr>
            <p:cNvPr id="107555" name="Text Box 8"/>
            <p:cNvSpPr txBox="1">
              <a:spLocks noChangeArrowheads="1"/>
            </p:cNvSpPr>
            <p:nvPr/>
          </p:nvSpPr>
          <p:spPr bwMode="auto">
            <a:xfrm>
              <a:off x="1760" y="1214"/>
              <a:ext cx="581" cy="492"/>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Quốc sử viện</a:t>
              </a:r>
              <a:endParaRPr lang="en-US" altLang="en-US" sz="2100" b="1">
                <a:solidFill>
                  <a:srgbClr val="000000"/>
                </a:solidFill>
                <a:latin typeface="Times New Roman" panose="02020603050405020304" pitchFamily="18" charset="0"/>
                <a:cs typeface="Times New Roman" panose="02020603050405020304" pitchFamily="18" charset="0"/>
              </a:endParaRPr>
            </a:p>
          </p:txBody>
        </p:sp>
        <p:sp>
          <p:nvSpPr>
            <p:cNvPr id="107556" name="Text Box 9"/>
            <p:cNvSpPr txBox="1">
              <a:spLocks noChangeArrowheads="1"/>
            </p:cNvSpPr>
            <p:nvPr/>
          </p:nvSpPr>
          <p:spPr bwMode="auto">
            <a:xfrm>
              <a:off x="2331" y="1210"/>
              <a:ext cx="552" cy="490"/>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Thái y </a:t>
              </a:r>
            </a:p>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viện</a:t>
              </a:r>
              <a:endParaRPr lang="en-US" altLang="en-US" sz="2100" b="1">
                <a:solidFill>
                  <a:srgbClr val="000000"/>
                </a:solidFill>
                <a:latin typeface="Times New Roman" panose="02020603050405020304" pitchFamily="18" charset="0"/>
                <a:cs typeface="Times New Roman" panose="02020603050405020304" pitchFamily="18" charset="0"/>
              </a:endParaRPr>
            </a:p>
          </p:txBody>
        </p:sp>
        <p:sp>
          <p:nvSpPr>
            <p:cNvPr id="107557" name="Text Box 10"/>
            <p:cNvSpPr txBox="1">
              <a:spLocks noChangeArrowheads="1"/>
            </p:cNvSpPr>
            <p:nvPr/>
          </p:nvSpPr>
          <p:spPr bwMode="auto">
            <a:xfrm>
              <a:off x="2884" y="1215"/>
              <a:ext cx="651" cy="480"/>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900" b="1" smtClean="0">
                  <a:solidFill>
                    <a:srgbClr val="000000"/>
                  </a:solidFill>
                  <a:latin typeface="Times New Roman" panose="02020603050405020304" pitchFamily="18" charset="0"/>
                  <a:cs typeface="Times New Roman" panose="02020603050405020304" pitchFamily="18" charset="0"/>
                </a:rPr>
                <a:t>Tôn nhân phủ</a:t>
              </a:r>
              <a:endParaRPr lang="en-US" altLang="en-US" sz="1900" b="1">
                <a:solidFill>
                  <a:srgbClr val="000000"/>
                </a:solidFill>
                <a:latin typeface="Times New Roman" panose="02020603050405020304" pitchFamily="18" charset="0"/>
                <a:cs typeface="Times New Roman" panose="02020603050405020304" pitchFamily="18" charset="0"/>
              </a:endParaRPr>
            </a:p>
          </p:txBody>
        </p:sp>
        <p:sp>
          <p:nvSpPr>
            <p:cNvPr id="107558" name="Text Box 11"/>
            <p:cNvSpPr txBox="1">
              <a:spLocks noChangeArrowheads="1"/>
            </p:cNvSpPr>
            <p:nvPr/>
          </p:nvSpPr>
          <p:spPr bwMode="auto">
            <a:xfrm>
              <a:off x="1809" y="2007"/>
              <a:ext cx="485" cy="499"/>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Hà đê</a:t>
              </a:r>
            </a:p>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 sứ</a:t>
              </a:r>
              <a:endParaRPr lang="en-US" altLang="en-US" sz="2100" b="1">
                <a:solidFill>
                  <a:srgbClr val="000000"/>
                </a:solidFill>
                <a:latin typeface="Times New Roman" panose="02020603050405020304" pitchFamily="18" charset="0"/>
                <a:cs typeface="Times New Roman" panose="02020603050405020304" pitchFamily="18" charset="0"/>
              </a:endParaRPr>
            </a:p>
          </p:txBody>
        </p:sp>
        <p:sp>
          <p:nvSpPr>
            <p:cNvPr id="107559" name="Text Box 12"/>
            <p:cNvSpPr txBox="1">
              <a:spLocks noChangeArrowheads="1"/>
            </p:cNvSpPr>
            <p:nvPr/>
          </p:nvSpPr>
          <p:spPr bwMode="auto">
            <a:xfrm>
              <a:off x="2294" y="2013"/>
              <a:ext cx="639" cy="499"/>
            </a:xfrm>
            <a:prstGeom prst="rect">
              <a:avLst/>
            </a:prstGeom>
            <a:solidFill>
              <a:srgbClr val="FF99FF"/>
            </a:solidFill>
            <a:ln w="9525" algn="ctr">
              <a:solidFill>
                <a:schemeClr val="tx1"/>
              </a:solidFill>
              <a:miter lim="800000"/>
              <a:headEnd/>
              <a:tailEnd/>
            </a:ln>
          </p:spPr>
          <p:txBody>
            <a:bodyPr lIns="0" r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0000"/>
                  </a:solidFill>
                  <a:latin typeface="Times New Roman" panose="02020603050405020304" pitchFamily="18" charset="0"/>
                  <a:cs typeface="Times New Roman" panose="02020603050405020304" pitchFamily="18" charset="0"/>
                </a:rPr>
                <a:t>Khuyến</a:t>
              </a:r>
            </a:p>
            <a:p>
              <a:pPr algn="ctr" eaLnBrk="1" hangingPunct="1">
                <a:spcBef>
                  <a:spcPct val="0"/>
                </a:spcBef>
                <a:buFontTx/>
                <a:buNone/>
              </a:pPr>
              <a:r>
                <a:rPr lang="en-US" altLang="en-US" sz="2100" b="1">
                  <a:solidFill>
                    <a:srgbClr val="000000"/>
                  </a:solidFill>
                  <a:latin typeface="Times New Roman" panose="02020603050405020304" pitchFamily="18" charset="0"/>
                  <a:cs typeface="Times New Roman" panose="02020603050405020304" pitchFamily="18" charset="0"/>
                </a:rPr>
                <a:t>n</a:t>
              </a:r>
              <a:r>
                <a:rPr lang="en-US" altLang="en-US" sz="2100" b="1" smtClean="0">
                  <a:solidFill>
                    <a:srgbClr val="000000"/>
                  </a:solidFill>
                  <a:latin typeface="Times New Roman" panose="02020603050405020304" pitchFamily="18" charset="0"/>
                  <a:cs typeface="Times New Roman" panose="02020603050405020304" pitchFamily="18" charset="0"/>
                </a:rPr>
                <a:t>ông sứ</a:t>
              </a:r>
              <a:endParaRPr lang="en-US" altLang="en-US" sz="2100" b="1">
                <a:solidFill>
                  <a:srgbClr val="000000"/>
                </a:solidFill>
                <a:latin typeface="Times New Roman" panose="02020603050405020304" pitchFamily="18" charset="0"/>
                <a:cs typeface="Times New Roman" panose="02020603050405020304" pitchFamily="18" charset="0"/>
              </a:endParaRPr>
            </a:p>
          </p:txBody>
        </p:sp>
        <p:sp>
          <p:nvSpPr>
            <p:cNvPr id="107560" name="Text Box 13"/>
            <p:cNvSpPr txBox="1">
              <a:spLocks noChangeArrowheads="1"/>
            </p:cNvSpPr>
            <p:nvPr/>
          </p:nvSpPr>
          <p:spPr bwMode="auto">
            <a:xfrm>
              <a:off x="2933" y="2015"/>
              <a:ext cx="599" cy="499"/>
            </a:xfrm>
            <a:prstGeom prst="rect">
              <a:avLst/>
            </a:prstGeom>
            <a:solidFill>
              <a:srgbClr val="FF99FF"/>
            </a:solidFill>
            <a:ln w="9525" algn="ctr">
              <a:solidFill>
                <a:schemeClr val="tx1"/>
              </a:solidFill>
              <a:miter lim="800000"/>
              <a:headEnd/>
              <a:tailEnd/>
            </a:ln>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000000"/>
                  </a:solidFill>
                  <a:latin typeface="Times New Roman" panose="02020603050405020304" pitchFamily="18" charset="0"/>
                  <a:cs typeface="Times New Roman" panose="02020603050405020304" pitchFamily="18" charset="0"/>
                </a:rPr>
                <a:t>Đồn </a:t>
              </a:r>
              <a:r>
                <a:rPr lang="en-US" altLang="en-US" sz="2100" b="1" smtClean="0">
                  <a:solidFill>
                    <a:srgbClr val="000000"/>
                  </a:solidFill>
                  <a:latin typeface="Times New Roman" panose="02020603050405020304" pitchFamily="18" charset="0"/>
                  <a:cs typeface="Times New Roman" panose="02020603050405020304" pitchFamily="18" charset="0"/>
                </a:rPr>
                <a:t>điền sứ</a:t>
              </a:r>
              <a:endParaRPr lang="en-US" altLang="en-US" sz="2100" b="1">
                <a:solidFill>
                  <a:srgbClr val="000000"/>
                </a:solidFill>
                <a:latin typeface="Times New Roman" panose="02020603050405020304" pitchFamily="18" charset="0"/>
                <a:cs typeface="Times New Roman" panose="02020603050405020304" pitchFamily="18" charset="0"/>
              </a:endParaRPr>
            </a:p>
          </p:txBody>
        </p:sp>
        <p:sp>
          <p:nvSpPr>
            <p:cNvPr id="107561" name="Text Box 14"/>
            <p:cNvSpPr txBox="1">
              <a:spLocks noChangeArrowheads="1"/>
            </p:cNvSpPr>
            <p:nvPr/>
          </p:nvSpPr>
          <p:spPr bwMode="auto">
            <a:xfrm>
              <a:off x="-86" y="2492"/>
              <a:ext cx="1605" cy="448"/>
            </a:xfrm>
            <a:prstGeom prst="rect">
              <a:avLst/>
            </a:prstGeom>
            <a:solidFill>
              <a:srgbClr val="FF99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latin typeface="Times New Roman" panose="02020603050405020304" pitchFamily="18" charset="0"/>
                  <a:cs typeface="Times New Roman" panose="02020603050405020304" pitchFamily="18" charset="0"/>
                </a:rPr>
                <a:t>12 </a:t>
              </a:r>
              <a:r>
                <a:rPr lang="en-US" altLang="en-US" sz="2100" b="1" smtClean="0">
                  <a:latin typeface="Times New Roman" panose="02020603050405020304" pitchFamily="18" charset="0"/>
                  <a:cs typeface="Times New Roman" panose="02020603050405020304" pitchFamily="18" charset="0"/>
                </a:rPr>
                <a:t>lộ</a:t>
              </a:r>
              <a:endParaRPr lang="en-US" altLang="en-US" sz="2100" b="1">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100" b="1">
                  <a:latin typeface="Times New Roman" panose="02020603050405020304" pitchFamily="18" charset="0"/>
                  <a:cs typeface="Times New Roman" panose="02020603050405020304" pitchFamily="18" charset="0"/>
                </a:rPr>
                <a:t>(</a:t>
              </a:r>
              <a:r>
                <a:rPr lang="en-US" altLang="en-US" sz="2100" b="1" smtClean="0">
                  <a:latin typeface="Times New Roman" panose="02020603050405020304" pitchFamily="18" charset="0"/>
                  <a:cs typeface="Times New Roman" panose="02020603050405020304" pitchFamily="18" charset="0"/>
                </a:rPr>
                <a:t>Chánh</a:t>
              </a:r>
              <a:r>
                <a:rPr lang="en-US" altLang="en-US" sz="2100" b="1">
                  <a:latin typeface="Times New Roman" panose="02020603050405020304" pitchFamily="18" charset="0"/>
                  <a:cs typeface="Times New Roman" panose="02020603050405020304" pitchFamily="18" charset="0"/>
                </a:rPr>
                <a:t>, </a:t>
              </a:r>
              <a:r>
                <a:rPr lang="en-US" altLang="en-US" sz="2100" b="1" smtClean="0">
                  <a:latin typeface="Times New Roman" panose="02020603050405020304" pitchFamily="18" charset="0"/>
                  <a:cs typeface="Times New Roman" panose="02020603050405020304" pitchFamily="18" charset="0"/>
                </a:rPr>
                <a:t>phó An phủ sứ)</a:t>
              </a:r>
              <a:endParaRPr lang="en-US" altLang="en-US" sz="2100" b="1">
                <a:latin typeface="Times New Roman" panose="02020603050405020304" pitchFamily="18" charset="0"/>
                <a:cs typeface="Times New Roman" panose="02020603050405020304" pitchFamily="18" charset="0"/>
              </a:endParaRPr>
            </a:p>
          </p:txBody>
        </p:sp>
        <p:sp>
          <p:nvSpPr>
            <p:cNvPr id="107562" name="Text Box 15"/>
            <p:cNvSpPr txBox="1">
              <a:spLocks noChangeArrowheads="1"/>
            </p:cNvSpPr>
            <p:nvPr/>
          </p:nvSpPr>
          <p:spPr bwMode="auto">
            <a:xfrm>
              <a:off x="-86" y="3000"/>
              <a:ext cx="1581" cy="394"/>
            </a:xfrm>
            <a:prstGeom prst="rect">
              <a:avLst/>
            </a:prstGeom>
            <a:solidFill>
              <a:srgbClr val="FF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6600FF"/>
                  </a:solidFill>
                  <a:latin typeface="Times New Roman" panose="02020603050405020304" pitchFamily="18" charset="0"/>
                  <a:cs typeface="Times New Roman" panose="02020603050405020304" pitchFamily="18" charset="0"/>
                </a:rPr>
                <a:t>Phủ</a:t>
              </a:r>
              <a:endParaRPr lang="en-US" altLang="en-US" sz="2100" b="1">
                <a:solidFill>
                  <a:srgbClr val="6600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100" b="1">
                  <a:solidFill>
                    <a:srgbClr val="6600FF"/>
                  </a:solidFill>
                  <a:latin typeface="Times New Roman" panose="02020603050405020304" pitchFamily="18" charset="0"/>
                  <a:cs typeface="Times New Roman" panose="02020603050405020304" pitchFamily="18" charset="0"/>
                </a:rPr>
                <a:t>(Tri </a:t>
              </a:r>
              <a:r>
                <a:rPr lang="en-US" altLang="en-US" sz="2100" b="1" smtClean="0">
                  <a:solidFill>
                    <a:srgbClr val="6600FF"/>
                  </a:solidFill>
                  <a:latin typeface="Times New Roman" panose="02020603050405020304" pitchFamily="18" charset="0"/>
                  <a:cs typeface="Times New Roman" panose="02020603050405020304" pitchFamily="18" charset="0"/>
                </a:rPr>
                <a:t>phủ)</a:t>
              </a:r>
              <a:endParaRPr lang="en-US" altLang="en-US" sz="2100" b="1">
                <a:solidFill>
                  <a:srgbClr val="6600FF"/>
                </a:solidFill>
                <a:latin typeface="Times New Roman" panose="02020603050405020304" pitchFamily="18" charset="0"/>
                <a:cs typeface="Times New Roman" panose="02020603050405020304" pitchFamily="18" charset="0"/>
              </a:endParaRPr>
            </a:p>
          </p:txBody>
        </p:sp>
        <p:sp>
          <p:nvSpPr>
            <p:cNvPr id="107563" name="Text Box 16"/>
            <p:cNvSpPr txBox="1">
              <a:spLocks noChangeArrowheads="1"/>
            </p:cNvSpPr>
            <p:nvPr/>
          </p:nvSpPr>
          <p:spPr bwMode="auto">
            <a:xfrm>
              <a:off x="-86" y="3470"/>
              <a:ext cx="1581" cy="363"/>
            </a:xfrm>
            <a:prstGeom prst="rect">
              <a:avLst/>
            </a:prstGeom>
            <a:solidFill>
              <a:srgbClr val="FF99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0033CC"/>
                  </a:solidFill>
                  <a:latin typeface="Times New Roman" panose="02020603050405020304" pitchFamily="18" charset="0"/>
                  <a:cs typeface="Times New Roman" panose="02020603050405020304" pitchFamily="18" charset="0"/>
                </a:rPr>
                <a:t>Châu</a:t>
              </a:r>
              <a:r>
                <a:rPr lang="en-US" altLang="en-US" sz="2100" b="1">
                  <a:solidFill>
                    <a:srgbClr val="0033CC"/>
                  </a:solidFill>
                  <a:latin typeface="Times New Roman" panose="02020603050405020304" pitchFamily="18" charset="0"/>
                  <a:cs typeface="Times New Roman" panose="02020603050405020304" pitchFamily="18" charset="0"/>
                </a:rPr>
                <a:t>, </a:t>
              </a:r>
              <a:r>
                <a:rPr lang="en-US" altLang="en-US" sz="2100" b="1" smtClean="0">
                  <a:solidFill>
                    <a:srgbClr val="0033CC"/>
                  </a:solidFill>
                  <a:latin typeface="Times New Roman" panose="02020603050405020304" pitchFamily="18" charset="0"/>
                  <a:cs typeface="Times New Roman" panose="02020603050405020304" pitchFamily="18" charset="0"/>
                </a:rPr>
                <a:t>huyện</a:t>
              </a:r>
              <a:endParaRPr lang="en-US" altLang="en-US" sz="2100" b="1">
                <a:solidFill>
                  <a:srgbClr val="0033CC"/>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100" b="1">
                  <a:solidFill>
                    <a:srgbClr val="0033CC"/>
                  </a:solidFill>
                  <a:latin typeface="Times New Roman" panose="02020603050405020304" pitchFamily="18" charset="0"/>
                  <a:cs typeface="Times New Roman" panose="02020603050405020304" pitchFamily="18" charset="0"/>
                </a:rPr>
                <a:t>(Tri </a:t>
              </a:r>
              <a:r>
                <a:rPr lang="en-US" altLang="en-US" sz="2100" b="1" smtClean="0">
                  <a:solidFill>
                    <a:srgbClr val="0033CC"/>
                  </a:solidFill>
                  <a:latin typeface="Times New Roman" panose="02020603050405020304" pitchFamily="18" charset="0"/>
                  <a:cs typeface="Times New Roman" panose="02020603050405020304" pitchFamily="18" charset="0"/>
                </a:rPr>
                <a:t>châu, </a:t>
              </a:r>
              <a:r>
                <a:rPr lang="en-US" altLang="en-US" sz="2100" b="1">
                  <a:solidFill>
                    <a:srgbClr val="0033CC"/>
                  </a:solidFill>
                  <a:latin typeface="Times New Roman" panose="02020603050405020304" pitchFamily="18" charset="0"/>
                  <a:cs typeface="Times New Roman" panose="02020603050405020304" pitchFamily="18" charset="0"/>
                </a:rPr>
                <a:t>T</a:t>
              </a:r>
              <a:r>
                <a:rPr lang="en-US" altLang="en-US" sz="2100" b="1" smtClean="0">
                  <a:solidFill>
                    <a:srgbClr val="0033CC"/>
                  </a:solidFill>
                  <a:latin typeface="Times New Roman" panose="02020603050405020304" pitchFamily="18" charset="0"/>
                  <a:cs typeface="Times New Roman" panose="02020603050405020304" pitchFamily="18" charset="0"/>
                </a:rPr>
                <a:t>ri huyện</a:t>
              </a:r>
              <a:r>
                <a:rPr lang="en-US" altLang="en-US" sz="2100" b="1">
                  <a:solidFill>
                    <a:srgbClr val="000000"/>
                  </a:solidFill>
                  <a:latin typeface="Times New Roman" panose="02020603050405020304" pitchFamily="18" charset="0"/>
                  <a:cs typeface="Times New Roman" panose="02020603050405020304" pitchFamily="18" charset="0"/>
                </a:rPr>
                <a:t>)</a:t>
              </a:r>
            </a:p>
          </p:txBody>
        </p:sp>
        <p:sp>
          <p:nvSpPr>
            <p:cNvPr id="107564" name="Text Box 17"/>
            <p:cNvSpPr txBox="1">
              <a:spLocks noChangeArrowheads="1"/>
            </p:cNvSpPr>
            <p:nvPr/>
          </p:nvSpPr>
          <p:spPr bwMode="auto">
            <a:xfrm>
              <a:off x="-113" y="3882"/>
              <a:ext cx="1608" cy="422"/>
            </a:xfrm>
            <a:prstGeom prst="rect">
              <a:avLst/>
            </a:prstGeom>
            <a:solidFill>
              <a:srgbClr val="FFFF00"/>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3333FF"/>
                  </a:solidFill>
                  <a:latin typeface="Times New Roman" panose="02020603050405020304" pitchFamily="18" charset="0"/>
                  <a:cs typeface="Times New Roman" panose="02020603050405020304" pitchFamily="18" charset="0"/>
                </a:rPr>
                <a:t>Xã</a:t>
              </a:r>
              <a:endParaRPr lang="en-US" altLang="en-US" sz="2100" b="1">
                <a:solidFill>
                  <a:srgbClr val="3333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100" b="1">
                  <a:solidFill>
                    <a:srgbClr val="3333FF"/>
                  </a:solidFill>
                  <a:latin typeface="Times New Roman" panose="02020603050405020304" pitchFamily="18" charset="0"/>
                  <a:cs typeface="Times New Roman" panose="02020603050405020304" pitchFamily="18" charset="0"/>
                </a:rPr>
                <a:t>(</a:t>
              </a:r>
              <a:r>
                <a:rPr lang="en-US" altLang="en-US" sz="2100" b="1" smtClean="0">
                  <a:solidFill>
                    <a:srgbClr val="3333FF"/>
                  </a:solidFill>
                  <a:latin typeface="Times New Roman" panose="02020603050405020304" pitchFamily="18" charset="0"/>
                  <a:cs typeface="Times New Roman" panose="02020603050405020304" pitchFamily="18" charset="0"/>
                </a:rPr>
                <a:t>Xã quan</a:t>
              </a:r>
              <a:r>
                <a:rPr lang="en-US" altLang="en-US" sz="2100" b="1">
                  <a:solidFill>
                    <a:srgbClr val="3333FF"/>
                  </a:solidFill>
                  <a:latin typeface="Times New Roman" panose="02020603050405020304" pitchFamily="18" charset="0"/>
                  <a:cs typeface="Times New Roman" panose="02020603050405020304" pitchFamily="18" charset="0"/>
                </a:rPr>
                <a:t>)</a:t>
              </a:r>
            </a:p>
          </p:txBody>
        </p:sp>
        <p:sp>
          <p:nvSpPr>
            <p:cNvPr id="107565" name="Line 18"/>
            <p:cNvSpPr>
              <a:spLocks noChangeShapeType="1"/>
            </p:cNvSpPr>
            <p:nvPr/>
          </p:nvSpPr>
          <p:spPr bwMode="auto">
            <a:xfrm flipH="1">
              <a:off x="1066" y="890"/>
              <a:ext cx="635" cy="18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66" name="Line 19"/>
            <p:cNvSpPr>
              <a:spLocks noChangeShapeType="1"/>
            </p:cNvSpPr>
            <p:nvPr/>
          </p:nvSpPr>
          <p:spPr bwMode="auto">
            <a:xfrm>
              <a:off x="1655" y="890"/>
              <a:ext cx="635" cy="18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67" name="Line 20"/>
            <p:cNvSpPr>
              <a:spLocks noChangeShapeType="1"/>
            </p:cNvSpPr>
            <p:nvPr/>
          </p:nvSpPr>
          <p:spPr bwMode="auto">
            <a:xfrm>
              <a:off x="1519" y="2750"/>
              <a:ext cx="0" cy="13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68" name="Line 21"/>
            <p:cNvSpPr>
              <a:spLocks noChangeShapeType="1"/>
            </p:cNvSpPr>
            <p:nvPr/>
          </p:nvSpPr>
          <p:spPr bwMode="auto">
            <a:xfrm>
              <a:off x="1519" y="3203"/>
              <a:ext cx="0" cy="136"/>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69" name="Line 22"/>
            <p:cNvSpPr>
              <a:spLocks noChangeShapeType="1"/>
            </p:cNvSpPr>
            <p:nvPr/>
          </p:nvSpPr>
          <p:spPr bwMode="auto">
            <a:xfrm>
              <a:off x="1519" y="3702"/>
              <a:ext cx="0" cy="182"/>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70" name="Line 23"/>
            <p:cNvSpPr>
              <a:spLocks noChangeShapeType="1"/>
            </p:cNvSpPr>
            <p:nvPr/>
          </p:nvSpPr>
          <p:spPr bwMode="auto">
            <a:xfrm flipH="1">
              <a:off x="1701" y="1434"/>
              <a:ext cx="0" cy="91"/>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US"/>
            </a:p>
          </p:txBody>
        </p:sp>
        <p:sp>
          <p:nvSpPr>
            <p:cNvPr id="107571" name="Rectangle 24"/>
            <p:cNvSpPr>
              <a:spLocks noChangeArrowheads="1"/>
            </p:cNvSpPr>
            <p:nvPr/>
          </p:nvSpPr>
          <p:spPr bwMode="auto">
            <a:xfrm>
              <a:off x="352" y="527"/>
              <a:ext cx="2585" cy="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cs typeface="Arial" panose="020B0604020202020204" pitchFamily="34" charset="0"/>
              </a:endParaRPr>
            </a:p>
          </p:txBody>
        </p:sp>
        <p:sp>
          <p:nvSpPr>
            <p:cNvPr id="107572" name="Rectangle 25"/>
            <p:cNvSpPr>
              <a:spLocks noChangeArrowheads="1"/>
            </p:cNvSpPr>
            <p:nvPr/>
          </p:nvSpPr>
          <p:spPr bwMode="auto">
            <a:xfrm>
              <a:off x="-25" y="1481"/>
              <a:ext cx="3176" cy="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cs typeface="Arial" panose="020B0604020202020204" pitchFamily="34" charset="0"/>
              </a:endParaRPr>
            </a:p>
          </p:txBody>
        </p:sp>
        <p:sp>
          <p:nvSpPr>
            <p:cNvPr id="107573" name="Rectangle 26"/>
            <p:cNvSpPr>
              <a:spLocks noChangeArrowheads="1"/>
            </p:cNvSpPr>
            <p:nvPr/>
          </p:nvSpPr>
          <p:spPr bwMode="auto">
            <a:xfrm>
              <a:off x="476" y="3838"/>
              <a:ext cx="2223" cy="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prstDash val="dash"/>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cs typeface="Arial" panose="020B0604020202020204" pitchFamily="34" charset="0"/>
              </a:endParaRPr>
            </a:p>
          </p:txBody>
        </p:sp>
      </p:grpSp>
      <p:sp>
        <p:nvSpPr>
          <p:cNvPr id="24603" name="Text Box 27"/>
          <p:cNvSpPr txBox="1">
            <a:spLocks noChangeArrowheads="1"/>
          </p:cNvSpPr>
          <p:nvPr/>
        </p:nvSpPr>
        <p:spPr bwMode="auto">
          <a:xfrm>
            <a:off x="8081515" y="909126"/>
            <a:ext cx="2663825" cy="477838"/>
          </a:xfrm>
          <a:prstGeom prst="rect">
            <a:avLst/>
          </a:prstGeom>
          <a:solidFill>
            <a:srgbClr val="FF3300"/>
          </a:solidFill>
          <a:ln w="9525">
            <a:solidFill>
              <a:schemeClr val="tx1"/>
            </a:solidFill>
            <a:miter lim="800000"/>
            <a:headEnd/>
            <a:tailEnd/>
          </a:ln>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smtClean="0">
                <a:solidFill>
                  <a:srgbClr val="FFFFFF"/>
                </a:solidFill>
                <a:latin typeface="Times New Roman" panose="02020603050405020304" pitchFamily="18" charset="0"/>
                <a:cs typeface="Times New Roman" panose="02020603050405020304" pitchFamily="18" charset="0"/>
              </a:rPr>
              <a:t>Vua</a:t>
            </a:r>
            <a:endParaRPr lang="en-US" altLang="en-US" sz="1800" b="1">
              <a:solidFill>
                <a:srgbClr val="FFFFFF"/>
              </a:solidFill>
              <a:latin typeface="Times New Roman" panose="02020603050405020304" pitchFamily="18" charset="0"/>
              <a:cs typeface="Times New Roman" panose="02020603050405020304" pitchFamily="18" charset="0"/>
            </a:endParaRPr>
          </a:p>
        </p:txBody>
      </p:sp>
      <p:sp>
        <p:nvSpPr>
          <p:cNvPr id="24604" name="Text Box 28"/>
          <p:cNvSpPr txBox="1">
            <a:spLocks noChangeArrowheads="1"/>
          </p:cNvSpPr>
          <p:nvPr/>
        </p:nvSpPr>
        <p:spPr bwMode="auto">
          <a:xfrm>
            <a:off x="7724328" y="1707639"/>
            <a:ext cx="1223962" cy="496887"/>
          </a:xfrm>
          <a:prstGeom prst="rect">
            <a:avLst/>
          </a:prstGeom>
          <a:solidFill>
            <a:srgbClr val="FF3300"/>
          </a:solidFill>
          <a:ln w="9525">
            <a:solidFill>
              <a:schemeClr val="tx1"/>
            </a:solidFill>
            <a:miter lim="800000"/>
            <a:headEnd/>
            <a:tailEnd/>
          </a:ln>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FF"/>
                </a:solidFill>
                <a:latin typeface="Times New Roman" panose="02020603050405020304" pitchFamily="18" charset="0"/>
                <a:cs typeface="Times New Roman" panose="02020603050405020304" pitchFamily="18" charset="0"/>
              </a:rPr>
              <a:t>Quan  văn</a:t>
            </a:r>
          </a:p>
        </p:txBody>
      </p:sp>
      <p:sp>
        <p:nvSpPr>
          <p:cNvPr id="24605" name="Text Box 29"/>
          <p:cNvSpPr txBox="1">
            <a:spLocks noChangeArrowheads="1"/>
          </p:cNvSpPr>
          <p:nvPr/>
        </p:nvSpPr>
        <p:spPr bwMode="auto">
          <a:xfrm>
            <a:off x="9884915" y="1707639"/>
            <a:ext cx="1150938" cy="425450"/>
          </a:xfrm>
          <a:prstGeom prst="rect">
            <a:avLst/>
          </a:prstGeom>
          <a:solidFill>
            <a:srgbClr val="FF3300"/>
          </a:solidFill>
          <a:ln w="9525">
            <a:solidFill>
              <a:schemeClr val="tx1"/>
            </a:solidFill>
            <a:miter lim="800000"/>
            <a:headEnd/>
            <a:tailEnd/>
          </a:ln>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1800" b="1">
                <a:solidFill>
                  <a:srgbClr val="FFFFFF"/>
                </a:solidFill>
                <a:latin typeface="Times New Roman" panose="02020603050405020304" pitchFamily="18" charset="0"/>
                <a:cs typeface="Times New Roman" panose="02020603050405020304" pitchFamily="18" charset="0"/>
              </a:rPr>
              <a:t>Quan </a:t>
            </a:r>
            <a:r>
              <a:rPr lang="en-US" altLang="en-US" sz="1800" b="1" smtClean="0">
                <a:solidFill>
                  <a:srgbClr val="FFFFFF"/>
                </a:solidFill>
                <a:latin typeface="Times New Roman" panose="02020603050405020304" pitchFamily="18" charset="0"/>
                <a:cs typeface="Times New Roman" panose="02020603050405020304" pitchFamily="18" charset="0"/>
              </a:rPr>
              <a:t>võ</a:t>
            </a:r>
            <a:endParaRPr lang="en-US" altLang="en-US" sz="1800" b="1">
              <a:solidFill>
                <a:srgbClr val="FFFF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endParaRPr lang="en-US" altLang="en-US" sz="1400" b="1">
              <a:solidFill>
                <a:srgbClr val="000000"/>
              </a:solidFill>
              <a:latin typeface=".VnTime" panose="020B7200000000000000" pitchFamily="34" charset="0"/>
              <a:cs typeface="Arial" panose="020B0604020202020204" pitchFamily="34" charset="0"/>
            </a:endParaRPr>
          </a:p>
        </p:txBody>
      </p:sp>
      <p:sp>
        <p:nvSpPr>
          <p:cNvPr id="24606" name="Text Box 30"/>
          <p:cNvSpPr txBox="1">
            <a:spLocks noChangeArrowheads="1"/>
          </p:cNvSpPr>
          <p:nvPr/>
        </p:nvSpPr>
        <p:spPr bwMode="auto">
          <a:xfrm>
            <a:off x="7651303" y="2866514"/>
            <a:ext cx="3240087" cy="738664"/>
          </a:xfrm>
          <a:prstGeom prst="rect">
            <a:avLst/>
          </a:prstGeom>
          <a:solidFill>
            <a:srgbClr val="FFFF00"/>
          </a:solidFill>
          <a:ln w="9525">
            <a:solidFill>
              <a:schemeClr val="tx1"/>
            </a:solidFill>
            <a:miter lim="800000"/>
            <a:headEnd/>
            <a:tailEnd/>
          </a:ln>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3333FF"/>
                </a:solidFill>
                <a:latin typeface="Times New Roman" panose="02020603050405020304" pitchFamily="18" charset="0"/>
                <a:cs typeface="Times New Roman" panose="02020603050405020304" pitchFamily="18" charset="0"/>
              </a:rPr>
              <a:t>24 </a:t>
            </a:r>
            <a:r>
              <a:rPr lang="en-US" altLang="en-US" sz="2100" b="1" smtClean="0">
                <a:solidFill>
                  <a:srgbClr val="3333FF"/>
                </a:solidFill>
                <a:latin typeface="Times New Roman" panose="02020603050405020304" pitchFamily="18" charset="0"/>
                <a:cs typeface="Times New Roman" panose="02020603050405020304" pitchFamily="18" charset="0"/>
              </a:rPr>
              <a:t>lộ, phủ</a:t>
            </a:r>
            <a:endParaRPr lang="en-US" altLang="en-US" sz="2100" b="1">
              <a:solidFill>
                <a:srgbClr val="3333FF"/>
              </a:solidFill>
              <a:latin typeface="Times New Roman" panose="02020603050405020304" pitchFamily="18" charset="0"/>
              <a:cs typeface="Times New Roman" panose="02020603050405020304" pitchFamily="18" charset="0"/>
            </a:endParaRPr>
          </a:p>
          <a:p>
            <a:pPr algn="ctr" eaLnBrk="1" hangingPunct="1">
              <a:spcBef>
                <a:spcPct val="0"/>
              </a:spcBef>
              <a:buFontTx/>
              <a:buNone/>
            </a:pPr>
            <a:r>
              <a:rPr lang="en-US" altLang="en-US" sz="2100" b="1">
                <a:solidFill>
                  <a:srgbClr val="3333FF"/>
                </a:solidFill>
                <a:latin typeface="Times New Roman" panose="02020603050405020304" pitchFamily="18" charset="0"/>
                <a:cs typeface="Times New Roman" panose="02020603050405020304" pitchFamily="18" charset="0"/>
              </a:rPr>
              <a:t>(Tri </a:t>
            </a:r>
            <a:r>
              <a:rPr lang="en-US" altLang="en-US" sz="2100" b="1" smtClean="0">
                <a:solidFill>
                  <a:srgbClr val="3333FF"/>
                </a:solidFill>
                <a:latin typeface="Times New Roman" panose="02020603050405020304" pitchFamily="18" charset="0"/>
                <a:cs typeface="Times New Roman" panose="02020603050405020304" pitchFamily="18" charset="0"/>
              </a:rPr>
              <a:t>phủ, Tri châu)</a:t>
            </a:r>
            <a:endParaRPr lang="en-US" altLang="en-US" sz="2100" b="1">
              <a:solidFill>
                <a:srgbClr val="3333FF"/>
              </a:solidFill>
              <a:latin typeface="Times New Roman" panose="02020603050405020304" pitchFamily="18" charset="0"/>
              <a:cs typeface="Times New Roman" panose="02020603050405020304" pitchFamily="18" charset="0"/>
            </a:endParaRPr>
          </a:p>
        </p:txBody>
      </p:sp>
      <p:sp>
        <p:nvSpPr>
          <p:cNvPr id="24607" name="Text Box 31"/>
          <p:cNvSpPr txBox="1">
            <a:spLocks noChangeArrowheads="1"/>
          </p:cNvSpPr>
          <p:nvPr/>
        </p:nvSpPr>
        <p:spPr bwMode="auto">
          <a:xfrm>
            <a:off x="8154541" y="3899200"/>
            <a:ext cx="2160587" cy="576263"/>
          </a:xfrm>
          <a:prstGeom prst="rect">
            <a:avLst/>
          </a:prstGeom>
          <a:solidFill>
            <a:srgbClr val="FFFF00"/>
          </a:solidFill>
          <a:ln w="9525" algn="ctr">
            <a:solidFill>
              <a:schemeClr val="tx1"/>
            </a:solidFill>
            <a:miter lim="800000"/>
            <a:headEnd/>
            <a:tailEnd/>
          </a:ln>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smtClean="0">
                <a:solidFill>
                  <a:srgbClr val="3333FF"/>
                </a:solidFill>
                <a:latin typeface="Times New Roman" panose="02020603050405020304" pitchFamily="18" charset="0"/>
                <a:cs typeface="Times New Roman" panose="02020603050405020304" pitchFamily="18" charset="0"/>
              </a:rPr>
              <a:t>Huyện</a:t>
            </a:r>
            <a:endParaRPr lang="en-US" altLang="en-US" sz="2100" b="1">
              <a:solidFill>
                <a:srgbClr val="3333FF"/>
              </a:solidFill>
              <a:latin typeface="Times New Roman" panose="02020603050405020304" pitchFamily="18" charset="0"/>
              <a:cs typeface="Times New Roman" panose="02020603050405020304" pitchFamily="18" charset="0"/>
            </a:endParaRPr>
          </a:p>
        </p:txBody>
      </p:sp>
      <p:sp>
        <p:nvSpPr>
          <p:cNvPr id="24608" name="Text Box 32"/>
          <p:cNvSpPr txBox="1">
            <a:spLocks noChangeArrowheads="1"/>
          </p:cNvSpPr>
          <p:nvPr/>
        </p:nvSpPr>
        <p:spPr bwMode="auto">
          <a:xfrm>
            <a:off x="8191052" y="4879338"/>
            <a:ext cx="2160588" cy="576263"/>
          </a:xfrm>
          <a:prstGeom prst="rect">
            <a:avLst/>
          </a:prstGeom>
          <a:solidFill>
            <a:srgbClr val="FFFF00"/>
          </a:solidFill>
          <a:ln w="9525" algn="ctr">
            <a:solidFill>
              <a:schemeClr val="tx1"/>
            </a:solidFill>
            <a:miter lim="800000"/>
            <a:headEnd/>
            <a:tailEnd/>
          </a:ln>
        </p:spPr>
        <p:txBody>
          <a:bodyPr tIns="0" bIns="0"/>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US" altLang="en-US" sz="2100" b="1">
                <a:solidFill>
                  <a:srgbClr val="3333FF"/>
                </a:solidFill>
                <a:latin typeface="Times New Roman" panose="02020603050405020304" pitchFamily="18" charset="0"/>
                <a:cs typeface="Times New Roman" panose="02020603050405020304" pitchFamily="18" charset="0"/>
              </a:rPr>
              <a:t>Hương, </a:t>
            </a:r>
            <a:r>
              <a:rPr lang="en-US" altLang="en-US" sz="2100" b="1" smtClean="0">
                <a:solidFill>
                  <a:srgbClr val="3333FF"/>
                </a:solidFill>
                <a:latin typeface="Times New Roman" panose="02020603050405020304" pitchFamily="18" charset="0"/>
                <a:cs typeface="Times New Roman" panose="02020603050405020304" pitchFamily="18" charset="0"/>
              </a:rPr>
              <a:t>Xã</a:t>
            </a:r>
            <a:endParaRPr lang="en-US" altLang="en-US" sz="2100" b="1">
              <a:solidFill>
                <a:srgbClr val="3333FF"/>
              </a:solidFill>
              <a:latin typeface="Times New Roman" panose="02020603050405020304" pitchFamily="18" charset="0"/>
              <a:cs typeface="Times New Roman" panose="02020603050405020304" pitchFamily="18" charset="0"/>
            </a:endParaRPr>
          </a:p>
        </p:txBody>
      </p:sp>
      <p:sp>
        <p:nvSpPr>
          <p:cNvPr id="107529" name="Line 33"/>
          <p:cNvSpPr>
            <a:spLocks noChangeShapeType="1"/>
          </p:cNvSpPr>
          <p:nvPr/>
        </p:nvSpPr>
        <p:spPr bwMode="auto">
          <a:xfrm flipH="1">
            <a:off x="8372028" y="1420301"/>
            <a:ext cx="1008062"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0" name="Line 34"/>
          <p:cNvSpPr>
            <a:spLocks noChangeShapeType="1"/>
          </p:cNvSpPr>
          <p:nvPr/>
        </p:nvSpPr>
        <p:spPr bwMode="auto">
          <a:xfrm>
            <a:off x="9307065" y="1420301"/>
            <a:ext cx="1008063" cy="28733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4611" name="Rectangle 35"/>
          <p:cNvSpPr>
            <a:spLocks noChangeArrowheads="1"/>
          </p:cNvSpPr>
          <p:nvPr/>
        </p:nvSpPr>
        <p:spPr bwMode="auto">
          <a:xfrm>
            <a:off x="7611309" y="732337"/>
            <a:ext cx="3529013" cy="1944688"/>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cs typeface="Arial" panose="020B0604020202020204" pitchFamily="34" charset="0"/>
            </a:endParaRPr>
          </a:p>
        </p:txBody>
      </p:sp>
      <p:sp>
        <p:nvSpPr>
          <p:cNvPr id="24612" name="Rectangle 36"/>
          <p:cNvSpPr>
            <a:spLocks noChangeArrowheads="1"/>
          </p:cNvSpPr>
          <p:nvPr/>
        </p:nvSpPr>
        <p:spPr bwMode="auto">
          <a:xfrm>
            <a:off x="7578278" y="2709351"/>
            <a:ext cx="3529012" cy="2835275"/>
          </a:xfrm>
          <a:prstGeom prst="rect">
            <a:avLst/>
          </a:prstGeom>
          <a:noFill/>
          <a:ln w="9525">
            <a:solidFill>
              <a:schemeClr val="tx1"/>
            </a:solidFill>
            <a:prstDash val="dash"/>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vi-VN" altLang="en-US" sz="1800">
              <a:solidFill>
                <a:srgbClr val="000000"/>
              </a:solidFill>
              <a:latin typeface=".VnTime" panose="020B7200000000000000" pitchFamily="34" charset="0"/>
              <a:cs typeface="Arial" panose="020B0604020202020204" pitchFamily="34" charset="0"/>
            </a:endParaRPr>
          </a:p>
        </p:txBody>
      </p:sp>
      <p:sp>
        <p:nvSpPr>
          <p:cNvPr id="107533" name="Line 37"/>
          <p:cNvSpPr>
            <a:spLocks noChangeShapeType="1"/>
          </p:cNvSpPr>
          <p:nvPr/>
        </p:nvSpPr>
        <p:spPr bwMode="auto">
          <a:xfrm>
            <a:off x="9307065" y="2493451"/>
            <a:ext cx="0" cy="215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4" name="Text Box 38"/>
          <p:cNvSpPr txBox="1">
            <a:spLocks noChangeArrowheads="1"/>
          </p:cNvSpPr>
          <p:nvPr/>
        </p:nvSpPr>
        <p:spPr bwMode="auto">
          <a:xfrm>
            <a:off x="2063750" y="188913"/>
            <a:ext cx="43195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latin typeface=".VnTimeH" panose="020B7200000000000000" pitchFamily="34" charset="0"/>
                <a:cs typeface="Arial" panose="020B0604020202020204" pitchFamily="34" charset="0"/>
              </a:rPr>
              <a:t>S¥ </a:t>
            </a:r>
            <a:r>
              <a:rPr lang="en-US" altLang="en-US" sz="1600" b="1">
                <a:solidFill>
                  <a:srgbClr val="000000"/>
                </a:solidFill>
                <a:latin typeface="Times New Roman" panose="02020603050405020304" pitchFamily="18" charset="0"/>
                <a:cs typeface="Times New Roman" panose="02020603050405020304" pitchFamily="18" charset="0"/>
              </a:rPr>
              <a:t>ĐỒ</a:t>
            </a:r>
            <a:r>
              <a:rPr lang="en-US" altLang="en-US" sz="1600" b="1">
                <a:solidFill>
                  <a:srgbClr val="000000"/>
                </a:solidFill>
                <a:latin typeface=".VnTimeH" panose="020B7200000000000000" pitchFamily="34" charset="0"/>
                <a:cs typeface="Arial" panose="020B0604020202020204" pitchFamily="34" charset="0"/>
              </a:rPr>
              <a:t> Bé M¸Y NHµ N¦íC THêI TRÇN</a:t>
            </a:r>
          </a:p>
        </p:txBody>
      </p:sp>
      <p:sp>
        <p:nvSpPr>
          <p:cNvPr id="107535" name="Text Box 39"/>
          <p:cNvSpPr txBox="1">
            <a:spLocks noChangeArrowheads="1"/>
          </p:cNvSpPr>
          <p:nvPr/>
        </p:nvSpPr>
        <p:spPr bwMode="auto">
          <a:xfrm>
            <a:off x="7216021" y="243964"/>
            <a:ext cx="43195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50000"/>
              </a:spcBef>
              <a:buFontTx/>
              <a:buNone/>
            </a:pPr>
            <a:r>
              <a:rPr lang="en-US" altLang="en-US" sz="1600" b="1">
                <a:solidFill>
                  <a:srgbClr val="000000"/>
                </a:solidFill>
                <a:latin typeface=".VnTimeH" panose="020B7200000000000000" pitchFamily="34" charset="0"/>
                <a:cs typeface="Arial" panose="020B0604020202020204" pitchFamily="34" charset="0"/>
              </a:rPr>
              <a:t>S¥ </a:t>
            </a:r>
            <a:r>
              <a:rPr lang="en-US" altLang="en-US" sz="1600" b="1">
                <a:solidFill>
                  <a:srgbClr val="000000"/>
                </a:solidFill>
                <a:latin typeface="Times New Roman" panose="02020603050405020304" pitchFamily="18" charset="0"/>
                <a:cs typeface="Times New Roman" panose="02020603050405020304" pitchFamily="18" charset="0"/>
              </a:rPr>
              <a:t>ĐỒ</a:t>
            </a:r>
            <a:r>
              <a:rPr lang="en-US" altLang="en-US" sz="1600" b="1">
                <a:solidFill>
                  <a:srgbClr val="000000"/>
                </a:solidFill>
                <a:latin typeface=".VnTimeH" panose="020B7200000000000000" pitchFamily="34" charset="0"/>
                <a:cs typeface="Arial" panose="020B0604020202020204" pitchFamily="34" charset="0"/>
              </a:rPr>
              <a:t> Bé M¸Y NHµ N¦íC THêI lý</a:t>
            </a:r>
          </a:p>
        </p:txBody>
      </p:sp>
      <p:sp>
        <p:nvSpPr>
          <p:cNvPr id="107536" name="Line 41"/>
          <p:cNvSpPr>
            <a:spLocks noChangeShapeType="1"/>
          </p:cNvSpPr>
          <p:nvPr/>
        </p:nvSpPr>
        <p:spPr bwMode="auto">
          <a:xfrm flipH="1">
            <a:off x="9307065" y="3637504"/>
            <a:ext cx="0" cy="28390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07537" name="Line 42"/>
          <p:cNvSpPr>
            <a:spLocks noChangeShapeType="1"/>
          </p:cNvSpPr>
          <p:nvPr/>
        </p:nvSpPr>
        <p:spPr bwMode="auto">
          <a:xfrm>
            <a:off x="9292105" y="4486169"/>
            <a:ext cx="0" cy="360362"/>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cxnSp>
        <p:nvCxnSpPr>
          <p:cNvPr id="44" name="Straight Arrow Connector 43"/>
          <p:cNvCxnSpPr/>
          <p:nvPr/>
        </p:nvCxnSpPr>
        <p:spPr>
          <a:xfrm flipH="1">
            <a:off x="1813723" y="2568770"/>
            <a:ext cx="12643" cy="114314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1447511" y="1143509"/>
            <a:ext cx="206332" cy="26046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endCxn id="107552" idx="0"/>
          </p:cNvCxnSpPr>
          <p:nvPr/>
        </p:nvCxnSpPr>
        <p:spPr>
          <a:xfrm>
            <a:off x="2317656" y="1118993"/>
            <a:ext cx="305756" cy="28827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107566" idx="0"/>
          </p:cNvCxnSpPr>
          <p:nvPr/>
        </p:nvCxnSpPr>
        <p:spPr>
          <a:xfrm>
            <a:off x="3639827" y="1109100"/>
            <a:ext cx="761733" cy="1688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3433138" y="1132163"/>
            <a:ext cx="465225" cy="201913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rot="16200000" flipH="1">
            <a:off x="1861895" y="5271534"/>
            <a:ext cx="228600" cy="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H="1">
            <a:off x="1976195" y="4448280"/>
            <a:ext cx="5005" cy="190289"/>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2026092" y="5947704"/>
            <a:ext cx="0" cy="17583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14325600" y="1371600"/>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1177848" y="2537529"/>
            <a:ext cx="12192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Straight Arrow Connector 101"/>
          <p:cNvCxnSpPr/>
          <p:nvPr/>
        </p:nvCxnSpPr>
        <p:spPr>
          <a:xfrm flipH="1">
            <a:off x="1213493" y="2118843"/>
            <a:ext cx="783" cy="43881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3" name="Straight Arrow Connector 102"/>
          <p:cNvCxnSpPr/>
          <p:nvPr/>
        </p:nvCxnSpPr>
        <p:spPr>
          <a:xfrm>
            <a:off x="2374961" y="2138412"/>
            <a:ext cx="4235" cy="40272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 name="Rectangle 3"/>
          <p:cNvSpPr/>
          <p:nvPr/>
        </p:nvSpPr>
        <p:spPr>
          <a:xfrm>
            <a:off x="4800661" y="5749623"/>
            <a:ext cx="6754812" cy="769441"/>
          </a:xfrm>
          <a:prstGeom prst="rect">
            <a:avLst/>
          </a:prstGeom>
        </p:spPr>
        <p:txBody>
          <a:bodyPr wrap="square">
            <a:spAutoFit/>
          </a:bodyPr>
          <a:lstStyle/>
          <a:p>
            <a:r>
              <a:rPr lang="en-US" sz="2200" b="1">
                <a:latin typeface="Times New Roman" panose="02020603050405020304" pitchFamily="18" charset="0"/>
                <a:cs typeface="Times New Roman" panose="02020603050405020304" pitchFamily="18" charset="0"/>
              </a:rPr>
              <a:t>H. Hãy so sánh điểm giống và điểm khác giữa b</a:t>
            </a:r>
            <a:r>
              <a:rPr lang="vi-VN" sz="2200" b="1">
                <a:latin typeface="Times New Roman" panose="02020603050405020304" pitchFamily="18" charset="0"/>
                <a:cs typeface="Times New Roman" panose="02020603050405020304" pitchFamily="18" charset="0"/>
              </a:rPr>
              <a:t>ộ máy nhà nước thờ</a:t>
            </a:r>
            <a:r>
              <a:rPr lang="en-US" sz="2200" b="1">
                <a:latin typeface="Times New Roman" panose="02020603050405020304" pitchFamily="18" charset="0"/>
                <a:cs typeface="Times New Roman" panose="02020603050405020304" pitchFamily="18" charset="0"/>
              </a:rPr>
              <a:t>i Trần </a:t>
            </a:r>
            <a:r>
              <a:rPr lang="vi-VN" sz="2200" b="1">
                <a:latin typeface="Times New Roman" panose="02020603050405020304" pitchFamily="18" charset="0"/>
                <a:cs typeface="Times New Roman" panose="02020603050405020304" pitchFamily="18" charset="0"/>
              </a:rPr>
              <a:t>với bộ máy nhà nước thời </a:t>
            </a:r>
            <a:r>
              <a:rPr lang="vi-VN" sz="2200" b="1" smtClean="0">
                <a:latin typeface="Times New Roman" panose="02020603050405020304" pitchFamily="18" charset="0"/>
                <a:cs typeface="Times New Roman" panose="02020603050405020304" pitchFamily="18" charset="0"/>
              </a:rPr>
              <a:t>Lý</a:t>
            </a:r>
            <a:r>
              <a:rPr lang="en-US" sz="2200" b="1">
                <a:latin typeface="Times New Roman" panose="02020603050405020304" pitchFamily="18" charset="0"/>
                <a:cs typeface="Times New Roman" panose="02020603050405020304" pitchFamily="18" charset="0"/>
              </a:rPr>
              <a:t> </a:t>
            </a:r>
            <a:r>
              <a:rPr lang="en-US" sz="2200" b="1" smtClean="0">
                <a:latin typeface="Times New Roman" panose="02020603050405020304" pitchFamily="18" charset="0"/>
                <a:cs typeface="Times New Roman" panose="02020603050405020304" pitchFamily="18" charset="0"/>
              </a:rPr>
              <a:t>?</a:t>
            </a:r>
            <a:endParaRPr lang="en-US" sz="22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22551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611"/>
                                        </p:tgtEl>
                                        <p:attrNameLst>
                                          <p:attrName>style.visibility</p:attrName>
                                        </p:attrNameLst>
                                      </p:cBhvr>
                                      <p:to>
                                        <p:strVal val="visible"/>
                                      </p:to>
                                    </p:set>
                                    <p:animEffect transition="in" filter="barn(inVertical)">
                                      <p:cBhvr>
                                        <p:cTn id="7" dur="500"/>
                                        <p:tgtEl>
                                          <p:spTgt spid="246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4612"/>
                                        </p:tgtEl>
                                        <p:attrNameLst>
                                          <p:attrName>style.visibility</p:attrName>
                                        </p:attrNameLst>
                                      </p:cBhvr>
                                      <p:to>
                                        <p:strVal val="visible"/>
                                      </p:to>
                                    </p:set>
                                    <p:animEffect transition="in" filter="barn(inVertical)">
                                      <p:cBhvr>
                                        <p:cTn id="10" dur="500"/>
                                        <p:tgtEl>
                                          <p:spTgt spid="246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606"/>
                                        </p:tgtEl>
                                        <p:attrNameLst>
                                          <p:attrName>style.visibility</p:attrName>
                                        </p:attrNameLst>
                                      </p:cBhvr>
                                      <p:to>
                                        <p:strVal val="visible"/>
                                      </p:to>
                                    </p:set>
                                    <p:animEffect transition="in" filter="barn(inVertical)">
                                      <p:cBhvr>
                                        <p:cTn id="13" dur="500"/>
                                        <p:tgtEl>
                                          <p:spTgt spid="2460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4607"/>
                                        </p:tgtEl>
                                        <p:attrNameLst>
                                          <p:attrName>style.visibility</p:attrName>
                                        </p:attrNameLst>
                                      </p:cBhvr>
                                      <p:to>
                                        <p:strVal val="visible"/>
                                      </p:to>
                                    </p:set>
                                    <p:animEffect transition="in" filter="barn(inVertical)">
                                      <p:cBhvr>
                                        <p:cTn id="16" dur="500"/>
                                        <p:tgtEl>
                                          <p:spTgt spid="2460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4608"/>
                                        </p:tgtEl>
                                        <p:attrNameLst>
                                          <p:attrName>style.visibility</p:attrName>
                                        </p:attrNameLst>
                                      </p:cBhvr>
                                      <p:to>
                                        <p:strVal val="visible"/>
                                      </p:to>
                                    </p:set>
                                    <p:animEffect transition="in" filter="barn(inVertical)">
                                      <p:cBhvr>
                                        <p:cTn id="19" dur="500"/>
                                        <p:tgtEl>
                                          <p:spTgt spid="2460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4604"/>
                                        </p:tgtEl>
                                        <p:attrNameLst>
                                          <p:attrName>style.visibility</p:attrName>
                                        </p:attrNameLst>
                                      </p:cBhvr>
                                      <p:to>
                                        <p:strVal val="visible"/>
                                      </p:to>
                                    </p:set>
                                    <p:animEffect transition="in" filter="barn(inVertical)">
                                      <p:cBhvr>
                                        <p:cTn id="22" dur="500"/>
                                        <p:tgtEl>
                                          <p:spTgt spid="2460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4605"/>
                                        </p:tgtEl>
                                        <p:attrNameLst>
                                          <p:attrName>style.visibility</p:attrName>
                                        </p:attrNameLst>
                                      </p:cBhvr>
                                      <p:to>
                                        <p:strVal val="visible"/>
                                      </p:to>
                                    </p:set>
                                    <p:animEffect transition="in" filter="barn(inVertical)">
                                      <p:cBhvr>
                                        <p:cTn id="25" dur="500"/>
                                        <p:tgtEl>
                                          <p:spTgt spid="2460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4603"/>
                                        </p:tgtEl>
                                        <p:attrNameLst>
                                          <p:attrName>style.visibility</p:attrName>
                                        </p:attrNameLst>
                                      </p:cBhvr>
                                      <p:to>
                                        <p:strVal val="visible"/>
                                      </p:to>
                                    </p:set>
                                    <p:animEffect transition="in" filter="barn(inVertical)">
                                      <p:cBhvr>
                                        <p:cTn id="28" dur="500"/>
                                        <p:tgtEl>
                                          <p:spTgt spid="24603"/>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07534"/>
                                        </p:tgtEl>
                                        <p:attrNameLst>
                                          <p:attrName>style.visibility</p:attrName>
                                        </p:attrNameLst>
                                      </p:cBhvr>
                                      <p:to>
                                        <p:strVal val="visible"/>
                                      </p:to>
                                    </p:set>
                                    <p:animEffect transition="in" filter="barn(inVertical)">
                                      <p:cBhvr>
                                        <p:cTn id="31" dur="500"/>
                                        <p:tgtEl>
                                          <p:spTgt spid="107534"/>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07529"/>
                                        </p:tgtEl>
                                        <p:attrNameLst>
                                          <p:attrName>style.visibility</p:attrName>
                                        </p:attrNameLst>
                                      </p:cBhvr>
                                      <p:to>
                                        <p:strVal val="visible"/>
                                      </p:to>
                                    </p:set>
                                    <p:animEffect transition="in" filter="barn(inVertical)">
                                      <p:cBhvr>
                                        <p:cTn id="34" dur="500"/>
                                        <p:tgtEl>
                                          <p:spTgt spid="10752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7530"/>
                                        </p:tgtEl>
                                        <p:attrNameLst>
                                          <p:attrName>style.visibility</p:attrName>
                                        </p:attrNameLst>
                                      </p:cBhvr>
                                      <p:to>
                                        <p:strVal val="visible"/>
                                      </p:to>
                                    </p:set>
                                    <p:animEffect transition="in" filter="barn(inVertical)">
                                      <p:cBhvr>
                                        <p:cTn id="37" dur="500"/>
                                        <p:tgtEl>
                                          <p:spTgt spid="107530"/>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7533"/>
                                        </p:tgtEl>
                                        <p:attrNameLst>
                                          <p:attrName>style.visibility</p:attrName>
                                        </p:attrNameLst>
                                      </p:cBhvr>
                                      <p:to>
                                        <p:strVal val="visible"/>
                                      </p:to>
                                    </p:set>
                                    <p:animEffect transition="in" filter="barn(inVertical)">
                                      <p:cBhvr>
                                        <p:cTn id="40" dur="500"/>
                                        <p:tgtEl>
                                          <p:spTgt spid="107533"/>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107536"/>
                                        </p:tgtEl>
                                        <p:attrNameLst>
                                          <p:attrName>style.visibility</p:attrName>
                                        </p:attrNameLst>
                                      </p:cBhvr>
                                      <p:to>
                                        <p:strVal val="visible"/>
                                      </p:to>
                                    </p:set>
                                    <p:animEffect transition="in" filter="barn(inVertical)">
                                      <p:cBhvr>
                                        <p:cTn id="43" dur="500"/>
                                        <p:tgtEl>
                                          <p:spTgt spid="107536"/>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07537"/>
                                        </p:tgtEl>
                                        <p:attrNameLst>
                                          <p:attrName>style.visibility</p:attrName>
                                        </p:attrNameLst>
                                      </p:cBhvr>
                                      <p:to>
                                        <p:strVal val="visible"/>
                                      </p:to>
                                    </p:set>
                                    <p:animEffect transition="in" filter="barn(inVertical)">
                                      <p:cBhvr>
                                        <p:cTn id="46" dur="500"/>
                                        <p:tgtEl>
                                          <p:spTgt spid="107537"/>
                                        </p:tgtEl>
                                      </p:cBhvr>
                                    </p:animEffect>
                                  </p:childTnLst>
                                </p:cTn>
                              </p:par>
                              <p:par>
                                <p:cTn id="47" presetID="16" presetClass="entr" presetSubtype="21" fill="hold" nodeType="with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barn(inVertical)">
                                      <p:cBhvr>
                                        <p:cTn id="49" dur="500"/>
                                        <p:tgtEl>
                                          <p:spTgt spid="44"/>
                                        </p:tgtEl>
                                      </p:cBhvr>
                                    </p:animEffect>
                                  </p:childTnLst>
                                </p:cTn>
                              </p:par>
                              <p:par>
                                <p:cTn id="50" presetID="16" presetClass="entr" presetSubtype="21" fill="hold" nodeType="with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barn(inVertical)">
                                      <p:cBhvr>
                                        <p:cTn id="52" dur="500"/>
                                        <p:tgtEl>
                                          <p:spTgt spid="45"/>
                                        </p:tgtEl>
                                      </p:cBhvr>
                                    </p:animEffect>
                                  </p:childTnLst>
                                </p:cTn>
                              </p:par>
                              <p:par>
                                <p:cTn id="53" presetID="16" presetClass="entr" presetSubtype="21" fill="hold" nodeType="withEffect">
                                  <p:stCondLst>
                                    <p:cond delay="0"/>
                                  </p:stCondLst>
                                  <p:childTnLst>
                                    <p:set>
                                      <p:cBhvr>
                                        <p:cTn id="54" dur="1" fill="hold">
                                          <p:stCondLst>
                                            <p:cond delay="0"/>
                                          </p:stCondLst>
                                        </p:cTn>
                                        <p:tgtEl>
                                          <p:spTgt spid="46"/>
                                        </p:tgtEl>
                                        <p:attrNameLst>
                                          <p:attrName>style.visibility</p:attrName>
                                        </p:attrNameLst>
                                      </p:cBhvr>
                                      <p:to>
                                        <p:strVal val="visible"/>
                                      </p:to>
                                    </p:set>
                                    <p:animEffect transition="in" filter="barn(inVertical)">
                                      <p:cBhvr>
                                        <p:cTn id="55" dur="500"/>
                                        <p:tgtEl>
                                          <p:spTgt spid="46"/>
                                        </p:tgtEl>
                                      </p:cBhvr>
                                    </p:animEffect>
                                  </p:childTnLst>
                                </p:cTn>
                              </p:par>
                              <p:par>
                                <p:cTn id="56" presetID="16" presetClass="entr" presetSubtype="21" fill="hold" nodeType="withEffect">
                                  <p:stCondLst>
                                    <p:cond delay="0"/>
                                  </p:stCondLst>
                                  <p:childTnLst>
                                    <p:set>
                                      <p:cBhvr>
                                        <p:cTn id="57" dur="1" fill="hold">
                                          <p:stCondLst>
                                            <p:cond delay="0"/>
                                          </p:stCondLst>
                                        </p:cTn>
                                        <p:tgtEl>
                                          <p:spTgt spid="47"/>
                                        </p:tgtEl>
                                        <p:attrNameLst>
                                          <p:attrName>style.visibility</p:attrName>
                                        </p:attrNameLst>
                                      </p:cBhvr>
                                      <p:to>
                                        <p:strVal val="visible"/>
                                      </p:to>
                                    </p:set>
                                    <p:animEffect transition="in" filter="barn(inVertical)">
                                      <p:cBhvr>
                                        <p:cTn id="58" dur="500"/>
                                        <p:tgtEl>
                                          <p:spTgt spid="47"/>
                                        </p:tgtEl>
                                      </p:cBhvr>
                                    </p:animEffect>
                                  </p:childTnLst>
                                </p:cTn>
                              </p:par>
                              <p:par>
                                <p:cTn id="59" presetID="16" presetClass="entr" presetSubtype="21" fill="hold" nodeType="withEffect">
                                  <p:stCondLst>
                                    <p:cond delay="0"/>
                                  </p:stCondLst>
                                  <p:childTnLst>
                                    <p:set>
                                      <p:cBhvr>
                                        <p:cTn id="60" dur="1" fill="hold">
                                          <p:stCondLst>
                                            <p:cond delay="0"/>
                                          </p:stCondLst>
                                        </p:cTn>
                                        <p:tgtEl>
                                          <p:spTgt spid="48"/>
                                        </p:tgtEl>
                                        <p:attrNameLst>
                                          <p:attrName>style.visibility</p:attrName>
                                        </p:attrNameLst>
                                      </p:cBhvr>
                                      <p:to>
                                        <p:strVal val="visible"/>
                                      </p:to>
                                    </p:set>
                                    <p:animEffect transition="in" filter="barn(inVertical)">
                                      <p:cBhvr>
                                        <p:cTn id="61" dur="500"/>
                                        <p:tgtEl>
                                          <p:spTgt spid="48"/>
                                        </p:tgtEl>
                                      </p:cBhvr>
                                    </p:animEffect>
                                  </p:childTnLst>
                                </p:cTn>
                              </p:par>
                              <p:par>
                                <p:cTn id="62" presetID="16" presetClass="entr" presetSubtype="21" fill="hold" nodeType="withEffect">
                                  <p:stCondLst>
                                    <p:cond delay="0"/>
                                  </p:stCondLst>
                                  <p:childTnLst>
                                    <p:set>
                                      <p:cBhvr>
                                        <p:cTn id="63" dur="1" fill="hold">
                                          <p:stCondLst>
                                            <p:cond delay="0"/>
                                          </p:stCondLst>
                                        </p:cTn>
                                        <p:tgtEl>
                                          <p:spTgt spid="49"/>
                                        </p:tgtEl>
                                        <p:attrNameLst>
                                          <p:attrName>style.visibility</p:attrName>
                                        </p:attrNameLst>
                                      </p:cBhvr>
                                      <p:to>
                                        <p:strVal val="visible"/>
                                      </p:to>
                                    </p:set>
                                    <p:animEffect transition="in" filter="barn(inVertical)">
                                      <p:cBhvr>
                                        <p:cTn id="64" dur="500"/>
                                        <p:tgtEl>
                                          <p:spTgt spid="49"/>
                                        </p:tgtEl>
                                      </p:cBhvr>
                                    </p:animEffect>
                                  </p:childTnLst>
                                </p:cTn>
                              </p:par>
                              <p:par>
                                <p:cTn id="65" presetID="16" presetClass="entr" presetSubtype="21" fill="hold"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par>
                                <p:cTn id="68" presetID="16" presetClass="entr" presetSubtype="21" fill="hold" nodeType="withEffect">
                                  <p:stCondLst>
                                    <p:cond delay="0"/>
                                  </p:stCondLst>
                                  <p:childTnLst>
                                    <p:set>
                                      <p:cBhvr>
                                        <p:cTn id="69" dur="1" fill="hold">
                                          <p:stCondLst>
                                            <p:cond delay="0"/>
                                          </p:stCondLst>
                                        </p:cTn>
                                        <p:tgtEl>
                                          <p:spTgt spid="75"/>
                                        </p:tgtEl>
                                        <p:attrNameLst>
                                          <p:attrName>style.visibility</p:attrName>
                                        </p:attrNameLst>
                                      </p:cBhvr>
                                      <p:to>
                                        <p:strVal val="visible"/>
                                      </p:to>
                                    </p:set>
                                    <p:animEffect transition="in" filter="barn(inVertical)">
                                      <p:cBhvr>
                                        <p:cTn id="70" dur="500"/>
                                        <p:tgtEl>
                                          <p:spTgt spid="75"/>
                                        </p:tgtEl>
                                      </p:cBhvr>
                                    </p:animEffect>
                                  </p:childTnLst>
                                </p:cTn>
                              </p:par>
                              <p:par>
                                <p:cTn id="71" presetID="16" presetClass="entr" presetSubtype="21" fill="hold" nodeType="withEffect">
                                  <p:stCondLst>
                                    <p:cond delay="0"/>
                                  </p:stCondLst>
                                  <p:childTnLst>
                                    <p:set>
                                      <p:cBhvr>
                                        <p:cTn id="72" dur="1" fill="hold">
                                          <p:stCondLst>
                                            <p:cond delay="0"/>
                                          </p:stCondLst>
                                        </p:cTn>
                                        <p:tgtEl>
                                          <p:spTgt spid="96"/>
                                        </p:tgtEl>
                                        <p:attrNameLst>
                                          <p:attrName>style.visibility</p:attrName>
                                        </p:attrNameLst>
                                      </p:cBhvr>
                                      <p:to>
                                        <p:strVal val="visible"/>
                                      </p:to>
                                    </p:set>
                                    <p:animEffect transition="in" filter="barn(inVertical)">
                                      <p:cBhvr>
                                        <p:cTn id="73" dur="500"/>
                                        <p:tgtEl>
                                          <p:spTgt spid="96"/>
                                        </p:tgtEl>
                                      </p:cBhvr>
                                    </p:animEffect>
                                  </p:childTnLst>
                                </p:cTn>
                              </p:par>
                              <p:par>
                                <p:cTn id="74" presetID="16" presetClass="entr" presetSubtype="21" fill="hold" nodeType="withEffect">
                                  <p:stCondLst>
                                    <p:cond delay="0"/>
                                  </p:stCondLst>
                                  <p:childTnLst>
                                    <p:set>
                                      <p:cBhvr>
                                        <p:cTn id="75" dur="1" fill="hold">
                                          <p:stCondLst>
                                            <p:cond delay="0"/>
                                          </p:stCondLst>
                                        </p:cTn>
                                        <p:tgtEl>
                                          <p:spTgt spid="102"/>
                                        </p:tgtEl>
                                        <p:attrNameLst>
                                          <p:attrName>style.visibility</p:attrName>
                                        </p:attrNameLst>
                                      </p:cBhvr>
                                      <p:to>
                                        <p:strVal val="visible"/>
                                      </p:to>
                                    </p:set>
                                    <p:animEffect transition="in" filter="barn(inVertical)">
                                      <p:cBhvr>
                                        <p:cTn id="76" dur="500"/>
                                        <p:tgtEl>
                                          <p:spTgt spid="102"/>
                                        </p:tgtEl>
                                      </p:cBhvr>
                                    </p:animEffect>
                                  </p:childTnLst>
                                </p:cTn>
                              </p:par>
                              <p:par>
                                <p:cTn id="77" presetID="16" presetClass="entr" presetSubtype="21" fill="hold" nodeType="with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barn(inVertical)">
                                      <p:cBhvr>
                                        <p:cTn id="79" dur="500"/>
                                        <p:tgtEl>
                                          <p:spTgt spid="103"/>
                                        </p:tgtEl>
                                      </p:cBhvr>
                                    </p:animEffect>
                                  </p:childTnLst>
                                </p:cTn>
                              </p:par>
                              <p:par>
                                <p:cTn id="80" presetID="16" presetClass="entr" presetSubtype="21" fill="hold" nodeType="withEffect">
                                  <p:stCondLst>
                                    <p:cond delay="0"/>
                                  </p:stCondLst>
                                  <p:childTnLst>
                                    <p:set>
                                      <p:cBhvr>
                                        <p:cTn id="81" dur="1" fill="hold">
                                          <p:stCondLst>
                                            <p:cond delay="0"/>
                                          </p:stCondLst>
                                        </p:cTn>
                                        <p:tgtEl>
                                          <p:spTgt spid="107522"/>
                                        </p:tgtEl>
                                        <p:attrNameLst>
                                          <p:attrName>style.visibility</p:attrName>
                                        </p:attrNameLst>
                                      </p:cBhvr>
                                      <p:to>
                                        <p:strVal val="visible"/>
                                      </p:to>
                                    </p:set>
                                    <p:animEffect transition="in" filter="barn(inVertical)">
                                      <p:cBhvr>
                                        <p:cTn id="82" dur="500"/>
                                        <p:tgtEl>
                                          <p:spTgt spid="107522"/>
                                        </p:tgtEl>
                                      </p:cBhvr>
                                    </p:animEffect>
                                  </p:childTnLst>
                                </p:cTn>
                              </p:par>
                              <p:par>
                                <p:cTn id="83" presetID="16" presetClass="entr" presetSubtype="21" fill="hold" grpId="0" nodeType="withEffect">
                                  <p:stCondLst>
                                    <p:cond delay="0"/>
                                  </p:stCondLst>
                                  <p:childTnLst>
                                    <p:set>
                                      <p:cBhvr>
                                        <p:cTn id="84" dur="1" fill="hold">
                                          <p:stCondLst>
                                            <p:cond delay="0"/>
                                          </p:stCondLst>
                                        </p:cTn>
                                        <p:tgtEl>
                                          <p:spTgt spid="107535"/>
                                        </p:tgtEl>
                                        <p:attrNameLst>
                                          <p:attrName>style.visibility</p:attrName>
                                        </p:attrNameLst>
                                      </p:cBhvr>
                                      <p:to>
                                        <p:strVal val="visible"/>
                                      </p:to>
                                    </p:set>
                                    <p:animEffect transition="in" filter="barn(inVertical)">
                                      <p:cBhvr>
                                        <p:cTn id="85" dur="500"/>
                                        <p:tgtEl>
                                          <p:spTgt spid="1075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03" grpId="0" animBg="1"/>
      <p:bldP spid="24604" grpId="0" animBg="1"/>
      <p:bldP spid="24605" grpId="0" animBg="1"/>
      <p:bldP spid="24606" grpId="0" animBg="1"/>
      <p:bldP spid="24607" grpId="0" animBg="1"/>
      <p:bldP spid="24608" grpId="0" animBg="1"/>
      <p:bldP spid="107529" grpId="0" animBg="1"/>
      <p:bldP spid="107530" grpId="0" animBg="1"/>
      <p:bldP spid="24611" grpId="0" animBg="1"/>
      <p:bldP spid="24612" grpId="0" animBg="1"/>
      <p:bldP spid="107533" grpId="0" animBg="1"/>
      <p:bldP spid="107534" grpId="0"/>
      <p:bldP spid="107535" grpId="0"/>
      <p:bldP spid="107536" grpId="0" animBg="1"/>
      <p:bldP spid="10753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1" name="Picture 3" descr="POINSET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762000" cy="50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Table 3"/>
          <p:cNvGraphicFramePr>
            <a:graphicFrameLocks noGrp="1"/>
          </p:cNvGraphicFramePr>
          <p:nvPr/>
        </p:nvGraphicFramePr>
        <p:xfrm>
          <a:off x="152400" y="79375"/>
          <a:ext cx="11811000" cy="5330825"/>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9982200">
                  <a:extLst>
                    <a:ext uri="{9D8B030D-6E8A-4147-A177-3AD203B41FA5}">
                      <a16:colId xmlns:a16="http://schemas.microsoft.com/office/drawing/2014/main" val="20001"/>
                    </a:ext>
                  </a:extLst>
                </a:gridCol>
              </a:tblGrid>
              <a:tr h="1977825">
                <a:tc>
                  <a:txBody>
                    <a:bodyPr/>
                    <a:lstStyle/>
                    <a:p>
                      <a:r>
                        <a:rPr lang="en-US" sz="4800" dirty="0">
                          <a:latin typeface="Times New Roman" panose="02020603050405020304" pitchFamily="18" charset="0"/>
                          <a:cs typeface="Times New Roman" panose="02020603050405020304" pitchFamily="18" charset="0"/>
                        </a:rPr>
                        <a:t>Giống</a:t>
                      </a:r>
                      <a:r>
                        <a:rPr lang="en-US" sz="4800" baseline="0" dirty="0">
                          <a:latin typeface="Times New Roman" panose="02020603050405020304" pitchFamily="18" charset="0"/>
                          <a:cs typeface="Times New Roman" panose="02020603050405020304" pitchFamily="18" charset="0"/>
                        </a:rPr>
                        <a:t> </a:t>
                      </a:r>
                      <a:r>
                        <a:rPr lang="en-US" sz="5400" baseline="0" dirty="0">
                          <a:latin typeface="Times New Roman" panose="02020603050405020304" pitchFamily="18" charset="0"/>
                          <a:cs typeface="Times New Roman" panose="02020603050405020304" pitchFamily="18" charset="0"/>
                        </a:rPr>
                        <a:t>nhau</a:t>
                      </a:r>
                      <a:endParaRPr lang="vi-VN" sz="5400" dirty="0">
                        <a:latin typeface="Times New Roman" panose="02020603050405020304" pitchFamily="18" charset="0"/>
                        <a:cs typeface="Times New Roman" panose="02020603050405020304" pitchFamily="18" charset="0"/>
                      </a:endParaRPr>
                    </a:p>
                  </a:txBody>
                  <a:tcPr marT="45723" marB="45723"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3333FF"/>
                    </a:solidFill>
                  </a:tcPr>
                </a:tc>
                <a:tc>
                  <a:txBody>
                    <a:bodyPr/>
                    <a:lstStyle/>
                    <a:p>
                      <a:endParaRPr lang="vi-VN" sz="5400" dirty="0">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r h="3353000">
                <a:tc>
                  <a:txBody>
                    <a:bodyPr/>
                    <a:lstStyle/>
                    <a:p>
                      <a:r>
                        <a:rPr lang="en-US" sz="5400" b="1" dirty="0">
                          <a:solidFill>
                            <a:schemeClr val="bg1"/>
                          </a:solidFill>
                          <a:latin typeface="Times New Roman" panose="02020603050405020304" pitchFamily="18" charset="0"/>
                          <a:cs typeface="Times New Roman" panose="02020603050405020304" pitchFamily="18" charset="0"/>
                        </a:rPr>
                        <a:t>Khác</a:t>
                      </a:r>
                      <a:r>
                        <a:rPr lang="en-US" sz="5400" b="1" baseline="0" dirty="0">
                          <a:solidFill>
                            <a:schemeClr val="bg1"/>
                          </a:solidFill>
                          <a:latin typeface="Times New Roman" panose="02020603050405020304" pitchFamily="18" charset="0"/>
                          <a:cs typeface="Times New Roman" panose="02020603050405020304" pitchFamily="18" charset="0"/>
                        </a:rPr>
                        <a:t> nhau </a:t>
                      </a:r>
                      <a:endParaRPr lang="vi-VN" sz="5400" b="1" dirty="0">
                        <a:solidFill>
                          <a:schemeClr val="bg1"/>
                        </a:solidFill>
                        <a:latin typeface="Times New Roman" panose="02020603050405020304" pitchFamily="18" charset="0"/>
                        <a:cs typeface="Times New Roman" panose="02020603050405020304" pitchFamily="18" charset="0"/>
                      </a:endParaRPr>
                    </a:p>
                  </a:txBody>
                  <a:tcPr marT="45723" marB="45723"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endParaRPr lang="vi-VN" sz="5400" dirty="0">
                        <a:latin typeface="Times New Roman" panose="02020603050405020304" pitchFamily="18" charset="0"/>
                        <a:cs typeface="Times New Roman" panose="02020603050405020304" pitchFamily="18" charset="0"/>
                      </a:endParaRPr>
                    </a:p>
                  </a:txBody>
                  <a:tcPr marT="45723" marB="45723">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1"/>
                    </a:solidFill>
                  </a:tcPr>
                </a:tc>
                <a:extLst>
                  <a:ext uri="{0D108BD9-81ED-4DB2-BD59-A6C34878D82A}">
                    <a16:rowId xmlns:a16="http://schemas.microsoft.com/office/drawing/2014/main" val="10001"/>
                  </a:ext>
                </a:extLst>
              </a:tr>
            </a:tbl>
          </a:graphicData>
        </a:graphic>
      </p:graphicFrame>
      <p:sp>
        <p:nvSpPr>
          <p:cNvPr id="5" name="Rectangle 4"/>
          <p:cNvSpPr/>
          <p:nvPr/>
        </p:nvSpPr>
        <p:spPr>
          <a:xfrm>
            <a:off x="2149475" y="92075"/>
            <a:ext cx="9813925" cy="1905000"/>
          </a:xfrm>
          <a:prstGeom prst="rect">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285750" indent="-285750">
              <a:buFontTx/>
              <a:buChar char="-"/>
              <a:defRPr/>
            </a:pPr>
            <a:r>
              <a:rPr lang="en-US" sz="3600" dirty="0">
                <a:solidFill>
                  <a:schemeClr val="tx1"/>
                </a:solidFill>
                <a:latin typeface="Times New Roman" panose="02020603050405020304" pitchFamily="18" charset="0"/>
                <a:cs typeface="Times New Roman" panose="02020603050405020304" pitchFamily="18" charset="0"/>
              </a:rPr>
              <a:t>Nhà nước được tổ chức theo chế độ quân chủ tập quyền ( Vua nắm mọi quyền hành)</a:t>
            </a:r>
          </a:p>
          <a:p>
            <a:pPr>
              <a:defRPr/>
            </a:pPr>
            <a:r>
              <a:rPr lang="en-US" sz="3600" dirty="0">
                <a:solidFill>
                  <a:schemeClr val="tx1"/>
                </a:solidFill>
                <a:latin typeface="Times New Roman" panose="02020603050405020304" pitchFamily="18" charset="0"/>
                <a:cs typeface="Times New Roman" panose="02020603050405020304" pitchFamily="18" charset="0"/>
              </a:rPr>
              <a:t>- Giúp việc cho vua có các quan văn, quan võ</a:t>
            </a:r>
            <a:endParaRPr lang="vi-VN" sz="36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2047875" y="2038350"/>
            <a:ext cx="9899650" cy="34337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tx1"/>
                </a:solidFill>
                <a:latin typeface="Times New Roman" panose="02020603050405020304" pitchFamily="18" charset="0"/>
                <a:cs typeface="Times New Roman" panose="02020603050405020304" pitchFamily="18" charset="0"/>
              </a:rPr>
              <a:t>- Vua nhường ngôi cho con, sớm tự xưng là Thái thượng hoàng, cùng con cai quản đất nước.</a:t>
            </a:r>
          </a:p>
          <a:p>
            <a:pPr>
              <a:defRPr/>
            </a:pPr>
            <a:r>
              <a:rPr lang="en-US" sz="3200" dirty="0">
                <a:solidFill>
                  <a:schemeClr val="tx1"/>
                </a:solidFill>
                <a:latin typeface="Times New Roman" panose="02020603050405020304" pitchFamily="18" charset="0"/>
                <a:cs typeface="Times New Roman" panose="02020603050405020304" pitchFamily="18" charset="0"/>
              </a:rPr>
              <a:t>- Các chức quan đại thần do những người trong họ Trần nắm giữ.</a:t>
            </a:r>
          </a:p>
          <a:p>
            <a:pPr>
              <a:defRPr/>
            </a:pPr>
            <a:r>
              <a:rPr lang="en-US" sz="3200" dirty="0">
                <a:solidFill>
                  <a:schemeClr val="tx1"/>
                </a:solidFill>
                <a:latin typeface="Times New Roman" panose="02020603050405020304" pitchFamily="18" charset="0"/>
                <a:cs typeface="Times New Roman" panose="02020603050405020304" pitchFamily="18" charset="0"/>
              </a:rPr>
              <a:t>-Đặt thêm một số cơ quan và chức quan  để trông coi </a:t>
            </a:r>
            <a:r>
              <a:rPr lang="en-US" sz="3200" dirty="0" err="1">
                <a:solidFill>
                  <a:schemeClr val="tx1"/>
                </a:solidFill>
                <a:latin typeface="Times New Roman" panose="02020603050405020304" pitchFamily="18" charset="0"/>
                <a:cs typeface="Times New Roman" panose="02020603050405020304" pitchFamily="18" charset="0"/>
              </a:rPr>
              <a:t>sản</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xuất</a:t>
            </a:r>
            <a:r>
              <a:rPr lang="en-US" sz="3200" dirty="0">
                <a:solidFill>
                  <a:schemeClr val="tx1"/>
                </a:solidFill>
                <a:latin typeface="Times New Roman" panose="02020603050405020304" pitchFamily="18" charset="0"/>
                <a:cs typeface="Times New Roman" panose="02020603050405020304" pitchFamily="18" charset="0"/>
              </a:rPr>
              <a:t> </a:t>
            </a:r>
            <a:r>
              <a:rPr lang="en-US" sz="3200" dirty="0" err="1">
                <a:solidFill>
                  <a:schemeClr val="tx1"/>
                </a:solidFill>
                <a:latin typeface="Times New Roman" panose="02020603050405020304" pitchFamily="18" charset="0"/>
                <a:cs typeface="Times New Roman" panose="02020603050405020304" pitchFamily="18" charset="0"/>
              </a:rPr>
              <a:t>nông</a:t>
            </a:r>
            <a:r>
              <a:rPr lang="en-US" sz="3200" dirty="0">
                <a:solidFill>
                  <a:schemeClr val="tx1"/>
                </a:solidFill>
                <a:latin typeface="Times New Roman" panose="02020603050405020304" pitchFamily="18" charset="0"/>
                <a:cs typeface="Times New Roman" panose="02020603050405020304" pitchFamily="18" charset="0"/>
              </a:rPr>
              <a:t> </a:t>
            </a:r>
            <a:r>
              <a:rPr lang="en-US" sz="3200" err="1">
                <a:solidFill>
                  <a:schemeClr val="tx1"/>
                </a:solidFill>
                <a:latin typeface="Times New Roman" panose="02020603050405020304" pitchFamily="18" charset="0"/>
                <a:cs typeface="Times New Roman" panose="02020603050405020304" pitchFamily="18" charset="0"/>
              </a:rPr>
              <a:t>nghiệp</a:t>
            </a:r>
            <a:r>
              <a:rPr lang="en-US" sz="3200" smtClean="0">
                <a:solidFill>
                  <a:schemeClr val="tx1"/>
                </a:solidFill>
                <a:latin typeface="Times New Roman" panose="02020603050405020304" pitchFamily="18" charset="0"/>
                <a:cs typeface="Times New Roman" panose="02020603050405020304" pitchFamily="18" charset="0"/>
              </a:rPr>
              <a:t>.</a:t>
            </a:r>
            <a:endParaRPr lang="en-US" sz="3200" dirty="0">
              <a:solidFill>
                <a:schemeClr val="tx1"/>
              </a:solidFill>
              <a:latin typeface="Times New Roman" panose="02020603050405020304" pitchFamily="18" charset="0"/>
              <a:cs typeface="Times New Roman" panose="02020603050405020304" pitchFamily="18" charset="0"/>
            </a:endParaRPr>
          </a:p>
        </p:txBody>
      </p:sp>
      <p:sp>
        <p:nvSpPr>
          <p:cNvPr id="12" name="Rectangle 11"/>
          <p:cNvSpPr>
            <a:spLocks noChangeArrowheads="1"/>
          </p:cNvSpPr>
          <p:nvPr/>
        </p:nvSpPr>
        <p:spPr bwMode="auto">
          <a:xfrm>
            <a:off x="457200" y="5846282"/>
            <a:ext cx="11582400" cy="437043"/>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80000"/>
              </a:lnSpc>
              <a:buNone/>
            </a:pPr>
            <a:r>
              <a:rPr lang="en-US" altLang="en-US" sz="2800" b="1">
                <a:latin typeface="Times New Roman" panose="02020603050405020304" pitchFamily="18" charset="0"/>
                <a:cs typeface="Times New Roman" panose="02020603050405020304" pitchFamily="18" charset="0"/>
              </a:rPr>
              <a:t>* </a:t>
            </a:r>
            <a:r>
              <a:rPr lang="en-US" altLang="en-US" sz="2800" b="1" u="sng">
                <a:latin typeface="Times New Roman" panose="02020603050405020304" pitchFamily="18" charset="0"/>
                <a:cs typeface="Times New Roman" panose="02020603050405020304" pitchFamily="18" charset="0"/>
              </a:rPr>
              <a:t>Nhận xét</a:t>
            </a:r>
            <a:r>
              <a:rPr lang="en-US" altLang="en-US" sz="2800" b="1" smtClean="0">
                <a:latin typeface="Times New Roman" panose="02020603050405020304" pitchFamily="18" charset="0"/>
                <a:cs typeface="Times New Roman" panose="02020603050405020304" pitchFamily="18" charset="0"/>
              </a:rPr>
              <a:t>: Bộ máy nhà Trần ngày càng quy củ, chặt chẽ và hoàn chỉnh</a:t>
            </a:r>
            <a:r>
              <a:rPr lang="en-US" altLang="en-US" sz="2800" b="1">
                <a:latin typeface="Times New Roman" panose="02020603050405020304" pitchFamily="18" charset="0"/>
                <a:cs typeface="Times New Roman" panose="02020603050405020304" pitchFamily="18" charset="0"/>
              </a:rPr>
              <a:t>.</a:t>
            </a:r>
            <a:r>
              <a:rPr lang="en-US" altLang="en-US" sz="2800" b="1" smtClean="0">
                <a:latin typeface="Times New Roman" panose="02020603050405020304" pitchFamily="18" charset="0"/>
                <a:cs typeface="Times New Roman" panose="02020603050405020304" pitchFamily="18" charset="0"/>
              </a:rPr>
              <a:t> </a:t>
            </a:r>
            <a:endParaRPr lang="en-US" alt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61780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90600" y="1295400"/>
            <a:ext cx="10744200" cy="954107"/>
          </a:xfrm>
          <a:prstGeom prst="rect">
            <a:avLst/>
          </a:prstGeom>
        </p:spPr>
        <p:txBody>
          <a:bodyPr wrap="square">
            <a:spAutoFit/>
          </a:bodyPr>
          <a:lstStyle/>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C</a:t>
            </a:r>
            <a:r>
              <a:rPr lang="en-US" sz="2800" smtClean="0">
                <a:latin typeface="Times New Roman" panose="02020603050405020304" pitchFamily="18" charset="0"/>
                <a:cs typeface="Times New Roman" panose="02020603050405020304" pitchFamily="18" charset="0"/>
              </a:rPr>
              <a:t>hế độ </a:t>
            </a:r>
            <a:r>
              <a:rPr lang="vi-VN" sz="2800" smtClean="0">
                <a:latin typeface="Times New Roman" panose="02020603050405020304" pitchFamily="18" charset="0"/>
                <a:cs typeface="Times New Roman" panose="02020603050405020304" pitchFamily="18" charset="0"/>
              </a:rPr>
              <a:t>nhà </a:t>
            </a:r>
            <a:r>
              <a:rPr lang="vi-VN" sz="2800">
                <a:latin typeface="Times New Roman" panose="02020603050405020304" pitchFamily="18" charset="0"/>
                <a:cs typeface="Times New Roman" panose="02020603050405020304" pitchFamily="18" charset="0"/>
              </a:rPr>
              <a:t>nước </a:t>
            </a:r>
            <a:r>
              <a:rPr lang="vi-VN" sz="2800" b="1">
                <a:latin typeface="Times New Roman" panose="02020603050405020304" pitchFamily="18" charset="0"/>
                <a:cs typeface="Times New Roman" panose="02020603050405020304" pitchFamily="18" charset="0"/>
              </a:rPr>
              <a:t>quân chủ trung ương tập quyền.</a:t>
            </a:r>
            <a:endParaRPr lang="en-US" sz="2800" b="1" smtClean="0">
              <a:latin typeface="Times New Roman" panose="02020603050405020304" pitchFamily="18" charset="0"/>
              <a:cs typeface="Times New Roman" panose="02020603050405020304" pitchFamily="18" charset="0"/>
            </a:endParaRPr>
          </a:p>
          <a:p>
            <a:r>
              <a:rPr lang="en-US" sz="2800" smtClean="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a:t>
            </a:r>
            <a:r>
              <a:rPr lang="vi-VN" sz="2800" smtClean="0">
                <a:latin typeface="Times New Roman" panose="02020603050405020304" pitchFamily="18" charset="0"/>
                <a:cs typeface="Times New Roman" panose="02020603050405020304" pitchFamily="18" charset="0"/>
              </a:rPr>
              <a:t>ổ </a:t>
            </a:r>
            <a:r>
              <a:rPr lang="vi-VN" sz="2800">
                <a:latin typeface="Times New Roman" panose="02020603050405020304" pitchFamily="18" charset="0"/>
                <a:cs typeface="Times New Roman" panose="02020603050405020304" pitchFamily="18" charset="0"/>
              </a:rPr>
              <a:t>chức chính quyền </a:t>
            </a:r>
            <a:r>
              <a:rPr lang="en-US" sz="2800" smtClean="0">
                <a:latin typeface="Times New Roman" panose="02020603050405020304" pitchFamily="18" charset="0"/>
                <a:cs typeface="Times New Roman" panose="02020603050405020304" pitchFamily="18" charset="0"/>
              </a:rPr>
              <a:t>ngày càng</a:t>
            </a:r>
            <a:r>
              <a:rPr lang="vi-VN" sz="2800" smtClean="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hoàn </a:t>
            </a:r>
            <a:r>
              <a:rPr lang="en-US" sz="2800" smtClean="0">
                <a:latin typeface="Times New Roman" panose="02020603050405020304" pitchFamily="18" charset="0"/>
                <a:cs typeface="Times New Roman" panose="02020603050405020304" pitchFamily="18" charset="0"/>
              </a:rPr>
              <a:t>chỉnh, chặt chẽ</a:t>
            </a:r>
            <a:r>
              <a:rPr lang="vi-VN" sz="2800" smtClean="0">
                <a:latin typeface="Times New Roman" panose="02020603050405020304" pitchFamily="18" charset="0"/>
                <a:cs typeface="Times New Roman" panose="02020603050405020304" pitchFamily="18" charset="0"/>
              </a:rPr>
              <a:t> hơn</a:t>
            </a:r>
            <a:r>
              <a:rPr lang="en-US" sz="2800" smtClean="0">
                <a:latin typeface="Times New Roman" panose="02020603050405020304" pitchFamily="18" charset="0"/>
                <a:cs typeface="Times New Roman" panose="02020603050405020304" pitchFamily="18" charset="0"/>
              </a:rPr>
              <a:t>.</a:t>
            </a:r>
            <a:r>
              <a:rPr lang="vi-VN" sz="2800" smtClean="0">
                <a:latin typeface="Times New Roman" panose="02020603050405020304" pitchFamily="18" charset="0"/>
                <a:cs typeface="Times New Roman" panose="02020603050405020304" pitchFamily="18" charset="0"/>
              </a:rPr>
              <a:t> </a:t>
            </a:r>
            <a:endParaRPr lang="en-US" sz="280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5E577A21-D5F9-4F0C-A251-E946FBCB229E}"/>
              </a:ext>
            </a:extLst>
          </p:cNvPr>
          <p:cNvSpPr>
            <a:spLocks noChangeArrowheads="1"/>
          </p:cNvSpPr>
          <p:nvPr/>
        </p:nvSpPr>
        <p:spPr bwMode="auto">
          <a:xfrm>
            <a:off x="52552" y="741402"/>
            <a:ext cx="111005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vi-VN" sz="6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TextBox 3">
            <a:extLst>
              <a:ext uri="{FF2B5EF4-FFF2-40B4-BE49-F238E27FC236}">
                <a16:creationId xmlns:a16="http://schemas.microsoft.com/office/drawing/2014/main" id="{2C11C10E-D93D-4709-BD87-A80BEBF79B7A}"/>
              </a:ext>
            </a:extLst>
          </p:cNvPr>
          <p:cNvSpPr txBox="1">
            <a:spLocks noChangeArrowheads="1"/>
          </p:cNvSpPr>
          <p:nvPr/>
        </p:nvSpPr>
        <p:spPr bwMode="auto">
          <a:xfrm>
            <a:off x="1219200" y="609600"/>
            <a:ext cx="3962400" cy="536153"/>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dirty="0">
                <a:latin typeface="Times New Roman" panose="02020603050405020304" pitchFamily="18" charset="0"/>
                <a:ea typeface="Times New Roman" panose="02020603050405020304" pitchFamily="18" charset="0"/>
              </a:rPr>
              <a:t>a. </a:t>
            </a:r>
            <a:r>
              <a:rPr lang="en-US" sz="3200" b="1" dirty="0" err="1">
                <a:latin typeface="Times New Roman" panose="02020603050405020304" pitchFamily="18" charset="0"/>
                <a:ea typeface="Times New Roman" panose="02020603050405020304" pitchFamily="18" charset="0"/>
              </a:rPr>
              <a:t>Bộ</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máy</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nhà</a:t>
            </a:r>
            <a:r>
              <a:rPr lang="en-US" sz="3200" b="1" dirty="0">
                <a:latin typeface="Times New Roman" panose="02020603050405020304" pitchFamily="18" charset="0"/>
                <a:ea typeface="Times New Roman" panose="02020603050405020304" pitchFamily="18" charset="0"/>
              </a:rPr>
              <a:t> </a:t>
            </a:r>
            <a:r>
              <a:rPr lang="en-US" sz="3200" b="1" dirty="0" err="1">
                <a:latin typeface="Times New Roman" panose="02020603050405020304" pitchFamily="18" charset="0"/>
                <a:ea typeface="Times New Roman" panose="02020603050405020304" pitchFamily="18" charset="0"/>
              </a:rPr>
              <a:t>nước</a:t>
            </a:r>
            <a:r>
              <a:rPr lang="en-US" sz="3200" b="1" dirty="0">
                <a:latin typeface="Times New Roman" panose="02020603050405020304" pitchFamily="18" charset="0"/>
                <a:ea typeface="Times New Roman" panose="02020603050405020304" pitchFamily="18" charset="0"/>
              </a:rPr>
              <a:t>.</a:t>
            </a:r>
            <a:endParaRPr lang="vi-VN" sz="3200" b="1"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245108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38400" y="1219200"/>
            <a:ext cx="8534400" cy="523220"/>
          </a:xfrm>
          <a:prstGeom prst="rect">
            <a:avLst/>
          </a:prstGeom>
          <a:noFill/>
        </p:spPr>
        <p:txBody>
          <a:bodyPr wrap="square" rtlCol="0">
            <a:spAutoFit/>
          </a:bodyPr>
          <a:lstStyle/>
          <a:p>
            <a:r>
              <a:rPr lang="en-US" sz="2800" b="1" smtClean="0">
                <a:latin typeface="Times New Roman" panose="02020603050405020304" pitchFamily="18" charset="0"/>
                <a:cs typeface="Times New Roman" panose="02020603050405020304" pitchFamily="18" charset="0"/>
              </a:rPr>
              <a:t>XEM TRÍCH ĐOẠN CÂU CHUYỆN SAU  </a:t>
            </a:r>
          </a:p>
        </p:txBody>
      </p:sp>
      <p:sp>
        <p:nvSpPr>
          <p:cNvPr id="3" name="Rectangle 2"/>
          <p:cNvSpPr/>
          <p:nvPr/>
        </p:nvSpPr>
        <p:spPr>
          <a:xfrm>
            <a:off x="1219200" y="2057400"/>
            <a:ext cx="99060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H. Cho biết </a:t>
            </a:r>
            <a:r>
              <a:rPr lang="en-US" sz="2800" b="1" smtClean="0">
                <a:latin typeface="Times New Roman" panose="02020603050405020304" pitchFamily="18" charset="0"/>
                <a:cs typeface="Times New Roman" panose="02020603050405020304" pitchFamily="18" charset="0"/>
              </a:rPr>
              <a:t>câu chuyện nói </a:t>
            </a:r>
            <a:r>
              <a:rPr lang="en-US" sz="2800" b="1">
                <a:latin typeface="Times New Roman" panose="02020603050405020304" pitchFamily="18" charset="0"/>
                <a:cs typeface="Times New Roman" panose="02020603050405020304" pitchFamily="18" charset="0"/>
              </a:rPr>
              <a:t>về triều đại nào </a:t>
            </a:r>
            <a:r>
              <a:rPr lang="en-US" sz="2800" b="1" smtClean="0">
                <a:latin typeface="Times New Roman" panose="02020603050405020304" pitchFamily="18" charset="0"/>
                <a:cs typeface="Times New Roman" panose="02020603050405020304" pitchFamily="18" charset="0"/>
              </a:rPr>
              <a:t>trong lịch sử của </a:t>
            </a:r>
            <a:r>
              <a:rPr lang="en-US" sz="2800" b="1">
                <a:latin typeface="Times New Roman" panose="02020603050405020304" pitchFamily="18" charset="0"/>
                <a:cs typeface="Times New Roman" panose="02020603050405020304" pitchFamily="18" charset="0"/>
              </a:rPr>
              <a:t>nước ta, tình trạng của triều đại đó như thế nào? </a:t>
            </a:r>
          </a:p>
        </p:txBody>
      </p:sp>
    </p:spTree>
    <p:extLst>
      <p:ext uri="{BB962C8B-B14F-4D97-AF65-F5344CB8AC3E}">
        <p14:creationId xmlns:p14="http://schemas.microsoft.com/office/powerpoint/2010/main" val="401940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16656" t="17778" r="18002" b="7778"/>
          <a:stretch/>
        </p:blipFill>
        <p:spPr>
          <a:xfrm>
            <a:off x="337912" y="533400"/>
            <a:ext cx="3455158" cy="2362200"/>
          </a:xfrm>
          <a:prstGeom prst="rect">
            <a:avLst/>
          </a:prstGeom>
        </p:spPr>
      </p:pic>
      <p:sp>
        <p:nvSpPr>
          <p:cNvPr id="3" name="Rectangle 2"/>
          <p:cNvSpPr/>
          <p:nvPr/>
        </p:nvSpPr>
        <p:spPr>
          <a:xfrm>
            <a:off x="533400" y="3200400"/>
            <a:ext cx="11362122" cy="523220"/>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H. Theo </a:t>
            </a:r>
            <a:r>
              <a:rPr lang="en-US" sz="2800" b="1">
                <a:latin typeface="Times New Roman" panose="02020603050405020304" pitchFamily="18" charset="0"/>
                <a:cs typeface="Times New Roman" panose="02020603050405020304" pitchFamily="18" charset="0"/>
              </a:rPr>
              <a:t>em, để một triều đại đứng vững thì cần làm tốt những việc gì</a:t>
            </a:r>
            <a:r>
              <a:rPr lang="en-US" sz="2800" b="1" smtClean="0">
                <a:latin typeface="Times New Roman" panose="02020603050405020304" pitchFamily="18" charset="0"/>
                <a:cs typeface="Times New Roman" panose="02020603050405020304" pitchFamily="18" charset="0"/>
              </a:rPr>
              <a:t>?</a:t>
            </a:r>
            <a:endParaRPr lang="en-US" sz="2800" b="1">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7500" t="18889" r="20000" b="7778"/>
          <a:stretch/>
        </p:blipFill>
        <p:spPr>
          <a:xfrm>
            <a:off x="8096082" y="533400"/>
            <a:ext cx="3579091" cy="23622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7500" t="17778" r="20000" b="7778"/>
          <a:stretch/>
        </p:blipFill>
        <p:spPr>
          <a:xfrm>
            <a:off x="4153876" y="543515"/>
            <a:ext cx="3581400" cy="2399538"/>
          </a:xfrm>
          <a:prstGeom prst="rect">
            <a:avLst/>
          </a:prstGeom>
        </p:spPr>
      </p:pic>
      <p:sp>
        <p:nvSpPr>
          <p:cNvPr id="6" name="Rectangle 5"/>
          <p:cNvSpPr/>
          <p:nvPr/>
        </p:nvSpPr>
        <p:spPr>
          <a:xfrm>
            <a:off x="609600" y="3886200"/>
            <a:ext cx="10972800" cy="1569660"/>
          </a:xfrm>
          <a:prstGeom prst="rect">
            <a:avLst/>
          </a:prstGeom>
        </p:spPr>
        <p:txBody>
          <a:bodyPr wrap="square">
            <a:spAutoFit/>
          </a:bodyPr>
          <a:lstStyle/>
          <a:p>
            <a:r>
              <a:rPr lang="en-US" sz="2400" smtClean="0">
                <a:latin typeface="Times New Roman" panose="02020603050405020304" pitchFamily="18" charset="0"/>
                <a:cs typeface="Times New Roman" panose="02020603050405020304" pitchFamily="18" charset="0"/>
              </a:rPr>
              <a:t>👉</a:t>
            </a:r>
            <a:r>
              <a:rPr lang="en-US" sz="2400" i="1">
                <a:latin typeface="Times New Roman" panose="02020603050405020304" pitchFamily="18" charset="0"/>
                <a:cs typeface="Times New Roman" panose="02020603050405020304" pitchFamily="18" charset="0"/>
              </a:rPr>
              <a:t> </a:t>
            </a:r>
            <a:r>
              <a:rPr lang="en-US" sz="2400" b="1" i="1">
                <a:solidFill>
                  <a:srgbClr val="FF0000"/>
                </a:solidFill>
                <a:latin typeface="Times New Roman" panose="02020603050405020304" pitchFamily="18" charset="0"/>
                <a:cs typeface="Times New Roman" panose="02020603050405020304" pitchFamily="18" charset="0"/>
              </a:rPr>
              <a:t>Đ</a:t>
            </a:r>
            <a:r>
              <a:rPr lang="vi-VN" sz="2400" b="1" i="1" smtClean="0">
                <a:solidFill>
                  <a:srgbClr val="FF0000"/>
                </a:solidFill>
                <a:latin typeface="Times New Roman" panose="02020603050405020304" pitchFamily="18" charset="0"/>
                <a:cs typeface="Times New Roman" panose="02020603050405020304" pitchFamily="18" charset="0"/>
              </a:rPr>
              <a:t>ể </a:t>
            </a:r>
            <a:r>
              <a:rPr lang="vi-VN" sz="2400" b="1" i="1">
                <a:solidFill>
                  <a:srgbClr val="FF0000"/>
                </a:solidFill>
                <a:latin typeface="Times New Roman" panose="02020603050405020304" pitchFamily="18" charset="0"/>
                <a:cs typeface="Times New Roman" panose="02020603050405020304" pitchFamily="18" charset="0"/>
              </a:rPr>
              <a:t>một triều đại đứng vững thì cần:</a:t>
            </a:r>
            <a:r>
              <a:rPr lang="vi-VN" sz="2400" b="1">
                <a:solidFill>
                  <a:srgbClr val="FF0000"/>
                </a:solidFill>
                <a:latin typeface="Times New Roman" panose="02020603050405020304" pitchFamily="18" charset="0"/>
                <a:cs typeface="Times New Roman" panose="02020603050405020304" pitchFamily="18" charset="0"/>
              </a:rPr>
              <a:t/>
            </a:r>
            <a:br>
              <a:rPr lang="vi-VN" sz="2400" b="1">
                <a:solidFill>
                  <a:srgbClr val="FF0000"/>
                </a:solidFill>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Có </a:t>
            </a:r>
            <a:r>
              <a:rPr lang="vi-VN" sz="2400" b="1">
                <a:latin typeface="Times New Roman" panose="02020603050405020304" pitchFamily="18" charset="0"/>
                <a:cs typeface="Times New Roman" panose="02020603050405020304" pitchFamily="18" charset="0"/>
              </a:rPr>
              <a:t>quân đội mạnh</a:t>
            </a:r>
            <a:r>
              <a:rPr lang="vi-VN" sz="2400">
                <a:latin typeface="Times New Roman" panose="02020603050405020304" pitchFamily="18" charset="0"/>
                <a:cs typeface="Times New Roman" panose="02020603050405020304" pitchFamily="18" charset="0"/>
              </a:rPr>
              <a:t> để bảo vệ đất nước.</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Có </a:t>
            </a:r>
            <a:r>
              <a:rPr lang="vi-VN" sz="2400" b="1">
                <a:latin typeface="Times New Roman" panose="02020603050405020304" pitchFamily="18" charset="0"/>
                <a:cs typeface="Times New Roman" panose="02020603050405020304" pitchFamily="18" charset="0"/>
              </a:rPr>
              <a:t>luật pháp nghiêm minh</a:t>
            </a:r>
            <a:r>
              <a:rPr lang="vi-VN" sz="2400">
                <a:latin typeface="Times New Roman" panose="02020603050405020304" pitchFamily="18" charset="0"/>
                <a:cs typeface="Times New Roman" panose="02020603050405020304" pitchFamily="18" charset="0"/>
              </a:rPr>
              <a:t> để giữ trật tự xã hội.</a:t>
            </a:r>
            <a:br>
              <a:rPr lang="vi-VN" sz="2400">
                <a:latin typeface="Times New Roman" panose="02020603050405020304" pitchFamily="18" charset="0"/>
                <a:cs typeface="Times New Roman" panose="02020603050405020304" pitchFamily="18" charset="0"/>
              </a:rPr>
            </a:br>
            <a:r>
              <a:rPr lang="vi-VN" sz="2400">
                <a:latin typeface="Times New Roman" panose="02020603050405020304" pitchFamily="18" charset="0"/>
                <a:cs typeface="Times New Roman" panose="02020603050405020304" pitchFamily="18" charset="0"/>
              </a:rPr>
              <a:t>– Có </a:t>
            </a:r>
            <a:r>
              <a:rPr lang="vi-VN" sz="2400" b="1">
                <a:latin typeface="Times New Roman" panose="02020603050405020304" pitchFamily="18" charset="0"/>
                <a:cs typeface="Times New Roman" panose="02020603050405020304" pitchFamily="18" charset="0"/>
              </a:rPr>
              <a:t>chính sách đúng đắn</a:t>
            </a:r>
            <a:r>
              <a:rPr lang="vi-VN" sz="2400">
                <a:latin typeface="Times New Roman" panose="02020603050405020304" pitchFamily="18" charset="0"/>
                <a:cs typeface="Times New Roman" panose="02020603050405020304" pitchFamily="18" charset="0"/>
              </a:rPr>
              <a:t>, </a:t>
            </a:r>
            <a:r>
              <a:rPr lang="en-US" sz="2400" smtClean="0">
                <a:latin typeface="Times New Roman" panose="02020603050405020304" pitchFamily="18" charset="0"/>
                <a:cs typeface="Times New Roman" panose="02020603050405020304" pitchFamily="18" charset="0"/>
              </a:rPr>
              <a:t>chăm lo</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cho dân </a:t>
            </a:r>
            <a:r>
              <a:rPr lang="vi-VN" sz="2400" smtClean="0">
                <a:latin typeface="Times New Roman" panose="02020603050405020304" pitchFamily="18" charset="0"/>
                <a:cs typeface="Times New Roman" panose="02020603050405020304" pitchFamily="18" charset="0"/>
              </a:rPr>
              <a:t>và</a:t>
            </a:r>
            <a:r>
              <a:rPr lang="en-US" sz="2400" smtClean="0">
                <a:latin typeface="Times New Roman" panose="02020603050405020304" pitchFamily="18" charset="0"/>
                <a:cs typeface="Times New Roman" panose="02020603050405020304" pitchFamily="18" charset="0"/>
              </a:rPr>
              <a:t> ngoại giao</a:t>
            </a:r>
            <a:r>
              <a:rPr lang="vi-VN" sz="2400" smtClean="0">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khéo léo với các nước khác.</a:t>
            </a:r>
            <a:endParaRPr lang="en-US" sz="24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l="16656" t="17778" r="18002" b="7778"/>
          <a:stretch/>
        </p:blipFill>
        <p:spPr>
          <a:xfrm>
            <a:off x="401033" y="533400"/>
            <a:ext cx="3455158" cy="2362200"/>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17500" t="17778" r="20000" b="7778"/>
          <a:stretch/>
        </p:blipFill>
        <p:spPr>
          <a:xfrm>
            <a:off x="4216997" y="543515"/>
            <a:ext cx="3581400" cy="2399538"/>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7500" t="18889" r="20000" b="7778"/>
          <a:stretch/>
        </p:blipFill>
        <p:spPr>
          <a:xfrm>
            <a:off x="8117661" y="533400"/>
            <a:ext cx="3579091" cy="2362200"/>
          </a:xfrm>
          <a:prstGeom prst="rect">
            <a:avLst/>
          </a:prstGeom>
        </p:spPr>
      </p:pic>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l="16656" t="17778" r="18002" b="7778"/>
          <a:stretch/>
        </p:blipFill>
        <p:spPr>
          <a:xfrm>
            <a:off x="422612" y="533400"/>
            <a:ext cx="3455158" cy="2362200"/>
          </a:xfrm>
          <a:prstGeom prst="rect">
            <a:avLst/>
          </a:prstGeom>
        </p:spPr>
      </p:pic>
      <p:pic>
        <p:nvPicPr>
          <p:cNvPr id="11" name="Picture 10"/>
          <p:cNvPicPr>
            <a:picLocks noChangeAspect="1"/>
          </p:cNvPicPr>
          <p:nvPr/>
        </p:nvPicPr>
        <p:blipFill rotWithShape="1">
          <a:blip r:embed="rId4" cstate="print">
            <a:extLst>
              <a:ext uri="{28A0092B-C50C-407E-A947-70E740481C1C}">
                <a14:useLocalDpi xmlns:a14="http://schemas.microsoft.com/office/drawing/2010/main" val="0"/>
              </a:ext>
            </a:extLst>
          </a:blip>
          <a:srcRect l="17500" t="17778" r="20000" b="7778"/>
          <a:stretch/>
        </p:blipFill>
        <p:spPr>
          <a:xfrm>
            <a:off x="4238576" y="543515"/>
            <a:ext cx="3581400" cy="2399538"/>
          </a:xfrm>
          <a:prstGeom prst="rect">
            <a:avLst/>
          </a:prstGeom>
        </p:spPr>
      </p:pic>
    </p:spTree>
    <p:extLst>
      <p:ext uri="{BB962C8B-B14F-4D97-AF65-F5344CB8AC3E}">
        <p14:creationId xmlns:p14="http://schemas.microsoft.com/office/powerpoint/2010/main" val="113589034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2057400"/>
            <a:ext cx="10439400" cy="1222835"/>
          </a:xfrm>
          <a:prstGeom prst="rect">
            <a:avLst/>
          </a:prstGeom>
        </p:spPr>
        <p:txBody>
          <a:bodyPr wrap="square">
            <a:spAutoFit/>
          </a:bodyPr>
          <a:lstStyle/>
          <a:p>
            <a:pPr algn="ctr">
              <a:lnSpc>
                <a:spcPct val="107000"/>
              </a:lnSpc>
              <a:spcAft>
                <a:spcPts val="800"/>
              </a:spcAft>
            </a:pP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TÌM HIỂU VỀ QUÂN </a:t>
            </a:r>
            <a:r>
              <a:rPr lang="en-US" sz="32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ĐỘI  - </a:t>
            </a:r>
            <a:r>
              <a:rPr lang="en-US" sz="3200" b="1">
                <a:solidFill>
                  <a:srgbClr val="FF0000"/>
                </a:solidFill>
                <a:latin typeface="Times New Roman" panose="02020603050405020304" pitchFamily="18" charset="0"/>
                <a:ea typeface="Calibri" panose="020F0502020204030204" pitchFamily="34" charset="0"/>
                <a:cs typeface="Times New Roman" panose="02020603050405020304" pitchFamily="18" charset="0"/>
              </a:rPr>
              <a:t>LUẬT </a:t>
            </a:r>
            <a:r>
              <a:rPr lang="en-US" sz="32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PHÁP-</a:t>
            </a:r>
          </a:p>
          <a:p>
            <a:pPr algn="ctr">
              <a:lnSpc>
                <a:spcPct val="107000"/>
              </a:lnSpc>
              <a:spcAft>
                <a:spcPts val="800"/>
              </a:spcAft>
            </a:pPr>
            <a:r>
              <a:rPr lang="en-US" sz="32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CHÍNH SÁCH ĐỐI NỘI,</a:t>
            </a:r>
            <a:r>
              <a:rPr lang="en-US" sz="3200">
                <a:solidFill>
                  <a:srgbClr val="FF0000"/>
                </a:solidFill>
                <a:latin typeface="Calibri" panose="020F0502020204030204" pitchFamily="34" charset="0"/>
                <a:ea typeface="Calibri" panose="020F0502020204030204" pitchFamily="34" charset="0"/>
                <a:cs typeface="Times New Roman" panose="02020603050405020304" pitchFamily="18" charset="0"/>
              </a:rPr>
              <a:t> </a:t>
            </a:r>
            <a:r>
              <a:rPr lang="en-US" sz="3200" b="1" smtClean="0">
                <a:solidFill>
                  <a:srgbClr val="FF0000"/>
                </a:solidFill>
                <a:latin typeface="Times New Roman" panose="02020603050405020304" pitchFamily="18" charset="0"/>
                <a:ea typeface="Calibri" panose="020F0502020204030204" pitchFamily="34" charset="0"/>
              </a:rPr>
              <a:t>ĐỐI NGOẠI THỜI TRẦN</a:t>
            </a:r>
            <a:endParaRPr lang="en-US" sz="3200">
              <a:solidFill>
                <a:srgbClr val="FF0000"/>
              </a:solidFill>
            </a:endParaRPr>
          </a:p>
        </p:txBody>
      </p:sp>
    </p:spTree>
    <p:extLst>
      <p:ext uri="{BB962C8B-B14F-4D97-AF65-F5344CB8AC3E}">
        <p14:creationId xmlns:p14="http://schemas.microsoft.com/office/powerpoint/2010/main" val="20218680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63493935"/>
              </p:ext>
            </p:extLst>
          </p:nvPr>
        </p:nvGraphicFramePr>
        <p:xfrm>
          <a:off x="381000" y="1600200"/>
          <a:ext cx="11430000" cy="4484527"/>
        </p:xfrm>
        <a:graphic>
          <a:graphicData uri="http://schemas.openxmlformats.org/drawingml/2006/table">
            <a:tbl>
              <a:tblPr firstRow="1" firstCol="1" bandRow="1">
                <a:tableStyleId>{5C22544A-7EE6-4342-B048-85BDC9FD1C3A}</a:tableStyleId>
              </a:tblPr>
              <a:tblGrid>
                <a:gridCol w="1800616">
                  <a:extLst>
                    <a:ext uri="{9D8B030D-6E8A-4147-A177-3AD203B41FA5}">
                      <a16:colId xmlns:a16="http://schemas.microsoft.com/office/drawing/2014/main" val="2488438503"/>
                    </a:ext>
                  </a:extLst>
                </a:gridCol>
                <a:gridCol w="5401850">
                  <a:extLst>
                    <a:ext uri="{9D8B030D-6E8A-4147-A177-3AD203B41FA5}">
                      <a16:colId xmlns:a16="http://schemas.microsoft.com/office/drawing/2014/main" val="3069669806"/>
                    </a:ext>
                  </a:extLst>
                </a:gridCol>
                <a:gridCol w="4227534">
                  <a:extLst>
                    <a:ext uri="{9D8B030D-6E8A-4147-A177-3AD203B41FA5}">
                      <a16:colId xmlns:a16="http://schemas.microsoft.com/office/drawing/2014/main" val="1923515572"/>
                    </a:ext>
                  </a:extLst>
                </a:gridCol>
              </a:tblGrid>
              <a:tr h="293848">
                <a:tc>
                  <a:txBody>
                    <a:bodyPr/>
                    <a:lstStyle/>
                    <a:p>
                      <a:pPr algn="ctr">
                        <a:lnSpc>
                          <a:spcPct val="107000"/>
                        </a:lnSpc>
                        <a:spcAft>
                          <a:spcPts val="0"/>
                        </a:spcAft>
                      </a:pPr>
                      <a:r>
                        <a:rPr lang="en-US" sz="2200" smtClean="0">
                          <a:solidFill>
                            <a:schemeClr val="tx1"/>
                          </a:solidFill>
                          <a:effectLst/>
                          <a:latin typeface="Times New Roman" panose="02020603050405020304" pitchFamily="18" charset="0"/>
                          <a:ea typeface="+mn-ea"/>
                          <a:cs typeface="Times New Roman" panose="02020603050405020304" pitchFamily="18" charset="0"/>
                        </a:rPr>
                        <a:t>Lĩnh</a:t>
                      </a:r>
                      <a:r>
                        <a:rPr lang="en-US" sz="2200" baseline="0" smtClean="0">
                          <a:solidFill>
                            <a:schemeClr val="tx1"/>
                          </a:solidFill>
                          <a:effectLst/>
                          <a:latin typeface="Times New Roman" panose="02020603050405020304" pitchFamily="18" charset="0"/>
                          <a:ea typeface="+mn-ea"/>
                          <a:cs typeface="Times New Roman" panose="02020603050405020304" pitchFamily="18" charset="0"/>
                        </a:rPr>
                        <a:t> vực</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200" smtClean="0">
                          <a:solidFill>
                            <a:schemeClr val="tx1"/>
                          </a:solidFill>
                          <a:effectLst/>
                          <a:latin typeface="Times New Roman" panose="02020603050405020304" pitchFamily="18" charset="0"/>
                          <a:cs typeface="Times New Roman" panose="02020603050405020304" pitchFamily="18" charset="0"/>
                        </a:rPr>
                        <a:t>Gợi</a:t>
                      </a:r>
                      <a:r>
                        <a:rPr lang="en-US" sz="2200" baseline="0" smtClean="0">
                          <a:solidFill>
                            <a:schemeClr val="tx1"/>
                          </a:solidFill>
                          <a:effectLst/>
                          <a:latin typeface="Times New Roman" panose="02020603050405020304" pitchFamily="18" charset="0"/>
                          <a:cs typeface="Times New Roman" panose="02020603050405020304" pitchFamily="18" charset="0"/>
                        </a:rPr>
                        <a:t> ý t</a:t>
                      </a:r>
                      <a:r>
                        <a:rPr lang="en-US" sz="2200" smtClean="0">
                          <a:solidFill>
                            <a:schemeClr val="tx1"/>
                          </a:solidFill>
                          <a:effectLst/>
                          <a:latin typeface="Times New Roman" panose="02020603050405020304" pitchFamily="18" charset="0"/>
                          <a:cs typeface="Times New Roman" panose="02020603050405020304" pitchFamily="18" charset="0"/>
                        </a:rPr>
                        <a:t>rả </a:t>
                      </a:r>
                      <a:r>
                        <a:rPr lang="en-US" sz="2200">
                          <a:solidFill>
                            <a:schemeClr val="tx1"/>
                          </a:solidFill>
                          <a:effectLst/>
                          <a:latin typeface="Times New Roman" panose="02020603050405020304" pitchFamily="18" charset="0"/>
                          <a:cs typeface="Times New Roman" panose="02020603050405020304" pitchFamily="18" charset="0"/>
                        </a:rPr>
                        <a:t>lời</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200">
                          <a:solidFill>
                            <a:schemeClr val="tx1"/>
                          </a:solidFill>
                          <a:effectLst/>
                          <a:latin typeface="Times New Roman" panose="02020603050405020304" pitchFamily="18" charset="0"/>
                          <a:cs typeface="Times New Roman" panose="02020603050405020304" pitchFamily="18" charset="0"/>
                        </a:rPr>
                        <a:t>Tác dụng</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3872594"/>
                  </a:ext>
                </a:extLst>
              </a:tr>
              <a:tr h="941961">
                <a:tc>
                  <a:txBody>
                    <a:bodyPr/>
                    <a:lstStyle/>
                    <a:p>
                      <a:pPr algn="l">
                        <a:lnSpc>
                          <a:spcPct val="107000"/>
                        </a:lnSpc>
                        <a:spcAft>
                          <a:spcPts val="0"/>
                        </a:spcAft>
                      </a:pPr>
                      <a:r>
                        <a:rPr lang="en-US" sz="2200">
                          <a:solidFill>
                            <a:schemeClr val="tx1"/>
                          </a:solidFill>
                          <a:effectLst/>
                          <a:latin typeface="Times New Roman" panose="02020603050405020304" pitchFamily="18" charset="0"/>
                          <a:cs typeface="Times New Roman" panose="02020603050405020304" pitchFamily="18" charset="0"/>
                        </a:rPr>
                        <a:t>Quân đội</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en-US" sz="2200" i="1">
                          <a:solidFill>
                            <a:srgbClr val="FF0000"/>
                          </a:solidFill>
                          <a:effectLst/>
                          <a:latin typeface="Times New Roman" panose="02020603050405020304" pitchFamily="18" charset="0"/>
                          <a:cs typeface="Times New Roman" panose="02020603050405020304" pitchFamily="18" charset="0"/>
                        </a:rPr>
                        <a:t>- Xây dựng gồm </a:t>
                      </a:r>
                      <a:r>
                        <a:rPr lang="en-US" sz="2200" i="1" smtClean="0">
                          <a:solidFill>
                            <a:srgbClr val="FF0000"/>
                          </a:solidFill>
                          <a:effectLst/>
                          <a:latin typeface="Times New Roman" panose="02020603050405020304" pitchFamily="18" charset="0"/>
                          <a:cs typeface="Times New Roman" panose="02020603050405020304" pitchFamily="18" charset="0"/>
                        </a:rPr>
                        <a:t>mấy</a:t>
                      </a:r>
                      <a:r>
                        <a:rPr lang="en-US" sz="2200" i="1" baseline="0" smtClean="0">
                          <a:solidFill>
                            <a:srgbClr val="FF0000"/>
                          </a:solidFill>
                          <a:effectLst/>
                          <a:latin typeface="Times New Roman" panose="02020603050405020304" pitchFamily="18" charset="0"/>
                          <a:cs typeface="Times New Roman" panose="02020603050405020304" pitchFamily="18" charset="0"/>
                        </a:rPr>
                        <a:t> </a:t>
                      </a:r>
                      <a:r>
                        <a:rPr lang="en-US" sz="2200" i="1" smtClean="0">
                          <a:solidFill>
                            <a:srgbClr val="FF0000"/>
                          </a:solidFill>
                          <a:effectLst/>
                          <a:latin typeface="Times New Roman" panose="02020603050405020304" pitchFamily="18" charset="0"/>
                          <a:cs typeface="Times New Roman" panose="02020603050405020304" pitchFamily="18" charset="0"/>
                        </a:rPr>
                        <a:t>lực </a:t>
                      </a:r>
                      <a:r>
                        <a:rPr lang="en-US" sz="2200" i="1">
                          <a:solidFill>
                            <a:srgbClr val="FF0000"/>
                          </a:solidFill>
                          <a:effectLst/>
                          <a:latin typeface="Times New Roman" panose="02020603050405020304" pitchFamily="18" charset="0"/>
                          <a:cs typeface="Times New Roman" panose="02020603050405020304" pitchFamily="18" charset="0"/>
                        </a:rPr>
                        <a:t>lượng </a:t>
                      </a:r>
                      <a:r>
                        <a:rPr lang="en-US" sz="2200" i="1" smtClean="0">
                          <a:solidFill>
                            <a:srgbClr val="FF0000"/>
                          </a:solidFill>
                          <a:effectLst/>
                          <a:latin typeface="Times New Roman" panose="02020603050405020304" pitchFamily="18" charset="0"/>
                          <a:cs typeface="Times New Roman" panose="02020603050405020304" pitchFamily="18" charset="0"/>
                        </a:rPr>
                        <a:t>chính?</a:t>
                      </a:r>
                      <a:endParaRPr lang="en-US" sz="2200" i="1">
                        <a:solidFill>
                          <a:srgbClr val="FF0000"/>
                        </a:solidFill>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US" sz="2200" i="1">
                          <a:solidFill>
                            <a:srgbClr val="FF0000"/>
                          </a:solidFill>
                          <a:effectLst/>
                          <a:latin typeface="Times New Roman" panose="02020603050405020304" pitchFamily="18" charset="0"/>
                          <a:cs typeface="Times New Roman" panose="02020603050405020304" pitchFamily="18" charset="0"/>
                        </a:rPr>
                        <a:t>- </a:t>
                      </a:r>
                      <a:r>
                        <a:rPr lang="en-US" sz="2200" i="1" smtClean="0">
                          <a:solidFill>
                            <a:srgbClr val="FF0000"/>
                          </a:solidFill>
                          <a:effectLst/>
                          <a:latin typeface="Times New Roman" panose="02020603050405020304" pitchFamily="18" charset="0"/>
                          <a:cs typeface="Times New Roman" panose="02020603050405020304" pitchFamily="18" charset="0"/>
                        </a:rPr>
                        <a:t>Thực</a:t>
                      </a:r>
                      <a:r>
                        <a:rPr lang="en-US" sz="2200" i="1" baseline="0" smtClean="0">
                          <a:solidFill>
                            <a:srgbClr val="FF0000"/>
                          </a:solidFill>
                          <a:effectLst/>
                          <a:latin typeface="Times New Roman" panose="02020603050405020304" pitchFamily="18" charset="0"/>
                          <a:cs typeface="Times New Roman" panose="02020603050405020304" pitchFamily="18" charset="0"/>
                        </a:rPr>
                        <a:t> hiện c</a:t>
                      </a:r>
                      <a:r>
                        <a:rPr lang="en-US" sz="2200" i="1" smtClean="0">
                          <a:solidFill>
                            <a:srgbClr val="FF0000"/>
                          </a:solidFill>
                          <a:effectLst/>
                          <a:latin typeface="Times New Roman" panose="02020603050405020304" pitchFamily="18" charset="0"/>
                          <a:cs typeface="Times New Roman" panose="02020603050405020304" pitchFamily="18" charset="0"/>
                        </a:rPr>
                        <a:t>hính sách</a:t>
                      </a:r>
                      <a:r>
                        <a:rPr lang="en-US" sz="2200" i="1" baseline="0" smtClean="0">
                          <a:solidFill>
                            <a:srgbClr val="FF0000"/>
                          </a:solidFill>
                          <a:effectLst/>
                          <a:latin typeface="Times New Roman" panose="02020603050405020304" pitchFamily="18" charset="0"/>
                          <a:cs typeface="Times New Roman" panose="02020603050405020304" pitchFamily="18" charset="0"/>
                        </a:rPr>
                        <a:t> gì?</a:t>
                      </a:r>
                      <a:endParaRPr lang="en-US" sz="2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0"/>
                        </a:spcAft>
                      </a:pPr>
                      <a:r>
                        <a:rPr lang="en-US" sz="2800" b="1" i="0" smtClean="0">
                          <a:solidFill>
                            <a:srgbClr val="FF0000"/>
                          </a:solidFill>
                          <a:effectLst/>
                          <a:latin typeface="Times New Roman" panose="02020603050405020304" pitchFamily="18" charset="0"/>
                          <a:cs typeface="Times New Roman" panose="02020603050405020304" pitchFamily="18" charset="0"/>
                        </a:rPr>
                        <a:t>?</a:t>
                      </a:r>
                      <a:endParaRPr lang="en-US" sz="2800" b="1" i="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29962638"/>
                  </a:ext>
                </a:extLst>
              </a:tr>
              <a:tr h="823872">
                <a:tc>
                  <a:txBody>
                    <a:bodyPr/>
                    <a:lstStyle/>
                    <a:p>
                      <a:pPr algn="l">
                        <a:lnSpc>
                          <a:spcPct val="107000"/>
                        </a:lnSpc>
                        <a:spcAft>
                          <a:spcPts val="0"/>
                        </a:spcAft>
                      </a:pPr>
                      <a:r>
                        <a:rPr lang="en-US" sz="2200">
                          <a:solidFill>
                            <a:schemeClr val="tx1"/>
                          </a:solidFill>
                          <a:effectLst/>
                          <a:latin typeface="Times New Roman" panose="02020603050405020304" pitchFamily="18" charset="0"/>
                          <a:cs typeface="Times New Roman" panose="02020603050405020304" pitchFamily="18" charset="0"/>
                        </a:rPr>
                        <a:t>Luật pháp</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r>
                        <a:rPr lang="en-US" sz="2200" i="1" smtClean="0">
                          <a:solidFill>
                            <a:srgbClr val="FF0000"/>
                          </a:solidFill>
                          <a:effectLst/>
                          <a:latin typeface="Times New Roman" panose="02020603050405020304" pitchFamily="18" charset="0"/>
                          <a:cs typeface="Times New Roman" panose="02020603050405020304" pitchFamily="18" charset="0"/>
                        </a:rPr>
                        <a:t>- Nhà </a:t>
                      </a:r>
                      <a:r>
                        <a:rPr lang="en-US" sz="2200" i="1">
                          <a:solidFill>
                            <a:srgbClr val="FF0000"/>
                          </a:solidFill>
                          <a:effectLst/>
                          <a:latin typeface="Times New Roman" panose="02020603050405020304" pitchFamily="18" charset="0"/>
                          <a:cs typeface="Times New Roman" panose="02020603050405020304" pitchFamily="18" charset="0"/>
                        </a:rPr>
                        <a:t>Trần ban hành bộ </a:t>
                      </a:r>
                      <a:r>
                        <a:rPr lang="en-US" sz="2200" i="1" smtClean="0">
                          <a:solidFill>
                            <a:srgbClr val="FF0000"/>
                          </a:solidFill>
                          <a:effectLst/>
                          <a:latin typeface="Times New Roman" panose="02020603050405020304" pitchFamily="18" charset="0"/>
                          <a:cs typeface="Times New Roman" panose="02020603050405020304" pitchFamily="18" charset="0"/>
                        </a:rPr>
                        <a:t>luật</a:t>
                      </a:r>
                      <a:r>
                        <a:rPr lang="en-US" sz="2200" i="1" baseline="0" smtClean="0">
                          <a:solidFill>
                            <a:srgbClr val="FF0000"/>
                          </a:solidFill>
                          <a:effectLst/>
                          <a:latin typeface="Times New Roman" panose="02020603050405020304" pitchFamily="18" charset="0"/>
                          <a:cs typeface="Times New Roman" panose="02020603050405020304" pitchFamily="18" charset="0"/>
                        </a:rPr>
                        <a:t> gì?</a:t>
                      </a:r>
                      <a:endParaRPr lang="en-US" sz="2200" i="1" smtClean="0">
                        <a:solidFill>
                          <a:srgbClr val="FF0000"/>
                        </a:solidFill>
                        <a:effectLst/>
                        <a:latin typeface="Times New Roman" panose="02020603050405020304" pitchFamily="18" charset="0"/>
                        <a:cs typeface="Times New Roman" panose="02020603050405020304" pitchFamily="18" charset="0"/>
                      </a:endParaRPr>
                    </a:p>
                  </a:txBody>
                  <a:tcPr marL="61803" marR="61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59849418"/>
                  </a:ext>
                </a:extLst>
              </a:tr>
              <a:tr h="2359919">
                <a:tc>
                  <a:txBody>
                    <a:bodyPr/>
                    <a:lstStyle/>
                    <a:p>
                      <a:pPr algn="l">
                        <a:lnSpc>
                          <a:spcPct val="107000"/>
                        </a:lnSpc>
                        <a:spcAft>
                          <a:spcPts val="0"/>
                        </a:spcAft>
                      </a:pPr>
                      <a:r>
                        <a:rPr lang="en-US" sz="2200">
                          <a:solidFill>
                            <a:schemeClr val="tx1"/>
                          </a:solidFill>
                          <a:effectLst/>
                          <a:latin typeface="Times New Roman" panose="02020603050405020304" pitchFamily="18" charset="0"/>
                          <a:cs typeface="Times New Roman" panose="02020603050405020304" pitchFamily="18" charset="0"/>
                        </a:rPr>
                        <a:t>Chính sách đối nội, đối ngoại</a:t>
                      </a:r>
                      <a:endParaRPr lang="en-US" sz="22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a:lnSpc>
                          <a:spcPct val="107000"/>
                        </a:lnSpc>
                        <a:spcAft>
                          <a:spcPts val="0"/>
                        </a:spcAft>
                      </a:pPr>
                      <a:endParaRPr lang="en-US" sz="2200" i="1" smtClean="0">
                        <a:solidFill>
                          <a:srgbClr val="FF0000"/>
                        </a:solidFill>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US" sz="2200" i="1" smtClean="0">
                          <a:solidFill>
                            <a:srgbClr val="FF0000"/>
                          </a:solidFill>
                          <a:effectLst/>
                          <a:latin typeface="Times New Roman" panose="02020603050405020304" pitchFamily="18" charset="0"/>
                          <a:cs typeface="Times New Roman" panose="02020603050405020304" pitchFamily="18" charset="0"/>
                        </a:rPr>
                        <a:t>- Chính</a:t>
                      </a:r>
                      <a:r>
                        <a:rPr lang="en-US" sz="2200" i="1" baseline="0" smtClean="0">
                          <a:solidFill>
                            <a:srgbClr val="FF0000"/>
                          </a:solidFill>
                          <a:effectLst/>
                          <a:latin typeface="Times New Roman" panose="02020603050405020304" pitchFamily="18" charset="0"/>
                          <a:cs typeface="Times New Roman" panose="02020603050405020304" pitchFamily="18" charset="0"/>
                        </a:rPr>
                        <a:t> sách đ</a:t>
                      </a:r>
                      <a:r>
                        <a:rPr lang="en-US" sz="2200" i="1" smtClean="0">
                          <a:solidFill>
                            <a:srgbClr val="FF0000"/>
                          </a:solidFill>
                          <a:effectLst/>
                          <a:latin typeface="Times New Roman" panose="02020603050405020304" pitchFamily="18" charset="0"/>
                          <a:cs typeface="Times New Roman" panose="02020603050405020304" pitchFamily="18" charset="0"/>
                        </a:rPr>
                        <a:t>ối nội?</a:t>
                      </a:r>
                      <a:endParaRPr lang="en-US" sz="2200" i="1">
                        <a:solidFill>
                          <a:srgbClr val="FF0000"/>
                        </a:solidFill>
                        <a:effectLst/>
                        <a:latin typeface="Times New Roman" panose="02020603050405020304" pitchFamily="18" charset="0"/>
                        <a:cs typeface="Times New Roman" panose="02020603050405020304" pitchFamily="18" charset="0"/>
                      </a:endParaRPr>
                    </a:p>
                    <a:p>
                      <a:pPr algn="l">
                        <a:lnSpc>
                          <a:spcPct val="107000"/>
                        </a:lnSpc>
                        <a:spcAft>
                          <a:spcPts val="0"/>
                        </a:spcAft>
                      </a:pPr>
                      <a:r>
                        <a:rPr lang="en-US" sz="2200" i="1" smtClean="0">
                          <a:solidFill>
                            <a:srgbClr val="FF0000"/>
                          </a:solidFill>
                          <a:effectLst/>
                          <a:latin typeface="Times New Roman" panose="02020603050405020304" pitchFamily="18" charset="0"/>
                          <a:cs typeface="Times New Roman" panose="02020603050405020304" pitchFamily="18" charset="0"/>
                        </a:rPr>
                        <a:t>-</a:t>
                      </a:r>
                      <a:r>
                        <a:rPr lang="en-US" sz="2200" i="1" baseline="0" smtClean="0">
                          <a:solidFill>
                            <a:srgbClr val="FF0000"/>
                          </a:solidFill>
                          <a:effectLst/>
                          <a:latin typeface="Times New Roman" panose="02020603050405020304" pitchFamily="18" charset="0"/>
                          <a:cs typeface="Times New Roman" panose="02020603050405020304" pitchFamily="18" charset="0"/>
                        </a:rPr>
                        <a:t> Chính sách đ</a:t>
                      </a:r>
                      <a:r>
                        <a:rPr lang="en-US" sz="2200" i="1" smtClean="0">
                          <a:solidFill>
                            <a:srgbClr val="FF0000"/>
                          </a:solidFill>
                          <a:effectLst/>
                          <a:latin typeface="Times New Roman" panose="02020603050405020304" pitchFamily="18" charset="0"/>
                          <a:cs typeface="Times New Roman" panose="02020603050405020304" pitchFamily="18" charset="0"/>
                        </a:rPr>
                        <a:t>ối ngoại? </a:t>
                      </a:r>
                      <a:endParaRPr lang="en-US" sz="2200" i="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endPar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7000"/>
                        </a:lnSpc>
                        <a:spcBef>
                          <a:spcPts val="0"/>
                        </a:spcBef>
                        <a:spcAft>
                          <a:spcPts val="0"/>
                        </a:spcAft>
                        <a:buClrTx/>
                        <a:buSzTx/>
                        <a:buFontTx/>
                        <a:buNone/>
                        <a:tabLst/>
                        <a:defRPr/>
                      </a:pPr>
                      <a:r>
                        <a:rPr kumimoji="0" lang="en-US" sz="2800" b="1" i="0" u="none" strike="noStrike" kern="1200" cap="none" spc="0" normalizeH="0" baseline="0" noProof="0" smtClean="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txBody>
                  <a:tcPr marL="61803" marR="61803"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96960633"/>
                  </a:ext>
                </a:extLst>
              </a:tr>
            </a:tbl>
          </a:graphicData>
        </a:graphic>
      </p:graphicFrame>
      <p:sp>
        <p:nvSpPr>
          <p:cNvPr id="3" name="Rectangle 2"/>
          <p:cNvSpPr/>
          <p:nvPr/>
        </p:nvSpPr>
        <p:spPr>
          <a:xfrm>
            <a:off x="152400" y="457200"/>
            <a:ext cx="11887200" cy="853567"/>
          </a:xfrm>
          <a:prstGeom prst="rect">
            <a:avLst/>
          </a:prstGeom>
        </p:spPr>
        <p:txBody>
          <a:bodyPr wrap="square">
            <a:spAutoFit/>
          </a:bodyPr>
          <a:lstStyle/>
          <a:p>
            <a:pPr>
              <a:lnSpc>
                <a:spcPct val="107000"/>
              </a:lnSpc>
              <a:spcAft>
                <a:spcPts val="800"/>
              </a:spcAft>
            </a:pPr>
            <a:r>
              <a:rPr lang="en-US" sz="2000" b="1" u="sng" smtClean="0">
                <a:latin typeface="Times New Roman" panose="02020603050405020304" pitchFamily="18" charset="0"/>
                <a:ea typeface="Calibri" panose="020F0502020204030204" pitchFamily="34" charset="0"/>
                <a:cs typeface="Times New Roman" panose="02020603050405020304" pitchFamily="18" charset="0"/>
              </a:rPr>
              <a:t>PHIẾU HỌC TẬP SỐ 2: </a:t>
            </a:r>
          </a:p>
          <a:p>
            <a:pPr>
              <a:lnSpc>
                <a:spcPct val="107000"/>
              </a:lnSpc>
              <a:spcAft>
                <a:spcPts val="800"/>
              </a:spcAft>
            </a:pPr>
            <a:r>
              <a:rPr lang="en-US" sz="2000" b="1" smtClean="0">
                <a:latin typeface="Times New Roman" panose="02020603050405020304" pitchFamily="18" charset="0"/>
                <a:ea typeface="Calibri" panose="020F0502020204030204" pitchFamily="34" charset="0"/>
                <a:cs typeface="Times New Roman" panose="02020603050405020304" pitchFamily="18" charset="0"/>
              </a:rPr>
              <a:t>                TÌM </a:t>
            </a:r>
            <a:r>
              <a:rPr lang="en-US" sz="2000" b="1">
                <a:latin typeface="Times New Roman" panose="02020603050405020304" pitchFamily="18" charset="0"/>
                <a:ea typeface="Calibri" panose="020F0502020204030204" pitchFamily="34" charset="0"/>
                <a:cs typeface="Times New Roman" panose="02020603050405020304" pitchFamily="18" charset="0"/>
              </a:rPr>
              <a:t>HIỂU VỀ QUÂN ĐỘI, LUẬT PHÁP, CHÍNH SÁCH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ĐỐI NỘI,</a:t>
            </a:r>
            <a:r>
              <a:rPr lang="en-US" sz="2000">
                <a:latin typeface="Calibri" panose="020F0502020204030204" pitchFamily="34" charset="0"/>
                <a:ea typeface="Calibri" panose="020F0502020204030204" pitchFamily="34" charset="0"/>
                <a:cs typeface="Times New Roman" panose="02020603050405020304" pitchFamily="18" charset="0"/>
              </a:rPr>
              <a:t> </a:t>
            </a:r>
            <a:r>
              <a:rPr lang="en-US" sz="2000" b="1" smtClean="0">
                <a:latin typeface="Times New Roman" panose="02020603050405020304" pitchFamily="18" charset="0"/>
                <a:ea typeface="Calibri" panose="020F0502020204030204" pitchFamily="34" charset="0"/>
              </a:rPr>
              <a:t>ĐỐI NGOẠI THỜI TRẦN</a:t>
            </a:r>
            <a:endParaRPr lang="en-US" sz="2000"/>
          </a:p>
        </p:txBody>
      </p:sp>
    </p:spTree>
    <p:extLst>
      <p:ext uri="{BB962C8B-B14F-4D97-AF65-F5344CB8AC3E}">
        <p14:creationId xmlns:p14="http://schemas.microsoft.com/office/powerpoint/2010/main" val="1245611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66800" y="4267200"/>
            <a:ext cx="10210800" cy="978729"/>
          </a:xfrm>
          <a:prstGeom prst="rect">
            <a:avLst/>
          </a:prstGeom>
        </p:spPr>
        <p:txBody>
          <a:bodyPr wrap="square">
            <a:spAutoFit/>
          </a:bodyPr>
          <a:lstStyle/>
          <a:p>
            <a:pPr>
              <a:lnSpc>
                <a:spcPct val="90000"/>
              </a:lnSpc>
            </a:pPr>
            <a:r>
              <a:rPr lang="en-US" altLang="en-US" sz="3200" b="1">
                <a:solidFill>
                  <a:schemeClr val="accent2"/>
                </a:solidFill>
                <a:latin typeface="Times New Roman" panose="02020603050405020304" pitchFamily="18" charset="0"/>
                <a:cs typeface="Times New Roman" panose="02020603050405020304" pitchFamily="18" charset="0"/>
              </a:rPr>
              <a:t>- Chủ trương:</a:t>
            </a:r>
            <a:r>
              <a:rPr lang="en-US" altLang="en-US" sz="3200" b="1">
                <a:solidFill>
                  <a:srgbClr val="3333FF"/>
                </a:solidFill>
                <a:latin typeface="Times New Roman" panose="02020603050405020304" pitchFamily="18" charset="0"/>
                <a:cs typeface="Times New Roman" panose="02020603050405020304" pitchFamily="18" charset="0"/>
              </a:rPr>
              <a:t> </a:t>
            </a:r>
            <a:r>
              <a:rPr lang="en-US" altLang="en-US" sz="3200" b="1">
                <a:solidFill>
                  <a:srgbClr val="FF33CC"/>
                </a:solidFill>
                <a:latin typeface="Times New Roman" panose="02020603050405020304" pitchFamily="18" charset="0"/>
                <a:cs typeface="Times New Roman" panose="02020603050405020304" pitchFamily="18" charset="0"/>
              </a:rPr>
              <a:t>“</a:t>
            </a:r>
            <a:r>
              <a:rPr lang="en-US" altLang="en-US" sz="3200" b="1" i="1">
                <a:solidFill>
                  <a:srgbClr val="FF33CC"/>
                </a:solidFill>
                <a:latin typeface="Times New Roman" panose="02020603050405020304" pitchFamily="18" charset="0"/>
                <a:cs typeface="Times New Roman" panose="02020603050405020304" pitchFamily="18" charset="0"/>
              </a:rPr>
              <a:t>Quân lính</a:t>
            </a:r>
            <a:r>
              <a:rPr lang="en-US" altLang="en-US" sz="3200" b="1">
                <a:solidFill>
                  <a:srgbClr val="FF33CC"/>
                </a:solidFill>
                <a:latin typeface="Times New Roman" panose="02020603050405020304" pitchFamily="18" charset="0"/>
                <a:cs typeface="Times New Roman" panose="02020603050405020304" pitchFamily="18" charset="0"/>
              </a:rPr>
              <a:t> </a:t>
            </a:r>
            <a:r>
              <a:rPr lang="en-US" altLang="en-US" sz="3200" b="1" i="1">
                <a:solidFill>
                  <a:srgbClr val="FF33CC"/>
                </a:solidFill>
                <a:latin typeface="Times New Roman" panose="02020603050405020304" pitchFamily="18" charset="0"/>
                <a:cs typeface="Times New Roman" panose="02020603050405020304" pitchFamily="18" charset="0"/>
              </a:rPr>
              <a:t>cốt tinh</a:t>
            </a:r>
            <a:r>
              <a:rPr lang="en-US" altLang="en-US" sz="3200" b="1">
                <a:solidFill>
                  <a:srgbClr val="3333FF"/>
                </a:solidFill>
                <a:latin typeface="Times New Roman" panose="02020603050405020304" pitchFamily="18" charset="0"/>
                <a:cs typeface="Times New Roman" panose="02020603050405020304" pitchFamily="18" charset="0"/>
              </a:rPr>
              <a:t> </a:t>
            </a:r>
            <a:r>
              <a:rPr lang="en-US" altLang="en-US" sz="3200" b="1" i="1" smtClean="0">
                <a:solidFill>
                  <a:srgbClr val="FF33CC"/>
                </a:solidFill>
                <a:latin typeface="Times New Roman" panose="02020603050405020304" pitchFamily="18" charset="0"/>
                <a:cs typeface="Times New Roman" panose="02020603050405020304" pitchFamily="18" charset="0"/>
              </a:rPr>
              <a:t>nhuệ </a:t>
            </a:r>
            <a:r>
              <a:rPr lang="en-US" altLang="en-US" sz="3200" b="1" i="1">
                <a:solidFill>
                  <a:srgbClr val="FF33CC"/>
                </a:solidFill>
                <a:latin typeface="Times New Roman" panose="02020603050405020304" pitchFamily="18" charset="0"/>
                <a:cs typeface="Times New Roman" panose="02020603050405020304" pitchFamily="18" charset="0"/>
              </a:rPr>
              <a:t>không cốt đông</a:t>
            </a:r>
            <a:r>
              <a:rPr lang="en-US" altLang="en-US" sz="3200" b="1">
                <a:solidFill>
                  <a:srgbClr val="FF33CC"/>
                </a:solidFill>
                <a:latin typeface="Times New Roman" panose="02020603050405020304" pitchFamily="18" charset="0"/>
                <a:cs typeface="Times New Roman" panose="02020603050405020304" pitchFamily="18" charset="0"/>
              </a:rPr>
              <a:t>”</a:t>
            </a:r>
            <a:r>
              <a:rPr lang="en-US" altLang="en-US" sz="3200" b="1">
                <a:solidFill>
                  <a:schemeClr val="accent2"/>
                </a:solidFill>
                <a:latin typeface="Times New Roman" panose="02020603050405020304" pitchFamily="18" charset="0"/>
                <a:cs typeface="Times New Roman" panose="02020603050405020304" pitchFamily="18" charset="0"/>
              </a:rPr>
              <a:t>, xây dựng tinh thần đoàn kết trong quân đội</a:t>
            </a:r>
            <a:r>
              <a:rPr lang="en-US" altLang="en-US" sz="3200" b="1" smtClean="0">
                <a:solidFill>
                  <a:schemeClr val="accent2"/>
                </a:solidFill>
                <a:latin typeface="Times New Roman" panose="02020603050405020304" pitchFamily="18" charset="0"/>
                <a:cs typeface="Times New Roman" panose="02020603050405020304" pitchFamily="18" charset="0"/>
              </a:rPr>
              <a:t>. </a:t>
            </a:r>
            <a:endParaRPr lang="en-US" altLang="en-US" sz="3200" b="1">
              <a:solidFill>
                <a:schemeClr val="accent2"/>
              </a:solidFill>
              <a:latin typeface="Times New Roman" panose="02020603050405020304" pitchFamily="18" charset="0"/>
              <a:cs typeface="Times New Roman" panose="02020603050405020304" pitchFamily="18" charset="0"/>
            </a:endParaRPr>
          </a:p>
        </p:txBody>
      </p:sp>
      <p:sp>
        <p:nvSpPr>
          <p:cNvPr id="3" name="Text Box 6"/>
          <p:cNvSpPr txBox="1">
            <a:spLocks noChangeArrowheads="1"/>
          </p:cNvSpPr>
          <p:nvPr/>
        </p:nvSpPr>
        <p:spPr bwMode="auto">
          <a:xfrm>
            <a:off x="1066800" y="585409"/>
            <a:ext cx="10210800" cy="727075"/>
          </a:xfrm>
          <a:prstGeom prst="rect">
            <a:avLst/>
          </a:prstGeom>
          <a:noFill/>
          <a:ln>
            <a:noFill/>
          </a:ln>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eaLnBrk="1" hangingPunct="1">
              <a:buFontTx/>
              <a:buNone/>
              <a:defRPr/>
            </a:pPr>
            <a:r>
              <a:rPr lang="en-US" altLang="en-US" sz="3600" b="1" kern="0" dirty="0">
                <a:solidFill>
                  <a:srgbClr val="000066"/>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3600" b="1" kern="0" dirty="0">
                <a:solidFill>
                  <a:schemeClr val="accent2"/>
                </a:solidFill>
                <a:latin typeface="Times New Roman" panose="02020603050405020304" pitchFamily="18" charset="0"/>
                <a:cs typeface="Times New Roman" panose="02020603050405020304" pitchFamily="18" charset="0"/>
              </a:rPr>
              <a:t>- </a:t>
            </a:r>
            <a:r>
              <a:rPr lang="en-US" altLang="en-US" sz="3600" b="1" kern="0" dirty="0" err="1">
                <a:solidFill>
                  <a:schemeClr val="accent2"/>
                </a:solidFill>
                <a:latin typeface="Times New Roman" panose="02020603050405020304" pitchFamily="18" charset="0"/>
                <a:cs typeface="Times New Roman" panose="02020603050405020304" pitchFamily="18" charset="0"/>
              </a:rPr>
              <a:t>Thực</a:t>
            </a:r>
            <a:r>
              <a:rPr lang="en-US" altLang="en-US" sz="3600" b="1" kern="0" dirty="0">
                <a:solidFill>
                  <a:schemeClr val="accent2"/>
                </a:solidFill>
                <a:latin typeface="Times New Roman" panose="02020603050405020304" pitchFamily="18" charset="0"/>
                <a:cs typeface="Times New Roman" panose="02020603050405020304" pitchFamily="18" charset="0"/>
              </a:rPr>
              <a:t> </a:t>
            </a:r>
            <a:r>
              <a:rPr lang="en-US" altLang="en-US" sz="3600" b="1" kern="0" dirty="0" err="1">
                <a:solidFill>
                  <a:schemeClr val="accent2"/>
                </a:solidFill>
                <a:latin typeface="Times New Roman" panose="02020603050405020304" pitchFamily="18" charset="0"/>
                <a:cs typeface="Times New Roman" panose="02020603050405020304" pitchFamily="18" charset="0"/>
              </a:rPr>
              <a:t>hiện</a:t>
            </a:r>
            <a:r>
              <a:rPr lang="en-US" altLang="en-US" sz="3600" b="1" kern="0" dirty="0">
                <a:solidFill>
                  <a:schemeClr val="accent2"/>
                </a:solidFill>
                <a:latin typeface="Times New Roman" panose="02020603050405020304" pitchFamily="18" charset="0"/>
                <a:cs typeface="Times New Roman" panose="02020603050405020304" pitchFamily="18" charset="0"/>
              </a:rPr>
              <a:t> </a:t>
            </a:r>
            <a:r>
              <a:rPr lang="en-US" altLang="en-US" sz="3600" b="1" kern="0" dirty="0" err="1">
                <a:solidFill>
                  <a:schemeClr val="accent2"/>
                </a:solidFill>
                <a:latin typeface="Times New Roman" panose="02020603050405020304" pitchFamily="18" charset="0"/>
                <a:cs typeface="Times New Roman" panose="02020603050405020304" pitchFamily="18" charset="0"/>
              </a:rPr>
              <a:t>chính</a:t>
            </a:r>
            <a:r>
              <a:rPr lang="en-US" altLang="en-US" sz="3600" b="1" kern="0" dirty="0">
                <a:solidFill>
                  <a:schemeClr val="accent2"/>
                </a:solidFill>
                <a:latin typeface="Times New Roman" panose="02020603050405020304" pitchFamily="18" charset="0"/>
                <a:cs typeface="Times New Roman" panose="02020603050405020304" pitchFamily="18" charset="0"/>
              </a:rPr>
              <a:t> </a:t>
            </a:r>
            <a:r>
              <a:rPr lang="en-US" altLang="en-US" sz="3600" b="1" kern="0" dirty="0" err="1">
                <a:solidFill>
                  <a:schemeClr val="accent2"/>
                </a:solidFill>
                <a:latin typeface="Times New Roman" panose="02020603050405020304" pitchFamily="18" charset="0"/>
                <a:cs typeface="Times New Roman" panose="02020603050405020304" pitchFamily="18" charset="0"/>
              </a:rPr>
              <a:t>sách</a:t>
            </a:r>
            <a:r>
              <a:rPr lang="en-US" altLang="en-US" sz="3600" b="1" kern="0" dirty="0">
                <a:solidFill>
                  <a:schemeClr val="accent2"/>
                </a:solidFill>
                <a:latin typeface="Times New Roman" panose="02020603050405020304" pitchFamily="18" charset="0"/>
                <a:cs typeface="Times New Roman" panose="02020603050405020304" pitchFamily="18" charset="0"/>
              </a:rPr>
              <a:t>:</a:t>
            </a:r>
            <a:r>
              <a:rPr lang="en-US" altLang="en-US" sz="3600" b="1" kern="0" dirty="0">
                <a:solidFill>
                  <a:srgbClr val="3333FF"/>
                </a:solidFill>
                <a:latin typeface="Times New Roman" panose="02020603050405020304" pitchFamily="18" charset="0"/>
                <a:cs typeface="Times New Roman" panose="02020603050405020304" pitchFamily="18" charset="0"/>
              </a:rPr>
              <a:t> </a:t>
            </a:r>
            <a:r>
              <a:rPr lang="en-US" altLang="en-US" sz="3600" b="1" kern="0" dirty="0">
                <a:solidFill>
                  <a:srgbClr val="FF33CC"/>
                </a:solidFill>
                <a:latin typeface="Times New Roman" panose="02020603050405020304" pitchFamily="18" charset="0"/>
                <a:cs typeface="Times New Roman" panose="02020603050405020304" pitchFamily="18" charset="0"/>
              </a:rPr>
              <a:t>“</a:t>
            </a:r>
            <a:r>
              <a:rPr lang="en-US" altLang="en-US" sz="3600" b="1" i="1" kern="0" dirty="0" err="1">
                <a:solidFill>
                  <a:srgbClr val="FF33CC"/>
                </a:solidFill>
                <a:latin typeface="Times New Roman" panose="02020603050405020304" pitchFamily="18" charset="0"/>
                <a:cs typeface="Times New Roman" panose="02020603050405020304" pitchFamily="18" charset="0"/>
              </a:rPr>
              <a:t>Ngụ</a:t>
            </a:r>
            <a:r>
              <a:rPr lang="en-US" altLang="en-US" sz="3600" b="1" i="1" kern="0" dirty="0">
                <a:solidFill>
                  <a:srgbClr val="FF33CC"/>
                </a:solidFill>
                <a:latin typeface="Times New Roman" panose="02020603050405020304" pitchFamily="18" charset="0"/>
                <a:cs typeface="Times New Roman" panose="02020603050405020304" pitchFamily="18" charset="0"/>
              </a:rPr>
              <a:t> </a:t>
            </a:r>
            <a:r>
              <a:rPr lang="en-US" altLang="en-US" sz="3600" b="1" i="1" kern="0" dirty="0" err="1">
                <a:solidFill>
                  <a:srgbClr val="FF33CC"/>
                </a:solidFill>
                <a:latin typeface="Times New Roman" panose="02020603050405020304" pitchFamily="18" charset="0"/>
                <a:cs typeface="Times New Roman" panose="02020603050405020304" pitchFamily="18" charset="0"/>
              </a:rPr>
              <a:t>binh</a:t>
            </a:r>
            <a:r>
              <a:rPr lang="en-US" altLang="en-US" sz="3600" b="1" i="1" kern="0" dirty="0">
                <a:solidFill>
                  <a:srgbClr val="FF33CC"/>
                </a:solidFill>
                <a:latin typeface="Times New Roman" panose="02020603050405020304" pitchFamily="18" charset="0"/>
                <a:cs typeface="Times New Roman" panose="02020603050405020304" pitchFamily="18" charset="0"/>
              </a:rPr>
              <a:t> ư </a:t>
            </a:r>
            <a:r>
              <a:rPr lang="en-US" altLang="en-US" sz="3600" b="1" i="1" kern="0" err="1">
                <a:solidFill>
                  <a:srgbClr val="FF33CC"/>
                </a:solidFill>
                <a:latin typeface="Times New Roman" panose="02020603050405020304" pitchFamily="18" charset="0"/>
                <a:cs typeface="Times New Roman" panose="02020603050405020304" pitchFamily="18" charset="0"/>
              </a:rPr>
              <a:t>nông</a:t>
            </a:r>
            <a:r>
              <a:rPr lang="en-US" altLang="en-US" sz="3600" b="1" kern="0" smtClean="0">
                <a:solidFill>
                  <a:srgbClr val="FF33CC"/>
                </a:solidFill>
                <a:latin typeface="Times New Roman" panose="02020603050405020304" pitchFamily="18" charset="0"/>
                <a:cs typeface="Times New Roman" panose="02020603050405020304" pitchFamily="18" charset="0"/>
              </a:rPr>
              <a:t>”</a:t>
            </a:r>
            <a:endParaRPr lang="en-US" altLang="en-US" sz="3600" b="1" kern="0" dirty="0">
              <a:solidFill>
                <a:srgbClr val="3333FF"/>
              </a:solidFill>
              <a:latin typeface="Times New Roman" panose="02020603050405020304" pitchFamily="18" charset="0"/>
              <a:cs typeface="Times New Roman" panose="02020603050405020304" pitchFamily="18" charset="0"/>
            </a:endParaRPr>
          </a:p>
        </p:txBody>
      </p:sp>
      <p:sp>
        <p:nvSpPr>
          <p:cNvPr id="4" name="Rectangle 3"/>
          <p:cNvSpPr/>
          <p:nvPr/>
        </p:nvSpPr>
        <p:spPr>
          <a:xfrm>
            <a:off x="1190844" y="1354525"/>
            <a:ext cx="9553356" cy="25193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smtClean="0">
                <a:solidFill>
                  <a:schemeClr val="tx1"/>
                </a:solidFill>
                <a:latin typeface="Times New Roman" panose="02020603050405020304" pitchFamily="18" charset="0"/>
                <a:cs typeface="Times New Roman" panose="02020603050405020304" pitchFamily="18" charset="0"/>
              </a:rPr>
              <a:t>      “Khi trong nước không có việc thì cho quân lính về quê làm ruộng; khi có việc chinh chiến, thì hết thảy mọi người đều là quân lính. Thế quân cường thịnh…”</a:t>
            </a:r>
          </a:p>
          <a:p>
            <a:pPr>
              <a:defRPr/>
            </a:pPr>
            <a:r>
              <a:rPr lang="en-US" sz="3200">
                <a:solidFill>
                  <a:schemeClr val="tx1"/>
                </a:solidFill>
                <a:latin typeface="Times New Roman" panose="02020603050405020304" pitchFamily="18" charset="0"/>
                <a:cs typeface="Times New Roman" panose="02020603050405020304" pitchFamily="18" charset="0"/>
              </a:rPr>
              <a:t> </a:t>
            </a:r>
            <a:r>
              <a:rPr lang="en-US" sz="3200" smtClean="0">
                <a:solidFill>
                  <a:schemeClr val="tx1"/>
                </a:solidFill>
                <a:latin typeface="Times New Roman" panose="02020603050405020304" pitchFamily="18" charset="0"/>
                <a:cs typeface="Times New Roman" panose="02020603050405020304" pitchFamily="18" charset="0"/>
              </a:rPr>
              <a:t>                          </a:t>
            </a:r>
            <a:r>
              <a:rPr lang="en-US" sz="2800" i="1" smtClean="0">
                <a:solidFill>
                  <a:schemeClr val="tx1"/>
                </a:solidFill>
                <a:latin typeface="Times New Roman" panose="02020603050405020304" pitchFamily="18" charset="0"/>
                <a:cs typeface="Times New Roman" panose="02020603050405020304" pitchFamily="18" charset="0"/>
              </a:rPr>
              <a:t>(Khâm định Việt sử thông giám cương mục) </a:t>
            </a:r>
            <a:endParaRPr lang="en-US" sz="2800" i="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5248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4"/>
          <p:cNvSpPr>
            <a:spLocks noChangeArrowheads="1"/>
          </p:cNvSpPr>
          <p:nvPr/>
        </p:nvSpPr>
        <p:spPr bwMode="auto">
          <a:xfrm>
            <a:off x="2133600" y="609600"/>
            <a:ext cx="30480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latin typeface="Times New Roman" panose="02020603050405020304" pitchFamily="18" charset="0"/>
            </a:endParaRPr>
          </a:p>
        </p:txBody>
      </p:sp>
      <p:pic>
        <p:nvPicPr>
          <p:cNvPr id="7" name="Picture 6" descr="040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91207"/>
            <a:ext cx="4953000" cy="537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0" y="591207"/>
            <a:ext cx="6172200" cy="3970318"/>
          </a:xfrm>
          <a:prstGeom prst="rect">
            <a:avLst/>
          </a:prstGeom>
        </p:spPr>
        <p:txBody>
          <a:bodyPr wrap="square">
            <a:spAutoFit/>
          </a:bodyPr>
          <a:lstStyle/>
          <a:p>
            <a:r>
              <a:rPr lang="en-US" sz="2000" b="1">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Nội dung cơ bản </a:t>
            </a:r>
            <a:r>
              <a:rPr lang="en-US" sz="2800" b="1" smtClean="0">
                <a:latin typeface="Times New Roman" panose="02020603050405020304" pitchFamily="18" charset="0"/>
                <a:cs typeface="Times New Roman" panose="02020603050405020304" pitchFamily="18" charset="0"/>
              </a:rPr>
              <a:t>cũng giống như</a:t>
            </a:r>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Luật Hình thư thời </a:t>
            </a:r>
            <a:r>
              <a:rPr lang="vi-VN" sz="2800" b="1" smtClean="0">
                <a:latin typeface="Times New Roman" panose="02020603050405020304" pitchFamily="18" charset="0"/>
                <a:cs typeface="Times New Roman" panose="02020603050405020304" pitchFamily="18" charset="0"/>
              </a:rPr>
              <a:t>Lý</a:t>
            </a:r>
            <a:r>
              <a:rPr lang="en-US" sz="2800" b="1" smtClean="0">
                <a:latin typeface="Times New Roman" panose="02020603050405020304" pitchFamily="18" charset="0"/>
                <a:cs typeface="Times New Roman" panose="02020603050405020304" pitchFamily="18" charset="0"/>
              </a:rPr>
              <a:t>:</a:t>
            </a:r>
            <a:endParaRPr lang="vi-VN" sz="2800" b="1">
              <a:latin typeface="Times New Roman" panose="02020603050405020304" pitchFamily="18" charset="0"/>
              <a:cs typeface="Times New Roman" panose="02020603050405020304" pitchFamily="18" charset="0"/>
            </a:endParaRPr>
          </a:p>
          <a:p>
            <a:pPr>
              <a:buFont typeface="+mj-lt"/>
              <a:buAutoNum type="arabicPeriod"/>
            </a:pPr>
            <a:r>
              <a:rPr lang="vi-VN" sz="2800" b="1">
                <a:solidFill>
                  <a:srgbClr val="FF0000"/>
                </a:solidFill>
                <a:latin typeface="Times New Roman" panose="02020603050405020304" pitchFamily="18" charset="0"/>
                <a:cs typeface="Times New Roman" panose="02020603050405020304" pitchFamily="18" charset="0"/>
              </a:rPr>
              <a:t>Bảo vệ quyền lực của nhà nước và nhà vua</a:t>
            </a:r>
            <a:endParaRPr lang="vi-VN" sz="2800">
              <a:solidFill>
                <a:srgbClr val="FF0000"/>
              </a:solidFill>
              <a:latin typeface="Times New Roman" panose="02020603050405020304" pitchFamily="18" charset="0"/>
              <a:cs typeface="Times New Roman" panose="02020603050405020304" pitchFamily="18" charset="0"/>
            </a:endParaRPr>
          </a:p>
          <a:p>
            <a:pPr>
              <a:buFont typeface="+mj-lt"/>
              <a:buAutoNum type="arabicPeriod" startAt="2"/>
            </a:pPr>
            <a:r>
              <a:rPr lang="vi-VN" sz="2800" b="1" smtClean="0">
                <a:solidFill>
                  <a:srgbClr val="FF0000"/>
                </a:solidFill>
                <a:latin typeface="Times New Roman" panose="02020603050405020304" pitchFamily="18" charset="0"/>
                <a:cs typeface="Times New Roman" panose="02020603050405020304" pitchFamily="18" charset="0"/>
              </a:rPr>
              <a:t>Bảo </a:t>
            </a:r>
            <a:r>
              <a:rPr lang="vi-VN" sz="2800" b="1">
                <a:solidFill>
                  <a:srgbClr val="FF0000"/>
                </a:solidFill>
                <a:latin typeface="Times New Roman" panose="02020603050405020304" pitchFamily="18" charset="0"/>
                <a:cs typeface="Times New Roman" panose="02020603050405020304" pitchFamily="18" charset="0"/>
              </a:rPr>
              <a:t>vệ tài sản và trật tự xã hội</a:t>
            </a:r>
            <a:endParaRPr lang="vi-VN" sz="2800">
              <a:solidFill>
                <a:srgbClr val="FF0000"/>
              </a:solidFill>
              <a:latin typeface="Times New Roman" panose="02020603050405020304" pitchFamily="18" charset="0"/>
              <a:cs typeface="Times New Roman" panose="02020603050405020304" pitchFamily="18" charset="0"/>
            </a:endParaRPr>
          </a:p>
          <a:p>
            <a:pPr algn="just">
              <a:buFont typeface="+mj-lt"/>
              <a:buAutoNum type="arabicPeriod" startAt="3"/>
            </a:pPr>
            <a:r>
              <a:rPr lang="en-US" sz="2800" b="1" smtClean="0">
                <a:solidFill>
                  <a:srgbClr val="FF0000"/>
                </a:solidFill>
                <a:latin typeface="Times New Roman" panose="02020603050405020304" pitchFamily="18" charset="0"/>
                <a:cs typeface="Times New Roman" panose="02020603050405020304" pitchFamily="18" charset="0"/>
              </a:rPr>
              <a:t>Nghiêm cấm giết mổ trâu bò, bảo vệ sản xuất nông nghiệp</a:t>
            </a:r>
            <a:endParaRPr lang="vi-VN" sz="2800">
              <a:solidFill>
                <a:srgbClr val="FF0000"/>
              </a:solidFill>
              <a:latin typeface="Times New Roman" panose="02020603050405020304" pitchFamily="18" charset="0"/>
              <a:cs typeface="Times New Roman" panose="02020603050405020304" pitchFamily="18" charset="0"/>
            </a:endParaRPr>
          </a:p>
          <a:p>
            <a:pPr>
              <a:buFont typeface="+mj-lt"/>
              <a:buAutoNum type="arabicPeriod" startAt="4"/>
            </a:pPr>
            <a:r>
              <a:rPr lang="en-US" sz="2800" b="1" smtClean="0">
                <a:solidFill>
                  <a:srgbClr val="FF0000"/>
                </a:solidFill>
                <a:latin typeface="Times New Roman" panose="02020603050405020304" pitchFamily="18" charset="0"/>
                <a:cs typeface="Times New Roman" panose="02020603050405020304" pitchFamily="18" charset="0"/>
              </a:rPr>
              <a:t> Người phạm tội bị xử phạt rất nghiêm khắc.</a:t>
            </a:r>
            <a:endParaRPr lang="vi-VN" sz="28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7636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4"/>
          <p:cNvSpPr>
            <a:spLocks noChangeArrowheads="1"/>
          </p:cNvSpPr>
          <p:nvPr/>
        </p:nvSpPr>
        <p:spPr bwMode="auto">
          <a:xfrm>
            <a:off x="2133600" y="609600"/>
            <a:ext cx="30480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latin typeface="Times New Roman" panose="02020603050405020304" pitchFamily="18" charset="0"/>
            </a:endParaRPr>
          </a:p>
        </p:txBody>
      </p:sp>
      <p:pic>
        <p:nvPicPr>
          <p:cNvPr id="7" name="Picture 6" descr="040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591207"/>
            <a:ext cx="4953000" cy="5370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334000" y="591207"/>
            <a:ext cx="6172200" cy="1815882"/>
          </a:xfrm>
          <a:prstGeom prst="rect">
            <a:avLst/>
          </a:prstGeom>
        </p:spPr>
        <p:txBody>
          <a:bodyPr wrap="square">
            <a:spAutoFit/>
          </a:bodyPr>
          <a:lstStyle/>
          <a:p>
            <a:r>
              <a:rPr lang="en-US" sz="2800" b="1" smtClean="0">
                <a:latin typeface="Times New Roman" panose="02020603050405020304" pitchFamily="18" charset="0"/>
                <a:cs typeface="Times New Roman" panose="02020603050405020304" pitchFamily="18" charset="0"/>
              </a:rPr>
              <a:t>Quốc triều hình luật thời Trần bổ sung thêm:</a:t>
            </a:r>
          </a:p>
          <a:p>
            <a:r>
              <a:rPr lang="en-US" sz="2800" smtClean="0">
                <a:latin typeface="Times New Roman" panose="02020603050405020304" pitchFamily="18" charset="0"/>
                <a:cs typeface="Times New Roman" panose="02020603050405020304" pitchFamily="18" charset="0"/>
              </a:rPr>
              <a:t>Xác nhận và bảo vệ quyền tư hữu tài sản, quy định cụ thể việc mua bán ruộng đất.</a:t>
            </a:r>
            <a:endParaRPr lang="vi-VN" sz="2800">
              <a:latin typeface="Times New Roman" panose="02020603050405020304" pitchFamily="18" charset="0"/>
              <a:cs typeface="Times New Roman" panose="02020603050405020304" pitchFamily="18" charset="0"/>
            </a:endParaRPr>
          </a:p>
        </p:txBody>
      </p:sp>
      <p:sp>
        <p:nvSpPr>
          <p:cNvPr id="4" name="Rectangle 3"/>
          <p:cNvSpPr/>
          <p:nvPr/>
        </p:nvSpPr>
        <p:spPr>
          <a:xfrm>
            <a:off x="5336628" y="2667000"/>
            <a:ext cx="6096000" cy="1846659"/>
          </a:xfrm>
          <a:prstGeom prst="rect">
            <a:avLst/>
          </a:prstGeom>
        </p:spPr>
        <p:txBody>
          <a:bodyPr>
            <a:spAutoFit/>
          </a:bodyPr>
          <a:lstStyle/>
          <a:p>
            <a:r>
              <a:rPr lang="en-US"/>
              <a:t>👉 </a:t>
            </a:r>
            <a:r>
              <a:rPr lang="vi-VN" i="1"/>
              <a:t>Điều luật này có nghĩa là: nhà nước thời Trần thừa nhận và bảo vệ quyền sở hữu tài sản của người dân, đặc biệt là ruộng đất. Ai có ruộng hợp pháp thì được giữ, được mua bán theo luật; không ai được tự ý chiếm đoạt. Việc mua bán phải rõ ràng, đúng quy định để tránh tranh chấp và bảo vệ người lao động.</a:t>
            </a:r>
            <a:endParaRPr lang="en-US"/>
          </a:p>
        </p:txBody>
      </p:sp>
    </p:spTree>
    <p:extLst>
      <p:ext uri="{BB962C8B-B14F-4D97-AF65-F5344CB8AC3E}">
        <p14:creationId xmlns:p14="http://schemas.microsoft.com/office/powerpoint/2010/main" val="39343388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14"/>
          <p:cNvSpPr>
            <a:spLocks noChangeArrowheads="1"/>
          </p:cNvSpPr>
          <p:nvPr/>
        </p:nvSpPr>
        <p:spPr bwMode="auto">
          <a:xfrm>
            <a:off x="2133600" y="609600"/>
            <a:ext cx="3048000" cy="457200"/>
          </a:xfrm>
          <a:prstGeom prst="rect">
            <a:avLst/>
          </a:prstGeom>
          <a:solidFill>
            <a:schemeClr val="bg1"/>
          </a:solidFill>
          <a:ln w="9525">
            <a:solidFill>
              <a:schemeClr val="bg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latin typeface="Times New Roman" panose="02020603050405020304" pitchFamily="18" charset="0"/>
            </a:endParaRPr>
          </a:p>
        </p:txBody>
      </p:sp>
      <p:pic>
        <p:nvPicPr>
          <p:cNvPr id="108558" name="Picture 14" descr="Ảnh lịch sử vô giá về điện Kính Thiên ở Hoàng thành Hà Nội - Báo Kiến Thức"/>
          <p:cNvPicPr>
            <a:picLocks noChangeAspect="1" noChangeArrowheads="1"/>
          </p:cNvPicPr>
          <p:nvPr/>
        </p:nvPicPr>
        <p:blipFill>
          <a:blip r:embed="rId3"/>
          <a:srcRect/>
          <a:stretch>
            <a:fillRect/>
          </a:stretch>
        </p:blipFill>
        <p:spPr bwMode="auto">
          <a:xfrm>
            <a:off x="5706802" y="762000"/>
            <a:ext cx="5092287" cy="4052886"/>
          </a:xfrm>
          <a:prstGeom prst="rect">
            <a:avLst/>
          </a:prstGeom>
          <a:ln w="88900" cap="sq" cmpd="thickThin">
            <a:solidFill>
              <a:srgbClr val="000000"/>
            </a:solidFill>
            <a:prstDash val="solid"/>
            <a:miter lim="800000"/>
          </a:ln>
          <a:effectLst>
            <a:innerShdw blurRad="76200">
              <a:srgbClr val="000000"/>
            </a:innerShdw>
          </a:effectLst>
        </p:spPr>
      </p:pic>
      <p:sp>
        <p:nvSpPr>
          <p:cNvPr id="108551" name="Rectangle 19"/>
          <p:cNvSpPr>
            <a:spLocks noChangeArrowheads="1"/>
          </p:cNvSpPr>
          <p:nvPr/>
        </p:nvSpPr>
        <p:spPr bwMode="auto">
          <a:xfrm>
            <a:off x="6061526" y="282777"/>
            <a:ext cx="4267200" cy="518637"/>
          </a:xfrm>
          <a:prstGeom prst="rect">
            <a:avLst/>
          </a:prstGeom>
          <a:solidFill>
            <a:schemeClr val="bg1"/>
          </a:solidFill>
          <a:ln w="9525">
            <a:solidFill>
              <a:srgbClr val="FF0000"/>
            </a:solidFill>
            <a:miter lim="800000"/>
            <a:headEnd/>
            <a:tailEnd/>
          </a:ln>
          <a:effectLst/>
          <a:scene3d>
            <a:camera prst="orthographicFront"/>
            <a:lightRig rig="threePt" dir="t"/>
          </a:scene3d>
          <a:sp3d>
            <a:bevelT/>
          </a:sp3d>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defRPr/>
            </a:pPr>
            <a:r>
              <a:rPr lang="en-US" altLang="en-US" sz="2800" dirty="0">
                <a:solidFill>
                  <a:srgbClr val="CC0099"/>
                </a:solidFill>
                <a:latin typeface="Times New Roman" panose="02020603050405020304" pitchFamily="18" charset="0"/>
              </a:rPr>
              <a:t>Chuông ở </a:t>
            </a:r>
            <a:r>
              <a:rPr lang="en-US" altLang="en-US" sz="2800" dirty="0" err="1">
                <a:solidFill>
                  <a:srgbClr val="CC0099"/>
                </a:solidFill>
                <a:latin typeface="Times New Roman" panose="02020603050405020304" pitchFamily="18" charset="0"/>
              </a:rPr>
              <a:t>điện</a:t>
            </a:r>
            <a:r>
              <a:rPr lang="en-US" altLang="en-US" sz="2800" dirty="0">
                <a:solidFill>
                  <a:srgbClr val="CC0099"/>
                </a:solidFill>
                <a:latin typeface="Times New Roman" panose="02020603050405020304" pitchFamily="18" charset="0"/>
              </a:rPr>
              <a:t> Long Trì</a:t>
            </a:r>
          </a:p>
        </p:txBody>
      </p:sp>
      <p:pic>
        <p:nvPicPr>
          <p:cNvPr id="171021" name="Picture 17" descr="chuong"/>
          <p:cNvPicPr>
            <a:picLocks noGrp="1" noChangeAspect="1" noChangeArrowheads="1"/>
          </p:cNvPicPr>
          <p:nvPr>
            <p:ph type="body" idx="1"/>
          </p:nvPr>
        </p:nvPicPr>
        <p:blipFill>
          <a:blip r:embed="rId4"/>
          <a:srcRect/>
          <a:stretch>
            <a:fillRect/>
          </a:stretch>
        </p:blipFill>
        <p:spPr>
          <a:xfrm>
            <a:off x="5827818" y="2971799"/>
            <a:ext cx="1213818" cy="1839119"/>
          </a:xfrm>
          <a:ln w="88900" cap="sq" cmpd="thickThin">
            <a:solidFill>
              <a:srgbClr val="000000"/>
            </a:solidFill>
          </a:ln>
          <a:effectLst>
            <a:innerShdw blurRad="76200">
              <a:srgbClr val="000000"/>
            </a:innerShdw>
          </a:effectLst>
        </p:spPr>
      </p:pic>
      <p:pic>
        <p:nvPicPr>
          <p:cNvPr id="7" name="Picture 6" descr="04020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684316"/>
            <a:ext cx="3880945" cy="4208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990601" y="5105400"/>
            <a:ext cx="9808488" cy="954107"/>
          </a:xfrm>
          <a:prstGeom prst="rect">
            <a:avLst/>
          </a:prstGeom>
          <a:noFill/>
        </p:spPr>
        <p:txBody>
          <a:bodyPr wrap="square" rtlCol="0">
            <a:spAutoFit/>
          </a:bodyPr>
          <a:lstStyle/>
          <a:p>
            <a:r>
              <a:rPr lang="en-US" sz="2800" smtClean="0">
                <a:latin typeface="Times New Roman" panose="02020603050405020304" pitchFamily="18" charset="0"/>
                <a:cs typeface="Times New Roman" panose="02020603050405020304" pitchFamily="18" charset="0"/>
              </a:rPr>
              <a:t>Nhà Trần đặt cơ quan Thẩm hình viện để xét xử vụ kiện cáo và đặt chuông lớn ở thềm điện Long Trì cho dân đến kêu oan khi cần</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3199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25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7"/>
                                        </p:tgtEl>
                                        <p:attrNameLst>
                                          <p:attrName>ppt_w</p:attrName>
                                        </p:attrNameLst>
                                      </p:cBhvr>
                                      <p:tavLst>
                                        <p:tav tm="0">
                                          <p:val>
                                            <p:strVal val="#ppt_w*.05"/>
                                          </p:val>
                                        </p:tav>
                                        <p:tav tm="100000">
                                          <p:val>
                                            <p:strVal val="#ppt_w"/>
                                          </p:val>
                                        </p:tav>
                                      </p:tavLst>
                                    </p:anim>
                                    <p:anim calcmode="lin" valueType="num">
                                      <p:cBhvr>
                                        <p:cTn id="10" dur="500" fill="hold"/>
                                        <p:tgtEl>
                                          <p:spTgt spid="7"/>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7"/>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E577A21-D5F9-4F0C-A251-E946FBCB229E}"/>
              </a:ext>
            </a:extLst>
          </p:cNvPr>
          <p:cNvSpPr>
            <a:spLocks noChangeArrowheads="1"/>
          </p:cNvSpPr>
          <p:nvPr/>
        </p:nvSpPr>
        <p:spPr bwMode="auto">
          <a:xfrm>
            <a:off x="152400" y="112678"/>
            <a:ext cx="1110057"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50000"/>
              </a:spcBef>
              <a:buFontTx/>
              <a:buNone/>
            </a:pPr>
            <a:r>
              <a:rPr lang="en-US" altLang="vi-VN" sz="6600" b="1"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4" name="TextBox 3">
            <a:extLst>
              <a:ext uri="{FF2B5EF4-FFF2-40B4-BE49-F238E27FC236}">
                <a16:creationId xmlns:a16="http://schemas.microsoft.com/office/drawing/2014/main" id="{2C11C10E-D93D-4709-BD87-A80BEBF79B7A}"/>
              </a:ext>
            </a:extLst>
          </p:cNvPr>
          <p:cNvSpPr txBox="1">
            <a:spLocks noChangeArrowheads="1"/>
          </p:cNvSpPr>
          <p:nvPr/>
        </p:nvSpPr>
        <p:spPr bwMode="auto">
          <a:xfrm>
            <a:off x="1190297" y="666676"/>
            <a:ext cx="10591800" cy="6937906"/>
          </a:xfrm>
          <a:prstGeom prst="rect">
            <a:avLst/>
          </a:prstGeom>
          <a:noFill/>
          <a:ln w="9525">
            <a:noFill/>
            <a:miter lim="800000"/>
            <a:headEnd/>
            <a:tailEnd/>
          </a:ln>
        </p:spPr>
        <p:txBody>
          <a:bodyPr wrap="square" lIns="43288" tIns="21644" rIns="43288" bIns="21644">
            <a:spAutoFit/>
          </a:bodyPr>
          <a:lstStyle/>
          <a:p>
            <a:pPr algn="just">
              <a:spcAft>
                <a:spcPts val="0"/>
              </a:spcAft>
            </a:pPr>
            <a:r>
              <a:rPr lang="en-US" sz="3200" b="1" smtClean="0">
                <a:latin typeface="Times New Roman" panose="02020603050405020304" pitchFamily="18" charset="0"/>
                <a:ea typeface="Times New Roman" panose="02020603050405020304" pitchFamily="18" charset="0"/>
              </a:rPr>
              <a:t>b. Quân đội: </a:t>
            </a:r>
          </a:p>
          <a:p>
            <a:pPr algn="just">
              <a:spcAft>
                <a:spcPts val="0"/>
              </a:spcAft>
            </a:pPr>
            <a:r>
              <a:rPr lang="en-US" sz="3200" smtClean="0">
                <a:latin typeface="Times New Roman" panose="02020603050405020304" pitchFamily="18" charset="0"/>
                <a:ea typeface="Times New Roman" panose="02020603050405020304" pitchFamily="18" charset="0"/>
              </a:rPr>
              <a:t>- Gồm cấm quân và quân địa phương.</a:t>
            </a:r>
          </a:p>
          <a:p>
            <a:pPr algn="just">
              <a:spcAft>
                <a:spcPts val="0"/>
              </a:spcAft>
            </a:pPr>
            <a:r>
              <a:rPr lang="en-US" sz="3200" smtClean="0">
                <a:latin typeface="Times New Roman" panose="02020603050405020304" pitchFamily="18" charset="0"/>
                <a:ea typeface="Times New Roman" panose="02020603050405020304" pitchFamily="18" charset="0"/>
              </a:rPr>
              <a:t>- Chính sách “ngụ binh ư nông”</a:t>
            </a:r>
          </a:p>
          <a:p>
            <a:pPr algn="just">
              <a:spcAft>
                <a:spcPts val="0"/>
              </a:spcAft>
            </a:pPr>
            <a:r>
              <a:rPr lang="en-US" sz="3200" b="1" smtClean="0">
                <a:latin typeface="Times New Roman" panose="02020603050405020304" pitchFamily="18" charset="0"/>
                <a:ea typeface="Times New Roman" panose="02020603050405020304" pitchFamily="18" charset="0"/>
              </a:rPr>
              <a:t>c. Pháp luật: </a:t>
            </a:r>
          </a:p>
          <a:p>
            <a:pPr algn="just">
              <a:spcAft>
                <a:spcPts val="0"/>
              </a:spcAft>
            </a:pPr>
            <a:r>
              <a:rPr lang="en-US" sz="3200" smtClean="0">
                <a:latin typeface="Times New Roman" panose="02020603050405020304" pitchFamily="18" charset="0"/>
                <a:ea typeface="Times New Roman" panose="02020603050405020304" pitchFamily="18" charset="0"/>
              </a:rPr>
              <a:t>- Năm 1341, ban hành bộ Quốc triều hình luật</a:t>
            </a:r>
          </a:p>
          <a:p>
            <a:pPr algn="just">
              <a:spcAft>
                <a:spcPts val="0"/>
              </a:spcAft>
            </a:pPr>
            <a:r>
              <a:rPr lang="en-US" sz="3200" b="1" smtClean="0">
                <a:latin typeface="Times New Roman" panose="02020603050405020304" pitchFamily="18" charset="0"/>
                <a:ea typeface="Times New Roman" panose="02020603050405020304" pitchFamily="18" charset="0"/>
              </a:rPr>
              <a:t>d. Đối nội, đối ngoại:</a:t>
            </a:r>
          </a:p>
          <a:p>
            <a:r>
              <a:rPr lang="en-US" sz="3200">
                <a:latin typeface="Times New Roman" panose="02020603050405020304" pitchFamily="18" charset="0"/>
                <a:ea typeface="Times New Roman" panose="02020603050405020304" pitchFamily="18" charset="0"/>
              </a:rPr>
              <a:t>- Gần gũi với dân.</a:t>
            </a:r>
          </a:p>
          <a:p>
            <a:r>
              <a:rPr lang="en-US" sz="3200">
                <a:latin typeface="Times New Roman" panose="02020603050405020304" pitchFamily="18" charset="0"/>
                <a:ea typeface="Times New Roman" panose="02020603050405020304" pitchFamily="18" charset="0"/>
              </a:rPr>
              <a:t>- Hòa hiếu với các nước láng giềng….</a:t>
            </a:r>
            <a:endParaRPr lang="vi-VN" sz="3200">
              <a:latin typeface="Times New Roman" panose="02020603050405020304" pitchFamily="18" charset="0"/>
              <a:ea typeface="Times New Roman" panose="02020603050405020304" pitchFamily="18" charset="0"/>
            </a:endParaRPr>
          </a:p>
          <a:p>
            <a:pPr algn="just">
              <a:spcAft>
                <a:spcPts val="0"/>
              </a:spcAft>
            </a:pPr>
            <a:endParaRPr lang="en-US" sz="3200" smtClean="0">
              <a:latin typeface="Times New Roman" panose="02020603050405020304" pitchFamily="18" charset="0"/>
              <a:ea typeface="Times New Roman" panose="02020603050405020304" pitchFamily="18" charset="0"/>
            </a:endParaRPr>
          </a:p>
          <a:p>
            <a:r>
              <a:rPr lang="en-US" sz="3200" b="1" smtClean="0">
                <a:solidFill>
                  <a:schemeClr val="bg1"/>
                </a:solidFill>
                <a:latin typeface="Times New Roman" panose="02020603050405020304" pitchFamily="18" charset="0"/>
                <a:ea typeface="Times New Roman" panose="02020603050405020304" pitchFamily="18" charset="0"/>
              </a:rPr>
              <a:t>.</a:t>
            </a:r>
            <a:endParaRPr lang="en-US" sz="3200" b="1">
              <a:solidFill>
                <a:schemeClr val="bg1"/>
              </a:solidFill>
              <a:latin typeface="Times New Roman" panose="02020603050405020304" pitchFamily="18" charset="0"/>
              <a:ea typeface="Times New Roman" panose="02020603050405020304" pitchFamily="18" charset="0"/>
            </a:endParaRPr>
          </a:p>
          <a:p>
            <a:r>
              <a:rPr lang="en-US" sz="3200" b="1">
                <a:solidFill>
                  <a:schemeClr val="bg1"/>
                </a:solidFill>
                <a:latin typeface="Times New Roman" panose="02020603050405020304" pitchFamily="18" charset="0"/>
                <a:ea typeface="Times New Roman" panose="02020603050405020304" pitchFamily="18" charset="0"/>
              </a:rPr>
              <a:t>- Hòa hiếu với các nước láng giềng….</a:t>
            </a:r>
            <a:endParaRPr lang="vi-VN" sz="3200" b="1">
              <a:solidFill>
                <a:schemeClr val="bg1"/>
              </a:solidFill>
              <a:latin typeface="Times New Roman" panose="02020603050405020304" pitchFamily="18" charset="0"/>
              <a:ea typeface="Times New Roman" panose="02020603050405020304" pitchFamily="18" charset="0"/>
            </a:endParaRPr>
          </a:p>
          <a:p>
            <a:r>
              <a:rPr lang="en-US" sz="3200" b="1" smtClean="0">
                <a:solidFill>
                  <a:schemeClr val="bg1"/>
                </a:solidFill>
                <a:latin typeface="Times New Roman" panose="02020603050405020304" pitchFamily="18" charset="0"/>
                <a:ea typeface="Times New Roman" panose="02020603050405020304" pitchFamily="18" charset="0"/>
              </a:rPr>
              <a:t>i </a:t>
            </a:r>
            <a:r>
              <a:rPr lang="en-US" sz="3200" b="1">
                <a:solidFill>
                  <a:schemeClr val="bg1"/>
                </a:solidFill>
                <a:latin typeface="Times New Roman" panose="02020603050405020304" pitchFamily="18" charset="0"/>
                <a:ea typeface="Times New Roman" panose="02020603050405020304" pitchFamily="18" charset="0"/>
              </a:rPr>
              <a:t>với dân.</a:t>
            </a:r>
          </a:p>
          <a:p>
            <a:r>
              <a:rPr lang="en-US" sz="3200" b="1">
                <a:solidFill>
                  <a:schemeClr val="bg1"/>
                </a:solidFill>
                <a:latin typeface="Times New Roman" panose="02020603050405020304" pitchFamily="18" charset="0"/>
                <a:ea typeface="Times New Roman" panose="02020603050405020304" pitchFamily="18" charset="0"/>
              </a:rPr>
              <a:t>- Hòa hiếu với các nước láng giềng….</a:t>
            </a:r>
            <a:endParaRPr lang="vi-VN" sz="3200" b="1">
              <a:solidFill>
                <a:schemeClr val="bg1"/>
              </a:solidFill>
              <a:latin typeface="Times New Roman" panose="02020603050405020304" pitchFamily="18" charset="0"/>
              <a:ea typeface="Times New Roman" panose="02020603050405020304" pitchFamily="18" charset="0"/>
            </a:endParaRPr>
          </a:p>
          <a:p>
            <a:pPr algn="just">
              <a:spcAft>
                <a:spcPts val="0"/>
              </a:spcAft>
            </a:pPr>
            <a:endParaRPr lang="vi-VN" sz="32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0966953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1066800"/>
            <a:ext cx="10265979" cy="1384995"/>
          </a:xfrm>
          <a:prstGeom prst="rect">
            <a:avLst/>
          </a:prstGeom>
        </p:spPr>
        <p:txBody>
          <a:bodyPr wrap="square">
            <a:spAutoFit/>
          </a:bodyPr>
          <a:lstStyle/>
          <a:p>
            <a:r>
              <a:rPr lang="vi-VN" sz="2800" b="1">
                <a:latin typeface="+mj-lt"/>
              </a:rPr>
              <a:t>H</a:t>
            </a:r>
            <a:r>
              <a:rPr lang="vi-VN" sz="2800" b="1">
                <a:latin typeface="Times New Roman" panose="02020603050405020304" pitchFamily="18" charset="0"/>
                <a:cs typeface="Times New Roman" panose="02020603050405020304" pitchFamily="18" charset="0"/>
              </a:rPr>
              <a:t>. Qua việc xây dựng bộ máy nhà nước</a:t>
            </a:r>
            <a:r>
              <a:rPr lang="vi-VN" sz="2800" b="1" smtClean="0">
                <a:latin typeface="Times New Roman" panose="02020603050405020304" pitchFamily="18" charset="0"/>
                <a:cs typeface="Times New Roman" panose="02020603050405020304" pitchFamily="18" charset="0"/>
              </a:rPr>
              <a:t>, quân </a:t>
            </a:r>
            <a:r>
              <a:rPr lang="vi-VN" sz="2800" b="1">
                <a:latin typeface="Times New Roman" panose="02020603050405020304" pitchFamily="18" charset="0"/>
                <a:cs typeface="Times New Roman" panose="02020603050405020304" pitchFamily="18" charset="0"/>
              </a:rPr>
              <a:t>đội, ban hành luật pháp và thực hiện chính sách đối nội – đối ngoại cho thấy triều Trần là một triều đại như thế nào?</a:t>
            </a:r>
            <a:endParaRPr lang="en-US" sz="2800" b="1">
              <a:latin typeface="Times New Roman" panose="02020603050405020304" pitchFamily="18" charset="0"/>
              <a:cs typeface="Times New Roman" panose="02020603050405020304" pitchFamily="18" charset="0"/>
            </a:endParaRPr>
          </a:p>
        </p:txBody>
      </p:sp>
      <p:sp>
        <p:nvSpPr>
          <p:cNvPr id="6" name="Rectangle 5"/>
          <p:cNvSpPr/>
          <p:nvPr/>
        </p:nvSpPr>
        <p:spPr>
          <a:xfrm>
            <a:off x="1095703" y="1295400"/>
            <a:ext cx="10820400" cy="1815882"/>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 </a:t>
            </a:r>
            <a:r>
              <a:rPr lang="en-US" sz="2800">
                <a:latin typeface="Times New Roman" panose="02020603050405020304" pitchFamily="18" charset="0"/>
                <a:cs typeface="Times New Roman" panose="02020603050405020304" pitchFamily="18" charset="0"/>
              </a:rPr>
              <a:t>T</a:t>
            </a:r>
            <a:r>
              <a:rPr lang="vi-VN" sz="2800" smtClean="0">
                <a:latin typeface="Times New Roman" panose="02020603050405020304" pitchFamily="18" charset="0"/>
                <a:cs typeface="Times New Roman" panose="02020603050405020304" pitchFamily="18" charset="0"/>
              </a:rPr>
              <a:t>riều </a:t>
            </a:r>
            <a:r>
              <a:rPr lang="vi-VN" sz="2800">
                <a:latin typeface="Times New Roman" panose="02020603050405020304" pitchFamily="18" charset="0"/>
                <a:cs typeface="Times New Roman" panose="02020603050405020304" pitchFamily="18" charset="0"/>
              </a:rPr>
              <a:t>Trần đã chứng tỏ là một </a:t>
            </a:r>
            <a:r>
              <a:rPr lang="vi-VN" sz="2800" b="1">
                <a:latin typeface="Times New Roman" panose="02020603050405020304" pitchFamily="18" charset="0"/>
                <a:cs typeface="Times New Roman" panose="02020603050405020304" pitchFamily="18" charset="0"/>
              </a:rPr>
              <a:t>triều đại mạnh, sáng suốt và có năng lực tổ chức đất nước</a:t>
            </a:r>
            <a:r>
              <a:rPr lang="vi-VN" sz="2800">
                <a:latin typeface="Times New Roman" panose="02020603050405020304" pitchFamily="18" charset="0"/>
                <a:cs typeface="Times New Roman" panose="02020603050405020304" pitchFamily="18" charset="0"/>
              </a:rPr>
              <a:t>. Những chính sách đúng đắn ấy đã tạo nên sức mạnh tổng hợp, giúp Đại Việt ổn định, phát triển và bảo vệ vững chắc nền độc lập dân tộc.</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24913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1" nodeType="clickEffect">
                                  <p:stCondLst>
                                    <p:cond delay="0"/>
                                  </p:stCondLst>
                                  <p:childTnLst>
                                    <p:animEffect transition="out" filter="barn(inVertic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Đền Trần Nam Định - Khám phá ngôi chùa cổ, đậm dấu ấn lịch s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09600"/>
            <a:ext cx="4724400" cy="35433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447800" y="188640"/>
            <a:ext cx="3619500" cy="384721"/>
          </a:xfrm>
          <a:prstGeom prst="rect">
            <a:avLst/>
          </a:prstGeom>
          <a:noFill/>
        </p:spPr>
        <p:txBody>
          <a:bodyPr wrap="square" rtlCol="0">
            <a:spAutoFit/>
          </a:bodyPr>
          <a:lstStyle/>
          <a:p>
            <a:r>
              <a:rPr lang="en-US" b="1" smtClean="0">
                <a:solidFill>
                  <a:srgbClr val="FF0000"/>
                </a:solidFill>
                <a:latin typeface="Times New Roman" panose="02020603050405020304" pitchFamily="18" charset="0"/>
                <a:cs typeface="Times New Roman" panose="02020603050405020304" pitchFamily="18" charset="0"/>
              </a:rPr>
              <a:t>ĐỀN TRẦN (NAM ĐỊNH)</a:t>
            </a:r>
            <a:endParaRPr lang="en-US" b="1">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914400" y="4495800"/>
            <a:ext cx="10134600" cy="1569660"/>
          </a:xfrm>
          <a:prstGeom prst="rect">
            <a:avLst/>
          </a:prstGeom>
        </p:spPr>
        <p:txBody>
          <a:bodyPr wrap="square">
            <a:spAutoFit/>
          </a:bodyPr>
          <a:lstStyle/>
          <a:p>
            <a:pPr>
              <a:spcAft>
                <a:spcPts val="0"/>
              </a:spcAft>
            </a:pPr>
            <a:r>
              <a:rPr lang="vi-VN" sz="2400" b="1" i="1">
                <a:latin typeface="Times New Roman" panose="02020603050405020304" pitchFamily="18" charset="0"/>
                <a:ea typeface="Times New Roman" panose="02020603050405020304" pitchFamily="18" charset="0"/>
              </a:rPr>
              <a:t>Nhà Trần tồn tại 174 năm. Dòng họ Trần ở Nam Định lớn mạnh và phát triển cho đến ngày nay. Nay ở Nam Định nổi tiếng với lễ hội Khai ấn Đền Trần hằng năm. Lễ hội mang đậm giá trị truyền thống văn hoá giáo dục lịch sử sâu sắc. </a:t>
            </a:r>
            <a:endParaRPr lang="en-US" sz="2400" b="1" i="1" dirty="0">
              <a:latin typeface="Times New Roman" panose="02020603050405020304" pitchFamily="18" charset="0"/>
              <a:ea typeface="Times New Roman" panose="02020603050405020304" pitchFamily="18" charset="0"/>
            </a:endParaRPr>
          </a:p>
        </p:txBody>
      </p:sp>
      <p:pic>
        <p:nvPicPr>
          <p:cNvPr id="1030" name="Picture 6" descr="Kinh nghiệm du lịch tham gia lễ hội Đền Trần - Nam Định 2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609600"/>
            <a:ext cx="5257800" cy="3505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24000" y="5603795"/>
            <a:ext cx="9719441" cy="461665"/>
          </a:xfrm>
          <a:prstGeom prst="rect">
            <a:avLst/>
          </a:prstGeom>
        </p:spPr>
        <p:txBody>
          <a:bodyPr wrap="square">
            <a:spAutoFit/>
          </a:bodyPr>
          <a:lstStyle/>
          <a:p>
            <a:pPr>
              <a:spcAft>
                <a:spcPts val="0"/>
              </a:spcAft>
            </a:pPr>
            <a:r>
              <a:rPr lang="vi-VN" sz="2400" b="1" i="1">
                <a:solidFill>
                  <a:srgbClr val="FF0000"/>
                </a:solidFill>
                <a:latin typeface="Times New Roman" panose="02020603050405020304" pitchFamily="18" charset="0"/>
                <a:ea typeface="Times New Roman" panose="02020603050405020304" pitchFamily="18" charset="0"/>
              </a:rPr>
              <a:t>Đồng thời thể hiện đạo lí “ uống nước nhớ nguồn” của nhân dân ta..</a:t>
            </a:r>
            <a:endParaRPr lang="en-US" sz="2400" b="1" i="1" dirty="0">
              <a:solidFill>
                <a:srgbClr val="FF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9030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barn(inVertical)">
                                      <p:cBhvr>
                                        <p:cTn id="10" dur="500"/>
                                        <p:tgtEl>
                                          <p:spTgt spid="1028"/>
                                        </p:tgtEl>
                                      </p:cBhvr>
                                    </p:animEffect>
                                  </p:childTnLst>
                                </p:cTn>
                              </p:par>
                              <p:par>
                                <p:cTn id="11" presetID="16" presetClass="entr" presetSubtype="21" fill="hold" nodeType="withEffect">
                                  <p:stCondLst>
                                    <p:cond delay="0"/>
                                  </p:stCondLst>
                                  <p:childTnLst>
                                    <p:set>
                                      <p:cBhvr>
                                        <p:cTn id="12" dur="1" fill="hold">
                                          <p:stCondLst>
                                            <p:cond delay="0"/>
                                          </p:stCondLst>
                                        </p:cTn>
                                        <p:tgtEl>
                                          <p:spTgt spid="1030"/>
                                        </p:tgtEl>
                                        <p:attrNameLst>
                                          <p:attrName>style.visibility</p:attrName>
                                        </p:attrNameLst>
                                      </p:cBhvr>
                                      <p:to>
                                        <p:strVal val="visible"/>
                                      </p:to>
                                    </p:set>
                                    <p:animEffect transition="in" filter="barn(inVertical)">
                                      <p:cBhvr>
                                        <p:cTn id="13" dur="500"/>
                                        <p:tgtEl>
                                          <p:spTgt spid="103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hà Lý  suy yế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09600" y="228600"/>
            <a:ext cx="11125200" cy="6257926"/>
          </a:xfrm>
          <a:prstGeom prst="rect">
            <a:avLst/>
          </a:prstGeom>
        </p:spPr>
      </p:pic>
    </p:spTree>
    <p:extLst>
      <p:ext uri="{BB962C8B-B14F-4D97-AF65-F5344CB8AC3E}">
        <p14:creationId xmlns:p14="http://schemas.microsoft.com/office/powerpoint/2010/main" val="24357354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914400" y="1066800"/>
            <a:ext cx="11049000" cy="3621441"/>
          </a:xfrm>
          <a:prstGeom prst="rect">
            <a:avLst/>
          </a:prstGeom>
        </p:spPr>
        <p:txBody>
          <a:bodyPr wrap="square">
            <a:spAutoFit/>
          </a:bodyPr>
          <a:lstStyle/>
          <a:p>
            <a:pPr>
              <a:lnSpc>
                <a:spcPct val="150000"/>
              </a:lnSpc>
            </a:pPr>
            <a:r>
              <a:rPr lang="vi-VN" sz="2600" b="1">
                <a:latin typeface="Times New Roman" panose="02020603050405020304" pitchFamily="18" charset="0"/>
                <a:cs typeface="Times New Roman" panose="02020603050405020304" pitchFamily="18" charset="0"/>
              </a:rPr>
              <a:t>Câu 1.</a:t>
            </a:r>
            <a:r>
              <a:rPr lang="vi-VN" sz="2600">
                <a:latin typeface="Times New Roman" panose="02020603050405020304" pitchFamily="18" charset="0"/>
                <a:cs typeface="Times New Roman" panose="02020603050405020304" pitchFamily="18" charset="0"/>
              </a:rPr>
              <a:t> </a:t>
            </a:r>
            <a:r>
              <a:rPr lang="vi-VN" sz="2600" b="1">
                <a:latin typeface="Times New Roman" panose="02020603050405020304" pitchFamily="18" charset="0"/>
                <a:cs typeface="Times New Roman" panose="02020603050405020304" pitchFamily="18" charset="0"/>
              </a:rPr>
              <a:t>Từ bài học về triều Trần, để giữ vững ổn định và phát triển đất nước hiện nay, Việt Nam cần chú trọng nhất điều gì?</a:t>
            </a:r>
            <a:br>
              <a:rPr lang="vi-VN" sz="2600" b="1">
                <a:latin typeface="Times New Roman" panose="02020603050405020304" pitchFamily="18" charset="0"/>
                <a:cs typeface="Times New Roman" panose="02020603050405020304" pitchFamily="18" charset="0"/>
              </a:rPr>
            </a:br>
            <a:r>
              <a:rPr lang="vi-VN" sz="2600">
                <a:latin typeface="Times New Roman" panose="02020603050405020304" pitchFamily="18" charset="0"/>
                <a:cs typeface="Times New Roman" panose="02020603050405020304" pitchFamily="18" charset="0"/>
              </a:rPr>
              <a:t>A. Chỉ phát triển kinh tế, không cần quan tâm quốc phòng.</a:t>
            </a:r>
            <a:br>
              <a:rPr lang="vi-VN" sz="2600">
                <a:latin typeface="Times New Roman" panose="02020603050405020304" pitchFamily="18" charset="0"/>
                <a:cs typeface="Times New Roman" panose="02020603050405020304" pitchFamily="18" charset="0"/>
              </a:rPr>
            </a:br>
            <a:r>
              <a:rPr lang="vi-VN" sz="2600">
                <a:latin typeface="Times New Roman" panose="02020603050405020304" pitchFamily="18" charset="0"/>
                <a:cs typeface="Times New Roman" panose="02020603050405020304" pitchFamily="18" charset="0"/>
              </a:rPr>
              <a:t>B. Quản lí đất nước bằng pháp luật, phát triển kinh tế, chăm lo đời sống nhân dân.</a:t>
            </a:r>
            <a:br>
              <a:rPr lang="vi-VN" sz="2600">
                <a:latin typeface="Times New Roman" panose="02020603050405020304" pitchFamily="18" charset="0"/>
                <a:cs typeface="Times New Roman" panose="02020603050405020304" pitchFamily="18" charset="0"/>
              </a:rPr>
            </a:br>
            <a:r>
              <a:rPr lang="vi-VN" sz="2600">
                <a:latin typeface="Times New Roman" panose="02020603050405020304" pitchFamily="18" charset="0"/>
                <a:cs typeface="Times New Roman" panose="02020603050405020304" pitchFamily="18" charset="0"/>
              </a:rPr>
              <a:t>C. Đóng cửa, không hội nhập quốc tế.</a:t>
            </a:r>
            <a:br>
              <a:rPr lang="vi-VN" sz="2600">
                <a:latin typeface="Times New Roman" panose="02020603050405020304" pitchFamily="18" charset="0"/>
                <a:cs typeface="Times New Roman" panose="02020603050405020304" pitchFamily="18" charset="0"/>
              </a:rPr>
            </a:br>
            <a:r>
              <a:rPr lang="vi-VN" sz="2600">
                <a:latin typeface="Times New Roman" panose="02020603050405020304" pitchFamily="18" charset="0"/>
                <a:cs typeface="Times New Roman" panose="02020603050405020304" pitchFamily="18" charset="0"/>
              </a:rPr>
              <a:t>D. Chỉ dựa vào quân đội.</a:t>
            </a:r>
            <a:endParaRPr lang="en-US" sz="2600">
              <a:latin typeface="Times New Roman" panose="02020603050405020304" pitchFamily="18" charset="0"/>
              <a:cs typeface="Times New Roman" panose="02020603050405020304" pitchFamily="18" charset="0"/>
            </a:endParaRPr>
          </a:p>
        </p:txBody>
      </p:sp>
      <p:sp>
        <p:nvSpPr>
          <p:cNvPr id="7" name="Oval 6"/>
          <p:cNvSpPr/>
          <p:nvPr/>
        </p:nvSpPr>
        <p:spPr>
          <a:xfrm>
            <a:off x="838200" y="2951035"/>
            <a:ext cx="533400" cy="58827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004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1100959" y="2667000"/>
            <a:ext cx="504497" cy="533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43000" y="990601"/>
            <a:ext cx="10287000" cy="2677656"/>
          </a:xfrm>
          <a:prstGeom prst="rect">
            <a:avLst/>
          </a:prstGeom>
        </p:spPr>
        <p:txBody>
          <a:bodyPr wrap="square">
            <a:spAutoFit/>
          </a:bodyPr>
          <a:lstStyle/>
          <a:p>
            <a:r>
              <a:rPr lang="vi-VN" sz="2800" b="1">
                <a:latin typeface="+mj-lt"/>
              </a:rPr>
              <a:t>Câu </a:t>
            </a:r>
            <a:r>
              <a:rPr lang="en-US" sz="2800" b="1" smtClean="0">
                <a:latin typeface="+mj-lt"/>
              </a:rPr>
              <a:t>2</a:t>
            </a:r>
            <a:r>
              <a:rPr lang="vi-VN" sz="2800" b="1" smtClean="0">
                <a:latin typeface="+mj-lt"/>
              </a:rPr>
              <a:t>.</a:t>
            </a:r>
            <a:r>
              <a:rPr lang="vi-VN" sz="2800" smtClean="0">
                <a:latin typeface="+mj-lt"/>
              </a:rPr>
              <a:t> </a:t>
            </a:r>
            <a:r>
              <a:rPr lang="vi-VN" sz="2800">
                <a:latin typeface="+mj-lt"/>
              </a:rPr>
              <a:t>Chính sách đối ngoại của triều Trần gợi cho chúng ta hôm nay bài học nào sau đây</a:t>
            </a:r>
            <a:r>
              <a:rPr lang="vi-VN" sz="2800" smtClean="0">
                <a:latin typeface="+mj-lt"/>
              </a:rPr>
              <a:t>?</a:t>
            </a:r>
            <a:r>
              <a:rPr lang="vi-VN" sz="2800">
                <a:latin typeface="+mj-lt"/>
              </a:rPr>
              <a:t/>
            </a:r>
            <a:br>
              <a:rPr lang="vi-VN" sz="2800">
                <a:latin typeface="+mj-lt"/>
              </a:rPr>
            </a:br>
            <a:r>
              <a:rPr lang="vi-VN" sz="2800">
                <a:latin typeface="+mj-lt"/>
              </a:rPr>
              <a:t>A. Chỉ dựa vào sức mạnh quân sự.</a:t>
            </a:r>
            <a:br>
              <a:rPr lang="vi-VN" sz="2800">
                <a:latin typeface="+mj-lt"/>
              </a:rPr>
            </a:br>
            <a:r>
              <a:rPr lang="vi-VN" sz="2800">
                <a:latin typeface="+mj-lt"/>
              </a:rPr>
              <a:t>B. Luôn nhân nhượng trong mọi tình huống.</a:t>
            </a:r>
            <a:br>
              <a:rPr lang="vi-VN" sz="2800">
                <a:latin typeface="+mj-lt"/>
              </a:rPr>
            </a:br>
            <a:r>
              <a:rPr lang="vi-VN" sz="2800">
                <a:latin typeface="+mj-lt"/>
              </a:rPr>
              <a:t>C. Hòa hiếu, hợp tác nhưng kiên quyết bảo vệ chủ quyền.</a:t>
            </a:r>
            <a:br>
              <a:rPr lang="vi-VN" sz="2800">
                <a:latin typeface="+mj-lt"/>
              </a:rPr>
            </a:br>
            <a:r>
              <a:rPr lang="vi-VN" sz="2800">
                <a:latin typeface="+mj-lt"/>
              </a:rPr>
              <a:t>D. Tránh quan hệ với các nước.</a:t>
            </a:r>
            <a:endParaRPr lang="en-US" sz="2800">
              <a:latin typeface="+mj-lt"/>
            </a:endParaRPr>
          </a:p>
        </p:txBody>
      </p:sp>
    </p:spTree>
    <p:extLst>
      <p:ext uri="{BB962C8B-B14F-4D97-AF65-F5344CB8AC3E}">
        <p14:creationId xmlns:p14="http://schemas.microsoft.com/office/powerpoint/2010/main" val="3630763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0" y="0"/>
            <a:ext cx="12268200" cy="6858000"/>
          </a:xfrm>
          <a:prstGeom prst="rect">
            <a:avLst/>
          </a:prstGeom>
          <a:noFill/>
          <a:ln w="9525">
            <a:noFill/>
            <a:miter lim="800000"/>
            <a:headEnd/>
            <a:tailEnd/>
          </a:ln>
        </p:spPr>
      </p:pic>
      <p:sp>
        <p:nvSpPr>
          <p:cNvPr id="12" name="Rectangle 11"/>
          <p:cNvSpPr/>
          <p:nvPr/>
        </p:nvSpPr>
        <p:spPr>
          <a:xfrm>
            <a:off x="457200" y="2057400"/>
            <a:ext cx="11087100" cy="3539430"/>
          </a:xfrm>
          <a:prstGeom prst="rect">
            <a:avLst/>
          </a:prstGeom>
        </p:spPr>
        <p:txBody>
          <a:bodyPr wrap="square">
            <a:spAutoFit/>
          </a:bodyPr>
          <a:lstStyle/>
          <a:p>
            <a:pPr>
              <a:spcAft>
                <a:spcPts val="0"/>
              </a:spcAft>
            </a:pPr>
            <a:r>
              <a:rPr lang="en-US"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Cuối</a:t>
            </a:r>
            <a:r>
              <a:rPr lang="vi-VN" sz="3200" b="1" i="1" dirty="0">
                <a:solidFill>
                  <a:schemeClr val="bg1"/>
                </a:solidFill>
                <a:latin typeface="Times New Roman" panose="02020603050405020304" pitchFamily="18" charset="0"/>
                <a:ea typeface="Times New Roman" panose="02020603050405020304" pitchFamily="18" charset="0"/>
              </a:rPr>
              <a:t> TK XII,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Lý</a:t>
            </a:r>
            <a:r>
              <a:rPr lang="vi-VN" sz="3200" b="1" i="1" dirty="0">
                <a:solidFill>
                  <a:schemeClr val="bg1"/>
                </a:solidFill>
                <a:latin typeface="Times New Roman" panose="02020603050405020304" pitchFamily="18" charset="0"/>
                <a:ea typeface="Times New Roman" panose="02020603050405020304" pitchFamily="18" charset="0"/>
              </a:rPr>
              <a:t> suy </a:t>
            </a:r>
            <a:r>
              <a:rPr lang="vi-VN" sz="3200" b="1" i="1" dirty="0" err="1">
                <a:solidFill>
                  <a:schemeClr val="bg1"/>
                </a:solidFill>
                <a:latin typeface="Times New Roman" panose="02020603050405020304" pitchFamily="18" charset="0"/>
                <a:ea typeface="Times New Roman" panose="02020603050405020304" pitchFamily="18" charset="0"/>
              </a:rPr>
              <a:t>yếu</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lên thay </a:t>
            </a:r>
            <a:r>
              <a:rPr lang="vi-VN" sz="3200" b="1" i="1" dirty="0" err="1">
                <a:solidFill>
                  <a:schemeClr val="bg1"/>
                </a:solidFill>
                <a:latin typeface="Times New Roman" panose="02020603050405020304" pitchFamily="18" charset="0"/>
                <a:ea typeface="Times New Roman" panose="02020603050405020304" pitchFamily="18" charset="0"/>
              </a:rPr>
              <a:t>thế</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tất</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yếu</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của</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lịch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sử</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tồn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tại</a:t>
            </a:r>
            <a:r>
              <a:rPr lang="vi-VN" sz="3200" b="1" i="1" dirty="0">
                <a:solidFill>
                  <a:schemeClr val="bg1"/>
                </a:solidFill>
                <a:latin typeface="Times New Roman" panose="02020603050405020304" pitchFamily="18" charset="0"/>
                <a:ea typeface="Times New Roman" panose="02020603050405020304" pitchFamily="18" charset="0"/>
              </a:rPr>
              <a:t> 174 năm. </a:t>
            </a:r>
            <a:r>
              <a:rPr lang="vi-VN" sz="3200" b="1" i="1" dirty="0" err="1">
                <a:solidFill>
                  <a:schemeClr val="bg1"/>
                </a:solidFill>
                <a:latin typeface="Times New Roman" panose="02020603050405020304" pitchFamily="18" charset="0"/>
                <a:ea typeface="Times New Roman" panose="02020603050405020304" pitchFamily="18" charset="0"/>
              </a:rPr>
              <a:t>Dòng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họ</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ở Nam </a:t>
            </a:r>
            <a:r>
              <a:rPr lang="vi-VN" sz="3200" b="1" i="1" dirty="0" err="1">
                <a:solidFill>
                  <a:schemeClr val="bg1"/>
                </a:solidFill>
                <a:latin typeface="Times New Roman" panose="02020603050405020304" pitchFamily="18" charset="0"/>
                <a:ea typeface="Times New Roman" panose="02020603050405020304" pitchFamily="18" charset="0"/>
              </a:rPr>
              <a:t>Định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lớn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mạnh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và</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phát</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triển</a:t>
            </a:r>
            <a:r>
              <a:rPr lang="vi-VN" sz="3200" b="1" i="1" dirty="0">
                <a:solidFill>
                  <a:schemeClr val="bg1"/>
                </a:solidFill>
                <a:latin typeface="Times New Roman" panose="02020603050405020304" pitchFamily="18" charset="0"/>
                <a:ea typeface="Times New Roman" panose="02020603050405020304" pitchFamily="18" charset="0"/>
              </a:rPr>
              <a:t> cho </a:t>
            </a:r>
            <a:r>
              <a:rPr lang="vi-VN" sz="3200" b="1" i="1" dirty="0" err="1">
                <a:solidFill>
                  <a:schemeClr val="bg1"/>
                </a:solidFill>
                <a:latin typeface="Times New Roman" panose="02020603050405020304" pitchFamily="18" charset="0"/>
                <a:ea typeface="Times New Roman" panose="02020603050405020304" pitchFamily="18" charset="0"/>
              </a:rPr>
              <a:t>đến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ngày</a:t>
            </a:r>
            <a:r>
              <a:rPr lang="vi-VN" sz="3200" b="1" i="1" dirty="0">
                <a:solidFill>
                  <a:schemeClr val="bg1"/>
                </a:solidFill>
                <a:latin typeface="Times New Roman" panose="02020603050405020304" pitchFamily="18" charset="0"/>
                <a:ea typeface="Times New Roman" panose="02020603050405020304" pitchFamily="18" charset="0"/>
              </a:rPr>
              <a:t> nay. Nay ở Nam </a:t>
            </a:r>
            <a:r>
              <a:rPr lang="vi-VN" sz="3200" b="1" i="1" dirty="0" err="1">
                <a:solidFill>
                  <a:schemeClr val="bg1"/>
                </a:solidFill>
                <a:latin typeface="Times New Roman" panose="02020603050405020304" pitchFamily="18" charset="0"/>
                <a:ea typeface="Times New Roman" panose="02020603050405020304" pitchFamily="18" charset="0"/>
              </a:rPr>
              <a:t>Định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nổi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tiếng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với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lễ</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hội</a:t>
            </a:r>
            <a:r>
              <a:rPr lang="vi-VN" sz="3200" b="1" i="1" dirty="0">
                <a:solidFill>
                  <a:schemeClr val="bg1"/>
                </a:solidFill>
                <a:latin typeface="Times New Roman" panose="02020603050405020304" pitchFamily="18" charset="0"/>
                <a:ea typeface="Times New Roman" panose="02020603050405020304" pitchFamily="18" charset="0"/>
              </a:rPr>
              <a:t> Khai </a:t>
            </a:r>
            <a:r>
              <a:rPr lang="vi-VN" sz="3200" b="1" i="1" dirty="0" err="1">
                <a:solidFill>
                  <a:schemeClr val="bg1"/>
                </a:solidFill>
                <a:latin typeface="Times New Roman" panose="02020603050405020304" pitchFamily="18" charset="0"/>
                <a:ea typeface="Times New Roman" panose="02020603050405020304" pitchFamily="18" charset="0"/>
              </a:rPr>
              <a:t>ấn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Đền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Trần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hằng</a:t>
            </a:r>
            <a:r>
              <a:rPr lang="vi-VN" sz="3200" b="1" i="1" dirty="0">
                <a:solidFill>
                  <a:schemeClr val="bg1"/>
                </a:solidFill>
                <a:latin typeface="Times New Roman" panose="02020603050405020304" pitchFamily="18" charset="0"/>
                <a:ea typeface="Times New Roman" panose="02020603050405020304" pitchFamily="18" charset="0"/>
              </a:rPr>
              <a:t> năm. </a:t>
            </a:r>
            <a:r>
              <a:rPr lang="vi-VN" sz="3200" b="1" i="1" dirty="0" err="1">
                <a:solidFill>
                  <a:schemeClr val="bg1"/>
                </a:solidFill>
                <a:latin typeface="Times New Roman" panose="02020603050405020304" pitchFamily="18" charset="0"/>
                <a:ea typeface="Times New Roman" panose="02020603050405020304" pitchFamily="18" charset="0"/>
              </a:rPr>
              <a:t>Lễ</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hội</a:t>
            </a:r>
            <a:r>
              <a:rPr lang="vi-VN" sz="3200" b="1" i="1" dirty="0">
                <a:solidFill>
                  <a:schemeClr val="bg1"/>
                </a:solidFill>
                <a:latin typeface="Times New Roman" panose="02020603050405020304" pitchFamily="18" charset="0"/>
                <a:ea typeface="Times New Roman" panose="02020603050405020304" pitchFamily="18" charset="0"/>
              </a:rPr>
              <a:t> mang </a:t>
            </a:r>
            <a:r>
              <a:rPr lang="vi-VN" sz="3200" b="1" i="1" dirty="0" err="1">
                <a:solidFill>
                  <a:schemeClr val="bg1"/>
                </a:solidFill>
                <a:latin typeface="Times New Roman" panose="02020603050405020304" pitchFamily="18" charset="0"/>
                <a:ea typeface="Times New Roman" panose="02020603050405020304" pitchFamily="18" charset="0"/>
              </a:rPr>
              <a:t>đậm</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giá</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trị</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truyền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thống</a:t>
            </a:r>
            <a:r>
              <a:rPr lang="vi-VN" sz="3200" b="1" i="1" dirty="0">
                <a:solidFill>
                  <a:schemeClr val="bg1"/>
                </a:solidFill>
                <a:latin typeface="Times New Roman" panose="02020603050405020304" pitchFamily="18" charset="0"/>
                <a:ea typeface="Times New Roman" panose="02020603050405020304" pitchFamily="18" charset="0"/>
              </a:rPr>
              <a:t> văn </a:t>
            </a:r>
            <a:r>
              <a:rPr lang="vi-VN" sz="3200" b="1" i="1" dirty="0" err="1">
                <a:solidFill>
                  <a:schemeClr val="bg1"/>
                </a:solidFill>
                <a:latin typeface="Times New Roman" panose="02020603050405020304" pitchFamily="18" charset="0"/>
                <a:ea typeface="Times New Roman" panose="02020603050405020304" pitchFamily="18" charset="0"/>
              </a:rPr>
              <a:t>hoá</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giáo</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dục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lịch</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sử</a:t>
            </a:r>
            <a:r>
              <a:rPr lang="vi-VN" sz="3200" b="1" i="1" dirty="0">
                <a:solidFill>
                  <a:schemeClr val="bg1"/>
                </a:solidFill>
                <a:latin typeface="Times New Roman" panose="02020603050405020304" pitchFamily="18" charset="0"/>
                <a:ea typeface="Times New Roman" panose="02020603050405020304" pitchFamily="18" charset="0"/>
              </a:rPr>
              <a:t> sâu </a:t>
            </a:r>
            <a:r>
              <a:rPr lang="vi-VN" sz="3200" b="1" i="1" dirty="0" err="1">
                <a:solidFill>
                  <a:schemeClr val="bg1"/>
                </a:solidFill>
                <a:latin typeface="Times New Roman" panose="02020603050405020304" pitchFamily="18" charset="0"/>
                <a:ea typeface="Times New Roman" panose="02020603050405020304" pitchFamily="18" charset="0"/>
              </a:rPr>
              <a:t>sắc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Đồng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thời</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thể</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hiện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đạo</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lí</a:t>
            </a:r>
            <a:r>
              <a:rPr lang="vi-VN" sz="3200" b="1" i="1" dirty="0">
                <a:solidFill>
                  <a:schemeClr val="bg1"/>
                </a:solidFill>
                <a:latin typeface="Times New Roman" panose="02020603050405020304" pitchFamily="18" charset="0"/>
                <a:ea typeface="Times New Roman" panose="02020603050405020304" pitchFamily="18" charset="0"/>
              </a:rPr>
              <a:t> “ </a:t>
            </a:r>
            <a:r>
              <a:rPr lang="vi-VN" sz="3200" b="1" i="1" dirty="0" err="1">
                <a:solidFill>
                  <a:schemeClr val="bg1"/>
                </a:solidFill>
                <a:latin typeface="Times New Roman" panose="02020603050405020304" pitchFamily="18" charset="0"/>
                <a:ea typeface="Times New Roman" panose="02020603050405020304" pitchFamily="18" charset="0"/>
              </a:rPr>
              <a:t>uống</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nước</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nhớ</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nguồn</a:t>
            </a:r>
            <a:r>
              <a:rPr lang="vi-VN" sz="3200" b="1" i="1" dirty="0">
                <a:solidFill>
                  <a:schemeClr val="bg1"/>
                </a:solidFill>
                <a:latin typeface="Times New Roman" panose="02020603050405020304" pitchFamily="18" charset="0"/>
                <a:ea typeface="Times New Roman" panose="02020603050405020304" pitchFamily="18" charset="0"/>
              </a:rPr>
              <a:t>” </a:t>
            </a:r>
            <a:r>
              <a:rPr lang="vi-VN" sz="3200" b="1" i="1" dirty="0" err="1">
                <a:solidFill>
                  <a:schemeClr val="bg1"/>
                </a:solidFill>
                <a:latin typeface="Times New Roman" panose="02020603050405020304" pitchFamily="18" charset="0"/>
                <a:ea typeface="Times New Roman" panose="02020603050405020304" pitchFamily="18" charset="0"/>
              </a:rPr>
              <a:t>của</a:t>
            </a:r>
            <a:r>
              <a:rPr lang="vi-VN" sz="3200" b="1" i="1" dirty="0">
                <a:solidFill>
                  <a:schemeClr val="bg1"/>
                </a:solidFill>
                <a:latin typeface="Times New Roman" panose="02020603050405020304" pitchFamily="18" charset="0"/>
                <a:ea typeface="Times New Roman" panose="02020603050405020304" pitchFamily="18" charset="0"/>
              </a:rPr>
              <a:t> nhân dân ta..</a:t>
            </a:r>
            <a:endParaRPr lang="en-US" sz="3200" b="1" i="1" dirty="0">
              <a:solidFill>
                <a:schemeClr val="bg1"/>
              </a:solidFill>
              <a:latin typeface="Times New Roman" panose="02020603050405020304" pitchFamily="18" charset="0"/>
              <a:ea typeface="Times New Roman" panose="02020603050405020304" pitchFamily="18" charset="0"/>
            </a:endParaRPr>
          </a:p>
        </p:txBody>
      </p:sp>
      <p:sp>
        <p:nvSpPr>
          <p:cNvPr id="15" name="Oval 14">
            <a:extLst>
              <a:ext uri="{FF2B5EF4-FFF2-40B4-BE49-F238E27FC236}">
                <a16:creationId xmlns:a16="http://schemas.microsoft.com/office/drawing/2014/main" id="{97A860D9-A603-4F14-95CF-59E44DF57E1C}"/>
              </a:ext>
            </a:extLst>
          </p:cNvPr>
          <p:cNvSpPr/>
          <p:nvPr/>
        </p:nvSpPr>
        <p:spPr>
          <a:xfrm>
            <a:off x="685800" y="533400"/>
            <a:ext cx="1935594" cy="1392634"/>
          </a:xfrm>
          <a:prstGeom prst="ellipse">
            <a:avLst/>
          </a:prstGeom>
          <a:blipFill rotWithShape="0">
            <a:blip r:embed="rId3"/>
            <a:stretch>
              <a:fillRect/>
            </a:stretch>
          </a:blipFill>
        </p:spPr>
        <p:style>
          <a:lnRef idx="2">
            <a:schemeClr val="accent2">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2786275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strVal val="#ppt_w*0.70"/>
                                          </p:val>
                                        </p:tav>
                                        <p:tav tm="100000">
                                          <p:val>
                                            <p:strVal val="#ppt_w"/>
                                          </p:val>
                                        </p:tav>
                                      </p:tavLst>
                                    </p:anim>
                                    <p:anim calcmode="lin" valueType="num">
                                      <p:cBhvr>
                                        <p:cTn id="8" dur="1000" fill="hold"/>
                                        <p:tgtEl>
                                          <p:spTgt spid="12"/>
                                        </p:tgtEl>
                                        <p:attrNameLst>
                                          <p:attrName>ppt_h</p:attrName>
                                        </p:attrNameLst>
                                      </p:cBhvr>
                                      <p:tavLst>
                                        <p:tav tm="0">
                                          <p:val>
                                            <p:strVal val="#ppt_h"/>
                                          </p:val>
                                        </p:tav>
                                        <p:tav tm="100000">
                                          <p:val>
                                            <p:strVal val="#ppt_h"/>
                                          </p:val>
                                        </p:tav>
                                      </p:tavLst>
                                    </p:anim>
                                    <p:animEffect transition="in" filter="fade">
                                      <p:cBhvr>
                                        <p:cTn id="9"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ua-smart-tivi-gia-re1 - Mua Sắm Điện Máy Giá Rẻ Tại Thế Giới Điện Máy  Onli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52400"/>
            <a:ext cx="11811000" cy="692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9convert.com - Bài 12 Nhà Trần thành lậ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1" y="533400"/>
            <a:ext cx="11429999" cy="5562600"/>
          </a:xfrm>
          <a:prstGeom prst="rect">
            <a:avLst/>
          </a:prstGeom>
        </p:spPr>
      </p:pic>
    </p:spTree>
    <p:extLst>
      <p:ext uri="{BB962C8B-B14F-4D97-AF65-F5344CB8AC3E}">
        <p14:creationId xmlns:p14="http://schemas.microsoft.com/office/powerpoint/2010/main" val="27139311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685800"/>
            <a:ext cx="8382000" cy="461665"/>
          </a:xfrm>
          <a:prstGeom prst="rect">
            <a:avLst/>
          </a:prstGeom>
          <a:noFill/>
        </p:spPr>
        <p:txBody>
          <a:bodyPr wrap="square" rtlCol="0">
            <a:spAutoFit/>
          </a:bodyPr>
          <a:lstStyle/>
          <a:p>
            <a:r>
              <a:rPr lang="en-US" sz="2400" b="1" smtClean="0">
                <a:latin typeface="Times New Roman" panose="02020603050405020304" pitchFamily="18" charset="0"/>
                <a:cs typeface="Times New Roman" panose="02020603050405020304" pitchFamily="18" charset="0"/>
              </a:rPr>
              <a:t>KIỂM TRA THƯỜNG XUYÊN (THỜI GIAN: 15 PHÚT)</a:t>
            </a:r>
            <a:endParaRPr lang="en-US" sz="2400" b="1">
              <a:latin typeface="Times New Roman" panose="02020603050405020304" pitchFamily="18" charset="0"/>
              <a:cs typeface="Times New Roman" panose="02020603050405020304" pitchFamily="18" charset="0"/>
            </a:endParaRPr>
          </a:p>
        </p:txBody>
      </p:sp>
      <p:sp>
        <p:nvSpPr>
          <p:cNvPr id="3" name="Rectangle 2"/>
          <p:cNvSpPr/>
          <p:nvPr/>
        </p:nvSpPr>
        <p:spPr>
          <a:xfrm>
            <a:off x="838200" y="1626040"/>
            <a:ext cx="6622839" cy="531940"/>
          </a:xfrm>
          <a:prstGeom prst="rect">
            <a:avLst/>
          </a:prstGeom>
        </p:spPr>
        <p:txBody>
          <a:bodyPr wrap="none">
            <a:spAutoFit/>
          </a:bodyPr>
          <a:lstStyle/>
          <a:p>
            <a:pPr algn="just">
              <a:lnSpc>
                <a:spcPct val="110000"/>
              </a:lnSpc>
              <a:spcAft>
                <a:spcPts val="800"/>
              </a:spcAft>
            </a:pPr>
            <a:r>
              <a:rPr lang="en-US" sz="2800" i="1">
                <a:solidFill>
                  <a:srgbClr val="FF0000"/>
                </a:solidFill>
                <a:latin typeface="Times New Roman" panose="02020603050405020304" pitchFamily="18" charset="0"/>
                <a:ea typeface="Calibri" panose="020F0502020204030204" pitchFamily="34" charset="0"/>
                <a:cs typeface="Times New Roman" panose="02020603050405020304" pitchFamily="18" charset="0"/>
              </a:rPr>
              <a:t>1. Nhà Trần thành lập trong hoàn cảnh nào?</a:t>
            </a:r>
            <a:endParaRPr lang="en-US" sz="280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Rectangle 3"/>
          <p:cNvSpPr/>
          <p:nvPr/>
        </p:nvSpPr>
        <p:spPr>
          <a:xfrm>
            <a:off x="838200" y="2367915"/>
            <a:ext cx="9774141" cy="954107"/>
          </a:xfrm>
          <a:prstGeom prst="rect">
            <a:avLst/>
          </a:prstGeom>
        </p:spPr>
        <p:txBody>
          <a:bodyPr wrap="square">
            <a:spAutoFit/>
          </a:bodyPr>
          <a:lstStyle/>
          <a:p>
            <a:r>
              <a:rPr lang="en-US" sz="2800" i="1">
                <a:solidFill>
                  <a:srgbClr val="FF0000"/>
                </a:solidFill>
                <a:latin typeface="Times New Roman" panose="02020603050405020304" pitchFamily="18" charset="0"/>
                <a:ea typeface="Times New Roman" panose="02020603050405020304" pitchFamily="18" charset="0"/>
              </a:rPr>
              <a:t>2. Dựa vào thông tin trong mục “Em có biết”, em có suy nghĩ gì về xuất thân dòng họ Trần? </a:t>
            </a:r>
            <a:endParaRPr lang="en-US" sz="2800"/>
          </a:p>
        </p:txBody>
      </p:sp>
      <p:sp>
        <p:nvSpPr>
          <p:cNvPr id="5" name="Rectangle 4"/>
          <p:cNvSpPr/>
          <p:nvPr/>
        </p:nvSpPr>
        <p:spPr>
          <a:xfrm>
            <a:off x="840850" y="3531957"/>
            <a:ext cx="10744200" cy="954107"/>
          </a:xfrm>
          <a:prstGeom prst="rect">
            <a:avLst/>
          </a:prstGeom>
        </p:spPr>
        <p:txBody>
          <a:bodyPr wrap="square">
            <a:spAutoFit/>
          </a:bodyPr>
          <a:lstStyle/>
          <a:p>
            <a:r>
              <a:rPr lang="en-US" sz="2800" i="1">
                <a:solidFill>
                  <a:srgbClr val="FF0000"/>
                </a:solidFill>
                <a:latin typeface="Times New Roman" panose="02020603050405020304" pitchFamily="18" charset="0"/>
                <a:ea typeface="Times New Roman" panose="02020603050405020304" pitchFamily="18" charset="0"/>
              </a:rPr>
              <a:t>3. Em có suy nghĩ gì về việc Nhà Trần lên thay nhà Lý trong thời điểm bấy giờ?</a:t>
            </a:r>
            <a:endParaRPr lang="en-US" sz="2800"/>
          </a:p>
        </p:txBody>
      </p:sp>
    </p:spTree>
    <p:extLst>
      <p:ext uri="{BB962C8B-B14F-4D97-AF65-F5344CB8AC3E}">
        <p14:creationId xmlns:p14="http://schemas.microsoft.com/office/powerpoint/2010/main" val="39863894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9200" y="2057400"/>
            <a:ext cx="9906000" cy="954107"/>
          </a:xfrm>
          <a:prstGeom prst="rect">
            <a:avLst/>
          </a:prstGeom>
        </p:spPr>
        <p:txBody>
          <a:bodyPr wrap="square">
            <a:spAutoFit/>
          </a:bodyPr>
          <a:lstStyle/>
          <a:p>
            <a:r>
              <a:rPr lang="en-US" sz="2800" b="1">
                <a:latin typeface="Times New Roman" panose="02020603050405020304" pitchFamily="18" charset="0"/>
                <a:cs typeface="Times New Roman" panose="02020603050405020304" pitchFamily="18" charset="0"/>
              </a:rPr>
              <a:t>H. Cho biết </a:t>
            </a:r>
            <a:r>
              <a:rPr lang="en-US" sz="2800" b="1" smtClean="0">
                <a:latin typeface="Times New Roman" panose="02020603050405020304" pitchFamily="18" charset="0"/>
                <a:cs typeface="Times New Roman" panose="02020603050405020304" pitchFamily="18" charset="0"/>
              </a:rPr>
              <a:t>câu chuyện nói </a:t>
            </a:r>
            <a:r>
              <a:rPr lang="en-US" sz="2800" b="1">
                <a:latin typeface="Times New Roman" panose="02020603050405020304" pitchFamily="18" charset="0"/>
                <a:cs typeface="Times New Roman" panose="02020603050405020304" pitchFamily="18" charset="0"/>
              </a:rPr>
              <a:t>về triều đại nào </a:t>
            </a:r>
            <a:r>
              <a:rPr lang="en-US" sz="2800" b="1" smtClean="0">
                <a:latin typeface="Times New Roman" panose="02020603050405020304" pitchFamily="18" charset="0"/>
                <a:cs typeface="Times New Roman" panose="02020603050405020304" pitchFamily="18" charset="0"/>
              </a:rPr>
              <a:t>trong lịch sử của </a:t>
            </a:r>
            <a:r>
              <a:rPr lang="en-US" sz="2800" b="1">
                <a:latin typeface="Times New Roman" panose="02020603050405020304" pitchFamily="18" charset="0"/>
                <a:cs typeface="Times New Roman" panose="02020603050405020304" pitchFamily="18" charset="0"/>
              </a:rPr>
              <a:t>nước ta, tình trạng của triều đại đó như thế nào? </a:t>
            </a:r>
          </a:p>
        </p:txBody>
      </p:sp>
    </p:spTree>
    <p:extLst>
      <p:ext uri="{BB962C8B-B14F-4D97-AF65-F5344CB8AC3E}">
        <p14:creationId xmlns:p14="http://schemas.microsoft.com/office/powerpoint/2010/main" val="14599820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图片 2"/>
          <p:cNvPicPr>
            <a:picLocks noChangeAspect="1"/>
          </p:cNvPicPr>
          <p:nvPr/>
        </p:nvPicPr>
        <p:blipFill>
          <a:blip r:embed="rId4" cstate="print"/>
          <a:srcRect/>
          <a:stretch>
            <a:fillRect/>
          </a:stretch>
        </p:blipFill>
        <p:spPr bwMode="auto">
          <a:xfrm>
            <a:off x="0" y="-43865"/>
            <a:ext cx="12192000" cy="6901865"/>
          </a:xfrm>
          <a:prstGeom prst="rect">
            <a:avLst/>
          </a:prstGeom>
          <a:noFill/>
          <a:ln w="9525">
            <a:noFill/>
            <a:miter lim="800000"/>
            <a:headEnd/>
            <a:tailEnd/>
          </a:ln>
        </p:spPr>
      </p:pic>
      <p:pic>
        <p:nvPicPr>
          <p:cNvPr id="5123" name="图片 3"/>
          <p:cNvPicPr>
            <a:picLocks noChangeAspect="1"/>
          </p:cNvPicPr>
          <p:nvPr/>
        </p:nvPicPr>
        <p:blipFill>
          <a:blip r:embed="rId5" cstate="print"/>
          <a:srcRect/>
          <a:stretch>
            <a:fillRect/>
          </a:stretch>
        </p:blipFill>
        <p:spPr bwMode="auto">
          <a:xfrm rot="-402282">
            <a:off x="-1047328" y="-105903"/>
            <a:ext cx="14286655" cy="7143750"/>
          </a:xfrm>
          <a:prstGeom prst="rect">
            <a:avLst/>
          </a:prstGeom>
          <a:noFill/>
          <a:ln w="9525">
            <a:noFill/>
            <a:miter lim="800000"/>
            <a:headEnd/>
            <a:tailEnd/>
          </a:ln>
        </p:spPr>
      </p:pic>
      <p:pic>
        <p:nvPicPr>
          <p:cNvPr id="6" name="图片 5"/>
          <p:cNvPicPr>
            <a:picLocks noChangeAspect="1"/>
          </p:cNvPicPr>
          <p:nvPr/>
        </p:nvPicPr>
        <p:blipFill>
          <a:blip r:embed="rId6" cstate="print"/>
          <a:srcRect/>
          <a:stretch>
            <a:fillRect/>
          </a:stretch>
        </p:blipFill>
        <p:spPr bwMode="auto">
          <a:xfrm>
            <a:off x="0" y="3182106"/>
            <a:ext cx="12192000" cy="3655845"/>
          </a:xfrm>
          <a:prstGeom prst="rect">
            <a:avLst/>
          </a:prstGeom>
          <a:noFill/>
          <a:ln w="9525">
            <a:noFill/>
            <a:miter lim="800000"/>
            <a:headEnd/>
            <a:tailEnd/>
          </a:ln>
        </p:spPr>
      </p:pic>
      <p:pic>
        <p:nvPicPr>
          <p:cNvPr id="5125" name="图片 4"/>
          <p:cNvPicPr>
            <a:picLocks noChangeAspect="1"/>
          </p:cNvPicPr>
          <p:nvPr/>
        </p:nvPicPr>
        <p:blipFill>
          <a:blip r:embed="rId7" cstate="print"/>
          <a:srcRect/>
          <a:stretch>
            <a:fillRect/>
          </a:stretch>
        </p:blipFill>
        <p:spPr bwMode="auto">
          <a:xfrm>
            <a:off x="10095657" y="644818"/>
            <a:ext cx="1743287" cy="801478"/>
          </a:xfrm>
          <a:prstGeom prst="rect">
            <a:avLst/>
          </a:prstGeom>
          <a:noFill/>
          <a:ln w="9525">
            <a:noFill/>
            <a:miter lim="800000"/>
            <a:headEnd/>
            <a:tailEnd/>
          </a:ln>
        </p:spPr>
      </p:pic>
      <p:pic>
        <p:nvPicPr>
          <p:cNvPr id="5126" name="图片 10"/>
          <p:cNvPicPr>
            <a:picLocks noChangeAspect="1"/>
          </p:cNvPicPr>
          <p:nvPr/>
        </p:nvPicPr>
        <p:blipFill>
          <a:blip r:embed="rId8" cstate="print"/>
          <a:srcRect/>
          <a:stretch>
            <a:fillRect/>
          </a:stretch>
        </p:blipFill>
        <p:spPr bwMode="auto">
          <a:xfrm>
            <a:off x="-82128" y="58905"/>
            <a:ext cx="2534075" cy="1049630"/>
          </a:xfrm>
          <a:prstGeom prst="rect">
            <a:avLst/>
          </a:prstGeom>
          <a:noFill/>
          <a:ln w="9525">
            <a:noFill/>
            <a:miter lim="800000"/>
            <a:headEnd/>
            <a:tailEnd/>
          </a:ln>
        </p:spPr>
      </p:pic>
      <p:pic>
        <p:nvPicPr>
          <p:cNvPr id="8" name="图片 7"/>
          <p:cNvPicPr>
            <a:picLocks noChangeAspect="1"/>
          </p:cNvPicPr>
          <p:nvPr/>
        </p:nvPicPr>
        <p:blipFill>
          <a:blip r:embed="rId9" cstate="print"/>
          <a:srcRect/>
          <a:stretch>
            <a:fillRect/>
          </a:stretch>
        </p:blipFill>
        <p:spPr bwMode="auto">
          <a:xfrm>
            <a:off x="8227907" y="3815017"/>
            <a:ext cx="3053080" cy="3053013"/>
          </a:xfrm>
          <a:prstGeom prst="rect">
            <a:avLst/>
          </a:prstGeom>
          <a:noFill/>
          <a:ln w="9525">
            <a:noFill/>
            <a:miter lim="800000"/>
            <a:headEnd/>
            <a:tailEnd/>
          </a:ln>
        </p:spPr>
      </p:pic>
      <p:pic>
        <p:nvPicPr>
          <p:cNvPr id="9" name="图片 8"/>
          <p:cNvPicPr>
            <a:picLocks noChangeAspect="1"/>
          </p:cNvPicPr>
          <p:nvPr/>
        </p:nvPicPr>
        <p:blipFill>
          <a:blip r:embed="rId10" cstate="print"/>
          <a:srcRect/>
          <a:stretch>
            <a:fillRect/>
          </a:stretch>
        </p:blipFill>
        <p:spPr bwMode="auto">
          <a:xfrm rot="371831">
            <a:off x="767083" y="1920667"/>
            <a:ext cx="4516967" cy="6389896"/>
          </a:xfrm>
          <a:prstGeom prst="rect">
            <a:avLst/>
          </a:prstGeom>
          <a:noFill/>
          <a:ln w="9525">
            <a:noFill/>
            <a:miter lim="800000"/>
            <a:headEnd/>
            <a:tailEnd/>
          </a:ln>
        </p:spPr>
      </p:pic>
      <p:pic>
        <p:nvPicPr>
          <p:cNvPr id="2" name="AC112EF2.mp3">
            <a:hlinkClick r:id="" action="ppaction://media"/>
          </p:cNvPr>
          <p:cNvPicPr>
            <a:picLocks noRot="1" noChangeAspect="1"/>
          </p:cNvPicPr>
          <p:nvPr>
            <a:audioFile r:link="rId1"/>
          </p:nvPr>
        </p:nvPicPr>
        <p:blipFill>
          <a:blip r:embed="rId11" cstate="print"/>
          <a:srcRect/>
          <a:stretch>
            <a:fillRect/>
          </a:stretch>
        </p:blipFill>
        <p:spPr bwMode="auto">
          <a:xfrm>
            <a:off x="-1415627" y="-2145632"/>
            <a:ext cx="1083733" cy="1083469"/>
          </a:xfrm>
          <a:prstGeom prst="rect">
            <a:avLst/>
          </a:prstGeom>
          <a:noFill/>
          <a:ln w="9525">
            <a:noFill/>
            <a:miter lim="800000"/>
            <a:headEnd/>
            <a:tailEnd/>
          </a:ln>
        </p:spPr>
      </p:pic>
      <p:sp>
        <p:nvSpPr>
          <p:cNvPr id="5130" name="TextBox 20"/>
          <p:cNvSpPr txBox="1">
            <a:spLocks noChangeArrowheads="1"/>
          </p:cNvSpPr>
          <p:nvPr/>
        </p:nvSpPr>
        <p:spPr bwMode="auto">
          <a:xfrm>
            <a:off x="809741" y="1560718"/>
            <a:ext cx="11201400" cy="1446534"/>
          </a:xfrm>
          <a:prstGeom prst="rect">
            <a:avLst/>
          </a:prstGeom>
          <a:noFill/>
          <a:ln w="9525">
            <a:noFill/>
            <a:miter lim="800000"/>
            <a:headEnd/>
            <a:tailEnd/>
          </a:ln>
        </p:spPr>
        <p:txBody>
          <a:bodyPr wrap="square" lIns="91423" tIns="45712" rIns="91423" bIns="45712">
            <a:spAutoFit/>
          </a:bodyPr>
          <a:lstStyle/>
          <a:p>
            <a:pPr algn="ctr"/>
            <a:r>
              <a:rPr lang="en-US" sz="4400" b="1" smtClean="0">
                <a:solidFill>
                  <a:srgbClr val="FF0000"/>
                </a:solidFill>
                <a:latin typeface="Times New Roman" pitchFamily="18" charset="0"/>
                <a:ea typeface="Microsoft YaHei" pitchFamily="34" charset="-122"/>
                <a:cs typeface="Times New Roman" pitchFamily="18" charset="0"/>
              </a:rPr>
              <a:t>TIẾT 32-BÀI </a:t>
            </a:r>
            <a:r>
              <a:rPr lang="en-US" sz="4400" b="1" dirty="0">
                <a:solidFill>
                  <a:srgbClr val="FF0000"/>
                </a:solidFill>
                <a:latin typeface="Times New Roman" pitchFamily="18" charset="0"/>
                <a:ea typeface="Microsoft YaHei" pitchFamily="34" charset="-122"/>
                <a:cs typeface="Times New Roman" pitchFamily="18" charset="0"/>
              </a:rPr>
              <a:t>13</a:t>
            </a:r>
            <a:r>
              <a:rPr lang="en-US" sz="4400" b="1">
                <a:solidFill>
                  <a:srgbClr val="FF0000"/>
                </a:solidFill>
                <a:latin typeface="Times New Roman" pitchFamily="18" charset="0"/>
                <a:ea typeface="Microsoft YaHei" pitchFamily="34" charset="-122"/>
                <a:cs typeface="Times New Roman" pitchFamily="18" charset="0"/>
              </a:rPr>
              <a:t>: </a:t>
            </a:r>
            <a:endParaRPr lang="en-US" sz="4400" b="1" smtClean="0">
              <a:solidFill>
                <a:srgbClr val="FF0000"/>
              </a:solidFill>
              <a:latin typeface="Times New Roman" pitchFamily="18" charset="0"/>
              <a:ea typeface="Microsoft YaHei" pitchFamily="34" charset="-122"/>
              <a:cs typeface="Times New Roman" pitchFamily="18" charset="0"/>
            </a:endParaRPr>
          </a:p>
          <a:p>
            <a:pPr algn="ctr"/>
            <a:r>
              <a:rPr lang="en-US" sz="4400" b="1" smtClean="0">
                <a:solidFill>
                  <a:srgbClr val="FF0000"/>
                </a:solidFill>
                <a:latin typeface="Times New Roman" pitchFamily="18" charset="0"/>
                <a:ea typeface="Microsoft YaHei" pitchFamily="34" charset="-122"/>
                <a:cs typeface="Times New Roman" pitchFamily="18" charset="0"/>
              </a:rPr>
              <a:t>ĐẠI </a:t>
            </a:r>
            <a:r>
              <a:rPr lang="en-US" sz="4400" b="1" dirty="0">
                <a:solidFill>
                  <a:srgbClr val="FF0000"/>
                </a:solidFill>
                <a:latin typeface="Times New Roman" pitchFamily="18" charset="0"/>
                <a:ea typeface="Microsoft YaHei" pitchFamily="34" charset="-122"/>
                <a:cs typeface="Times New Roman" pitchFamily="18" charset="0"/>
              </a:rPr>
              <a:t>VIỆT THỜI TRẦN (</a:t>
            </a:r>
            <a:r>
              <a:rPr lang="en-US" sz="4400" b="1">
                <a:solidFill>
                  <a:srgbClr val="FF0000"/>
                </a:solidFill>
                <a:latin typeface="Times New Roman" pitchFamily="18" charset="0"/>
                <a:ea typeface="Microsoft YaHei" pitchFamily="34" charset="-122"/>
                <a:cs typeface="Times New Roman" pitchFamily="18" charset="0"/>
              </a:rPr>
              <a:t>1226-1400</a:t>
            </a:r>
            <a:r>
              <a:rPr lang="en-US" sz="4400" b="1" smtClean="0">
                <a:solidFill>
                  <a:srgbClr val="FF0000"/>
                </a:solidFill>
                <a:latin typeface="Times New Roman" pitchFamily="18" charset="0"/>
                <a:ea typeface="Microsoft YaHei" pitchFamily="34" charset="-122"/>
                <a:cs typeface="Times New Roman" pitchFamily="18" charset="0"/>
              </a:rPr>
              <a:t>)</a:t>
            </a:r>
            <a:endParaRPr lang="en-US" sz="4400" b="1" dirty="0">
              <a:solidFill>
                <a:srgbClr val="FF0000"/>
              </a:solidFill>
              <a:latin typeface="Times New Roman" pitchFamily="18" charset="0"/>
              <a:ea typeface="Microsoft YaHei" pitchFamily="34" charset="-122"/>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4"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05200" y="685800"/>
            <a:ext cx="6400800" cy="3246530"/>
          </a:xfrm>
          <a:prstGeom prst="rect">
            <a:avLst/>
          </a:prstGeom>
          <a:noFill/>
        </p:spPr>
        <p:txBody>
          <a:bodyPr wrap="square" rtlCol="0">
            <a:spAutoFit/>
          </a:bodyPr>
          <a:lstStyle/>
          <a:p>
            <a:pPr>
              <a:lnSpc>
                <a:spcPct val="150000"/>
              </a:lnSpc>
            </a:pPr>
            <a:r>
              <a:rPr lang="en-US" sz="2800" b="1" smtClean="0">
                <a:solidFill>
                  <a:srgbClr val="FF0000"/>
                </a:solidFill>
                <a:latin typeface="Times New Roman" panose="02020603050405020304" pitchFamily="18" charset="0"/>
                <a:cs typeface="Times New Roman" panose="02020603050405020304" pitchFamily="18" charset="0"/>
              </a:rPr>
              <a:t>NỘI DUNG BÀI HỌC:</a:t>
            </a:r>
          </a:p>
          <a:p>
            <a:pPr>
              <a:lnSpc>
                <a:spcPct val="150000"/>
              </a:lnSpc>
            </a:pPr>
            <a:r>
              <a:rPr lang="en-US" sz="2800" b="1" smtClean="0">
                <a:latin typeface="Times New Roman" panose="02020603050405020304" pitchFamily="18" charset="0"/>
                <a:cs typeface="Times New Roman" panose="02020603050405020304" pitchFamily="18" charset="0"/>
              </a:rPr>
              <a:t>1. Sự thành lập nhà Trần</a:t>
            </a:r>
          </a:p>
          <a:p>
            <a:pPr>
              <a:lnSpc>
                <a:spcPct val="150000"/>
              </a:lnSpc>
            </a:pPr>
            <a:r>
              <a:rPr lang="en-US" sz="2800" b="1" smtClean="0">
                <a:latin typeface="Times New Roman" panose="02020603050405020304" pitchFamily="18" charset="0"/>
                <a:cs typeface="Times New Roman" panose="02020603050405020304" pitchFamily="18" charset="0"/>
              </a:rPr>
              <a:t>2. Tình hình chính trị</a:t>
            </a:r>
          </a:p>
          <a:p>
            <a:pPr>
              <a:lnSpc>
                <a:spcPct val="150000"/>
              </a:lnSpc>
            </a:pPr>
            <a:r>
              <a:rPr lang="en-US" sz="2800" b="1" smtClean="0">
                <a:latin typeface="Times New Roman" panose="02020603050405020304" pitchFamily="18" charset="0"/>
                <a:cs typeface="Times New Roman" panose="02020603050405020304" pitchFamily="18" charset="0"/>
              </a:rPr>
              <a:t>3. Tình hình kinh tế -xã hội</a:t>
            </a:r>
          </a:p>
          <a:p>
            <a:pPr>
              <a:lnSpc>
                <a:spcPct val="150000"/>
              </a:lnSpc>
            </a:pPr>
            <a:r>
              <a:rPr lang="en-US" sz="2800" b="1" smtClean="0">
                <a:latin typeface="Times New Roman" panose="02020603050405020304" pitchFamily="18" charset="0"/>
                <a:cs typeface="Times New Roman" panose="02020603050405020304" pitchFamily="18" charset="0"/>
              </a:rPr>
              <a:t>4. Tình hình văn hóa</a:t>
            </a:r>
            <a:endParaRPr lang="en-US" sz="28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32917106"/>
      </p:ext>
    </p:extLst>
  </p:cSld>
  <p:clrMapOvr>
    <a:masterClrMapping/>
  </p:clrMapOvr>
  <p:transition spd="slow" advTm="5000">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11218" y="12960"/>
            <a:ext cx="12193693" cy="6858000"/>
          </a:xfrm>
          <a:prstGeom prst="rect">
            <a:avLst/>
          </a:prstGeom>
          <a:noFill/>
          <a:ln w="9525">
            <a:noFill/>
            <a:miter lim="800000"/>
            <a:headEnd/>
            <a:tailEnd/>
          </a:ln>
        </p:spPr>
      </p:pic>
      <p:sp>
        <p:nvSpPr>
          <p:cNvPr id="10243" name="Rectangle 1"/>
          <p:cNvSpPr>
            <a:spLocks noChangeArrowheads="1"/>
          </p:cNvSpPr>
          <p:nvPr/>
        </p:nvSpPr>
        <p:spPr bwMode="auto">
          <a:xfrm>
            <a:off x="762000" y="762000"/>
            <a:ext cx="11738187" cy="584759"/>
          </a:xfrm>
          <a:prstGeom prst="rect">
            <a:avLst/>
          </a:prstGeom>
          <a:noFill/>
          <a:ln w="9525">
            <a:noFill/>
            <a:miter lim="800000"/>
            <a:headEnd/>
            <a:tailEnd/>
          </a:ln>
        </p:spPr>
        <p:txBody>
          <a:bodyPr wrap="square" lIns="91423" tIns="45712" rIns="91423" bIns="45712">
            <a:spAutoFit/>
          </a:bodyPr>
          <a:lstStyle/>
          <a:p>
            <a:r>
              <a:rPr lang="vi-VN" altLang="vi-VN" sz="3200" b="1" dirty="0">
                <a:solidFill>
                  <a:srgbClr val="FFFF00"/>
                </a:solidFill>
                <a:latin typeface="+mj-lt"/>
                <a:cs typeface="Times New Roman" pitchFamily="18" charset="0"/>
              </a:rPr>
              <a:t>1</a:t>
            </a:r>
            <a:r>
              <a:rPr lang="en-US" altLang="vi-VN" sz="3200" b="1" dirty="0">
                <a:solidFill>
                  <a:srgbClr val="FFFF00"/>
                </a:solidFill>
                <a:latin typeface="+mj-lt"/>
                <a:cs typeface="Times New Roman" pitchFamily="18" charset="0"/>
              </a:rPr>
              <a:t>. </a:t>
            </a:r>
            <a:r>
              <a:rPr lang="en-US" sz="3200" b="1" dirty="0" err="1">
                <a:solidFill>
                  <a:srgbClr val="FFFF00"/>
                </a:solidFill>
                <a:latin typeface="Times New Roman" pitchFamily="18" charset="0"/>
                <a:cs typeface="Times New Roman" pitchFamily="18" charset="0"/>
              </a:rPr>
              <a:t>Sự</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thành</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lập</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nhà</a:t>
            </a:r>
            <a:r>
              <a:rPr lang="en-US" sz="3200" b="1" dirty="0">
                <a:solidFill>
                  <a:srgbClr val="FFFF00"/>
                </a:solidFill>
                <a:latin typeface="Times New Roman" pitchFamily="18" charset="0"/>
                <a:cs typeface="Times New Roman" pitchFamily="18" charset="0"/>
              </a:rPr>
              <a:t> </a:t>
            </a:r>
            <a:r>
              <a:rPr lang="en-US" sz="3200" b="1" dirty="0" err="1">
                <a:solidFill>
                  <a:srgbClr val="FFFF00"/>
                </a:solidFill>
                <a:latin typeface="Times New Roman" pitchFamily="18" charset="0"/>
                <a:cs typeface="Times New Roman" pitchFamily="18" charset="0"/>
              </a:rPr>
              <a:t>Trần</a:t>
            </a:r>
            <a:r>
              <a:rPr lang="en-US" sz="3200" b="1" dirty="0">
                <a:solidFill>
                  <a:srgbClr val="FFFF00"/>
                </a:solidFill>
                <a:latin typeface="Times New Roman" pitchFamily="18" charset="0"/>
                <a:cs typeface="Times New Roman" pitchFamily="18" charset="0"/>
              </a:rPr>
              <a:t>.</a:t>
            </a:r>
            <a:endParaRPr lang="en-US" sz="3200" dirty="0">
              <a:solidFill>
                <a:srgbClr val="FFFF00"/>
              </a:solidFill>
              <a:latin typeface="Times New Roman" pitchFamily="18" charset="0"/>
              <a:cs typeface="Times New Roman" pitchFamily="18" charset="0"/>
            </a:endParaRPr>
          </a:p>
        </p:txBody>
      </p:sp>
    </p:spTree>
    <p:extLst>
      <p:ext uri="{BB962C8B-B14F-4D97-AF65-F5344CB8AC3E}">
        <p14:creationId xmlns:p14="http://schemas.microsoft.com/office/powerpoint/2010/main" val="29383231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243"/>
                                        </p:tgtEl>
                                        <p:attrNameLst>
                                          <p:attrName>style.visibility</p:attrName>
                                        </p:attrNameLst>
                                      </p:cBhvr>
                                      <p:to>
                                        <p:strVal val="visible"/>
                                      </p:to>
                                    </p:set>
                                    <p:anim calcmode="lin" valueType="num">
                                      <p:cBhvr additive="base">
                                        <p:cTn id="7" dur="500" fill="hold"/>
                                        <p:tgtEl>
                                          <p:spTgt spid="10243"/>
                                        </p:tgtEl>
                                        <p:attrNameLst>
                                          <p:attrName>ppt_x</p:attrName>
                                        </p:attrNameLst>
                                      </p:cBhvr>
                                      <p:tavLst>
                                        <p:tav tm="0">
                                          <p:val>
                                            <p:strVal val="#ppt_x"/>
                                          </p:val>
                                        </p:tav>
                                        <p:tav tm="100000">
                                          <p:val>
                                            <p:strVal val="#ppt_x"/>
                                          </p:val>
                                        </p:tav>
                                      </p:tavLst>
                                    </p:anim>
                                    <p:anim calcmode="lin" valueType="num">
                                      <p:cBhvr additive="base">
                                        <p:cTn id="8" dur="500" fill="hold"/>
                                        <p:tgtEl>
                                          <p:spTgt spid="102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23900" y="228600"/>
            <a:ext cx="10287000" cy="421654"/>
          </a:xfrm>
          <a:prstGeom prst="rect">
            <a:avLst/>
          </a:prstGeom>
        </p:spPr>
        <p:txBody>
          <a:bodyPr wrap="square">
            <a:spAutoFit/>
          </a:bodyPr>
          <a:lstStyle/>
          <a:p>
            <a:pPr>
              <a:lnSpc>
                <a:spcPct val="107000"/>
              </a:lnSpc>
              <a:spcAft>
                <a:spcPts val="800"/>
              </a:spcAft>
            </a:pPr>
            <a:r>
              <a:rPr lang="en-US" sz="2000" b="1">
                <a:latin typeface="Times New Roman" panose="02020603050405020304" pitchFamily="18" charset="0"/>
                <a:ea typeface="Calibri" panose="020F0502020204030204" pitchFamily="34" charset="0"/>
                <a:cs typeface="Times New Roman" panose="02020603050405020304" pitchFamily="18" charset="0"/>
              </a:rPr>
              <a:t>PHIẾU HỌC TẬP SỐ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1:</a:t>
            </a:r>
            <a:r>
              <a:rPr lang="en-US" sz="1600" smtClean="0">
                <a:latin typeface="Calibri" panose="020F0502020204030204" pitchFamily="34" charset="0"/>
                <a:ea typeface="Calibri" panose="020F0502020204030204" pitchFamily="34" charset="0"/>
                <a:cs typeface="Times New Roman" panose="02020603050405020304" pitchFamily="18" charset="0"/>
              </a:rPr>
              <a:t>           </a:t>
            </a:r>
            <a:r>
              <a:rPr lang="en-US" sz="2000" b="1" smtClean="0">
                <a:latin typeface="Times New Roman" panose="02020603050405020304" pitchFamily="18" charset="0"/>
                <a:ea typeface="Calibri" panose="020F0502020204030204" pitchFamily="34" charset="0"/>
                <a:cs typeface="Times New Roman" panose="02020603050405020304" pitchFamily="18" charset="0"/>
              </a:rPr>
              <a:t>TÌM </a:t>
            </a:r>
            <a:r>
              <a:rPr lang="en-US" sz="2000" b="1">
                <a:latin typeface="Times New Roman" panose="02020603050405020304" pitchFamily="18" charset="0"/>
                <a:ea typeface="Calibri" panose="020F0502020204030204" pitchFamily="34" charset="0"/>
                <a:cs typeface="Times New Roman" panose="02020603050405020304" pitchFamily="18" charset="0"/>
              </a:rPr>
              <a:t>HIỂU VỀ SỰ THÀNH LẬP NHÀ TRẦN</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177204449"/>
              </p:ext>
            </p:extLst>
          </p:nvPr>
        </p:nvGraphicFramePr>
        <p:xfrm>
          <a:off x="609600" y="1066801"/>
          <a:ext cx="10515600" cy="4952999"/>
        </p:xfrm>
        <a:graphic>
          <a:graphicData uri="http://schemas.openxmlformats.org/drawingml/2006/table">
            <a:tbl>
              <a:tblPr firstRow="1" firstCol="1" bandRow="1">
                <a:tableStyleId>{5C22544A-7EE6-4342-B048-85BDC9FD1C3A}</a:tableStyleId>
              </a:tblPr>
              <a:tblGrid>
                <a:gridCol w="3429000">
                  <a:extLst>
                    <a:ext uri="{9D8B030D-6E8A-4147-A177-3AD203B41FA5}">
                      <a16:colId xmlns:a16="http://schemas.microsoft.com/office/drawing/2014/main" val="1018396604"/>
                    </a:ext>
                  </a:extLst>
                </a:gridCol>
                <a:gridCol w="7086600">
                  <a:extLst>
                    <a:ext uri="{9D8B030D-6E8A-4147-A177-3AD203B41FA5}">
                      <a16:colId xmlns:a16="http://schemas.microsoft.com/office/drawing/2014/main" val="4203167321"/>
                    </a:ext>
                  </a:extLst>
                </a:gridCol>
              </a:tblGrid>
              <a:tr h="397757">
                <a:tc>
                  <a:txBody>
                    <a:bodyPr/>
                    <a:lstStyle/>
                    <a:p>
                      <a:pPr algn="ctr">
                        <a:lnSpc>
                          <a:spcPct val="107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Câu hỏi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ct val="107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Trả lời</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95891986"/>
                  </a:ext>
                </a:extLst>
              </a:tr>
              <a:tr h="1271150">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1. Nhà Trần thành lập trong hoàn cảnh nào?</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751068"/>
                  </a:ext>
                </a:extLst>
              </a:tr>
              <a:tr h="1299256">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2. Qua mục “Em có biết” Tr. 62, nhận xét về xuất thân dòng họ Trần?</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9665640"/>
                  </a:ext>
                </a:extLst>
              </a:tr>
              <a:tr h="1984836">
                <a:tc>
                  <a:txBody>
                    <a:bodyPr/>
                    <a:lstStyle/>
                    <a:p>
                      <a:pPr algn="just">
                        <a:lnSpc>
                          <a:spcPct val="110000"/>
                        </a:lnSpc>
                        <a:spcAft>
                          <a:spcPts val="800"/>
                        </a:spcAft>
                      </a:pPr>
                      <a:r>
                        <a:rPr lang="en-US" sz="2400">
                          <a:solidFill>
                            <a:schemeClr val="tx1"/>
                          </a:solidFill>
                          <a:effectLst/>
                          <a:latin typeface="Times New Roman" panose="02020603050405020304" pitchFamily="18" charset="0"/>
                          <a:cs typeface="Times New Roman" panose="02020603050405020304" pitchFamily="18" charset="0"/>
                        </a:rPr>
                        <a:t>3. Em có suy nghĩ gì về việc Nhà Trần lên thay nhà Lý trong thời điểm bấy giờ?</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lnSpc>
                          <a:spcPct val="150000"/>
                        </a:lnSpc>
                        <a:spcAft>
                          <a:spcPts val="0"/>
                        </a:spcAft>
                      </a:pPr>
                      <a:r>
                        <a:rPr lang="en-US" sz="2400">
                          <a:solidFill>
                            <a:schemeClr val="tx1"/>
                          </a:solidFill>
                          <a:effectLst/>
                          <a:latin typeface="Times New Roman" panose="02020603050405020304" pitchFamily="18" charset="0"/>
                          <a:cs typeface="Times New Roman" panose="02020603050405020304" pitchFamily="18" charset="0"/>
                        </a:rPr>
                        <a:t> </a:t>
                      </a:r>
                      <a:endParaRPr lang="en-US" sz="2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44173" marR="44173" marT="61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6126453"/>
                  </a:ext>
                </a:extLst>
              </a:tr>
            </a:tbl>
          </a:graphicData>
        </a:graphic>
      </p:graphicFrame>
    </p:spTree>
    <p:extLst>
      <p:ext uri="{BB962C8B-B14F-4D97-AF65-F5344CB8AC3E}">
        <p14:creationId xmlns:p14="http://schemas.microsoft.com/office/powerpoint/2010/main" val="2053683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3"/>
          <p:cNvPicPr>
            <a:picLocks noChangeAspect="1"/>
          </p:cNvPicPr>
          <p:nvPr/>
        </p:nvPicPr>
        <p:blipFill>
          <a:blip r:embed="rId2" cstate="print"/>
          <a:srcRect/>
          <a:stretch>
            <a:fillRect/>
          </a:stretch>
        </p:blipFill>
        <p:spPr bwMode="auto">
          <a:xfrm>
            <a:off x="-20743" y="0"/>
            <a:ext cx="12193693" cy="6858000"/>
          </a:xfrm>
          <a:prstGeom prst="rect">
            <a:avLst/>
          </a:prstGeom>
          <a:noFill/>
          <a:ln w="9525">
            <a:noFill/>
            <a:miter lim="800000"/>
            <a:headEnd/>
            <a:tailEnd/>
          </a:ln>
        </p:spPr>
      </p:pic>
      <p:sp>
        <p:nvSpPr>
          <p:cNvPr id="9" name="Cloud Callout 8"/>
          <p:cNvSpPr/>
          <p:nvPr/>
        </p:nvSpPr>
        <p:spPr bwMode="auto">
          <a:xfrm>
            <a:off x="7162800" y="457200"/>
            <a:ext cx="4639491" cy="3962400"/>
          </a:xfrm>
          <a:prstGeom prst="cloudCallout">
            <a:avLst>
              <a:gd name="adj1" fmla="val -58385"/>
              <a:gd name="adj2" fmla="val 44659"/>
            </a:avLst>
          </a:prstGeom>
          <a:solidFill>
            <a:schemeClr val="bg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defTabSz="914400" eaLnBrk="0" fontAlgn="base" hangingPunct="0">
              <a:spcBef>
                <a:spcPct val="0"/>
              </a:spcBef>
              <a:spcAft>
                <a:spcPct val="0"/>
              </a:spcAft>
            </a:pPr>
            <a:r>
              <a:rPr lang="en-US" sz="2800" b="1" i="1" dirty="0" err="1">
                <a:solidFill>
                  <a:srgbClr val="FF0000"/>
                </a:solidFill>
                <a:latin typeface="Times New Roman" panose="02020603050405020304" pitchFamily="18" charset="0"/>
                <a:cs typeface="Times New Roman" panose="02020603050405020304" pitchFamily="18" charset="0"/>
              </a:rPr>
              <a:t>Dựa</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vào</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thông</a:t>
            </a:r>
            <a:r>
              <a:rPr lang="en-US" sz="2800" b="1" i="1" dirty="0">
                <a:solidFill>
                  <a:srgbClr val="FF0000"/>
                </a:solidFill>
                <a:latin typeface="Times New Roman" panose="02020603050405020304" pitchFamily="18" charset="0"/>
                <a:cs typeface="Times New Roman" panose="02020603050405020304" pitchFamily="18" charset="0"/>
              </a:rPr>
              <a:t> tin </a:t>
            </a:r>
            <a:r>
              <a:rPr lang="en-US" sz="2800" b="1" i="1" dirty="0" err="1">
                <a:solidFill>
                  <a:srgbClr val="FF0000"/>
                </a:solidFill>
                <a:latin typeface="Times New Roman" panose="02020603050405020304" pitchFamily="18" charset="0"/>
                <a:cs typeface="Times New Roman" panose="02020603050405020304" pitchFamily="18" charset="0"/>
              </a:rPr>
              <a:t>trong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mục</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biết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em</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có</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suy</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nghĩ</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gì</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về</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xuất</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thân</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dòng</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họ</a:t>
            </a:r>
            <a:r>
              <a:rPr lang="en-US" sz="2800" b="1" i="1" dirty="0">
                <a:solidFill>
                  <a:srgbClr val="FF0000"/>
                </a:solidFill>
                <a:latin typeface="Times New Roman" panose="02020603050405020304" pitchFamily="18" charset="0"/>
                <a:cs typeface="Times New Roman" panose="02020603050405020304" pitchFamily="18" charset="0"/>
              </a:rPr>
              <a:t> </a:t>
            </a:r>
            <a:r>
              <a:rPr lang="en-US" sz="2800" b="1" i="1" dirty="0" err="1">
                <a:solidFill>
                  <a:srgbClr val="FF0000"/>
                </a:solidFill>
                <a:latin typeface="Times New Roman" panose="02020603050405020304" pitchFamily="18" charset="0"/>
                <a:cs typeface="Times New Roman" panose="02020603050405020304" pitchFamily="18" charset="0"/>
              </a:rPr>
              <a:t>Trần</a:t>
            </a:r>
            <a:r>
              <a:rPr lang="en-US" sz="2800" b="1" i="1" dirty="0">
                <a:solidFill>
                  <a:srgbClr val="FF0000"/>
                </a:solidFill>
                <a:latin typeface="Times New Roman" panose="02020603050405020304" pitchFamily="18" charset="0"/>
                <a:cs typeface="Times New Roman" panose="02020603050405020304" pitchFamily="18" charset="0"/>
              </a:rPr>
              <a:t>?</a:t>
            </a:r>
            <a:endParaRPr kumimoji="0" lang="en-US" sz="2800" b="1" i="1" u="none" strike="noStrike" cap="none" normalizeH="0" baseline="0" dirty="0">
              <a:ln>
                <a:noFill/>
              </a:ln>
              <a:solidFill>
                <a:srgbClr val="FF0000"/>
              </a:solidFill>
              <a:effectLst/>
              <a:latin typeface="Times New Roman" panose="02020603050405020304" pitchFamily="18" charset="0"/>
              <a:cs typeface="Times New Roman" panose="02020603050405020304" pitchFamily="18" charset="0"/>
            </a:endParaRPr>
          </a:p>
        </p:txBody>
      </p:sp>
      <p:sp>
        <p:nvSpPr>
          <p:cNvPr id="10" name="Rectangle 9"/>
          <p:cNvSpPr/>
          <p:nvPr/>
        </p:nvSpPr>
        <p:spPr>
          <a:xfrm>
            <a:off x="533400" y="1752600"/>
            <a:ext cx="6400800" cy="4031873"/>
          </a:xfrm>
          <a:prstGeom prst="rect">
            <a:avLst/>
          </a:prstGeom>
        </p:spPr>
        <p:txBody>
          <a:bodyPr wrap="square">
            <a:spAutoFit/>
          </a:bodyPr>
          <a:lstStyle/>
          <a:p>
            <a:pPr>
              <a:spcAft>
                <a:spcPts val="0"/>
              </a:spcAft>
            </a:pPr>
            <a:r>
              <a:rPr lang="en-US"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Dòng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họ</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vốn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xuất</a:t>
            </a:r>
            <a:r>
              <a:rPr lang="vi-VN" sz="3200" b="1" u="sng" dirty="0">
                <a:solidFill>
                  <a:srgbClr val="FFFF00"/>
                </a:solidFill>
                <a:latin typeface="Times New Roman" panose="02020603050405020304" pitchFamily="18" charset="0"/>
                <a:ea typeface="Times New Roman" panose="02020603050405020304" pitchFamily="18" charset="0"/>
              </a:rPr>
              <a:t> thân </a:t>
            </a:r>
            <a:r>
              <a:rPr lang="vi-VN" sz="3200" b="1" u="sng" dirty="0" err="1">
                <a:solidFill>
                  <a:srgbClr val="FFFF00"/>
                </a:solidFill>
                <a:latin typeface="Times New Roman" panose="02020603050405020304" pitchFamily="18" charset="0"/>
                <a:ea typeface="Times New Roman" panose="02020603050405020304" pitchFamily="18" charset="0"/>
              </a:rPr>
              <a:t>làm</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nghề</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đánh</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cá</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tại</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vùng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hạ</a:t>
            </a:r>
            <a:r>
              <a:rPr lang="vi-VN" sz="3200" b="1" dirty="0">
                <a:solidFill>
                  <a:srgbClr val="FFFF00"/>
                </a:solidFill>
                <a:latin typeface="Times New Roman" panose="02020603050405020304" pitchFamily="18" charset="0"/>
                <a:ea typeface="Times New Roman" panose="02020603050405020304" pitchFamily="18" charset="0"/>
              </a:rPr>
              <a:t> lưu sông </a:t>
            </a:r>
            <a:r>
              <a:rPr lang="vi-VN" sz="3200" b="1" err="1">
                <a:solidFill>
                  <a:srgbClr val="FFFF00"/>
                </a:solidFill>
                <a:latin typeface="Times New Roman" panose="02020603050405020304" pitchFamily="18" charset="0"/>
                <a:ea typeface="Times New Roman" panose="02020603050405020304" pitchFamily="18" charset="0"/>
              </a:rPr>
              <a:t>Hồng</a:t>
            </a:r>
            <a:r>
              <a:rPr lang="vi-VN" sz="3200" b="1">
                <a:solidFill>
                  <a:srgbClr val="FFFF00"/>
                </a:solidFill>
                <a:latin typeface="Times New Roman" panose="02020603050405020304" pitchFamily="18" charset="0"/>
                <a:ea typeface="Times New Roman" panose="02020603050405020304" pitchFamily="18" charset="0"/>
              </a:rPr>
              <a:t> </a:t>
            </a:r>
            <a:r>
              <a:rPr lang="vi-VN" sz="3200" b="1" smtClean="0">
                <a:solidFill>
                  <a:srgbClr val="FFFF00"/>
                </a:solidFill>
                <a:latin typeface="Times New Roman" panose="02020603050405020304" pitchFamily="18" charset="0"/>
                <a:ea typeface="Times New Roman" panose="02020603050405020304" pitchFamily="18" charset="0"/>
              </a:rPr>
              <a:t>(Thái </a:t>
            </a:r>
            <a:r>
              <a:rPr lang="vi-VN" sz="3200" b="1" dirty="0" err="1">
                <a:solidFill>
                  <a:srgbClr val="FFFF00"/>
                </a:solidFill>
                <a:latin typeface="Times New Roman" panose="02020603050405020304" pitchFamily="18" charset="0"/>
                <a:ea typeface="Times New Roman" panose="02020603050405020304" pitchFamily="18" charset="0"/>
              </a:rPr>
              <a:t>Bình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và</a:t>
            </a:r>
            <a:r>
              <a:rPr lang="vi-VN" sz="3200" b="1" dirty="0">
                <a:solidFill>
                  <a:srgbClr val="FFFF00"/>
                </a:solidFill>
                <a:latin typeface="Times New Roman" panose="02020603050405020304" pitchFamily="18" charset="0"/>
                <a:ea typeface="Times New Roman" panose="02020603050405020304" pitchFamily="18" charset="0"/>
              </a:rPr>
              <a:t> Nam </a:t>
            </a:r>
            <a:r>
              <a:rPr lang="vi-VN" sz="3200" b="1" dirty="0" err="1">
                <a:solidFill>
                  <a:srgbClr val="FFFF00"/>
                </a:solidFill>
                <a:latin typeface="Times New Roman" panose="02020603050405020304" pitchFamily="18" charset="0"/>
                <a:ea typeface="Times New Roman" panose="02020603050405020304" pitchFamily="18" charset="0"/>
              </a:rPr>
              <a:t>Định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ngày</a:t>
            </a:r>
            <a:r>
              <a:rPr lang="vi-VN" sz="3200" b="1" dirty="0">
                <a:solidFill>
                  <a:srgbClr val="FFFF00"/>
                </a:solidFill>
                <a:latin typeface="Times New Roman" panose="02020603050405020304" pitchFamily="18" charset="0"/>
                <a:ea typeface="Times New Roman" panose="02020603050405020304" pitchFamily="18" charset="0"/>
              </a:rPr>
              <a:t> nay), </a:t>
            </a:r>
            <a:r>
              <a:rPr lang="vi-VN" sz="3200" b="1" u="sng" dirty="0">
                <a:solidFill>
                  <a:srgbClr val="FFFF00"/>
                </a:solidFill>
                <a:latin typeface="Times New Roman" panose="02020603050405020304" pitchFamily="18" charset="0"/>
                <a:ea typeface="Times New Roman" panose="02020603050405020304" pitchFamily="18" charset="0"/>
              </a:rPr>
              <a:t>sau </a:t>
            </a:r>
            <a:r>
              <a:rPr lang="vi-VN" sz="3200" b="1" u="sng" dirty="0" err="1">
                <a:solidFill>
                  <a:srgbClr val="FFFF00"/>
                </a:solidFill>
                <a:latin typeface="Times New Roman" panose="02020603050405020304" pitchFamily="18" charset="0"/>
                <a:ea typeface="Times New Roman" panose="02020603050405020304" pitchFamily="18" charset="0"/>
              </a:rPr>
              <a:t>trở</a:t>
            </a:r>
            <a:r>
              <a:rPr lang="vi-VN" sz="3200" b="1" u="sng" dirty="0">
                <a:solidFill>
                  <a:srgbClr val="FFFF00"/>
                </a:solidFill>
                <a:latin typeface="Times New Roman" panose="02020603050405020304" pitchFamily="18" charset="0"/>
                <a:ea typeface="Times New Roman" panose="02020603050405020304" pitchFamily="18" charset="0"/>
              </a:rPr>
              <a:t> nên </a:t>
            </a:r>
            <a:r>
              <a:rPr lang="vi-VN" sz="3200" b="1" u="sng" dirty="0" err="1">
                <a:solidFill>
                  <a:srgbClr val="FFFF00"/>
                </a:solidFill>
                <a:latin typeface="Times New Roman" panose="02020603050405020304" pitchFamily="18" charset="0"/>
                <a:ea typeface="Times New Roman" panose="02020603050405020304" pitchFamily="18" charset="0"/>
              </a:rPr>
              <a:t>giàu</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có</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và</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là</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một</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thế</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lực</a:t>
            </a:r>
            <a:r>
              <a:rPr lang="vi-VN" sz="3200" b="1" u="sng" dirty="0">
                <a:solidFill>
                  <a:srgbClr val="FFFF00"/>
                </a:solidFill>
                <a:latin typeface="Times New Roman" panose="02020603050405020304" pitchFamily="18" charset="0"/>
                <a:ea typeface="Times New Roman" panose="02020603050405020304" pitchFamily="18" charset="0"/>
              </a:rPr>
              <a:t> </a:t>
            </a:r>
            <a:r>
              <a:rPr lang="vi-VN" sz="3200" b="1" u="sng" dirty="0" err="1">
                <a:solidFill>
                  <a:srgbClr val="FFFF00"/>
                </a:solidFill>
                <a:latin typeface="Times New Roman" panose="02020603050405020304" pitchFamily="18" charset="0"/>
                <a:ea typeface="Times New Roman" panose="02020603050405020304" pitchFamily="18" charset="0"/>
              </a:rPr>
              <a:t>mạnh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Những</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người</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có</a:t>
            </a:r>
            <a:r>
              <a:rPr lang="vi-VN" sz="3200" b="1" dirty="0">
                <a:solidFill>
                  <a:srgbClr val="FFFF00"/>
                </a:solidFill>
                <a:latin typeface="Times New Roman" panose="02020603050405020304" pitchFamily="18" charset="0"/>
                <a:ea typeface="Times New Roman" panose="02020603050405020304" pitchFamily="18" charset="0"/>
              </a:rPr>
              <a:t> công </a:t>
            </a:r>
            <a:r>
              <a:rPr lang="vi-VN" sz="3200" b="1" dirty="0" err="1">
                <a:solidFill>
                  <a:srgbClr val="FFFF00"/>
                </a:solidFill>
                <a:latin typeface="Times New Roman" panose="02020603050405020304" pitchFamily="18" charset="0"/>
                <a:ea typeface="Times New Roman" panose="02020603050405020304" pitchFamily="18" charset="0"/>
              </a:rPr>
              <a:t>lớn</a:t>
            </a:r>
            <a:r>
              <a:rPr lang="vi-VN" sz="3200" b="1" dirty="0">
                <a:solidFill>
                  <a:srgbClr val="FFFF00"/>
                </a:solidFill>
                <a:latin typeface="Times New Roman" panose="02020603050405020304" pitchFamily="18" charset="0"/>
                <a:ea typeface="Times New Roman" panose="02020603050405020304" pitchFamily="18" charset="0"/>
              </a:rPr>
              <a:t> trong </a:t>
            </a:r>
            <a:r>
              <a:rPr lang="vi-VN" sz="3200" b="1" dirty="0" err="1">
                <a:solidFill>
                  <a:srgbClr val="FFFF00"/>
                </a:solidFill>
                <a:latin typeface="Times New Roman" panose="02020603050405020304" pitchFamily="18" charset="0"/>
                <a:ea typeface="Times New Roman" panose="02020603050405020304" pitchFamily="18" charset="0"/>
              </a:rPr>
              <a:t>việc</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thành</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lập</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triều</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là</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Lý</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Thừa</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Trần</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Thủ</a:t>
            </a:r>
            <a:r>
              <a:rPr lang="vi-VN" sz="3200" b="1" dirty="0">
                <a:solidFill>
                  <a:srgbClr val="FFFF00"/>
                </a:solidFill>
                <a:latin typeface="Times New Roman" panose="02020603050405020304" pitchFamily="18" charset="0"/>
                <a:ea typeface="Times New Roman" panose="02020603050405020304" pitchFamily="18" charset="0"/>
              </a:rPr>
              <a:t> </a:t>
            </a:r>
            <a:r>
              <a:rPr lang="vi-VN" sz="3200" b="1" dirty="0" err="1">
                <a:solidFill>
                  <a:srgbClr val="FFFF00"/>
                </a:solidFill>
                <a:latin typeface="Times New Roman" panose="02020603050405020304" pitchFamily="18" charset="0"/>
                <a:ea typeface="Times New Roman" panose="02020603050405020304" pitchFamily="18" charset="0"/>
              </a:rPr>
              <a:t>Độ</a:t>
            </a:r>
            <a:r>
              <a:rPr lang="vi-VN" sz="3200" b="1" dirty="0">
                <a:solidFill>
                  <a:srgbClr val="FFFF00"/>
                </a:solidFill>
                <a:latin typeface="Times New Roman" panose="02020603050405020304" pitchFamily="18" charset="0"/>
                <a:ea typeface="Times New Roman" panose="02020603050405020304" pitchFamily="18" charset="0"/>
              </a:rPr>
              <a:t>….</a:t>
            </a:r>
            <a:endParaRPr lang="en-US" sz="3200" b="1" dirty="0">
              <a:solidFill>
                <a:srgbClr val="FFFF00"/>
              </a:solidFill>
              <a:latin typeface="Times New Roman" panose="02020603050405020304" pitchFamily="18" charset="0"/>
              <a:ea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1000" fill="hold"/>
                                        <p:tgtEl>
                                          <p:spTgt spid="10"/>
                                        </p:tgtEl>
                                        <p:attrNameLst>
                                          <p:attrName>ppt_w</p:attrName>
                                        </p:attrNameLst>
                                      </p:cBhvr>
                                      <p:tavLst>
                                        <p:tav tm="0">
                                          <p:val>
                                            <p:strVal val="#ppt_w*0.70"/>
                                          </p:val>
                                        </p:tav>
                                        <p:tav tm="100000">
                                          <p:val>
                                            <p:strVal val="#ppt_w"/>
                                          </p:val>
                                        </p:tav>
                                      </p:tavLst>
                                    </p:anim>
                                    <p:anim calcmode="lin" valueType="num">
                                      <p:cBhvr>
                                        <p:cTn id="13" dur="1000" fill="hold"/>
                                        <p:tgtEl>
                                          <p:spTgt spid="10"/>
                                        </p:tgtEl>
                                        <p:attrNameLst>
                                          <p:attrName>ppt_h</p:attrName>
                                        </p:attrNameLst>
                                      </p:cBhvr>
                                      <p:tavLst>
                                        <p:tav tm="0">
                                          <p:val>
                                            <p:strVal val="#ppt_h"/>
                                          </p:val>
                                        </p:tav>
                                        <p:tav tm="100000">
                                          <p:val>
                                            <p:strVal val="#ppt_h"/>
                                          </p:val>
                                        </p:tav>
                                      </p:tavLst>
                                    </p:anim>
                                    <p:animEffect transition="in" filter="fade">
                                      <p:cBhvr>
                                        <p:cTn id="14"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4477</TotalTime>
  <Words>1683</Words>
  <Application>Microsoft Office PowerPoint</Application>
  <PresentationFormat>Widescreen</PresentationFormat>
  <Paragraphs>178</Paragraphs>
  <Slides>34</Slides>
  <Notes>7</Notes>
  <HiddenSlides>0</HiddenSlides>
  <MMClips>4</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Microsoft YaHei</vt:lpstr>
      <vt:lpstr>.VnTime</vt:lpstr>
      <vt:lpstr>.VnTimeH</vt:lpstr>
      <vt:lpstr>Arial</vt:lpstr>
      <vt:lpstr>Calibri</vt:lpstr>
      <vt:lpstr>等线</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Admin</dc:creator>
  <cp:lastModifiedBy>Acer</cp:lastModifiedBy>
  <cp:revision>366</cp:revision>
  <cp:lastPrinted>2026-02-02T15:17:15Z</cp:lastPrinted>
  <dcterms:created xsi:type="dcterms:W3CDTF">2018-11-04T14:19:53Z</dcterms:created>
  <dcterms:modified xsi:type="dcterms:W3CDTF">2026-02-05T14:38:00Z</dcterms:modified>
</cp:coreProperties>
</file>