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3"/>
  </p:notesMasterIdLst>
  <p:sldIdLst>
    <p:sldId id="542" r:id="rId2"/>
    <p:sldId id="450" r:id="rId3"/>
    <p:sldId id="580" r:id="rId4"/>
    <p:sldId id="543" r:id="rId5"/>
    <p:sldId id="544" r:id="rId6"/>
    <p:sldId id="548" r:id="rId7"/>
    <p:sldId id="545" r:id="rId8"/>
    <p:sldId id="546" r:id="rId9"/>
    <p:sldId id="547" r:id="rId10"/>
    <p:sldId id="550" r:id="rId11"/>
    <p:sldId id="552" r:id="rId12"/>
    <p:sldId id="553" r:id="rId13"/>
    <p:sldId id="554" r:id="rId14"/>
    <p:sldId id="561" r:id="rId15"/>
    <p:sldId id="558" r:id="rId16"/>
    <p:sldId id="555" r:id="rId17"/>
    <p:sldId id="559" r:id="rId18"/>
    <p:sldId id="556" r:id="rId19"/>
    <p:sldId id="564" r:id="rId20"/>
    <p:sldId id="557" r:id="rId21"/>
    <p:sldId id="560" r:id="rId22"/>
    <p:sldId id="563" r:id="rId23"/>
    <p:sldId id="565" r:id="rId24"/>
    <p:sldId id="570" r:id="rId25"/>
    <p:sldId id="567" r:id="rId26"/>
    <p:sldId id="568" r:id="rId27"/>
    <p:sldId id="485" r:id="rId28"/>
    <p:sldId id="571" r:id="rId29"/>
    <p:sldId id="569" r:id="rId30"/>
    <p:sldId id="573" r:id="rId31"/>
    <p:sldId id="566" r:id="rId32"/>
    <p:sldId id="574" r:id="rId33"/>
    <p:sldId id="572" r:id="rId34"/>
    <p:sldId id="562" r:id="rId35"/>
    <p:sldId id="578" r:id="rId36"/>
    <p:sldId id="575" r:id="rId37"/>
    <p:sldId id="576" r:id="rId38"/>
    <p:sldId id="577" r:id="rId39"/>
    <p:sldId id="579" r:id="rId40"/>
    <p:sldId id="551" r:id="rId41"/>
    <p:sldId id="549" r:id="rId42"/>
    <p:sldId id="480" r:id="rId43"/>
    <p:sldId id="481" r:id="rId44"/>
    <p:sldId id="482" r:id="rId45"/>
    <p:sldId id="484" r:id="rId46"/>
    <p:sldId id="486" r:id="rId47"/>
    <p:sldId id="487" r:id="rId48"/>
    <p:sldId id="453" r:id="rId49"/>
    <p:sldId id="488" r:id="rId50"/>
    <p:sldId id="489" r:id="rId51"/>
    <p:sldId id="490" r:id="rId52"/>
  </p:sldIdLst>
  <p:sldSz cx="12192000" cy="6858000"/>
  <p:notesSz cx="6735763" cy="9869488"/>
  <p:defaultTextStyle>
    <a:defPPr>
      <a:defRPr lang="en-US"/>
    </a:defPPr>
    <a:lvl1pPr marL="0" algn="l" defTabSz="914049" rtl="0" eaLnBrk="1" latinLnBrk="0" hangingPunct="1">
      <a:defRPr sz="1900" kern="1200">
        <a:solidFill>
          <a:schemeClr val="tx1"/>
        </a:solidFill>
        <a:latin typeface="+mn-lt"/>
        <a:ea typeface="+mn-ea"/>
        <a:cs typeface="+mn-cs"/>
      </a:defRPr>
    </a:lvl1pPr>
    <a:lvl2pPr marL="457025" algn="l" defTabSz="914049" rtl="0" eaLnBrk="1" latinLnBrk="0" hangingPunct="1">
      <a:defRPr sz="1900" kern="1200">
        <a:solidFill>
          <a:schemeClr val="tx1"/>
        </a:solidFill>
        <a:latin typeface="+mn-lt"/>
        <a:ea typeface="+mn-ea"/>
        <a:cs typeface="+mn-cs"/>
      </a:defRPr>
    </a:lvl2pPr>
    <a:lvl3pPr marL="914049" algn="l" defTabSz="914049" rtl="0" eaLnBrk="1" latinLnBrk="0" hangingPunct="1">
      <a:defRPr sz="1900" kern="1200">
        <a:solidFill>
          <a:schemeClr val="tx1"/>
        </a:solidFill>
        <a:latin typeface="+mn-lt"/>
        <a:ea typeface="+mn-ea"/>
        <a:cs typeface="+mn-cs"/>
      </a:defRPr>
    </a:lvl3pPr>
    <a:lvl4pPr marL="1371074" algn="l" defTabSz="914049" rtl="0" eaLnBrk="1" latinLnBrk="0" hangingPunct="1">
      <a:defRPr sz="1900" kern="1200">
        <a:solidFill>
          <a:schemeClr val="tx1"/>
        </a:solidFill>
        <a:latin typeface="+mn-lt"/>
        <a:ea typeface="+mn-ea"/>
        <a:cs typeface="+mn-cs"/>
      </a:defRPr>
    </a:lvl4pPr>
    <a:lvl5pPr marL="1828097" algn="l" defTabSz="914049" rtl="0" eaLnBrk="1" latinLnBrk="0" hangingPunct="1">
      <a:defRPr sz="1900" kern="1200">
        <a:solidFill>
          <a:schemeClr val="tx1"/>
        </a:solidFill>
        <a:latin typeface="+mn-lt"/>
        <a:ea typeface="+mn-ea"/>
        <a:cs typeface="+mn-cs"/>
      </a:defRPr>
    </a:lvl5pPr>
    <a:lvl6pPr marL="2285122" algn="l" defTabSz="914049" rtl="0" eaLnBrk="1" latinLnBrk="0" hangingPunct="1">
      <a:defRPr sz="1900" kern="1200">
        <a:solidFill>
          <a:schemeClr val="tx1"/>
        </a:solidFill>
        <a:latin typeface="+mn-lt"/>
        <a:ea typeface="+mn-ea"/>
        <a:cs typeface="+mn-cs"/>
      </a:defRPr>
    </a:lvl6pPr>
    <a:lvl7pPr marL="2742144" algn="l" defTabSz="914049" rtl="0" eaLnBrk="1" latinLnBrk="0" hangingPunct="1">
      <a:defRPr sz="1900" kern="1200">
        <a:solidFill>
          <a:schemeClr val="tx1"/>
        </a:solidFill>
        <a:latin typeface="+mn-lt"/>
        <a:ea typeface="+mn-ea"/>
        <a:cs typeface="+mn-cs"/>
      </a:defRPr>
    </a:lvl7pPr>
    <a:lvl8pPr marL="3199170" algn="l" defTabSz="914049" rtl="0" eaLnBrk="1" latinLnBrk="0" hangingPunct="1">
      <a:defRPr sz="1900" kern="1200">
        <a:solidFill>
          <a:schemeClr val="tx1"/>
        </a:solidFill>
        <a:latin typeface="+mn-lt"/>
        <a:ea typeface="+mn-ea"/>
        <a:cs typeface="+mn-cs"/>
      </a:defRPr>
    </a:lvl8pPr>
    <a:lvl9pPr marL="3656195" algn="l" defTabSz="91404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p:cViewPr varScale="1">
        <p:scale>
          <a:sx n="107" d="100"/>
          <a:sy n="107" d="100"/>
        </p:scale>
        <p:origin x="714" y="120"/>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EDFB4C71-53BA-4105-92F5-57973C6D48A5}" type="datetimeFigureOut">
              <a:rPr lang="en-US" smtClean="0"/>
              <a:pPr/>
              <a:t>3/28/2026</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CF06201A-1B7B-425B-A4BA-76E7A909A58E}" type="slidenum">
              <a:rPr lang="en-US" smtClean="0"/>
              <a:pPr/>
              <a:t>‹#›</a:t>
            </a:fld>
            <a:endParaRPr lang="en-US"/>
          </a:p>
        </p:txBody>
      </p:sp>
    </p:spTree>
    <p:extLst>
      <p:ext uri="{BB962C8B-B14F-4D97-AF65-F5344CB8AC3E}">
        <p14:creationId xmlns:p14="http://schemas.microsoft.com/office/powerpoint/2010/main" val="88363377"/>
      </p:ext>
    </p:extLst>
  </p:cSld>
  <p:clrMap bg1="lt1" tx1="dk1" bg2="lt2" tx2="dk2" accent1="accent1" accent2="accent2" accent3="accent3" accent4="accent4" accent5="accent5" accent6="accent6" hlink="hlink" folHlink="folHlink"/>
  <p:notesStyle>
    <a:lvl1pPr marL="0" algn="l" defTabSz="914049" rtl="0" eaLnBrk="1" latinLnBrk="0" hangingPunct="1">
      <a:defRPr sz="1200" kern="1200">
        <a:solidFill>
          <a:schemeClr val="tx1"/>
        </a:solidFill>
        <a:latin typeface="+mn-lt"/>
        <a:ea typeface="+mn-ea"/>
        <a:cs typeface="+mn-cs"/>
      </a:defRPr>
    </a:lvl1pPr>
    <a:lvl2pPr marL="457025" algn="l" defTabSz="914049" rtl="0" eaLnBrk="1" latinLnBrk="0" hangingPunct="1">
      <a:defRPr sz="1200" kern="1200">
        <a:solidFill>
          <a:schemeClr val="tx1"/>
        </a:solidFill>
        <a:latin typeface="+mn-lt"/>
        <a:ea typeface="+mn-ea"/>
        <a:cs typeface="+mn-cs"/>
      </a:defRPr>
    </a:lvl2pPr>
    <a:lvl3pPr marL="914049" algn="l" defTabSz="914049" rtl="0" eaLnBrk="1" latinLnBrk="0" hangingPunct="1">
      <a:defRPr sz="1200" kern="1200">
        <a:solidFill>
          <a:schemeClr val="tx1"/>
        </a:solidFill>
        <a:latin typeface="+mn-lt"/>
        <a:ea typeface="+mn-ea"/>
        <a:cs typeface="+mn-cs"/>
      </a:defRPr>
    </a:lvl3pPr>
    <a:lvl4pPr marL="1371074" algn="l" defTabSz="914049" rtl="0" eaLnBrk="1" latinLnBrk="0" hangingPunct="1">
      <a:defRPr sz="1200" kern="1200">
        <a:solidFill>
          <a:schemeClr val="tx1"/>
        </a:solidFill>
        <a:latin typeface="+mn-lt"/>
        <a:ea typeface="+mn-ea"/>
        <a:cs typeface="+mn-cs"/>
      </a:defRPr>
    </a:lvl4pPr>
    <a:lvl5pPr marL="1828097" algn="l" defTabSz="914049" rtl="0" eaLnBrk="1" latinLnBrk="0" hangingPunct="1">
      <a:defRPr sz="1200" kern="1200">
        <a:solidFill>
          <a:schemeClr val="tx1"/>
        </a:solidFill>
        <a:latin typeface="+mn-lt"/>
        <a:ea typeface="+mn-ea"/>
        <a:cs typeface="+mn-cs"/>
      </a:defRPr>
    </a:lvl5pPr>
    <a:lvl6pPr marL="2285122" algn="l" defTabSz="914049" rtl="0" eaLnBrk="1" latinLnBrk="0" hangingPunct="1">
      <a:defRPr sz="1200" kern="1200">
        <a:solidFill>
          <a:schemeClr val="tx1"/>
        </a:solidFill>
        <a:latin typeface="+mn-lt"/>
        <a:ea typeface="+mn-ea"/>
        <a:cs typeface="+mn-cs"/>
      </a:defRPr>
    </a:lvl6pPr>
    <a:lvl7pPr marL="2742144" algn="l" defTabSz="914049" rtl="0" eaLnBrk="1" latinLnBrk="0" hangingPunct="1">
      <a:defRPr sz="1200" kern="1200">
        <a:solidFill>
          <a:schemeClr val="tx1"/>
        </a:solidFill>
        <a:latin typeface="+mn-lt"/>
        <a:ea typeface="+mn-ea"/>
        <a:cs typeface="+mn-cs"/>
      </a:defRPr>
    </a:lvl7pPr>
    <a:lvl8pPr marL="3199170" algn="l" defTabSz="914049" rtl="0" eaLnBrk="1" latinLnBrk="0" hangingPunct="1">
      <a:defRPr sz="1200" kern="1200">
        <a:solidFill>
          <a:schemeClr val="tx1"/>
        </a:solidFill>
        <a:latin typeface="+mn-lt"/>
        <a:ea typeface="+mn-ea"/>
        <a:cs typeface="+mn-cs"/>
      </a:defRPr>
    </a:lvl8pPr>
    <a:lvl9pPr marL="3656195" algn="l" defTabSz="9140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407988" y="1233488"/>
            <a:ext cx="5919787" cy="3330575"/>
          </a:xfrm>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
        <p:nvSpPr>
          <p:cNvPr id="36868" name="灯片编号占位符 3"/>
          <p:cNvSpPr>
            <a:spLocks noGrp="1"/>
          </p:cNvSpPr>
          <p:nvPr>
            <p:ph type="sldNum" sz="quarter" idx="5"/>
          </p:nvPr>
        </p:nvSpPr>
        <p:spPr bwMode="auto">
          <a:noFill/>
          <a:ln>
            <a:miter lim="800000"/>
            <a:headEnd/>
            <a:tailEnd/>
          </a:ln>
        </p:spPr>
        <p:txBody>
          <a:bodyPr/>
          <a:lstStyle/>
          <a:p>
            <a:fld id="{E2C60E3E-27E8-4C00-B84A-BC47EC441913}" type="slidenum">
              <a:rPr lang="zh-CN" altLang="en-US" smtClean="0">
                <a:solidFill>
                  <a:srgbClr val="000000"/>
                </a:solidFill>
              </a:rPr>
              <a:pPr/>
              <a:t>1</a:t>
            </a:fld>
            <a:endParaRPr lang="zh-CN" altLang="en-US">
              <a:solidFill>
                <a:srgbClr val="000000"/>
              </a:solidFill>
            </a:endParaRPr>
          </a:p>
        </p:txBody>
      </p:sp>
    </p:spTree>
    <p:extLst>
      <p:ext uri="{BB962C8B-B14F-4D97-AF65-F5344CB8AC3E}">
        <p14:creationId xmlns:p14="http://schemas.microsoft.com/office/powerpoint/2010/main" val="10865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0F0966-2902-461C-A9D7-9AF60C073544}"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F0966-2902-461C-A9D7-9AF60C073544}"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F0966-2902-461C-A9D7-9AF60C073544}"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170"/>
            <a:ext cx="12192000" cy="6902172"/>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1197718">
            <a:off x="-1047625" y="-106047"/>
            <a:ext cx="14287248" cy="7143624"/>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95803" y="644697"/>
            <a:ext cx="1743460" cy="801863"/>
          </a:xfrm>
          <a:prstGeom prst="rect">
            <a:avLst/>
          </a:prstGeom>
        </p:spPr>
      </p:pic>
      <p:pic>
        <p:nvPicPr>
          <p:cNvPr id="6" name="图片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549" y="59033"/>
            <a:ext cx="2534828" cy="1049481"/>
          </a:xfrm>
          <a:prstGeom prst="rect">
            <a:avLst/>
          </a:prstGeom>
        </p:spPr>
      </p:pic>
    </p:spTree>
    <p:extLst>
      <p:ext uri="{BB962C8B-B14F-4D97-AF65-F5344CB8AC3E}">
        <p14:creationId xmlns:p14="http://schemas.microsoft.com/office/powerpoint/2010/main" val="12369301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9962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9950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F0966-2902-461C-A9D7-9AF60C073544}"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F0966-2902-461C-A9D7-9AF60C073544}"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F0966-2902-461C-A9D7-9AF60C073544}"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F0966-2902-461C-A9D7-9AF60C073544}" type="datetimeFigureOut">
              <a:rPr lang="en-US" smtClean="0"/>
              <a:pPr/>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F0966-2902-461C-A9D7-9AF60C073544}" type="datetimeFigureOut">
              <a:rPr lang="en-US" smtClean="0"/>
              <a:pPr/>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F0966-2902-461C-A9D7-9AF60C073544}" type="datetimeFigureOut">
              <a:rPr lang="en-US" smtClean="0"/>
              <a:pPr/>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F0966-2902-461C-A9D7-9AF60C073544}"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F0966-2902-461C-A9D7-9AF60C073544}"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567EA-7D1A-44CD-A33A-CF38947E7B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F0966-2902-461C-A9D7-9AF60C073544}" type="datetimeFigureOut">
              <a:rPr lang="en-US" smtClean="0"/>
              <a:pPr/>
              <a:t>3/28/2026</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567EA-7D1A-44CD-A33A-CF38947E7B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686" r:id="rId13"/>
    <p:sldLayoutId id="2147483687" r:id="rId14"/>
    <p:sldLayoutId id="214748368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file:///C:\Users\HUNG\AppData\Local\Microsoft\Windows\INetCache\Content.MSO\AC112EF2.mp3" TargetMode="Externa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p:cNvPicPr>
            <a:picLocks noChangeAspect="1"/>
          </p:cNvPicPr>
          <p:nvPr/>
        </p:nvPicPr>
        <p:blipFill>
          <a:blip r:embed="rId4" cstate="print"/>
          <a:srcRect/>
          <a:stretch>
            <a:fillRect/>
          </a:stretch>
        </p:blipFill>
        <p:spPr bwMode="auto">
          <a:xfrm>
            <a:off x="0" y="-43865"/>
            <a:ext cx="12192000" cy="6901865"/>
          </a:xfrm>
          <a:prstGeom prst="rect">
            <a:avLst/>
          </a:prstGeom>
          <a:noFill/>
          <a:ln w="9525">
            <a:noFill/>
            <a:miter lim="800000"/>
            <a:headEnd/>
            <a:tailEnd/>
          </a:ln>
        </p:spPr>
      </p:pic>
      <p:pic>
        <p:nvPicPr>
          <p:cNvPr id="5123" name="图片 3"/>
          <p:cNvPicPr>
            <a:picLocks noChangeAspect="1"/>
          </p:cNvPicPr>
          <p:nvPr/>
        </p:nvPicPr>
        <p:blipFill>
          <a:blip r:embed="rId5" cstate="print"/>
          <a:srcRect/>
          <a:stretch>
            <a:fillRect/>
          </a:stretch>
        </p:blipFill>
        <p:spPr bwMode="auto">
          <a:xfrm rot="-402282">
            <a:off x="-1047328" y="-105903"/>
            <a:ext cx="14286655" cy="7143750"/>
          </a:xfrm>
          <a:prstGeom prst="rect">
            <a:avLst/>
          </a:prstGeom>
          <a:noFill/>
          <a:ln w="9525">
            <a:noFill/>
            <a:miter lim="800000"/>
            <a:headEnd/>
            <a:tailEnd/>
          </a:ln>
        </p:spPr>
      </p:pic>
      <p:pic>
        <p:nvPicPr>
          <p:cNvPr id="6" name="图片 5"/>
          <p:cNvPicPr>
            <a:picLocks noChangeAspect="1"/>
          </p:cNvPicPr>
          <p:nvPr/>
        </p:nvPicPr>
        <p:blipFill>
          <a:blip r:embed="rId6" cstate="print"/>
          <a:srcRect/>
          <a:stretch>
            <a:fillRect/>
          </a:stretch>
        </p:blipFill>
        <p:spPr bwMode="auto">
          <a:xfrm>
            <a:off x="0" y="3182106"/>
            <a:ext cx="12192000" cy="3655845"/>
          </a:xfrm>
          <a:prstGeom prst="rect">
            <a:avLst/>
          </a:prstGeom>
          <a:noFill/>
          <a:ln w="9525">
            <a:noFill/>
            <a:miter lim="800000"/>
            <a:headEnd/>
            <a:tailEnd/>
          </a:ln>
        </p:spPr>
      </p:pic>
      <p:pic>
        <p:nvPicPr>
          <p:cNvPr id="5125" name="图片 4"/>
          <p:cNvPicPr>
            <a:picLocks noChangeAspect="1"/>
          </p:cNvPicPr>
          <p:nvPr/>
        </p:nvPicPr>
        <p:blipFill>
          <a:blip r:embed="rId7" cstate="print"/>
          <a:srcRect/>
          <a:stretch>
            <a:fillRect/>
          </a:stretch>
        </p:blipFill>
        <p:spPr bwMode="auto">
          <a:xfrm>
            <a:off x="10095657" y="644818"/>
            <a:ext cx="1743287" cy="801478"/>
          </a:xfrm>
          <a:prstGeom prst="rect">
            <a:avLst/>
          </a:prstGeom>
          <a:noFill/>
          <a:ln w="9525">
            <a:noFill/>
            <a:miter lim="800000"/>
            <a:headEnd/>
            <a:tailEnd/>
          </a:ln>
        </p:spPr>
      </p:pic>
      <p:pic>
        <p:nvPicPr>
          <p:cNvPr id="5126" name="图片 10"/>
          <p:cNvPicPr>
            <a:picLocks noChangeAspect="1"/>
          </p:cNvPicPr>
          <p:nvPr/>
        </p:nvPicPr>
        <p:blipFill>
          <a:blip r:embed="rId8" cstate="print"/>
          <a:srcRect/>
          <a:stretch>
            <a:fillRect/>
          </a:stretch>
        </p:blipFill>
        <p:spPr bwMode="auto">
          <a:xfrm>
            <a:off x="-82128" y="58905"/>
            <a:ext cx="2534075" cy="1049630"/>
          </a:xfrm>
          <a:prstGeom prst="rect">
            <a:avLst/>
          </a:prstGeom>
          <a:noFill/>
          <a:ln w="9525">
            <a:noFill/>
            <a:miter lim="800000"/>
            <a:headEnd/>
            <a:tailEnd/>
          </a:ln>
        </p:spPr>
      </p:pic>
      <p:pic>
        <p:nvPicPr>
          <p:cNvPr id="8" name="图片 7"/>
          <p:cNvPicPr>
            <a:picLocks noChangeAspect="1"/>
          </p:cNvPicPr>
          <p:nvPr/>
        </p:nvPicPr>
        <p:blipFill>
          <a:blip r:embed="rId9" cstate="print"/>
          <a:srcRect/>
          <a:stretch>
            <a:fillRect/>
          </a:stretch>
        </p:blipFill>
        <p:spPr bwMode="auto">
          <a:xfrm>
            <a:off x="8227907" y="3815017"/>
            <a:ext cx="3053080" cy="3053013"/>
          </a:xfrm>
          <a:prstGeom prst="rect">
            <a:avLst/>
          </a:prstGeom>
          <a:noFill/>
          <a:ln w="9525">
            <a:noFill/>
            <a:miter lim="800000"/>
            <a:headEnd/>
            <a:tailEnd/>
          </a:ln>
        </p:spPr>
      </p:pic>
      <p:pic>
        <p:nvPicPr>
          <p:cNvPr id="9" name="图片 8"/>
          <p:cNvPicPr>
            <a:picLocks noChangeAspect="1"/>
          </p:cNvPicPr>
          <p:nvPr/>
        </p:nvPicPr>
        <p:blipFill>
          <a:blip r:embed="rId10" cstate="print"/>
          <a:srcRect/>
          <a:stretch>
            <a:fillRect/>
          </a:stretch>
        </p:blipFill>
        <p:spPr bwMode="auto">
          <a:xfrm rot="371831">
            <a:off x="767083" y="1920667"/>
            <a:ext cx="4516967" cy="6389896"/>
          </a:xfrm>
          <a:prstGeom prst="rect">
            <a:avLst/>
          </a:prstGeom>
          <a:noFill/>
          <a:ln w="9525">
            <a:noFill/>
            <a:miter lim="800000"/>
            <a:headEnd/>
            <a:tailEnd/>
          </a:ln>
        </p:spPr>
      </p:pic>
      <p:pic>
        <p:nvPicPr>
          <p:cNvPr id="2" name="AC112EF2.mp3">
            <a:hlinkClick r:id="" action="ppaction://media"/>
          </p:cNvPr>
          <p:cNvPicPr>
            <a:picLocks noRot="1" noChangeAspect="1"/>
          </p:cNvPicPr>
          <p:nvPr>
            <a:audioFile r:link="rId1"/>
          </p:nvPr>
        </p:nvPicPr>
        <p:blipFill>
          <a:blip r:embed="rId11" cstate="print"/>
          <a:srcRect/>
          <a:stretch>
            <a:fillRect/>
          </a:stretch>
        </p:blipFill>
        <p:spPr bwMode="auto">
          <a:xfrm>
            <a:off x="-1415627" y="-2145632"/>
            <a:ext cx="1083733" cy="1083469"/>
          </a:xfrm>
          <a:prstGeom prst="rect">
            <a:avLst/>
          </a:prstGeom>
          <a:noFill/>
          <a:ln w="9525">
            <a:noFill/>
            <a:miter lim="800000"/>
            <a:headEnd/>
            <a:tailEnd/>
          </a:ln>
        </p:spPr>
      </p:pic>
      <p:sp>
        <p:nvSpPr>
          <p:cNvPr id="5130" name="TextBox 20"/>
          <p:cNvSpPr txBox="1">
            <a:spLocks noChangeArrowheads="1"/>
          </p:cNvSpPr>
          <p:nvPr/>
        </p:nvSpPr>
        <p:spPr bwMode="auto">
          <a:xfrm>
            <a:off x="809741" y="1560718"/>
            <a:ext cx="11201400" cy="1446534"/>
          </a:xfrm>
          <a:prstGeom prst="rect">
            <a:avLst/>
          </a:prstGeom>
          <a:noFill/>
          <a:ln w="9525">
            <a:noFill/>
            <a:miter lim="800000"/>
            <a:headEnd/>
            <a:tailEnd/>
          </a:ln>
        </p:spPr>
        <p:txBody>
          <a:bodyPr wrap="square" lIns="91423" tIns="45712" rIns="91423" bIns="45712">
            <a:spAutoFit/>
          </a:bodyPr>
          <a:lstStyle/>
          <a:p>
            <a:pPr algn="ctr"/>
            <a:r>
              <a:rPr lang="en-US" sz="4400" b="1" smtClean="0">
                <a:solidFill>
                  <a:srgbClr val="FF0000"/>
                </a:solidFill>
                <a:latin typeface="Times New Roman" pitchFamily="18" charset="0"/>
                <a:ea typeface="Microsoft YaHei" pitchFamily="34" charset="-122"/>
                <a:cs typeface="Times New Roman" pitchFamily="18" charset="0"/>
              </a:rPr>
              <a:t>TIẾT 33-BÀI </a:t>
            </a:r>
            <a:r>
              <a:rPr lang="en-US" sz="4400" b="1" dirty="0">
                <a:solidFill>
                  <a:srgbClr val="FF0000"/>
                </a:solidFill>
                <a:latin typeface="Times New Roman" pitchFamily="18" charset="0"/>
                <a:ea typeface="Microsoft YaHei" pitchFamily="34" charset="-122"/>
                <a:cs typeface="Times New Roman" pitchFamily="18" charset="0"/>
              </a:rPr>
              <a:t>13</a:t>
            </a:r>
            <a:r>
              <a:rPr lang="en-US" sz="4400" b="1">
                <a:solidFill>
                  <a:srgbClr val="FF0000"/>
                </a:solidFill>
                <a:latin typeface="Times New Roman" pitchFamily="18" charset="0"/>
                <a:ea typeface="Microsoft YaHei" pitchFamily="34" charset="-122"/>
                <a:cs typeface="Times New Roman" pitchFamily="18" charset="0"/>
              </a:rPr>
              <a:t>: </a:t>
            </a:r>
            <a:endParaRPr lang="en-US" sz="4400" b="1" smtClean="0">
              <a:solidFill>
                <a:srgbClr val="FF0000"/>
              </a:solidFill>
              <a:latin typeface="Times New Roman" pitchFamily="18" charset="0"/>
              <a:ea typeface="Microsoft YaHei" pitchFamily="34" charset="-122"/>
              <a:cs typeface="Times New Roman" pitchFamily="18" charset="0"/>
            </a:endParaRPr>
          </a:p>
          <a:p>
            <a:pPr algn="ctr"/>
            <a:r>
              <a:rPr lang="en-US" sz="4400" b="1" smtClean="0">
                <a:solidFill>
                  <a:srgbClr val="FF0000"/>
                </a:solidFill>
                <a:latin typeface="Times New Roman" pitchFamily="18" charset="0"/>
                <a:ea typeface="Microsoft YaHei" pitchFamily="34" charset="-122"/>
                <a:cs typeface="Times New Roman" pitchFamily="18" charset="0"/>
              </a:rPr>
              <a:t>ĐẠI </a:t>
            </a:r>
            <a:r>
              <a:rPr lang="en-US" sz="4400" b="1" dirty="0">
                <a:solidFill>
                  <a:srgbClr val="FF0000"/>
                </a:solidFill>
                <a:latin typeface="Times New Roman" pitchFamily="18" charset="0"/>
                <a:ea typeface="Microsoft YaHei" pitchFamily="34" charset="-122"/>
                <a:cs typeface="Times New Roman" pitchFamily="18" charset="0"/>
              </a:rPr>
              <a:t>VIỆT THỜI TRẦN (</a:t>
            </a:r>
            <a:r>
              <a:rPr lang="en-US" sz="4400" b="1">
                <a:solidFill>
                  <a:srgbClr val="FF0000"/>
                </a:solidFill>
                <a:latin typeface="Times New Roman" pitchFamily="18" charset="0"/>
                <a:ea typeface="Microsoft YaHei" pitchFamily="34" charset="-122"/>
                <a:cs typeface="Times New Roman" pitchFamily="18" charset="0"/>
              </a:rPr>
              <a:t>1226-1400</a:t>
            </a:r>
            <a:r>
              <a:rPr lang="en-US" sz="4400" b="1" smtClean="0">
                <a:solidFill>
                  <a:srgbClr val="FF0000"/>
                </a:solidFill>
                <a:latin typeface="Times New Roman" pitchFamily="18" charset="0"/>
                <a:ea typeface="Microsoft YaHei" pitchFamily="34" charset="-122"/>
                <a:cs typeface="Times New Roman" pitchFamily="18" charset="0"/>
              </a:rPr>
              <a:t>)</a:t>
            </a:r>
            <a:endParaRPr lang="en-US" sz="4400" b="1" dirty="0">
              <a:solidFill>
                <a:srgbClr val="FF0000"/>
              </a:solidFill>
              <a:latin typeface="Times New Roman" pitchFamily="18" charset="0"/>
              <a:ea typeface="Microsoft YaHei" pitchFamily="34" charset="-122"/>
              <a:cs typeface="Times New Roman" pitchFamily="18" charset="0"/>
            </a:endParaRPr>
          </a:p>
        </p:txBody>
      </p:sp>
    </p:spTree>
    <p:extLst>
      <p:ext uri="{BB962C8B-B14F-4D97-AF65-F5344CB8AC3E}">
        <p14:creationId xmlns:p14="http://schemas.microsoft.com/office/powerpoint/2010/main" val="33981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066800"/>
            <a:ext cx="10668000" cy="3108543"/>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a. </a:t>
            </a:r>
            <a:r>
              <a:rPr lang="vi-VN" sz="2800" b="1" smtClean="0">
                <a:latin typeface="Times New Roman" panose="02020603050405020304" pitchFamily="18" charset="0"/>
                <a:cs typeface="Times New Roman" panose="02020603050405020304" pitchFamily="18" charset="0"/>
              </a:rPr>
              <a:t>Tình </a:t>
            </a:r>
            <a:r>
              <a:rPr lang="vi-VN" sz="2800" b="1">
                <a:latin typeface="Times New Roman" panose="02020603050405020304" pitchFamily="18" charset="0"/>
                <a:cs typeface="Times New Roman" panose="02020603050405020304" pitchFamily="18" charset="0"/>
              </a:rPr>
              <a:t>hình kinh </a:t>
            </a:r>
            <a:r>
              <a:rPr lang="vi-VN" sz="2800" b="1" smtClean="0">
                <a:latin typeface="Times New Roman" panose="02020603050405020304" pitchFamily="18" charset="0"/>
                <a:cs typeface="Times New Roman" panose="02020603050405020304" pitchFamily="18" charset="0"/>
              </a:rPr>
              <a:t>t</a:t>
            </a:r>
            <a:r>
              <a:rPr lang="en-US" sz="2800" b="1" smtClean="0">
                <a:latin typeface="Times New Roman" panose="02020603050405020304" pitchFamily="18" charset="0"/>
                <a:cs typeface="Times New Roman" panose="02020603050405020304" pitchFamily="18" charset="0"/>
              </a:rPr>
              <a:t>ế</a:t>
            </a:r>
            <a:endParaRPr lang="vi-VN" sz="2800" b="1">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Nông </a:t>
            </a:r>
            <a:r>
              <a:rPr lang="vi-VN" sz="2800" b="1">
                <a:latin typeface="Times New Roman" panose="02020603050405020304" pitchFamily="18" charset="0"/>
                <a:cs typeface="Times New Roman" panose="02020603050405020304" pitchFamily="18" charset="0"/>
              </a:rPr>
              <a:t>nghiệp</a:t>
            </a:r>
            <a:r>
              <a:rPr lang="vi-VN" sz="2800" b="1" smtClean="0">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S</a:t>
            </a:r>
            <a:r>
              <a:rPr lang="vi-VN" sz="2800" smtClean="0">
                <a:latin typeface="Times New Roman" panose="02020603050405020304" pitchFamily="18" charset="0"/>
                <a:cs typeface="Times New Roman" panose="02020603050405020304" pitchFamily="18" charset="0"/>
              </a:rPr>
              <a:t>ản </a:t>
            </a:r>
            <a:r>
              <a:rPr lang="vi-VN" sz="2800">
                <a:latin typeface="Times New Roman" panose="02020603050405020304" pitchFamily="18" charset="0"/>
                <a:cs typeface="Times New Roman" panose="02020603050405020304" pitchFamily="18" charset="0"/>
              </a:rPr>
              <a:t>xuất phục hồi và phát triển.</a:t>
            </a:r>
          </a:p>
          <a:p>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Thủ </a:t>
            </a:r>
            <a:r>
              <a:rPr lang="vi-VN" sz="2800" b="1">
                <a:latin typeface="Times New Roman" panose="02020603050405020304" pitchFamily="18" charset="0"/>
                <a:cs typeface="Times New Roman" panose="02020603050405020304" pitchFamily="18" charset="0"/>
              </a:rPr>
              <a:t>công nghiệp:</a:t>
            </a:r>
            <a:r>
              <a:rPr lang="vi-VN" sz="2800">
                <a:latin typeface="Times New Roman" panose="02020603050405020304" pitchFamily="18" charset="0"/>
                <a:cs typeface="Times New Roman" panose="02020603050405020304" pitchFamily="18" charset="0"/>
              </a:rPr>
              <a:t> Xưởng nhà nước và làng nghề phát triển, kỹ thuật cao.</a:t>
            </a:r>
          </a:p>
          <a:p>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Thương </a:t>
            </a:r>
            <a:r>
              <a:rPr lang="vi-VN" sz="2800" b="1">
                <a:latin typeface="Times New Roman" panose="02020603050405020304" pitchFamily="18" charset="0"/>
                <a:cs typeface="Times New Roman" panose="02020603050405020304" pitchFamily="18" charset="0"/>
              </a:rPr>
              <a:t>nghiệp:</a:t>
            </a:r>
            <a:r>
              <a:rPr lang="vi-VN" sz="2800">
                <a:latin typeface="Times New Roman" panose="02020603050405020304" pitchFamily="18" charset="0"/>
                <a:cs typeface="Times New Roman" panose="02020603050405020304" pitchFamily="18" charset="0"/>
              </a:rPr>
              <a:t> Buôn bán sôi động, Thăng Long – Vân Đồn là trung tâm lớn.</a:t>
            </a:r>
          </a:p>
          <a:p>
            <a:r>
              <a:rPr lang="vi-VN"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Nhận xét:</a:t>
            </a:r>
            <a:r>
              <a:rPr lang="vi-VN" sz="2800">
                <a:latin typeface="Times New Roman" panose="02020603050405020304" pitchFamily="18" charset="0"/>
                <a:cs typeface="Times New Roman" panose="02020603050405020304" pitchFamily="18" charset="0"/>
              </a:rPr>
              <a:t> Kinh tế thời Trần phát triển khá toàn diện và vững chắc.</a:t>
            </a:r>
          </a:p>
        </p:txBody>
      </p:sp>
      <p:sp>
        <p:nvSpPr>
          <p:cNvPr id="5" name="TextBox 7"/>
          <p:cNvSpPr txBox="1">
            <a:spLocks noChangeArrowheads="1"/>
          </p:cNvSpPr>
          <p:nvPr/>
        </p:nvSpPr>
        <p:spPr bwMode="auto">
          <a:xfrm>
            <a:off x="685800" y="457200"/>
            <a:ext cx="6019800"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latin typeface="Times New Roman" panose="02020603050405020304" pitchFamily="18" charset="0"/>
                <a:ea typeface="Times New Roman" panose="02020603050405020304" pitchFamily="18" charset="0"/>
              </a:rPr>
              <a:t>3. </a:t>
            </a:r>
            <a:r>
              <a:rPr lang="en-US" sz="3200" b="1" dirty="0" err="1">
                <a:latin typeface="Times New Roman" panose="02020603050405020304" pitchFamily="18" charset="0"/>
                <a:ea typeface="Times New Roman" panose="02020603050405020304" pitchFamily="18" charset="0"/>
              </a:rPr>
              <a:t>Tình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tế</a:t>
            </a:r>
            <a:r>
              <a:rPr lang="en-US" sz="3200" b="1" dirty="0">
                <a:latin typeface="Times New Roman" panose="02020603050405020304" pitchFamily="18" charset="0"/>
                <a:ea typeface="Times New Roman" panose="02020603050405020304" pitchFamily="18" charset="0"/>
              </a:rPr>
              <a:t> - </a:t>
            </a:r>
            <a:r>
              <a:rPr lang="en-US" sz="3200" b="1" dirty="0" err="1">
                <a:latin typeface="Times New Roman" panose="02020603050405020304" pitchFamily="18" charset="0"/>
                <a:ea typeface="Times New Roman" panose="02020603050405020304" pitchFamily="18" charset="0"/>
              </a:rPr>
              <a:t>xã</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hội</a:t>
            </a:r>
            <a:r>
              <a:rPr lang="en-US" sz="3200" b="1" dirty="0">
                <a:latin typeface="Times New Roman" panose="02020603050405020304" pitchFamily="18" charset="0"/>
                <a:ea typeface="Times New Roman" panose="02020603050405020304" pitchFamily="18" charset="0"/>
              </a:rPr>
              <a:t>.</a:t>
            </a:r>
            <a:endParaRPr lang="vi-VN" sz="3200" b="1" dirty="0">
              <a:latin typeface="Times New Roman" panose="02020603050405020304" pitchFamily="18" charset="0"/>
              <a:ea typeface="Times New Roman" panose="02020603050405020304" pitchFamily="18" charset="0"/>
            </a:endParaRPr>
          </a:p>
        </p:txBody>
      </p:sp>
      <p:sp>
        <p:nvSpPr>
          <p:cNvPr id="6" name="Rectangle 5"/>
          <p:cNvSpPr/>
          <p:nvPr/>
        </p:nvSpPr>
        <p:spPr>
          <a:xfrm>
            <a:off x="29758" y="522245"/>
            <a:ext cx="1312083" cy="1015663"/>
          </a:xfrm>
          <a:prstGeom prst="rect">
            <a:avLst/>
          </a:prstGeom>
        </p:spPr>
        <p:txBody>
          <a:bodyPr wrap="square">
            <a:spAutoFit/>
          </a:bodyPr>
          <a:lstStyle/>
          <a:p>
            <a:pPr>
              <a:lnSpc>
                <a:spcPct val="100000"/>
              </a:lnSpc>
              <a:spcBef>
                <a:spcPct val="50000"/>
              </a:spcBef>
              <a:buFontTx/>
              <a:buNone/>
            </a:pPr>
            <a:r>
              <a:rPr lang="en-US" altLang="vi-VN" sz="60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vi-VN" sz="6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78918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14433"/>
            <a:ext cx="6705600" cy="584775"/>
          </a:xfrm>
          <a:prstGeom prst="rect">
            <a:avLst/>
          </a:prstGeom>
        </p:spPr>
        <p:txBody>
          <a:bodyPr wrap="square">
            <a:spAutoFit/>
          </a:bodyPr>
          <a:lstStyle/>
          <a:p>
            <a:pPr>
              <a:spcAft>
                <a:spcPts val="0"/>
              </a:spcAft>
            </a:pPr>
            <a:r>
              <a:rPr lang="vi-VN" sz="3200" b="1" dirty="0">
                <a:latin typeface="Times New Roman" panose="02020603050405020304" pitchFamily="18" charset="0"/>
                <a:ea typeface="Times New Roman" panose="02020603050405020304" pitchFamily="18" charset="0"/>
              </a:rPr>
              <a:t>b. </a:t>
            </a:r>
            <a:r>
              <a:rPr lang="vi-VN" sz="3200" b="1" dirty="0" err="1">
                <a:latin typeface="Times New Roman" panose="02020603050405020304" pitchFamily="18" charset="0"/>
                <a:ea typeface="Times New Roman" panose="02020603050405020304" pitchFamily="18" charset="0"/>
              </a:rPr>
              <a:t>Tình</a:t>
            </a:r>
            <a:r>
              <a:rPr lang="vi-VN" sz="3200" b="1" dirty="0">
                <a:latin typeface="Times New Roman" panose="02020603050405020304" pitchFamily="18" charset="0"/>
                <a:ea typeface="Times New Roman" panose="02020603050405020304" pitchFamily="18" charset="0"/>
              </a:rPr>
              <a:t> </a:t>
            </a:r>
            <a:r>
              <a:rPr lang="vi-VN" sz="3200" b="1" dirty="0" err="1">
                <a:latin typeface="Times New Roman" panose="02020603050405020304" pitchFamily="18" charset="0"/>
                <a:ea typeface="Times New Roman" panose="02020603050405020304" pitchFamily="18" charset="0"/>
              </a:rPr>
              <a:t>hình</a:t>
            </a:r>
            <a:r>
              <a:rPr lang="vi-VN" sz="3200" b="1" dirty="0">
                <a:latin typeface="Times New Roman" panose="02020603050405020304" pitchFamily="18" charset="0"/>
                <a:ea typeface="Times New Roman" panose="02020603050405020304" pitchFamily="18" charset="0"/>
              </a:rPr>
              <a:t> </a:t>
            </a:r>
            <a:r>
              <a:rPr lang="vi-VN" sz="3200" b="1" dirty="0" err="1">
                <a:latin typeface="Times New Roman" panose="02020603050405020304" pitchFamily="18" charset="0"/>
                <a:ea typeface="Times New Roman" panose="02020603050405020304" pitchFamily="18" charset="0"/>
              </a:rPr>
              <a:t>xã</a:t>
            </a:r>
            <a:r>
              <a:rPr lang="vi-VN" sz="3200" b="1" dirty="0">
                <a:latin typeface="Times New Roman" panose="02020603050405020304" pitchFamily="18" charset="0"/>
                <a:ea typeface="Times New Roman" panose="02020603050405020304" pitchFamily="18" charset="0"/>
              </a:rPr>
              <a:t> </a:t>
            </a:r>
            <a:r>
              <a:rPr lang="vi-VN" sz="3200" b="1" dirty="0" err="1">
                <a:latin typeface="Times New Roman" panose="02020603050405020304" pitchFamily="18" charset="0"/>
                <a:ea typeface="Times New Roman" panose="02020603050405020304" pitchFamily="18" charset="0"/>
              </a:rPr>
              <a:t>hội</a:t>
            </a:r>
            <a:r>
              <a:rPr lang="vi-VN" sz="3200" b="1" dirty="0">
                <a:latin typeface="Times New Roman" panose="02020603050405020304" pitchFamily="18" charset="0"/>
                <a:ea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endParaRPr>
          </a:p>
        </p:txBody>
      </p:sp>
      <p:sp>
        <p:nvSpPr>
          <p:cNvPr id="5" name="Rectangle 4"/>
          <p:cNvSpPr/>
          <p:nvPr/>
        </p:nvSpPr>
        <p:spPr>
          <a:xfrm>
            <a:off x="2514600" y="2209800"/>
            <a:ext cx="6477000" cy="954107"/>
          </a:xfrm>
          <a:prstGeom prst="rect">
            <a:avLst/>
          </a:prstGeom>
        </p:spPr>
        <p:txBody>
          <a:bodyPr wrap="square">
            <a:spAutoFit/>
          </a:bodyPr>
          <a:lstStyle/>
          <a:p>
            <a:r>
              <a:rPr lang="en-US" sz="2800" b="1" smtClean="0">
                <a:solidFill>
                  <a:srgbClr val="000000"/>
                </a:solidFill>
                <a:latin typeface="Times New Roman" panose="02020603050405020304" pitchFamily="18" charset="0"/>
                <a:cs typeface="Times New Roman" panose="02020603050405020304" pitchFamily="18" charset="0"/>
              </a:rPr>
              <a:t>H. </a:t>
            </a:r>
            <a:r>
              <a:rPr lang="vi-VN" sz="2800" b="1" smtClean="0">
                <a:solidFill>
                  <a:srgbClr val="000000"/>
                </a:solidFill>
                <a:latin typeface="Times New Roman" panose="02020603050405020304" pitchFamily="18" charset="0"/>
                <a:cs typeface="Times New Roman" panose="02020603050405020304" pitchFamily="18" charset="0"/>
              </a:rPr>
              <a:t>Xã </a:t>
            </a:r>
            <a:r>
              <a:rPr lang="vi-VN" sz="2800" b="1">
                <a:solidFill>
                  <a:srgbClr val="000000"/>
                </a:solidFill>
                <a:latin typeface="Times New Roman" panose="02020603050405020304" pitchFamily="18" charset="0"/>
                <a:cs typeface="Times New Roman" panose="02020603050405020304" pitchFamily="18" charset="0"/>
              </a:rPr>
              <a:t>hội thời Trần gồm những tầng lớp nào? Nêu đặc điểm của mỗi tầng </a:t>
            </a:r>
            <a:r>
              <a:rPr lang="vi-VN" sz="2800" b="1" smtClean="0">
                <a:solidFill>
                  <a:srgbClr val="000000"/>
                </a:solidFill>
                <a:latin typeface="Times New Roman" panose="02020603050405020304" pitchFamily="18" charset="0"/>
                <a:cs typeface="Times New Roman" panose="02020603050405020304" pitchFamily="18" charset="0"/>
              </a:rPr>
              <a:t>lớp</a:t>
            </a:r>
            <a:r>
              <a:rPr lang="en-US" sz="2800" b="1" smtClean="0">
                <a:solidFill>
                  <a:srgbClr val="000000"/>
                </a:solidFill>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6" name="Rectangle 5"/>
          <p:cNvSpPr/>
          <p:nvPr/>
        </p:nvSpPr>
        <p:spPr>
          <a:xfrm>
            <a:off x="546538" y="1356366"/>
            <a:ext cx="10515600" cy="954107"/>
          </a:xfrm>
          <a:prstGeom prst="rect">
            <a:avLst/>
          </a:prstGeom>
        </p:spPr>
        <p:txBody>
          <a:bodyPr wrap="square">
            <a:spAutoFit/>
          </a:bodyPr>
          <a:lstStyle/>
          <a:p>
            <a:pPr algn="just"/>
            <a:r>
              <a:rPr lang="vi-VN" sz="2800">
                <a:solidFill>
                  <a:srgbClr val="000000"/>
                </a:solidFill>
                <a:latin typeface="+mj-lt"/>
              </a:rPr>
              <a:t>- Xã hội thời Trần bao gồm 4 tầng lớp: quý tộc, địa chủ, nhân dân lao động và nô tì</a:t>
            </a:r>
            <a:r>
              <a:rPr lang="vi-VN" sz="2800" smtClean="0">
                <a:solidFill>
                  <a:srgbClr val="000000"/>
                </a:solidFill>
                <a:latin typeface="+mj-lt"/>
              </a:rPr>
              <a:t>.</a:t>
            </a:r>
            <a:endParaRPr lang="vi-VN" sz="2800">
              <a:solidFill>
                <a:srgbClr val="000000"/>
              </a:solidFill>
              <a:latin typeface="+mj-lt"/>
            </a:endParaRPr>
          </a:p>
        </p:txBody>
      </p:sp>
      <p:sp>
        <p:nvSpPr>
          <p:cNvPr id="7" name="Rectangle 6"/>
          <p:cNvSpPr/>
          <p:nvPr/>
        </p:nvSpPr>
        <p:spPr>
          <a:xfrm>
            <a:off x="546538" y="2323611"/>
            <a:ext cx="11049000" cy="3539430"/>
          </a:xfrm>
          <a:prstGeom prst="rect">
            <a:avLst/>
          </a:prstGeom>
        </p:spPr>
        <p:txBody>
          <a:bodyPr wrap="square">
            <a:spAutoFit/>
          </a:bodyPr>
          <a:lstStyle/>
          <a:p>
            <a:pPr algn="just"/>
            <a:r>
              <a:rPr lang="vi-VN" sz="2800">
                <a:solidFill>
                  <a:srgbClr val="000000"/>
                </a:solidFill>
                <a:latin typeface="+mj-lt"/>
              </a:rPr>
              <a:t>- Đặc điểm của các tầng lớp:</a:t>
            </a:r>
          </a:p>
          <a:p>
            <a:pPr algn="just"/>
            <a:r>
              <a:rPr lang="vi-VN" sz="2800">
                <a:solidFill>
                  <a:srgbClr val="000000"/>
                </a:solidFill>
                <a:latin typeface="+mj-lt"/>
              </a:rPr>
              <a:t>+ </a:t>
            </a:r>
            <a:r>
              <a:rPr lang="en-US" sz="2800">
                <a:solidFill>
                  <a:srgbClr val="000000"/>
                </a:solidFill>
                <a:latin typeface="+mj-lt"/>
              </a:rPr>
              <a:t>Q</a:t>
            </a:r>
            <a:r>
              <a:rPr lang="vi-VN" sz="2800" smtClean="0">
                <a:solidFill>
                  <a:srgbClr val="000000"/>
                </a:solidFill>
                <a:latin typeface="+mj-lt"/>
              </a:rPr>
              <a:t>uý </a:t>
            </a:r>
            <a:r>
              <a:rPr lang="vi-VN" sz="2800">
                <a:solidFill>
                  <a:srgbClr val="000000"/>
                </a:solidFill>
                <a:latin typeface="+mj-lt"/>
              </a:rPr>
              <a:t>tộc </a:t>
            </a:r>
            <a:r>
              <a:rPr lang="en-US" sz="2800" smtClean="0">
                <a:solidFill>
                  <a:srgbClr val="000000"/>
                </a:solidFill>
                <a:latin typeface="+mj-lt"/>
              </a:rPr>
              <a:t>(</a:t>
            </a:r>
            <a:r>
              <a:rPr lang="vi-VN" sz="2800" smtClean="0">
                <a:solidFill>
                  <a:srgbClr val="000000"/>
                </a:solidFill>
                <a:latin typeface="+mj-lt"/>
              </a:rPr>
              <a:t>gồm</a:t>
            </a:r>
            <a:r>
              <a:rPr lang="vi-VN" sz="2800">
                <a:solidFill>
                  <a:srgbClr val="000000"/>
                </a:solidFill>
                <a:latin typeface="+mj-lt"/>
              </a:rPr>
              <a:t>: vua, quan </a:t>
            </a:r>
            <a:r>
              <a:rPr lang="vi-VN" sz="2800" smtClean="0">
                <a:solidFill>
                  <a:srgbClr val="000000"/>
                </a:solidFill>
                <a:latin typeface="+mj-lt"/>
              </a:rPr>
              <a:t>lại</a:t>
            </a:r>
            <a:r>
              <a:rPr lang="en-US" sz="2800" smtClean="0">
                <a:solidFill>
                  <a:srgbClr val="000000"/>
                </a:solidFill>
                <a:latin typeface="+mj-lt"/>
              </a:rPr>
              <a:t>): </a:t>
            </a:r>
            <a:r>
              <a:rPr lang="vi-VN" sz="2800" smtClean="0">
                <a:solidFill>
                  <a:srgbClr val="000000"/>
                </a:solidFill>
                <a:latin typeface="+mj-lt"/>
              </a:rPr>
              <a:t>có </a:t>
            </a:r>
            <a:r>
              <a:rPr lang="vi-VN" sz="2800">
                <a:solidFill>
                  <a:srgbClr val="000000"/>
                </a:solidFill>
                <a:latin typeface="+mj-lt"/>
              </a:rPr>
              <a:t>nhiều đặc quyền, nắm giữ các chức vụ chủ yếu trong bộ máy chính quyền ở triều đình và các địa phương và là chủ các thái ấp, điền trang.</a:t>
            </a:r>
          </a:p>
          <a:p>
            <a:pPr algn="just"/>
            <a:r>
              <a:rPr lang="vi-VN" sz="2800" smtClean="0">
                <a:solidFill>
                  <a:srgbClr val="000000"/>
                </a:solidFill>
                <a:latin typeface="+mj-lt"/>
              </a:rPr>
              <a:t>+</a:t>
            </a:r>
            <a:r>
              <a:rPr lang="en-US" sz="2800" smtClean="0">
                <a:solidFill>
                  <a:srgbClr val="000000"/>
                </a:solidFill>
                <a:latin typeface="+mj-lt"/>
              </a:rPr>
              <a:t> N</a:t>
            </a:r>
            <a:r>
              <a:rPr lang="vi-VN" sz="2800" smtClean="0">
                <a:solidFill>
                  <a:srgbClr val="000000"/>
                </a:solidFill>
                <a:latin typeface="+mj-lt"/>
              </a:rPr>
              <a:t>hân </a:t>
            </a:r>
            <a:r>
              <a:rPr lang="vi-VN" sz="2800">
                <a:solidFill>
                  <a:srgbClr val="000000"/>
                </a:solidFill>
                <a:latin typeface="+mj-lt"/>
              </a:rPr>
              <a:t>dân lao động: bao gồm: nông dân, thợ thủ công, thương nhân. Trong đó, nông dân là lực lượng đông đảo nhất.</a:t>
            </a:r>
          </a:p>
          <a:p>
            <a:pPr algn="just"/>
            <a:r>
              <a:rPr lang="vi-VN" sz="2800">
                <a:solidFill>
                  <a:srgbClr val="000000"/>
                </a:solidFill>
                <a:latin typeface="+mj-lt"/>
              </a:rPr>
              <a:t>+ </a:t>
            </a:r>
            <a:r>
              <a:rPr lang="en-US" sz="2800" smtClean="0">
                <a:solidFill>
                  <a:srgbClr val="000000"/>
                </a:solidFill>
                <a:latin typeface="+mj-lt"/>
              </a:rPr>
              <a:t>Nông nô, n</a:t>
            </a:r>
            <a:r>
              <a:rPr lang="vi-VN" sz="2800" smtClean="0">
                <a:solidFill>
                  <a:srgbClr val="000000"/>
                </a:solidFill>
                <a:latin typeface="+mj-lt"/>
              </a:rPr>
              <a:t>ô tì</a:t>
            </a:r>
            <a:r>
              <a:rPr lang="en-US" sz="2800" smtClean="0">
                <a:solidFill>
                  <a:srgbClr val="000000"/>
                </a:solidFill>
                <a:latin typeface="+mj-lt"/>
              </a:rPr>
              <a:t>:</a:t>
            </a:r>
            <a:r>
              <a:rPr lang="vi-VN" sz="2800" smtClean="0">
                <a:solidFill>
                  <a:srgbClr val="000000"/>
                </a:solidFill>
                <a:latin typeface="+mj-lt"/>
              </a:rPr>
              <a:t> </a:t>
            </a:r>
            <a:r>
              <a:rPr lang="vi-VN" sz="2800">
                <a:solidFill>
                  <a:srgbClr val="000000"/>
                </a:solidFill>
                <a:latin typeface="+mj-lt"/>
              </a:rPr>
              <a:t>là lực lượng thấp kém nhất, có số lượng đông đảo, chuyên cày cấy trong các điền trang hoặc phục dịch trong các gia đình quý tộc.</a:t>
            </a:r>
          </a:p>
        </p:txBody>
      </p:sp>
    </p:spTree>
    <p:extLst>
      <p:ext uri="{BB962C8B-B14F-4D97-AF65-F5344CB8AC3E}">
        <p14:creationId xmlns:p14="http://schemas.microsoft.com/office/powerpoint/2010/main" val="345269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47800"/>
            <a:ext cx="6705600" cy="584775"/>
          </a:xfrm>
          <a:prstGeom prst="rect">
            <a:avLst/>
          </a:prstGeom>
        </p:spPr>
        <p:txBody>
          <a:bodyPr wrap="square">
            <a:spAutoFit/>
          </a:bodyPr>
          <a:lstStyle/>
          <a:p>
            <a:pPr>
              <a:spcAft>
                <a:spcPts val="0"/>
              </a:spcAft>
            </a:pPr>
            <a:r>
              <a:rPr lang="vi-VN" sz="3200" b="1" dirty="0">
                <a:latin typeface="Times New Roman" panose="02020603050405020304" pitchFamily="18" charset="0"/>
                <a:ea typeface="Times New Roman" panose="02020603050405020304" pitchFamily="18" charset="0"/>
              </a:rPr>
              <a:t>b. </a:t>
            </a:r>
            <a:r>
              <a:rPr lang="vi-VN" sz="3200" b="1" dirty="0" err="1">
                <a:latin typeface="Times New Roman" panose="02020603050405020304" pitchFamily="18" charset="0"/>
                <a:ea typeface="Times New Roman" panose="02020603050405020304" pitchFamily="18" charset="0"/>
              </a:rPr>
              <a:t>Tình</a:t>
            </a:r>
            <a:r>
              <a:rPr lang="vi-VN" sz="3200" b="1" dirty="0">
                <a:latin typeface="Times New Roman" panose="02020603050405020304" pitchFamily="18" charset="0"/>
                <a:ea typeface="Times New Roman" panose="02020603050405020304" pitchFamily="18" charset="0"/>
              </a:rPr>
              <a:t> </a:t>
            </a:r>
            <a:r>
              <a:rPr lang="vi-VN" sz="3200" b="1" dirty="0" err="1">
                <a:latin typeface="Times New Roman" panose="02020603050405020304" pitchFamily="18" charset="0"/>
                <a:ea typeface="Times New Roman" panose="02020603050405020304" pitchFamily="18" charset="0"/>
              </a:rPr>
              <a:t>hình</a:t>
            </a:r>
            <a:r>
              <a:rPr lang="vi-VN" sz="3200" b="1" dirty="0">
                <a:latin typeface="Times New Roman" panose="02020603050405020304" pitchFamily="18" charset="0"/>
                <a:ea typeface="Times New Roman" panose="02020603050405020304" pitchFamily="18" charset="0"/>
              </a:rPr>
              <a:t> </a:t>
            </a:r>
            <a:r>
              <a:rPr lang="vi-VN" sz="3200" b="1" dirty="0" err="1">
                <a:latin typeface="Times New Roman" panose="02020603050405020304" pitchFamily="18" charset="0"/>
                <a:ea typeface="Times New Roman" panose="02020603050405020304" pitchFamily="18" charset="0"/>
              </a:rPr>
              <a:t>xã</a:t>
            </a:r>
            <a:r>
              <a:rPr lang="vi-VN" sz="3200" b="1" dirty="0">
                <a:latin typeface="Times New Roman" panose="02020603050405020304" pitchFamily="18" charset="0"/>
                <a:ea typeface="Times New Roman" panose="02020603050405020304" pitchFamily="18" charset="0"/>
              </a:rPr>
              <a:t> </a:t>
            </a:r>
            <a:r>
              <a:rPr lang="vi-VN" sz="3200" b="1" dirty="0" err="1">
                <a:latin typeface="Times New Roman" panose="02020603050405020304" pitchFamily="18" charset="0"/>
                <a:ea typeface="Times New Roman" panose="02020603050405020304" pitchFamily="18" charset="0"/>
              </a:rPr>
              <a:t>hội</a:t>
            </a:r>
            <a:r>
              <a:rPr lang="vi-VN" sz="3200" b="1" dirty="0">
                <a:latin typeface="Times New Roman" panose="02020603050405020304" pitchFamily="18" charset="0"/>
                <a:ea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endParaRPr>
          </a:p>
        </p:txBody>
      </p:sp>
      <p:sp>
        <p:nvSpPr>
          <p:cNvPr id="6" name="Rectangle 5"/>
          <p:cNvSpPr/>
          <p:nvPr/>
        </p:nvSpPr>
        <p:spPr>
          <a:xfrm>
            <a:off x="762000" y="2133600"/>
            <a:ext cx="10515600" cy="523220"/>
          </a:xfrm>
          <a:prstGeom prst="rect">
            <a:avLst/>
          </a:prstGeom>
        </p:spPr>
        <p:txBody>
          <a:bodyPr wrap="square">
            <a:spAutoFit/>
          </a:bodyPr>
          <a:lstStyle/>
          <a:p>
            <a:pPr algn="just"/>
            <a:r>
              <a:rPr lang="vi-VN" sz="2800">
                <a:solidFill>
                  <a:srgbClr val="000000"/>
                </a:solidFill>
                <a:latin typeface="+mj-lt"/>
              </a:rPr>
              <a:t>- </a:t>
            </a:r>
            <a:r>
              <a:rPr lang="en-US" sz="2800">
                <a:solidFill>
                  <a:srgbClr val="000000"/>
                </a:solidFill>
                <a:latin typeface="+mj-lt"/>
              </a:rPr>
              <a:t>G</a:t>
            </a:r>
            <a:r>
              <a:rPr lang="vi-VN" sz="2800" smtClean="0">
                <a:solidFill>
                  <a:srgbClr val="000000"/>
                </a:solidFill>
                <a:latin typeface="+mj-lt"/>
              </a:rPr>
              <a:t>ồm </a:t>
            </a:r>
            <a:r>
              <a:rPr lang="en-US" sz="2800" smtClean="0">
                <a:solidFill>
                  <a:srgbClr val="000000"/>
                </a:solidFill>
                <a:latin typeface="+mj-lt"/>
              </a:rPr>
              <a:t>các </a:t>
            </a:r>
            <a:r>
              <a:rPr lang="vi-VN" sz="2800" smtClean="0">
                <a:solidFill>
                  <a:srgbClr val="000000"/>
                </a:solidFill>
                <a:latin typeface="+mj-lt"/>
              </a:rPr>
              <a:t>tầng </a:t>
            </a:r>
            <a:r>
              <a:rPr lang="vi-VN" sz="2800">
                <a:solidFill>
                  <a:srgbClr val="000000"/>
                </a:solidFill>
                <a:latin typeface="+mj-lt"/>
              </a:rPr>
              <a:t>lớp: quý tộc, </a:t>
            </a:r>
            <a:r>
              <a:rPr lang="vi-VN" sz="2800" smtClean="0">
                <a:solidFill>
                  <a:srgbClr val="000000"/>
                </a:solidFill>
                <a:latin typeface="+mj-lt"/>
              </a:rPr>
              <a:t> </a:t>
            </a:r>
            <a:r>
              <a:rPr lang="vi-VN" sz="2800">
                <a:solidFill>
                  <a:srgbClr val="000000"/>
                </a:solidFill>
                <a:latin typeface="+mj-lt"/>
              </a:rPr>
              <a:t>nhân dân lao động và </a:t>
            </a:r>
            <a:r>
              <a:rPr lang="en-US" sz="2800" smtClean="0">
                <a:solidFill>
                  <a:srgbClr val="000000"/>
                </a:solidFill>
                <a:latin typeface="+mj-lt"/>
              </a:rPr>
              <a:t>nông nô, </a:t>
            </a:r>
            <a:r>
              <a:rPr lang="vi-VN" sz="2800" smtClean="0">
                <a:solidFill>
                  <a:srgbClr val="000000"/>
                </a:solidFill>
                <a:latin typeface="+mj-lt"/>
              </a:rPr>
              <a:t>nô </a:t>
            </a:r>
            <a:r>
              <a:rPr lang="vi-VN" sz="2800">
                <a:solidFill>
                  <a:srgbClr val="000000"/>
                </a:solidFill>
                <a:latin typeface="+mj-lt"/>
              </a:rPr>
              <a:t>tì</a:t>
            </a:r>
            <a:r>
              <a:rPr lang="vi-VN" sz="2800" smtClean="0">
                <a:solidFill>
                  <a:srgbClr val="000000"/>
                </a:solidFill>
                <a:latin typeface="+mj-lt"/>
              </a:rPr>
              <a:t>.</a:t>
            </a:r>
            <a:endParaRPr lang="vi-VN" sz="2800">
              <a:solidFill>
                <a:srgbClr val="000000"/>
              </a:solidFill>
              <a:latin typeface="+mj-lt"/>
            </a:endParaRPr>
          </a:p>
        </p:txBody>
      </p:sp>
      <p:sp>
        <p:nvSpPr>
          <p:cNvPr id="2" name="Rectangle 1"/>
          <p:cNvSpPr/>
          <p:nvPr/>
        </p:nvSpPr>
        <p:spPr>
          <a:xfrm>
            <a:off x="457200" y="533400"/>
            <a:ext cx="1312083" cy="1015663"/>
          </a:xfrm>
          <a:prstGeom prst="rect">
            <a:avLst/>
          </a:prstGeom>
        </p:spPr>
        <p:txBody>
          <a:bodyPr wrap="square">
            <a:spAutoFit/>
          </a:bodyPr>
          <a:lstStyle/>
          <a:p>
            <a:pPr>
              <a:lnSpc>
                <a:spcPct val="100000"/>
              </a:lnSpc>
              <a:spcBef>
                <a:spcPct val="50000"/>
              </a:spcBef>
              <a:buFontTx/>
              <a:buNone/>
            </a:pPr>
            <a:r>
              <a:rPr lang="en-US" altLang="vi-VN" sz="60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vi-VN" sz="6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828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838200" y="609600"/>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latin typeface="Times New Roman" panose="02020603050405020304" pitchFamily="18" charset="0"/>
                <a:ea typeface="Times New Roman" panose="02020603050405020304" pitchFamily="18" charset="0"/>
              </a:rPr>
              <a:t>4. </a:t>
            </a:r>
            <a:r>
              <a:rPr lang="en-US" sz="3200" b="1" dirty="0" err="1">
                <a:latin typeface="Times New Roman" panose="02020603050405020304" pitchFamily="18" charset="0"/>
                <a:ea typeface="Times New Roman" panose="02020603050405020304" pitchFamily="18" charset="0"/>
              </a:rPr>
              <a:t>Tình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văn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hóa</a:t>
            </a:r>
            <a:r>
              <a:rPr lang="en-US" sz="3200" b="1" dirty="0">
                <a:latin typeface="Times New Roman" panose="02020603050405020304" pitchFamily="18" charset="0"/>
                <a:ea typeface="Times New Roman" panose="02020603050405020304" pitchFamily="18" charset="0"/>
              </a:rPr>
              <a:t>.</a:t>
            </a:r>
            <a:endParaRPr lang="vi-VN" sz="3200" b="1" dirty="0">
              <a:latin typeface="Times New Roman" panose="02020603050405020304" pitchFamily="18" charset="0"/>
              <a:ea typeface="Times New Roman" panose="02020603050405020304" pitchFamily="18" charset="0"/>
            </a:endParaRPr>
          </a:p>
        </p:txBody>
      </p:sp>
      <p:sp>
        <p:nvSpPr>
          <p:cNvPr id="6" name="Rectangle 5"/>
          <p:cNvSpPr/>
          <p:nvPr/>
        </p:nvSpPr>
        <p:spPr>
          <a:xfrm>
            <a:off x="864476" y="1156263"/>
            <a:ext cx="3906326" cy="553998"/>
          </a:xfrm>
          <a:prstGeom prst="rect">
            <a:avLst/>
          </a:prstGeom>
        </p:spPr>
        <p:txBody>
          <a:bodyPr wrap="none">
            <a:spAutoFit/>
          </a:bodyPr>
          <a:lstStyle/>
          <a:p>
            <a:pPr>
              <a:spcAft>
                <a:spcPts val="0"/>
              </a:spcAft>
            </a:pPr>
            <a:r>
              <a:rPr lang="vi-VN" sz="2800" b="1">
                <a:latin typeface="Times New Roman" panose="02020603050405020304" pitchFamily="18" charset="0"/>
                <a:ea typeface="Times New Roman" panose="02020603050405020304" pitchFamily="18" charset="0"/>
              </a:rPr>
              <a:t>a</a:t>
            </a:r>
            <a:r>
              <a:rPr lang="vi-VN" sz="3000" b="1">
                <a:latin typeface="Times New Roman" panose="02020603050405020304" pitchFamily="18" charset="0"/>
                <a:ea typeface="Times New Roman" panose="02020603050405020304" pitchFamily="18" charset="0"/>
              </a:rPr>
              <a:t>. Tư tưởng – tôn giáo.</a:t>
            </a:r>
            <a:endParaRPr lang="en-US" sz="3000" b="1" dirty="0">
              <a:latin typeface="Times New Roman" panose="02020603050405020304" pitchFamily="18" charset="0"/>
              <a:ea typeface="Times New Roman" panose="02020603050405020304" pitchFamily="18" charset="0"/>
            </a:endParaRPr>
          </a:p>
        </p:txBody>
      </p:sp>
      <p:sp>
        <p:nvSpPr>
          <p:cNvPr id="9" name="TextBox 7"/>
          <p:cNvSpPr txBox="1">
            <a:spLocks noChangeArrowheads="1"/>
          </p:cNvSpPr>
          <p:nvPr/>
        </p:nvSpPr>
        <p:spPr bwMode="auto">
          <a:xfrm>
            <a:off x="914400" y="1716269"/>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latin typeface="Times New Roman" panose="02020603050405020304" pitchFamily="18" charset="0"/>
                <a:ea typeface="Times New Roman" panose="02020603050405020304" pitchFamily="18" charset="0"/>
              </a:rPr>
              <a:t>b</a:t>
            </a:r>
            <a:r>
              <a:rPr lang="en-US" sz="3200" b="1" smtClean="0">
                <a:latin typeface="Times New Roman" panose="02020603050405020304" pitchFamily="18" charset="0"/>
                <a:ea typeface="Times New Roman" panose="02020603050405020304" pitchFamily="18" charset="0"/>
              </a:rPr>
              <a:t>. Giáo dục.</a:t>
            </a:r>
            <a:endParaRPr lang="vi-VN" sz="3200" b="1" dirty="0">
              <a:latin typeface="Times New Roman" panose="02020603050405020304" pitchFamily="18" charset="0"/>
              <a:ea typeface="Times New Roman" panose="02020603050405020304" pitchFamily="18" charset="0"/>
            </a:endParaRPr>
          </a:p>
        </p:txBody>
      </p:sp>
      <p:sp>
        <p:nvSpPr>
          <p:cNvPr id="10" name="TextBox 7"/>
          <p:cNvSpPr txBox="1">
            <a:spLocks noChangeArrowheads="1"/>
          </p:cNvSpPr>
          <p:nvPr/>
        </p:nvSpPr>
        <p:spPr bwMode="auto">
          <a:xfrm>
            <a:off x="869731" y="2244744"/>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latin typeface="Times New Roman" panose="02020603050405020304" pitchFamily="18" charset="0"/>
                <a:ea typeface="Times New Roman" panose="02020603050405020304" pitchFamily="18" charset="0"/>
              </a:rPr>
              <a:t>c</a:t>
            </a:r>
            <a:r>
              <a:rPr lang="en-US" sz="3200" b="1" smtClean="0">
                <a:latin typeface="Times New Roman" panose="02020603050405020304" pitchFamily="18" charset="0"/>
                <a:ea typeface="Times New Roman" panose="02020603050405020304" pitchFamily="18" charset="0"/>
              </a:rPr>
              <a:t>. Khoa học kĩ thuật</a:t>
            </a:r>
            <a:endParaRPr lang="vi-VN" sz="3200" b="1" dirty="0">
              <a:latin typeface="Times New Roman" panose="02020603050405020304" pitchFamily="18" charset="0"/>
              <a:ea typeface="Times New Roman" panose="02020603050405020304" pitchFamily="18" charset="0"/>
            </a:endParaRPr>
          </a:p>
        </p:txBody>
      </p:sp>
      <p:sp>
        <p:nvSpPr>
          <p:cNvPr id="11" name="TextBox 7"/>
          <p:cNvSpPr txBox="1">
            <a:spLocks noChangeArrowheads="1"/>
          </p:cNvSpPr>
          <p:nvPr/>
        </p:nvSpPr>
        <p:spPr bwMode="auto">
          <a:xfrm>
            <a:off x="869731" y="2971800"/>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latin typeface="Times New Roman" panose="02020603050405020304" pitchFamily="18" charset="0"/>
                <a:ea typeface="Times New Roman" panose="02020603050405020304" pitchFamily="18" charset="0"/>
              </a:rPr>
              <a:t>d</a:t>
            </a:r>
            <a:r>
              <a:rPr lang="en-US" sz="3200" b="1" smtClean="0">
                <a:latin typeface="Times New Roman" panose="02020603050405020304" pitchFamily="18" charset="0"/>
                <a:ea typeface="Times New Roman" panose="02020603050405020304" pitchFamily="18" charset="0"/>
              </a:rPr>
              <a:t>. Văn học, nghệ thuật.</a:t>
            </a:r>
            <a:endParaRPr lang="vi-VN"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767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7685616"/>
              </p:ext>
            </p:extLst>
          </p:nvPr>
        </p:nvGraphicFramePr>
        <p:xfrm>
          <a:off x="457200" y="1219200"/>
          <a:ext cx="10744200" cy="4709700"/>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2390781248"/>
                    </a:ext>
                  </a:extLst>
                </a:gridCol>
                <a:gridCol w="6934200">
                  <a:extLst>
                    <a:ext uri="{9D8B030D-6E8A-4147-A177-3AD203B41FA5}">
                      <a16:colId xmlns:a16="http://schemas.microsoft.com/office/drawing/2014/main" val="1812334329"/>
                    </a:ext>
                  </a:extLst>
                </a:gridCol>
              </a:tblGrid>
              <a:tr h="808260">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Thông tin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525859"/>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1. Các tôn giáo chính</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2400" b="0" kern="1200" smtClean="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400093"/>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2. Tôn giáo giữ vị trí quan trọng nhất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2400" b="0" kern="1200" smtClean="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575462"/>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3. Biểu hiện </a:t>
                      </a:r>
                      <a:r>
                        <a:rPr lang="en-US" sz="2400" smtClean="0">
                          <a:solidFill>
                            <a:schemeClr val="tx1"/>
                          </a:solidFill>
                          <a:effectLst/>
                          <a:latin typeface="Times New Roman" panose="02020603050405020304" pitchFamily="18" charset="0"/>
                          <a:cs typeface="Times New Roman" panose="02020603050405020304" pitchFamily="18" charset="0"/>
                        </a:rPr>
                        <a:t>của tôn giáo đó</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endParaRPr lang="en-US" sz="2400" kern="1200" smtClean="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29663"/>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4. Nhận xét chung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87885"/>
                  </a:ext>
                </a:extLst>
              </a:tr>
            </a:tbl>
          </a:graphicData>
        </a:graphic>
      </p:graphicFrame>
      <p:sp>
        <p:nvSpPr>
          <p:cNvPr id="3" name="Rectangle 1"/>
          <p:cNvSpPr>
            <a:spLocks noChangeArrowheads="1"/>
          </p:cNvSpPr>
          <p:nvPr/>
        </p:nvSpPr>
        <p:spPr bwMode="auto">
          <a:xfrm>
            <a:off x="304800" y="273278"/>
            <a:ext cx="1127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600" b="1" smtClean="0">
                <a:latin typeface="Times New Roman" panose="02020603050405020304" pitchFamily="18" charset="0"/>
                <a:ea typeface="Times New Roman" panose="02020603050405020304" pitchFamily="18" charset="0"/>
                <a:cs typeface="Times New Roman" panose="02020603050405020304" pitchFamily="18" charset="0"/>
              </a:rPr>
              <a:t>PHIẾU HỌC TẬP SỐ 1</a:t>
            </a:r>
            <a:r>
              <a:rPr kumimoji="0" lang="en-US" altLang="en-US" sz="2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TÌM</a:t>
            </a:r>
            <a:r>
              <a:rPr kumimoji="0" lang="en-US" altLang="en-US" sz="2600" b="1"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HIỂU TƯ TƯỞNG-TÔN GIÁO THỜI TRẦN</a:t>
            </a:r>
            <a:endPar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884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5380352"/>
              </p:ext>
            </p:extLst>
          </p:nvPr>
        </p:nvGraphicFramePr>
        <p:xfrm>
          <a:off x="457200" y="1219200"/>
          <a:ext cx="10744200" cy="4850670"/>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2390781248"/>
                    </a:ext>
                  </a:extLst>
                </a:gridCol>
                <a:gridCol w="6934200">
                  <a:extLst>
                    <a:ext uri="{9D8B030D-6E8A-4147-A177-3AD203B41FA5}">
                      <a16:colId xmlns:a16="http://schemas.microsoft.com/office/drawing/2014/main" val="1812334329"/>
                    </a:ext>
                  </a:extLst>
                </a:gridCol>
              </a:tblGrid>
              <a:tr h="808260">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Thông tin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525859"/>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1. Các tôn giáo chính</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kern="1200" smtClean="0">
                          <a:solidFill>
                            <a:schemeClr val="dk1"/>
                          </a:solidFill>
                          <a:effectLst/>
                          <a:latin typeface="Times New Roman" panose="02020603050405020304" pitchFamily="18" charset="0"/>
                          <a:ea typeface="+mn-ea"/>
                          <a:cs typeface="Times New Roman" panose="02020603050405020304" pitchFamily="18" charset="0"/>
                        </a:rPr>
                        <a:t>Phật giáo, Nho giáo, Đạo giáo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400093"/>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2. Tôn giáo giữ vị trí quan trọng nhất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kern="1200" smtClean="0">
                          <a:solidFill>
                            <a:schemeClr val="dk1"/>
                          </a:solidFill>
                          <a:effectLst/>
                          <a:latin typeface="Times New Roman" panose="02020603050405020304" pitchFamily="18" charset="0"/>
                          <a:ea typeface="+mn-ea"/>
                          <a:cs typeface="Times New Roman" panose="02020603050405020304" pitchFamily="18" charset="0"/>
                        </a:rPr>
                        <a:t>Phật giáo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575462"/>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3. Biểu hiện </a:t>
                      </a:r>
                      <a:r>
                        <a:rPr lang="en-US" sz="2400" smtClean="0">
                          <a:solidFill>
                            <a:schemeClr val="tx1"/>
                          </a:solidFill>
                          <a:effectLst/>
                          <a:latin typeface="Times New Roman" panose="02020603050405020304" pitchFamily="18" charset="0"/>
                          <a:cs typeface="Times New Roman" panose="02020603050405020304" pitchFamily="18" charset="0"/>
                        </a:rPr>
                        <a:t>của tôn giáo đó</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2400" kern="1200" smtClean="0">
                          <a:solidFill>
                            <a:schemeClr val="dk1"/>
                          </a:solidFill>
                          <a:effectLst/>
                          <a:latin typeface="Times New Roman" panose="02020603050405020304" pitchFamily="18" charset="0"/>
                          <a:ea typeface="+mn-ea"/>
                          <a:cs typeface="Times New Roman" panose="02020603050405020304" pitchFamily="18" charset="0"/>
                        </a:rPr>
                        <a:t>- Nhiều vua, quan là Phật tử.</a:t>
                      </a:r>
                    </a:p>
                    <a:p>
                      <a:pPr lvl="0"/>
                      <a:r>
                        <a:rPr lang="en-US" sz="2400" kern="1200" smtClean="0">
                          <a:solidFill>
                            <a:schemeClr val="dk1"/>
                          </a:solidFill>
                          <a:effectLst/>
                          <a:latin typeface="Times New Roman" panose="02020603050405020304" pitchFamily="18" charset="0"/>
                          <a:ea typeface="+mn-ea"/>
                          <a:cs typeface="Times New Roman" panose="02020603050405020304" pitchFamily="18" charset="0"/>
                        </a:rPr>
                        <a:t>- Xây nhiều chùa, tháp.</a:t>
                      </a:r>
                    </a:p>
                    <a:p>
                      <a:pPr lvl="0"/>
                      <a:r>
                        <a:rPr lang="en-US" sz="2400" kern="1200" smtClean="0">
                          <a:solidFill>
                            <a:schemeClr val="dk1"/>
                          </a:solidFill>
                          <a:effectLst/>
                          <a:latin typeface="Times New Roman" panose="02020603050405020304" pitchFamily="18" charset="0"/>
                          <a:ea typeface="+mn-ea"/>
                          <a:cs typeface="Times New Roman" panose="02020603050405020304" pitchFamily="18" charset="0"/>
                        </a:rPr>
                        <a:t>- Thiền phái Trúc Lâm Yên Tử ra đời.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29663"/>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4. Nhận xét chung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400" kern="1200" smtClean="0">
                          <a:solidFill>
                            <a:schemeClr val="dk1"/>
                          </a:solidFill>
                          <a:effectLst/>
                          <a:latin typeface="Times New Roman" panose="02020603050405020304" pitchFamily="18" charset="0"/>
                          <a:ea typeface="+mn-ea"/>
                          <a:cs typeface="Times New Roman" panose="02020603050405020304" pitchFamily="18" charset="0"/>
                        </a:rPr>
                        <a:t>→ Tư tưởng – tôn giáo thời Trần </a:t>
                      </a:r>
                      <a:r>
                        <a:rPr lang="en-US" sz="2400" b="1" kern="1200" smtClean="0">
                          <a:solidFill>
                            <a:srgbClr val="FF0000"/>
                          </a:solidFill>
                          <a:effectLst/>
                          <a:latin typeface="Times New Roman" panose="02020603050405020304" pitchFamily="18" charset="0"/>
                          <a:ea typeface="+mn-ea"/>
                          <a:cs typeface="Times New Roman" panose="02020603050405020304" pitchFamily="18" charset="0"/>
                        </a:rPr>
                        <a:t>phát triển, đa dạng, khoan dung</a:t>
                      </a:r>
                      <a:r>
                        <a:rPr lang="en-US" sz="2400" kern="1200" smtClean="0">
                          <a:solidFill>
                            <a:schemeClr val="dk1"/>
                          </a:solidFill>
                          <a:effectLst/>
                          <a:latin typeface="Times New Roman" panose="02020603050405020304" pitchFamily="18" charset="0"/>
                          <a:ea typeface="+mn-ea"/>
                          <a:cs typeface="Times New Roman" panose="02020603050405020304" pitchFamily="18" charset="0"/>
                        </a:rPr>
                        <a:t>, góp phần ổn định xã hội.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87885"/>
                  </a:ext>
                </a:extLst>
              </a:tr>
            </a:tbl>
          </a:graphicData>
        </a:graphic>
      </p:graphicFrame>
      <p:sp>
        <p:nvSpPr>
          <p:cNvPr id="4" name="Rectangle 1"/>
          <p:cNvSpPr>
            <a:spLocks noChangeArrowheads="1"/>
          </p:cNvSpPr>
          <p:nvPr/>
        </p:nvSpPr>
        <p:spPr bwMode="auto">
          <a:xfrm>
            <a:off x="381000" y="304800"/>
            <a:ext cx="11277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600" b="1" smtClean="0">
                <a:latin typeface="Times New Roman" panose="02020603050405020304" pitchFamily="18" charset="0"/>
                <a:ea typeface="Times New Roman" panose="02020603050405020304" pitchFamily="18" charset="0"/>
                <a:cs typeface="Times New Roman" panose="02020603050405020304" pitchFamily="18" charset="0"/>
              </a:rPr>
              <a:t>PHIẾU HỌC TẬP SỐ 1</a:t>
            </a:r>
            <a:r>
              <a:rPr kumimoji="0" lang="en-US" altLang="en-US" sz="2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TÌM</a:t>
            </a:r>
            <a:r>
              <a:rPr kumimoji="0" lang="en-US" altLang="en-US" sz="2600" b="1"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HIỂU TƯ TƯỞNG-TÔN GIÁO THỜI TRẦN</a:t>
            </a:r>
            <a:endParaRPr kumimoji="0" lang="en-US" altLang="en-US"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20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928" y="571282"/>
            <a:ext cx="10926271" cy="1569660"/>
          </a:xfrm>
          <a:prstGeom prst="rect">
            <a:avLst/>
          </a:prstGeom>
        </p:spPr>
        <p:txBody>
          <a:bodyPr wrap="square">
            <a:spAutoFit/>
          </a:bodyPr>
          <a:lstStyle/>
          <a:p>
            <a:r>
              <a:rPr lang="vi-VN" sz="2400" b="1" smtClean="0"/>
              <a:t> </a:t>
            </a:r>
            <a:r>
              <a:rPr lang="vi-VN" sz="2400" b="1">
                <a:latin typeface="Times New Roman" panose="02020603050405020304" pitchFamily="18" charset="0"/>
                <a:cs typeface="Times New Roman" panose="02020603050405020304" pitchFamily="18" charset="0"/>
              </a:rPr>
              <a:t>Phật </a:t>
            </a:r>
            <a:r>
              <a:rPr lang="vi-VN" sz="2400" b="1" smtClean="0">
                <a:latin typeface="Times New Roman" panose="02020603050405020304" pitchFamily="18" charset="0"/>
                <a:cs typeface="Times New Roman" panose="02020603050405020304" pitchFamily="18" charset="0"/>
              </a:rPr>
              <a:t>giáo</a:t>
            </a:r>
            <a:r>
              <a:rPr lang="en-US" sz="2400" b="1" smtClean="0">
                <a:latin typeface="Times New Roman" panose="02020603050405020304" pitchFamily="18" charset="0"/>
                <a:cs typeface="Times New Roman" panose="02020603050405020304" pitchFamily="18" charset="0"/>
              </a:rPr>
              <a:t>:</a:t>
            </a:r>
            <a:endParaRPr lang="vi-VN" sz="2400" b="1">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Dạy con người </a:t>
            </a:r>
            <a:r>
              <a:rPr lang="vi-VN" sz="2400" b="1">
                <a:latin typeface="Times New Roman" panose="02020603050405020304" pitchFamily="18" charset="0"/>
                <a:cs typeface="Times New Roman" panose="02020603050405020304" pitchFamily="18" charset="0"/>
              </a:rPr>
              <a:t>làm điều thiện</a:t>
            </a:r>
            <a:r>
              <a:rPr lang="vi-VN" sz="2400">
                <a:latin typeface="Times New Roman" panose="02020603050405020304" pitchFamily="18" charset="0"/>
                <a:cs typeface="Times New Roman" panose="02020603050405020304" pitchFamily="18" charset="0"/>
              </a:rPr>
              <a:t>, sống nhân ái, từ bi.</a:t>
            </a:r>
          </a:p>
          <a:p>
            <a:pPr>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Khuyên tránh điều ác, tu tâm để đạt </a:t>
            </a:r>
            <a:r>
              <a:rPr lang="vi-VN" sz="2400" b="1">
                <a:latin typeface="Times New Roman" panose="02020603050405020304" pitchFamily="18" charset="0"/>
                <a:cs typeface="Times New Roman" panose="02020603050405020304" pitchFamily="18" charset="0"/>
              </a:rPr>
              <a:t>giác ngộ</a:t>
            </a:r>
            <a:r>
              <a:rPr lang="vi-VN" sz="2400">
                <a:latin typeface="Times New Roman" panose="02020603050405020304" pitchFamily="18" charset="0"/>
                <a:cs typeface="Times New Roman" panose="02020603050405020304" pitchFamily="18" charset="0"/>
              </a:rPr>
              <a: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Ảnh hưởng lớn đến </a:t>
            </a:r>
            <a:r>
              <a:rPr lang="vi-VN" sz="2400" b="1">
                <a:latin typeface="Times New Roman" panose="02020603050405020304" pitchFamily="18" charset="0"/>
                <a:cs typeface="Times New Roman" panose="02020603050405020304" pitchFamily="18" charset="0"/>
              </a:rPr>
              <a:t>đời sống tinh thần</a:t>
            </a:r>
            <a:r>
              <a:rPr lang="vi-VN" sz="2400">
                <a:latin typeface="Times New Roman" panose="02020603050405020304" pitchFamily="18" charset="0"/>
                <a:cs typeface="Times New Roman" panose="02020603050405020304" pitchFamily="18" charset="0"/>
              </a:rPr>
              <a:t> người Việt thời Lý – Trần.</a:t>
            </a:r>
          </a:p>
        </p:txBody>
      </p:sp>
      <p:sp>
        <p:nvSpPr>
          <p:cNvPr id="3" name="Rectangle 2"/>
          <p:cNvSpPr/>
          <p:nvPr/>
        </p:nvSpPr>
        <p:spPr>
          <a:xfrm>
            <a:off x="579928" y="2185253"/>
            <a:ext cx="9313258" cy="156966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Nho giáo</a:t>
            </a:r>
          </a:p>
          <a:p>
            <a:pPr>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Dạy con người sống theo </a:t>
            </a:r>
            <a:r>
              <a:rPr lang="vi-VN" sz="2400" b="1">
                <a:latin typeface="Times New Roman" panose="02020603050405020304" pitchFamily="18" charset="0"/>
                <a:cs typeface="Times New Roman" panose="02020603050405020304" pitchFamily="18" charset="0"/>
              </a:rPr>
              <a:t>lễ nghĩa, kỉ cương</a:t>
            </a:r>
            <a:r>
              <a:rPr lang="vi-VN" sz="2400">
                <a:latin typeface="Times New Roman" panose="02020603050405020304" pitchFamily="18" charset="0"/>
                <a:cs typeface="Times New Roman" panose="02020603050405020304" pitchFamily="18" charset="0"/>
              </a:rPr>
              <a:t>, tôn trọng trật tự xã hội.</a:t>
            </a:r>
          </a:p>
          <a:p>
            <a:pPr>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Đề cao đạo đức: </a:t>
            </a:r>
            <a:r>
              <a:rPr lang="vi-VN" sz="2400" b="1">
                <a:latin typeface="Times New Roman" panose="02020603050405020304" pitchFamily="18" charset="0"/>
                <a:cs typeface="Times New Roman" panose="02020603050405020304" pitchFamily="18" charset="0"/>
              </a:rPr>
              <a:t>trung – hiếu – nghĩa – lễ</a:t>
            </a:r>
            <a:r>
              <a:rPr lang="vi-VN" sz="2400">
                <a:latin typeface="Times New Roman" panose="02020603050405020304" pitchFamily="18" charset="0"/>
                <a:cs typeface="Times New Roman" panose="02020603050405020304" pitchFamily="18" charset="0"/>
              </a:rPr>
              <a: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Là cơ sở cho </a:t>
            </a:r>
            <a:r>
              <a:rPr lang="vi-VN" sz="2400" b="1">
                <a:latin typeface="Times New Roman" panose="02020603050405020304" pitchFamily="18" charset="0"/>
                <a:cs typeface="Times New Roman" panose="02020603050405020304" pitchFamily="18" charset="0"/>
              </a:rPr>
              <a:t>giáo dục và thi cử</a:t>
            </a:r>
            <a:r>
              <a:rPr lang="vi-VN" sz="2400">
                <a:latin typeface="Times New Roman" panose="02020603050405020304" pitchFamily="18" charset="0"/>
                <a:cs typeface="Times New Roman" panose="02020603050405020304" pitchFamily="18" charset="0"/>
              </a:rPr>
              <a:t> trong nhà nước phong kiến.</a:t>
            </a:r>
          </a:p>
        </p:txBody>
      </p:sp>
      <p:sp>
        <p:nvSpPr>
          <p:cNvPr id="4" name="Rectangle 3"/>
          <p:cNvSpPr/>
          <p:nvPr/>
        </p:nvSpPr>
        <p:spPr>
          <a:xfrm>
            <a:off x="579928" y="3977791"/>
            <a:ext cx="9465658" cy="1569660"/>
          </a:xfrm>
          <a:prstGeom prst="rect">
            <a:avLst/>
          </a:prstGeom>
        </p:spPr>
        <p:txBody>
          <a:bodyPr wrap="square">
            <a:spAutoFit/>
          </a:bodyPr>
          <a:lstStyle/>
          <a:p>
            <a:r>
              <a:rPr lang="vi-VN" sz="2400" b="1">
                <a:latin typeface="+mj-lt"/>
              </a:rPr>
              <a:t>Đạo giáo</a:t>
            </a:r>
          </a:p>
          <a:p>
            <a:pPr>
              <a:buFont typeface="Arial" panose="020B0604020202020204" pitchFamily="34" charset="0"/>
              <a:buChar char="•"/>
            </a:pPr>
            <a:r>
              <a:rPr lang="vi-VN" sz="2400">
                <a:latin typeface="+mj-lt"/>
              </a:rPr>
              <a:t>Khuyên con người sống </a:t>
            </a:r>
            <a:r>
              <a:rPr lang="vi-VN" sz="2400" b="1">
                <a:latin typeface="+mj-lt"/>
              </a:rPr>
              <a:t>hòa hợp với tự nhiên</a:t>
            </a:r>
            <a:r>
              <a:rPr lang="vi-VN" sz="2400">
                <a:latin typeface="+mj-lt"/>
              </a:rPr>
              <a:t>, thanh đạm, giản dị.</a:t>
            </a:r>
          </a:p>
          <a:p>
            <a:pPr>
              <a:buFont typeface="Arial" panose="020B0604020202020204" pitchFamily="34" charset="0"/>
              <a:buChar char="•"/>
            </a:pPr>
            <a:r>
              <a:rPr lang="vi-VN" sz="2400">
                <a:latin typeface="+mj-lt"/>
              </a:rPr>
              <a:t>Gắn với niềm tin dân gian, thuật dưỡng sinh, chữa bệnh.</a:t>
            </a:r>
            <a:br>
              <a:rPr lang="vi-VN" sz="2400">
                <a:latin typeface="+mj-lt"/>
              </a:rPr>
            </a:br>
            <a:r>
              <a:rPr lang="vi-VN" sz="2400">
                <a:latin typeface="+mj-lt"/>
              </a:rPr>
              <a:t>➡ Ảnh hưởng đến </a:t>
            </a:r>
            <a:r>
              <a:rPr lang="vi-VN" sz="2400" b="1">
                <a:latin typeface="+mj-lt"/>
              </a:rPr>
              <a:t>đời sống tâm linh</a:t>
            </a:r>
            <a:r>
              <a:rPr lang="vi-VN" sz="2400">
                <a:latin typeface="+mj-lt"/>
              </a:rPr>
              <a:t> của nhân dân.</a:t>
            </a:r>
          </a:p>
        </p:txBody>
      </p:sp>
    </p:spTree>
    <p:extLst>
      <p:ext uri="{BB962C8B-B14F-4D97-AF65-F5344CB8AC3E}">
        <p14:creationId xmlns:p14="http://schemas.microsoft.com/office/powerpoint/2010/main" val="23281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219200"/>
          <a:ext cx="10744200" cy="4850670"/>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2390781248"/>
                    </a:ext>
                  </a:extLst>
                </a:gridCol>
                <a:gridCol w="6934200">
                  <a:extLst>
                    <a:ext uri="{9D8B030D-6E8A-4147-A177-3AD203B41FA5}">
                      <a16:colId xmlns:a16="http://schemas.microsoft.com/office/drawing/2014/main" val="1812334329"/>
                    </a:ext>
                  </a:extLst>
                </a:gridCol>
              </a:tblGrid>
              <a:tr h="808260">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Thông tin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2525859"/>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1. Các tôn giáo chính</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kern="1200" smtClean="0">
                          <a:solidFill>
                            <a:schemeClr val="dk1"/>
                          </a:solidFill>
                          <a:effectLst/>
                          <a:latin typeface="Times New Roman" panose="02020603050405020304" pitchFamily="18" charset="0"/>
                          <a:ea typeface="+mn-ea"/>
                          <a:cs typeface="Times New Roman" panose="02020603050405020304" pitchFamily="18" charset="0"/>
                        </a:rPr>
                        <a:t>Phật giáo, Nho giáo, Đạo giáo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400093"/>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2. Tôn giáo giữ vị trí quan trọng nhất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kern="1200" smtClean="0">
                          <a:solidFill>
                            <a:schemeClr val="dk1"/>
                          </a:solidFill>
                          <a:effectLst/>
                          <a:latin typeface="Times New Roman" panose="02020603050405020304" pitchFamily="18" charset="0"/>
                          <a:ea typeface="+mn-ea"/>
                          <a:cs typeface="Times New Roman" panose="02020603050405020304" pitchFamily="18" charset="0"/>
                        </a:rPr>
                        <a:t>Phật giáo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575462"/>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3. Biểu hiện của tôn giáo đó</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2400" kern="1200" smtClean="0">
                          <a:solidFill>
                            <a:schemeClr val="dk1"/>
                          </a:solidFill>
                          <a:effectLst/>
                          <a:latin typeface="Times New Roman" panose="02020603050405020304" pitchFamily="18" charset="0"/>
                          <a:ea typeface="+mn-ea"/>
                          <a:cs typeface="Times New Roman" panose="02020603050405020304" pitchFamily="18" charset="0"/>
                        </a:rPr>
                        <a:t>- Nhiều vua, quan là Phật tử.</a:t>
                      </a:r>
                    </a:p>
                    <a:p>
                      <a:pPr lvl="0"/>
                      <a:r>
                        <a:rPr lang="en-US" sz="2400" kern="1200" smtClean="0">
                          <a:solidFill>
                            <a:schemeClr val="dk1"/>
                          </a:solidFill>
                          <a:effectLst/>
                          <a:latin typeface="Times New Roman" panose="02020603050405020304" pitchFamily="18" charset="0"/>
                          <a:ea typeface="+mn-ea"/>
                          <a:cs typeface="Times New Roman" panose="02020603050405020304" pitchFamily="18" charset="0"/>
                        </a:rPr>
                        <a:t>- Xây nhiều chùa, tháp.</a:t>
                      </a:r>
                    </a:p>
                    <a:p>
                      <a:pPr lvl="0"/>
                      <a:r>
                        <a:rPr lang="en-US" sz="2400" kern="1200" smtClean="0">
                          <a:solidFill>
                            <a:schemeClr val="dk1"/>
                          </a:solidFill>
                          <a:effectLst/>
                          <a:latin typeface="Times New Roman" panose="02020603050405020304" pitchFamily="18" charset="0"/>
                          <a:ea typeface="+mn-ea"/>
                          <a:cs typeface="Times New Roman" panose="02020603050405020304" pitchFamily="18" charset="0"/>
                        </a:rPr>
                        <a:t>- Thiền phái Trúc Lâm Yên Tử ra đời.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29663"/>
                  </a:ext>
                </a:extLst>
              </a:tr>
              <a:tr h="975360">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4. Nhận xét chung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US" sz="2400" kern="1200" smtClean="0">
                          <a:solidFill>
                            <a:schemeClr val="dk1"/>
                          </a:solidFill>
                          <a:effectLst/>
                          <a:latin typeface="Times New Roman" panose="02020603050405020304" pitchFamily="18" charset="0"/>
                          <a:ea typeface="+mn-ea"/>
                          <a:cs typeface="Times New Roman" panose="02020603050405020304" pitchFamily="18" charset="0"/>
                        </a:rPr>
                        <a:t>→ Tư tưởng – tôn giáo thời Trần </a:t>
                      </a:r>
                      <a:r>
                        <a:rPr lang="en-US" sz="2400" b="1" kern="1200" smtClean="0">
                          <a:solidFill>
                            <a:srgbClr val="FF0000"/>
                          </a:solidFill>
                          <a:effectLst/>
                          <a:latin typeface="Times New Roman" panose="02020603050405020304" pitchFamily="18" charset="0"/>
                          <a:ea typeface="+mn-ea"/>
                          <a:cs typeface="Times New Roman" panose="02020603050405020304" pitchFamily="18" charset="0"/>
                        </a:rPr>
                        <a:t>phát triển, đa dạng, khoan dung</a:t>
                      </a:r>
                      <a:r>
                        <a:rPr lang="en-US" sz="2400" kern="1200" smtClean="0">
                          <a:solidFill>
                            <a:schemeClr val="dk1"/>
                          </a:solidFill>
                          <a:effectLst/>
                          <a:latin typeface="Times New Roman" panose="02020603050405020304" pitchFamily="18" charset="0"/>
                          <a:ea typeface="+mn-ea"/>
                          <a:cs typeface="Times New Roman" panose="02020603050405020304" pitchFamily="18" charset="0"/>
                        </a:rPr>
                        <a:t>, góp phần ổn định xã hội.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87885"/>
                  </a:ext>
                </a:extLst>
              </a:tr>
            </a:tbl>
          </a:graphicData>
        </a:graphic>
      </p:graphicFrame>
      <p:sp>
        <p:nvSpPr>
          <p:cNvPr id="3" name="Rectangle 1"/>
          <p:cNvSpPr>
            <a:spLocks noChangeArrowheads="1"/>
          </p:cNvSpPr>
          <p:nvPr/>
        </p:nvSpPr>
        <p:spPr bwMode="auto">
          <a:xfrm>
            <a:off x="1524000" y="257889"/>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Làm việc nhóm – Hoàn thành bảng sau:</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13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676400"/>
            <a:ext cx="10287000" cy="320040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Thiền phái Trúc Lâm Yên Tử</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Ra đời thời Trần, do vua Trần Nhân Tông sáng lập.</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Là thiền phái Phật giáo mang đậm bản sắc Việt Nam.</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Dạy con người tu hành nhưng vẫn sống tốt giữa đời thường (“cư trần lạc đạo”).</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Ảnh hưởng lớn đến tư tưởng, đạo đức và đời sống tinh thần người Việt.</a:t>
            </a:r>
          </a:p>
        </p:txBody>
      </p:sp>
    </p:spTree>
    <p:extLst>
      <p:ext uri="{BB962C8B-B14F-4D97-AF65-F5344CB8AC3E}">
        <p14:creationId xmlns:p14="http://schemas.microsoft.com/office/powerpoint/2010/main" val="470246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longbay.com.vn/Data/images/t%C6%B0%E1%BB%A3ng%20Ph%E1%BA%ADt%20Ho%C3%A0ng%20Tr%E1%BA%A7n%20Nh%C3%A2n%20T%C3%B4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8600"/>
            <a:ext cx="6324600" cy="4245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4800600"/>
            <a:ext cx="9220200" cy="685800"/>
          </a:xfrm>
          <a:prstGeom prst="rect">
            <a:avLst/>
          </a:prstGeom>
        </p:spPr>
        <p:txBody>
          <a:bodyPr wrap="square">
            <a:spAutoFit/>
          </a:bodyPr>
          <a:lstStyle/>
          <a:p>
            <a:r>
              <a:rPr lang="en-US" smtClean="0"/>
              <a:t>T</a:t>
            </a:r>
            <a:r>
              <a:rPr lang="vi-VN" smtClean="0"/>
              <a:t>ượng </a:t>
            </a:r>
            <a:r>
              <a:rPr lang="vi-VN"/>
              <a:t>Phật hoàng Trần Nhân Tông được dựng tại khu di tích Yên Tử – nơi tưởng niệm vị vua anh minh, nhà tu hành sáng lập </a:t>
            </a:r>
            <a:r>
              <a:rPr lang="vi-VN" b="1"/>
              <a:t>thiền phái Trúc Lâm Yên Tử</a:t>
            </a:r>
            <a:r>
              <a:rPr lang="vi-VN"/>
              <a:t>.</a:t>
            </a:r>
            <a:endParaRPr lang="en-US"/>
          </a:p>
        </p:txBody>
      </p:sp>
    </p:spTree>
    <p:extLst>
      <p:ext uri="{BB962C8B-B14F-4D97-AF65-F5344CB8AC3E}">
        <p14:creationId xmlns:p14="http://schemas.microsoft.com/office/powerpoint/2010/main" val="3751058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22167" y="0"/>
            <a:ext cx="12193693" cy="6858000"/>
          </a:xfrm>
          <a:prstGeom prst="rect">
            <a:avLst/>
          </a:prstGeom>
          <a:noFill/>
          <a:ln w="9525">
            <a:noFill/>
            <a:miter lim="800000"/>
            <a:headEnd/>
            <a:tailEnd/>
          </a:ln>
        </p:spPr>
      </p:pic>
      <p:sp>
        <p:nvSpPr>
          <p:cNvPr id="9" name="Cloud Callout 8"/>
          <p:cNvSpPr/>
          <p:nvPr/>
        </p:nvSpPr>
        <p:spPr bwMode="auto">
          <a:xfrm>
            <a:off x="7153275" y="228600"/>
            <a:ext cx="4639491" cy="3236425"/>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vi-VN"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Nêu</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biện</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pháp</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nhà</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Trần</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nhằm</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phục</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hồi</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và</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phát</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triển</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nông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nghiệp</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a. </a:t>
            </a:r>
            <a:r>
              <a:rPr lang="vi-VN" sz="3200" b="1" dirty="0" err="1">
                <a:solidFill>
                  <a:srgbClr val="FFFF00"/>
                </a:solidFill>
                <a:latin typeface="Times New Roman" panose="02020603050405020304" pitchFamily="18" charset="0"/>
                <a:ea typeface="Times New Roman" panose="02020603050405020304" pitchFamily="18" charset="0"/>
              </a:rPr>
              <a:t>Tình</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hình</a:t>
            </a:r>
            <a:r>
              <a:rPr lang="vi-VN" sz="3200" b="1" dirty="0">
                <a:solidFill>
                  <a:srgbClr val="FFFF00"/>
                </a:solidFill>
                <a:latin typeface="Times New Roman" panose="02020603050405020304" pitchFamily="18" charset="0"/>
                <a:ea typeface="Times New Roman" panose="02020603050405020304" pitchFamily="18" charset="0"/>
              </a:rPr>
              <a:t> kinh </a:t>
            </a:r>
            <a:r>
              <a:rPr lang="vi-VN" sz="3200" b="1" dirty="0" err="1">
                <a:solidFill>
                  <a:srgbClr val="FFFF00"/>
                </a:solidFill>
                <a:latin typeface="Times New Roman" panose="02020603050405020304" pitchFamily="18" charset="0"/>
                <a:ea typeface="Times New Roman" panose="02020603050405020304" pitchFamily="18" charset="0"/>
              </a:rPr>
              <a:t>tế</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57200" y="1782129"/>
            <a:ext cx="6096000" cy="584775"/>
          </a:xfrm>
          <a:prstGeom prst="rect">
            <a:avLst/>
          </a:prstGeom>
        </p:spPr>
        <p:txBody>
          <a:bodyPr wrap="square">
            <a:spAutoFit/>
          </a:bodyPr>
          <a:lstStyle/>
          <a:p>
            <a:pPr>
              <a:spcAft>
                <a:spcPts val="0"/>
              </a:spcAft>
            </a:pP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Nông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nghiệp</a:t>
            </a:r>
            <a:r>
              <a:rPr lang="en-US" sz="3200" b="1" dirty="0">
                <a:solidFill>
                  <a:srgbClr val="FFFF00"/>
                </a:solidFill>
                <a:latin typeface="Times New Roman" panose="02020603050405020304" pitchFamily="18" charset="0"/>
                <a:ea typeface="Times New Roman" panose="02020603050405020304" pitchFamily="18" charset="0"/>
              </a:rPr>
              <a:t>.</a:t>
            </a:r>
          </a:p>
        </p:txBody>
      </p:sp>
      <p:sp>
        <p:nvSpPr>
          <p:cNvPr id="12" name="Rectangle 11"/>
          <p:cNvSpPr/>
          <p:nvPr/>
        </p:nvSpPr>
        <p:spPr>
          <a:xfrm>
            <a:off x="457200" y="4198709"/>
            <a:ext cx="11201400" cy="1077218"/>
          </a:xfrm>
          <a:prstGeom prst="rect">
            <a:avLst/>
          </a:prstGeom>
        </p:spPr>
        <p:txBody>
          <a:bodyPr wrap="square">
            <a:spAutoFit/>
          </a:bodyPr>
          <a:lstStyle/>
          <a:p>
            <a:pPr lvl="0" defTabSz="914400" fontAlgn="base">
              <a:spcBef>
                <a:spcPct val="0"/>
              </a:spcBef>
              <a:spcAft>
                <a:spcPct val="0"/>
              </a:spcAft>
            </a:pP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Khai</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hoang</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đắp</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đê</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chú</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trọng</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thủy</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lợi</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miễn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giảm</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thuế</a:t>
            </a:r>
            <a:r>
              <a:rPr lang="en-US" sz="3200" b="1" dirty="0">
                <a:solidFill>
                  <a:schemeClr val="bg1"/>
                </a:solidFill>
                <a:latin typeface="Times New Roman" pitchFamily="18" charset="0"/>
                <a:ea typeface="Times New Roman" pitchFamily="18" charset="0"/>
                <a:cs typeface="Times New Roman" pitchFamily="18" charset="0"/>
              </a:rPr>
              <a:t>….</a:t>
            </a:r>
            <a:r>
              <a:rPr lang="en-US" sz="3200" b="1" dirty="0" err="1">
                <a:solidFill>
                  <a:schemeClr val="bg1"/>
                </a:solidFill>
                <a:latin typeface="Times New Roman" pitchFamily="18" charset="0"/>
                <a:ea typeface="Times New Roman" pitchFamily="18" charset="0"/>
                <a:cs typeface="Times New Roman" pitchFamily="18" charset="0"/>
              </a:rPr>
              <a:t>Nhờ</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vậy</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được</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phục</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hồi</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đời</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sống</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nhân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dân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ấm</a:t>
            </a:r>
            <a:r>
              <a:rPr lang="en-US" sz="3200" b="1" dirty="0">
                <a:solidFill>
                  <a:schemeClr val="bg1"/>
                </a:solidFill>
                <a:latin typeface="Times New Roman" pitchFamily="18" charset="0"/>
                <a:ea typeface="Times New Roman" pitchFamily="18" charset="0"/>
                <a:cs typeface="Times New Roman" pitchFamily="18" charset="0"/>
              </a:rPr>
              <a:t> no.</a:t>
            </a:r>
            <a:endParaRPr lang="en-US" sz="3200" b="1" dirty="0">
              <a:solidFill>
                <a:schemeClr val="bg1"/>
              </a:solidFill>
              <a:latin typeface="Times New Roman" pitchFamily="18" charset="0"/>
              <a:cs typeface="Times New Roman" pitchFamily="18" charset="0"/>
            </a:endParaRPr>
          </a:p>
        </p:txBody>
      </p:sp>
      <p:sp>
        <p:nvSpPr>
          <p:cNvPr id="13" name="TextBox 7"/>
          <p:cNvSpPr txBox="1">
            <a:spLocks noChangeArrowheads="1"/>
          </p:cNvSpPr>
          <p:nvPr/>
        </p:nvSpPr>
        <p:spPr bwMode="auto">
          <a:xfrm>
            <a:off x="552450" y="493693"/>
            <a:ext cx="6019800"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3.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kinh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tế</a:t>
            </a:r>
            <a:r>
              <a:rPr lang="en-US" sz="3200" b="1" dirty="0">
                <a:solidFill>
                  <a:srgbClr val="FFFF00"/>
                </a:solidFill>
                <a:latin typeface="Times New Roman" panose="02020603050405020304" pitchFamily="18" charset="0"/>
                <a:ea typeface="Times New Roman" panose="02020603050405020304" pitchFamily="18" charset="0"/>
              </a:rPr>
              <a:t> - </a:t>
            </a:r>
            <a:r>
              <a:rPr lang="en-US" sz="3200" b="1" dirty="0" err="1">
                <a:solidFill>
                  <a:srgbClr val="FFFF00"/>
                </a:solidFill>
                <a:latin typeface="Times New Roman" panose="02020603050405020304" pitchFamily="18" charset="0"/>
                <a:ea typeface="Times New Roman" panose="02020603050405020304" pitchFamily="18" charset="0"/>
              </a:rPr>
              <a:t>xã</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hội</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609600" y="3170148"/>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6" presetClass="emph" presetSubtype="0" repeatCount="indefinite" fill="hold" grpId="0" nodeType="clickEffect">
                                  <p:stCondLst>
                                    <p:cond delay="0"/>
                                  </p:stCondLst>
                                  <p:iterate type="lt">
                                    <p:tmPct val="10000"/>
                                  </p:iterate>
                                  <p:childTnLst>
                                    <p:animScale>
                                      <p:cBhvr>
                                        <p:cTn id="12" dur="250" autoRev="1" fill="hold">
                                          <p:stCondLst>
                                            <p:cond delay="0"/>
                                          </p:stCondLst>
                                        </p:cTn>
                                        <p:tgtEl>
                                          <p:spTgt spid="8"/>
                                        </p:tgtEl>
                                      </p:cBhvr>
                                      <p:to x="80000" y="100000"/>
                                    </p:animScale>
                                    <p:anim by="(#ppt_w*0.10)" calcmode="lin" valueType="num">
                                      <p:cBhvr>
                                        <p:cTn id="13" dur="250" autoRev="1" fill="hold">
                                          <p:stCondLst>
                                            <p:cond delay="0"/>
                                          </p:stCondLst>
                                        </p:cTn>
                                        <p:tgtEl>
                                          <p:spTgt spid="8"/>
                                        </p:tgtEl>
                                        <p:attrNameLst>
                                          <p:attrName>ppt_x</p:attrName>
                                        </p:attrNameLst>
                                      </p:cBhvr>
                                    </p:anim>
                                    <p:anim by="(-#ppt_w*0.10)" calcmode="lin" valueType="num">
                                      <p:cBhvr>
                                        <p:cTn id="14" dur="250" autoRev="1" fill="hold">
                                          <p:stCondLst>
                                            <p:cond delay="0"/>
                                          </p:stCondLst>
                                        </p:cTn>
                                        <p:tgtEl>
                                          <p:spTgt spid="8"/>
                                        </p:tgtEl>
                                        <p:attrNameLst>
                                          <p:attrName>ppt_y</p:attrName>
                                        </p:attrNameLst>
                                      </p:cBhvr>
                                    </p:anim>
                                    <p:animRot by="-480000">
                                      <p:cBhvr>
                                        <p:cTn id="15"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9982200" cy="3621441"/>
          </a:xfrm>
          <a:prstGeom prst="rect">
            <a:avLst/>
          </a:prstGeom>
        </p:spPr>
        <p:txBody>
          <a:bodyPr wrap="square">
            <a:spAutoFit/>
          </a:bodyPr>
          <a:lstStyle/>
          <a:p>
            <a:pPr>
              <a:lnSpc>
                <a:spcPct val="150000"/>
              </a:lnSpc>
            </a:pPr>
            <a:r>
              <a:rPr lang="en-US" sz="2600" b="1" smtClean="0">
                <a:latin typeface="Times New Roman" panose="02020603050405020304" pitchFamily="18" charset="0"/>
                <a:cs typeface="Times New Roman" panose="02020603050405020304" pitchFamily="18" charset="0"/>
              </a:rPr>
              <a:t>H. </a:t>
            </a:r>
            <a:r>
              <a:rPr lang="vi-VN" sz="2600" b="1" smtClean="0">
                <a:latin typeface="Times New Roman" panose="02020603050405020304" pitchFamily="18" charset="0"/>
                <a:cs typeface="Times New Roman" panose="02020603050405020304" pitchFamily="18" charset="0"/>
              </a:rPr>
              <a:t>Đặc </a:t>
            </a:r>
            <a:r>
              <a:rPr lang="vi-VN" sz="2600" b="1">
                <a:latin typeface="Times New Roman" panose="02020603050405020304" pitchFamily="18" charset="0"/>
                <a:cs typeface="Times New Roman" panose="02020603050405020304" pitchFamily="18" charset="0"/>
              </a:rPr>
              <a:t>điểm nổi bật của đời sống tư tưởng – tôn giáo thời Trần là gì?</a:t>
            </a:r>
            <a:endParaRPr lang="vi-VN" sz="2600">
              <a:latin typeface="Times New Roman" panose="02020603050405020304" pitchFamily="18" charset="0"/>
              <a:cs typeface="Times New Roman" panose="02020603050405020304" pitchFamily="18" charset="0"/>
            </a:endParaRPr>
          </a:p>
          <a:p>
            <a:pPr>
              <a:lnSpc>
                <a:spcPct val="150000"/>
              </a:lnSpc>
            </a:pPr>
            <a:r>
              <a:rPr lang="vi-VN" sz="2600">
                <a:latin typeface="Times New Roman" panose="02020603050405020304" pitchFamily="18" charset="0"/>
                <a:cs typeface="Times New Roman" panose="02020603050405020304" pitchFamily="18" charset="0"/>
              </a:rPr>
              <a:t>A. Chỉ có Phật giáo tồn tại và chi phối toàn xã hội.</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 Phật giáo, Nho giáo, Đạo giáo cùng tồn tại và đều có ảnh </a:t>
            </a:r>
            <a:r>
              <a:rPr lang="vi-VN" sz="2600" smtClean="0">
                <a:latin typeface="Times New Roman" panose="02020603050405020304" pitchFamily="18" charset="0"/>
                <a:cs typeface="Times New Roman" panose="02020603050405020304" pitchFamily="18" charset="0"/>
              </a:rPr>
              <a:t>hưởng</a:t>
            </a:r>
            <a:r>
              <a:rPr lang="en-US" sz="2600">
                <a:latin typeface="Times New Roman" panose="02020603050405020304" pitchFamily="18" charset="0"/>
                <a:cs typeface="Times New Roman" panose="02020603050405020304" pitchFamily="18" charset="0"/>
              </a:rPr>
              <a:t> </a:t>
            </a:r>
            <a:r>
              <a:rPr lang="en-US" sz="2600" smtClean="0">
                <a:latin typeface="Times New Roman" panose="02020603050405020304" pitchFamily="18" charset="0"/>
                <a:cs typeface="Times New Roman" panose="02020603050405020304" pitchFamily="18" charset="0"/>
              </a:rPr>
              <a:t>đến xã hội.</a:t>
            </a:r>
            <a:r>
              <a:rPr lang="vi-VN" sz="2600">
                <a:latin typeface="Times New Roman" panose="02020603050405020304" pitchFamily="18" charset="0"/>
                <a:cs typeface="Times New Roman" panose="02020603050405020304" pitchFamily="18" charset="0"/>
              </a:rPr>
              <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C. Nho giáo hoàn toàn thay thế Phật giáo.</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D. Nhân dân không còn quan tâm đến tôn giáo.</a:t>
            </a:r>
          </a:p>
        </p:txBody>
      </p:sp>
      <p:sp>
        <p:nvSpPr>
          <p:cNvPr id="3" name="Oval 2"/>
          <p:cNvSpPr/>
          <p:nvPr/>
        </p:nvSpPr>
        <p:spPr>
          <a:xfrm>
            <a:off x="990600" y="2344120"/>
            <a:ext cx="54916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81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371600"/>
            <a:ext cx="10668000"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Tư tưởng Phật giáo được vận dụng trong trị nước thời Trần</a:t>
            </a:r>
            <a:r>
              <a:rPr lang="vi-VN" sz="2800" b="1" smtClean="0">
                <a:solidFill>
                  <a:srgbClr val="FF0000"/>
                </a:solidFill>
                <a:latin typeface="Times New Roman" panose="02020603050405020304" pitchFamily="18" charset="0"/>
                <a:cs typeface="Times New Roman" panose="02020603050405020304" pitchFamily="18" charset="0"/>
              </a:rPr>
              <a:t>:</a:t>
            </a:r>
            <a:endParaRPr lang="en-US" sz="2800" b="1" smtClean="0">
              <a:solidFill>
                <a:srgbClr val="FF0000"/>
              </a:solidFill>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Nhà </a:t>
            </a:r>
            <a:r>
              <a:rPr lang="vi-VN" sz="2800">
                <a:latin typeface="Times New Roman" panose="02020603050405020304" pitchFamily="18" charset="0"/>
                <a:cs typeface="Times New Roman" panose="02020603050405020304" pitchFamily="18" charset="0"/>
              </a:rPr>
              <a:t>Trần dùng tinh thần </a:t>
            </a:r>
            <a:r>
              <a:rPr lang="vi-VN" sz="2800" b="1">
                <a:latin typeface="Times New Roman" panose="02020603050405020304" pitchFamily="18" charset="0"/>
                <a:cs typeface="Times New Roman" panose="02020603050405020304" pitchFamily="18" charset="0"/>
              </a:rPr>
              <a:t>từ bi, khoan dung, lấy dân làm gốc</a:t>
            </a:r>
            <a:r>
              <a:rPr lang="vi-VN" sz="2800">
                <a:latin typeface="Times New Roman" panose="02020603050405020304" pitchFamily="18" charset="0"/>
                <a:cs typeface="Times New Roman" panose="02020603050405020304" pitchFamily="18" charset="0"/>
              </a:rPr>
              <a:t> trong quản lí đất nước.</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Vua quan chú trọng </a:t>
            </a:r>
            <a:r>
              <a:rPr lang="vi-VN" sz="2800" b="1">
                <a:latin typeface="Times New Roman" panose="02020603050405020304" pitchFamily="18" charset="0"/>
                <a:cs typeface="Times New Roman" panose="02020603050405020304" pitchFamily="18" charset="0"/>
              </a:rPr>
              <a:t>nhân nghĩa, giảm hình phạt, chăm lo đời sống nhân dân</a:t>
            </a:r>
            <a:r>
              <a:rPr lang="vi-VN" sz="280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Tiêu biểu là vua </a:t>
            </a:r>
            <a:r>
              <a:rPr lang="vi-VN" sz="2800" b="1">
                <a:latin typeface="Times New Roman" panose="02020603050405020304" pitchFamily="18" charset="0"/>
                <a:cs typeface="Times New Roman" panose="02020603050405020304" pitchFamily="18" charset="0"/>
              </a:rPr>
              <a:t>Trần Nhân Tông</a:t>
            </a:r>
            <a:r>
              <a:rPr lang="vi-VN" sz="2800">
                <a:latin typeface="Times New Roman" panose="02020603050405020304" pitchFamily="18" charset="0"/>
                <a:cs typeface="Times New Roman" panose="02020603050405020304" pitchFamily="18" charset="0"/>
              </a:rPr>
              <a:t>: vừa là minh quân, vừa là thiền sư.</a:t>
            </a:r>
          </a:p>
        </p:txBody>
      </p:sp>
    </p:spTree>
    <p:extLst>
      <p:ext uri="{BB962C8B-B14F-4D97-AF65-F5344CB8AC3E}">
        <p14:creationId xmlns:p14="http://schemas.microsoft.com/office/powerpoint/2010/main" val="284901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1693" y="-58925"/>
            <a:ext cx="12193693" cy="6858000"/>
          </a:xfrm>
          <a:prstGeom prst="rect">
            <a:avLst/>
          </a:prstGeom>
          <a:noFill/>
          <a:ln w="9525">
            <a:noFill/>
            <a:miter lim="800000"/>
            <a:headEnd/>
            <a:tailEnd/>
          </a:ln>
        </p:spPr>
      </p:pic>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a. Tư </a:t>
            </a:r>
            <a:r>
              <a:rPr lang="vi-VN" sz="3200" b="1" dirty="0" err="1">
                <a:solidFill>
                  <a:srgbClr val="FFFF00"/>
                </a:solidFill>
                <a:latin typeface="Times New Roman" panose="02020603050405020304" pitchFamily="18" charset="0"/>
                <a:ea typeface="Times New Roman" panose="02020603050405020304" pitchFamily="18" charset="0"/>
              </a:rPr>
              <a:t>tưởng</a:t>
            </a:r>
            <a:r>
              <a:rPr lang="vi-VN" sz="3200" b="1" dirty="0">
                <a:solidFill>
                  <a:srgbClr val="FFFF00"/>
                </a:solidFill>
                <a:latin typeface="Times New Roman" panose="02020603050405020304" pitchFamily="18" charset="0"/>
                <a:ea typeface="Times New Roman" panose="02020603050405020304" pitchFamily="18" charset="0"/>
              </a:rPr>
              <a:t> – tôn </a:t>
            </a:r>
            <a:r>
              <a:rPr lang="vi-VN" sz="3200" b="1" dirty="0" err="1">
                <a:solidFill>
                  <a:srgbClr val="FFFF00"/>
                </a:solidFill>
                <a:latin typeface="Times New Roman" panose="02020603050405020304" pitchFamily="18" charset="0"/>
                <a:ea typeface="Times New Roman" panose="02020603050405020304" pitchFamily="18" charset="0"/>
              </a:rPr>
              <a:t>giáo</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381000" y="2274415"/>
            <a:ext cx="11201400" cy="1323439"/>
          </a:xfrm>
          <a:prstGeom prst="rect">
            <a:avLst/>
          </a:prstGeom>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Phật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được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coi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trọng</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609600" y="1221635"/>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85002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6" presetClass="emph" presetSubtype="0" repeatCount="indefinite" fill="hold" grpId="0" nodeType="clickEffect">
                                  <p:stCondLst>
                                    <p:cond delay="0"/>
                                  </p:stCondLst>
                                  <p:iterate type="lt">
                                    <p:tmPct val="10000"/>
                                  </p:iterate>
                                  <p:childTnLst>
                                    <p:animScale>
                                      <p:cBhvr>
                                        <p:cTn id="12" dur="250" autoRev="1" fill="hold">
                                          <p:stCondLst>
                                            <p:cond delay="0"/>
                                          </p:stCondLst>
                                        </p:cTn>
                                        <p:tgtEl>
                                          <p:spTgt spid="8"/>
                                        </p:tgtEl>
                                      </p:cBhvr>
                                      <p:to x="80000" y="100000"/>
                                    </p:animScale>
                                    <p:anim by="(#ppt_w*0.10)" calcmode="lin" valueType="num">
                                      <p:cBhvr>
                                        <p:cTn id="13" dur="250" autoRev="1" fill="hold">
                                          <p:stCondLst>
                                            <p:cond delay="0"/>
                                          </p:stCondLst>
                                        </p:cTn>
                                        <p:tgtEl>
                                          <p:spTgt spid="8"/>
                                        </p:tgtEl>
                                        <p:attrNameLst>
                                          <p:attrName>ppt_x</p:attrName>
                                        </p:attrNameLst>
                                      </p:cBhvr>
                                    </p:anim>
                                    <p:anim by="(-#ppt_w*0.10)" calcmode="lin" valueType="num">
                                      <p:cBhvr>
                                        <p:cTn id="14" dur="250" autoRev="1" fill="hold">
                                          <p:stCondLst>
                                            <p:cond delay="0"/>
                                          </p:stCondLst>
                                        </p:cTn>
                                        <p:tgtEl>
                                          <p:spTgt spid="8"/>
                                        </p:tgtEl>
                                        <p:attrNameLst>
                                          <p:attrName>ppt_y</p:attrName>
                                        </p:attrNameLst>
                                      </p:cBhvr>
                                    </p:anim>
                                    <p:animRot by="-480000">
                                      <p:cBhvr>
                                        <p:cTn id="15"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b. </a:t>
            </a:r>
            <a:r>
              <a:rPr lang="vi-VN" sz="3200" b="1" dirty="0" err="1">
                <a:solidFill>
                  <a:srgbClr val="FFFF00"/>
                </a:solidFill>
                <a:latin typeface="Times New Roman" panose="02020603050405020304" pitchFamily="18" charset="0"/>
                <a:ea typeface="Times New Roman" panose="02020603050405020304" pitchFamily="18" charset="0"/>
              </a:rPr>
              <a:t>Giáo</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dục</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05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
            <a:ext cx="9601200" cy="5570756"/>
          </a:xfrm>
          <a:prstGeom prst="rect">
            <a:avLst/>
          </a:prstGeom>
        </p:spPr>
        <p:txBody>
          <a:bodyPr wrap="square">
            <a:spAutoFit/>
          </a:bodyPr>
          <a:lstStyle/>
          <a:p>
            <a:r>
              <a:rPr lang="en-US" sz="3200" b="1">
                <a:latin typeface="Times New Roman" panose="02020603050405020304" pitchFamily="18" charset="0"/>
                <a:ea typeface="Times New Roman" panose="02020603050405020304" pitchFamily="18" charset="0"/>
              </a:rPr>
              <a:t>PHIẾU SỐ 2 </a:t>
            </a:r>
            <a:r>
              <a:rPr lang="en-US" sz="3200" b="1" smtClean="0">
                <a:latin typeface="Times New Roman" panose="02020603050405020304" pitchFamily="18" charset="0"/>
                <a:ea typeface="Times New Roman" panose="02020603050405020304" pitchFamily="18" charset="0"/>
              </a:rPr>
              <a:t>:  </a:t>
            </a:r>
            <a:r>
              <a:rPr lang="en-US" sz="3200" b="1">
                <a:latin typeface="Times New Roman" panose="02020603050405020304" pitchFamily="18" charset="0"/>
                <a:ea typeface="Times New Roman" panose="02020603050405020304" pitchFamily="18" charset="0"/>
              </a:rPr>
              <a:t>GIÁO </a:t>
            </a:r>
            <a:r>
              <a:rPr lang="en-US" sz="3200" b="1" smtClean="0">
                <a:latin typeface="Times New Roman" panose="02020603050405020304" pitchFamily="18" charset="0"/>
                <a:ea typeface="Times New Roman" panose="02020603050405020304" pitchFamily="18" charset="0"/>
              </a:rPr>
              <a:t>DỤC THỜI TRẦN</a:t>
            </a:r>
            <a:endParaRPr lang="en-US" sz="3200" b="1">
              <a:latin typeface="Times New Roman" panose="02020603050405020304" pitchFamily="18" charset="0"/>
              <a:ea typeface="Times New Roman" panose="02020603050405020304" pitchFamily="18" charset="0"/>
            </a:endParaRPr>
          </a:p>
          <a:p>
            <a:pPr>
              <a:lnSpc>
                <a:spcPct val="150000"/>
              </a:lnSpc>
            </a:pPr>
            <a:r>
              <a:rPr lang="en-US" sz="2400" b="1">
                <a:latin typeface="Times New Roman" panose="02020603050405020304" pitchFamily="18" charset="0"/>
                <a:ea typeface="Times New Roman" panose="02020603050405020304" pitchFamily="18" charset="0"/>
              </a:rPr>
              <a:t>Nhiệm vụ: Điền thông tin vào sơ đồ</a:t>
            </a:r>
            <a:endParaRPr lang="en-US" sz="2400">
              <a:latin typeface="Times New Roman" panose="02020603050405020304" pitchFamily="18" charset="0"/>
              <a:ea typeface="Times New Roman" panose="02020603050405020304" pitchFamily="18" charset="0"/>
            </a:endParaRPr>
          </a:p>
          <a:p>
            <a:pPr marL="342900" lvl="0" indent="-342900">
              <a:lnSpc>
                <a:spcPct val="150000"/>
              </a:lnSpc>
              <a:tabLst>
                <a:tab pos="457200" algn="l"/>
              </a:tabLst>
            </a:pPr>
            <a:r>
              <a:rPr lang="en-US" sz="2400" smtClean="0">
                <a:latin typeface="Times New Roman" panose="02020603050405020304" pitchFamily="18" charset="0"/>
                <a:ea typeface="Times New Roman" panose="02020603050405020304" pitchFamily="18" charset="0"/>
              </a:rPr>
              <a:t>1. Cơ </a:t>
            </a:r>
            <a:r>
              <a:rPr lang="en-US" sz="2400">
                <a:latin typeface="Times New Roman" panose="02020603050405020304" pitchFamily="18" charset="0"/>
                <a:ea typeface="Times New Roman" panose="02020603050405020304" pitchFamily="18" charset="0"/>
              </a:rPr>
              <a:t>sở giáo dục:</a:t>
            </a:r>
            <a:br>
              <a:rPr lang="en-US" sz="2400">
                <a:latin typeface="Times New Roman" panose="02020603050405020304" pitchFamily="18" charset="0"/>
                <a:ea typeface="Times New Roman" panose="02020603050405020304" pitchFamily="18" charset="0"/>
              </a:rPr>
            </a:br>
            <a:r>
              <a:rPr lang="en-US" sz="2400">
                <a:latin typeface="Times New Roman" panose="02020603050405020304" pitchFamily="18" charset="0"/>
                <a:ea typeface="Times New Roman" panose="02020603050405020304" pitchFamily="18" charset="0"/>
              </a:rPr>
              <a:t>→ …………………………………………………………</a:t>
            </a:r>
          </a:p>
          <a:p>
            <a:pPr marL="342900" lvl="0" indent="-342900">
              <a:lnSpc>
                <a:spcPct val="150000"/>
              </a:lnSpc>
              <a:tabLst>
                <a:tab pos="457200" algn="l"/>
              </a:tabLst>
            </a:pPr>
            <a:r>
              <a:rPr lang="en-US" sz="2400" smtClean="0">
                <a:latin typeface="Times New Roman" panose="02020603050405020304" pitchFamily="18" charset="0"/>
                <a:ea typeface="Times New Roman" panose="02020603050405020304" pitchFamily="18" charset="0"/>
              </a:rPr>
              <a:t>2. Nội </a:t>
            </a:r>
            <a:r>
              <a:rPr lang="en-US" sz="2400">
                <a:latin typeface="Times New Roman" panose="02020603050405020304" pitchFamily="18" charset="0"/>
                <a:ea typeface="Times New Roman" panose="02020603050405020304" pitchFamily="18" charset="0"/>
              </a:rPr>
              <a:t>dung học tập:</a:t>
            </a:r>
            <a:br>
              <a:rPr lang="en-US" sz="2400">
                <a:latin typeface="Times New Roman" panose="02020603050405020304" pitchFamily="18" charset="0"/>
                <a:ea typeface="Times New Roman" panose="02020603050405020304" pitchFamily="18" charset="0"/>
              </a:rPr>
            </a:br>
            <a:r>
              <a:rPr lang="en-US" sz="2400">
                <a:latin typeface="Times New Roman" panose="02020603050405020304" pitchFamily="18" charset="0"/>
                <a:ea typeface="Times New Roman" panose="02020603050405020304" pitchFamily="18" charset="0"/>
              </a:rPr>
              <a:t>→ …………………………………………………………</a:t>
            </a:r>
          </a:p>
          <a:p>
            <a:pPr marL="342900" lvl="0" indent="-342900">
              <a:lnSpc>
                <a:spcPct val="150000"/>
              </a:lnSpc>
              <a:tabLst>
                <a:tab pos="457200" algn="l"/>
              </a:tabLst>
            </a:pPr>
            <a:r>
              <a:rPr lang="en-US" sz="2400" smtClean="0">
                <a:latin typeface="Times New Roman" panose="02020603050405020304" pitchFamily="18" charset="0"/>
                <a:ea typeface="Times New Roman" panose="02020603050405020304" pitchFamily="18" charset="0"/>
              </a:rPr>
              <a:t>3. Hình </a:t>
            </a:r>
            <a:r>
              <a:rPr lang="en-US" sz="2400">
                <a:latin typeface="Times New Roman" panose="02020603050405020304" pitchFamily="18" charset="0"/>
                <a:ea typeface="Times New Roman" panose="02020603050405020304" pitchFamily="18" charset="0"/>
              </a:rPr>
              <a:t>thức thi cử:</a:t>
            </a:r>
            <a:br>
              <a:rPr lang="en-US" sz="2400">
                <a:latin typeface="Times New Roman" panose="02020603050405020304" pitchFamily="18" charset="0"/>
                <a:ea typeface="Times New Roman" panose="02020603050405020304" pitchFamily="18" charset="0"/>
              </a:rPr>
            </a:br>
            <a:r>
              <a:rPr lang="en-US" sz="2400">
                <a:latin typeface="Times New Roman" panose="02020603050405020304" pitchFamily="18" charset="0"/>
                <a:ea typeface="Times New Roman" panose="02020603050405020304" pitchFamily="18" charset="0"/>
              </a:rPr>
              <a:t>→ …………………………………………………………</a:t>
            </a:r>
          </a:p>
          <a:p>
            <a:pPr marL="342900" lvl="0" indent="-342900">
              <a:lnSpc>
                <a:spcPct val="150000"/>
              </a:lnSpc>
              <a:tabLst>
                <a:tab pos="457200" algn="l"/>
              </a:tabLst>
            </a:pPr>
            <a:r>
              <a:rPr lang="en-US" sz="2400" smtClean="0">
                <a:latin typeface="Times New Roman" panose="02020603050405020304" pitchFamily="18" charset="0"/>
                <a:ea typeface="Times New Roman" panose="02020603050405020304" pitchFamily="18" charset="0"/>
              </a:rPr>
              <a:t>4. Ý </a:t>
            </a:r>
            <a:r>
              <a:rPr lang="en-US" sz="2400">
                <a:latin typeface="Times New Roman" panose="02020603050405020304" pitchFamily="18" charset="0"/>
                <a:ea typeface="Times New Roman" panose="02020603050405020304" pitchFamily="18" charset="0"/>
              </a:rPr>
              <a:t>nghĩa của giáo dục thời Trần:</a:t>
            </a:r>
            <a:br>
              <a:rPr lang="en-US" sz="2400">
                <a:latin typeface="Times New Roman" panose="02020603050405020304" pitchFamily="18" charset="0"/>
                <a:ea typeface="Times New Roman" panose="02020603050405020304" pitchFamily="18" charset="0"/>
              </a:rPr>
            </a:br>
            <a:r>
              <a:rPr lang="en-US" sz="2400">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3801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19200"/>
            <a:ext cx="9296400" cy="3539430"/>
          </a:xfrm>
          <a:prstGeom prst="rect">
            <a:avLst/>
          </a:prstGeom>
        </p:spPr>
        <p:txBody>
          <a:bodyPr wrap="square">
            <a:spAutoFit/>
          </a:bodyPr>
          <a:lstStyle/>
          <a:p>
            <a:pPr marL="342900" lvl="0" indent="-342900">
              <a:buFont typeface="+mj-lt"/>
              <a:buAutoNum type="arabicPeriod"/>
              <a:tabLst>
                <a:tab pos="457200" algn="l"/>
              </a:tabLst>
            </a:pPr>
            <a:r>
              <a:rPr lang="en-US" sz="2800">
                <a:latin typeface="Times New Roman" panose="02020603050405020304" pitchFamily="18" charset="0"/>
                <a:ea typeface="Times New Roman" panose="02020603050405020304" pitchFamily="18" charset="0"/>
              </a:rPr>
              <a:t>Cơ sở giáo dục:</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Quốc Tử Giám, trường học ở các lộ, phủ</a:t>
            </a:r>
            <a:endParaRPr lang="en-US" sz="2800">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n-US" sz="2800">
                <a:latin typeface="Times New Roman" panose="02020603050405020304" pitchFamily="18" charset="0"/>
                <a:ea typeface="Times New Roman" panose="02020603050405020304" pitchFamily="18" charset="0"/>
              </a:rPr>
              <a:t>Nội dung học tập:</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Nho học (kinh, sử, lễ, nghĩa…)</a:t>
            </a:r>
            <a:endParaRPr lang="en-US" sz="2800">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n-US" sz="2800">
                <a:latin typeface="Times New Roman" panose="02020603050405020304" pitchFamily="18" charset="0"/>
                <a:ea typeface="Times New Roman" panose="02020603050405020304" pitchFamily="18" charset="0"/>
              </a:rPr>
              <a:t>Hình thức thi cử:</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Thi Hương – Thi Hội – Thi Đình</a:t>
            </a:r>
            <a:endParaRPr lang="en-US" sz="2800">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en-US" sz="2800">
                <a:latin typeface="Times New Roman" panose="02020603050405020304" pitchFamily="18" charset="0"/>
                <a:ea typeface="Times New Roman" panose="02020603050405020304" pitchFamily="18" charset="0"/>
              </a:rPr>
              <a:t>Ý nghĩa:</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 Đào tạo nhân tài, phục vụ triều đình và đất nước.</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21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10744200" cy="3901837"/>
          </a:xfrm>
          <a:prstGeom prst="rect">
            <a:avLst/>
          </a:prstGeom>
        </p:spPr>
        <p:txBody>
          <a:bodyPr wrap="square">
            <a:spAutoFit/>
          </a:bodyPr>
          <a:lstStyle/>
          <a:p>
            <a:pPr>
              <a:lnSpc>
                <a:spcPct val="150000"/>
              </a:lnSpc>
            </a:pPr>
            <a:r>
              <a:rPr lang="vi-VN" sz="2400"/>
              <a:t>Thời Trần tổ chức thi theo </a:t>
            </a:r>
            <a:r>
              <a:rPr lang="vi-VN" sz="2400" b="1"/>
              <a:t>3 cấp</a:t>
            </a:r>
            <a:r>
              <a:rPr lang="vi-VN" sz="2400"/>
              <a:t>:</a:t>
            </a:r>
          </a:p>
          <a:p>
            <a:pPr>
              <a:lnSpc>
                <a:spcPct val="150000"/>
              </a:lnSpc>
              <a:buFont typeface="+mj-lt"/>
              <a:buAutoNum type="arabicPeriod"/>
            </a:pPr>
            <a:r>
              <a:rPr lang="vi-VN" sz="2400" b="1"/>
              <a:t>Thi Hương</a:t>
            </a:r>
            <a:r>
              <a:rPr lang="vi-VN" sz="2400"/>
              <a:t> (ở địa phương)</a:t>
            </a:r>
            <a:br>
              <a:rPr lang="vi-VN" sz="2400"/>
            </a:br>
            <a:r>
              <a:rPr lang="vi-VN" sz="2400"/>
              <a:t>→ Chọn người học giỏi trong các lộ, phủ.</a:t>
            </a:r>
          </a:p>
          <a:p>
            <a:pPr>
              <a:lnSpc>
                <a:spcPct val="150000"/>
              </a:lnSpc>
              <a:buFont typeface="+mj-lt"/>
              <a:buAutoNum type="arabicPeriod"/>
            </a:pPr>
            <a:r>
              <a:rPr lang="vi-VN" sz="2400" b="1"/>
              <a:t>Thi Hội</a:t>
            </a:r>
            <a:r>
              <a:rPr lang="vi-VN" sz="2400"/>
              <a:t> (ở kinh đô)</a:t>
            </a:r>
            <a:br>
              <a:rPr lang="vi-VN" sz="2400"/>
            </a:br>
            <a:r>
              <a:rPr lang="vi-VN" sz="2400"/>
              <a:t>→ Tuyển chọn những người xuất sắc nhất từ Thi Hương.</a:t>
            </a:r>
          </a:p>
          <a:p>
            <a:pPr>
              <a:lnSpc>
                <a:spcPct val="150000"/>
              </a:lnSpc>
              <a:buFont typeface="+mj-lt"/>
              <a:buAutoNum type="arabicPeriod"/>
            </a:pPr>
            <a:r>
              <a:rPr lang="vi-VN" sz="2400" b="1"/>
              <a:t>Thi Đình</a:t>
            </a:r>
            <a:r>
              <a:rPr lang="vi-VN" sz="2400"/>
              <a:t> (trước nhà vua)</a:t>
            </a:r>
            <a:br>
              <a:rPr lang="vi-VN" sz="2400"/>
            </a:br>
            <a:r>
              <a:rPr lang="vi-VN" sz="2400"/>
              <a:t>→ Vua trực tiếp ra đề, xếp hạng </a:t>
            </a:r>
            <a:r>
              <a:rPr lang="vi-VN" sz="2400" b="1"/>
              <a:t>Trạng nguyên – Bảng nhãn – Thám hoa</a:t>
            </a:r>
            <a:r>
              <a:rPr lang="vi-VN" sz="2400"/>
              <a:t>.</a:t>
            </a:r>
          </a:p>
        </p:txBody>
      </p:sp>
    </p:spTree>
    <p:extLst>
      <p:ext uri="{BB962C8B-B14F-4D97-AF65-F5344CB8AC3E}">
        <p14:creationId xmlns:p14="http://schemas.microsoft.com/office/powerpoint/2010/main" val="240108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59968" y="-100358"/>
            <a:ext cx="12230947" cy="6858000"/>
          </a:xfrm>
          <a:prstGeom prst="rect">
            <a:avLst/>
          </a:prstGeom>
          <a:noFill/>
          <a:ln w="9525">
            <a:noFill/>
            <a:miter lim="800000"/>
            <a:headEnd/>
            <a:tailEnd/>
          </a:ln>
        </p:spPr>
      </p:pic>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b. </a:t>
            </a:r>
            <a:r>
              <a:rPr lang="vi-VN" sz="3200" b="1" dirty="0" err="1">
                <a:solidFill>
                  <a:srgbClr val="FFFF00"/>
                </a:solidFill>
                <a:latin typeface="Times New Roman" panose="02020603050405020304" pitchFamily="18" charset="0"/>
                <a:ea typeface="Times New Roman" panose="02020603050405020304" pitchFamily="18" charset="0"/>
              </a:rPr>
              <a:t>Giáo</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dục</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501837" y="2051951"/>
            <a:ext cx="11201400" cy="3170099"/>
          </a:xfrm>
          <a:prstGeom prst="rect">
            <a:avLst/>
          </a:prstGeom>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Mở</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nhiều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trường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ở </a:t>
            </a:r>
            <a:r>
              <a:rPr lang="en-US" sz="4000" b="1" dirty="0" err="1">
                <a:solidFill>
                  <a:schemeClr val="bg1"/>
                </a:solidFill>
                <a:latin typeface="Times New Roman" panose="02020603050405020304" pitchFamily="18" charset="0"/>
                <a:cs typeface="Times New Roman" panose="02020603050405020304" pitchFamily="18" charset="0"/>
              </a:rPr>
              <a:t>các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địa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phương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Trường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công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Quốc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Trường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tư</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Trường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Huỳnh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Cung</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Các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được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tổ</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chức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thường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xuyên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quy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228600" y="1078283"/>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003708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6" presetClass="emph" presetSubtype="0" repeatCount="indefinite" fill="hold" grpId="0" nodeType="clickEffect">
                                  <p:stCondLst>
                                    <p:cond delay="0"/>
                                  </p:stCondLst>
                                  <p:iterate type="lt">
                                    <p:tmPct val="10000"/>
                                  </p:iterate>
                                  <p:childTnLst>
                                    <p:animScale>
                                      <p:cBhvr>
                                        <p:cTn id="18" dur="250" autoRev="1" fill="hold">
                                          <p:stCondLst>
                                            <p:cond delay="0"/>
                                          </p:stCondLst>
                                        </p:cTn>
                                        <p:tgtEl>
                                          <p:spTgt spid="8"/>
                                        </p:tgtEl>
                                      </p:cBhvr>
                                      <p:to x="80000" y="100000"/>
                                    </p:animScale>
                                    <p:anim by="(#ppt_w*0.10)" calcmode="lin" valueType="num">
                                      <p:cBhvr>
                                        <p:cTn id="19" dur="250" autoRev="1" fill="hold">
                                          <p:stCondLst>
                                            <p:cond delay="0"/>
                                          </p:stCondLst>
                                        </p:cTn>
                                        <p:tgtEl>
                                          <p:spTgt spid="8"/>
                                        </p:tgtEl>
                                        <p:attrNameLst>
                                          <p:attrName>ppt_x</p:attrName>
                                        </p:attrNameLst>
                                      </p:cBhvr>
                                    </p:anim>
                                    <p:anim by="(-#ppt_w*0.10)" calcmode="lin" valueType="num">
                                      <p:cBhvr>
                                        <p:cTn id="20" dur="250" autoRev="1" fill="hold">
                                          <p:stCondLst>
                                            <p:cond delay="0"/>
                                          </p:stCondLst>
                                        </p:cTn>
                                        <p:tgtEl>
                                          <p:spTgt spid="8"/>
                                        </p:tgtEl>
                                        <p:attrNameLst>
                                          <p:attrName>ppt_y</p:attrName>
                                        </p:attrNameLst>
                                      </p:cBhvr>
                                    </p:anim>
                                    <p:animRot by="-480000">
                                      <p:cBhvr>
                                        <p:cTn id="21"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9" name="Cloud Callout 8"/>
          <p:cNvSpPr/>
          <p:nvPr/>
        </p:nvSpPr>
        <p:spPr bwMode="auto">
          <a:xfrm>
            <a:off x="4800600" y="435657"/>
            <a:ext cx="6858000" cy="2965656"/>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Nêu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một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số</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thành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tựu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khoa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kĩ</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thuật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err="1">
                <a:ln>
                  <a:noFill/>
                </a:ln>
                <a:solidFill>
                  <a:srgbClr val="002060"/>
                </a:solidFill>
                <a:effectLst/>
                <a:latin typeface="Times New Roman" panose="02020603050405020304" pitchFamily="18" charset="0"/>
                <a:cs typeface="Times New Roman" panose="02020603050405020304" pitchFamily="18" charset="0"/>
              </a:rPr>
              <a:t>thời</a:t>
            </a:r>
            <a:r>
              <a:rPr kumimoji="0" lang="en-US" sz="3000" b="1" i="1"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Trần</a:t>
            </a:r>
            <a:r>
              <a:rPr lang="en-US" sz="3000" b="1" i="1">
                <a:solidFill>
                  <a:srgbClr val="002060"/>
                </a:solidFill>
                <a:latin typeface="Times New Roman" panose="02020603050405020304" pitchFamily="18" charset="0"/>
                <a:cs typeface="Times New Roman" panose="02020603050405020304" pitchFamily="18" charset="0"/>
              </a:rPr>
              <a:t>?</a:t>
            </a:r>
            <a:r>
              <a:rPr kumimoji="0" lang="en-US" sz="3000" b="1" i="1"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 </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c. Khoa </a:t>
            </a:r>
            <a:r>
              <a:rPr lang="vi-VN" sz="3200" b="1" dirty="0" err="1">
                <a:solidFill>
                  <a:srgbClr val="FFFF00"/>
                </a:solidFill>
                <a:latin typeface="Times New Roman" panose="02020603050405020304" pitchFamily="18" charset="0"/>
                <a:ea typeface="Times New Roman" panose="02020603050405020304" pitchFamily="18" charset="0"/>
              </a:rPr>
              <a:t>học</a:t>
            </a:r>
            <a:r>
              <a:rPr lang="vi-VN" sz="3200" b="1" dirty="0">
                <a:solidFill>
                  <a:srgbClr val="FFFF00"/>
                </a:solidFill>
                <a:latin typeface="Times New Roman" panose="02020603050405020304" pitchFamily="18" charset="0"/>
                <a:ea typeface="Times New Roman" panose="02020603050405020304" pitchFamily="18" charset="0"/>
              </a:rPr>
              <a:t> – </a:t>
            </a:r>
            <a:r>
              <a:rPr lang="vi-VN" sz="3200" b="1" dirty="0" err="1">
                <a:solidFill>
                  <a:srgbClr val="FFFF00"/>
                </a:solidFill>
                <a:latin typeface="Times New Roman" panose="02020603050405020304" pitchFamily="18" charset="0"/>
                <a:ea typeface="Times New Roman" panose="02020603050405020304" pitchFamily="18" charset="0"/>
              </a:rPr>
              <a:t>kĩ</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thuật</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57200" y="3270457"/>
            <a:ext cx="11201400" cy="3170099"/>
          </a:xfrm>
          <a:prstGeom prst="rect">
            <a:avLst/>
          </a:prstGeom>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Đại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Việt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Việt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lược</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Quân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sự</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Binh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thư</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yếu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lược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err="1">
                <a:solidFill>
                  <a:schemeClr val="bg1"/>
                </a:solidFill>
                <a:latin typeface="Times New Roman" panose="02020603050405020304" pitchFamily="18" charset="0"/>
                <a:cs typeface="Times New Roman" panose="02020603050405020304" pitchFamily="18" charset="0"/>
              </a:rPr>
              <a:t>Quốc</a:t>
            </a:r>
            <a:r>
              <a:rPr lang="en-US" sz="4000" b="1">
                <a:solidFill>
                  <a:schemeClr val="bg1"/>
                </a:solidFill>
                <a:latin typeface="Times New Roman" panose="02020603050405020304" pitchFamily="18" charset="0"/>
                <a:cs typeface="Times New Roman" panose="02020603050405020304" pitchFamily="18" charset="0"/>
              </a:rPr>
              <a:t> </a:t>
            </a:r>
            <a:r>
              <a:rPr lang="en-US" sz="4000" b="1" smtClean="0">
                <a:solidFill>
                  <a:schemeClr val="bg1"/>
                </a:solidFill>
                <a:latin typeface="Times New Roman" panose="02020603050405020304" pitchFamily="18" charset="0"/>
                <a:cs typeface="Times New Roman" panose="02020603050405020304" pitchFamily="18" charset="0"/>
              </a:rPr>
              <a:t>Tuấn…</a:t>
            </a:r>
            <a:endParaRPr lang="vi-VN"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Y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Sách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về</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cây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thuốc</a:t>
            </a:r>
            <a:r>
              <a:rPr lang="en-US" sz="4000" b="1" dirty="0">
                <a:solidFill>
                  <a:schemeClr val="bg1"/>
                </a:solidFill>
                <a:latin typeface="Times New Roman" panose="02020603050405020304" pitchFamily="18" charset="0"/>
                <a:cs typeface="Times New Roman" panose="02020603050405020304" pitchFamily="18" charset="0"/>
              </a:rPr>
              <a:t> Nam (</a:t>
            </a:r>
            <a:r>
              <a:rPr lang="en-US" sz="4000" b="1" dirty="0" err="1">
                <a:solidFill>
                  <a:schemeClr val="bg1"/>
                </a:solidFill>
                <a:latin typeface="Times New Roman" panose="02020603050405020304" pitchFamily="18" charset="0"/>
                <a:cs typeface="Times New Roman" panose="02020603050405020304" pitchFamily="18" charset="0"/>
              </a:rPr>
              <a:t>Tuệ</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Tĩnh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thầy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thuốc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nổi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tiếng</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762000" y="2261527"/>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66633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6" presetClass="emph" presetSubtype="0" repeatCount="indefinite" fill="hold" grpId="0" nodeType="clickEffect">
                                  <p:stCondLst>
                                    <p:cond delay="0"/>
                                  </p:stCondLst>
                                  <p:iterate type="lt">
                                    <p:tmPct val="10000"/>
                                  </p:iterate>
                                  <p:childTnLst>
                                    <p:animScale>
                                      <p:cBhvr>
                                        <p:cTn id="24" dur="250" autoRev="1" fill="hold">
                                          <p:stCondLst>
                                            <p:cond delay="0"/>
                                          </p:stCondLst>
                                        </p:cTn>
                                        <p:tgtEl>
                                          <p:spTgt spid="8"/>
                                        </p:tgtEl>
                                      </p:cBhvr>
                                      <p:to x="80000" y="100000"/>
                                    </p:animScale>
                                    <p:anim by="(#ppt_w*0.10)" calcmode="lin" valueType="num">
                                      <p:cBhvr>
                                        <p:cTn id="25" dur="250" autoRev="1" fill="hold">
                                          <p:stCondLst>
                                            <p:cond delay="0"/>
                                          </p:stCondLst>
                                        </p:cTn>
                                        <p:tgtEl>
                                          <p:spTgt spid="8"/>
                                        </p:tgtEl>
                                        <p:attrNameLst>
                                          <p:attrName>ppt_x</p:attrName>
                                        </p:attrNameLst>
                                      </p:cBhvr>
                                    </p:anim>
                                    <p:anim by="(-#ppt_w*0.10)" calcmode="lin" valueType="num">
                                      <p:cBhvr>
                                        <p:cTn id="26" dur="250" autoRev="1" fill="hold">
                                          <p:stCondLst>
                                            <p:cond delay="0"/>
                                          </p:stCondLst>
                                        </p:cTn>
                                        <p:tgtEl>
                                          <p:spTgt spid="8"/>
                                        </p:tgtEl>
                                        <p:attrNameLst>
                                          <p:attrName>ppt_y</p:attrName>
                                        </p:attrNameLst>
                                      </p:cBhvr>
                                    </p:anim>
                                    <p:animRot by="-480000">
                                      <p:cBhvr>
                                        <p:cTn id="27"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762000"/>
            <a:ext cx="10058400" cy="1569660"/>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Sử </a:t>
            </a:r>
            <a:r>
              <a:rPr lang="vi-VN" sz="2400" b="1">
                <a:latin typeface="Times New Roman" panose="02020603050405020304" pitchFamily="18" charset="0"/>
                <a:cs typeface="Times New Roman" panose="02020603050405020304" pitchFamily="18" charset="0"/>
              </a:rPr>
              <a:t>học</a:t>
            </a:r>
          </a:p>
          <a:p>
            <a:pPr>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Có các bộ sử quan trọng như </a:t>
            </a:r>
            <a:r>
              <a:rPr lang="vi-VN" sz="2400" b="1">
                <a:latin typeface="Times New Roman" panose="02020603050405020304" pitchFamily="18" charset="0"/>
                <a:cs typeface="Times New Roman" panose="02020603050405020304" pitchFamily="18" charset="0"/>
              </a:rPr>
              <a:t>Đại Việt Sử Kí</a:t>
            </a:r>
            <a:r>
              <a:rPr lang="vi-VN"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Việt Sử lược</a:t>
            </a:r>
            <a:r>
              <a:rPr lang="vi-VN" sz="240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vi-VN" sz="2400">
                <a:latin typeface="Times New Roman" panose="02020603050405020304" pitchFamily="18" charset="0"/>
                <a:cs typeface="Times New Roman" panose="02020603050405020304" pitchFamily="18" charset="0"/>
              </a:rPr>
              <a:t>Ghi chép lịch sử dân tộc có hệ thống → thể hiện </a:t>
            </a:r>
            <a:r>
              <a:rPr lang="vi-VN" sz="2400" b="1">
                <a:latin typeface="Times New Roman" panose="02020603050405020304" pitchFamily="18" charset="0"/>
                <a:cs typeface="Times New Roman" panose="02020603050405020304" pitchFamily="18" charset="0"/>
              </a:rPr>
              <a:t>ý thức giữ gìn truyền thống, bản sắc</a:t>
            </a:r>
            <a:r>
              <a:rPr lang="vi-VN" sz="2400">
                <a:latin typeface="Times New Roman" panose="02020603050405020304" pitchFamily="18" charset="0"/>
                <a:cs typeface="Times New Roman" panose="02020603050405020304" pitchFamily="18" charset="0"/>
              </a:rPr>
              <a:t>.</a:t>
            </a:r>
          </a:p>
        </p:txBody>
      </p:sp>
      <p:sp>
        <p:nvSpPr>
          <p:cNvPr id="4" name="Rectangle 3"/>
          <p:cNvSpPr/>
          <p:nvPr/>
        </p:nvSpPr>
        <p:spPr>
          <a:xfrm>
            <a:off x="848710" y="2438400"/>
            <a:ext cx="10055772" cy="1200329"/>
          </a:xfrm>
          <a:prstGeom prst="rect">
            <a:avLst/>
          </a:prstGeom>
        </p:spPr>
        <p:txBody>
          <a:bodyPr wrap="square">
            <a:spAutoFit/>
          </a:bodyPr>
          <a:lstStyle/>
          <a:p>
            <a:r>
              <a:rPr lang="vi-VN" sz="2400" b="1">
                <a:latin typeface="+mj-lt"/>
              </a:rPr>
              <a:t>2. Quân sự</a:t>
            </a:r>
          </a:p>
          <a:p>
            <a:pPr>
              <a:buFont typeface="Arial" panose="020B0604020202020204" pitchFamily="34" charset="0"/>
              <a:buChar char="•"/>
            </a:pPr>
            <a:r>
              <a:rPr lang="vi-VN" sz="2400">
                <a:latin typeface="+mj-lt"/>
              </a:rPr>
              <a:t>Tiêu biểu là </a:t>
            </a:r>
            <a:r>
              <a:rPr lang="vi-VN" sz="2400" b="1">
                <a:latin typeface="+mj-lt"/>
              </a:rPr>
              <a:t>“Binh thư yếu lược”</a:t>
            </a:r>
            <a:r>
              <a:rPr lang="vi-VN" sz="2400">
                <a:latin typeface="+mj-lt"/>
              </a:rPr>
              <a:t> của </a:t>
            </a:r>
            <a:r>
              <a:rPr lang="vi-VN" sz="2400" b="1">
                <a:latin typeface="+mj-lt"/>
              </a:rPr>
              <a:t>Trần Quốc Tuấn</a:t>
            </a:r>
            <a:r>
              <a:rPr lang="vi-VN" sz="2400">
                <a:latin typeface="+mj-lt"/>
              </a:rPr>
              <a:t>.</a:t>
            </a:r>
          </a:p>
          <a:p>
            <a:pPr>
              <a:buFont typeface="Arial" panose="020B0604020202020204" pitchFamily="34" charset="0"/>
              <a:buChar char="•"/>
            </a:pPr>
            <a:r>
              <a:rPr lang="vi-VN" sz="2400">
                <a:latin typeface="+mj-lt"/>
              </a:rPr>
              <a:t>Tổng kết kinh nghiệm đánh giặc → thể hiện </a:t>
            </a:r>
            <a:r>
              <a:rPr lang="vi-VN" sz="2400" b="1">
                <a:latin typeface="+mj-lt"/>
              </a:rPr>
              <a:t>trí tuệ quân sự Việt Nam</a:t>
            </a:r>
            <a:r>
              <a:rPr lang="vi-VN" sz="2400">
                <a:latin typeface="+mj-lt"/>
              </a:rPr>
              <a:t>.</a:t>
            </a:r>
          </a:p>
        </p:txBody>
      </p:sp>
      <p:sp>
        <p:nvSpPr>
          <p:cNvPr id="5" name="Rectangle 4"/>
          <p:cNvSpPr/>
          <p:nvPr/>
        </p:nvSpPr>
        <p:spPr>
          <a:xfrm>
            <a:off x="838200" y="3908379"/>
            <a:ext cx="10363200" cy="1569660"/>
          </a:xfrm>
          <a:prstGeom prst="rect">
            <a:avLst/>
          </a:prstGeom>
        </p:spPr>
        <p:txBody>
          <a:bodyPr wrap="square">
            <a:spAutoFit/>
          </a:bodyPr>
          <a:lstStyle/>
          <a:p>
            <a:r>
              <a:rPr lang="vi-VN" sz="2400" b="1">
                <a:latin typeface="+mj-lt"/>
              </a:rPr>
              <a:t>3. Y học</a:t>
            </a:r>
          </a:p>
          <a:p>
            <a:pPr>
              <a:buFont typeface="Arial" panose="020B0604020202020204" pitchFamily="34" charset="0"/>
              <a:buChar char="•"/>
            </a:pPr>
            <a:r>
              <a:rPr lang="vi-VN" sz="2400">
                <a:latin typeface="+mj-lt"/>
              </a:rPr>
              <a:t>Có sách về </a:t>
            </a:r>
            <a:r>
              <a:rPr lang="vi-VN" sz="2400" b="1">
                <a:latin typeface="+mj-lt"/>
              </a:rPr>
              <a:t>cây thuốc Nam</a:t>
            </a:r>
            <a:r>
              <a:rPr lang="vi-VN" sz="2400">
                <a:latin typeface="+mj-lt"/>
              </a:rPr>
              <a:t>, tiêu biểu là </a:t>
            </a:r>
            <a:r>
              <a:rPr lang="vi-VN" sz="2400" b="1">
                <a:latin typeface="+mj-lt"/>
              </a:rPr>
              <a:t>Tuệ Tĩnh</a:t>
            </a:r>
            <a:r>
              <a:rPr lang="vi-VN" sz="2400">
                <a:latin typeface="+mj-lt"/>
              </a:rPr>
              <a:t>.</a:t>
            </a:r>
          </a:p>
          <a:p>
            <a:pPr>
              <a:buFont typeface="Arial" panose="020B0604020202020204" pitchFamily="34" charset="0"/>
              <a:buChar char="•"/>
            </a:pPr>
            <a:r>
              <a:rPr lang="vi-VN" sz="2400">
                <a:latin typeface="+mj-lt"/>
              </a:rPr>
              <a:t>Khẳng định tư tưởng: </a:t>
            </a:r>
            <a:r>
              <a:rPr lang="vi-VN" sz="2400" b="1">
                <a:latin typeface="+mj-lt"/>
              </a:rPr>
              <a:t>“Nam dược trị Nam nhân”</a:t>
            </a:r>
            <a:r>
              <a:rPr lang="vi-VN" sz="2400">
                <a:latin typeface="+mj-lt"/>
              </a:rPr>
              <a:t> – người Việt chữa bệnh bằng thuốc Việt.</a:t>
            </a:r>
          </a:p>
        </p:txBody>
      </p:sp>
    </p:spTree>
    <p:extLst>
      <p:ext uri="{BB962C8B-B14F-4D97-AF65-F5344CB8AC3E}">
        <p14:creationId xmlns:p14="http://schemas.microsoft.com/office/powerpoint/2010/main" val="2436820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676" y="1066800"/>
            <a:ext cx="10668000" cy="1200329"/>
          </a:xfrm>
          <a:prstGeom prst="rect">
            <a:avLst/>
          </a:prstGeom>
        </p:spPr>
        <p:txBody>
          <a:bodyPr wrap="square">
            <a:spAutoFit/>
          </a:bodyPr>
          <a:lstStyle/>
          <a:p>
            <a:r>
              <a:rPr lang="vi-VN" sz="2400" b="1">
                <a:solidFill>
                  <a:srgbClr val="008000"/>
                </a:solidFill>
                <a:latin typeface="+mj-lt"/>
              </a:rPr>
              <a:t>Câu hỏi 1 </a:t>
            </a:r>
            <a:r>
              <a:rPr lang="en-US" sz="2400" b="1" smtClean="0">
                <a:solidFill>
                  <a:srgbClr val="008000"/>
                </a:solidFill>
                <a:latin typeface="+mj-lt"/>
              </a:rPr>
              <a:t>(</a:t>
            </a:r>
            <a:r>
              <a:rPr lang="vi-VN" sz="2400" b="1" smtClean="0">
                <a:solidFill>
                  <a:srgbClr val="008000"/>
                </a:solidFill>
                <a:latin typeface="+mj-lt"/>
              </a:rPr>
              <a:t>trang 65</a:t>
            </a:r>
            <a:r>
              <a:rPr lang="en-US" sz="2400" b="1" smtClean="0">
                <a:solidFill>
                  <a:srgbClr val="008000"/>
                </a:solidFill>
                <a:latin typeface="+mj-lt"/>
              </a:rPr>
              <a:t>)</a:t>
            </a:r>
            <a:r>
              <a:rPr lang="vi-VN" sz="2400" b="1" smtClean="0">
                <a:solidFill>
                  <a:srgbClr val="008000"/>
                </a:solidFill>
                <a:latin typeface="+mj-lt"/>
              </a:rPr>
              <a:t>:</a:t>
            </a:r>
            <a:r>
              <a:rPr lang="vi-VN" sz="2400">
                <a:solidFill>
                  <a:srgbClr val="000000"/>
                </a:solidFill>
                <a:latin typeface="+mj-lt"/>
              </a:rPr>
              <a:t> </a:t>
            </a:r>
            <a:endParaRPr lang="en-US" sz="2400" smtClean="0">
              <a:solidFill>
                <a:srgbClr val="000000"/>
              </a:solidFill>
              <a:latin typeface="+mj-lt"/>
            </a:endParaRPr>
          </a:p>
          <a:p>
            <a:r>
              <a:rPr lang="vi-VN" sz="2400" smtClean="0">
                <a:solidFill>
                  <a:srgbClr val="000000"/>
                </a:solidFill>
                <a:latin typeface="+mj-lt"/>
              </a:rPr>
              <a:t>Em </a:t>
            </a:r>
            <a:r>
              <a:rPr lang="vi-VN" sz="2400">
                <a:solidFill>
                  <a:srgbClr val="000000"/>
                </a:solidFill>
                <a:latin typeface="+mj-lt"/>
              </a:rPr>
              <a:t>hãy nêu những dẫn chứng chứng tỏ nhà Trần chú trọng và khuyến khích phát triển nông nghiệp.</a:t>
            </a:r>
            <a:endParaRPr lang="en-US" sz="2400">
              <a:latin typeface="+mj-lt"/>
            </a:endParaRPr>
          </a:p>
        </p:txBody>
      </p:sp>
      <p:sp>
        <p:nvSpPr>
          <p:cNvPr id="6" name="Rectangle 5"/>
          <p:cNvSpPr/>
          <p:nvPr/>
        </p:nvSpPr>
        <p:spPr>
          <a:xfrm>
            <a:off x="864476" y="2819400"/>
            <a:ext cx="10820400" cy="830997"/>
          </a:xfrm>
          <a:prstGeom prst="rect">
            <a:avLst/>
          </a:prstGeom>
        </p:spPr>
        <p:txBody>
          <a:bodyPr wrap="square">
            <a:spAutoFit/>
          </a:bodyPr>
          <a:lstStyle/>
          <a:p>
            <a:r>
              <a:rPr lang="vi-VN" sz="2400" b="1">
                <a:solidFill>
                  <a:srgbClr val="008000"/>
                </a:solidFill>
                <a:latin typeface="+mj-lt"/>
              </a:rPr>
              <a:t>Câu hỏi 2 </a:t>
            </a:r>
            <a:r>
              <a:rPr lang="en-US" sz="2400" b="1" smtClean="0">
                <a:solidFill>
                  <a:srgbClr val="008000"/>
                </a:solidFill>
                <a:latin typeface="+mj-lt"/>
              </a:rPr>
              <a:t>(</a:t>
            </a:r>
            <a:r>
              <a:rPr lang="vi-VN" sz="2400" b="1" smtClean="0">
                <a:solidFill>
                  <a:srgbClr val="008000"/>
                </a:solidFill>
                <a:latin typeface="+mj-lt"/>
              </a:rPr>
              <a:t>trang 65</a:t>
            </a:r>
            <a:r>
              <a:rPr lang="en-US" sz="2400" b="1" smtClean="0">
                <a:solidFill>
                  <a:srgbClr val="008000"/>
                </a:solidFill>
                <a:latin typeface="+mj-lt"/>
              </a:rPr>
              <a:t>)</a:t>
            </a:r>
            <a:r>
              <a:rPr lang="vi-VN" sz="2400" b="1" smtClean="0">
                <a:solidFill>
                  <a:srgbClr val="008000"/>
                </a:solidFill>
                <a:latin typeface="+mj-lt"/>
              </a:rPr>
              <a:t>:</a:t>
            </a:r>
            <a:r>
              <a:rPr lang="vi-VN" sz="2400">
                <a:solidFill>
                  <a:srgbClr val="000000"/>
                </a:solidFill>
                <a:latin typeface="+mj-lt"/>
              </a:rPr>
              <a:t> </a:t>
            </a:r>
            <a:endParaRPr lang="en-US" sz="2400" smtClean="0">
              <a:solidFill>
                <a:srgbClr val="000000"/>
              </a:solidFill>
              <a:latin typeface="+mj-lt"/>
            </a:endParaRPr>
          </a:p>
          <a:p>
            <a:r>
              <a:rPr lang="vi-VN" sz="2400" smtClean="0">
                <a:solidFill>
                  <a:srgbClr val="000000"/>
                </a:solidFill>
                <a:latin typeface="+mj-lt"/>
              </a:rPr>
              <a:t>Mô </a:t>
            </a:r>
            <a:r>
              <a:rPr lang="vi-VN" sz="2400">
                <a:solidFill>
                  <a:srgbClr val="000000"/>
                </a:solidFill>
                <a:latin typeface="+mj-lt"/>
              </a:rPr>
              <a:t>tả những nét chính về tình hình thủ công nghiệp và thương nghiệp thời Trần.</a:t>
            </a:r>
            <a:endParaRPr lang="en-US" sz="2400">
              <a:latin typeface="+mj-lt"/>
            </a:endParaRPr>
          </a:p>
        </p:txBody>
      </p:sp>
    </p:spTree>
    <p:extLst>
      <p:ext uri="{BB962C8B-B14F-4D97-AF65-F5344CB8AC3E}">
        <p14:creationId xmlns:p14="http://schemas.microsoft.com/office/powerpoint/2010/main" val="34496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10287000" cy="3621441"/>
          </a:xfrm>
          <a:prstGeom prst="rect">
            <a:avLst/>
          </a:prstGeom>
        </p:spPr>
        <p:txBody>
          <a:bodyPr wrap="square">
            <a:spAutoFit/>
          </a:bodyPr>
          <a:lstStyle/>
          <a:p>
            <a:pPr>
              <a:lnSpc>
                <a:spcPct val="150000"/>
              </a:lnSpc>
            </a:pPr>
            <a:r>
              <a:rPr lang="en-US" sz="2600" b="1" smtClean="0">
                <a:latin typeface="Times New Roman" panose="02020603050405020304" pitchFamily="18" charset="0"/>
                <a:cs typeface="Times New Roman" panose="02020603050405020304" pitchFamily="18" charset="0"/>
              </a:rPr>
              <a:t>H. </a:t>
            </a:r>
            <a:r>
              <a:rPr lang="vi-VN" sz="2600" b="1" smtClean="0">
                <a:latin typeface="Times New Roman" panose="02020603050405020304" pitchFamily="18" charset="0"/>
                <a:cs typeface="Times New Roman" panose="02020603050405020304" pitchFamily="18" charset="0"/>
              </a:rPr>
              <a:t>Nhận </a:t>
            </a:r>
            <a:r>
              <a:rPr lang="vi-VN" sz="2600" b="1">
                <a:latin typeface="Times New Roman" panose="02020603050405020304" pitchFamily="18" charset="0"/>
                <a:cs typeface="Times New Roman" panose="02020603050405020304" pitchFamily="18" charset="0"/>
              </a:rPr>
              <a:t>xét nào sau đây đúng về khoa học – kĩ thuật thời Trần?</a:t>
            </a:r>
            <a:endParaRPr lang="vi-VN" sz="2600">
              <a:latin typeface="Times New Roman" panose="02020603050405020304" pitchFamily="18" charset="0"/>
              <a:cs typeface="Times New Roman" panose="02020603050405020304" pitchFamily="18" charset="0"/>
            </a:endParaRPr>
          </a:p>
          <a:p>
            <a:pPr>
              <a:lnSpc>
                <a:spcPct val="150000"/>
              </a:lnSpc>
            </a:pPr>
            <a:r>
              <a:rPr lang="vi-VN" sz="2600">
                <a:latin typeface="Times New Roman" panose="02020603050405020304" pitchFamily="18" charset="0"/>
                <a:cs typeface="Times New Roman" panose="02020603050405020304" pitchFamily="18" charset="0"/>
              </a:rPr>
              <a:t>A. Chỉ phát triển trong lĩnh vực quân sự.</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B. Chủ yếu phục vụ đời sống tôn giáo.</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C. Phát triển ở nhiều lĩnh vực như sử học, quân sự, y học, góp phần nâng cao trí tuệ và sức mạnh dân tộc.</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D. Chỉ học theo hoàn toàn Trung Quốc, không có sáng tạo riêng.</a:t>
            </a:r>
          </a:p>
        </p:txBody>
      </p:sp>
      <p:sp>
        <p:nvSpPr>
          <p:cNvPr id="5" name="Oval 4"/>
          <p:cNvSpPr/>
          <p:nvPr/>
        </p:nvSpPr>
        <p:spPr>
          <a:xfrm>
            <a:off x="325821" y="2209800"/>
            <a:ext cx="54916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53966" y="4267200"/>
            <a:ext cx="10058400" cy="1384995"/>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Như vậy, dưới thời Trần, tri thức được coi trọng và vận dụng vào thực tiễn. Nhờ đó, đất nước không chỉ mạnh về quân sự mà còn vững về trí tuệ, tạo nền tảng cho sự phát triển lâu dài của Đại Việt.”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1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219200"/>
            <a:ext cx="10210800" cy="1384995"/>
          </a:xfrm>
          <a:prstGeom prst="rect">
            <a:avLst/>
          </a:prstGeom>
        </p:spPr>
        <p:txBody>
          <a:bodyPr wrap="square">
            <a:spAutoFit/>
          </a:bodyPr>
          <a:lstStyle/>
          <a:p>
            <a:r>
              <a:rPr lang="en-US" sz="2800" b="1">
                <a:latin typeface="Times New Roman" panose="02020603050405020304" pitchFamily="18" charset="0"/>
                <a:ea typeface="Times New Roman" panose="02020603050405020304" pitchFamily="18" charset="0"/>
              </a:rPr>
              <a:t>Nhận xét:</a:t>
            </a:r>
            <a:r>
              <a:rPr lang="en-US" sz="2800">
                <a:latin typeface="Times New Roman" panose="02020603050405020304" pitchFamily="18" charset="0"/>
                <a:ea typeface="Times New Roman" panose="02020603050405020304" pitchFamily="18" charset="0"/>
              </a:rPr>
              <a:t/>
            </a:r>
            <a:br>
              <a:rPr lang="en-US" sz="2800">
                <a:latin typeface="Times New Roman" panose="02020603050405020304" pitchFamily="18" charset="0"/>
                <a:ea typeface="Times New Roman" panose="02020603050405020304" pitchFamily="18" charset="0"/>
              </a:rPr>
            </a:br>
            <a:r>
              <a:rPr lang="en-US" sz="2800" b="1">
                <a:solidFill>
                  <a:srgbClr val="FF0000"/>
                </a:solidFill>
                <a:latin typeface="Times New Roman" panose="02020603050405020304" pitchFamily="18" charset="0"/>
                <a:ea typeface="Times New Roman" panose="02020603050405020304" pitchFamily="18" charset="0"/>
              </a:rPr>
              <a:t>→ KH–KT thời Trần phát triển, phục vụ sản xuất và chiến tranh giữ nước.</a:t>
            </a:r>
            <a:endParaRPr lang="en-US" sz="28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5902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9" name="Cloud Callout 8"/>
          <p:cNvSpPr/>
          <p:nvPr/>
        </p:nvSpPr>
        <p:spPr bwMode="auto">
          <a:xfrm>
            <a:off x="5181600" y="304801"/>
            <a:ext cx="6248400" cy="2965656"/>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Nêu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nét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nổi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bật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về</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văn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kiến</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trúc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điêu</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khắc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thời</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Trần</a:t>
            </a:r>
            <a:r>
              <a:rPr lang="en-US" sz="3000" b="1" i="1" dirty="0">
                <a:solidFill>
                  <a:srgbClr val="002060"/>
                </a:solidFill>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d. Văn </a:t>
            </a:r>
            <a:r>
              <a:rPr lang="vi-VN" sz="3200" b="1" dirty="0" err="1">
                <a:solidFill>
                  <a:srgbClr val="FFFF00"/>
                </a:solidFill>
                <a:latin typeface="Times New Roman" panose="02020603050405020304" pitchFamily="18" charset="0"/>
                <a:ea typeface="Times New Roman" panose="02020603050405020304" pitchFamily="18" charset="0"/>
              </a:rPr>
              <a:t>học</a:t>
            </a:r>
            <a:r>
              <a:rPr lang="vi-VN" sz="3200" b="1" dirty="0">
                <a:solidFill>
                  <a:srgbClr val="FFFF00"/>
                </a:solidFill>
                <a:latin typeface="Times New Roman" panose="02020603050405020304" pitchFamily="18" charset="0"/>
                <a:ea typeface="Times New Roman" panose="02020603050405020304" pitchFamily="18" charset="0"/>
              </a:rPr>
              <a:t> – </a:t>
            </a:r>
            <a:r>
              <a:rPr lang="vi-VN" sz="3200" b="1" dirty="0" err="1">
                <a:solidFill>
                  <a:srgbClr val="FFFF00"/>
                </a:solidFill>
                <a:latin typeface="Times New Roman" panose="02020603050405020304" pitchFamily="18" charset="0"/>
                <a:ea typeface="Times New Roman" panose="02020603050405020304" pitchFamily="18" charset="0"/>
              </a:rPr>
              <a:t>nghệ</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thuật</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57200" y="3270457"/>
            <a:ext cx="11201400" cy="2062103"/>
          </a:xfrm>
          <a:prstGeom prst="rect">
            <a:avLst/>
          </a:prstGeom>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err="1">
                <a:solidFill>
                  <a:schemeClr val="bg1"/>
                </a:solidFill>
                <a:latin typeface="Times New Roman" panose="02020603050405020304" pitchFamily="18" charset="0"/>
                <a:cs typeface="Times New Roman" panose="02020603050405020304" pitchFamily="18" charset="0"/>
              </a:rPr>
              <a:t>Hán</a:t>
            </a:r>
            <a:r>
              <a:rPr lang="en-US" sz="3200" b="1" smtClean="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Nôm</a:t>
            </a:r>
            <a:r>
              <a:rPr lang="en-US" sz="3200" b="1">
                <a:solidFill>
                  <a:schemeClr val="bg1"/>
                </a:solidFill>
                <a:latin typeface="Times New Roman" panose="02020603050405020304" pitchFamily="18" charset="0"/>
                <a:cs typeface="Times New Roman" panose="02020603050405020304" pitchFamily="18" charset="0"/>
              </a:rPr>
              <a:t>: </a:t>
            </a:r>
            <a:r>
              <a:rPr lang="en-US" sz="3200" b="1" smtClean="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Kiến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trúc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khắc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xảo</a:t>
            </a:r>
            <a:r>
              <a:rPr lang="en-US" sz="3200" b="1">
                <a:solidFill>
                  <a:schemeClr val="bg1"/>
                </a:solidFill>
                <a:latin typeface="Times New Roman" panose="02020603050405020304" pitchFamily="18" charset="0"/>
                <a:cs typeface="Times New Roman" panose="02020603050405020304" pitchFamily="18" charset="0"/>
              </a:rPr>
              <a:t>: </a:t>
            </a:r>
            <a:r>
              <a:rPr lang="en-US" sz="3200" b="1" smtClean="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Nghệ</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thuật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diễn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xướng</a:t>
            </a:r>
            <a:r>
              <a:rPr lang="en-US" sz="3200" b="1">
                <a:solidFill>
                  <a:schemeClr val="bg1"/>
                </a:solidFill>
                <a:latin typeface="Times New Roman" panose="02020603050405020304" pitchFamily="18" charset="0"/>
                <a:cs typeface="Times New Roman" panose="02020603050405020304" pitchFamily="18" charset="0"/>
              </a:rPr>
              <a:t>: </a:t>
            </a:r>
            <a:r>
              <a:rPr lang="en-US" sz="3200" b="1" smtClean="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226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9" name="Cloud Callout 8"/>
          <p:cNvSpPr/>
          <p:nvPr/>
        </p:nvSpPr>
        <p:spPr bwMode="auto">
          <a:xfrm>
            <a:off x="5181600" y="304801"/>
            <a:ext cx="6248400" cy="2965656"/>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Nêu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nét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nổi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bật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về</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văn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kiến</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trúc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điêu</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khắc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thời</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Trần</a:t>
            </a:r>
            <a:r>
              <a:rPr lang="en-US" sz="3000" b="1" i="1" dirty="0">
                <a:solidFill>
                  <a:srgbClr val="002060"/>
                </a:solidFill>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d. Văn </a:t>
            </a:r>
            <a:r>
              <a:rPr lang="vi-VN" sz="3200" b="1" dirty="0" err="1">
                <a:solidFill>
                  <a:srgbClr val="FFFF00"/>
                </a:solidFill>
                <a:latin typeface="Times New Roman" panose="02020603050405020304" pitchFamily="18" charset="0"/>
                <a:ea typeface="Times New Roman" panose="02020603050405020304" pitchFamily="18" charset="0"/>
              </a:rPr>
              <a:t>học</a:t>
            </a:r>
            <a:r>
              <a:rPr lang="vi-VN" sz="3200" b="1" dirty="0">
                <a:solidFill>
                  <a:srgbClr val="FFFF00"/>
                </a:solidFill>
                <a:latin typeface="Times New Roman" panose="02020603050405020304" pitchFamily="18" charset="0"/>
                <a:ea typeface="Times New Roman" panose="02020603050405020304" pitchFamily="18" charset="0"/>
              </a:rPr>
              <a:t> – </a:t>
            </a:r>
            <a:r>
              <a:rPr lang="vi-VN" sz="3200" b="1" dirty="0" err="1">
                <a:solidFill>
                  <a:srgbClr val="FFFF00"/>
                </a:solidFill>
                <a:latin typeface="Times New Roman" panose="02020603050405020304" pitchFamily="18" charset="0"/>
                <a:ea typeface="Times New Roman" panose="02020603050405020304" pitchFamily="18" charset="0"/>
              </a:rPr>
              <a:t>nghệ</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thuật</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57200" y="3270457"/>
            <a:ext cx="11201400" cy="3046988"/>
          </a:xfrm>
          <a:prstGeom prst="rect">
            <a:avLst/>
          </a:prstGeom>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err="1">
                <a:solidFill>
                  <a:schemeClr val="bg1"/>
                </a:solidFill>
                <a:latin typeface="Times New Roman" panose="02020603050405020304" pitchFamily="18" charset="0"/>
                <a:cs typeface="Times New Roman" panose="02020603050405020304" pitchFamily="18" charset="0"/>
              </a:rPr>
              <a:t>hiện</a:t>
            </a:r>
            <a:r>
              <a:rPr lang="en-US" sz="3200" b="1">
                <a:solidFill>
                  <a:schemeClr val="bg1"/>
                </a:solidFill>
                <a:latin typeface="Times New Roman" panose="02020603050405020304" pitchFamily="18" charset="0"/>
                <a:cs typeface="Times New Roman" panose="02020603050405020304" pitchFamily="18" charset="0"/>
              </a:rPr>
              <a:t> </a:t>
            </a:r>
            <a:r>
              <a:rPr lang="en-US" sz="3200" b="1" smtClean="0">
                <a:solidFill>
                  <a:schemeClr val="bg1"/>
                </a:solidFill>
                <a:latin typeface="Times New Roman" panose="02020603050405020304" pitchFamily="18" charset="0"/>
                <a:cs typeface="Times New Roman" panose="02020603050405020304" pitchFamily="18" charset="0"/>
              </a:rPr>
              <a:t>lòng </a:t>
            </a:r>
            <a:r>
              <a:rPr lang="en-US" sz="3200" b="1" dirty="0" err="1">
                <a:solidFill>
                  <a:schemeClr val="bg1"/>
                </a:solidFill>
                <a:latin typeface="Times New Roman" panose="02020603050405020304" pitchFamily="18" charset="0"/>
                <a:cs typeface="Times New Roman" panose="02020603050405020304" pitchFamily="18" charset="0"/>
              </a:rPr>
              <a:t>yêu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nước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tự</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chống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xâm</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Nôm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phản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cuộc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dân</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Kiến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trúc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khắc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xảo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đô</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Thăng</a:t>
            </a:r>
            <a:r>
              <a:rPr lang="en-US" sz="3200" b="1" dirty="0">
                <a:solidFill>
                  <a:schemeClr val="bg1"/>
                </a:solidFill>
                <a:latin typeface="Times New Roman" panose="02020603050405020304" pitchFamily="18" charset="0"/>
                <a:cs typeface="Times New Roman" panose="02020603050405020304" pitchFamily="18" charset="0"/>
              </a:rPr>
              <a:t> Long; </a:t>
            </a:r>
            <a:r>
              <a:rPr lang="en-US" sz="3200" b="1" dirty="0" err="1">
                <a:solidFill>
                  <a:schemeClr val="bg1"/>
                </a:solidFill>
                <a:latin typeface="Times New Roman" panose="02020603050405020304" pitchFamily="18" charset="0"/>
                <a:cs typeface="Times New Roman" panose="02020603050405020304" pitchFamily="18" charset="0"/>
              </a:rPr>
              <a:t>lăng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vua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Trần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tháp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Phổ</a:t>
            </a:r>
            <a:r>
              <a:rPr lang="en-US" sz="3200" b="1" dirty="0">
                <a:solidFill>
                  <a:schemeClr val="bg1"/>
                </a:solidFill>
                <a:latin typeface="Times New Roman" panose="02020603050405020304" pitchFamily="18" charset="0"/>
                <a:cs typeface="Times New Roman" panose="02020603050405020304" pitchFamily="18" charset="0"/>
              </a:rPr>
              <a:t> Minh…</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Nghệ</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thuật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diễn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xướng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múa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rối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chèo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tuồng</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457200" y="2362200"/>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426592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6" presetClass="emph" presetSubtype="0" repeatCount="indefinite" fill="hold" grpId="0" nodeType="clickEffect">
                                  <p:stCondLst>
                                    <p:cond delay="0"/>
                                  </p:stCondLst>
                                  <p:iterate type="lt">
                                    <p:tmPct val="10000"/>
                                  </p:iterate>
                                  <p:childTnLst>
                                    <p:animScale>
                                      <p:cBhvr>
                                        <p:cTn id="30" dur="250" autoRev="1" fill="hold">
                                          <p:stCondLst>
                                            <p:cond delay="0"/>
                                          </p:stCondLst>
                                        </p:cTn>
                                        <p:tgtEl>
                                          <p:spTgt spid="8"/>
                                        </p:tgtEl>
                                      </p:cBhvr>
                                      <p:to x="80000" y="100000"/>
                                    </p:animScale>
                                    <p:anim by="(#ppt_w*0.10)" calcmode="lin" valueType="num">
                                      <p:cBhvr>
                                        <p:cTn id="31" dur="250" autoRev="1" fill="hold">
                                          <p:stCondLst>
                                            <p:cond delay="0"/>
                                          </p:stCondLst>
                                        </p:cTn>
                                        <p:tgtEl>
                                          <p:spTgt spid="8"/>
                                        </p:tgtEl>
                                        <p:attrNameLst>
                                          <p:attrName>ppt_x</p:attrName>
                                        </p:attrNameLst>
                                      </p:cBhvr>
                                    </p:anim>
                                    <p:anim by="(-#ppt_w*0.10)" calcmode="lin" valueType="num">
                                      <p:cBhvr>
                                        <p:cTn id="32" dur="250" autoRev="1" fill="hold">
                                          <p:stCondLst>
                                            <p:cond delay="0"/>
                                          </p:stCondLst>
                                        </p:cTn>
                                        <p:tgtEl>
                                          <p:spTgt spid="8"/>
                                        </p:tgtEl>
                                        <p:attrNameLst>
                                          <p:attrName>ppt_y</p:attrName>
                                        </p:attrNameLst>
                                      </p:cBhvr>
                                    </p:anim>
                                    <p:animRot by="-480000">
                                      <p:cBhvr>
                                        <p:cTn id="33"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800"/>
            <a:ext cx="10972800" cy="1615827"/>
          </a:xfrm>
          <a:prstGeom prst="rect">
            <a:avLst/>
          </a:prstGeom>
        </p:spPr>
        <p:txBody>
          <a:bodyPr wrap="square">
            <a:spAutoFit/>
          </a:bodyPr>
          <a:lstStyle/>
          <a:p>
            <a:pPr algn="ctr"/>
            <a:r>
              <a:rPr lang="en-US" sz="2400" b="1" smtClean="0">
                <a:latin typeface="Times New Roman" panose="02020603050405020304" pitchFamily="18" charset="0"/>
                <a:cs typeface="Times New Roman" panose="02020603050405020304" pitchFamily="18" charset="0"/>
              </a:rPr>
              <a:t>VĂN HỌC CHỮ HÁN:</a:t>
            </a:r>
          </a:p>
          <a:p>
            <a:pPr algn="ctr"/>
            <a:endParaRPr lang="en-US" b="1" smtClean="0"/>
          </a:p>
          <a:p>
            <a:r>
              <a:rPr lang="en-US" sz="2800" smtClean="0">
                <a:latin typeface="Times New Roman" panose="02020603050405020304" pitchFamily="18" charset="0"/>
                <a:cs typeface="Times New Roman" panose="02020603050405020304" pitchFamily="18" charset="0"/>
              </a:rPr>
              <a:t>- Các </a:t>
            </a:r>
            <a:r>
              <a:rPr lang="en-US" sz="2800">
                <a:latin typeface="Times New Roman" panose="02020603050405020304" pitchFamily="18" charset="0"/>
                <a:cs typeface="Times New Roman" panose="02020603050405020304" pitchFamily="18" charset="0"/>
              </a:rPr>
              <a:t>tác phẩm không chỉ để đọc mà còn để </a:t>
            </a:r>
            <a:r>
              <a:rPr lang="en-US" sz="2800" b="1">
                <a:latin typeface="Times New Roman" panose="02020603050405020304" pitchFamily="18" charset="0"/>
                <a:cs typeface="Times New Roman" panose="02020603050405020304" pitchFamily="18" charset="0"/>
              </a:rPr>
              <a:t>cổ vũ tinh thần chiến đấu, đoàn kết toàn dân</a:t>
            </a:r>
            <a:r>
              <a:rPr lang="en-US" sz="2800" smtClean="0">
                <a:latin typeface="Times New Roman" panose="02020603050405020304" pitchFamily="18" charset="0"/>
                <a:cs typeface="Times New Roman" panose="02020603050405020304" pitchFamily="18" charset="0"/>
              </a:rPr>
              <a:t>.</a:t>
            </a:r>
          </a:p>
        </p:txBody>
      </p:sp>
      <p:sp>
        <p:nvSpPr>
          <p:cNvPr id="5" name="Rectangle 4"/>
          <p:cNvSpPr/>
          <p:nvPr/>
        </p:nvSpPr>
        <p:spPr>
          <a:xfrm>
            <a:off x="685800" y="2133600"/>
            <a:ext cx="10972800" cy="3046988"/>
          </a:xfrm>
          <a:prstGeom prst="rect">
            <a:avLst/>
          </a:prstGeom>
        </p:spPr>
        <p:txBody>
          <a:bodyPr wrap="square">
            <a:spAutoFit/>
          </a:bodyPr>
          <a:lstStyle/>
          <a:p>
            <a:r>
              <a:rPr lang="vi-VN" sz="2400" b="1">
                <a:latin typeface="+mj-lt"/>
              </a:rPr>
              <a:t>Ví </a:t>
            </a:r>
            <a:r>
              <a:rPr lang="vi-VN" sz="2400" b="1" smtClean="0">
                <a:latin typeface="+mj-lt"/>
              </a:rPr>
              <a:t>dụ</a:t>
            </a:r>
            <a:r>
              <a:rPr lang="en-US" sz="2400" b="1" smtClean="0">
                <a:latin typeface="+mj-lt"/>
              </a:rPr>
              <a:t>:</a:t>
            </a:r>
            <a:endParaRPr lang="vi-VN" sz="2400" b="1">
              <a:latin typeface="+mj-lt"/>
            </a:endParaRPr>
          </a:p>
          <a:p>
            <a:r>
              <a:rPr lang="en-US" sz="2400">
                <a:latin typeface="+mj-lt"/>
              </a:rPr>
              <a:t>🖋 </a:t>
            </a:r>
            <a:r>
              <a:rPr lang="en-US" sz="2400" b="1">
                <a:latin typeface="+mj-lt"/>
              </a:rPr>
              <a:t>“</a:t>
            </a:r>
            <a:r>
              <a:rPr lang="vi-VN" sz="2400" b="1">
                <a:latin typeface="+mj-lt"/>
              </a:rPr>
              <a:t>Hịch tướng sĩ” – Trần Quốc Tuấn</a:t>
            </a:r>
            <a:endParaRPr lang="vi-VN" sz="2400">
              <a:latin typeface="+mj-lt"/>
            </a:endParaRPr>
          </a:p>
          <a:p>
            <a:r>
              <a:rPr lang="vi-VN" sz="2400">
                <a:latin typeface="+mj-lt"/>
              </a:rPr>
              <a:t>Trong tác phẩm này, ông kêu gọi tướng sĩ:</a:t>
            </a:r>
          </a:p>
          <a:p>
            <a:pPr>
              <a:buFont typeface="Arial" panose="020B0604020202020204" pitchFamily="34" charset="0"/>
              <a:buChar char="•"/>
            </a:pPr>
            <a:r>
              <a:rPr lang="vi-VN" sz="2400">
                <a:latin typeface="+mj-lt"/>
              </a:rPr>
              <a:t>Phải biết </a:t>
            </a:r>
            <a:r>
              <a:rPr lang="vi-VN" sz="2400" b="1">
                <a:latin typeface="+mj-lt"/>
              </a:rPr>
              <a:t>đặt việc nước lên trên lợi ích cá nhân</a:t>
            </a:r>
            <a:endParaRPr lang="vi-VN" sz="2400">
              <a:latin typeface="+mj-lt"/>
            </a:endParaRPr>
          </a:p>
          <a:p>
            <a:pPr>
              <a:buFont typeface="Arial" panose="020B0604020202020204" pitchFamily="34" charset="0"/>
              <a:buChar char="•"/>
            </a:pPr>
            <a:r>
              <a:rPr lang="vi-VN" sz="2400">
                <a:latin typeface="+mj-lt"/>
              </a:rPr>
              <a:t>Phải căm thù giặc, quyết tâm đánh giặc giữ nước</a:t>
            </a:r>
          </a:p>
          <a:p>
            <a:r>
              <a:rPr lang="en-US" sz="2400">
                <a:latin typeface="+mj-lt"/>
              </a:rPr>
              <a:t>👉 </a:t>
            </a:r>
            <a:r>
              <a:rPr lang="vi-VN" sz="2400">
                <a:latin typeface="+mj-lt"/>
              </a:rPr>
              <a:t>Ông viết đại ý:</a:t>
            </a:r>
            <a:br>
              <a:rPr lang="vi-VN" sz="2400">
                <a:latin typeface="+mj-lt"/>
              </a:rPr>
            </a:br>
            <a:r>
              <a:rPr lang="vi-VN" sz="2400" i="1">
                <a:latin typeface="+mj-lt"/>
              </a:rPr>
              <a:t>“Ta thường tới bữa quên ăn, nửa đêm vỗ gối, ruột đau như cắt, nước mắt đầm đìa…”</a:t>
            </a:r>
            <a:r>
              <a:rPr lang="vi-VN" sz="2400">
                <a:latin typeface="+mj-lt"/>
              </a:rPr>
              <a:t/>
            </a:r>
            <a:br>
              <a:rPr lang="vi-VN" sz="2400">
                <a:latin typeface="+mj-lt"/>
              </a:rPr>
            </a:br>
            <a:r>
              <a:rPr lang="vi-VN" sz="2400">
                <a:latin typeface="+mj-lt"/>
              </a:rPr>
              <a:t>→ Thể hiện </a:t>
            </a:r>
            <a:r>
              <a:rPr lang="vi-VN" sz="2400" b="1">
                <a:latin typeface="+mj-lt"/>
              </a:rPr>
              <a:t>nỗi lo mất nước và tấm lòng yêu nước tha thiết</a:t>
            </a:r>
            <a:r>
              <a:rPr lang="vi-VN" sz="2400">
                <a:latin typeface="+mj-lt"/>
              </a:rPr>
              <a:t>.</a:t>
            </a:r>
          </a:p>
        </p:txBody>
      </p:sp>
    </p:spTree>
    <p:extLst>
      <p:ext uri="{BB962C8B-B14F-4D97-AF65-F5344CB8AC3E}">
        <p14:creationId xmlns:p14="http://schemas.microsoft.com/office/powerpoint/2010/main" val="42294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10439400" cy="954107"/>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a:t>
            </a:r>
            <a:r>
              <a:rPr lang="vi-VN" sz="2800" b="1" smtClean="0">
                <a:solidFill>
                  <a:srgbClr val="FF0000"/>
                </a:solidFill>
                <a:latin typeface="Times New Roman" panose="02020603050405020304" pitchFamily="18" charset="0"/>
                <a:cs typeface="Times New Roman" panose="02020603050405020304" pitchFamily="18" charset="0"/>
              </a:rPr>
              <a:t>Cư </a:t>
            </a:r>
            <a:r>
              <a:rPr lang="vi-VN" sz="2800" b="1">
                <a:solidFill>
                  <a:srgbClr val="FF0000"/>
                </a:solidFill>
                <a:latin typeface="Times New Roman" panose="02020603050405020304" pitchFamily="18" charset="0"/>
                <a:cs typeface="Times New Roman" panose="02020603050405020304" pitchFamily="18" charset="0"/>
              </a:rPr>
              <a:t>trần lạc đạo phú” của Trần Nhân Tông </a:t>
            </a:r>
            <a:r>
              <a:rPr lang="vi-VN" sz="2800">
                <a:latin typeface="Times New Roman" panose="02020603050405020304" pitchFamily="18" charset="0"/>
                <a:cs typeface="Times New Roman" panose="02020603050405020304" pitchFamily="18" charset="0"/>
              </a:rPr>
              <a:t>là tác phẩm chữ Nôm tiêu biểu, thể hiện tư tưởng Phật giáo gắn với đời sống người Việt.</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838200" y="2209800"/>
            <a:ext cx="10820400" cy="2092881"/>
          </a:xfrm>
          <a:prstGeom prst="rect">
            <a:avLst/>
          </a:prstGeom>
        </p:spPr>
        <p:txBody>
          <a:bodyPr wrap="square">
            <a:spAutoFit/>
          </a:bodyPr>
          <a:lstStyle/>
          <a:p>
            <a:r>
              <a:rPr lang="vi-VN" sz="2600" b="1">
                <a:solidFill>
                  <a:srgbClr val="FF0000"/>
                </a:solidFill>
                <a:latin typeface="Times New Roman" panose="02020603050405020304" pitchFamily="18" charset="0"/>
                <a:cs typeface="Times New Roman" panose="02020603050405020304" pitchFamily="18" charset="0"/>
              </a:rPr>
              <a:t>Nội dung – ý </a:t>
            </a:r>
            <a:r>
              <a:rPr lang="vi-VN" sz="2600" b="1" smtClean="0">
                <a:solidFill>
                  <a:srgbClr val="FF0000"/>
                </a:solidFill>
                <a:latin typeface="Times New Roman" panose="02020603050405020304" pitchFamily="18" charset="0"/>
                <a:cs typeface="Times New Roman" panose="02020603050405020304" pitchFamily="18" charset="0"/>
              </a:rPr>
              <a:t>nghĩa</a:t>
            </a:r>
            <a:r>
              <a:rPr lang="en-US" sz="2600" b="1" smtClean="0">
                <a:solidFill>
                  <a:srgbClr val="FF0000"/>
                </a:solidFill>
                <a:latin typeface="Times New Roman" panose="02020603050405020304" pitchFamily="18" charset="0"/>
                <a:cs typeface="Times New Roman" panose="02020603050405020304" pitchFamily="18" charset="0"/>
              </a:rPr>
              <a:t>:</a:t>
            </a:r>
            <a:endParaRPr lang="vi-VN" sz="2600" b="1">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vi-VN" sz="2600">
                <a:latin typeface="Times New Roman" panose="02020603050405020304" pitchFamily="18" charset="0"/>
                <a:cs typeface="Times New Roman" panose="02020603050405020304" pitchFamily="18" charset="0"/>
              </a:rPr>
              <a:t>Khuyên con người </a:t>
            </a:r>
            <a:r>
              <a:rPr lang="vi-VN" sz="2600" b="1">
                <a:latin typeface="Times New Roman" panose="02020603050405020304" pitchFamily="18" charset="0"/>
                <a:cs typeface="Times New Roman" panose="02020603050405020304" pitchFamily="18" charset="0"/>
              </a:rPr>
              <a:t>sống giữa đời thường mà vẫn giữ được tâm trong sáng</a:t>
            </a:r>
            <a:r>
              <a:rPr lang="vi-VN" sz="260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vi-VN" sz="2600">
                <a:latin typeface="Times New Roman" panose="02020603050405020304" pitchFamily="18" charset="0"/>
                <a:cs typeface="Times New Roman" panose="02020603050405020304" pitchFamily="18" charset="0"/>
              </a:rPr>
              <a:t>Tu hành không phải trốn đời, mà là:</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 Sống tốt, có ích cho xã hội</a:t>
            </a:r>
            <a:br>
              <a:rPr lang="vi-VN" sz="2600">
                <a:latin typeface="Times New Roman" panose="02020603050405020304" pitchFamily="18" charset="0"/>
                <a:cs typeface="Times New Roman" panose="02020603050405020304" pitchFamily="18" charset="0"/>
              </a:rPr>
            </a:br>
            <a:r>
              <a:rPr lang="vi-VN" sz="2600">
                <a:latin typeface="Times New Roman" panose="02020603050405020304" pitchFamily="18" charset="0"/>
                <a:cs typeface="Times New Roman" panose="02020603050405020304" pitchFamily="18" charset="0"/>
              </a:rPr>
              <a:t>➝ Giữ đạo đức, hướng thiện</a:t>
            </a:r>
          </a:p>
        </p:txBody>
      </p:sp>
    </p:spTree>
    <p:extLst>
      <p:ext uri="{BB962C8B-B14F-4D97-AF65-F5344CB8AC3E}">
        <p14:creationId xmlns:p14="http://schemas.microsoft.com/office/powerpoint/2010/main" val="37203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áp Phổ Minh – Ngôi tháp cổ minh chứng cho một thời Hào khí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14249"/>
            <a:ext cx="4419600" cy="552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5943600"/>
            <a:ext cx="3505200" cy="384721"/>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Tháp Phổ Minh (Nam Định)</a:t>
            </a:r>
            <a:endParaRPr lang="en-US" b="1">
              <a:latin typeface="Times New Roman" panose="02020603050405020304" pitchFamily="18" charset="0"/>
              <a:cs typeface="Times New Roman" panose="02020603050405020304" pitchFamily="18" charset="0"/>
            </a:endParaRPr>
          </a:p>
        </p:txBody>
      </p:sp>
      <p:pic>
        <p:nvPicPr>
          <p:cNvPr id="6148" name="Picture 4" descr="Giá trị của tượng Phật hoàng Trần Nhân Tông - Bảo vật quốc gia ở Yên Tử"/>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98" t="3292" r="9291"/>
          <a:stretch/>
        </p:blipFill>
        <p:spPr bwMode="auto">
          <a:xfrm>
            <a:off x="6477000" y="298217"/>
            <a:ext cx="3810000" cy="5540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6019800"/>
            <a:ext cx="3962400" cy="677108"/>
          </a:xfrm>
          <a:prstGeom prst="rect">
            <a:avLst/>
          </a:prstGeom>
          <a:noFill/>
        </p:spPr>
        <p:txBody>
          <a:bodyPr wrap="square" rtlCol="0">
            <a:spAutoFit/>
          </a:bodyPr>
          <a:lstStyle/>
          <a:p>
            <a:pPr algn="ctr"/>
            <a:r>
              <a:rPr lang="en-US" b="1" smtClean="0">
                <a:latin typeface="Times New Roman" panose="02020603050405020304" pitchFamily="18" charset="0"/>
                <a:cs typeface="Times New Roman" panose="02020603050405020304" pitchFamily="18" charset="0"/>
              </a:rPr>
              <a:t>Tượng Phật hoàng Trần Nhân Tông</a:t>
            </a:r>
          </a:p>
          <a:p>
            <a:pPr algn="ctr"/>
            <a:r>
              <a:rPr lang="en-US" b="1" smtClean="0">
                <a:latin typeface="Times New Roman" panose="02020603050405020304" pitchFamily="18" charset="0"/>
                <a:cs typeface="Times New Roman" panose="02020603050405020304" pitchFamily="18" charset="0"/>
              </a:rPr>
              <a:t>(Bảo vật quốc gia Yên Tử)</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234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 sản Hoàng Thành Thăng Long - Tạp chí Kiến Tr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5489575" cy="36615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ận cảnh &quot;báu vật&quot; ngàn năm tuổi tại Khu khảo cổ Hoàng thàn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685799"/>
            <a:ext cx="5656253" cy="36615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4572000"/>
            <a:ext cx="4876800" cy="384721"/>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DI SẢN HOÀNG THÀNH THĂNG LONG</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390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01574"/>
            <a:ext cx="9144000"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H. Đặc </a:t>
            </a:r>
            <a:r>
              <a:rPr lang="en-US" sz="2800" b="1">
                <a:latin typeface="Times New Roman" panose="02020603050405020304" pitchFamily="18" charset="0"/>
                <a:cs typeface="Times New Roman" panose="02020603050405020304" pitchFamily="18" charset="0"/>
              </a:rPr>
              <a:t>điểm chung của nghệ thuật kiến trúc và điêu khắc thời Trần là gì?</a:t>
            </a:r>
          </a:p>
        </p:txBody>
      </p:sp>
      <p:sp>
        <p:nvSpPr>
          <p:cNvPr id="3" name="Rectangle 2"/>
          <p:cNvSpPr/>
          <p:nvPr/>
        </p:nvSpPr>
        <p:spPr>
          <a:xfrm>
            <a:off x="914400" y="1489840"/>
            <a:ext cx="9372600" cy="2600199"/>
          </a:xfrm>
          <a:prstGeom prst="rect">
            <a:avLst/>
          </a:prstGeom>
        </p:spPr>
        <p:txBody>
          <a:bodyPr wrap="square">
            <a:spAutoFit/>
          </a:bodyPr>
          <a:lstStyle/>
          <a:p>
            <a:pPr>
              <a:lnSpc>
                <a:spcPct val="150000"/>
              </a:lnSpc>
            </a:pPr>
            <a:r>
              <a:rPr lang="en-US" sz="2800">
                <a:latin typeface="Times New Roman" panose="02020603050405020304" pitchFamily="18" charset="0"/>
                <a:cs typeface="Times New Roman" panose="02020603050405020304" pitchFamily="18" charset="0"/>
              </a:rPr>
              <a:t>A. Nhẹ nhàng, mềm mại, cầu kỳ.</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B. Mạnh mẽ, khỏe khoắn, giản dị mà bề thế.</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C. Rực rỡ, nhiều màu sắc, thiên về trang trí.</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D. Nhỏ bé, tinh xảo, mang tính cung đình thuần túy.</a:t>
            </a:r>
          </a:p>
        </p:txBody>
      </p:sp>
      <p:sp>
        <p:nvSpPr>
          <p:cNvPr id="4" name="Oval 3"/>
          <p:cNvSpPr/>
          <p:nvPr/>
        </p:nvSpPr>
        <p:spPr>
          <a:xfrm>
            <a:off x="838200" y="2332739"/>
            <a:ext cx="54916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762000"/>
            <a:ext cx="9982200" cy="1815882"/>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Qua các hình ảnh, các em có thể thấy nghệ thuật kiến trúc và điêu khắc thời Trần mang vẻ đẹp </a:t>
            </a:r>
            <a:r>
              <a:rPr lang="vi-VN" sz="2800" b="1" i="1">
                <a:latin typeface="Times New Roman" panose="02020603050405020304" pitchFamily="18" charset="0"/>
                <a:cs typeface="Times New Roman" panose="02020603050405020304" pitchFamily="18" charset="0"/>
              </a:rPr>
              <a:t>mạnh mẽ, khỏe khoắn, giản dị mà bề thế</a:t>
            </a:r>
            <a:r>
              <a:rPr lang="vi-VN" sz="2800" i="1">
                <a:latin typeface="Times New Roman" panose="02020603050405020304" pitchFamily="18" charset="0"/>
                <a:cs typeface="Times New Roman" panose="02020603050405020304" pitchFamily="18" charset="0"/>
              </a:rPr>
              <a:t>, thể hiện rõ </a:t>
            </a:r>
            <a:r>
              <a:rPr lang="vi-VN" sz="2800" b="1" i="1">
                <a:latin typeface="Times New Roman" panose="02020603050405020304" pitchFamily="18" charset="0"/>
                <a:cs typeface="Times New Roman" panose="02020603050405020304" pitchFamily="18" charset="0"/>
              </a:rPr>
              <a:t>khí phách, tinh thần thượng võ và bản sắc dân tộc Đại Việt</a:t>
            </a:r>
            <a:r>
              <a:rPr lang="vi-VN" sz="2800" i="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990600" y="2667000"/>
            <a:ext cx="10515600" cy="2246769"/>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a:t>
            </a:r>
            <a:r>
              <a:rPr lang="vi-VN" sz="2800" i="1">
                <a:latin typeface="Times New Roman" panose="02020603050405020304" pitchFamily="18" charset="0"/>
                <a:cs typeface="Times New Roman" panose="02020603050405020304" pitchFamily="18" charset="0"/>
              </a:rPr>
              <a:t>Thời Trần, đời sống văn hóa Đại Việt phát triển phong phú và đa dạng: tư tưởng – tôn giáo nhiều màu sắc, giáo dục – khoa cử được coi trọng, khoa học – kĩ thuật có nhiều thành tựu, văn học – nghệ thuật mang đậm tinh thần dân tộc. Tất cả đã góp phần làm nên bản sắc văn hóa rực rỡ của thời Trần.”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87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914400"/>
            <a:ext cx="10668000" cy="677108"/>
          </a:xfrm>
          <a:prstGeom prst="rect">
            <a:avLst/>
          </a:prstGeom>
        </p:spPr>
        <p:txBody>
          <a:bodyPr wrap="square">
            <a:spAutoFit/>
          </a:bodyPr>
          <a:lstStyle/>
          <a:p>
            <a:r>
              <a:rPr lang="vi-VN" b="1">
                <a:solidFill>
                  <a:srgbClr val="008000"/>
                </a:solidFill>
                <a:latin typeface="Open Sans" panose="020B0606030504020204" pitchFamily="34" charset="0"/>
              </a:rPr>
              <a:t>Câu hỏi 1 </a:t>
            </a:r>
            <a:r>
              <a:rPr lang="en-US" b="1" smtClean="0">
                <a:solidFill>
                  <a:srgbClr val="008000"/>
                </a:solidFill>
                <a:latin typeface="Open Sans" panose="020B0606030504020204" pitchFamily="34" charset="0"/>
              </a:rPr>
              <a:t>(</a:t>
            </a:r>
            <a:r>
              <a:rPr lang="vi-VN" b="1" smtClean="0">
                <a:solidFill>
                  <a:srgbClr val="008000"/>
                </a:solidFill>
                <a:latin typeface="Open Sans" panose="020B0606030504020204" pitchFamily="34" charset="0"/>
              </a:rPr>
              <a:t>trang 65</a:t>
            </a:r>
            <a:r>
              <a:rPr lang="en-US" b="1" smtClean="0">
                <a:solidFill>
                  <a:srgbClr val="008000"/>
                </a:solidFill>
                <a:latin typeface="Open Sans" panose="020B0606030504020204" pitchFamily="34" charset="0"/>
              </a:rPr>
              <a:t>)</a:t>
            </a:r>
            <a:r>
              <a:rPr lang="vi-VN" b="1" smtClean="0">
                <a:solidFill>
                  <a:srgbClr val="008000"/>
                </a:solidFill>
                <a:latin typeface="Open Sans" panose="020B0606030504020204" pitchFamily="34" charset="0"/>
              </a:rPr>
              <a:t>:</a:t>
            </a:r>
            <a:r>
              <a:rPr lang="vi-VN">
                <a:solidFill>
                  <a:srgbClr val="000000"/>
                </a:solidFill>
                <a:latin typeface="Open Sans" panose="020B0606030504020204" pitchFamily="34" charset="0"/>
              </a:rPr>
              <a:t> Em hãy nêu những dẫn chứng chứng tỏ nhà Trần chú trọng và khuyến khích phát triển nông nghiệp.</a:t>
            </a:r>
            <a:endParaRPr lang="en-US"/>
          </a:p>
        </p:txBody>
      </p:sp>
      <p:sp>
        <p:nvSpPr>
          <p:cNvPr id="5" name="Rectangle 4"/>
          <p:cNvSpPr/>
          <p:nvPr/>
        </p:nvSpPr>
        <p:spPr>
          <a:xfrm>
            <a:off x="1066800" y="1905000"/>
            <a:ext cx="10058400" cy="1846659"/>
          </a:xfrm>
          <a:prstGeom prst="rect">
            <a:avLst/>
          </a:prstGeom>
        </p:spPr>
        <p:txBody>
          <a:bodyPr wrap="square">
            <a:spAutoFit/>
          </a:bodyPr>
          <a:lstStyle/>
          <a:p>
            <a:pPr algn="just"/>
            <a:r>
              <a:rPr lang="vi-VN">
                <a:solidFill>
                  <a:srgbClr val="000000"/>
                </a:solidFill>
                <a:latin typeface="Open Sans" panose="020B0606030504020204" pitchFamily="34" charset="0"/>
              </a:rPr>
              <a:t>- Nhà Trần thi hành nhiều chính sách tích cực nhằm phục hồi và phát triển nông nghiệp, như:</a:t>
            </a:r>
          </a:p>
          <a:p>
            <a:pPr algn="just"/>
            <a:r>
              <a:rPr lang="vi-VN">
                <a:solidFill>
                  <a:srgbClr val="000000"/>
                </a:solidFill>
                <a:latin typeface="Open Sans" panose="020B0606030504020204" pitchFamily="34" charset="0"/>
              </a:rPr>
              <a:t>+ Đẩy mạnh công cuộc khẩn hoang, mở rộng diện tích sản xuất.</a:t>
            </a:r>
          </a:p>
          <a:p>
            <a:pPr algn="just"/>
            <a:r>
              <a:rPr lang="vi-VN">
                <a:solidFill>
                  <a:srgbClr val="000000"/>
                </a:solidFill>
                <a:latin typeface="Open Sans" panose="020B0606030504020204" pitchFamily="34" charset="0"/>
              </a:rPr>
              <a:t>+ Cho đắp đê phòng lụt, đào sông, nạo vét kênh ngòi.</a:t>
            </a:r>
          </a:p>
          <a:p>
            <a:pPr algn="just"/>
            <a:r>
              <a:rPr lang="vi-VN">
                <a:solidFill>
                  <a:srgbClr val="000000"/>
                </a:solidFill>
                <a:latin typeface="Open Sans" panose="020B0606030504020204" pitchFamily="34" charset="0"/>
              </a:rPr>
              <a:t>+ Miễn giảm tô thuế, cho phép các tôn thất lập điền trang. </a:t>
            </a:r>
          </a:p>
          <a:p>
            <a:pPr algn="just"/>
            <a:r>
              <a:rPr lang="vi-VN">
                <a:solidFill>
                  <a:srgbClr val="000000"/>
                </a:solidFill>
                <a:latin typeface="Open Sans" panose="020B0606030504020204" pitchFamily="34" charset="0"/>
              </a:rPr>
              <a:t>+ Cấm giết mổ trâu bò để bảo vệ sức kéo cho nông nghiệp.</a:t>
            </a:r>
            <a:endParaRPr lang="vi-VN"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7933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cstate="print"/>
          <a:srcRect/>
          <a:stretch>
            <a:fillRect/>
          </a:stretch>
        </p:blipFill>
        <p:spPr bwMode="auto">
          <a:xfrm>
            <a:off x="-11218" y="0"/>
            <a:ext cx="12193693" cy="6858000"/>
          </a:xfrm>
          <a:prstGeom prst="rect">
            <a:avLst/>
          </a:prstGeom>
          <a:noFill/>
          <a:ln w="9525">
            <a:noFill/>
            <a:miter lim="800000"/>
            <a:headEnd/>
            <a:tailEnd/>
          </a:ln>
        </p:spPr>
      </p:pic>
    </p:spTree>
    <p:extLst>
      <p:ext uri="{BB962C8B-B14F-4D97-AF65-F5344CB8AC3E}">
        <p14:creationId xmlns:p14="http://schemas.microsoft.com/office/powerpoint/2010/main" val="4159405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22167" y="0"/>
            <a:ext cx="12193693" cy="6858000"/>
          </a:xfrm>
          <a:prstGeom prst="rect">
            <a:avLst/>
          </a:prstGeom>
          <a:noFill/>
          <a:ln w="9525">
            <a:noFill/>
            <a:miter lim="800000"/>
            <a:headEnd/>
            <a:tailEnd/>
          </a:ln>
        </p:spPr>
      </p:pic>
      <p:sp>
        <p:nvSpPr>
          <p:cNvPr id="9" name="Cloud Callout 8"/>
          <p:cNvSpPr/>
          <p:nvPr/>
        </p:nvSpPr>
        <p:spPr bwMode="auto">
          <a:xfrm>
            <a:off x="7153275" y="228600"/>
            <a:ext cx="4639491" cy="3236425"/>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vi-VN"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Nêu</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biện</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pháp</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nhà</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Trần</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nhằm</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phục</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hồi</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và</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phát</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triển</a:t>
            </a:r>
            <a:r>
              <a:rPr kumimoji="0" lang="vi-VN"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nông </a:t>
            </a:r>
            <a:r>
              <a:rPr kumimoji="0" lang="vi-VN"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nghiệp</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a. </a:t>
            </a:r>
            <a:r>
              <a:rPr lang="vi-VN" sz="3200" b="1" dirty="0" err="1">
                <a:solidFill>
                  <a:srgbClr val="FFFF00"/>
                </a:solidFill>
                <a:latin typeface="Times New Roman" panose="02020603050405020304" pitchFamily="18" charset="0"/>
                <a:ea typeface="Times New Roman" panose="02020603050405020304" pitchFamily="18" charset="0"/>
              </a:rPr>
              <a:t>Tình</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hình</a:t>
            </a:r>
            <a:r>
              <a:rPr lang="vi-VN" sz="3200" b="1" dirty="0">
                <a:solidFill>
                  <a:srgbClr val="FFFF00"/>
                </a:solidFill>
                <a:latin typeface="Times New Roman" panose="02020603050405020304" pitchFamily="18" charset="0"/>
                <a:ea typeface="Times New Roman" panose="02020603050405020304" pitchFamily="18" charset="0"/>
              </a:rPr>
              <a:t> kinh </a:t>
            </a:r>
            <a:r>
              <a:rPr lang="vi-VN" sz="3200" b="1" dirty="0" err="1">
                <a:solidFill>
                  <a:srgbClr val="FFFF00"/>
                </a:solidFill>
                <a:latin typeface="Times New Roman" panose="02020603050405020304" pitchFamily="18" charset="0"/>
                <a:ea typeface="Times New Roman" panose="02020603050405020304" pitchFamily="18" charset="0"/>
              </a:rPr>
              <a:t>tế</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57200" y="1782129"/>
            <a:ext cx="6096000" cy="584775"/>
          </a:xfrm>
          <a:prstGeom prst="rect">
            <a:avLst/>
          </a:prstGeom>
        </p:spPr>
        <p:txBody>
          <a:bodyPr wrap="square">
            <a:spAutoFit/>
          </a:bodyPr>
          <a:lstStyle/>
          <a:p>
            <a:pPr>
              <a:spcAft>
                <a:spcPts val="0"/>
              </a:spcAft>
            </a:pP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Nông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nghiệp</a:t>
            </a:r>
            <a:r>
              <a:rPr lang="en-US" sz="3200" b="1" dirty="0">
                <a:solidFill>
                  <a:srgbClr val="FFFF00"/>
                </a:solidFill>
                <a:latin typeface="Times New Roman" panose="02020603050405020304" pitchFamily="18" charset="0"/>
                <a:ea typeface="Times New Roman" panose="02020603050405020304" pitchFamily="18" charset="0"/>
              </a:rPr>
              <a:t>.</a:t>
            </a:r>
          </a:p>
        </p:txBody>
      </p:sp>
      <p:sp>
        <p:nvSpPr>
          <p:cNvPr id="12" name="Rectangle 11"/>
          <p:cNvSpPr/>
          <p:nvPr/>
        </p:nvSpPr>
        <p:spPr>
          <a:xfrm>
            <a:off x="762000" y="4201199"/>
            <a:ext cx="11201400" cy="584775"/>
          </a:xfrm>
          <a:prstGeom prst="rect">
            <a:avLst/>
          </a:prstGeom>
        </p:spPr>
        <p:txBody>
          <a:bodyPr wrap="square">
            <a:spAutoFit/>
          </a:bodyPr>
          <a:lstStyle/>
          <a:p>
            <a:pPr lvl="0" defTabSz="914400" fontAlgn="base">
              <a:spcBef>
                <a:spcPct val="0"/>
              </a:spcBef>
              <a:spcAft>
                <a:spcPct val="0"/>
              </a:spcAft>
            </a:pPr>
            <a:r>
              <a:rPr lang="en-US" sz="3200" b="1">
                <a:solidFill>
                  <a:schemeClr val="bg1"/>
                </a:solidFill>
                <a:latin typeface="Times New Roman" pitchFamily="18" charset="0"/>
                <a:ea typeface="Times New Roman" pitchFamily="18" charset="0"/>
                <a:cs typeface="Times New Roman" pitchFamily="18" charset="0"/>
              </a:rPr>
              <a:t>- </a:t>
            </a:r>
            <a:r>
              <a:rPr lang="en-US" sz="3200" b="1" smtClean="0">
                <a:solidFill>
                  <a:schemeClr val="bg1"/>
                </a:solidFill>
                <a:latin typeface="Times New Roman" pitchFamily="18" charset="0"/>
                <a:ea typeface="Times New Roman" pitchFamily="18" charset="0"/>
                <a:cs typeface="Times New Roman" pitchFamily="18" charset="0"/>
              </a:rPr>
              <a:t>Nông nghiệp được </a:t>
            </a:r>
            <a:r>
              <a:rPr lang="en-US" sz="3200" b="1" dirty="0" err="1">
                <a:solidFill>
                  <a:schemeClr val="bg1"/>
                </a:solidFill>
                <a:latin typeface="Times New Roman" pitchFamily="18" charset="0"/>
                <a:ea typeface="Times New Roman" pitchFamily="18" charset="0"/>
                <a:cs typeface="Times New Roman" pitchFamily="18" charset="0"/>
              </a:rPr>
              <a:t>phục</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hồi</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đời</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sống</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nhân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dân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ấm</a:t>
            </a:r>
            <a:r>
              <a:rPr lang="en-US" sz="3200" b="1" dirty="0">
                <a:solidFill>
                  <a:schemeClr val="bg1"/>
                </a:solidFill>
                <a:latin typeface="Times New Roman" pitchFamily="18" charset="0"/>
                <a:ea typeface="Times New Roman" pitchFamily="18" charset="0"/>
                <a:cs typeface="Times New Roman" pitchFamily="18" charset="0"/>
              </a:rPr>
              <a:t> no.</a:t>
            </a:r>
            <a:endParaRPr lang="en-US" sz="3200" b="1" dirty="0">
              <a:solidFill>
                <a:schemeClr val="bg1"/>
              </a:solidFill>
              <a:latin typeface="Times New Roman" pitchFamily="18" charset="0"/>
              <a:cs typeface="Times New Roman" pitchFamily="18" charset="0"/>
            </a:endParaRPr>
          </a:p>
        </p:txBody>
      </p:sp>
      <p:sp>
        <p:nvSpPr>
          <p:cNvPr id="13" name="TextBox 7"/>
          <p:cNvSpPr txBox="1">
            <a:spLocks noChangeArrowheads="1"/>
          </p:cNvSpPr>
          <p:nvPr/>
        </p:nvSpPr>
        <p:spPr bwMode="auto">
          <a:xfrm>
            <a:off x="552450" y="493693"/>
            <a:ext cx="6019800"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3.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kinh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tế</a:t>
            </a:r>
            <a:r>
              <a:rPr lang="en-US" sz="3200" b="1" dirty="0">
                <a:solidFill>
                  <a:srgbClr val="FFFF00"/>
                </a:solidFill>
                <a:latin typeface="Times New Roman" panose="02020603050405020304" pitchFamily="18" charset="0"/>
                <a:ea typeface="Times New Roman" panose="02020603050405020304" pitchFamily="18" charset="0"/>
              </a:rPr>
              <a:t> - </a:t>
            </a:r>
            <a:r>
              <a:rPr lang="en-US" sz="3200" b="1" dirty="0" err="1">
                <a:solidFill>
                  <a:srgbClr val="FFFF00"/>
                </a:solidFill>
                <a:latin typeface="Times New Roman" panose="02020603050405020304" pitchFamily="18" charset="0"/>
                <a:ea typeface="Times New Roman" panose="02020603050405020304" pitchFamily="18" charset="0"/>
              </a:rPr>
              <a:t>xã</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hội</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609600" y="3170148"/>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16232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6" presetClass="emph" presetSubtype="0" repeatCount="indefinite" fill="hold" grpId="0" nodeType="clickEffect">
                                  <p:stCondLst>
                                    <p:cond delay="0"/>
                                  </p:stCondLst>
                                  <p:iterate type="lt">
                                    <p:tmPct val="10000"/>
                                  </p:iterate>
                                  <p:childTnLst>
                                    <p:animScale>
                                      <p:cBhvr>
                                        <p:cTn id="12" dur="250" autoRev="1" fill="hold">
                                          <p:stCondLst>
                                            <p:cond delay="0"/>
                                          </p:stCondLst>
                                        </p:cTn>
                                        <p:tgtEl>
                                          <p:spTgt spid="8"/>
                                        </p:tgtEl>
                                      </p:cBhvr>
                                      <p:to x="80000" y="100000"/>
                                    </p:animScale>
                                    <p:anim by="(#ppt_w*0.10)" calcmode="lin" valueType="num">
                                      <p:cBhvr>
                                        <p:cTn id="13" dur="250" autoRev="1" fill="hold">
                                          <p:stCondLst>
                                            <p:cond delay="0"/>
                                          </p:stCondLst>
                                        </p:cTn>
                                        <p:tgtEl>
                                          <p:spTgt spid="8"/>
                                        </p:tgtEl>
                                        <p:attrNameLst>
                                          <p:attrName>ppt_x</p:attrName>
                                        </p:attrNameLst>
                                      </p:cBhvr>
                                    </p:anim>
                                    <p:anim by="(-#ppt_w*0.10)" calcmode="lin" valueType="num">
                                      <p:cBhvr>
                                        <p:cTn id="14" dur="250" autoRev="1" fill="hold">
                                          <p:stCondLst>
                                            <p:cond delay="0"/>
                                          </p:stCondLst>
                                        </p:cTn>
                                        <p:tgtEl>
                                          <p:spTgt spid="8"/>
                                        </p:tgtEl>
                                        <p:attrNameLst>
                                          <p:attrName>ppt_y</p:attrName>
                                        </p:attrNameLst>
                                      </p:cBhvr>
                                    </p:anim>
                                    <p:animRot by="-480000">
                                      <p:cBhvr>
                                        <p:cTn id="15"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11218" y="0"/>
            <a:ext cx="12193693" cy="6858000"/>
          </a:xfrm>
          <a:prstGeom prst="rect">
            <a:avLst/>
          </a:prstGeom>
          <a:noFill/>
          <a:ln w="9525">
            <a:noFill/>
            <a:miter lim="800000"/>
            <a:headEnd/>
            <a:tailEnd/>
          </a:ln>
        </p:spPr>
      </p:pic>
      <p:sp>
        <p:nvSpPr>
          <p:cNvPr id="9" name="Cloud Callout 8"/>
          <p:cNvSpPr/>
          <p:nvPr/>
        </p:nvSpPr>
        <p:spPr bwMode="auto">
          <a:xfrm>
            <a:off x="7153275" y="685800"/>
            <a:ext cx="4124325" cy="2779225"/>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Thủ</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công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nghiệp</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thời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Trần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như</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thế</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nào</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a. </a:t>
            </a:r>
            <a:r>
              <a:rPr lang="vi-VN" sz="3200" b="1" dirty="0" err="1">
                <a:solidFill>
                  <a:srgbClr val="FFFF00"/>
                </a:solidFill>
                <a:latin typeface="Times New Roman" panose="02020603050405020304" pitchFamily="18" charset="0"/>
                <a:ea typeface="Times New Roman" panose="02020603050405020304" pitchFamily="18" charset="0"/>
              </a:rPr>
              <a:t>Tình</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hình</a:t>
            </a:r>
            <a:r>
              <a:rPr lang="vi-VN" sz="3200" b="1" dirty="0">
                <a:solidFill>
                  <a:srgbClr val="FFFF00"/>
                </a:solidFill>
                <a:latin typeface="Times New Roman" panose="02020603050405020304" pitchFamily="18" charset="0"/>
                <a:ea typeface="Times New Roman" panose="02020603050405020304" pitchFamily="18" charset="0"/>
              </a:rPr>
              <a:t> kinh </a:t>
            </a:r>
            <a:r>
              <a:rPr lang="vi-VN" sz="3200" b="1" dirty="0" err="1">
                <a:solidFill>
                  <a:srgbClr val="FFFF00"/>
                </a:solidFill>
                <a:latin typeface="Times New Roman" panose="02020603050405020304" pitchFamily="18" charset="0"/>
                <a:ea typeface="Times New Roman" panose="02020603050405020304" pitchFamily="18" charset="0"/>
              </a:rPr>
              <a:t>tế</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57200" y="1782129"/>
            <a:ext cx="6096000" cy="584775"/>
          </a:xfrm>
          <a:prstGeom prst="rect">
            <a:avLst/>
          </a:prstGeom>
        </p:spPr>
        <p:txBody>
          <a:bodyPr wrap="square">
            <a:spAutoFit/>
          </a:bodyPr>
          <a:lstStyle/>
          <a:p>
            <a:pPr>
              <a:spcAft>
                <a:spcPts val="0"/>
              </a:spcAft>
            </a:pP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Thủ</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công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nghiệp</a:t>
            </a:r>
            <a:r>
              <a:rPr lang="en-US" sz="3200" b="1" dirty="0">
                <a:solidFill>
                  <a:srgbClr val="FFFF00"/>
                </a:solidFill>
                <a:latin typeface="Times New Roman" panose="02020603050405020304" pitchFamily="18" charset="0"/>
                <a:ea typeface="Times New Roman" panose="02020603050405020304" pitchFamily="18" charset="0"/>
              </a:rPr>
              <a:t>.</a:t>
            </a:r>
          </a:p>
        </p:txBody>
      </p:sp>
      <p:sp>
        <p:nvSpPr>
          <p:cNvPr id="12" name="Rectangle 11"/>
          <p:cNvSpPr/>
          <p:nvPr/>
        </p:nvSpPr>
        <p:spPr>
          <a:xfrm>
            <a:off x="457200" y="4198709"/>
            <a:ext cx="11201400" cy="1077218"/>
          </a:xfrm>
          <a:prstGeom prst="rect">
            <a:avLst/>
          </a:prstGeom>
        </p:spPr>
        <p:txBody>
          <a:bodyPr wrap="square">
            <a:spAutoFit/>
          </a:bodyPr>
          <a:lstStyle/>
          <a:p>
            <a:pPr lvl="0" defTabSz="914400" fontAlgn="base">
              <a:spcBef>
                <a:spcPct val="0"/>
              </a:spcBef>
              <a:spcAft>
                <a:spcPct val="0"/>
              </a:spcAft>
            </a:pP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Nhà</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nước</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đúc</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tiền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chế</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tạo</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vũ</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khí</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đóng</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thuyền</a:t>
            </a:r>
            <a:r>
              <a:rPr lang="en-US" sz="3200" b="1" dirty="0">
                <a:solidFill>
                  <a:schemeClr val="bg1"/>
                </a:solidFill>
                <a:latin typeface="Times New Roman" pitchFamily="18" charset="0"/>
                <a:ea typeface="Times New Roman" pitchFamily="18" charset="0"/>
                <a:cs typeface="Times New Roman" pitchFamily="18" charset="0"/>
              </a:rPr>
              <a:t> </a:t>
            </a:r>
            <a:r>
              <a:rPr lang="en-US" sz="3200" b="1" dirty="0" err="1">
                <a:solidFill>
                  <a:schemeClr val="bg1"/>
                </a:solidFill>
                <a:latin typeface="Times New Roman" pitchFamily="18" charset="0"/>
                <a:ea typeface="Times New Roman" pitchFamily="18" charset="0"/>
                <a:cs typeface="Times New Roman" pitchFamily="18" charset="0"/>
              </a:rPr>
              <a:t>chiến</a:t>
            </a:r>
            <a:r>
              <a:rPr lang="en-US" sz="3200" b="1" dirty="0">
                <a:solidFill>
                  <a:schemeClr val="bg1"/>
                </a:solidFill>
                <a:latin typeface="Times New Roman" pitchFamily="18" charset="0"/>
                <a:ea typeface="Times New Roman" pitchFamily="18" charset="0"/>
                <a:cs typeface="Times New Roman" pitchFamily="18" charset="0"/>
              </a:rPr>
              <a:t>.</a:t>
            </a:r>
          </a:p>
          <a:p>
            <a:pPr lvl="0" defTabSz="914400" fontAlgn="base">
              <a:spcBef>
                <a:spcPct val="0"/>
              </a:spcBef>
              <a:spcAft>
                <a:spcPct val="0"/>
              </a:spcAft>
            </a:pPr>
            <a:r>
              <a:rPr lang="en-US" sz="3200" b="1" dirty="0">
                <a:solidFill>
                  <a:schemeClr val="bg1"/>
                </a:solidFill>
                <a:latin typeface="Times New Roman" pitchFamily="18" charset="0"/>
                <a:cs typeface="Times New Roman" pitchFamily="18" charset="0"/>
              </a:rPr>
              <a:t>- Ở </a:t>
            </a: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làng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xã</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có</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làng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nghề</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phường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nghề</a:t>
            </a:r>
            <a:r>
              <a:rPr lang="en-US" sz="3200" b="1" dirty="0">
                <a:solidFill>
                  <a:schemeClr val="bg1"/>
                </a:solidFill>
                <a:latin typeface="Times New Roman" pitchFamily="18" charset="0"/>
                <a:cs typeface="Times New Roman" pitchFamily="18" charset="0"/>
              </a:rPr>
              <a:t>.</a:t>
            </a:r>
          </a:p>
        </p:txBody>
      </p:sp>
      <p:sp>
        <p:nvSpPr>
          <p:cNvPr id="13" name="TextBox 7"/>
          <p:cNvSpPr txBox="1">
            <a:spLocks noChangeArrowheads="1"/>
          </p:cNvSpPr>
          <p:nvPr/>
        </p:nvSpPr>
        <p:spPr bwMode="auto">
          <a:xfrm>
            <a:off x="552450" y="493693"/>
            <a:ext cx="6019800"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3.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kinh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tế</a:t>
            </a:r>
            <a:r>
              <a:rPr lang="en-US" sz="3200" b="1" dirty="0">
                <a:solidFill>
                  <a:srgbClr val="FFFF00"/>
                </a:solidFill>
                <a:latin typeface="Times New Roman" panose="02020603050405020304" pitchFamily="18" charset="0"/>
                <a:ea typeface="Times New Roman" panose="02020603050405020304" pitchFamily="18" charset="0"/>
              </a:rPr>
              <a:t> - </a:t>
            </a:r>
            <a:r>
              <a:rPr lang="en-US" sz="3200" b="1" dirty="0" err="1">
                <a:solidFill>
                  <a:srgbClr val="FFFF00"/>
                </a:solidFill>
                <a:latin typeface="Times New Roman" panose="02020603050405020304" pitchFamily="18" charset="0"/>
                <a:ea typeface="Times New Roman" panose="02020603050405020304" pitchFamily="18" charset="0"/>
              </a:rPr>
              <a:t>xã</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hội</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609600" y="3170148"/>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08829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6" presetClass="emph" presetSubtype="0" repeatCount="indefinite" fill="hold" grpId="0" nodeType="clickEffect">
                                  <p:stCondLst>
                                    <p:cond delay="0"/>
                                  </p:stCondLst>
                                  <p:iterate type="lt">
                                    <p:tmPct val="10000"/>
                                  </p:iterate>
                                  <p:childTnLst>
                                    <p:animScale>
                                      <p:cBhvr>
                                        <p:cTn id="18" dur="250" autoRev="1" fill="hold">
                                          <p:stCondLst>
                                            <p:cond delay="0"/>
                                          </p:stCondLst>
                                        </p:cTn>
                                        <p:tgtEl>
                                          <p:spTgt spid="8"/>
                                        </p:tgtEl>
                                      </p:cBhvr>
                                      <p:to x="80000" y="100000"/>
                                    </p:animScale>
                                    <p:anim by="(#ppt_w*0.10)" calcmode="lin" valueType="num">
                                      <p:cBhvr>
                                        <p:cTn id="19" dur="250" autoRev="1" fill="hold">
                                          <p:stCondLst>
                                            <p:cond delay="0"/>
                                          </p:stCondLst>
                                        </p:cTn>
                                        <p:tgtEl>
                                          <p:spTgt spid="8"/>
                                        </p:tgtEl>
                                        <p:attrNameLst>
                                          <p:attrName>ppt_x</p:attrName>
                                        </p:attrNameLst>
                                      </p:cBhvr>
                                    </p:anim>
                                    <p:anim by="(-#ppt_w*0.10)" calcmode="lin" valueType="num">
                                      <p:cBhvr>
                                        <p:cTn id="20" dur="250" autoRev="1" fill="hold">
                                          <p:stCondLst>
                                            <p:cond delay="0"/>
                                          </p:stCondLst>
                                        </p:cTn>
                                        <p:tgtEl>
                                          <p:spTgt spid="8"/>
                                        </p:tgtEl>
                                        <p:attrNameLst>
                                          <p:attrName>ppt_y</p:attrName>
                                        </p:attrNameLst>
                                      </p:cBhvr>
                                    </p:anim>
                                    <p:animRot by="-480000">
                                      <p:cBhvr>
                                        <p:cTn id="21"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11218" y="0"/>
            <a:ext cx="12193693" cy="6858000"/>
          </a:xfrm>
          <a:prstGeom prst="rect">
            <a:avLst/>
          </a:prstGeom>
          <a:noFill/>
          <a:ln w="9525">
            <a:noFill/>
            <a:miter lim="800000"/>
            <a:headEnd/>
            <a:tailEnd/>
          </a:ln>
        </p:spPr>
      </p:pic>
      <p:sp>
        <p:nvSpPr>
          <p:cNvPr id="9" name="Cloud Callout 8"/>
          <p:cNvSpPr/>
          <p:nvPr/>
        </p:nvSpPr>
        <p:spPr bwMode="auto">
          <a:xfrm>
            <a:off x="7153275" y="685800"/>
            <a:ext cx="4124325" cy="2779225"/>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Tình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hình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thương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nghiệp</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dưới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thời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Trần</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a. </a:t>
            </a:r>
            <a:r>
              <a:rPr lang="vi-VN" sz="3200" b="1" dirty="0" err="1">
                <a:solidFill>
                  <a:srgbClr val="FFFF00"/>
                </a:solidFill>
                <a:latin typeface="Times New Roman" panose="02020603050405020304" pitchFamily="18" charset="0"/>
                <a:ea typeface="Times New Roman" panose="02020603050405020304" pitchFamily="18" charset="0"/>
              </a:rPr>
              <a:t>Tình</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hình</a:t>
            </a:r>
            <a:r>
              <a:rPr lang="vi-VN" sz="3200" b="1" dirty="0">
                <a:solidFill>
                  <a:srgbClr val="FFFF00"/>
                </a:solidFill>
                <a:latin typeface="Times New Roman" panose="02020603050405020304" pitchFamily="18" charset="0"/>
                <a:ea typeface="Times New Roman" panose="02020603050405020304" pitchFamily="18" charset="0"/>
              </a:rPr>
              <a:t> kinh </a:t>
            </a:r>
            <a:r>
              <a:rPr lang="vi-VN" sz="3200" b="1" dirty="0" err="1">
                <a:solidFill>
                  <a:srgbClr val="FFFF00"/>
                </a:solidFill>
                <a:latin typeface="Times New Roman" panose="02020603050405020304" pitchFamily="18" charset="0"/>
                <a:ea typeface="Times New Roman" panose="02020603050405020304" pitchFamily="18" charset="0"/>
              </a:rPr>
              <a:t>tế</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457200" y="1782129"/>
            <a:ext cx="6096000" cy="584775"/>
          </a:xfrm>
          <a:prstGeom prst="rect">
            <a:avLst/>
          </a:prstGeom>
        </p:spPr>
        <p:txBody>
          <a:bodyPr wrap="square">
            <a:spAutoFit/>
          </a:bodyPr>
          <a:lstStyle/>
          <a:p>
            <a:pPr>
              <a:spcAft>
                <a:spcPts val="0"/>
              </a:spcAft>
            </a:pP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Thương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nghiệp</a:t>
            </a:r>
            <a:r>
              <a:rPr lang="en-US" sz="3200" b="1" dirty="0">
                <a:solidFill>
                  <a:srgbClr val="FFFF00"/>
                </a:solidFill>
                <a:latin typeface="Times New Roman" panose="02020603050405020304" pitchFamily="18" charset="0"/>
                <a:ea typeface="Times New Roman" panose="02020603050405020304" pitchFamily="18" charset="0"/>
              </a:rPr>
              <a:t>.</a:t>
            </a:r>
          </a:p>
        </p:txBody>
      </p:sp>
      <p:sp>
        <p:nvSpPr>
          <p:cNvPr id="12" name="Rectangle 11"/>
          <p:cNvSpPr/>
          <p:nvPr/>
        </p:nvSpPr>
        <p:spPr>
          <a:xfrm>
            <a:off x="457200" y="3839462"/>
            <a:ext cx="11201400" cy="1938992"/>
          </a:xfrm>
          <a:prstGeom prst="rect">
            <a:avLst/>
          </a:prstGeom>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Buôn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tấp</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nập</a:t>
            </a:r>
            <a:r>
              <a:rPr lang="en-US" sz="4000" b="1" dirty="0">
                <a:solidFill>
                  <a:schemeClr val="bg1"/>
                </a:solidFill>
                <a:latin typeface="Times New Roman" panose="02020603050405020304" pitchFamily="18" charset="0"/>
                <a:cs typeface="Times New Roman" panose="02020603050405020304" pitchFamily="18" charset="0"/>
              </a:rPr>
              <a:t> ở </a:t>
            </a:r>
            <a:r>
              <a:rPr lang="en-US" sz="4000" b="1" dirty="0" err="1">
                <a:solidFill>
                  <a:schemeClr val="bg1"/>
                </a:solidFill>
                <a:latin typeface="Times New Roman" panose="02020603050405020304" pitchFamily="18" charset="0"/>
                <a:cs typeface="Times New Roman" panose="02020603050405020304" pitchFamily="18" charset="0"/>
              </a:rPr>
              <a:t>nhiều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nơi</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Cửa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khẩu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cửa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biển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hút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nhiều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thương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nhân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nước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ngoài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Vân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Đồn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Thăng</a:t>
            </a:r>
            <a:r>
              <a:rPr lang="en-US" sz="4000" b="1" dirty="0">
                <a:solidFill>
                  <a:schemeClr val="bg1"/>
                </a:solidFill>
                <a:latin typeface="Times New Roman" panose="02020603050405020304" pitchFamily="18" charset="0"/>
                <a:cs typeface="Times New Roman" panose="02020603050405020304" pitchFamily="18" charset="0"/>
              </a:rPr>
              <a:t> Long.</a:t>
            </a:r>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50" y="493693"/>
            <a:ext cx="6019800"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3.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kinh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tế</a:t>
            </a:r>
            <a:r>
              <a:rPr lang="en-US" sz="3200" b="1" dirty="0">
                <a:solidFill>
                  <a:srgbClr val="FFFF00"/>
                </a:solidFill>
                <a:latin typeface="Times New Roman" panose="02020603050405020304" pitchFamily="18" charset="0"/>
                <a:ea typeface="Times New Roman" panose="02020603050405020304" pitchFamily="18" charset="0"/>
              </a:rPr>
              <a:t> - </a:t>
            </a:r>
            <a:r>
              <a:rPr lang="en-US" sz="3200" b="1" dirty="0" err="1">
                <a:solidFill>
                  <a:srgbClr val="FFFF00"/>
                </a:solidFill>
                <a:latin typeface="Times New Roman" panose="02020603050405020304" pitchFamily="18" charset="0"/>
                <a:ea typeface="Times New Roman" panose="02020603050405020304" pitchFamily="18" charset="0"/>
              </a:rPr>
              <a:t>xã</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hội</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762000" y="2741341"/>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67792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6" presetClass="emph" presetSubtype="0" repeatCount="indefinite" fill="hold" grpId="0" nodeType="clickEffect">
                                  <p:stCondLst>
                                    <p:cond delay="0"/>
                                  </p:stCondLst>
                                  <p:iterate type="lt">
                                    <p:tmPct val="10000"/>
                                  </p:iterate>
                                  <p:childTnLst>
                                    <p:animScale>
                                      <p:cBhvr>
                                        <p:cTn id="18" dur="250" autoRev="1" fill="hold">
                                          <p:stCondLst>
                                            <p:cond delay="0"/>
                                          </p:stCondLst>
                                        </p:cTn>
                                        <p:tgtEl>
                                          <p:spTgt spid="8"/>
                                        </p:tgtEl>
                                      </p:cBhvr>
                                      <p:to x="80000" y="100000"/>
                                    </p:animScale>
                                    <p:anim by="(#ppt_w*0.10)" calcmode="lin" valueType="num">
                                      <p:cBhvr>
                                        <p:cTn id="19" dur="250" autoRev="1" fill="hold">
                                          <p:stCondLst>
                                            <p:cond delay="0"/>
                                          </p:stCondLst>
                                        </p:cTn>
                                        <p:tgtEl>
                                          <p:spTgt spid="8"/>
                                        </p:tgtEl>
                                        <p:attrNameLst>
                                          <p:attrName>ppt_x</p:attrName>
                                        </p:attrNameLst>
                                      </p:cBhvr>
                                    </p:anim>
                                    <p:anim by="(-#ppt_w*0.10)" calcmode="lin" valueType="num">
                                      <p:cBhvr>
                                        <p:cTn id="20" dur="250" autoRev="1" fill="hold">
                                          <p:stCondLst>
                                            <p:cond delay="0"/>
                                          </p:stCondLst>
                                        </p:cTn>
                                        <p:tgtEl>
                                          <p:spTgt spid="8"/>
                                        </p:tgtEl>
                                        <p:attrNameLst>
                                          <p:attrName>ppt_y</p:attrName>
                                        </p:attrNameLst>
                                      </p:cBhvr>
                                    </p:anim>
                                    <p:animRot by="-480000">
                                      <p:cBhvr>
                                        <p:cTn id="21"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11218" y="0"/>
            <a:ext cx="12193693" cy="6858000"/>
          </a:xfrm>
          <a:prstGeom prst="rect">
            <a:avLst/>
          </a:prstGeom>
          <a:noFill/>
          <a:ln w="9525">
            <a:noFill/>
            <a:miter lim="800000"/>
            <a:headEnd/>
            <a:tailEnd/>
          </a:ln>
        </p:spPr>
      </p:pic>
      <p:sp>
        <p:nvSpPr>
          <p:cNvPr id="9" name="Cloud Callout 8"/>
          <p:cNvSpPr/>
          <p:nvPr/>
        </p:nvSpPr>
        <p:spPr bwMode="auto">
          <a:xfrm>
            <a:off x="5105401" y="381000"/>
            <a:ext cx="6172200" cy="3084025"/>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Xã</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hội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thời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Trần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phân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chia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thành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tầng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lớp</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nào</a:t>
            </a:r>
            <a:r>
              <a:rPr kumimoji="0" lang="en-US"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?Đặc</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điểm</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của</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các</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tầng</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dirty="0" err="1">
                <a:ln>
                  <a:noFill/>
                </a:ln>
                <a:solidFill>
                  <a:srgbClr val="002060"/>
                </a:solidFill>
                <a:effectLst/>
                <a:latin typeface="Times New Roman" panose="02020603050405020304" pitchFamily="18" charset="0"/>
                <a:cs typeface="Times New Roman" panose="02020603050405020304" pitchFamily="18" charset="0"/>
              </a:rPr>
              <a:t>lớp</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b. </a:t>
            </a:r>
            <a:r>
              <a:rPr lang="vi-VN" sz="3200" b="1" dirty="0" err="1">
                <a:solidFill>
                  <a:srgbClr val="FFFF00"/>
                </a:solidFill>
                <a:latin typeface="Times New Roman" panose="02020603050405020304" pitchFamily="18" charset="0"/>
                <a:ea typeface="Times New Roman" panose="02020603050405020304" pitchFamily="18" charset="0"/>
              </a:rPr>
              <a:t>Tình</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hình</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xã</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hội</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371475" y="3573812"/>
            <a:ext cx="11201400" cy="2862322"/>
          </a:xfrm>
          <a:prstGeom prst="rect">
            <a:avLst/>
          </a:prstGeom>
        </p:spPr>
        <p:txBody>
          <a:bodyPr wrap="square">
            <a:spAutoFit/>
          </a:bodyP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Tầng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lớp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quí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tộc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Vua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quan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có</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đặc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quyền</a:t>
            </a:r>
            <a:r>
              <a:rPr lang="en-US" sz="3600" b="1" dirty="0">
                <a:solidFill>
                  <a:schemeClr val="bg1"/>
                </a:solidFill>
                <a:latin typeface="Times New Roman" panose="02020603050405020304" pitchFamily="18" charset="0"/>
                <a:cs typeface="Times New Roman" panose="02020603050405020304" pitchFamily="18" charset="0"/>
              </a:rPr>
              <a:t>…</a:t>
            </a:r>
            <a:endParaRPr lang="vi-VN" sz="3600" b="1"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Nhân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dân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lao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động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cày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cấy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ruộng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công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làng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xã</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hoặc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nhận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ruộng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đất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của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địa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chủ</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Thợ</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thủ</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công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thương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nhân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ngày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càng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Nông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nô</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nô</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tỳ</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phục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vụ</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trong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gia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đình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quí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tộc</a:t>
            </a:r>
            <a:r>
              <a:rPr lang="en-US" sz="3600" b="1" dirty="0">
                <a:solidFill>
                  <a:schemeClr val="bg1"/>
                </a:solidFill>
                <a:latin typeface="Times New Roman" panose="02020603050405020304" pitchFamily="18" charset="0"/>
                <a:cs typeface="Times New Roman" panose="02020603050405020304" pitchFamily="18" charset="0"/>
              </a:rPr>
              <a:t>.</a:t>
            </a:r>
            <a:endParaRPr lang="vi-VN" sz="36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50" y="493693"/>
            <a:ext cx="6019800"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3.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kinh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tế</a:t>
            </a:r>
            <a:r>
              <a:rPr lang="en-US" sz="3200" b="1" dirty="0">
                <a:solidFill>
                  <a:srgbClr val="FFFF00"/>
                </a:solidFill>
                <a:latin typeface="Times New Roman" panose="02020603050405020304" pitchFamily="18" charset="0"/>
                <a:ea typeface="Times New Roman" panose="02020603050405020304" pitchFamily="18" charset="0"/>
              </a:rPr>
              <a:t> - </a:t>
            </a:r>
            <a:r>
              <a:rPr lang="en-US" sz="3200" b="1" dirty="0" err="1">
                <a:solidFill>
                  <a:srgbClr val="FFFF00"/>
                </a:solidFill>
                <a:latin typeface="Times New Roman" panose="02020603050405020304" pitchFamily="18" charset="0"/>
                <a:ea typeface="Times New Roman" panose="02020603050405020304" pitchFamily="18" charset="0"/>
              </a:rPr>
              <a:t>xã</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hội</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542925" y="2622468"/>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2788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6" presetClass="emph" presetSubtype="0" repeatCount="indefinite" fill="hold" grpId="0" nodeType="clickEffect">
                                  <p:stCondLst>
                                    <p:cond delay="0"/>
                                  </p:stCondLst>
                                  <p:iterate type="lt">
                                    <p:tmPct val="10000"/>
                                  </p:iterate>
                                  <p:childTnLst>
                                    <p:animScale>
                                      <p:cBhvr>
                                        <p:cTn id="30" dur="250" autoRev="1" fill="hold">
                                          <p:stCondLst>
                                            <p:cond delay="0"/>
                                          </p:stCondLst>
                                        </p:cTn>
                                        <p:tgtEl>
                                          <p:spTgt spid="8"/>
                                        </p:tgtEl>
                                      </p:cBhvr>
                                      <p:to x="80000" y="100000"/>
                                    </p:animScale>
                                    <p:anim by="(#ppt_w*0.10)" calcmode="lin" valueType="num">
                                      <p:cBhvr>
                                        <p:cTn id="31" dur="250" autoRev="1" fill="hold">
                                          <p:stCondLst>
                                            <p:cond delay="0"/>
                                          </p:stCondLst>
                                        </p:cTn>
                                        <p:tgtEl>
                                          <p:spTgt spid="8"/>
                                        </p:tgtEl>
                                        <p:attrNameLst>
                                          <p:attrName>ppt_x</p:attrName>
                                        </p:attrNameLst>
                                      </p:cBhvr>
                                    </p:anim>
                                    <p:anim by="(-#ppt_w*0.10)" calcmode="lin" valueType="num">
                                      <p:cBhvr>
                                        <p:cTn id="32" dur="250" autoRev="1" fill="hold">
                                          <p:stCondLst>
                                            <p:cond delay="0"/>
                                          </p:stCondLst>
                                        </p:cTn>
                                        <p:tgtEl>
                                          <p:spTgt spid="8"/>
                                        </p:tgtEl>
                                        <p:attrNameLst>
                                          <p:attrName>ppt_y</p:attrName>
                                        </p:attrNameLst>
                                      </p:cBhvr>
                                    </p:anim>
                                    <p:animRot by="-480000">
                                      <p:cBhvr>
                                        <p:cTn id="33"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1693" y="-58925"/>
            <a:ext cx="12193693" cy="6858000"/>
          </a:xfrm>
          <a:prstGeom prst="rect">
            <a:avLst/>
          </a:prstGeom>
          <a:noFill/>
          <a:ln w="9525">
            <a:noFill/>
            <a:miter lim="800000"/>
            <a:headEnd/>
            <a:tailEnd/>
          </a:ln>
        </p:spPr>
      </p:pic>
      <p:sp>
        <p:nvSpPr>
          <p:cNvPr id="9" name="Cloud Callout 8"/>
          <p:cNvSpPr/>
          <p:nvPr/>
        </p:nvSpPr>
        <p:spPr bwMode="auto">
          <a:xfrm>
            <a:off x="6629400" y="323850"/>
            <a:ext cx="4481513" cy="2694688"/>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Trình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bày</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nét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chính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về</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tư</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tưởng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tôn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giáo</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thời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Trần</a:t>
            </a:r>
            <a:r>
              <a:rPr kumimoji="0" lang="en-US" sz="3000" b="1" i="1" u="none" strike="noStrike" cap="none" normalizeH="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a. Tư </a:t>
            </a:r>
            <a:r>
              <a:rPr lang="vi-VN" sz="3200" b="1" dirty="0" err="1">
                <a:solidFill>
                  <a:srgbClr val="FFFF00"/>
                </a:solidFill>
                <a:latin typeface="Times New Roman" panose="02020603050405020304" pitchFamily="18" charset="0"/>
                <a:ea typeface="Times New Roman" panose="02020603050405020304" pitchFamily="18" charset="0"/>
              </a:rPr>
              <a:t>tưởng</a:t>
            </a:r>
            <a:r>
              <a:rPr lang="vi-VN" sz="3200" b="1" dirty="0">
                <a:solidFill>
                  <a:srgbClr val="FFFF00"/>
                </a:solidFill>
                <a:latin typeface="Times New Roman" panose="02020603050405020304" pitchFamily="18" charset="0"/>
                <a:ea typeface="Times New Roman" panose="02020603050405020304" pitchFamily="18" charset="0"/>
              </a:rPr>
              <a:t> – tôn </a:t>
            </a:r>
            <a:r>
              <a:rPr lang="vi-VN" sz="3200" b="1" dirty="0" err="1">
                <a:solidFill>
                  <a:srgbClr val="FFFF00"/>
                </a:solidFill>
                <a:latin typeface="Times New Roman" panose="02020603050405020304" pitchFamily="18" charset="0"/>
                <a:ea typeface="Times New Roman" panose="02020603050405020304" pitchFamily="18" charset="0"/>
              </a:rPr>
              <a:t>giáo</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57200" y="3370075"/>
            <a:ext cx="11201400" cy="1323439"/>
          </a:xfrm>
          <a:prstGeom prst="rect">
            <a:avLst/>
          </a:prstGeom>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Phật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giáo</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đều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được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coi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trọng</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762000" y="2417491"/>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23813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6" presetClass="emph" presetSubtype="0" repeatCount="indefinite" fill="hold" grpId="0" nodeType="clickEffect">
                                  <p:stCondLst>
                                    <p:cond delay="0"/>
                                  </p:stCondLst>
                                  <p:iterate type="lt">
                                    <p:tmPct val="10000"/>
                                  </p:iterate>
                                  <p:childTnLst>
                                    <p:animScale>
                                      <p:cBhvr>
                                        <p:cTn id="12" dur="250" autoRev="1" fill="hold">
                                          <p:stCondLst>
                                            <p:cond delay="0"/>
                                          </p:stCondLst>
                                        </p:cTn>
                                        <p:tgtEl>
                                          <p:spTgt spid="8"/>
                                        </p:tgtEl>
                                      </p:cBhvr>
                                      <p:to x="80000" y="100000"/>
                                    </p:animScale>
                                    <p:anim by="(#ppt_w*0.10)" calcmode="lin" valueType="num">
                                      <p:cBhvr>
                                        <p:cTn id="13" dur="250" autoRev="1" fill="hold">
                                          <p:stCondLst>
                                            <p:cond delay="0"/>
                                          </p:stCondLst>
                                        </p:cTn>
                                        <p:tgtEl>
                                          <p:spTgt spid="8"/>
                                        </p:tgtEl>
                                        <p:attrNameLst>
                                          <p:attrName>ppt_x</p:attrName>
                                        </p:attrNameLst>
                                      </p:cBhvr>
                                    </p:anim>
                                    <p:anim by="(-#ppt_w*0.10)" calcmode="lin" valueType="num">
                                      <p:cBhvr>
                                        <p:cTn id="14" dur="250" autoRev="1" fill="hold">
                                          <p:stCondLst>
                                            <p:cond delay="0"/>
                                          </p:stCondLst>
                                        </p:cTn>
                                        <p:tgtEl>
                                          <p:spTgt spid="8"/>
                                        </p:tgtEl>
                                        <p:attrNameLst>
                                          <p:attrName>ppt_y</p:attrName>
                                        </p:attrNameLst>
                                      </p:cBhvr>
                                    </p:anim>
                                    <p:animRot by="-480000">
                                      <p:cBhvr>
                                        <p:cTn id="15"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9" name="Cloud Callout 8"/>
          <p:cNvSpPr/>
          <p:nvPr/>
        </p:nvSpPr>
        <p:spPr bwMode="auto">
          <a:xfrm>
            <a:off x="4800600" y="435657"/>
            <a:ext cx="6858000" cy="2965656"/>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Nêu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một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số</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thành</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tựu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khoa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kĩ</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thuật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err="1">
                <a:ln>
                  <a:noFill/>
                </a:ln>
                <a:solidFill>
                  <a:srgbClr val="002060"/>
                </a:solidFill>
                <a:effectLst/>
                <a:latin typeface="Times New Roman" panose="02020603050405020304" pitchFamily="18" charset="0"/>
                <a:cs typeface="Times New Roman" panose="02020603050405020304" pitchFamily="18" charset="0"/>
              </a:rPr>
              <a:t>thời</a:t>
            </a:r>
            <a:r>
              <a:rPr kumimoji="0" lang="en-US" sz="3000" b="1" i="1"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Trần</a:t>
            </a:r>
            <a:r>
              <a:rPr lang="en-US" sz="3000" b="1" i="1">
                <a:solidFill>
                  <a:srgbClr val="002060"/>
                </a:solidFill>
                <a:latin typeface="Times New Roman" panose="02020603050405020304" pitchFamily="18" charset="0"/>
                <a:cs typeface="Times New Roman" panose="02020603050405020304" pitchFamily="18" charset="0"/>
              </a:rPr>
              <a:t>?</a:t>
            </a:r>
            <a:r>
              <a:rPr kumimoji="0" lang="en-US" sz="3000" b="1" i="1"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 </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c. Khoa </a:t>
            </a:r>
            <a:r>
              <a:rPr lang="vi-VN" sz="3200" b="1" dirty="0" err="1">
                <a:solidFill>
                  <a:srgbClr val="FFFF00"/>
                </a:solidFill>
                <a:latin typeface="Times New Roman" panose="02020603050405020304" pitchFamily="18" charset="0"/>
                <a:ea typeface="Times New Roman" panose="02020603050405020304" pitchFamily="18" charset="0"/>
              </a:rPr>
              <a:t>học</a:t>
            </a:r>
            <a:r>
              <a:rPr lang="vi-VN" sz="3200" b="1" dirty="0">
                <a:solidFill>
                  <a:srgbClr val="FFFF00"/>
                </a:solidFill>
                <a:latin typeface="Times New Roman" panose="02020603050405020304" pitchFamily="18" charset="0"/>
                <a:ea typeface="Times New Roman" panose="02020603050405020304" pitchFamily="18" charset="0"/>
              </a:rPr>
              <a:t> – </a:t>
            </a:r>
            <a:r>
              <a:rPr lang="vi-VN" sz="3200" b="1" dirty="0" err="1">
                <a:solidFill>
                  <a:srgbClr val="FFFF00"/>
                </a:solidFill>
                <a:latin typeface="Times New Roman" panose="02020603050405020304" pitchFamily="18" charset="0"/>
                <a:ea typeface="Times New Roman" panose="02020603050405020304" pitchFamily="18" charset="0"/>
              </a:rPr>
              <a:t>kĩ</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thuật</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57200" y="3270457"/>
            <a:ext cx="11201400" cy="3170099"/>
          </a:xfrm>
          <a:prstGeom prst="rect">
            <a:avLst/>
          </a:prstGeom>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Đại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Việt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Việt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Sử</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lược</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Quân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sự</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Binh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thư</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yếu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lược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Quốc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Tuấn</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Y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Sách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về</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cây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thuốc</a:t>
            </a:r>
            <a:r>
              <a:rPr lang="en-US" sz="4000" b="1" dirty="0">
                <a:solidFill>
                  <a:schemeClr val="bg1"/>
                </a:solidFill>
                <a:latin typeface="Times New Roman" panose="02020603050405020304" pitchFamily="18" charset="0"/>
                <a:cs typeface="Times New Roman" panose="02020603050405020304" pitchFamily="18" charset="0"/>
              </a:rPr>
              <a:t> Nam (</a:t>
            </a:r>
            <a:r>
              <a:rPr lang="en-US" sz="4000" b="1" dirty="0" err="1">
                <a:solidFill>
                  <a:schemeClr val="bg1"/>
                </a:solidFill>
                <a:latin typeface="Times New Roman" panose="02020603050405020304" pitchFamily="18" charset="0"/>
                <a:cs typeface="Times New Roman" panose="02020603050405020304" pitchFamily="18" charset="0"/>
              </a:rPr>
              <a:t>Tuệ</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Tĩnh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thầy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thuốc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nổi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tiếng</a:t>
            </a:r>
            <a:r>
              <a:rPr lang="en-US" sz="4000" b="1" dirty="0">
                <a:solidFill>
                  <a:schemeClr val="bg1"/>
                </a:solidFill>
                <a:latin typeface="Times New Roman" panose="02020603050405020304" pitchFamily="18" charset="0"/>
                <a:cs typeface="Times New Roman" panose="02020603050405020304" pitchFamily="18" charset="0"/>
              </a:rPr>
              <a:t>).</a:t>
            </a:r>
            <a:endParaRPr lang="vi-VN" sz="40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762000" y="2261527"/>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04606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6" presetClass="emph" presetSubtype="0" repeatCount="indefinite" fill="hold" grpId="0" nodeType="clickEffect">
                                  <p:stCondLst>
                                    <p:cond delay="0"/>
                                  </p:stCondLst>
                                  <p:iterate type="lt">
                                    <p:tmPct val="10000"/>
                                  </p:iterate>
                                  <p:childTnLst>
                                    <p:animScale>
                                      <p:cBhvr>
                                        <p:cTn id="24" dur="250" autoRev="1" fill="hold">
                                          <p:stCondLst>
                                            <p:cond delay="0"/>
                                          </p:stCondLst>
                                        </p:cTn>
                                        <p:tgtEl>
                                          <p:spTgt spid="8"/>
                                        </p:tgtEl>
                                      </p:cBhvr>
                                      <p:to x="80000" y="100000"/>
                                    </p:animScale>
                                    <p:anim by="(#ppt_w*0.10)" calcmode="lin" valueType="num">
                                      <p:cBhvr>
                                        <p:cTn id="25" dur="250" autoRev="1" fill="hold">
                                          <p:stCondLst>
                                            <p:cond delay="0"/>
                                          </p:stCondLst>
                                        </p:cTn>
                                        <p:tgtEl>
                                          <p:spTgt spid="8"/>
                                        </p:tgtEl>
                                        <p:attrNameLst>
                                          <p:attrName>ppt_x</p:attrName>
                                        </p:attrNameLst>
                                      </p:cBhvr>
                                    </p:anim>
                                    <p:anim by="(-#ppt_w*0.10)" calcmode="lin" valueType="num">
                                      <p:cBhvr>
                                        <p:cTn id="26" dur="250" autoRev="1" fill="hold">
                                          <p:stCondLst>
                                            <p:cond delay="0"/>
                                          </p:stCondLst>
                                        </p:cTn>
                                        <p:tgtEl>
                                          <p:spTgt spid="8"/>
                                        </p:tgtEl>
                                        <p:attrNameLst>
                                          <p:attrName>ppt_y</p:attrName>
                                        </p:attrNameLst>
                                      </p:cBhvr>
                                    </p:anim>
                                    <p:animRot by="-480000">
                                      <p:cBhvr>
                                        <p:cTn id="27"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9" name="Cloud Callout 8"/>
          <p:cNvSpPr/>
          <p:nvPr/>
        </p:nvSpPr>
        <p:spPr bwMode="auto">
          <a:xfrm>
            <a:off x="5181600" y="304801"/>
            <a:ext cx="6248400" cy="2965656"/>
          </a:xfrm>
          <a:prstGeom prst="cloudCallout">
            <a:avLst>
              <a:gd name="adj1" fmla="val -58385"/>
              <a:gd name="adj2" fmla="val 44659"/>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Nêu</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nét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nổi</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bật</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về</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văn</a:t>
            </a:r>
            <a:r>
              <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000" b="1"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kiến</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trúc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điêu</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khắc</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thời</a:t>
            </a:r>
            <a:r>
              <a:rPr lang="en-US" sz="3000" b="1" i="1" dirty="0">
                <a:solidFill>
                  <a:srgbClr val="002060"/>
                </a:solidFill>
                <a:latin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cs typeface="Times New Roman" panose="02020603050405020304" pitchFamily="18" charset="0"/>
              </a:rPr>
              <a:t>Trần</a:t>
            </a:r>
            <a:r>
              <a:rPr lang="en-US" sz="3000" b="1" i="1" dirty="0">
                <a:solidFill>
                  <a:srgbClr val="002060"/>
                </a:solidFill>
                <a:latin typeface="Times New Roman" panose="02020603050405020304" pitchFamily="18" charset="0"/>
                <a:cs typeface="Times New Roman" panose="02020603050405020304" pitchFamily="18" charset="0"/>
              </a:rPr>
              <a:t>?</a:t>
            </a:r>
            <a:endParaRPr kumimoji="0" lang="en-US" sz="3000" b="1"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57200" y="1078283"/>
            <a:ext cx="6705600" cy="584775"/>
          </a:xfrm>
          <a:prstGeom prst="rect">
            <a:avLst/>
          </a:prstGeom>
        </p:spPr>
        <p:txBody>
          <a:bodyPr wrap="square">
            <a:spAutoFit/>
          </a:bodyPr>
          <a:lstStyle/>
          <a:p>
            <a:pPr>
              <a:spcAft>
                <a:spcPts val="0"/>
              </a:spcAft>
            </a:pPr>
            <a:r>
              <a:rPr lang="vi-VN" sz="3200" b="1" dirty="0">
                <a:solidFill>
                  <a:srgbClr val="FFFF00"/>
                </a:solidFill>
                <a:latin typeface="Times New Roman" panose="02020603050405020304" pitchFamily="18" charset="0"/>
                <a:ea typeface="Times New Roman" panose="02020603050405020304" pitchFamily="18" charset="0"/>
              </a:rPr>
              <a:t>d. Văn </a:t>
            </a:r>
            <a:r>
              <a:rPr lang="vi-VN" sz="3200" b="1" dirty="0" err="1">
                <a:solidFill>
                  <a:srgbClr val="FFFF00"/>
                </a:solidFill>
                <a:latin typeface="Times New Roman" panose="02020603050405020304" pitchFamily="18" charset="0"/>
                <a:ea typeface="Times New Roman" panose="02020603050405020304" pitchFamily="18" charset="0"/>
              </a:rPr>
              <a:t>học</a:t>
            </a:r>
            <a:r>
              <a:rPr lang="vi-VN" sz="3200" b="1" dirty="0">
                <a:solidFill>
                  <a:srgbClr val="FFFF00"/>
                </a:solidFill>
                <a:latin typeface="Times New Roman" panose="02020603050405020304" pitchFamily="18" charset="0"/>
                <a:ea typeface="Times New Roman" panose="02020603050405020304" pitchFamily="18" charset="0"/>
              </a:rPr>
              <a:t> – </a:t>
            </a:r>
            <a:r>
              <a:rPr lang="vi-VN" sz="3200" b="1" dirty="0" err="1">
                <a:solidFill>
                  <a:srgbClr val="FFFF00"/>
                </a:solidFill>
                <a:latin typeface="Times New Roman" panose="02020603050405020304" pitchFamily="18" charset="0"/>
                <a:ea typeface="Times New Roman" panose="02020603050405020304" pitchFamily="18" charset="0"/>
              </a:rPr>
              <a:t>nghệ</a:t>
            </a:r>
            <a:r>
              <a:rPr lang="vi-VN" sz="3200" b="1" dirty="0">
                <a:solidFill>
                  <a:srgbClr val="FFFF00"/>
                </a:solidFill>
                <a:latin typeface="Times New Roman" panose="02020603050405020304" pitchFamily="18" charset="0"/>
                <a:ea typeface="Times New Roman" panose="02020603050405020304" pitchFamily="18" charset="0"/>
              </a:rPr>
              <a:t> </a:t>
            </a:r>
            <a:r>
              <a:rPr lang="vi-VN" sz="3200" b="1" dirty="0" err="1">
                <a:solidFill>
                  <a:srgbClr val="FFFF00"/>
                </a:solidFill>
                <a:latin typeface="Times New Roman" panose="02020603050405020304" pitchFamily="18" charset="0"/>
                <a:ea typeface="Times New Roman" panose="02020603050405020304" pitchFamily="18" charset="0"/>
              </a:rPr>
              <a:t>thuật</a:t>
            </a:r>
            <a:r>
              <a:rPr lang="vi-VN" sz="3200" b="1" dirty="0">
                <a:solidFill>
                  <a:srgbClr val="FFFF00"/>
                </a:solidFill>
                <a:latin typeface="Times New Roman" panose="02020603050405020304" pitchFamily="18" charset="0"/>
                <a:ea typeface="Times New Roman" panose="02020603050405020304" pitchFamily="18" charset="0"/>
              </a:rPr>
              <a:t>.</a:t>
            </a:r>
            <a:endParaRPr lang="en-US" sz="3200" b="1" dirty="0">
              <a:solidFill>
                <a:srgbClr val="FFFF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457200" y="3270457"/>
            <a:ext cx="11201400" cy="3046988"/>
          </a:xfrm>
          <a:prstGeom prst="rect">
            <a:avLst/>
          </a:prstGeom>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err="1">
                <a:solidFill>
                  <a:schemeClr val="bg1"/>
                </a:solidFill>
                <a:latin typeface="Times New Roman" panose="02020603050405020304" pitchFamily="18" charset="0"/>
                <a:cs typeface="Times New Roman" panose="02020603050405020304" pitchFamily="18" charset="0"/>
              </a:rPr>
              <a:t>hiện</a:t>
            </a:r>
            <a:r>
              <a:rPr lang="en-US" sz="3200" b="1">
                <a:solidFill>
                  <a:schemeClr val="bg1"/>
                </a:solidFill>
                <a:latin typeface="Times New Roman" panose="02020603050405020304" pitchFamily="18" charset="0"/>
                <a:cs typeface="Times New Roman" panose="02020603050405020304" pitchFamily="18" charset="0"/>
              </a:rPr>
              <a:t> </a:t>
            </a:r>
            <a:r>
              <a:rPr lang="en-US" sz="3200" b="1" smtClean="0">
                <a:solidFill>
                  <a:schemeClr val="bg1"/>
                </a:solidFill>
                <a:latin typeface="Times New Roman" panose="02020603050405020304" pitchFamily="18" charset="0"/>
                <a:cs typeface="Times New Roman" panose="02020603050405020304" pitchFamily="18" charset="0"/>
              </a:rPr>
              <a:t>lòng </a:t>
            </a:r>
            <a:r>
              <a:rPr lang="en-US" sz="3200" b="1" dirty="0" err="1">
                <a:solidFill>
                  <a:schemeClr val="bg1"/>
                </a:solidFill>
                <a:latin typeface="Times New Roman" panose="02020603050405020304" pitchFamily="18" charset="0"/>
                <a:cs typeface="Times New Roman" panose="02020603050405020304" pitchFamily="18" charset="0"/>
              </a:rPr>
              <a:t>yêu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nước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tự</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chống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xâm</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chữ</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Nôm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phản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cuộc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dân</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Kiến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trúc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khắc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xảo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kinh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đô</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Thăng</a:t>
            </a:r>
            <a:r>
              <a:rPr lang="en-US" sz="3200" b="1" dirty="0">
                <a:solidFill>
                  <a:schemeClr val="bg1"/>
                </a:solidFill>
                <a:latin typeface="Times New Roman" panose="02020603050405020304" pitchFamily="18" charset="0"/>
                <a:cs typeface="Times New Roman" panose="02020603050405020304" pitchFamily="18" charset="0"/>
              </a:rPr>
              <a:t> Long; </a:t>
            </a:r>
            <a:r>
              <a:rPr lang="en-US" sz="3200" b="1" dirty="0" err="1">
                <a:solidFill>
                  <a:schemeClr val="bg1"/>
                </a:solidFill>
                <a:latin typeface="Times New Roman" panose="02020603050405020304" pitchFamily="18" charset="0"/>
                <a:cs typeface="Times New Roman" panose="02020603050405020304" pitchFamily="18" charset="0"/>
              </a:rPr>
              <a:t>lăng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vua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Trần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tháp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Phổ</a:t>
            </a:r>
            <a:r>
              <a:rPr lang="en-US" sz="3200" b="1" dirty="0">
                <a:solidFill>
                  <a:schemeClr val="bg1"/>
                </a:solidFill>
                <a:latin typeface="Times New Roman" panose="02020603050405020304" pitchFamily="18" charset="0"/>
                <a:cs typeface="Times New Roman" panose="02020603050405020304" pitchFamily="18" charset="0"/>
              </a:rPr>
              <a:t> Minh…</a:t>
            </a:r>
            <a:endParaRPr lang="vi-VN" sz="3200" b="1" dirty="0">
              <a:solidFill>
                <a:schemeClr val="bg1"/>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Nghệ</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thuật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diễn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xướng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múa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rối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chèo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tuồng</a:t>
            </a:r>
            <a:r>
              <a:rPr lang="en-US" sz="3200" b="1" dirty="0">
                <a:solidFill>
                  <a:schemeClr val="bg1"/>
                </a:solidFill>
                <a:latin typeface="Times New Roman" panose="02020603050405020304" pitchFamily="18" charset="0"/>
                <a:cs typeface="Times New Roman" panose="02020603050405020304" pitchFamily="18" charset="0"/>
              </a:rPr>
              <a:t>…</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3" name="TextBox 7"/>
          <p:cNvSpPr txBox="1">
            <a:spLocks noChangeArrowheads="1"/>
          </p:cNvSpPr>
          <p:nvPr/>
        </p:nvSpPr>
        <p:spPr bwMode="auto">
          <a:xfrm>
            <a:off x="552449" y="493693"/>
            <a:ext cx="6600825" cy="536153"/>
          </a:xfrm>
          <a:prstGeom prst="rect">
            <a:avLst/>
          </a:prstGeom>
          <a:noFill/>
          <a:ln w="9525">
            <a:noFill/>
            <a:miter lim="800000"/>
            <a:headEnd/>
            <a:tailEnd/>
          </a:ln>
        </p:spPr>
        <p:txBody>
          <a:bodyPr wrap="square" lIns="43288" tIns="21644" rIns="43288" bIns="21644">
            <a:spAutoFit/>
          </a:bodyPr>
          <a:lstStyle/>
          <a:p>
            <a:pPr algn="just">
              <a:spcAft>
                <a:spcPts val="0"/>
              </a:spcAft>
            </a:pPr>
            <a:r>
              <a:rPr lang="en-US" sz="3200" b="1" dirty="0">
                <a:solidFill>
                  <a:srgbClr val="FFFF00"/>
                </a:solidFill>
                <a:latin typeface="Times New Roman" panose="02020603050405020304" pitchFamily="18" charset="0"/>
                <a:ea typeface="Times New Roman" panose="02020603050405020304" pitchFamily="18" charset="0"/>
              </a:rPr>
              <a:t>4. </a:t>
            </a:r>
            <a:r>
              <a:rPr lang="en-US" sz="3200" b="1" dirty="0" err="1">
                <a:solidFill>
                  <a:srgbClr val="FFFF00"/>
                </a:solidFill>
                <a:latin typeface="Times New Roman" panose="02020603050405020304" pitchFamily="18" charset="0"/>
                <a:ea typeface="Times New Roman" panose="02020603050405020304" pitchFamily="18" charset="0"/>
              </a:rPr>
              <a:t>Tình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hình</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a:t>
            </a:r>
            <a:endParaRPr lang="vi-VN" sz="3200" b="1" dirty="0">
              <a:solidFill>
                <a:srgbClr val="FFFF00"/>
              </a:solidFill>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30EF36DE-144E-469C-9F82-0E3D85632CE3}"/>
              </a:ext>
            </a:extLst>
          </p:cNvPr>
          <p:cNvSpPr>
            <a:spLocks noChangeArrowheads="1"/>
          </p:cNvSpPr>
          <p:nvPr/>
        </p:nvSpPr>
        <p:spPr bwMode="auto">
          <a:xfrm>
            <a:off x="457200" y="2362200"/>
            <a:ext cx="12191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8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37143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6" presetClass="emph" presetSubtype="0" repeatCount="indefinite" fill="hold" grpId="0" nodeType="clickEffect">
                                  <p:stCondLst>
                                    <p:cond delay="0"/>
                                  </p:stCondLst>
                                  <p:iterate type="lt">
                                    <p:tmPct val="10000"/>
                                  </p:iterate>
                                  <p:childTnLst>
                                    <p:animScale>
                                      <p:cBhvr>
                                        <p:cTn id="30" dur="250" autoRev="1" fill="hold">
                                          <p:stCondLst>
                                            <p:cond delay="0"/>
                                          </p:stCondLst>
                                        </p:cTn>
                                        <p:tgtEl>
                                          <p:spTgt spid="8"/>
                                        </p:tgtEl>
                                      </p:cBhvr>
                                      <p:to x="80000" y="100000"/>
                                    </p:animScale>
                                    <p:anim by="(#ppt_w*0.10)" calcmode="lin" valueType="num">
                                      <p:cBhvr>
                                        <p:cTn id="31" dur="250" autoRev="1" fill="hold">
                                          <p:stCondLst>
                                            <p:cond delay="0"/>
                                          </p:stCondLst>
                                        </p:cTn>
                                        <p:tgtEl>
                                          <p:spTgt spid="8"/>
                                        </p:tgtEl>
                                        <p:attrNameLst>
                                          <p:attrName>ppt_x</p:attrName>
                                        </p:attrNameLst>
                                      </p:cBhvr>
                                    </p:anim>
                                    <p:anim by="(-#ppt_w*0.10)" calcmode="lin" valueType="num">
                                      <p:cBhvr>
                                        <p:cTn id="32" dur="250" autoRev="1" fill="hold">
                                          <p:stCondLst>
                                            <p:cond delay="0"/>
                                          </p:stCondLst>
                                        </p:cTn>
                                        <p:tgtEl>
                                          <p:spTgt spid="8"/>
                                        </p:tgtEl>
                                        <p:attrNameLst>
                                          <p:attrName>ppt_y</p:attrName>
                                        </p:attrNameLst>
                                      </p:cBhvr>
                                    </p:anim>
                                    <p:animRot by="-480000">
                                      <p:cBhvr>
                                        <p:cTn id="33"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22E11-FB3E-4E6E-93FB-DE9F1A442993}"/>
              </a:ext>
            </a:extLst>
          </p:cNvPr>
          <p:cNvPicPr>
            <a:picLocks noChangeAspect="1"/>
          </p:cNvPicPr>
          <p:nvPr/>
        </p:nvPicPr>
        <p:blipFill>
          <a:blip r:embed="rId2" cstate="print"/>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63572F8-4DBB-49DC-BAAD-3DFC0A0C57B6}"/>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HOẠT ĐỘNG LUYỆN TẬP</a:t>
            </a:r>
          </a:p>
        </p:txBody>
      </p:sp>
      <p:pic>
        <p:nvPicPr>
          <p:cNvPr id="4" name="Picture 3" descr="brksatom">
            <a:extLst>
              <a:ext uri="{FF2B5EF4-FFF2-40B4-BE49-F238E27FC236}">
                <a16:creationId xmlns:a16="http://schemas.microsoft.com/office/drawing/2014/main" id="{C7790A75-C32F-472C-B137-6A808CC5E3B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829" y="0"/>
            <a:ext cx="1334915" cy="18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8B3B3E4-2FC2-4A8E-8331-D0E03B64D2D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56" y="128175"/>
            <a:ext cx="1981200"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38947" y="-27687"/>
            <a:ext cx="12230947" cy="6858000"/>
          </a:xfrm>
          <a:prstGeom prst="rect">
            <a:avLst/>
          </a:prstGeom>
          <a:noFill/>
          <a:ln w="9525">
            <a:noFill/>
            <a:miter lim="800000"/>
            <a:headEnd/>
            <a:tailEnd/>
          </a:ln>
        </p:spPr>
      </p:pic>
      <p:sp>
        <p:nvSpPr>
          <p:cNvPr id="13" name="TextBox 7"/>
          <p:cNvSpPr txBox="1">
            <a:spLocks noChangeArrowheads="1"/>
          </p:cNvSpPr>
          <p:nvPr/>
        </p:nvSpPr>
        <p:spPr bwMode="auto">
          <a:xfrm>
            <a:off x="552449" y="493693"/>
            <a:ext cx="11106151" cy="351487"/>
          </a:xfrm>
          <a:prstGeom prst="rect">
            <a:avLst/>
          </a:prstGeom>
          <a:noFill/>
          <a:ln w="9525">
            <a:noFill/>
            <a:miter lim="800000"/>
            <a:headEnd/>
            <a:tailEnd/>
          </a:ln>
        </p:spPr>
        <p:txBody>
          <a:bodyPr wrap="square" lIns="43288" tIns="21644" rIns="43288" bIns="21644">
            <a:spAutoFit/>
          </a:bodyPr>
          <a:lstStyle/>
          <a:p>
            <a:pPr>
              <a:spcAft>
                <a:spcPts val="0"/>
              </a:spcAft>
            </a:pPr>
            <a:r>
              <a:rPr lang="en-US" sz="2000" b="1" dirty="0">
                <a:solidFill>
                  <a:srgbClr val="FFFF00"/>
                </a:solidFill>
                <a:latin typeface="Times New Roman" panose="02020603050405020304" pitchFamily="18" charset="0"/>
                <a:ea typeface="Times New Roman" panose="02020603050405020304" pitchFamily="18" charset="0"/>
              </a:rPr>
              <a:t>1. </a:t>
            </a:r>
            <a:r>
              <a:rPr lang="en-US" sz="2000" b="1" dirty="0" err="1">
                <a:solidFill>
                  <a:srgbClr val="FFFF00"/>
                </a:solidFill>
                <a:latin typeface="Times New Roman" panose="02020603050405020304" pitchFamily="18" charset="0"/>
                <a:ea typeface="Times New Roman" panose="02020603050405020304" pitchFamily="18" charset="0"/>
              </a:rPr>
              <a:t>Lập</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và</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hoàn</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thành</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bảng</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thống</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kê</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về</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một</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thành</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chính</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trên</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các</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lĩnh</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vực</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theo</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mẫu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dưới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đây</a:t>
            </a:r>
            <a:r>
              <a:rPr lang="en-US" sz="2000" b="1" dirty="0">
                <a:solidFill>
                  <a:srgbClr val="FFFF00"/>
                </a:solidFill>
                <a:latin typeface="Times New Roman" panose="02020603050405020304" pitchFamily="18" charset="0"/>
                <a:ea typeface="Times New Roman" panose="02020603050405020304" pitchFamily="18" charset="0"/>
              </a:rPr>
              <a:t>.</a:t>
            </a:r>
            <a:endParaRPr lang="vi-VN" sz="2000" b="1" dirty="0">
              <a:solidFill>
                <a:srgbClr val="FFFF00"/>
              </a:solidFill>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96A478B1-BC92-418A-BB20-2F8FFC64F498}"/>
              </a:ext>
            </a:extLst>
          </p:cNvPr>
          <p:cNvGraphicFramePr>
            <a:graphicFrameLocks noGrp="1"/>
          </p:cNvGraphicFramePr>
          <p:nvPr>
            <p:extLst>
              <p:ext uri="{D42A27DB-BD31-4B8C-83A1-F6EECF244321}">
                <p14:modId xmlns:p14="http://schemas.microsoft.com/office/powerpoint/2010/main" val="4020455923"/>
              </p:ext>
            </p:extLst>
          </p:nvPr>
        </p:nvGraphicFramePr>
        <p:xfrm>
          <a:off x="381000" y="914400"/>
          <a:ext cx="11429999" cy="5534026"/>
        </p:xfrm>
        <a:graphic>
          <a:graphicData uri="http://schemas.openxmlformats.org/drawingml/2006/table">
            <a:tbl>
              <a:tblPr firstRow="1" firstCol="1" bandRow="1">
                <a:tableStyleId>{5C22544A-7EE6-4342-B048-85BDC9FD1C3A}</a:tableStyleId>
              </a:tblPr>
              <a:tblGrid>
                <a:gridCol w="685800">
                  <a:extLst>
                    <a:ext uri="{9D8B030D-6E8A-4147-A177-3AD203B41FA5}">
                      <a16:colId xmlns:a16="http://schemas.microsoft.com/office/drawing/2014/main" val="1483409325"/>
                    </a:ext>
                  </a:extLst>
                </a:gridCol>
                <a:gridCol w="1786700">
                  <a:extLst>
                    <a:ext uri="{9D8B030D-6E8A-4147-A177-3AD203B41FA5}">
                      <a16:colId xmlns:a16="http://schemas.microsoft.com/office/drawing/2014/main" val="1045655580"/>
                    </a:ext>
                  </a:extLst>
                </a:gridCol>
                <a:gridCol w="5528500">
                  <a:extLst>
                    <a:ext uri="{9D8B030D-6E8A-4147-A177-3AD203B41FA5}">
                      <a16:colId xmlns:a16="http://schemas.microsoft.com/office/drawing/2014/main" val="320413341"/>
                    </a:ext>
                  </a:extLst>
                </a:gridCol>
                <a:gridCol w="3428999">
                  <a:extLst>
                    <a:ext uri="{9D8B030D-6E8A-4147-A177-3AD203B41FA5}">
                      <a16:colId xmlns:a16="http://schemas.microsoft.com/office/drawing/2014/main" val="2874150669"/>
                    </a:ext>
                  </a:extLst>
                </a:gridCol>
              </a:tblGrid>
              <a:tr h="275050">
                <a:tc>
                  <a:txBody>
                    <a:bodyPr/>
                    <a:lstStyle/>
                    <a:p>
                      <a:r>
                        <a:rPr lang="en-US" sz="1800" b="1">
                          <a:effectLst/>
                          <a:latin typeface="Times New Roman" panose="02020603050405020304" pitchFamily="18" charset="0"/>
                          <a:cs typeface="Times New Roman" panose="02020603050405020304" pitchFamily="18" charset="0"/>
                        </a:rPr>
                        <a:t>STT</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gn="ctr"/>
                      <a:r>
                        <a:rPr lang="en-US" sz="1800" b="1" dirty="0" err="1">
                          <a:effectLst/>
                          <a:latin typeface="Times New Roman" panose="02020603050405020304" pitchFamily="18" charset="0"/>
                          <a:cs typeface="Times New Roman" panose="02020603050405020304" pitchFamily="18" charset="0"/>
                        </a:rPr>
                        <a:t>Lĩnh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vực</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gn="ctr"/>
                      <a:r>
                        <a:rPr lang="en-US" sz="1800" b="1" dirty="0" err="1">
                          <a:effectLst/>
                          <a:latin typeface="Times New Roman" panose="02020603050405020304" pitchFamily="18" charset="0"/>
                          <a:cs typeface="Times New Roman" panose="02020603050405020304" pitchFamily="18" charset="0"/>
                        </a:rPr>
                        <a:t>Thành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tựu</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gn="ctr"/>
                      <a:r>
                        <a:rPr lang="en-US" sz="1800" b="1" dirty="0">
                          <a:effectLst/>
                          <a:latin typeface="Times New Roman" panose="02020603050405020304" pitchFamily="18" charset="0"/>
                          <a:cs typeface="Times New Roman" panose="02020603050405020304" pitchFamily="18" charset="0"/>
                        </a:rPr>
                        <a:t>Ý </a:t>
                      </a:r>
                      <a:r>
                        <a:rPr lang="en-US" sz="1800" b="1" dirty="0" err="1">
                          <a:effectLst/>
                          <a:latin typeface="Times New Roman" panose="02020603050405020304" pitchFamily="18" charset="0"/>
                          <a:cs typeface="Times New Roman" panose="02020603050405020304" pitchFamily="18" charset="0"/>
                        </a:rPr>
                        <a:t>nghĩa</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extLst>
                  <a:ext uri="{0D108BD9-81ED-4DB2-BD59-A6C34878D82A}">
                    <a16:rowId xmlns:a16="http://schemas.microsoft.com/office/drawing/2014/main" val="2195335060"/>
                  </a:ext>
                </a:extLst>
              </a:tr>
              <a:tr h="1375248">
                <a:tc>
                  <a:txBody>
                    <a:bodyPr/>
                    <a:lstStyle/>
                    <a:p>
                      <a:r>
                        <a:rPr lang="en-US" sz="1800" b="1">
                          <a:effectLst/>
                          <a:latin typeface="Times New Roman" panose="02020603050405020304" pitchFamily="18" charset="0"/>
                          <a:cs typeface="Times New Roman" panose="02020603050405020304" pitchFamily="18" charset="0"/>
                        </a:rPr>
                        <a:t>1</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dirty="0" err="1">
                          <a:effectLst/>
                          <a:latin typeface="Times New Roman" panose="02020603050405020304" pitchFamily="18" charset="0"/>
                          <a:cs typeface="Times New Roman" panose="02020603050405020304" pitchFamily="18" charset="0"/>
                        </a:rPr>
                        <a:t>Tư</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tưởng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tôn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giáo</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coi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trọng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nhiều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người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làm</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quan</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Phật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cs typeface="Times New Roman" panose="02020603050405020304" pitchFamily="18" charset="0"/>
                        </a:rPr>
                        <a:t> </a:t>
                      </a:r>
                      <a:r>
                        <a:rPr lang="en-US" sz="1800" b="1" err="1">
                          <a:effectLst/>
                          <a:latin typeface="Times New Roman" panose="02020603050405020304" pitchFamily="18" charset="0"/>
                          <a:cs typeface="Times New Roman" panose="02020603050405020304" pitchFamily="18" charset="0"/>
                        </a:rPr>
                        <a:t>tôn</a:t>
                      </a:r>
                      <a:r>
                        <a:rPr lang="en-US" sz="1800" b="1">
                          <a:effectLst/>
                          <a:latin typeface="Times New Roman" panose="02020603050405020304" pitchFamily="18" charset="0"/>
                          <a:cs typeface="Times New Roman" panose="02020603050405020304" pitchFamily="18" charset="0"/>
                        </a:rPr>
                        <a:t> </a:t>
                      </a:r>
                      <a:r>
                        <a:rPr lang="en-US" sz="1800" b="1" smtClean="0">
                          <a:effectLst/>
                          <a:latin typeface="Times New Roman" panose="02020603050405020304" pitchFamily="18" charset="0"/>
                          <a:cs typeface="Times New Roman" panose="02020603050405020304" pitchFamily="18" charset="0"/>
                        </a:rPr>
                        <a:t>sùng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thiền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Trúc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Lâm</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tôn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trọng</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 </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dirty="0">
                          <a:effectLst/>
                          <a:latin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cs typeface="Times New Roman" panose="02020603050405020304" pitchFamily="18" charset="0"/>
                        </a:rPr>
                        <a:t>Phật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đã</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tác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động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đến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nhiều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mặt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trong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các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lĩnh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vực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đời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sống</a:t>
                      </a:r>
                      <a:r>
                        <a:rPr lang="en-US" sz="1800" b="1" dirty="0">
                          <a:effectLst/>
                          <a:latin typeface="Times New Roman" panose="02020603050405020304" pitchFamily="18" charset="0"/>
                          <a:cs typeface="Times New Roman" panose="02020603050405020304" pitchFamily="18" charset="0"/>
                        </a:rPr>
                        <a:t> XH, </a:t>
                      </a:r>
                      <a:r>
                        <a:rPr lang="en-US" sz="1800" b="1" dirty="0" err="1">
                          <a:effectLst/>
                          <a:latin typeface="Times New Roman" panose="02020603050405020304" pitchFamily="18" charset="0"/>
                          <a:cs typeface="Times New Roman" panose="02020603050405020304" pitchFamily="18" charset="0"/>
                        </a:rPr>
                        <a:t>đặc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biệt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là</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chính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sách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trị</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nội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Trần</a:t>
                      </a:r>
                      <a:r>
                        <a:rPr lang="en-US" sz="1800" b="1" dirty="0">
                          <a:effectLst/>
                          <a:latin typeface="Times New Roman" panose="02020603050405020304" pitchFamily="18" charset="0"/>
                          <a:cs typeface="Times New Roman" panose="02020603050405020304" pitchFamily="18" charset="0"/>
                        </a:rPr>
                        <a:t>.</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extLst>
                  <a:ext uri="{0D108BD9-81ED-4DB2-BD59-A6C34878D82A}">
                    <a16:rowId xmlns:a16="http://schemas.microsoft.com/office/drawing/2014/main" val="2923834792"/>
                  </a:ext>
                </a:extLst>
              </a:tr>
              <a:tr h="1100198">
                <a:tc>
                  <a:txBody>
                    <a:bodyPr/>
                    <a:lstStyle/>
                    <a:p>
                      <a:r>
                        <a:rPr lang="en-US" sz="1800" b="1">
                          <a:effectLst/>
                          <a:latin typeface="Times New Roman" panose="02020603050405020304" pitchFamily="18" charset="0"/>
                          <a:cs typeface="Times New Roman" panose="02020603050405020304" pitchFamily="18" charset="0"/>
                        </a:rPr>
                        <a:t>2</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dirty="0" err="1">
                          <a:effectLst/>
                          <a:latin typeface="Times New Roman" panose="02020603050405020304" pitchFamily="18" charset="0"/>
                          <a:cs typeface="Times New Roman" panose="02020603050405020304" pitchFamily="18" charset="0"/>
                        </a:rPr>
                        <a:t>Giáo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dục</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Nhiều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trường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học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Trường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công</a:t>
                      </a:r>
                      <a:r>
                        <a:rPr lang="en-US" sz="1800" b="1" dirty="0">
                          <a:effectLst/>
                          <a:latin typeface="Times New Roman" panose="02020603050405020304" pitchFamily="18" charset="0"/>
                          <a:cs typeface="Times New Roman" panose="02020603050405020304" pitchFamily="18" charset="0"/>
                        </a:rPr>
                        <a:t> ( </a:t>
                      </a:r>
                      <a:r>
                        <a:rPr lang="en-US" sz="1800" b="1" dirty="0" err="1">
                          <a:effectLst/>
                          <a:latin typeface="Times New Roman" panose="02020603050405020304" pitchFamily="18" charset="0"/>
                          <a:cs typeface="Times New Roman" panose="02020603050405020304" pitchFamily="18" charset="0"/>
                        </a:rPr>
                        <a:t>Quốc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Giám</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Trường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tư</a:t>
                      </a:r>
                      <a:r>
                        <a:rPr lang="en-US" sz="1800" b="1" dirty="0">
                          <a:effectLst/>
                          <a:latin typeface="Times New Roman" panose="02020603050405020304" pitchFamily="18" charset="0"/>
                          <a:cs typeface="Times New Roman" panose="02020603050405020304" pitchFamily="18" charset="0"/>
                        </a:rPr>
                        <a:t> ( </a:t>
                      </a:r>
                      <a:r>
                        <a:rPr lang="en-US" sz="1800" b="1" dirty="0" err="1">
                          <a:effectLst/>
                          <a:latin typeface="Times New Roman" panose="02020603050405020304" pitchFamily="18" charset="0"/>
                          <a:cs typeface="Times New Roman" panose="02020603050405020304" pitchFamily="18" charset="0"/>
                        </a:rPr>
                        <a:t>Trường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Huỳnh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Cung</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Các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kì</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tổ</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chức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thường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xuyên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quy</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 </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a:effectLst/>
                          <a:latin typeface="Times New Roman" panose="02020603050405020304" pitchFamily="18" charset="0"/>
                          <a:cs typeface="Times New Roman" panose="02020603050405020304" pitchFamily="18" charset="0"/>
                        </a:rPr>
                        <a:t>Góp phần xây dựng nền tảng đạo đức, xây dựng đội ngũ hiền tài cho đất nước phát triển vững mạnh.</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extLst>
                  <a:ext uri="{0D108BD9-81ED-4DB2-BD59-A6C34878D82A}">
                    <a16:rowId xmlns:a16="http://schemas.microsoft.com/office/drawing/2014/main" val="85077178"/>
                  </a:ext>
                </a:extLst>
              </a:tr>
              <a:tr h="963420">
                <a:tc>
                  <a:txBody>
                    <a:bodyPr/>
                    <a:lstStyle/>
                    <a:p>
                      <a:r>
                        <a:rPr lang="en-US" sz="1800" b="1">
                          <a:effectLst/>
                          <a:latin typeface="Times New Roman" panose="02020603050405020304" pitchFamily="18" charset="0"/>
                          <a:cs typeface="Times New Roman" panose="02020603050405020304" pitchFamily="18" charset="0"/>
                        </a:rPr>
                        <a:t>3</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a:effectLst/>
                          <a:latin typeface="Times New Roman" panose="02020603050405020304" pitchFamily="18" charset="0"/>
                          <a:cs typeface="Times New Roman" panose="02020603050405020304" pitchFamily="18" charset="0"/>
                        </a:rPr>
                        <a:t>Khoa học, kĩ thuật</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học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Việt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Kí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Việt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lược</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Quân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sự</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Binh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thư</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yếu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lược</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Y </a:t>
                      </a:r>
                      <a:r>
                        <a:rPr lang="en-US" sz="1800" b="1" dirty="0" err="1">
                          <a:effectLst/>
                          <a:latin typeface="Times New Roman" panose="02020603050405020304" pitchFamily="18" charset="0"/>
                          <a:cs typeface="Times New Roman" panose="02020603050405020304" pitchFamily="18" charset="0"/>
                        </a:rPr>
                        <a:t>học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Sách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cây</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thuốc</a:t>
                      </a:r>
                      <a:r>
                        <a:rPr lang="en-US" sz="1800" b="1" dirty="0">
                          <a:effectLst/>
                          <a:latin typeface="Times New Roman" panose="02020603050405020304" pitchFamily="18" charset="0"/>
                          <a:cs typeface="Times New Roman" panose="02020603050405020304" pitchFamily="18" charset="0"/>
                        </a:rPr>
                        <a:t> Nam- </a:t>
                      </a:r>
                      <a:r>
                        <a:rPr lang="en-US" sz="1800" b="1" dirty="0" err="1">
                          <a:effectLst/>
                          <a:latin typeface="Times New Roman" panose="02020603050405020304" pitchFamily="18" charset="0"/>
                          <a:cs typeface="Times New Roman" panose="02020603050405020304" pitchFamily="18" charset="0"/>
                        </a:rPr>
                        <a:t>Tuệ</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Tĩnh</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 </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a:effectLst/>
                          <a:latin typeface="Times New Roman" panose="02020603050405020304" pitchFamily="18" charset="0"/>
                          <a:cs typeface="Times New Roman" panose="02020603050405020304" pitchFamily="18" charset="0"/>
                        </a:rPr>
                        <a:t>Tác động mạnh mẽ, góp phần làm cho nền kinh tế Đại Việt phát triển thịnh vượng.</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extLst>
                  <a:ext uri="{0D108BD9-81ED-4DB2-BD59-A6C34878D82A}">
                    <a16:rowId xmlns:a16="http://schemas.microsoft.com/office/drawing/2014/main" val="441065421"/>
                  </a:ext>
                </a:extLst>
              </a:tr>
              <a:tr h="1820110">
                <a:tc>
                  <a:txBody>
                    <a:bodyPr/>
                    <a:lstStyle/>
                    <a:p>
                      <a:r>
                        <a:rPr lang="en-US" sz="1800" b="1">
                          <a:effectLst/>
                          <a:latin typeface="Times New Roman" panose="02020603050405020304" pitchFamily="18" charset="0"/>
                          <a:cs typeface="Times New Roman" panose="02020603050405020304" pitchFamily="18" charset="0"/>
                        </a:rPr>
                        <a:t>4</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a:effectLst/>
                          <a:latin typeface="Times New Roman" panose="02020603050405020304" pitchFamily="18" charset="0"/>
                          <a:cs typeface="Times New Roman" panose="02020603050405020304" pitchFamily="18" charset="0"/>
                        </a:rPr>
                        <a:t>Văn học, nghệ thuật</a:t>
                      </a:r>
                      <a:endPar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pPr>
                        <a:lnSpc>
                          <a:spcPts val="1650"/>
                        </a:lnSpc>
                      </a:pPr>
                      <a:r>
                        <a:rPr lang="en-US" sz="1800" b="1" dirty="0">
                          <a:effectLst/>
                          <a:latin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cs typeface="Times New Roman" panose="02020603050405020304" pitchFamily="18" charset="0"/>
                        </a:rPr>
                        <a:t>Văn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học</a:t>
                      </a:r>
                      <a:r>
                        <a:rPr lang="en-US" sz="1800" b="1" dirty="0">
                          <a:effectLst/>
                          <a:latin typeface="Times New Roman" panose="02020603050405020304" pitchFamily="18" charset="0"/>
                          <a:cs typeface="Times New Roman" panose="02020603050405020304" pitchFamily="18" charset="0"/>
                        </a:rPr>
                        <a:t>: </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Văn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học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chữ</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Hán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thể</a:t>
                      </a:r>
                      <a:r>
                        <a:rPr lang="en-US" sz="1800" b="1" dirty="0">
                          <a:effectLst/>
                          <a:latin typeface="Times New Roman" panose="02020603050405020304" pitchFamily="18" charset="0"/>
                          <a:cs typeface="Times New Roman" panose="02020603050405020304" pitchFamily="18" charset="0"/>
                        </a:rPr>
                        <a:t> </a:t>
                      </a:r>
                      <a:r>
                        <a:rPr lang="en-US" sz="1800" b="1" err="1">
                          <a:effectLst/>
                          <a:latin typeface="Times New Roman" panose="02020603050405020304" pitchFamily="18" charset="0"/>
                          <a:cs typeface="Times New Roman" panose="02020603050405020304" pitchFamily="18" charset="0"/>
                        </a:rPr>
                        <a:t>hiện</a:t>
                      </a:r>
                      <a:r>
                        <a:rPr lang="en-US" sz="1800" b="1">
                          <a:effectLst/>
                          <a:latin typeface="Times New Roman" panose="02020603050405020304" pitchFamily="18" charset="0"/>
                          <a:cs typeface="Times New Roman" panose="02020603050405020304" pitchFamily="18" charset="0"/>
                        </a:rPr>
                        <a:t> </a:t>
                      </a:r>
                      <a:r>
                        <a:rPr lang="en-US" sz="1800" b="1" smtClean="0">
                          <a:effectLst/>
                          <a:latin typeface="Times New Roman" panose="02020603050405020304" pitchFamily="18" charset="0"/>
                          <a:cs typeface="Times New Roman" panose="02020603050405020304" pitchFamily="18" charset="0"/>
                        </a:rPr>
                        <a:t>lòng </a:t>
                      </a:r>
                      <a:r>
                        <a:rPr lang="en-US" sz="1800" b="1" dirty="0" err="1">
                          <a:effectLst/>
                          <a:latin typeface="Times New Roman" panose="02020603050405020304" pitchFamily="18" charset="0"/>
                          <a:cs typeface="Times New Roman" panose="02020603050405020304" pitchFamily="18" charset="0"/>
                        </a:rPr>
                        <a:t>yêu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nước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tự</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hào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dân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tộc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chống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ngoại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xâm</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Văn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học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chữ</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Nôm</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ánh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cuộc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sống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bình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dân</a:t>
                      </a:r>
                      <a:r>
                        <a:rPr lang="en-US" sz="1800" b="1" dirty="0">
                          <a:effectLst/>
                          <a:latin typeface="Times New Roman" panose="02020603050405020304" pitchFamily="18" charset="0"/>
                          <a:cs typeface="Times New Roman" panose="02020603050405020304" pitchFamily="18" charset="0"/>
                        </a:rPr>
                        <a:t>.</a:t>
                      </a:r>
                      <a:endParaRPr lang="vi-VN" sz="1800" b="1" dirty="0">
                        <a:effectLst/>
                        <a:latin typeface="Times New Roman" panose="02020603050405020304" pitchFamily="18" charset="0"/>
                        <a:cs typeface="Times New Roman" panose="02020603050405020304" pitchFamily="18" charset="0"/>
                      </a:endParaRPr>
                    </a:p>
                    <a:p>
                      <a:pPr>
                        <a:lnSpc>
                          <a:spcPts val="1650"/>
                        </a:lnSpc>
                      </a:pPr>
                      <a:r>
                        <a:rPr lang="en-US" sz="1800" b="1" dirty="0">
                          <a:effectLst/>
                          <a:latin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cs typeface="Times New Roman" panose="02020603050405020304" pitchFamily="18" charset="0"/>
                        </a:rPr>
                        <a:t>Kiến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trúc</a:t>
                      </a:r>
                      <a:r>
                        <a:rPr lang="en-US" sz="1800" b="1" dirty="0">
                          <a:effectLst/>
                          <a:latin typeface="Times New Roman" panose="02020603050405020304" pitchFamily="18" charset="0"/>
                          <a:cs typeface="Times New Roman" panose="02020603050405020304" pitchFamily="18" charset="0"/>
                        </a:rPr>
                        <a:t>: </a:t>
                      </a:r>
                      <a:r>
                        <a:rPr lang="en-US" sz="1800" b="1" err="1">
                          <a:effectLst/>
                          <a:latin typeface="Times New Roman" panose="02020603050405020304" pitchFamily="18" charset="0"/>
                          <a:cs typeface="Times New Roman" panose="02020603050405020304" pitchFamily="18" charset="0"/>
                        </a:rPr>
                        <a:t>điêu</a:t>
                      </a:r>
                      <a:r>
                        <a:rPr lang="en-US" sz="1800" b="1">
                          <a:effectLst/>
                          <a:latin typeface="Times New Roman" panose="02020603050405020304" pitchFamily="18" charset="0"/>
                          <a:cs typeface="Times New Roman" panose="02020603050405020304" pitchFamily="18" charset="0"/>
                        </a:rPr>
                        <a:t> </a:t>
                      </a:r>
                      <a:r>
                        <a:rPr lang="en-US" sz="1800" b="1" smtClean="0">
                          <a:effectLst/>
                          <a:latin typeface="Times New Roman" panose="02020603050405020304" pitchFamily="18" charset="0"/>
                          <a:cs typeface="Times New Roman" panose="02020603050405020304" pitchFamily="18" charset="0"/>
                        </a:rPr>
                        <a:t>khắc tinh </a:t>
                      </a:r>
                      <a:r>
                        <a:rPr lang="en-US" sz="1800" b="1" dirty="0" err="1">
                          <a:effectLst/>
                          <a:latin typeface="Times New Roman" panose="02020603050405020304" pitchFamily="18" charset="0"/>
                          <a:cs typeface="Times New Roman" panose="02020603050405020304" pitchFamily="18" charset="0"/>
                        </a:rPr>
                        <a:t>xảo</a:t>
                      </a:r>
                      <a:r>
                        <a:rPr lang="en-US" sz="1800" b="1" dirty="0">
                          <a:effectLst/>
                          <a:latin typeface="Times New Roman" panose="02020603050405020304" pitchFamily="18" charset="0"/>
                          <a:cs typeface="Times New Roman" panose="02020603050405020304" pitchFamily="18" charset="0"/>
                        </a:rPr>
                        <a:t>: </a:t>
                      </a:r>
                      <a:r>
                        <a:rPr lang="en-US" sz="1800" b="1" err="1">
                          <a:effectLst/>
                          <a:latin typeface="Times New Roman" panose="02020603050405020304" pitchFamily="18" charset="0"/>
                          <a:cs typeface="Times New Roman" panose="02020603050405020304" pitchFamily="18" charset="0"/>
                        </a:rPr>
                        <a:t>Kinh</a:t>
                      </a:r>
                      <a:r>
                        <a:rPr lang="en-US" sz="1800" b="1">
                          <a:effectLst/>
                          <a:latin typeface="Times New Roman" panose="02020603050405020304" pitchFamily="18" charset="0"/>
                          <a:cs typeface="Times New Roman" panose="02020603050405020304" pitchFamily="18" charset="0"/>
                        </a:rPr>
                        <a:t> </a:t>
                      </a:r>
                      <a:r>
                        <a:rPr lang="en-US" sz="1800" b="1" smtClean="0">
                          <a:effectLst/>
                          <a:latin typeface="Times New Roman" panose="02020603050405020304" pitchFamily="18" charset="0"/>
                          <a:cs typeface="Times New Roman" panose="02020603050405020304" pitchFamily="18" charset="0"/>
                        </a:rPr>
                        <a:t>đô </a:t>
                      </a:r>
                      <a:r>
                        <a:rPr lang="en-US" sz="1800" b="1" dirty="0" err="1">
                          <a:effectLst/>
                          <a:latin typeface="Times New Roman" panose="02020603050405020304" pitchFamily="18" charset="0"/>
                          <a:cs typeface="Times New Roman" panose="02020603050405020304" pitchFamily="18" charset="0"/>
                        </a:rPr>
                        <a:t>Thăng</a:t>
                      </a:r>
                      <a:r>
                        <a:rPr lang="en-US" sz="1800" b="1" dirty="0">
                          <a:effectLst/>
                          <a:latin typeface="Times New Roman" panose="02020603050405020304" pitchFamily="18" charset="0"/>
                          <a:cs typeface="Times New Roman" panose="02020603050405020304" pitchFamily="18" charset="0"/>
                        </a:rPr>
                        <a:t> Long; </a:t>
                      </a:r>
                      <a:r>
                        <a:rPr lang="en-US" sz="1800" b="1" dirty="0" err="1">
                          <a:effectLst/>
                          <a:latin typeface="Times New Roman" panose="02020603050405020304" pitchFamily="18" charset="0"/>
                          <a:cs typeface="Times New Roman" panose="02020603050405020304" pitchFamily="18" charset="0"/>
                        </a:rPr>
                        <a:t>lăng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mộ</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vua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Trần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tháp</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Phổ</a:t>
                      </a:r>
                      <a:r>
                        <a:rPr lang="en-US" sz="1800" b="1" dirty="0">
                          <a:effectLst/>
                          <a:latin typeface="Times New Roman" panose="02020603050405020304" pitchFamily="18" charset="0"/>
                          <a:cs typeface="Times New Roman" panose="02020603050405020304" pitchFamily="18" charset="0"/>
                        </a:rPr>
                        <a:t> Minh…</a:t>
                      </a:r>
                      <a:endParaRPr lang="vi-VN" sz="1800" b="1" dirty="0">
                        <a:effectLst/>
                        <a:latin typeface="Times New Roman" panose="02020603050405020304" pitchFamily="18" charset="0"/>
                        <a:cs typeface="Times New Roman" panose="02020603050405020304" pitchFamily="18" charset="0"/>
                      </a:endParaRPr>
                    </a:p>
                    <a:p>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Nghệ</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thuật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diễn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xướng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múa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rối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chèo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tuồng</a:t>
                      </a:r>
                      <a:r>
                        <a:rPr lang="en-US" sz="1800" b="1" dirty="0">
                          <a:effectLst/>
                          <a:latin typeface="Times New Roman" panose="02020603050405020304" pitchFamily="18" charset="0"/>
                          <a:cs typeface="Times New Roman" panose="02020603050405020304" pitchFamily="18" charset="0"/>
                        </a:rPr>
                        <a:t>…</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tc>
                  <a:txBody>
                    <a:bodyPr/>
                    <a:lstStyle/>
                    <a:p>
                      <a:r>
                        <a:rPr lang="en-US" sz="1800" b="1" dirty="0">
                          <a:effectLst/>
                          <a:latin typeface="Times New Roman" panose="02020603050405020304" pitchFamily="18" charset="0"/>
                          <a:cs typeface="Times New Roman" panose="02020603050405020304" pitchFamily="18" charset="0"/>
                        </a:rPr>
                        <a:t>VHNT </a:t>
                      </a:r>
                      <a:r>
                        <a:rPr lang="en-US" sz="1800" b="1" dirty="0" err="1">
                          <a:effectLst/>
                          <a:latin typeface="Times New Roman" panose="02020603050405020304" pitchFamily="18" charset="0"/>
                          <a:cs typeface="Times New Roman" panose="02020603050405020304" pitchFamily="18" charset="0"/>
                        </a:rPr>
                        <a:t>phát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triển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ánh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đời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sống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tinh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thần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phong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phú</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dạng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nhân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dân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Việt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Khẳng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định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nền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văn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minh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Việt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thịnh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trị</a:t>
                      </a:r>
                      <a:r>
                        <a:rPr lang="en-US" sz="1800" b="1" dirty="0">
                          <a:effectLst/>
                          <a:latin typeface="Times New Roman" panose="02020603050405020304" pitchFamily="18" charset="0"/>
                          <a:cs typeface="Times New Roman" panose="02020603050405020304" pitchFamily="18" charset="0"/>
                        </a:rPr>
                        <a:t>.</a:t>
                      </a:r>
                      <a:endPar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177" marR="58177" marT="0" marB="0"/>
                </a:tc>
                <a:extLst>
                  <a:ext uri="{0D108BD9-81ED-4DB2-BD59-A6C34878D82A}">
                    <a16:rowId xmlns:a16="http://schemas.microsoft.com/office/drawing/2014/main" val="2706202953"/>
                  </a:ext>
                </a:extLst>
              </a:tr>
            </a:tbl>
          </a:graphicData>
        </a:graphic>
      </p:graphicFrame>
    </p:spTree>
    <p:extLst>
      <p:ext uri="{BB962C8B-B14F-4D97-AF65-F5344CB8AC3E}">
        <p14:creationId xmlns:p14="http://schemas.microsoft.com/office/powerpoint/2010/main" val="180202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14400"/>
            <a:ext cx="10820400" cy="677108"/>
          </a:xfrm>
          <a:prstGeom prst="rect">
            <a:avLst/>
          </a:prstGeom>
        </p:spPr>
        <p:txBody>
          <a:bodyPr wrap="square">
            <a:spAutoFit/>
          </a:bodyPr>
          <a:lstStyle/>
          <a:p>
            <a:r>
              <a:rPr lang="vi-VN" b="1">
                <a:solidFill>
                  <a:srgbClr val="008000"/>
                </a:solidFill>
                <a:latin typeface="Open Sans" panose="020B0606030504020204" pitchFamily="34" charset="0"/>
              </a:rPr>
              <a:t>Câu hỏi 2 </a:t>
            </a:r>
            <a:r>
              <a:rPr lang="en-US" b="1" smtClean="0">
                <a:solidFill>
                  <a:srgbClr val="008000"/>
                </a:solidFill>
                <a:latin typeface="Open Sans" panose="020B0606030504020204" pitchFamily="34" charset="0"/>
              </a:rPr>
              <a:t>(</a:t>
            </a:r>
            <a:r>
              <a:rPr lang="vi-VN" b="1" smtClean="0">
                <a:solidFill>
                  <a:srgbClr val="008000"/>
                </a:solidFill>
                <a:latin typeface="Open Sans" panose="020B0606030504020204" pitchFamily="34" charset="0"/>
              </a:rPr>
              <a:t>trang 65</a:t>
            </a:r>
            <a:r>
              <a:rPr lang="en-US" b="1" smtClean="0">
                <a:solidFill>
                  <a:srgbClr val="008000"/>
                </a:solidFill>
                <a:latin typeface="Open Sans" panose="020B0606030504020204" pitchFamily="34" charset="0"/>
              </a:rPr>
              <a:t>)</a:t>
            </a:r>
            <a:r>
              <a:rPr lang="vi-VN" b="1" smtClean="0">
                <a:solidFill>
                  <a:srgbClr val="008000"/>
                </a:solidFill>
                <a:latin typeface="Open Sans" panose="020B0606030504020204" pitchFamily="34" charset="0"/>
              </a:rPr>
              <a:t>:</a:t>
            </a:r>
            <a:r>
              <a:rPr lang="vi-VN">
                <a:solidFill>
                  <a:srgbClr val="000000"/>
                </a:solidFill>
                <a:latin typeface="Open Sans" panose="020B0606030504020204" pitchFamily="34" charset="0"/>
              </a:rPr>
              <a:t> Mô tả những nét chính về tình hình thủ công nghiệp và thương nghiệp thời Trần.</a:t>
            </a:r>
            <a:endParaRPr lang="en-US"/>
          </a:p>
        </p:txBody>
      </p:sp>
      <p:sp>
        <p:nvSpPr>
          <p:cNvPr id="5" name="Rectangle 4"/>
          <p:cNvSpPr/>
          <p:nvPr/>
        </p:nvSpPr>
        <p:spPr>
          <a:xfrm>
            <a:off x="990600" y="1752600"/>
            <a:ext cx="10820400" cy="3124200"/>
          </a:xfrm>
          <a:prstGeom prst="rect">
            <a:avLst/>
          </a:prstGeom>
        </p:spPr>
        <p:txBody>
          <a:bodyPr wrap="square">
            <a:spAutoFit/>
          </a:bodyPr>
          <a:lstStyle/>
          <a:p>
            <a:pPr algn="just"/>
            <a:r>
              <a:rPr lang="vi-VN">
                <a:solidFill>
                  <a:srgbClr val="000000"/>
                </a:solidFill>
                <a:latin typeface="Open Sans" panose="020B0606030504020204" pitchFamily="34" charset="0"/>
              </a:rPr>
              <a:t>- Thủ công nghiệp:</a:t>
            </a:r>
          </a:p>
          <a:p>
            <a:pPr algn="just"/>
            <a:r>
              <a:rPr lang="vi-VN">
                <a:solidFill>
                  <a:srgbClr val="000000"/>
                </a:solidFill>
                <a:latin typeface="Open Sans" panose="020B0606030504020204" pitchFamily="34" charset="0"/>
              </a:rPr>
              <a:t>+ Các xưởng thủ công nghiệp nhà nước được mở rộng, chuyên phụ trách việc: đúc tiền, dệt vải, chế tạo vũ khí, đóng chiến thuyền, xây dựng các công trình lớn…</a:t>
            </a:r>
          </a:p>
          <a:p>
            <a:pPr algn="just"/>
            <a:r>
              <a:rPr lang="vi-VN">
                <a:solidFill>
                  <a:srgbClr val="000000"/>
                </a:solidFill>
                <a:latin typeface="Open Sans" panose="020B0606030504020204" pitchFamily="34" charset="0"/>
              </a:rPr>
              <a:t>+ Tại các làng xã và kinh đô đã hình thành thêm nhiều làng nghề, phường nghề. Sản phẩm thủ công làm ra rất đa dạng…</a:t>
            </a:r>
          </a:p>
          <a:p>
            <a:pPr algn="just"/>
            <a:r>
              <a:rPr lang="vi-VN">
                <a:solidFill>
                  <a:srgbClr val="000000"/>
                </a:solidFill>
                <a:latin typeface="Open Sans" panose="020B0606030504020204" pitchFamily="34" charset="0"/>
              </a:rPr>
              <a:t>- Thương nghiệp</a:t>
            </a:r>
          </a:p>
          <a:p>
            <a:pPr algn="just"/>
            <a:r>
              <a:rPr lang="vi-VN">
                <a:solidFill>
                  <a:srgbClr val="000000"/>
                </a:solidFill>
                <a:latin typeface="Open Sans" panose="020B0606030504020204" pitchFamily="34" charset="0"/>
              </a:rPr>
              <a:t>+ Nội thương: buôn bán tại các làng, xã diễn ra tấp nập; Thăng Long là trung tâm kinh tế  sầm uất của cả nước.</a:t>
            </a:r>
          </a:p>
          <a:p>
            <a:pPr algn="just"/>
            <a:r>
              <a:rPr lang="vi-VN">
                <a:solidFill>
                  <a:srgbClr val="000000"/>
                </a:solidFill>
                <a:latin typeface="Open Sans" panose="020B0606030504020204" pitchFamily="34" charset="0"/>
              </a:rPr>
              <a:t>+ Ngoại thương: việc buôn bán giữa Đại Việt với thương nhân nước ngoài được đẩy mạnh qua cảng Vân Đồn (Quảng Ninh), Hội Thống (Nghệ An)…</a:t>
            </a:r>
            <a:endParaRPr lang="vi-VN"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3896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57997" y="0"/>
            <a:ext cx="12230947" cy="6858000"/>
          </a:xfrm>
          <a:prstGeom prst="rect">
            <a:avLst/>
          </a:prstGeom>
          <a:noFill/>
          <a:ln w="9525">
            <a:noFill/>
            <a:miter lim="800000"/>
            <a:headEnd/>
            <a:tailEnd/>
          </a:ln>
        </p:spPr>
      </p:pic>
      <p:sp>
        <p:nvSpPr>
          <p:cNvPr id="13" name="TextBox 7"/>
          <p:cNvSpPr txBox="1">
            <a:spLocks noChangeArrowheads="1"/>
          </p:cNvSpPr>
          <p:nvPr/>
        </p:nvSpPr>
        <p:spPr bwMode="auto">
          <a:xfrm>
            <a:off x="552449" y="493693"/>
            <a:ext cx="11106151" cy="659264"/>
          </a:xfrm>
          <a:prstGeom prst="rect">
            <a:avLst/>
          </a:prstGeom>
          <a:noFill/>
          <a:ln w="9525">
            <a:noFill/>
            <a:miter lim="800000"/>
            <a:headEnd/>
            <a:tailEnd/>
          </a:ln>
        </p:spPr>
        <p:txBody>
          <a:bodyPr wrap="square" lIns="43288" tIns="21644" rIns="43288" bIns="21644">
            <a:spAutoFit/>
          </a:bodyPr>
          <a:lstStyle/>
          <a:p>
            <a:pPr>
              <a:spcAft>
                <a:spcPts val="0"/>
              </a:spcAft>
            </a:pPr>
            <a:r>
              <a:rPr lang="en-US" sz="2000" b="1" dirty="0">
                <a:solidFill>
                  <a:srgbClr val="FFFF00"/>
                </a:solidFill>
                <a:latin typeface="Times New Roman" panose="02020603050405020304" pitchFamily="18" charset="0"/>
                <a:ea typeface="Times New Roman" panose="02020603050405020304" pitchFamily="18" charset="0"/>
              </a:rPr>
              <a:t>2. </a:t>
            </a:r>
            <a:r>
              <a:rPr lang="en-US" sz="2000" b="1" dirty="0" err="1">
                <a:solidFill>
                  <a:srgbClr val="FFFF00"/>
                </a:solidFill>
                <a:latin typeface="Times New Roman" panose="02020603050405020304" pitchFamily="18" charset="0"/>
                <a:ea typeface="Times New Roman" panose="02020603050405020304" pitchFamily="18" charset="0"/>
              </a:rPr>
              <a:t>Dựa</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vào</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kiến</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thức</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đã</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học</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em</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hãy</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cho</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biết</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thành</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lập</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triều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Trần</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thay</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cho</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triều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Lý</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vào</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đầu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thế</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kỉ</a:t>
            </a:r>
            <a:r>
              <a:rPr lang="en-US" sz="2000" b="1" dirty="0">
                <a:solidFill>
                  <a:srgbClr val="FFFF00"/>
                </a:solidFill>
                <a:latin typeface="Times New Roman" panose="02020603050405020304" pitchFamily="18" charset="0"/>
                <a:ea typeface="Times New Roman" panose="02020603050405020304" pitchFamily="18" charset="0"/>
              </a:rPr>
              <a:t>  XIII </a:t>
            </a:r>
            <a:r>
              <a:rPr lang="en-US" sz="2000" b="1" dirty="0" err="1">
                <a:solidFill>
                  <a:srgbClr val="FFFF00"/>
                </a:solidFill>
                <a:latin typeface="Times New Roman" panose="02020603050405020304" pitchFamily="18" charset="0"/>
                <a:ea typeface="Times New Roman" panose="02020603050405020304" pitchFamily="18" charset="0"/>
              </a:rPr>
              <a:t>có</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phù</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hợp</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với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yêu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cầu</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của</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lịch</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sử</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không</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Vì</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sao</a:t>
            </a:r>
            <a:r>
              <a:rPr lang="en-US" sz="2000" b="1" dirty="0">
                <a:solidFill>
                  <a:srgbClr val="FFFF00"/>
                </a:solidFill>
                <a:latin typeface="Times New Roman" panose="02020603050405020304" pitchFamily="18" charset="0"/>
                <a:ea typeface="Times New Roman" panose="02020603050405020304" pitchFamily="18" charset="0"/>
              </a:rPr>
              <a:t>?</a:t>
            </a:r>
            <a:endParaRPr lang="vi-VN" sz="2000" b="1" dirty="0">
              <a:solidFill>
                <a:srgbClr val="FFFF00"/>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3B6768B-5C61-45D9-B1B5-E7D190C72DCE}"/>
              </a:ext>
            </a:extLst>
          </p:cNvPr>
          <p:cNvSpPr txBox="1"/>
          <p:nvPr/>
        </p:nvSpPr>
        <p:spPr>
          <a:xfrm>
            <a:off x="381000" y="1295400"/>
            <a:ext cx="11429999" cy="4524315"/>
          </a:xfrm>
          <a:prstGeom prst="rect">
            <a:avLst/>
          </a:prstGeom>
          <a:noFill/>
        </p:spPr>
        <p:txBody>
          <a:bodyPr wrap="square">
            <a:spAutoFit/>
          </a:bodyPr>
          <a:lstStyle/>
          <a:p>
            <a:r>
              <a:rPr lang="vi-VN" sz="2400" b="1" dirty="0" err="1">
                <a:solidFill>
                  <a:schemeClr val="bg1"/>
                </a:solidFill>
                <a:effectLst/>
                <a:latin typeface="Times New Roman" panose="02020603050405020304" pitchFamily="18" charset="0"/>
                <a:ea typeface="Times New Roman" panose="02020603050405020304" pitchFamily="18" charset="0"/>
              </a:rPr>
              <a:t>Nhà</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Trần</a:t>
            </a:r>
            <a:r>
              <a:rPr lang="vi-VN" sz="2400" b="1" dirty="0">
                <a:solidFill>
                  <a:schemeClr val="bg1"/>
                </a:solidFill>
                <a:effectLst/>
                <a:latin typeface="Times New Roman" panose="02020603050405020304" pitchFamily="18" charset="0"/>
                <a:ea typeface="Times New Roman" panose="02020603050405020304" pitchFamily="18" charset="0"/>
              </a:rPr>
              <a:t> thay </a:t>
            </a:r>
            <a:r>
              <a:rPr lang="vi-VN" sz="2400" b="1" dirty="0" err="1">
                <a:solidFill>
                  <a:schemeClr val="bg1"/>
                </a:solidFill>
                <a:effectLst/>
                <a:latin typeface="Times New Roman" panose="02020603050405020304" pitchFamily="18" charset="0"/>
                <a:ea typeface="Times New Roman" panose="02020603050405020304" pitchFamily="18" charset="0"/>
              </a:rPr>
              <a:t>thế</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nhà</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Lý</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là</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hoàn</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toàn</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phù</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hợp</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với</a:t>
            </a:r>
            <a:r>
              <a:rPr lang="vi-VN" sz="2400" b="1" dirty="0">
                <a:solidFill>
                  <a:schemeClr val="bg1"/>
                </a:solidFill>
                <a:effectLst/>
                <a:latin typeface="Times New Roman" panose="02020603050405020304" pitchFamily="18" charset="0"/>
                <a:ea typeface="Times New Roman" panose="02020603050405020304" pitchFamily="18" charset="0"/>
              </a:rPr>
              <a:t> yêu </a:t>
            </a:r>
            <a:r>
              <a:rPr lang="vi-VN" sz="2400" b="1" dirty="0" err="1">
                <a:solidFill>
                  <a:schemeClr val="bg1"/>
                </a:solidFill>
                <a:effectLst/>
                <a:latin typeface="Times New Roman" panose="02020603050405020304" pitchFamily="18" charset="0"/>
                <a:ea typeface="Times New Roman" panose="02020603050405020304" pitchFamily="18" charset="0"/>
              </a:rPr>
              <a:t>cầu</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lịch</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sử</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bấy</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giờ</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Vì</a:t>
            </a:r>
            <a:r>
              <a:rPr lang="vi-VN" sz="2400" b="1" dirty="0">
                <a:solidFill>
                  <a:schemeClr val="bg1"/>
                </a:solidFill>
                <a:effectLst/>
                <a:latin typeface="Times New Roman" panose="02020603050405020304" pitchFamily="18" charset="0"/>
                <a:ea typeface="Times New Roman" panose="02020603050405020304" pitchFamily="18" charset="0"/>
              </a:rPr>
              <a:t>:</a:t>
            </a:r>
          </a:p>
          <a:p>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Cuối</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thời</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Lý</a:t>
            </a:r>
            <a:r>
              <a:rPr lang="vi-VN" sz="2400" b="1" dirty="0">
                <a:solidFill>
                  <a:schemeClr val="bg1"/>
                </a:solidFill>
                <a:effectLst/>
                <a:latin typeface="Times New Roman" panose="02020603050405020304" pitchFamily="18" charset="0"/>
                <a:ea typeface="Times New Roman" panose="02020603050405020304" pitchFamily="18" charset="0"/>
              </a:rPr>
              <a:t>, vua quan ăn chơi sa </a:t>
            </a:r>
            <a:r>
              <a:rPr lang="vi-VN" sz="2400" b="1" dirty="0" err="1">
                <a:solidFill>
                  <a:schemeClr val="bg1"/>
                </a:solidFill>
                <a:effectLst/>
                <a:latin typeface="Times New Roman" panose="02020603050405020304" pitchFamily="18" charset="0"/>
                <a:ea typeface="Times New Roman" panose="02020603050405020304" pitchFamily="18" charset="0"/>
              </a:rPr>
              <a:t>đoạ</a:t>
            </a:r>
            <a:r>
              <a:rPr lang="vi-VN" sz="2400" b="1" dirty="0">
                <a:solidFill>
                  <a:schemeClr val="bg1"/>
                </a:solidFill>
                <a:effectLst/>
                <a:latin typeface="Times New Roman" panose="02020603050405020304" pitchFamily="18" charset="0"/>
                <a:ea typeface="Times New Roman" panose="02020603050405020304" pitchFamily="18" charset="0"/>
              </a:rPr>
              <a:t>. Vua </a:t>
            </a:r>
            <a:r>
              <a:rPr lang="vi-VN" sz="2400" b="1" dirty="0" err="1">
                <a:solidFill>
                  <a:schemeClr val="bg1"/>
                </a:solidFill>
                <a:effectLst/>
                <a:latin typeface="Times New Roman" panose="02020603050405020304" pitchFamily="18" charset="0"/>
                <a:ea typeface="Times New Roman" panose="02020603050405020304" pitchFamily="18" charset="0"/>
              </a:rPr>
              <a:t>Lý</a:t>
            </a:r>
            <a:r>
              <a:rPr lang="vi-VN" sz="2400" b="1" dirty="0">
                <a:solidFill>
                  <a:schemeClr val="bg1"/>
                </a:solidFill>
                <a:effectLst/>
                <a:latin typeface="Times New Roman" panose="02020603050405020304" pitchFamily="18" charset="0"/>
                <a:ea typeface="Times New Roman" panose="02020603050405020304" pitchFamily="18" charset="0"/>
              </a:rPr>
              <a:t> Chiêu </a:t>
            </a:r>
            <a:r>
              <a:rPr lang="vi-VN" sz="2400" b="1" dirty="0" err="1">
                <a:solidFill>
                  <a:schemeClr val="bg1"/>
                </a:solidFill>
                <a:effectLst/>
                <a:latin typeface="Times New Roman" panose="02020603050405020304" pitchFamily="18" charset="0"/>
                <a:ea typeface="Times New Roman" panose="02020603050405020304" pitchFamily="18" charset="0"/>
              </a:rPr>
              <a:t>Hoàng</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là</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nữ</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yếu</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thế</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lực</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bất</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tòng</a:t>
            </a:r>
            <a:r>
              <a:rPr lang="vi-VN" sz="2400" b="1" dirty="0">
                <a:solidFill>
                  <a:schemeClr val="bg1"/>
                </a:solidFill>
                <a:effectLst/>
                <a:latin typeface="Times New Roman" panose="02020603050405020304" pitchFamily="18" charset="0"/>
                <a:ea typeface="Times New Roman" panose="02020603050405020304" pitchFamily="18" charset="0"/>
              </a:rPr>
              <a:t> tâm, </a:t>
            </a:r>
            <a:r>
              <a:rPr lang="vi-VN" sz="2400" b="1" dirty="0" err="1">
                <a:solidFill>
                  <a:schemeClr val="bg1"/>
                </a:solidFill>
                <a:effectLst/>
                <a:latin typeface="Times New Roman" panose="02020603050405020304" pitchFamily="18" charset="0"/>
                <a:ea typeface="Times New Roman" panose="02020603050405020304" pitchFamily="18" charset="0"/>
              </a:rPr>
              <a:t>phải</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dựa</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vào</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thế</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lực</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họ</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Trần</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chính</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quyền</a:t>
            </a:r>
            <a:r>
              <a:rPr lang="vi-VN" sz="2400" b="1" dirty="0">
                <a:solidFill>
                  <a:schemeClr val="bg1"/>
                </a:solidFill>
                <a:effectLst/>
                <a:latin typeface="Times New Roman" panose="02020603050405020304" pitchFamily="18" charset="0"/>
                <a:ea typeface="Times New Roman" panose="02020603050405020304" pitchFamily="18" charset="0"/>
              </a:rPr>
              <a:t> không chăm lo </a:t>
            </a:r>
            <a:r>
              <a:rPr lang="vi-VN" sz="2400" b="1" dirty="0" err="1">
                <a:solidFill>
                  <a:schemeClr val="bg1"/>
                </a:solidFill>
                <a:effectLst/>
                <a:latin typeface="Times New Roman" panose="02020603050405020304" pitchFamily="18" charset="0"/>
                <a:ea typeface="Times New Roman" panose="02020603050405020304" pitchFamily="18" charset="0"/>
              </a:rPr>
              <a:t>được</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đời</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sống</a:t>
            </a:r>
            <a:r>
              <a:rPr lang="vi-VN" sz="2400" b="1" dirty="0">
                <a:solidFill>
                  <a:schemeClr val="bg1"/>
                </a:solidFill>
                <a:effectLst/>
                <a:latin typeface="Times New Roman" panose="02020603050405020304" pitchFamily="18" charset="0"/>
                <a:ea typeface="Times New Roman" panose="02020603050405020304" pitchFamily="18" charset="0"/>
              </a:rPr>
              <a:t> nhân dân, </a:t>
            </a:r>
            <a:r>
              <a:rPr lang="vi-VN" sz="2400" b="1" dirty="0" err="1">
                <a:solidFill>
                  <a:schemeClr val="bg1"/>
                </a:solidFill>
                <a:effectLst/>
                <a:latin typeface="Times New Roman" panose="02020603050405020304" pitchFamily="18" charset="0"/>
                <a:ea typeface="Times New Roman" panose="02020603050405020304" pitchFamily="18" charset="0"/>
              </a:rPr>
              <a:t>đói</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kém</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mất</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mùa</a:t>
            </a:r>
            <a:r>
              <a:rPr lang="vi-VN" sz="2400" b="1" dirty="0">
                <a:solidFill>
                  <a:schemeClr val="bg1"/>
                </a:solidFill>
                <a:effectLst/>
                <a:latin typeface="Times New Roman" panose="02020603050405020304" pitchFamily="18" charset="0"/>
                <a:ea typeface="Times New Roman" panose="02020603050405020304" pitchFamily="18" charset="0"/>
              </a:rPr>
              <a:t>...</a:t>
            </a:r>
          </a:p>
          <a:p>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Nhà</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Trần</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tiếp</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quản</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chính</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quyền</a:t>
            </a:r>
            <a:r>
              <a:rPr lang="vi-VN" sz="2400" b="1" dirty="0">
                <a:solidFill>
                  <a:schemeClr val="bg1"/>
                </a:solidFill>
                <a:effectLst/>
                <a:latin typeface="Times New Roman" panose="02020603050405020304" pitchFamily="18" charset="0"/>
                <a:ea typeface="Times New Roman" panose="02020603050405020304" pitchFamily="18" charset="0"/>
              </a:rPr>
              <a:t> thay </a:t>
            </a:r>
            <a:r>
              <a:rPr lang="vi-VN" sz="2400" b="1" dirty="0" err="1">
                <a:solidFill>
                  <a:schemeClr val="bg1"/>
                </a:solidFill>
                <a:effectLst/>
                <a:latin typeface="Times New Roman" panose="02020603050405020304" pitchFamily="18" charset="0"/>
                <a:ea typeface="Times New Roman" panose="02020603050405020304" pitchFamily="18" charset="0"/>
              </a:rPr>
              <a:t>nhà</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Lý</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đã</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củng</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cố</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chính</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quyền</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bảo</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vệ</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đất</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nước</a:t>
            </a:r>
            <a:r>
              <a:rPr lang="vi-VN" sz="2400" b="1" dirty="0">
                <a:solidFill>
                  <a:schemeClr val="bg1"/>
                </a:solidFill>
                <a:effectLst/>
                <a:latin typeface="Times New Roman" panose="02020603050405020304" pitchFamily="18" charset="0"/>
                <a:ea typeface="Times New Roman" panose="02020603050405020304" pitchFamily="18" charset="0"/>
              </a:rPr>
              <a:t>, chăm lo </a:t>
            </a:r>
            <a:r>
              <a:rPr lang="vi-VN" sz="2400" b="1" dirty="0" err="1">
                <a:solidFill>
                  <a:schemeClr val="bg1"/>
                </a:solidFill>
                <a:effectLst/>
                <a:latin typeface="Times New Roman" panose="02020603050405020304" pitchFamily="18" charset="0"/>
                <a:ea typeface="Times New Roman" panose="02020603050405020304" pitchFamily="18" charset="0"/>
              </a:rPr>
              <a:t>đời</a:t>
            </a:r>
            <a:r>
              <a:rPr lang="vi-VN" sz="2400" b="1" dirty="0">
                <a:solidFill>
                  <a:schemeClr val="bg1"/>
                </a:solidFill>
                <a:effectLst/>
                <a:latin typeface="Times New Roman" panose="02020603050405020304" pitchFamily="18" charset="0"/>
                <a:ea typeface="Times New Roman" panose="02020603050405020304" pitchFamily="18" charset="0"/>
              </a:rPr>
              <a:t> </a:t>
            </a:r>
            <a:r>
              <a:rPr lang="vi-VN" sz="2400" b="1" dirty="0" err="1">
                <a:solidFill>
                  <a:schemeClr val="bg1"/>
                </a:solidFill>
                <a:effectLst/>
                <a:latin typeface="Times New Roman" panose="02020603050405020304" pitchFamily="18" charset="0"/>
                <a:ea typeface="Times New Roman" panose="02020603050405020304" pitchFamily="18" charset="0"/>
              </a:rPr>
              <a:t>sống</a:t>
            </a:r>
            <a:r>
              <a:rPr lang="vi-VN" sz="2400" b="1" dirty="0">
                <a:solidFill>
                  <a:schemeClr val="bg1"/>
                </a:solidFill>
                <a:effectLst/>
                <a:latin typeface="Times New Roman" panose="02020603050405020304" pitchFamily="18" charset="0"/>
                <a:ea typeface="Times New Roman" panose="02020603050405020304" pitchFamily="18" charset="0"/>
              </a:rPr>
              <a:t> nhân dân..</a:t>
            </a:r>
          </a:p>
          <a:p>
            <a:r>
              <a:rPr lang="vi-VN" sz="2400" b="1" dirty="0">
                <a:solidFill>
                  <a:schemeClr val="bg1"/>
                </a:solidFill>
                <a:effectLst/>
                <a:latin typeface="Times New Roman" panose="02020603050405020304" pitchFamily="18" charset="0"/>
                <a:ea typeface="Times New Roman" panose="02020603050405020304" pitchFamily="18" charset="0"/>
              </a:rPr>
              <a:t> </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Trần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Thủ</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Độ</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với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sự</a:t>
            </a:r>
            <a:r>
              <a:rPr lang="en-US" sz="2400" b="1" dirty="0">
                <a:solidFill>
                  <a:schemeClr val="bg1"/>
                </a:solidFill>
                <a:effectLst/>
                <a:latin typeface="Times New Roman" panose="02020603050405020304" pitchFamily="18" charset="0"/>
                <a:ea typeface="Times New Roman" panose="02020603050405020304" pitchFamily="18" charset="0"/>
              </a:rPr>
              <a:t> ra </a:t>
            </a:r>
            <a:r>
              <a:rPr lang="en-US" sz="2400" b="1" dirty="0" err="1">
                <a:solidFill>
                  <a:schemeClr val="bg1"/>
                </a:solidFill>
                <a:effectLst/>
                <a:latin typeface="Times New Roman" panose="02020603050405020304" pitchFamily="18" charset="0"/>
                <a:ea typeface="Times New Roman" panose="02020603050405020304" pitchFamily="18" charset="0"/>
              </a:rPr>
              <a:t>đời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của</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nhà</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Trần</a:t>
            </a:r>
            <a:r>
              <a:rPr lang="en-US" sz="2400" b="1" dirty="0">
                <a:solidFill>
                  <a:schemeClr val="bg1"/>
                </a:solidFill>
                <a:effectLst/>
                <a:latin typeface="Times New Roman" panose="02020603050405020304" pitchFamily="18" charset="0"/>
                <a:ea typeface="Times New Roman" panose="02020603050405020304" pitchFamily="18" charset="0"/>
              </a:rPr>
              <a:t>:</a:t>
            </a:r>
            <a:endParaRPr lang="vi-VN" sz="2400" b="1" dirty="0">
              <a:solidFill>
                <a:schemeClr val="bg1"/>
              </a:solidFill>
              <a:effectLst/>
              <a:latin typeface="Times New Roman" panose="02020603050405020304" pitchFamily="18" charset="0"/>
              <a:ea typeface="Times New Roman" panose="02020603050405020304" pitchFamily="18" charset="0"/>
            </a:endParaRPr>
          </a:p>
          <a:p>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Người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sáng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lập</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trực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tiếp</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lãnh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đạo</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công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cuộc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xây</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dựng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và</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bảo</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vệ</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đất</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nước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những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năm</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đầu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thời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kỳ</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nhà</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Trần</a:t>
            </a:r>
            <a:r>
              <a:rPr lang="en-US" sz="2400" b="1" dirty="0">
                <a:solidFill>
                  <a:schemeClr val="bg1"/>
                </a:solidFill>
                <a:effectLst/>
                <a:latin typeface="Times New Roman" panose="02020603050405020304" pitchFamily="18" charset="0"/>
                <a:ea typeface="Times New Roman" panose="02020603050405020304" pitchFamily="18" charset="0"/>
              </a:rPr>
              <a:t>. </a:t>
            </a:r>
            <a:endParaRPr lang="vi-VN" sz="2400" b="1" dirty="0">
              <a:solidFill>
                <a:schemeClr val="bg1"/>
              </a:solidFill>
              <a:effectLst/>
              <a:latin typeface="Times New Roman" panose="02020603050405020304" pitchFamily="18" charset="0"/>
              <a:ea typeface="Times New Roman" panose="02020603050405020304" pitchFamily="18" charset="0"/>
            </a:endParaRPr>
          </a:p>
          <a:p>
            <a:r>
              <a:rPr lang="en-US" sz="2400" b="1" dirty="0">
                <a:solidFill>
                  <a:schemeClr val="bg1"/>
                </a:solidFill>
                <a:effectLst/>
                <a:latin typeface="Times New Roman" panose="02020603050405020304" pitchFamily="18" charset="0"/>
                <a:ea typeface="Times New Roman" panose="02020603050405020304" pitchFamily="18" charset="0"/>
              </a:rPr>
              <a:t>+ Sau </a:t>
            </a:r>
            <a:r>
              <a:rPr lang="en-US" sz="2400" b="1" dirty="0" err="1">
                <a:solidFill>
                  <a:schemeClr val="bg1"/>
                </a:solidFill>
                <a:effectLst/>
                <a:latin typeface="Times New Roman" panose="02020603050405020304" pitchFamily="18" charset="0"/>
                <a:ea typeface="Times New Roman" panose="02020603050405020304" pitchFamily="18" charset="0"/>
              </a:rPr>
              <a:t>khi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nhà</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Trần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thành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lập</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ông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được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vua</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phong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làm</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Quốc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thượng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phụ</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rồi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Thái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sư</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Bằng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tài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năng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uy</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tín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của</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mình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ông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đã</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củng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cố</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nước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Việt</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vững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mạnh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cả</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về</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chính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trị</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kinh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tế</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quân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sự</a:t>
            </a:r>
            <a:r>
              <a:rPr lang="en-US" sz="2400" b="1" dirty="0">
                <a:solidFill>
                  <a:schemeClr val="bg1"/>
                </a:solidFill>
                <a:effectLst/>
                <a:latin typeface="Times New Roman" panose="02020603050405020304" pitchFamily="18" charset="0"/>
                <a:ea typeface="Times New Roman" panose="02020603050405020304" pitchFamily="18" charset="0"/>
              </a:rPr>
              <a:t>…</a:t>
            </a:r>
            <a:endParaRPr lang="vi-VN" sz="24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5199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22E11-FB3E-4E6E-93FB-DE9F1A442993}"/>
              </a:ext>
            </a:extLst>
          </p:cNvPr>
          <p:cNvPicPr>
            <a:picLocks noChangeAspect="1"/>
          </p:cNvPicPr>
          <p:nvPr/>
        </p:nvPicPr>
        <p:blipFill>
          <a:blip r:embed="rId2" cstate="print"/>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63572F8-4DBB-49DC-BAAD-3DFC0A0C57B6}"/>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HOẠT ĐỘNG VẬN DỤNG</a:t>
            </a:r>
          </a:p>
        </p:txBody>
      </p:sp>
      <p:pic>
        <p:nvPicPr>
          <p:cNvPr id="4" name="Picture 3" descr="brksatom">
            <a:extLst>
              <a:ext uri="{FF2B5EF4-FFF2-40B4-BE49-F238E27FC236}">
                <a16:creationId xmlns:a16="http://schemas.microsoft.com/office/drawing/2014/main" id="{C7790A75-C32F-472C-B137-6A808CC5E3B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829" y="0"/>
            <a:ext cx="1334915" cy="18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8B3B3E4-2FC2-4A8E-8331-D0E03B64D2D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56" y="128175"/>
            <a:ext cx="1981200" cy="15478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6BB4A3D-FC41-4026-A851-43ED184F903B}"/>
              </a:ext>
            </a:extLst>
          </p:cNvPr>
          <p:cNvSpPr txBox="1">
            <a:spLocks/>
          </p:cNvSpPr>
          <p:nvPr/>
        </p:nvSpPr>
        <p:spPr>
          <a:xfrm>
            <a:off x="609600" y="2423318"/>
            <a:ext cx="109728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nhà</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sưu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tầm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và</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làm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bài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tập</a:t>
            </a:r>
            <a:r>
              <a:rPr lang="en-US" sz="3600" b="1" dirty="0">
                <a:solidFill>
                  <a:srgbClr val="00B050"/>
                </a:solidFill>
                <a:latin typeface="Times New Roman" panose="02020603050405020304" pitchFamily="18" charset="0"/>
                <a:cs typeface="Times New Roman" panose="02020603050405020304" pitchFamily="18" charset="0"/>
              </a:rPr>
              <a:t> 3 </a:t>
            </a:r>
            <a:r>
              <a:rPr lang="en-US" sz="3600" b="1" dirty="0" err="1">
                <a:solidFill>
                  <a:srgbClr val="00B050"/>
                </a:solidFill>
                <a:latin typeface="Times New Roman" panose="02020603050405020304" pitchFamily="18" charset="0"/>
                <a:cs typeface="Times New Roman" panose="02020603050405020304" pitchFamily="18" charset="0"/>
              </a:rPr>
              <a:t>sgk</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trang</a:t>
            </a:r>
            <a:r>
              <a:rPr lang="en-US" sz="3600" b="1" dirty="0">
                <a:solidFill>
                  <a:srgbClr val="00B050"/>
                </a:solidFill>
                <a:latin typeface="Times New Roman" panose="02020603050405020304" pitchFamily="18" charset="0"/>
                <a:cs typeface="Times New Roman" panose="02020603050405020304" pitchFamily="18" charset="0"/>
              </a:rPr>
              <a:t> 67, </a:t>
            </a:r>
            <a:r>
              <a:rPr lang="en-US" sz="3600" b="1" dirty="0" err="1">
                <a:solidFill>
                  <a:srgbClr val="00B050"/>
                </a:solidFill>
                <a:latin typeface="Times New Roman" panose="02020603050405020304" pitchFamily="18" charset="0"/>
                <a:cs typeface="Times New Roman" panose="02020603050405020304" pitchFamily="18" charset="0"/>
              </a:rPr>
              <a:t>tiết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báo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cáo</a:t>
            </a:r>
            <a:r>
              <a:rPr lang="en-US" sz="3600" b="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1366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5600" y="367908"/>
            <a:ext cx="4495800" cy="677108"/>
          </a:xfrm>
          <a:prstGeom prst="rect">
            <a:avLst/>
          </a:prstGeom>
          <a:noFill/>
        </p:spPr>
        <p:txBody>
          <a:bodyPr wrap="square" rtlCol="0">
            <a:spAutoFit/>
          </a:bodyPr>
          <a:lstStyle/>
          <a:p>
            <a:pPr algn="ctr"/>
            <a:r>
              <a:rPr lang="en-US" b="1" smtClean="0">
                <a:latin typeface="Times New Roman" panose="02020603050405020304" pitchFamily="18" charset="0"/>
                <a:cs typeface="Times New Roman" panose="02020603050405020304" pitchFamily="18" charset="0"/>
              </a:rPr>
              <a:t>Hình 4. Hộp vàng hoa sen thời Trần </a:t>
            </a:r>
          </a:p>
          <a:p>
            <a:pPr algn="ctr"/>
            <a:r>
              <a:rPr lang="en-US" b="1" smtClean="0">
                <a:latin typeface="Times New Roman" panose="02020603050405020304" pitchFamily="18" charset="0"/>
                <a:cs typeface="Times New Roman" panose="02020603050405020304" pitchFamily="18" charset="0"/>
              </a:rPr>
              <a:t>(</a:t>
            </a:r>
            <a:r>
              <a:rPr lang="en-US" b="1">
                <a:latin typeface="Times New Roman" panose="02020603050405020304" pitchFamily="18" charset="0"/>
                <a:cs typeface="Times New Roman" panose="02020603050405020304" pitchFamily="18" charset="0"/>
              </a:rPr>
              <a:t>Bảo tàng Quảng Ninh) </a:t>
            </a:r>
          </a:p>
        </p:txBody>
      </p:sp>
      <p:pic>
        <p:nvPicPr>
          <p:cNvPr id="1026" name="Picture 2" descr="Chín bảo vật quốc gia ở Quảng Ninh - Báo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58107"/>
            <a:ext cx="4114800" cy="3086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392579"/>
            <a:ext cx="3733800" cy="677108"/>
          </a:xfrm>
          <a:prstGeom prst="rect">
            <a:avLst/>
          </a:prstGeom>
        </p:spPr>
        <p:txBody>
          <a:bodyPr wrap="square">
            <a:spAutoFit/>
          </a:bodyPr>
          <a:lstStyle/>
          <a:p>
            <a:pPr algn="ctr"/>
            <a:r>
              <a:rPr lang="en-US" b="1">
                <a:latin typeface="Times New Roman" panose="02020603050405020304" pitchFamily="18" charset="0"/>
                <a:cs typeface="Times New Roman" panose="02020603050405020304" pitchFamily="18" charset="0"/>
              </a:rPr>
              <a:t>Hình 3 : Thống đồng thời Trần (Bảo tàng Quảng Ninh) </a:t>
            </a:r>
          </a:p>
        </p:txBody>
      </p:sp>
      <p:pic>
        <p:nvPicPr>
          <p:cNvPr id="1028" name="Picture 4" descr="Về nơi tìm thấy hộp vàng hoa sen thời Trần... - Báo Qu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1106381"/>
            <a:ext cx="5069871" cy="3010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4267200"/>
            <a:ext cx="5105400" cy="1846659"/>
          </a:xfrm>
          <a:prstGeom prst="rect">
            <a:avLst/>
          </a:prstGeom>
        </p:spPr>
        <p:txBody>
          <a:bodyPr wrap="square">
            <a:spAutoFit/>
          </a:bodyPr>
          <a:lstStyle/>
          <a:p>
            <a:pPr>
              <a:buFont typeface="Arial" panose="020B0604020202020204" pitchFamily="34" charset="0"/>
              <a:buChar char="•"/>
            </a:pPr>
            <a:r>
              <a:rPr lang="vi-VN">
                <a:latin typeface="+mj-lt"/>
              </a:rPr>
              <a:t>Thể hiện </a:t>
            </a:r>
            <a:r>
              <a:rPr lang="vi-VN" b="1">
                <a:latin typeface="+mj-lt"/>
              </a:rPr>
              <a:t>trình độ đúc đồng cao</a:t>
            </a:r>
            <a:r>
              <a:rPr lang="vi-VN">
                <a:latin typeface="+mj-lt"/>
              </a:rPr>
              <a:t> của thợ thủ công thời Trần: đúc khối lớn, bền chắc, tạo hình cân đối.</a:t>
            </a:r>
          </a:p>
          <a:p>
            <a:pPr>
              <a:buFont typeface="Arial" panose="020B0604020202020204" pitchFamily="34" charset="0"/>
              <a:buChar char="•"/>
            </a:pPr>
            <a:r>
              <a:rPr lang="en-US">
                <a:latin typeface="+mj-lt"/>
              </a:rPr>
              <a:t>K</a:t>
            </a:r>
            <a:r>
              <a:rPr lang="vi-VN" smtClean="0">
                <a:latin typeface="+mj-lt"/>
              </a:rPr>
              <a:t>hẳng </a:t>
            </a:r>
            <a:r>
              <a:rPr lang="vi-VN">
                <a:latin typeface="+mj-lt"/>
              </a:rPr>
              <a:t>định </a:t>
            </a:r>
            <a:r>
              <a:rPr lang="vi-VN" b="1">
                <a:latin typeface="+mj-lt"/>
              </a:rPr>
              <a:t>thủ công nghiệp </a:t>
            </a:r>
            <a:r>
              <a:rPr lang="vi-VN" b="1" smtClean="0">
                <a:latin typeface="+mj-lt"/>
              </a:rPr>
              <a:t>phát </a:t>
            </a:r>
            <a:r>
              <a:rPr lang="vi-VN" b="1">
                <a:latin typeface="+mj-lt"/>
              </a:rPr>
              <a:t>triển mạnh</a:t>
            </a:r>
            <a:r>
              <a:rPr lang="vi-VN">
                <a:latin typeface="+mj-lt"/>
              </a:rPr>
              <a:t>.</a:t>
            </a:r>
          </a:p>
          <a:p>
            <a:r>
              <a:rPr lang="en-US">
                <a:latin typeface="+mj-lt"/>
              </a:rPr>
              <a:t>👉 </a:t>
            </a:r>
            <a:r>
              <a:rPr lang="vi-VN" i="1">
                <a:latin typeface="+mj-lt"/>
              </a:rPr>
              <a:t>Qua hiện vật này, ta thấy người thợ thời Trần rất khéo léo, sáng tạo và làm chủ kỹ thuật đúc kim loại.</a:t>
            </a:r>
            <a:endParaRPr lang="vi-VN">
              <a:latin typeface="+mj-lt"/>
            </a:endParaRPr>
          </a:p>
        </p:txBody>
      </p:sp>
      <p:sp>
        <p:nvSpPr>
          <p:cNvPr id="7" name="Rectangle 6"/>
          <p:cNvSpPr/>
          <p:nvPr/>
        </p:nvSpPr>
        <p:spPr>
          <a:xfrm>
            <a:off x="5562600" y="4177983"/>
            <a:ext cx="6400800" cy="2139047"/>
          </a:xfrm>
          <a:prstGeom prst="rect">
            <a:avLst/>
          </a:prstGeom>
        </p:spPr>
        <p:txBody>
          <a:bodyPr wrap="square">
            <a:spAutoFit/>
          </a:bodyPr>
          <a:lstStyle/>
          <a:p>
            <a:pPr>
              <a:buFont typeface="Arial" panose="020B0604020202020204" pitchFamily="34" charset="0"/>
              <a:buChar char="•"/>
            </a:pPr>
            <a:r>
              <a:rPr lang="en-US"/>
              <a:t> </a:t>
            </a:r>
            <a:r>
              <a:rPr lang="en-US" b="1">
                <a:latin typeface="Times New Roman" panose="02020603050405020304" pitchFamily="18" charset="0"/>
                <a:cs typeface="Times New Roman" panose="02020603050405020304" pitchFamily="18" charset="0"/>
              </a:rPr>
              <a:t>N</a:t>
            </a:r>
            <a:r>
              <a:rPr lang="vi-VN" b="1" smtClean="0">
                <a:latin typeface="Times New Roman" panose="02020603050405020304" pitchFamily="18" charset="0"/>
                <a:cs typeface="Times New Roman" panose="02020603050405020304" pitchFamily="18" charset="0"/>
              </a:rPr>
              <a:t>ghề </a:t>
            </a:r>
            <a:r>
              <a:rPr lang="vi-VN" b="1">
                <a:latin typeface="Times New Roman" panose="02020603050405020304" pitchFamily="18" charset="0"/>
                <a:cs typeface="Times New Roman" panose="02020603050405020304" pitchFamily="18" charset="0"/>
              </a:rPr>
              <a:t>kim hoàn phát triển cao</a:t>
            </a:r>
            <a:r>
              <a:rPr lang="vi-VN">
                <a:latin typeface="Times New Roman" panose="02020603050405020304" pitchFamily="18" charset="0"/>
                <a:cs typeface="Times New Roman" panose="02020603050405020304" pitchFamily="18" charset="0"/>
              </a:rPr>
              <a:t>, chế tác tinh xảo, tỉ mỉ.</a:t>
            </a:r>
          </a:p>
          <a:p>
            <a:pPr>
              <a:buFont typeface="Arial" panose="020B0604020202020204" pitchFamily="34" charset="0"/>
              <a:buChar char="•"/>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Hoa </a:t>
            </a:r>
            <a:r>
              <a:rPr lang="vi-VN">
                <a:latin typeface="Times New Roman" panose="02020603050405020304" pitchFamily="18" charset="0"/>
                <a:cs typeface="Times New Roman" panose="02020603050405020304" pitchFamily="18" charset="0"/>
              </a:rPr>
              <a:t>văn </a:t>
            </a:r>
            <a:r>
              <a:rPr lang="vi-VN" b="1">
                <a:latin typeface="Times New Roman" panose="02020603050405020304" pitchFamily="18" charset="0"/>
                <a:cs typeface="Times New Roman" panose="02020603050405020304" pitchFamily="18" charset="0"/>
              </a:rPr>
              <a:t>hoa sen</a:t>
            </a:r>
            <a:r>
              <a:rPr lang="vi-VN">
                <a:latin typeface="Times New Roman" panose="02020603050405020304" pitchFamily="18" charset="0"/>
                <a:cs typeface="Times New Roman" panose="02020603050405020304" pitchFamily="18" charset="0"/>
              </a:rPr>
              <a:t> mang ý nghĩa thanh cao, gắn với Phật giáo – tôn giáo phổ biến thời Trần.</a:t>
            </a:r>
          </a:p>
          <a:p>
            <a:pPr>
              <a:buFont typeface="Arial" panose="020B0604020202020204" pitchFamily="34" charset="0"/>
              <a:buChar char="•"/>
            </a:pPr>
            <a:r>
              <a:rPr lang="vi-VN">
                <a:latin typeface="Times New Roman" panose="02020603050405020304" pitchFamily="18" charset="0"/>
                <a:cs typeface="Times New Roman" panose="02020603050405020304" pitchFamily="18" charset="0"/>
              </a:rPr>
              <a:t>Thể hiện </a:t>
            </a:r>
            <a:r>
              <a:rPr lang="vi-VN" b="1">
                <a:latin typeface="Times New Roman" panose="02020603050405020304" pitchFamily="18" charset="0"/>
                <a:cs typeface="Times New Roman" panose="02020603050405020304" pitchFamily="18" charset="0"/>
              </a:rPr>
              <a:t>đời sống tinh thần và thẩm mỹ phong phú</a:t>
            </a:r>
            <a:r>
              <a:rPr lang="vi-VN">
                <a:latin typeface="Times New Roman" panose="02020603050405020304" pitchFamily="18" charset="0"/>
                <a:cs typeface="Times New Roman" panose="02020603050405020304" pitchFamily="18" charset="0"/>
              </a:rPr>
              <a:t> của xã hội thời Trần.</a:t>
            </a:r>
          </a:p>
          <a:p>
            <a:r>
              <a:rPr lang="en-US">
                <a:latin typeface="Times New Roman" panose="02020603050405020304" pitchFamily="18" charset="0"/>
                <a:cs typeface="Times New Roman" panose="02020603050405020304" pitchFamily="18" charset="0"/>
              </a:rPr>
              <a:t>👉 </a:t>
            </a:r>
            <a:r>
              <a:rPr lang="vi-VN" i="1">
                <a:latin typeface="Times New Roman" panose="02020603050405020304" pitchFamily="18" charset="0"/>
                <a:cs typeface="Times New Roman" panose="02020603050405020304" pitchFamily="18" charset="0"/>
              </a:rPr>
              <a:t>Hiện vật này phản ánh không chỉ kỹ thuật cao mà còn là tâm hồn, văn hóa và niềm tin của con người thời Trần</a:t>
            </a:r>
            <a:r>
              <a:rPr lang="vi-VN" i="1"/>
              <a:t>.</a:t>
            </a:r>
            <a:endParaRPr lang="vi-VN"/>
          </a:p>
        </p:txBody>
      </p:sp>
    </p:spTree>
    <p:extLst>
      <p:ext uri="{BB962C8B-B14F-4D97-AF65-F5344CB8AC3E}">
        <p14:creationId xmlns:p14="http://schemas.microsoft.com/office/powerpoint/2010/main" val="33896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066800"/>
            <a:ext cx="9601200" cy="1200329"/>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H. </a:t>
            </a:r>
            <a:r>
              <a:rPr lang="vi-VN" sz="2400" b="1" smtClean="0">
                <a:latin typeface="Times New Roman" panose="02020603050405020304" pitchFamily="18" charset="0"/>
                <a:cs typeface="Times New Roman" panose="02020603050405020304" pitchFamily="18" charset="0"/>
              </a:rPr>
              <a:t>Qua </a:t>
            </a:r>
            <a:r>
              <a:rPr lang="vi-VN" sz="2400" b="1">
                <a:latin typeface="Times New Roman" panose="02020603050405020304" pitchFamily="18" charset="0"/>
                <a:cs typeface="Times New Roman" panose="02020603050405020304" pitchFamily="18" charset="0"/>
              </a:rPr>
              <a:t>những chính sách và hoạt động phát triển nông nghiệp, thủ công nghiệp và thương nghiệp, em hãy nhận xét chung về tình hình kinh tế dưới thời </a:t>
            </a:r>
            <a:r>
              <a:rPr lang="vi-VN" sz="2400" b="1" smtClean="0">
                <a:latin typeface="Times New Roman" panose="02020603050405020304" pitchFamily="18" charset="0"/>
                <a:cs typeface="Times New Roman" panose="02020603050405020304" pitchFamily="18" charset="0"/>
              </a:rPr>
              <a:t>Trần</a:t>
            </a:r>
            <a:r>
              <a:rPr lang="en-US" sz="2400" b="1"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5" name="Rectangle 4"/>
          <p:cNvSpPr/>
          <p:nvPr/>
        </p:nvSpPr>
        <p:spPr>
          <a:xfrm>
            <a:off x="1219200" y="2590800"/>
            <a:ext cx="9753600" cy="2677656"/>
          </a:xfrm>
          <a:prstGeom prst="rect">
            <a:avLst/>
          </a:prstGeom>
        </p:spPr>
        <p:txBody>
          <a:bodyPr wrap="square">
            <a:spAutoFit/>
          </a:bodyPr>
          <a:lstStyle/>
          <a:p>
            <a:r>
              <a:rPr lang="vi-VN" sz="2400">
                <a:latin typeface="+mj-lt"/>
              </a:rPr>
              <a:t>Kinh tế thời Trần </a:t>
            </a:r>
            <a:r>
              <a:rPr lang="vi-VN" sz="2400" b="1">
                <a:latin typeface="+mj-lt"/>
              </a:rPr>
              <a:t>phát triển khá toàn diện và vững chắc</a:t>
            </a:r>
            <a:r>
              <a:rPr lang="vi-VN" sz="2400">
                <a:latin typeface="+mj-lt"/>
              </a:rPr>
              <a:t>:</a:t>
            </a:r>
          </a:p>
          <a:p>
            <a:pPr>
              <a:buFont typeface="Arial" panose="020B0604020202020204" pitchFamily="34" charset="0"/>
              <a:buChar char="•"/>
            </a:pPr>
            <a:r>
              <a:rPr lang="vi-VN" sz="2400">
                <a:solidFill>
                  <a:srgbClr val="FF0000"/>
                </a:solidFill>
                <a:latin typeface="+mj-lt"/>
              </a:rPr>
              <a:t>Nông nghiệp được phục hồi và mở rộng nhờ khẩn hoang, đắp đê, bảo vệ sức kéo.</a:t>
            </a:r>
          </a:p>
          <a:p>
            <a:pPr>
              <a:buFont typeface="Arial" panose="020B0604020202020204" pitchFamily="34" charset="0"/>
              <a:buChar char="•"/>
            </a:pPr>
            <a:r>
              <a:rPr lang="vi-VN" sz="2400">
                <a:solidFill>
                  <a:srgbClr val="FF0000"/>
                </a:solidFill>
                <a:latin typeface="+mj-lt"/>
              </a:rPr>
              <a:t>Thủ công nghiệp phát triển với nhiều xưởng nhà nước và làng nghề.</a:t>
            </a:r>
          </a:p>
          <a:p>
            <a:pPr>
              <a:buFont typeface="Arial" panose="020B0604020202020204" pitchFamily="34" charset="0"/>
              <a:buChar char="•"/>
            </a:pPr>
            <a:r>
              <a:rPr lang="vi-VN" sz="2400">
                <a:solidFill>
                  <a:srgbClr val="FF0000"/>
                </a:solidFill>
                <a:latin typeface="+mj-lt"/>
              </a:rPr>
              <a:t>Thương nghiệp sôi động</a:t>
            </a:r>
            <a:r>
              <a:rPr lang="vi-VN" sz="2400">
                <a:latin typeface="+mj-lt"/>
              </a:rPr>
              <a:t>, </a:t>
            </a:r>
            <a:r>
              <a:rPr lang="vi-VN" sz="2400">
                <a:solidFill>
                  <a:srgbClr val="FF0000"/>
                </a:solidFill>
                <a:latin typeface="+mj-lt"/>
              </a:rPr>
              <a:t>cả nội thương và ngoại thương đều được đẩy mạnh.</a:t>
            </a:r>
          </a:p>
          <a:p>
            <a:r>
              <a:rPr lang="vi-VN" sz="2400">
                <a:latin typeface="+mj-lt"/>
              </a:rPr>
              <a:t>→ Điều đó cho thấy </a:t>
            </a:r>
            <a:r>
              <a:rPr lang="vi-VN" sz="2400" b="1">
                <a:latin typeface="+mj-lt"/>
              </a:rPr>
              <a:t>nhà Trần rất chú trọng phát triển kinh tế để củng cố đất nước sau chiến tranh</a:t>
            </a:r>
            <a:r>
              <a:rPr lang="vi-VN" sz="2400">
                <a:latin typeface="+mj-lt"/>
              </a:rPr>
              <a:t>.</a:t>
            </a:r>
          </a:p>
        </p:txBody>
      </p:sp>
    </p:spTree>
    <p:extLst>
      <p:ext uri="{BB962C8B-B14F-4D97-AF65-F5344CB8AC3E}">
        <p14:creationId xmlns:p14="http://schemas.microsoft.com/office/powerpoint/2010/main" val="171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838200"/>
            <a:ext cx="9982200"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H. </a:t>
            </a:r>
            <a:r>
              <a:rPr lang="vi-VN" sz="2400" b="1" smtClean="0">
                <a:latin typeface="Times New Roman" panose="02020603050405020304" pitchFamily="18" charset="0"/>
                <a:cs typeface="Times New Roman" panose="02020603050405020304" pitchFamily="18" charset="0"/>
              </a:rPr>
              <a:t>Từ </a:t>
            </a:r>
            <a:r>
              <a:rPr lang="vi-VN" sz="2400" b="1">
                <a:latin typeface="Times New Roman" panose="02020603050405020304" pitchFamily="18" charset="0"/>
                <a:cs typeface="Times New Roman" panose="02020603050405020304" pitchFamily="18" charset="0"/>
              </a:rPr>
              <a:t>chính sách phát triển kinh tế thời </a:t>
            </a:r>
            <a:r>
              <a:rPr lang="vi-VN" sz="2400" b="1" smtClean="0">
                <a:latin typeface="Times New Roman" panose="02020603050405020304" pitchFamily="18" charset="0"/>
                <a:cs typeface="Times New Roman" panose="02020603050405020304" pitchFamily="18" charset="0"/>
              </a:rPr>
              <a:t>Trần, </a:t>
            </a:r>
            <a:r>
              <a:rPr lang="vi-VN" sz="2400" b="1">
                <a:latin typeface="Times New Roman" panose="02020603050405020304" pitchFamily="18" charset="0"/>
                <a:cs typeface="Times New Roman" panose="02020603050405020304" pitchFamily="18" charset="0"/>
              </a:rPr>
              <a:t>theo em, ngày nay Nhà nước ta cần làm gì để phát triển kinh tế đất nước bền vững?</a:t>
            </a:r>
            <a:endParaRPr lang="en-US" sz="2400" b="1">
              <a:latin typeface="Times New Roman" panose="02020603050405020304" pitchFamily="18" charset="0"/>
              <a:cs typeface="Times New Roman" panose="02020603050405020304" pitchFamily="18" charset="0"/>
            </a:endParaRPr>
          </a:p>
        </p:txBody>
      </p:sp>
      <p:sp>
        <p:nvSpPr>
          <p:cNvPr id="5" name="Rectangle 4"/>
          <p:cNvSpPr/>
          <p:nvPr/>
        </p:nvSpPr>
        <p:spPr>
          <a:xfrm>
            <a:off x="974834" y="1905000"/>
            <a:ext cx="9753600" cy="1938992"/>
          </a:xfrm>
          <a:prstGeom prst="rect">
            <a:avLst/>
          </a:prstGeom>
        </p:spPr>
        <p:txBody>
          <a:bodyPr wrap="square">
            <a:spAutoFit/>
          </a:bodyPr>
          <a:lstStyle/>
          <a:p>
            <a:r>
              <a:rPr lang="vi-VN" sz="2400">
                <a:latin typeface="+mj-lt"/>
              </a:rPr>
              <a:t>A. Chỉ chú trọng phát triển công nghiệp, bỏ qua nông nghiệp.</a:t>
            </a:r>
            <a:br>
              <a:rPr lang="vi-VN" sz="2400">
                <a:latin typeface="+mj-lt"/>
              </a:rPr>
            </a:br>
            <a:r>
              <a:rPr lang="vi-VN" sz="2400">
                <a:latin typeface="+mj-lt"/>
              </a:rPr>
              <a:t>B. Chỉ tập trung buôn bán với nước ngoài.</a:t>
            </a:r>
            <a:br>
              <a:rPr lang="vi-VN" sz="2400">
                <a:latin typeface="+mj-lt"/>
              </a:rPr>
            </a:br>
            <a:r>
              <a:rPr lang="vi-VN" sz="2400">
                <a:latin typeface="+mj-lt"/>
              </a:rPr>
              <a:t>C. Phát triển đồng bộ nông nghiệp – công nghiệp – thương mại và bảo vệ môi trường.</a:t>
            </a:r>
            <a:br>
              <a:rPr lang="vi-VN" sz="2400">
                <a:latin typeface="+mj-lt"/>
              </a:rPr>
            </a:br>
            <a:r>
              <a:rPr lang="vi-VN" sz="2400">
                <a:latin typeface="+mj-lt"/>
              </a:rPr>
              <a:t>D. Không cần quan tâm đến sản xuất trong nước.</a:t>
            </a:r>
            <a:endParaRPr lang="en-US" sz="2400">
              <a:latin typeface="+mj-lt"/>
            </a:endParaRPr>
          </a:p>
        </p:txBody>
      </p:sp>
      <p:sp>
        <p:nvSpPr>
          <p:cNvPr id="6" name="Oval 5"/>
          <p:cNvSpPr/>
          <p:nvPr/>
        </p:nvSpPr>
        <p:spPr>
          <a:xfrm>
            <a:off x="974834" y="2705338"/>
            <a:ext cx="396766" cy="338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9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219200"/>
            <a:ext cx="11049000"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a:t>
            </a:r>
            <a:r>
              <a:rPr lang="en-US" sz="2800" b="1" i="1">
                <a:latin typeface="Times New Roman" panose="02020603050405020304" pitchFamily="18" charset="0"/>
                <a:cs typeface="Times New Roman" panose="02020603050405020304" pitchFamily="18" charset="0"/>
              </a:rPr>
              <a:t>“</a:t>
            </a:r>
            <a:r>
              <a:rPr lang="vi-VN" sz="2800" b="1" i="1">
                <a:latin typeface="Times New Roman" panose="02020603050405020304" pitchFamily="18" charset="0"/>
                <a:cs typeface="Times New Roman" panose="02020603050405020304" pitchFamily="18" charset="0"/>
              </a:rPr>
              <a:t>Qua phần thảo luận và trả lời của các em, chúng ta thấy rằng: từ thời Trần đến ngày nay, muốn đất nước phát triển bền vững thì luôn phải chú trọng phát triển đồng bộ nông nghiệp – công nghiệp – thương nghiệp, gắn với bảo vệ môi trường và hội nhập. Đây chính là bài học quý giá mà lịch sử để lại cho hiện tại.”</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182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4863</TotalTime>
  <Words>3367</Words>
  <Application>Microsoft Office PowerPoint</Application>
  <PresentationFormat>Widescreen</PresentationFormat>
  <Paragraphs>293</Paragraphs>
  <Slides>51</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Microsoft YaHei</vt:lpstr>
      <vt:lpstr>Arial</vt:lpstr>
      <vt:lpstr>Calibri</vt:lpstr>
      <vt:lpstr>等线</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HOẠT ĐỘNG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Acer</cp:lastModifiedBy>
  <cp:revision>400</cp:revision>
  <cp:lastPrinted>2026-02-02T15:17:15Z</cp:lastPrinted>
  <dcterms:created xsi:type="dcterms:W3CDTF">2018-11-04T14:19:53Z</dcterms:created>
  <dcterms:modified xsi:type="dcterms:W3CDTF">2026-03-28T14:38:06Z</dcterms:modified>
</cp:coreProperties>
</file>