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89" r:id="rId3"/>
    <p:sldMasterId id="2147483797" r:id="rId4"/>
    <p:sldMasterId id="2147483827" r:id="rId5"/>
    <p:sldMasterId id="2147483836" r:id="rId6"/>
    <p:sldMasterId id="2147483848" r:id="rId7"/>
    <p:sldMasterId id="2147483858" r:id="rId8"/>
    <p:sldMasterId id="2147483897" r:id="rId9"/>
  </p:sldMasterIdLst>
  <p:notesMasterIdLst>
    <p:notesMasterId r:id="rId54"/>
  </p:notesMasterIdLst>
  <p:sldIdLst>
    <p:sldId id="595" r:id="rId10"/>
    <p:sldId id="2007577224" r:id="rId11"/>
    <p:sldId id="2007577230" r:id="rId12"/>
    <p:sldId id="324" r:id="rId13"/>
    <p:sldId id="258" r:id="rId14"/>
    <p:sldId id="2007577219" r:id="rId15"/>
    <p:sldId id="2007577232" r:id="rId16"/>
    <p:sldId id="2007577228" r:id="rId17"/>
    <p:sldId id="2007577226" r:id="rId18"/>
    <p:sldId id="2007577225" r:id="rId19"/>
    <p:sldId id="2007577229" r:id="rId20"/>
    <p:sldId id="2007577223" r:id="rId21"/>
    <p:sldId id="11088584" r:id="rId22"/>
    <p:sldId id="11088587" r:id="rId23"/>
    <p:sldId id="285" r:id="rId24"/>
    <p:sldId id="2007577227" r:id="rId25"/>
    <p:sldId id="2007577211" r:id="rId26"/>
    <p:sldId id="2007577233" r:id="rId27"/>
    <p:sldId id="465" r:id="rId28"/>
    <p:sldId id="2007577231" r:id="rId29"/>
    <p:sldId id="2007577222" r:id="rId30"/>
    <p:sldId id="470" r:id="rId31"/>
    <p:sldId id="257" r:id="rId32"/>
    <p:sldId id="2007577212" r:id="rId33"/>
    <p:sldId id="467" r:id="rId34"/>
    <p:sldId id="468" r:id="rId35"/>
    <p:sldId id="2007577234" r:id="rId36"/>
    <p:sldId id="469" r:id="rId37"/>
    <p:sldId id="278" r:id="rId38"/>
    <p:sldId id="2007577216" r:id="rId39"/>
    <p:sldId id="2007577215" r:id="rId40"/>
    <p:sldId id="2007577235" r:id="rId41"/>
    <p:sldId id="2007577207" r:id="rId42"/>
    <p:sldId id="283" r:id="rId43"/>
    <p:sldId id="2007577221" r:id="rId44"/>
    <p:sldId id="282" r:id="rId45"/>
    <p:sldId id="662" r:id="rId46"/>
    <p:sldId id="2007577220" r:id="rId47"/>
    <p:sldId id="661" r:id="rId48"/>
    <p:sldId id="460" r:id="rId49"/>
    <p:sldId id="461" r:id="rId50"/>
    <p:sldId id="462" r:id="rId51"/>
    <p:sldId id="463" r:id="rId52"/>
    <p:sldId id="475" r:id="rId5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6" autoAdjust="0"/>
    <p:restoredTop sz="96341"/>
  </p:normalViewPr>
  <p:slideViewPr>
    <p:cSldViewPr snapToGrid="0" snapToObjects="1" showGuides="1">
      <p:cViewPr varScale="1">
        <p:scale>
          <a:sx n="112" d="100"/>
          <a:sy n="112" d="100"/>
        </p:scale>
        <p:origin x="390" y="114"/>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AA656-E009-6F47-AB88-C3DA4201F1D7}" type="datetimeFigureOut">
              <a:rPr lang="en-VN" smtClean="0"/>
              <a:t>04/05/2026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F1CF9-9DFC-4F46-AEE4-D7DA01F106A8}" type="slidenum">
              <a:rPr lang="en-VN" smtClean="0"/>
              <a:t>‹#›</a:t>
            </a:fld>
            <a:endParaRPr lang="en-VN"/>
          </a:p>
        </p:txBody>
      </p:sp>
    </p:spTree>
    <p:extLst>
      <p:ext uri="{BB962C8B-B14F-4D97-AF65-F5344CB8AC3E}">
        <p14:creationId xmlns:p14="http://schemas.microsoft.com/office/powerpoint/2010/main" val="125880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139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5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47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d931ca177_0_32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6d931ca177_0_3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776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911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72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59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75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14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461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139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00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698789-AE33-466C-81DC-308E530C79E9}" type="datetimeFigureOut">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718213186"/>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698789-AE33-466C-81DC-308E530C79E9}"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49677062"/>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698789-AE33-466C-81DC-308E530C79E9}"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889992562"/>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873900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34719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3453019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2" name="Google Shape;182;p3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4184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4" name="Google Shape;184;p30"/>
          <p:cNvSpPr txBox="1">
            <a:spLocks noGrp="1"/>
          </p:cNvSpPr>
          <p:nvPr>
            <p:ph type="subTitle" idx="1"/>
          </p:nvPr>
        </p:nvSpPr>
        <p:spPr>
          <a:xfrm>
            <a:off x="14184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810096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065041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44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179593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638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39058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92378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172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91613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02577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995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70" lvl="0" indent="-524907">
              <a:spcBef>
                <a:spcPts val="800"/>
              </a:spcBef>
              <a:spcAft>
                <a:spcPts val="0"/>
              </a:spcAft>
              <a:buSzPts val="2600"/>
              <a:buChar char="◈"/>
              <a:defRPr sz="3467"/>
            </a:lvl1pPr>
            <a:lvl2pPr marL="1219140" lvl="1" indent="-524907">
              <a:spcBef>
                <a:spcPts val="0"/>
              </a:spcBef>
              <a:spcAft>
                <a:spcPts val="0"/>
              </a:spcAft>
              <a:buSzPts val="2600"/>
              <a:buChar char="◆"/>
              <a:defRPr sz="3467"/>
            </a:lvl2pPr>
            <a:lvl3pPr marL="1828709" lvl="2" indent="-524907">
              <a:spcBef>
                <a:spcPts val="0"/>
              </a:spcBef>
              <a:spcAft>
                <a:spcPts val="0"/>
              </a:spcAft>
              <a:buSzPts val="2600"/>
              <a:buChar char="◇"/>
              <a:defRPr sz="3467"/>
            </a:lvl3pPr>
            <a:lvl4pPr marL="2438278" lvl="3" indent="-524907">
              <a:spcBef>
                <a:spcPts val="0"/>
              </a:spcBef>
              <a:spcAft>
                <a:spcPts val="0"/>
              </a:spcAft>
              <a:buSzPts val="2600"/>
              <a:buChar char="⬥"/>
              <a:defRPr sz="3467"/>
            </a:lvl4pPr>
            <a:lvl5pPr marL="3047848" lvl="4" indent="-524907">
              <a:spcBef>
                <a:spcPts val="0"/>
              </a:spcBef>
              <a:spcAft>
                <a:spcPts val="0"/>
              </a:spcAft>
              <a:buSzPts val="2600"/>
              <a:buChar char="⬦"/>
              <a:defRPr sz="3467"/>
            </a:lvl5pPr>
            <a:lvl6pPr marL="3657418" lvl="5" indent="-524907">
              <a:spcBef>
                <a:spcPts val="0"/>
              </a:spcBef>
              <a:spcAft>
                <a:spcPts val="0"/>
              </a:spcAft>
              <a:buSzPts val="2600"/>
              <a:buChar char="⬦"/>
              <a:defRPr sz="3467"/>
            </a:lvl6pPr>
            <a:lvl7pPr marL="4266987" lvl="6" indent="-524907">
              <a:spcBef>
                <a:spcPts val="0"/>
              </a:spcBef>
              <a:spcAft>
                <a:spcPts val="0"/>
              </a:spcAft>
              <a:buSzPts val="2600"/>
              <a:buChar char="⬦"/>
              <a:defRPr sz="3467"/>
            </a:lvl7pPr>
            <a:lvl8pPr marL="4876557" lvl="7" indent="-524907">
              <a:spcBef>
                <a:spcPts val="0"/>
              </a:spcBef>
              <a:spcAft>
                <a:spcPts val="0"/>
              </a:spcAft>
              <a:buSzPts val="2600"/>
              <a:buChar char="⬦"/>
              <a:defRPr sz="3467"/>
            </a:lvl8pPr>
            <a:lvl9pPr marL="5486126" lvl="8" indent="-524907">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497770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0870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037545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14844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70" lvl="0" indent="-304784">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985474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4698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7406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159129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52265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832310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26141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3698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4153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6853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1913668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9572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791304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1884809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612586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187286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946060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05646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921562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3384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759523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0794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783187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168119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15382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653300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496285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9059833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418967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xmlns=""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xmlns=""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xmlns=""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1532167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408381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02077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140822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0581349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0167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9312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7228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59788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87525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52993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645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86977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632025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D3D60A-8F29-48DF-86C7-05E07CEF3951}"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197159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31710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3D60A-8F29-48DF-86C7-05E07CEF3951}"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01173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D3D60A-8F29-48DF-86C7-05E07CEF3951}" type="datetimeFigureOut">
              <a:rPr lang="en-US" smtClean="0"/>
              <a:pPr/>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2708964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D3D60A-8F29-48DF-86C7-05E07CEF3951}" type="datetimeFigureOut">
              <a:rPr lang="en-US" smtClean="0"/>
              <a:pPr/>
              <a:t>4/5/2026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17965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D3D60A-8F29-48DF-86C7-05E07CEF3951}" type="datetimeFigureOut">
              <a:rPr lang="en-US" smtClean="0"/>
              <a:pPr/>
              <a:t>4/5/2026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8247483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3D60A-8F29-48DF-86C7-05E07CEF3951}" type="datetimeFigureOut">
              <a:rPr lang="en-US" smtClean="0"/>
              <a:pPr/>
              <a:t>4/5/2026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459359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787285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71230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02647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133781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87759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5068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8786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6727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47948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44065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4626628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97720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8292166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62473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568366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38479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13382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534290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970793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92709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586322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7410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417294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264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3857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913558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4/5/2026</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991656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698789-AE33-466C-81DC-308E530C79E9}"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1151060"/>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5476884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698789-AE33-466C-81DC-308E530C79E9}"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03979513"/>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698789-AE33-466C-81DC-308E530C79E9}" type="datetimeFigureOut">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014087406"/>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8698789-AE33-466C-81DC-308E530C79E9}" type="datetimeFigureOut">
              <a:rPr lang="en-US" smtClean="0"/>
              <a:t>4/5/2026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931750605"/>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698789-AE33-466C-81DC-308E530C79E9}" type="datetimeFigureOut">
              <a:rPr lang="en-US" smtClean="0"/>
              <a:t>4/5/2026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207050774"/>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4/5/2026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379627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698789-AE33-466C-81DC-308E530C79E9}" type="datetimeFigureOut">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41273854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theme" Target="../theme/theme7.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18000439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472987204"/>
      </p:ext>
    </p:extLst>
  </p:cSld>
  <p:clrMap bg1="lt1" tx1="dk1" bg2="dk2" tx2="lt2" accent1="accent1" accent2="accent2" accent3="accent3" accent4="accent4" accent5="accent5" accent6="accent6" hlink="hlink" folHlink="folHlink"/>
  <p:sldLayoutIdLst>
    <p:sldLayoutId id="2147483687" r:id="rId1"/>
    <p:sldLayoutId id="2147483694" r:id="rId2"/>
    <p:sldLayoutId id="2147483697" r:id="rId3"/>
    <p:sldLayoutId id="2147483698" r:id="rId4"/>
    <p:sldLayoutId id="2147483730" r:id="rId5"/>
    <p:sldLayoutId id="214748391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87421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689259"/>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50874112"/>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3D60A-8F29-48DF-86C7-05E07CEF3951}" type="datetimeFigureOut">
              <a:rPr lang="en-US" smtClean="0"/>
              <a:pPr/>
              <a:t>4/5/2026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738EE-E1EC-4B3B-964D-732B45815ED0}" type="slidenum">
              <a:rPr lang="en-US" smtClean="0"/>
              <a:pPr/>
              <a:t>‹#›</a:t>
            </a:fld>
            <a:endParaRPr lang="en-US"/>
          </a:p>
        </p:txBody>
      </p:sp>
    </p:spTree>
    <p:extLst>
      <p:ext uri="{BB962C8B-B14F-4D97-AF65-F5344CB8AC3E}">
        <p14:creationId xmlns:p14="http://schemas.microsoft.com/office/powerpoint/2010/main" val="363376094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27432251"/>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4/5/2026</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899962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4/5/2026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49542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5" Type="http://schemas.openxmlformats.org/officeDocument/2006/relationships/image" Target="../media/image18.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2.xml"/><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105.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07.xml"/><Relationship Id="rId5" Type="http://schemas.openxmlformats.org/officeDocument/2006/relationships/image" Target="../media/image44.gif"/><Relationship Id="rId4" Type="http://schemas.openxmlformats.org/officeDocument/2006/relationships/image" Target="../media/image43.gif"/></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7.xml"/><Relationship Id="rId4" Type="http://schemas.openxmlformats.org/officeDocument/2006/relationships/image" Target="../media/image49.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9.gif"/><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93.xml"/><Relationship Id="rId5" Type="http://schemas.openxmlformats.org/officeDocument/2006/relationships/image" Target="../media/image49.gif"/><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93.xml"/><Relationship Id="rId5" Type="http://schemas.openxmlformats.org/officeDocument/2006/relationships/image" Target="../media/image49.gif"/><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93.xml"/><Relationship Id="rId5" Type="http://schemas.openxmlformats.org/officeDocument/2006/relationships/image" Target="../media/image49.gif"/><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93.xml"/><Relationship Id="rId5" Type="http://schemas.openxmlformats.org/officeDocument/2006/relationships/image" Target="../media/image49.gif"/><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algn="ctr" defTabSz="1219170">
              <a:buClr>
                <a:srgbClr val="000000"/>
              </a:buCl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46144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86984-8FE6-A641-8273-D10D287EC42A}"/>
              </a:ext>
            </a:extLst>
          </p:cNvPr>
          <p:cNvSpPr/>
          <p:nvPr/>
        </p:nvSpPr>
        <p:spPr>
          <a:xfrm>
            <a:off x="2085667" y="6266115"/>
            <a:ext cx="8052204" cy="666786"/>
          </a:xfrm>
          <a:prstGeom prst="rect">
            <a:avLst/>
          </a:prstGeom>
        </p:spPr>
        <p:txBody>
          <a:bodyPr wrap="none">
            <a:spAutoFit/>
          </a:bodyPr>
          <a:lstStyle/>
          <a:p>
            <a:pPr defTabSz="1219170">
              <a:buClr>
                <a:srgbClr val="000000"/>
              </a:buClr>
              <a:defRPr/>
            </a:pPr>
            <a:r>
              <a:rPr lang="vi-VN" sz="3733" i="1" kern="0" dirty="0">
                <a:solidFill>
                  <a:srgbClr val="000000"/>
                </a:solidFill>
                <a:latin typeface="Times New Roman" panose="02020603050405020304" pitchFamily="18" charset="0"/>
                <a:cs typeface="Times New Roman" panose="02020603050405020304" pitchFamily="18" charset="0"/>
                <a:sym typeface="Arial"/>
              </a:rPr>
              <a:t>Tranh mô tả cảnh đàn áp của quân Minh</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6" name="Picture 4" descr="Chính sách cai trị của nhà Minh | SGK Lịch sử lớp 7">
            <a:extLst>
              <a:ext uri="{FF2B5EF4-FFF2-40B4-BE49-F238E27FC236}">
                <a16:creationId xmlns:a16="http://schemas.microsoft.com/office/drawing/2014/main" id="{5D67D4E7-1BDF-7D4E-A8AB-EE8DC03ED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6" y="0"/>
            <a:ext cx="6487615" cy="632452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Sự Tàn Bạo của Giặc Minh Khi Chiếm Đại Việt">
            <a:extLst>
              <a:ext uri="{FF2B5EF4-FFF2-40B4-BE49-F238E27FC236}">
                <a16:creationId xmlns:a16="http://schemas.microsoft.com/office/drawing/2014/main" id="{356D63BA-3040-CA40-8599-515E07062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44685" cy="634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5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barn(outVertical)">
                                      <p:cBhvr>
                                        <p:cTn id="10" dur="500"/>
                                        <p:tgtEl>
                                          <p:spTgt spid="23556"/>
                                        </p:tgtEl>
                                      </p:cBhvr>
                                    </p:animEffect>
                                  </p:childTnLst>
                                </p:cTn>
                              </p:par>
                              <p:par>
                                <p:cTn id="11" presetID="16" presetClass="entr" presetSubtype="37"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arn(outVertical)">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C49B7-A773-0E22-D8F7-3F3D87521499}"/>
              </a:ext>
            </a:extLst>
          </p:cNvPr>
          <p:cNvPicPr>
            <a:picLocks noChangeAspect="1"/>
          </p:cNvPicPr>
          <p:nvPr/>
        </p:nvPicPr>
        <p:blipFill>
          <a:blip r:embed="rId2"/>
          <a:stretch>
            <a:fillRect/>
          </a:stretch>
        </p:blipFill>
        <p:spPr>
          <a:xfrm>
            <a:off x="0" y="0"/>
            <a:ext cx="12467587" cy="7091916"/>
          </a:xfrm>
          <a:prstGeom prst="rect">
            <a:avLst/>
          </a:prstGeom>
        </p:spPr>
      </p:pic>
      <p:grpSp>
        <p:nvGrpSpPr>
          <p:cNvPr id="3" name="Group 2">
            <a:extLst>
              <a:ext uri="{FF2B5EF4-FFF2-40B4-BE49-F238E27FC236}">
                <a16:creationId xmlns:a16="http://schemas.microsoft.com/office/drawing/2014/main" id="{18B08994-C2DE-976D-B808-B4FC6F3A85C6}"/>
              </a:ext>
            </a:extLst>
          </p:cNvPr>
          <p:cNvGrpSpPr/>
          <p:nvPr/>
        </p:nvGrpSpPr>
        <p:grpSpPr>
          <a:xfrm>
            <a:off x="4514628" y="2058996"/>
            <a:ext cx="7677372" cy="1823026"/>
            <a:chOff x="4123908" y="1794213"/>
            <a:chExt cx="7677372" cy="1823026"/>
          </a:xfrm>
        </p:grpSpPr>
        <p:sp>
          <p:nvSpPr>
            <p:cNvPr id="4" name="Terminator 22">
              <a:extLst>
                <a:ext uri="{FF2B5EF4-FFF2-40B4-BE49-F238E27FC236}">
                  <a16:creationId xmlns:a16="http://schemas.microsoft.com/office/drawing/2014/main" id="{4C79DDEC-3F25-A2A6-2504-BDDE815517A9}"/>
                </a:ext>
              </a:extLst>
            </p:cNvPr>
            <p:cNvSpPr/>
            <p:nvPr/>
          </p:nvSpPr>
          <p:spPr>
            <a:xfrm>
              <a:off x="4123908" y="1794213"/>
              <a:ext cx="7677372" cy="1823026"/>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5" name="Rectangle 4">
              <a:extLst>
                <a:ext uri="{FF2B5EF4-FFF2-40B4-BE49-F238E27FC236}">
                  <a16:creationId xmlns:a16="http://schemas.microsoft.com/office/drawing/2014/main" id="{C9C00B6E-4150-50A8-092F-EB6C5DB82932}"/>
                </a:ext>
              </a:extLst>
            </p:cNvPr>
            <p:cNvSpPr/>
            <p:nvPr/>
          </p:nvSpPr>
          <p:spPr>
            <a:xfrm>
              <a:off x="4230567" y="2127586"/>
              <a:ext cx="7464054" cy="1200329"/>
            </a:xfrm>
            <a:prstGeom prst="rect">
              <a:avLst/>
            </a:prstGeom>
          </p:spPr>
          <p:txBody>
            <a:bodyPr wrap="square">
              <a:spAutoFit/>
            </a:bodyPr>
            <a:lstStyle/>
            <a:p>
              <a:pPr algn="ctr"/>
              <a:r>
                <a:rPr lang="vi-VN" sz="3600" dirty="0">
                  <a:solidFill>
                    <a:srgbClr val="0070C0"/>
                  </a:solidFill>
                  <a:latin typeface="Times New Roman" panose="02020603050405020304" pitchFamily="18" charset="0"/>
                  <a:cs typeface="Times New Roman" panose="02020603050405020304" pitchFamily="18" charset="0"/>
                </a:rPr>
                <a:t>“Nướng dân đen trên ngọn lửa hung tàn</a:t>
              </a:r>
            </a:p>
            <a:p>
              <a:pPr algn="ctr"/>
              <a:r>
                <a:rPr lang="vi-VN" sz="3600" dirty="0">
                  <a:solidFill>
                    <a:srgbClr val="0070C0"/>
                  </a:solidFill>
                  <a:latin typeface="Times New Roman" panose="02020603050405020304" pitchFamily="18" charset="0"/>
                  <a:cs typeface="Times New Roman" panose="02020603050405020304" pitchFamily="18" charset="0"/>
                </a:rPr>
                <a:t> Vùi con đỏ xuống dưới hầm tai vạ”</a:t>
              </a:r>
            </a:p>
          </p:txBody>
        </p:sp>
      </p:grpSp>
    </p:spTree>
    <p:extLst>
      <p:ext uri="{BB962C8B-B14F-4D97-AF65-F5344CB8AC3E}">
        <p14:creationId xmlns:p14="http://schemas.microsoft.com/office/powerpoint/2010/main" val="34607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 minh bóc lột.mp4" descr="nhà minh bóc lột.mp4">
            <a:hlinkClick r:id="" action="ppaction://media"/>
            <a:extLst>
              <a:ext uri="{FF2B5EF4-FFF2-40B4-BE49-F238E27FC236}">
                <a16:creationId xmlns:a16="http://schemas.microsoft.com/office/drawing/2014/main" id="{7B9FDD71-BD58-2649-ADE2-D8B3D32BAA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7018"/>
            <a:ext cx="12240684" cy="6820983"/>
          </a:xfrm>
          <a:prstGeom prst="rect">
            <a:avLst/>
          </a:prstGeom>
        </p:spPr>
      </p:pic>
      <p:pic>
        <p:nvPicPr>
          <p:cNvPr id="3" name="Picture 2">
            <a:extLst>
              <a:ext uri="{FF2B5EF4-FFF2-40B4-BE49-F238E27FC236}">
                <a16:creationId xmlns:a16="http://schemas.microsoft.com/office/drawing/2014/main" id="{3FD0376C-0230-9449-9B25-2F7BCEA470AD}"/>
              </a:ext>
            </a:extLst>
          </p:cNvPr>
          <p:cNvPicPr>
            <a:picLocks noChangeAspect="1"/>
          </p:cNvPicPr>
          <p:nvPr/>
        </p:nvPicPr>
        <p:blipFill>
          <a:blip r:embed="rId5"/>
          <a:stretch>
            <a:fillRect/>
          </a:stretch>
        </p:blipFill>
        <p:spPr>
          <a:xfrm>
            <a:off x="1" y="37018"/>
            <a:ext cx="12240684" cy="6857999"/>
          </a:xfrm>
          <a:prstGeom prst="rect">
            <a:avLst/>
          </a:prstGeom>
        </p:spPr>
      </p:pic>
      <p:grpSp>
        <p:nvGrpSpPr>
          <p:cNvPr id="9" name="Group 8">
            <a:extLst>
              <a:ext uri="{FF2B5EF4-FFF2-40B4-BE49-F238E27FC236}">
                <a16:creationId xmlns:a16="http://schemas.microsoft.com/office/drawing/2014/main" id="{2F1B9832-0543-7146-8665-61E430FE5359}"/>
              </a:ext>
            </a:extLst>
          </p:cNvPr>
          <p:cNvGrpSpPr/>
          <p:nvPr/>
        </p:nvGrpSpPr>
        <p:grpSpPr>
          <a:xfrm>
            <a:off x="4091005" y="1736429"/>
            <a:ext cx="8100996" cy="5054544"/>
            <a:chOff x="3238431" y="1507123"/>
            <a:chExt cx="6075747" cy="3790908"/>
          </a:xfrm>
        </p:grpSpPr>
        <p:sp>
          <p:nvSpPr>
            <p:cNvPr id="7" name="Rounded Rectangle 6">
              <a:extLst>
                <a:ext uri="{FF2B5EF4-FFF2-40B4-BE49-F238E27FC236}">
                  <a16:creationId xmlns:a16="http://schemas.microsoft.com/office/drawing/2014/main" id="{E270940D-B365-8644-8B4B-496E4C15B8F2}"/>
                </a:ext>
              </a:extLst>
            </p:cNvPr>
            <p:cNvSpPr/>
            <p:nvPr/>
          </p:nvSpPr>
          <p:spPr>
            <a:xfrm>
              <a:off x="3419564" y="1507123"/>
              <a:ext cx="5894614" cy="37840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sp>
          <p:nvSpPr>
            <p:cNvPr id="8" name="Rectangle 7">
              <a:extLst>
                <a:ext uri="{FF2B5EF4-FFF2-40B4-BE49-F238E27FC236}">
                  <a16:creationId xmlns:a16="http://schemas.microsoft.com/office/drawing/2014/main" id="{08E19549-6545-9349-993A-3D4B29EE736C}"/>
                </a:ext>
              </a:extLst>
            </p:cNvPr>
            <p:cNvSpPr/>
            <p:nvPr/>
          </p:nvSpPr>
          <p:spPr>
            <a:xfrm>
              <a:off x="3238431" y="1534886"/>
              <a:ext cx="5894614" cy="3763145"/>
            </a:xfrm>
            <a:prstGeom prst="rect">
              <a:avLst/>
            </a:prstGeom>
          </p:spPr>
          <p:txBody>
            <a:bodyPr wrap="square">
              <a:spAutoFit/>
            </a:bodyPr>
            <a:lstStyle/>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“Nướng dân đen trên ngọn lửa hung tàn</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Vùi con đỏ xuống dưới hầm tai vạ</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Dối trời lừa dân đủ muôn ngàn kế</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Gây thù kết oán trải mấy mươi năm</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Bại nhân nghĩa nát cả đất trời.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Nặng thuế khóa sạch không đầm núi.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Người bị ép xuống biển dòng lưng mò ngọc,</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Ngán thay cá mập thuồng luồng.</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Kẻ bị đem vào núi đãi cát tìm vàng…</a:t>
              </a:r>
            </a:p>
            <a:p>
              <a:pPr algn="ctr" defTabSz="914377">
                <a:defRPr/>
              </a:pPr>
              <a:endParaRPr lang="vi-VN" sz="2667" dirty="0">
                <a:solidFill>
                  <a:srgbClr val="0070C0"/>
                </a:solidFill>
                <a:latin typeface="Times New Roman" panose="02020603050405020304" pitchFamily="18" charset="0"/>
                <a:cs typeface="Times New Roman" panose="02020603050405020304" pitchFamily="18" charset="0"/>
                <a:sym typeface="Arial"/>
              </a:endParaRP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…Độc ác thay trúc Nam Sơn không ghi hết tội. </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Dơ bẩn thay, nước Đông Hải không rửa sạch  mùi .”</a:t>
              </a:r>
            </a:p>
          </p:txBody>
        </p:sp>
      </p:grpSp>
      <p:grpSp>
        <p:nvGrpSpPr>
          <p:cNvPr id="10" name="Group 9">
            <a:extLst>
              <a:ext uri="{FF2B5EF4-FFF2-40B4-BE49-F238E27FC236}">
                <a16:creationId xmlns:a16="http://schemas.microsoft.com/office/drawing/2014/main" id="{DCBAEA2C-A8E3-F84A-9CA8-FBA0F22B6EC9}"/>
              </a:ext>
            </a:extLst>
          </p:cNvPr>
          <p:cNvGrpSpPr/>
          <p:nvPr/>
        </p:nvGrpSpPr>
        <p:grpSpPr>
          <a:xfrm>
            <a:off x="-89109" y="-79941"/>
            <a:ext cx="12329793" cy="6937941"/>
            <a:chOff x="0" y="0"/>
            <a:chExt cx="9350690" cy="5318936"/>
          </a:xfrm>
        </p:grpSpPr>
        <p:sp>
          <p:nvSpPr>
            <p:cNvPr id="11" name="Rectangle 10">
              <a:extLst>
                <a:ext uri="{FF2B5EF4-FFF2-40B4-BE49-F238E27FC236}">
                  <a16:creationId xmlns:a16="http://schemas.microsoft.com/office/drawing/2014/main" id="{7C6AD8F1-F903-E042-86D5-F314C0D4ED94}"/>
                </a:ext>
              </a:extLst>
            </p:cNvPr>
            <p:cNvSpPr/>
            <p:nvPr/>
          </p:nvSpPr>
          <p:spPr>
            <a:xfrm>
              <a:off x="0" y="0"/>
              <a:ext cx="9350690" cy="5318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pic>
          <p:nvPicPr>
            <p:cNvPr id="12" name="Picture 2" descr="Đại Việt Sử Ký Toàn Thư by Ngô Sĩ Liên">
              <a:extLst>
                <a:ext uri="{FF2B5EF4-FFF2-40B4-BE49-F238E27FC236}">
                  <a16:creationId xmlns:a16="http://schemas.microsoft.com/office/drawing/2014/main" id="{90D922A4-986B-904C-B8C7-DB4F44E7D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94214" cy="5318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a:extLst>
                <a:ext uri="{FF2B5EF4-FFF2-40B4-BE49-F238E27FC236}">
                  <a16:creationId xmlns:a16="http://schemas.microsoft.com/office/drawing/2014/main" id="{8050A3E2-84C4-6E4A-88A2-394756D35516}"/>
                </a:ext>
              </a:extLst>
            </p:cNvPr>
            <p:cNvSpPr txBox="1">
              <a:spLocks noChangeArrowheads="1"/>
            </p:cNvSpPr>
            <p:nvPr/>
          </p:nvSpPr>
          <p:spPr bwMode="auto">
            <a:xfrm>
              <a:off x="2694213" y="157843"/>
              <a:ext cx="6656477" cy="403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indent="713300" algn="just" defTabSz="1219170">
                <a:buClr>
                  <a:srgbClr val="000000"/>
                </a:buClr>
                <a:defRPr/>
              </a:pPr>
              <a:r>
                <a:rPr lang="vi-VN" sz="3733" i="1" kern="0" dirty="0">
                  <a:solidFill>
                    <a:prstClr val="black"/>
                  </a:solidFill>
                  <a:latin typeface="Times New Roman"/>
                  <a:cs typeface="Times New Roman" pitchFamily="18" charset="0"/>
                  <a:sym typeface="Arial"/>
                </a:rPr>
                <a:t>“Trương Phụ đi đến đâu là giết hại, hoặc chất thây thành núi, hoặc moi ruột quấn vào cây, rán thịt người lấy mỡ, hoặc nướng đốt làm trò chơi, thậm chí có kẻ mổ bụng, moi thai cắt lấy hai đầu để ứng lệnh. Ở Kinh lộ và các nơi dân còn sót thì bị bắt hết làm nô tì và bị chuyển bán mà tan tác bốn phương cả”.</a:t>
              </a:r>
              <a:endParaRPr lang="vi-VN" sz="3733" kern="0" dirty="0">
                <a:solidFill>
                  <a:prstClr val="black"/>
                </a:solidFill>
                <a:latin typeface="Times New Roman"/>
                <a:cs typeface="Times New Roman" pitchFamily="18" charset="0"/>
                <a:sym typeface="Arial"/>
              </a:endParaRPr>
            </a:p>
            <a:p>
              <a:pPr algn="r" defTabSz="1219170">
                <a:buClr>
                  <a:srgbClr val="000000"/>
                </a:buClr>
                <a:defRPr/>
              </a:pPr>
              <a:r>
                <a:rPr lang="vi-VN" sz="3733" i="1" kern="0" dirty="0">
                  <a:solidFill>
                    <a:srgbClr val="0070C0"/>
                  </a:solidFill>
                  <a:latin typeface="Times New Roman"/>
                  <a:cs typeface="Times New Roman" pitchFamily="18" charset="0"/>
                  <a:sym typeface="Arial"/>
                </a:rPr>
                <a:t>(Đại Việt sử kí toàn thư)</a:t>
              </a:r>
              <a:endParaRPr lang="en-US" sz="3733" i="1" kern="0" dirty="0">
                <a:solidFill>
                  <a:srgbClr val="0070C0"/>
                </a:solidFill>
                <a:latin typeface="Times New Roman"/>
                <a:cs typeface="Times New Roman" pitchFamily="18" charset="0"/>
                <a:sym typeface="Arial"/>
              </a:endParaRPr>
            </a:p>
          </p:txBody>
        </p:sp>
      </p:grpSp>
    </p:spTree>
    <p:extLst>
      <p:ext uri="{BB962C8B-B14F-4D97-AF65-F5344CB8AC3E}">
        <p14:creationId xmlns:p14="http://schemas.microsoft.com/office/powerpoint/2010/main" val="2742195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DSC_2589">
            <a:extLst>
              <a:ext uri="{FF2B5EF4-FFF2-40B4-BE49-F238E27FC236}">
                <a16:creationId xmlns:a16="http://schemas.microsoft.com/office/drawing/2014/main" id="{40781FC7-D302-EF43-BDD2-34A2F990D5C3}"/>
              </a:ext>
            </a:extLst>
          </p:cNvPr>
          <p:cNvPicPr>
            <a:picLocks noChangeAspect="1" noChangeArrowheads="1"/>
          </p:cNvPicPr>
          <p:nvPr/>
        </p:nvPicPr>
        <p:blipFill rotWithShape="1">
          <a:blip r:embed="rId2" cstate="print"/>
          <a:srcRect l="7287" r="6276" b="11064"/>
          <a:stretch/>
        </p:blipFill>
        <p:spPr bwMode="auto">
          <a:xfrm>
            <a:off x="1" y="92241"/>
            <a:ext cx="12192000" cy="6260432"/>
          </a:xfrm>
          <a:prstGeom prst="rect">
            <a:avLst/>
          </a:prstGeom>
          <a:noFill/>
        </p:spPr>
      </p:pic>
      <p:sp>
        <p:nvSpPr>
          <p:cNvPr id="4" name="Text Box 10">
            <a:extLst>
              <a:ext uri="{FF2B5EF4-FFF2-40B4-BE49-F238E27FC236}">
                <a16:creationId xmlns:a16="http://schemas.microsoft.com/office/drawing/2014/main" id="{555E250B-BC7B-074C-915E-725E9ADE9C7D}"/>
              </a:ext>
            </a:extLst>
          </p:cNvPr>
          <p:cNvSpPr txBox="1">
            <a:spLocks noChangeArrowheads="1"/>
          </p:cNvSpPr>
          <p:nvPr/>
        </p:nvSpPr>
        <p:spPr bwMode="auto">
          <a:xfrm>
            <a:off x="-1" y="6248400"/>
            <a:ext cx="11035303" cy="584775"/>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3200" b="1" kern="0" dirty="0" err="1">
                <a:solidFill>
                  <a:srgbClr val="000000"/>
                </a:solidFill>
                <a:latin typeface="Times New Roman" pitchFamily="18" charset="0"/>
                <a:cs typeface="Arial"/>
                <a:sym typeface="Arial"/>
              </a:rPr>
              <a:t>Lược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đồ</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nơi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diễn</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ra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các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cuộc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khởi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nghĩa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chống</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quân</a:t>
            </a:r>
            <a:r>
              <a:rPr lang="en-US" sz="3200" b="1" kern="0" dirty="0">
                <a:solidFill>
                  <a:srgbClr val="000000"/>
                </a:solidFill>
                <a:latin typeface="Times New Roman" pitchFamily="18" charset="0"/>
                <a:cs typeface="Arial"/>
                <a:sym typeface="Arial"/>
              </a:rPr>
              <a:t> Minh</a:t>
            </a:r>
          </a:p>
        </p:txBody>
      </p:sp>
      <p:sp>
        <p:nvSpPr>
          <p:cNvPr id="5" name="AutoShape 21">
            <a:extLst>
              <a:ext uri="{FF2B5EF4-FFF2-40B4-BE49-F238E27FC236}">
                <a16:creationId xmlns:a16="http://schemas.microsoft.com/office/drawing/2014/main" id="{67E4A8DD-BF82-BC4D-81D6-2BCCBD1AD715}"/>
              </a:ext>
            </a:extLst>
          </p:cNvPr>
          <p:cNvSpPr>
            <a:spLocks noChangeArrowheads="1"/>
          </p:cNvSpPr>
          <p:nvPr/>
        </p:nvSpPr>
        <p:spPr bwMode="auto">
          <a:xfrm>
            <a:off x="5139712" y="92242"/>
            <a:ext cx="3251200" cy="535516"/>
          </a:xfrm>
          <a:prstGeom prst="wedgeRectCallout">
            <a:avLst>
              <a:gd name="adj1" fmla="val 13013"/>
              <a:gd name="adj2" fmla="val 23899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TẤT ĐẠI</a:t>
            </a:r>
          </a:p>
        </p:txBody>
      </p:sp>
      <p:sp>
        <p:nvSpPr>
          <p:cNvPr id="6" name="Text Box 23">
            <a:extLst>
              <a:ext uri="{FF2B5EF4-FFF2-40B4-BE49-F238E27FC236}">
                <a16:creationId xmlns:a16="http://schemas.microsoft.com/office/drawing/2014/main" id="{06ACA853-6B6B-0A48-9207-7C3720EF1296}"/>
              </a:ext>
            </a:extLst>
          </p:cNvPr>
          <p:cNvSpPr txBox="1">
            <a:spLocks noChangeArrowheads="1"/>
          </p:cNvSpPr>
          <p:nvPr/>
        </p:nvSpPr>
        <p:spPr bwMode="auto">
          <a:xfrm>
            <a:off x="7137848" y="1362800"/>
            <a:ext cx="1952681"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Bắc</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Giang</a:t>
            </a:r>
            <a:endParaRPr lang="en-US" sz="1867" b="1" kern="0" dirty="0">
              <a:solidFill>
                <a:srgbClr val="000000"/>
              </a:solidFill>
              <a:latin typeface="Times New Roman" pitchFamily="18" charset="0"/>
              <a:cs typeface="Times New Roman" pitchFamily="18" charset="0"/>
              <a:sym typeface="Arial"/>
            </a:endParaRPr>
          </a:p>
        </p:txBody>
      </p:sp>
      <p:sp>
        <p:nvSpPr>
          <p:cNvPr id="7" name="Text Box 12">
            <a:extLst>
              <a:ext uri="{FF2B5EF4-FFF2-40B4-BE49-F238E27FC236}">
                <a16:creationId xmlns:a16="http://schemas.microsoft.com/office/drawing/2014/main" id="{BDD4ED28-2AC8-5A47-8DB7-B5C378EB93AD}"/>
              </a:ext>
            </a:extLst>
          </p:cNvPr>
          <p:cNvSpPr txBox="1">
            <a:spLocks noChangeArrowheads="1"/>
          </p:cNvSpPr>
          <p:nvPr/>
        </p:nvSpPr>
        <p:spPr bwMode="auto">
          <a:xfrm>
            <a:off x="4597847" y="2102156"/>
            <a:ext cx="2540000" cy="379656"/>
          </a:xfrm>
          <a:prstGeom prst="rect">
            <a:avLst/>
          </a:prstGeom>
          <a:noFill/>
          <a:ln w="9525">
            <a:noFill/>
            <a:miter lim="800000"/>
            <a:headEnd/>
            <a:tailEnd/>
          </a:ln>
          <a:effectLst/>
        </p:spPr>
        <p:txBody>
          <a:bodyPr>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Thái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Nguyên</a:t>
            </a:r>
            <a:endParaRPr lang="en-US" sz="1867" b="1" kern="0" dirty="0">
              <a:solidFill>
                <a:srgbClr val="000000"/>
              </a:solidFill>
              <a:latin typeface="Times New Roman" pitchFamily="18" charset="0"/>
              <a:cs typeface="Times New Roman" pitchFamily="18" charset="0"/>
              <a:sym typeface="Arial"/>
            </a:endParaRPr>
          </a:p>
        </p:txBody>
      </p:sp>
      <p:sp>
        <p:nvSpPr>
          <p:cNvPr id="8" name="AutoShape 19">
            <a:extLst>
              <a:ext uri="{FF2B5EF4-FFF2-40B4-BE49-F238E27FC236}">
                <a16:creationId xmlns:a16="http://schemas.microsoft.com/office/drawing/2014/main" id="{9320F446-BEB1-B544-A9D1-48D93322D10D}"/>
              </a:ext>
            </a:extLst>
          </p:cNvPr>
          <p:cNvSpPr>
            <a:spLocks noChangeArrowheads="1"/>
          </p:cNvSpPr>
          <p:nvPr/>
        </p:nvSpPr>
        <p:spPr bwMode="auto">
          <a:xfrm>
            <a:off x="423333" y="865716"/>
            <a:ext cx="4673600" cy="508000"/>
          </a:xfrm>
          <a:prstGeom prst="wedgeRectCallout">
            <a:avLst>
              <a:gd name="adj1" fmla="val 59509"/>
              <a:gd name="adj2" fmla="val 2087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NGUYÊN KHANG</a:t>
            </a:r>
          </a:p>
        </p:txBody>
      </p:sp>
      <p:sp>
        <p:nvSpPr>
          <p:cNvPr id="10" name="Text Box 8">
            <a:extLst>
              <a:ext uri="{FF2B5EF4-FFF2-40B4-BE49-F238E27FC236}">
                <a16:creationId xmlns:a16="http://schemas.microsoft.com/office/drawing/2014/main" id="{F1FCB28E-D1D0-8B43-AADB-1D4D3C844CA0}"/>
              </a:ext>
            </a:extLst>
          </p:cNvPr>
          <p:cNvSpPr txBox="1">
            <a:spLocks noChangeArrowheads="1"/>
          </p:cNvSpPr>
          <p:nvPr/>
        </p:nvSpPr>
        <p:spPr bwMode="auto">
          <a:xfrm>
            <a:off x="9399898" y="2685281"/>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Quảng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Ninh</a:t>
            </a:r>
            <a:endParaRPr lang="en-US" sz="1867" b="1" kern="0" dirty="0">
              <a:solidFill>
                <a:srgbClr val="000000"/>
              </a:solidFill>
              <a:latin typeface="Times New Roman" pitchFamily="18" charset="0"/>
              <a:cs typeface="Times New Roman" pitchFamily="18" charset="0"/>
              <a:sym typeface="Arial"/>
            </a:endParaRPr>
          </a:p>
        </p:txBody>
      </p:sp>
      <p:sp>
        <p:nvSpPr>
          <p:cNvPr id="11" name="AutoShape 38">
            <a:extLst>
              <a:ext uri="{FF2B5EF4-FFF2-40B4-BE49-F238E27FC236}">
                <a16:creationId xmlns:a16="http://schemas.microsoft.com/office/drawing/2014/main" id="{9CA05C24-1AD2-014D-8CC9-F0BC6F5E464C}"/>
              </a:ext>
            </a:extLst>
          </p:cNvPr>
          <p:cNvSpPr>
            <a:spLocks noChangeArrowheads="1"/>
          </p:cNvSpPr>
          <p:nvPr/>
        </p:nvSpPr>
        <p:spPr bwMode="auto">
          <a:xfrm>
            <a:off x="9448799" y="1241543"/>
            <a:ext cx="2743200" cy="508000"/>
          </a:xfrm>
          <a:prstGeom prst="wedgeRectCallout">
            <a:avLst>
              <a:gd name="adj1" fmla="val -59777"/>
              <a:gd name="adj2" fmla="val 23627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LÊ NGÃ</a:t>
            </a:r>
          </a:p>
        </p:txBody>
      </p:sp>
      <p:sp>
        <p:nvSpPr>
          <p:cNvPr id="12" name="Text Box 22">
            <a:extLst>
              <a:ext uri="{FF2B5EF4-FFF2-40B4-BE49-F238E27FC236}">
                <a16:creationId xmlns:a16="http://schemas.microsoft.com/office/drawing/2014/main" id="{83D43F38-9062-4142-AE5F-EE1A793499F0}"/>
              </a:ext>
            </a:extLst>
          </p:cNvPr>
          <p:cNvSpPr txBox="1">
            <a:spLocks noChangeArrowheads="1"/>
          </p:cNvSpPr>
          <p:nvPr/>
        </p:nvSpPr>
        <p:spPr bwMode="auto">
          <a:xfrm>
            <a:off x="9247214" y="2942474"/>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Đông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Triều</a:t>
            </a:r>
            <a:endParaRPr lang="en-US" sz="1867" b="1" kern="0" dirty="0">
              <a:solidFill>
                <a:srgbClr val="000000"/>
              </a:solidFill>
              <a:latin typeface="Times New Roman" pitchFamily="18" charset="0"/>
              <a:cs typeface="Times New Roman" pitchFamily="18" charset="0"/>
              <a:sym typeface="Arial"/>
            </a:endParaRPr>
          </a:p>
        </p:txBody>
      </p:sp>
      <p:sp>
        <p:nvSpPr>
          <p:cNvPr id="13" name="AutoShape 39">
            <a:extLst>
              <a:ext uri="{FF2B5EF4-FFF2-40B4-BE49-F238E27FC236}">
                <a16:creationId xmlns:a16="http://schemas.microsoft.com/office/drawing/2014/main" id="{89EBB760-1F12-F541-892F-52D4022A4F70}"/>
              </a:ext>
            </a:extLst>
          </p:cNvPr>
          <p:cNvSpPr>
            <a:spLocks noChangeArrowheads="1"/>
          </p:cNvSpPr>
          <p:nvPr/>
        </p:nvSpPr>
        <p:spPr bwMode="auto">
          <a:xfrm>
            <a:off x="9477053" y="3584920"/>
            <a:ext cx="2743200" cy="508000"/>
          </a:xfrm>
          <a:prstGeom prst="wedgeRectCallout">
            <a:avLst>
              <a:gd name="adj1" fmla="val -73319"/>
              <a:gd name="adj2" fmla="val -1719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CHẤN</a:t>
            </a:r>
          </a:p>
        </p:txBody>
      </p:sp>
      <p:sp>
        <p:nvSpPr>
          <p:cNvPr id="14" name="Text Box 35">
            <a:extLst>
              <a:ext uri="{FF2B5EF4-FFF2-40B4-BE49-F238E27FC236}">
                <a16:creationId xmlns:a16="http://schemas.microsoft.com/office/drawing/2014/main" id="{4D9EBA66-7A24-9346-B0EF-C54D6CC2992E}"/>
              </a:ext>
            </a:extLst>
          </p:cNvPr>
          <p:cNvSpPr txBox="1">
            <a:spLocks noChangeArrowheads="1"/>
          </p:cNvSpPr>
          <p:nvPr/>
        </p:nvSpPr>
        <p:spPr bwMode="auto">
          <a:xfrm rot="21413076">
            <a:off x="8323965" y="3305745"/>
            <a:ext cx="1824059"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Hải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phòng</a:t>
            </a:r>
            <a:endParaRPr lang="en-US" sz="1867" b="1" kern="0" dirty="0">
              <a:solidFill>
                <a:srgbClr val="000000"/>
              </a:solidFill>
              <a:latin typeface="Times New Roman" pitchFamily="18" charset="0"/>
              <a:cs typeface="Times New Roman" pitchFamily="18" charset="0"/>
              <a:sym typeface="Arial"/>
            </a:endParaRPr>
          </a:p>
        </p:txBody>
      </p:sp>
      <p:sp>
        <p:nvSpPr>
          <p:cNvPr id="15" name="AutoShape 26">
            <a:extLst>
              <a:ext uri="{FF2B5EF4-FFF2-40B4-BE49-F238E27FC236}">
                <a16:creationId xmlns:a16="http://schemas.microsoft.com/office/drawing/2014/main" id="{84C2B747-3BE1-0449-AC12-D28154EC9058}"/>
              </a:ext>
            </a:extLst>
          </p:cNvPr>
          <p:cNvSpPr>
            <a:spLocks noChangeArrowheads="1"/>
          </p:cNvSpPr>
          <p:nvPr/>
        </p:nvSpPr>
        <p:spPr bwMode="auto">
          <a:xfrm>
            <a:off x="8028297" y="4454929"/>
            <a:ext cx="2743200" cy="498056"/>
          </a:xfrm>
          <a:prstGeom prst="wedgeRectCallout">
            <a:avLst>
              <a:gd name="adj1" fmla="val -40841"/>
              <a:gd name="adj2" fmla="val -279256"/>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NGỌC</a:t>
            </a:r>
          </a:p>
        </p:txBody>
      </p:sp>
      <p:sp>
        <p:nvSpPr>
          <p:cNvPr id="16" name="Text Box 30">
            <a:extLst>
              <a:ext uri="{FF2B5EF4-FFF2-40B4-BE49-F238E27FC236}">
                <a16:creationId xmlns:a16="http://schemas.microsoft.com/office/drawing/2014/main" id="{473C172D-133E-B647-9ED1-E5C729750F3D}"/>
              </a:ext>
            </a:extLst>
          </p:cNvPr>
          <p:cNvSpPr txBox="1">
            <a:spLocks noChangeArrowheads="1"/>
          </p:cNvSpPr>
          <p:nvPr/>
        </p:nvSpPr>
        <p:spPr bwMode="auto">
          <a:xfrm>
            <a:off x="7414571" y="3857584"/>
            <a:ext cx="1952683"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Ninh</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Bình</a:t>
            </a:r>
            <a:endParaRPr lang="en-US" sz="1867" b="1" kern="0" dirty="0">
              <a:solidFill>
                <a:srgbClr val="000000"/>
              </a:solidFill>
              <a:latin typeface="Times New Roman" pitchFamily="18" charset="0"/>
              <a:cs typeface="Times New Roman" pitchFamily="18" charset="0"/>
              <a:sym typeface="Arial"/>
            </a:endParaRPr>
          </a:p>
        </p:txBody>
      </p:sp>
      <p:sp>
        <p:nvSpPr>
          <p:cNvPr id="17" name="AutoShape 32">
            <a:extLst>
              <a:ext uri="{FF2B5EF4-FFF2-40B4-BE49-F238E27FC236}">
                <a16:creationId xmlns:a16="http://schemas.microsoft.com/office/drawing/2014/main" id="{D878B7C8-1192-B34F-BFA1-E04603E2CAE2}"/>
              </a:ext>
            </a:extLst>
          </p:cNvPr>
          <p:cNvSpPr>
            <a:spLocks noChangeArrowheads="1"/>
          </p:cNvSpPr>
          <p:nvPr/>
        </p:nvSpPr>
        <p:spPr bwMode="auto">
          <a:xfrm>
            <a:off x="2607840" y="3631324"/>
            <a:ext cx="2540000" cy="711200"/>
          </a:xfrm>
          <a:prstGeom prst="wedgeRectCallout">
            <a:avLst>
              <a:gd name="adj1" fmla="val 131047"/>
              <a:gd name="adj2" fmla="val 276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NGỖI</a:t>
            </a:r>
          </a:p>
        </p:txBody>
      </p:sp>
      <p:sp>
        <p:nvSpPr>
          <p:cNvPr id="18" name="Text Box 6">
            <a:extLst>
              <a:ext uri="{FF2B5EF4-FFF2-40B4-BE49-F238E27FC236}">
                <a16:creationId xmlns:a16="http://schemas.microsoft.com/office/drawing/2014/main" id="{21759465-957D-0443-B03B-34532EA139BA}"/>
              </a:ext>
            </a:extLst>
          </p:cNvPr>
          <p:cNvSpPr txBox="1">
            <a:spLocks noChangeArrowheads="1"/>
          </p:cNvSpPr>
          <p:nvPr/>
        </p:nvSpPr>
        <p:spPr bwMode="auto">
          <a:xfrm>
            <a:off x="6156970" y="4968836"/>
            <a:ext cx="167508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Nghệ</a:t>
            </a:r>
            <a:r>
              <a:rPr lang="en-US" sz="1867" b="1" kern="0" dirty="0">
                <a:solidFill>
                  <a:srgbClr val="000000"/>
                </a:solidFill>
                <a:latin typeface="Times New Roman" pitchFamily="18" charset="0"/>
                <a:cs typeface="Times New Roman" pitchFamily="18" charset="0"/>
                <a:sym typeface="Arial"/>
              </a:rPr>
              <a:t> A n</a:t>
            </a:r>
          </a:p>
        </p:txBody>
      </p:sp>
      <p:sp>
        <p:nvSpPr>
          <p:cNvPr id="19" name="AutoShape 33">
            <a:extLst>
              <a:ext uri="{FF2B5EF4-FFF2-40B4-BE49-F238E27FC236}">
                <a16:creationId xmlns:a16="http://schemas.microsoft.com/office/drawing/2014/main" id="{B87227F4-A8AC-8C4F-990F-291BE26D225A}"/>
              </a:ext>
            </a:extLst>
          </p:cNvPr>
          <p:cNvSpPr>
            <a:spLocks noChangeArrowheads="1"/>
          </p:cNvSpPr>
          <p:nvPr/>
        </p:nvSpPr>
        <p:spPr bwMode="auto">
          <a:xfrm flipH="1">
            <a:off x="7648510" y="5278687"/>
            <a:ext cx="3122988" cy="914400"/>
          </a:xfrm>
          <a:prstGeom prst="wedgeRectCallout">
            <a:avLst>
              <a:gd name="adj1" fmla="val 102580"/>
              <a:gd name="adj2" fmla="val -6015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QUÝ KHOÁNG</a:t>
            </a:r>
          </a:p>
        </p:txBody>
      </p:sp>
      <p:sp>
        <p:nvSpPr>
          <p:cNvPr id="20" name="AutoShape 37">
            <a:extLst>
              <a:ext uri="{FF2B5EF4-FFF2-40B4-BE49-F238E27FC236}">
                <a16:creationId xmlns:a16="http://schemas.microsoft.com/office/drawing/2014/main" id="{24AC392F-7235-4047-A4C9-41B8A9B33D29}"/>
              </a:ext>
            </a:extLst>
          </p:cNvPr>
          <p:cNvSpPr>
            <a:spLocks noChangeArrowheads="1"/>
          </p:cNvSpPr>
          <p:nvPr/>
        </p:nvSpPr>
        <p:spPr bwMode="auto">
          <a:xfrm>
            <a:off x="2856043" y="2576068"/>
            <a:ext cx="3454400" cy="508000"/>
          </a:xfrm>
          <a:prstGeom prst="wedgeRectCallout">
            <a:avLst>
              <a:gd name="adj1" fmla="val 119426"/>
              <a:gd name="adj2" fmla="val 20238"/>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NGUYỆT HỒ</a:t>
            </a:r>
          </a:p>
        </p:txBody>
      </p:sp>
      <p:grpSp>
        <p:nvGrpSpPr>
          <p:cNvPr id="24" name="Group 23">
            <a:extLst>
              <a:ext uri="{FF2B5EF4-FFF2-40B4-BE49-F238E27FC236}">
                <a16:creationId xmlns:a16="http://schemas.microsoft.com/office/drawing/2014/main" id="{060AD921-CE45-1F40-8D8C-68378D1558D0}"/>
              </a:ext>
            </a:extLst>
          </p:cNvPr>
          <p:cNvGrpSpPr/>
          <p:nvPr/>
        </p:nvGrpSpPr>
        <p:grpSpPr>
          <a:xfrm>
            <a:off x="0" y="5040459"/>
            <a:ext cx="3110045" cy="1275595"/>
            <a:chOff x="-1500686" y="4186804"/>
            <a:chExt cx="2332534" cy="956696"/>
          </a:xfrm>
        </p:grpSpPr>
        <p:sp>
          <p:nvSpPr>
            <p:cNvPr id="21" name="Rectangle 27">
              <a:extLst>
                <a:ext uri="{FF2B5EF4-FFF2-40B4-BE49-F238E27FC236}">
                  <a16:creationId xmlns:a16="http://schemas.microsoft.com/office/drawing/2014/main" id="{D019923B-29D6-A941-9E5B-5D28D730AE4E}"/>
                </a:ext>
              </a:extLst>
            </p:cNvPr>
            <p:cNvSpPr>
              <a:spLocks noChangeArrowheads="1"/>
            </p:cNvSpPr>
            <p:nvPr/>
          </p:nvSpPr>
          <p:spPr bwMode="auto">
            <a:xfrm>
              <a:off x="-1500684" y="4186804"/>
              <a:ext cx="2332532" cy="95669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defTabSz="1219170">
                <a:buClr>
                  <a:srgbClr val="000000"/>
                </a:buClr>
              </a:pPr>
              <a:endParaRPr lang="en-US" sz="1867" kern="0">
                <a:solidFill>
                  <a:srgbClr val="282848"/>
                </a:solidFill>
                <a:latin typeface="Arial"/>
                <a:sym typeface="Arial"/>
              </a:endParaRPr>
            </a:p>
          </p:txBody>
        </p:sp>
        <p:sp>
          <p:nvSpPr>
            <p:cNvPr id="22" name="Text Box 28">
              <a:extLst>
                <a:ext uri="{FF2B5EF4-FFF2-40B4-BE49-F238E27FC236}">
                  <a16:creationId xmlns:a16="http://schemas.microsoft.com/office/drawing/2014/main" id="{54F0BAC5-39EC-D046-B14E-DAA8AF7E8680}"/>
                </a:ext>
              </a:extLst>
            </p:cNvPr>
            <p:cNvSpPr txBox="1">
              <a:spLocks noChangeArrowheads="1"/>
            </p:cNvSpPr>
            <p:nvPr/>
          </p:nvSpPr>
          <p:spPr bwMode="auto">
            <a:xfrm>
              <a:off x="-1225552" y="4375115"/>
              <a:ext cx="2057400" cy="684899"/>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2667" b="1" kern="0" dirty="0" err="1">
                  <a:solidFill>
                    <a:srgbClr val="000000"/>
                  </a:solidFill>
                  <a:latin typeface="Times New Roman" pitchFamily="18" charset="0"/>
                  <a:cs typeface="Times New Roman" pitchFamily="18" charset="0"/>
                  <a:sym typeface="Arial"/>
                </a:rPr>
                <a:t>Nơi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diễn</a:t>
              </a:r>
              <a:r>
                <a:rPr lang="en-US" sz="2667" b="1" kern="0" dirty="0">
                  <a:solidFill>
                    <a:srgbClr val="000000"/>
                  </a:solidFill>
                  <a:latin typeface="Times New Roman" pitchFamily="18" charset="0"/>
                  <a:cs typeface="Times New Roman" pitchFamily="18" charset="0"/>
                  <a:sym typeface="Arial"/>
                </a:rPr>
                <a:t> ra </a:t>
              </a:r>
              <a:r>
                <a:rPr lang="en-US" sz="2667" b="1" kern="0" dirty="0" err="1">
                  <a:solidFill>
                    <a:srgbClr val="000000"/>
                  </a:solidFill>
                  <a:latin typeface="Times New Roman" pitchFamily="18" charset="0"/>
                  <a:cs typeface="Times New Roman" pitchFamily="18" charset="0"/>
                  <a:sym typeface="Arial"/>
                </a:rPr>
                <a:t>các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Cuộc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khởi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nghĩa</a:t>
              </a:r>
              <a:endParaRPr lang="en-US" sz="2667" b="1" kern="0" dirty="0">
                <a:solidFill>
                  <a:srgbClr val="000000"/>
                </a:solidFill>
                <a:latin typeface="Times New Roman" pitchFamily="18" charset="0"/>
                <a:cs typeface="Times New Roman" pitchFamily="18" charset="0"/>
                <a:sym typeface="Arial"/>
              </a:endParaRPr>
            </a:p>
          </p:txBody>
        </p:sp>
        <p:pic>
          <p:nvPicPr>
            <p:cNvPr id="23" name="Picture 29" descr="FIRE1">
              <a:extLst>
                <a:ext uri="{FF2B5EF4-FFF2-40B4-BE49-F238E27FC236}">
                  <a16:creationId xmlns:a16="http://schemas.microsoft.com/office/drawing/2014/main" id="{83CDC0C6-AA38-E44B-986C-387DA1B3E61E}"/>
                </a:ext>
              </a:extLst>
            </p:cNvPr>
            <p:cNvPicPr>
              <a:picLocks noChangeAspect="1" noChangeArrowheads="1" noCrop="1"/>
            </p:cNvPicPr>
            <p:nvPr/>
          </p:nvPicPr>
          <p:blipFill>
            <a:blip r:embed="rId3"/>
            <a:srcRect/>
            <a:stretch>
              <a:fillRect/>
            </a:stretch>
          </p:blipFill>
          <p:spPr bwMode="auto">
            <a:xfrm>
              <a:off x="-1500686" y="4186804"/>
              <a:ext cx="546100" cy="762000"/>
            </a:xfrm>
            <a:prstGeom prst="rect">
              <a:avLst/>
            </a:prstGeom>
            <a:noFill/>
          </p:spPr>
        </p:pic>
      </p:grpSp>
      <p:pic>
        <p:nvPicPr>
          <p:cNvPr id="25" name="Picture 29" descr="FIRE1">
            <a:extLst>
              <a:ext uri="{FF2B5EF4-FFF2-40B4-BE49-F238E27FC236}">
                <a16:creationId xmlns:a16="http://schemas.microsoft.com/office/drawing/2014/main" id="{20613C9B-45E1-3347-8D73-88B91233A684}"/>
              </a:ext>
            </a:extLst>
          </p:cNvPr>
          <p:cNvPicPr>
            <a:picLocks noChangeAspect="1" noChangeArrowheads="1" noCrop="1"/>
          </p:cNvPicPr>
          <p:nvPr/>
        </p:nvPicPr>
        <p:blipFill>
          <a:blip r:embed="rId3"/>
          <a:srcRect/>
          <a:stretch>
            <a:fillRect/>
          </a:stretch>
        </p:blipFill>
        <p:spPr bwMode="auto">
          <a:xfrm>
            <a:off x="6409712" y="970795"/>
            <a:ext cx="728133" cy="1016000"/>
          </a:xfrm>
          <a:prstGeom prst="rect">
            <a:avLst/>
          </a:prstGeom>
          <a:noFill/>
        </p:spPr>
      </p:pic>
      <p:pic>
        <p:nvPicPr>
          <p:cNvPr id="26" name="Picture 29" descr="FIRE1">
            <a:extLst>
              <a:ext uri="{FF2B5EF4-FFF2-40B4-BE49-F238E27FC236}">
                <a16:creationId xmlns:a16="http://schemas.microsoft.com/office/drawing/2014/main" id="{5B3DAC1B-7CBD-CC4C-A2A6-E2301A8878B4}"/>
              </a:ext>
            </a:extLst>
          </p:cNvPr>
          <p:cNvPicPr>
            <a:picLocks noChangeAspect="1" noChangeArrowheads="1" noCrop="1"/>
          </p:cNvPicPr>
          <p:nvPr/>
        </p:nvPicPr>
        <p:blipFill>
          <a:blip r:embed="rId3"/>
          <a:srcRect/>
          <a:stretch>
            <a:fillRect/>
          </a:stretch>
        </p:blipFill>
        <p:spPr bwMode="auto">
          <a:xfrm>
            <a:off x="8701363" y="1824827"/>
            <a:ext cx="728133" cy="1016000"/>
          </a:xfrm>
          <a:prstGeom prst="rect">
            <a:avLst/>
          </a:prstGeom>
          <a:noFill/>
        </p:spPr>
      </p:pic>
      <p:pic>
        <p:nvPicPr>
          <p:cNvPr id="27" name="Picture 29" descr="FIRE1">
            <a:extLst>
              <a:ext uri="{FF2B5EF4-FFF2-40B4-BE49-F238E27FC236}">
                <a16:creationId xmlns:a16="http://schemas.microsoft.com/office/drawing/2014/main" id="{40A9F799-A323-BB4A-908D-C806ADD9A5AB}"/>
              </a:ext>
            </a:extLst>
          </p:cNvPr>
          <p:cNvPicPr>
            <a:picLocks noChangeAspect="1" noChangeArrowheads="1" noCrop="1"/>
          </p:cNvPicPr>
          <p:nvPr/>
        </p:nvPicPr>
        <p:blipFill>
          <a:blip r:embed="rId3"/>
          <a:srcRect/>
          <a:stretch>
            <a:fillRect/>
          </a:stretch>
        </p:blipFill>
        <p:spPr bwMode="auto">
          <a:xfrm>
            <a:off x="8231356" y="2181393"/>
            <a:ext cx="728133" cy="1016000"/>
          </a:xfrm>
          <a:prstGeom prst="rect">
            <a:avLst/>
          </a:prstGeom>
          <a:noFill/>
        </p:spPr>
      </p:pic>
      <p:pic>
        <p:nvPicPr>
          <p:cNvPr id="28" name="Picture 29" descr="FIRE1">
            <a:extLst>
              <a:ext uri="{FF2B5EF4-FFF2-40B4-BE49-F238E27FC236}">
                <a16:creationId xmlns:a16="http://schemas.microsoft.com/office/drawing/2014/main" id="{E99570D2-CECC-E144-B5E6-19B8BCD2D720}"/>
              </a:ext>
            </a:extLst>
          </p:cNvPr>
          <p:cNvPicPr>
            <a:picLocks noChangeAspect="1" noChangeArrowheads="1" noCrop="1"/>
          </p:cNvPicPr>
          <p:nvPr/>
        </p:nvPicPr>
        <p:blipFill>
          <a:blip r:embed="rId3"/>
          <a:srcRect/>
          <a:stretch>
            <a:fillRect/>
          </a:stretch>
        </p:blipFill>
        <p:spPr bwMode="auto">
          <a:xfrm>
            <a:off x="7437381" y="2344244"/>
            <a:ext cx="876780" cy="1016000"/>
          </a:xfrm>
          <a:prstGeom prst="rect">
            <a:avLst/>
          </a:prstGeom>
          <a:noFill/>
        </p:spPr>
      </p:pic>
      <p:pic>
        <p:nvPicPr>
          <p:cNvPr id="29" name="Picture 29" descr="FIRE1">
            <a:extLst>
              <a:ext uri="{FF2B5EF4-FFF2-40B4-BE49-F238E27FC236}">
                <a16:creationId xmlns:a16="http://schemas.microsoft.com/office/drawing/2014/main" id="{94EE3FC2-FCA7-BE48-9E71-169EEDDC4D7F}"/>
              </a:ext>
            </a:extLst>
          </p:cNvPr>
          <p:cNvPicPr>
            <a:picLocks noChangeAspect="1" noChangeArrowheads="1" noCrop="1"/>
          </p:cNvPicPr>
          <p:nvPr/>
        </p:nvPicPr>
        <p:blipFill>
          <a:blip r:embed="rId3"/>
          <a:srcRect/>
          <a:stretch>
            <a:fillRect/>
          </a:stretch>
        </p:blipFill>
        <p:spPr bwMode="auto">
          <a:xfrm>
            <a:off x="6605773" y="3199036"/>
            <a:ext cx="876780" cy="1016000"/>
          </a:xfrm>
          <a:prstGeom prst="rect">
            <a:avLst/>
          </a:prstGeom>
          <a:noFill/>
        </p:spPr>
      </p:pic>
      <p:pic>
        <p:nvPicPr>
          <p:cNvPr id="30" name="Picture 29" descr="FIRE1">
            <a:extLst>
              <a:ext uri="{FF2B5EF4-FFF2-40B4-BE49-F238E27FC236}">
                <a16:creationId xmlns:a16="http://schemas.microsoft.com/office/drawing/2014/main" id="{E4CB6944-38D3-0843-B3AC-B319AC0E212B}"/>
              </a:ext>
            </a:extLst>
          </p:cNvPr>
          <p:cNvPicPr>
            <a:picLocks noChangeAspect="1" noChangeArrowheads="1" noCrop="1"/>
          </p:cNvPicPr>
          <p:nvPr/>
        </p:nvPicPr>
        <p:blipFill>
          <a:blip r:embed="rId3"/>
          <a:srcRect/>
          <a:stretch>
            <a:fillRect/>
          </a:stretch>
        </p:blipFill>
        <p:spPr bwMode="auto">
          <a:xfrm>
            <a:off x="5452251" y="4418401"/>
            <a:ext cx="876780" cy="1016000"/>
          </a:xfrm>
          <a:prstGeom prst="rect">
            <a:avLst/>
          </a:prstGeom>
          <a:noFill/>
        </p:spPr>
      </p:pic>
      <p:pic>
        <p:nvPicPr>
          <p:cNvPr id="31" name="Picture 29" descr="FIRE1">
            <a:extLst>
              <a:ext uri="{FF2B5EF4-FFF2-40B4-BE49-F238E27FC236}">
                <a16:creationId xmlns:a16="http://schemas.microsoft.com/office/drawing/2014/main" id="{8E3B11E0-2073-BE48-ADD0-E0B4E57C7F6E}"/>
              </a:ext>
            </a:extLst>
          </p:cNvPr>
          <p:cNvPicPr>
            <a:picLocks noChangeAspect="1" noChangeArrowheads="1" noCrop="1"/>
          </p:cNvPicPr>
          <p:nvPr/>
        </p:nvPicPr>
        <p:blipFill>
          <a:blip r:embed="rId3"/>
          <a:srcRect/>
          <a:stretch>
            <a:fillRect/>
          </a:stretch>
        </p:blipFill>
        <p:spPr bwMode="auto">
          <a:xfrm>
            <a:off x="5160210" y="1310573"/>
            <a:ext cx="728133" cy="1016000"/>
          </a:xfrm>
          <a:prstGeom prst="rect">
            <a:avLst/>
          </a:prstGeom>
          <a:noFill/>
        </p:spPr>
      </p:pic>
    </p:spTree>
    <p:extLst>
      <p:ext uri="{BB962C8B-B14F-4D97-AF65-F5344CB8AC3E}">
        <p14:creationId xmlns:p14="http://schemas.microsoft.com/office/powerpoint/2010/main" val="354322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par>
                          <p:cTn id="56" fill="hold">
                            <p:stCondLst>
                              <p:cond delay="500"/>
                            </p:stCondLst>
                            <p:childTnLst>
                              <p:par>
                                <p:cTn id="57" presetID="22" presetClass="entr" presetSubtype="4"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00"/>
                                        <p:tgtEl>
                                          <p:spTgt spid="8"/>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P spid="15" grpId="0" animBg="1"/>
      <p:bldP spid="1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21982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20484"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20485"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20487"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Lang Sơn</a:t>
                </a:r>
              </a:p>
            </p:txBody>
          </p:sp>
          <p:sp>
            <p:nvSpPr>
              <p:cNvPr id="20488"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20489"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20490"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20491"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20492"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20493"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20494"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20495"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20496"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20497" name="AutoShape 17"/>
          <p:cNvSpPr>
            <a:spLocks noChangeArrowheads="1"/>
          </p:cNvSpPr>
          <p:nvPr/>
        </p:nvSpPr>
        <p:spPr bwMode="auto">
          <a:xfrm>
            <a:off x="8610600" y="2209799"/>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499" name="Line 19"/>
          <p:cNvSpPr>
            <a:spLocks noChangeShapeType="1"/>
          </p:cNvSpPr>
          <p:nvPr/>
        </p:nvSpPr>
        <p:spPr bwMode="auto">
          <a:xfrm flipH="1">
            <a:off x="8120063" y="2208211"/>
            <a:ext cx="288925" cy="1030288"/>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0" name="AutoShape 20"/>
          <p:cNvSpPr>
            <a:spLocks noChangeArrowheads="1"/>
          </p:cNvSpPr>
          <p:nvPr/>
        </p:nvSpPr>
        <p:spPr bwMode="auto">
          <a:xfrm>
            <a:off x="8915400" y="1758948"/>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01" name="Line 21"/>
          <p:cNvSpPr>
            <a:spLocks noChangeShapeType="1"/>
          </p:cNvSpPr>
          <p:nvPr/>
        </p:nvSpPr>
        <p:spPr bwMode="auto">
          <a:xfrm flipH="1">
            <a:off x="8485187" y="6018211"/>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02" name="Line 22"/>
          <p:cNvSpPr>
            <a:spLocks noChangeShapeType="1"/>
          </p:cNvSpPr>
          <p:nvPr/>
        </p:nvSpPr>
        <p:spPr bwMode="auto">
          <a:xfrm flipV="1">
            <a:off x="8153400" y="1981199"/>
            <a:ext cx="6858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3" name="Text Box 23"/>
          <p:cNvSpPr txBox="1">
            <a:spLocks noChangeArrowheads="1"/>
          </p:cNvSpPr>
          <p:nvPr/>
        </p:nvSpPr>
        <p:spPr bwMode="auto">
          <a:xfrm>
            <a:off x="909" y="-100550"/>
            <a:ext cx="6217329"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b="1" dirty="0" err="1">
                <a:solidFill>
                  <a:prstClr val="black"/>
                </a:solidFill>
                <a:latin typeface="Times New Roman" pitchFamily="18" charset="0"/>
                <a:cs typeface="Times New Roman" pitchFamily="18" charset="0"/>
                <a:sym typeface="Arial"/>
              </a:rPr>
              <a:t>Khởi</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nghĩa</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Trần</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Ngỗi</a:t>
            </a:r>
            <a:r>
              <a:rPr lang="en-US" sz="3733" b="1" dirty="0">
                <a:solidFill>
                  <a:prstClr val="black"/>
                </a:solidFill>
                <a:latin typeface="Times New Roman" pitchFamily="18" charset="0"/>
                <a:cs typeface="Times New Roman" pitchFamily="18" charset="0"/>
                <a:sym typeface="Arial"/>
              </a:rPr>
              <a:t>   (1407-1409)</a:t>
            </a:r>
          </a:p>
        </p:txBody>
      </p:sp>
      <p:sp>
        <p:nvSpPr>
          <p:cNvPr id="20504" name="Line 24"/>
          <p:cNvSpPr>
            <a:spLocks noChangeShapeType="1"/>
          </p:cNvSpPr>
          <p:nvPr/>
        </p:nvSpPr>
        <p:spPr bwMode="auto">
          <a:xfrm flipV="1">
            <a:off x="7951787" y="2513011"/>
            <a:ext cx="76200" cy="762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5" name="Line 25"/>
          <p:cNvSpPr>
            <a:spLocks noChangeShapeType="1"/>
          </p:cNvSpPr>
          <p:nvPr/>
        </p:nvSpPr>
        <p:spPr bwMode="auto">
          <a:xfrm>
            <a:off x="8215313" y="1330324"/>
            <a:ext cx="609600" cy="3810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6" name="Line 26"/>
          <p:cNvSpPr>
            <a:spLocks noChangeShapeType="1"/>
          </p:cNvSpPr>
          <p:nvPr/>
        </p:nvSpPr>
        <p:spPr bwMode="auto">
          <a:xfrm>
            <a:off x="6924676" y="101599"/>
            <a:ext cx="619125" cy="431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7" name="Line 27"/>
          <p:cNvSpPr>
            <a:spLocks noChangeShapeType="1"/>
          </p:cNvSpPr>
          <p:nvPr/>
        </p:nvSpPr>
        <p:spPr bwMode="auto">
          <a:xfrm>
            <a:off x="7558088" y="573088"/>
            <a:ext cx="392112" cy="458787"/>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8" name="Line 28"/>
          <p:cNvSpPr>
            <a:spLocks noChangeShapeType="1"/>
          </p:cNvSpPr>
          <p:nvPr/>
        </p:nvSpPr>
        <p:spPr bwMode="auto">
          <a:xfrm flipH="1" flipV="1">
            <a:off x="8153400" y="1447799"/>
            <a:ext cx="685800" cy="457200"/>
          </a:xfrm>
          <a:prstGeom prst="line">
            <a:avLst/>
          </a:prstGeom>
          <a:noFill/>
          <a:ln w="57150">
            <a:solidFill>
              <a:schemeClr val="tx1"/>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9" name="AutoShape 29"/>
          <p:cNvSpPr>
            <a:spLocks noChangeArrowheads="1"/>
          </p:cNvSpPr>
          <p:nvPr/>
        </p:nvSpPr>
        <p:spPr bwMode="auto">
          <a:xfrm>
            <a:off x="7999412" y="3254373"/>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pic>
        <p:nvPicPr>
          <p:cNvPr id="20511" name="Picture 31" descr="ANd9GcTVvDcTqtMQtZLiEPwg9HGaOzMbS_fbX8-PhW86AAKKOWliHfsQjw"/>
          <p:cNvPicPr>
            <a:picLocks noChangeAspect="1" noChangeArrowheads="1"/>
          </p:cNvPicPr>
          <p:nvPr/>
        </p:nvPicPr>
        <p:blipFill>
          <a:blip r:embed="rId5"/>
          <a:srcRect/>
          <a:stretch>
            <a:fillRect/>
          </a:stretch>
        </p:blipFill>
        <p:spPr bwMode="auto">
          <a:xfrm>
            <a:off x="3074987" y="1065211"/>
            <a:ext cx="3124200" cy="3048000"/>
          </a:xfrm>
          <a:prstGeom prst="rect">
            <a:avLst/>
          </a:prstGeom>
          <a:noFill/>
        </p:spPr>
      </p:pic>
      <p:sp>
        <p:nvSpPr>
          <p:cNvPr id="20518" name="Line 38"/>
          <p:cNvSpPr>
            <a:spLocks noChangeShapeType="1"/>
          </p:cNvSpPr>
          <p:nvPr/>
        </p:nvSpPr>
        <p:spPr bwMode="auto">
          <a:xfrm>
            <a:off x="3074987" y="5027611"/>
            <a:ext cx="762000" cy="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19" name="Text Box 39"/>
          <p:cNvSpPr txBox="1">
            <a:spLocks noChangeArrowheads="1"/>
          </p:cNvSpPr>
          <p:nvPr/>
        </p:nvSpPr>
        <p:spPr bwMode="auto">
          <a:xfrm>
            <a:off x="3836987" y="4799011"/>
            <a:ext cx="2743200" cy="707886"/>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Đường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tiến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của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Minh</a:t>
            </a:r>
          </a:p>
        </p:txBody>
      </p:sp>
      <p:sp>
        <p:nvSpPr>
          <p:cNvPr id="20520" name="Line 40"/>
          <p:cNvSpPr>
            <a:spLocks noChangeShapeType="1"/>
          </p:cNvSpPr>
          <p:nvPr/>
        </p:nvSpPr>
        <p:spPr bwMode="auto">
          <a:xfrm>
            <a:off x="3074987" y="5865811"/>
            <a:ext cx="762000" cy="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1" name="Text Box 41"/>
          <p:cNvSpPr txBox="1">
            <a:spLocks noChangeArrowheads="1"/>
          </p:cNvSpPr>
          <p:nvPr/>
        </p:nvSpPr>
        <p:spPr bwMode="auto">
          <a:xfrm>
            <a:off x="3836987" y="5713411"/>
            <a:ext cx="28956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Nghĩa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tấn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endParaRPr lang="en-US" sz="2000" b="1" dirty="0">
              <a:solidFill>
                <a:prstClr val="black"/>
              </a:solidFill>
              <a:latin typeface="Times New Roman" pitchFamily="18" charset="0"/>
              <a:cs typeface="Times New Roman" pitchFamily="18" charset="0"/>
              <a:sym typeface="Arial"/>
            </a:endParaRPr>
          </a:p>
        </p:txBody>
      </p:sp>
      <p:sp>
        <p:nvSpPr>
          <p:cNvPr id="20524" name="Text Box 44"/>
          <p:cNvSpPr txBox="1">
            <a:spLocks noChangeArrowheads="1"/>
          </p:cNvSpPr>
          <p:nvPr/>
        </p:nvSpPr>
        <p:spPr bwMode="auto">
          <a:xfrm>
            <a:off x="7315200" y="761999"/>
            <a:ext cx="2184400" cy="400110"/>
          </a:xfrm>
          <a:prstGeom prst="rect">
            <a:avLst/>
          </a:prstGeom>
          <a:noFill/>
          <a:ln w="9525">
            <a:noFill/>
            <a:miter lim="800000"/>
            <a:headEnd/>
            <a:tailEnd/>
          </a:ln>
          <a:effectLst/>
        </p:spPr>
        <p:txBody>
          <a:bodyPr>
            <a:spAutoFit/>
          </a:bodyPr>
          <a:lstStyle/>
          <a:p>
            <a:pPr defTabSz="914377">
              <a:spcBef>
                <a:spcPct val="50000"/>
              </a:spcBef>
            </a:pPr>
            <a:r>
              <a:rPr lang="en-US" sz="2000" b="1">
                <a:solidFill>
                  <a:prstClr val="black"/>
                </a:solidFill>
                <a:latin typeface=".VnArial" pitchFamily="34" charset="0"/>
                <a:cs typeface="Arial"/>
                <a:sym typeface="Arial"/>
              </a:rPr>
              <a:t>.H</a:t>
            </a:r>
            <a:r>
              <a:rPr lang="en-US" sz="2000" b="1">
                <a:solidFill>
                  <a:prstClr val="black"/>
                </a:solidFill>
                <a:latin typeface="Times New Roman" pitchFamily="18" charset="0"/>
                <a:cs typeface="Arial"/>
                <a:sym typeface="Arial"/>
              </a:rPr>
              <a:t>à Tây</a:t>
            </a:r>
            <a:endParaRPr lang="en-US" sz="2000" b="1">
              <a:solidFill>
                <a:prstClr val="black"/>
              </a:solidFill>
              <a:latin typeface=".VnArial" pitchFamily="34" charset="0"/>
              <a:cs typeface="Arial"/>
              <a:sym typeface="Arial"/>
            </a:endParaRPr>
          </a:p>
        </p:txBody>
      </p:sp>
      <p:sp>
        <p:nvSpPr>
          <p:cNvPr id="20526" name="Rectangle 46"/>
          <p:cNvSpPr>
            <a:spLocks noChangeArrowheads="1"/>
          </p:cNvSpPr>
          <p:nvPr/>
        </p:nvSpPr>
        <p:spPr bwMode="auto">
          <a:xfrm>
            <a:off x="7418387" y="836611"/>
            <a:ext cx="304800" cy="304800"/>
          </a:xfrm>
          <a:prstGeom prst="rect">
            <a:avLst/>
          </a:prstGeom>
          <a:solidFill>
            <a:srgbClr val="FF0000"/>
          </a:solidFill>
          <a:ln w="9525">
            <a:solidFill>
              <a:schemeClr val="tx1"/>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27" name="Line 47"/>
          <p:cNvSpPr>
            <a:spLocks noChangeShapeType="1"/>
          </p:cNvSpPr>
          <p:nvPr/>
        </p:nvSpPr>
        <p:spPr bwMode="auto">
          <a:xfrm>
            <a:off x="7723187" y="1370011"/>
            <a:ext cx="685800" cy="685800"/>
          </a:xfrm>
          <a:prstGeom prst="line">
            <a:avLst/>
          </a:prstGeom>
          <a:noFill/>
          <a:ln w="57150">
            <a:solidFill>
              <a:srgbClr val="FF00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8" name="Text Box 48"/>
          <p:cNvSpPr txBox="1">
            <a:spLocks noChangeArrowheads="1"/>
          </p:cNvSpPr>
          <p:nvPr/>
        </p:nvSpPr>
        <p:spPr bwMode="auto">
          <a:xfrm>
            <a:off x="8991600" y="1981199"/>
            <a:ext cx="10668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srgbClr val="FF0000"/>
                </a:solidFill>
                <a:latin typeface="Times New Roman" pitchFamily="18" charset="0"/>
                <a:cs typeface="Times New Roman" pitchFamily="18" charset="0"/>
                <a:sym typeface="Arial"/>
              </a:rPr>
              <a:t>Bô</a:t>
            </a:r>
            <a:r>
              <a:rPr lang="en-US" sz="2000" b="1" dirty="0">
                <a:solidFill>
                  <a:srgbClr val="FF0000"/>
                </a:solidFill>
                <a:latin typeface="Times New Roman" pitchFamily="18" charset="0"/>
                <a:cs typeface="Times New Roman" pitchFamily="18" charset="0"/>
                <a:sym typeface="Arial"/>
              </a:rPr>
              <a:t> </a:t>
            </a:r>
            <a:r>
              <a:rPr lang="en-US" sz="2000" b="1" dirty="0" err="1">
                <a:solidFill>
                  <a:srgbClr val="FF0000"/>
                </a:solidFill>
                <a:latin typeface="Times New Roman" pitchFamily="18" charset="0"/>
                <a:cs typeface="Times New Roman" pitchFamily="18" charset="0"/>
                <a:sym typeface="Arial"/>
              </a:rPr>
              <a:t>Cô</a:t>
            </a:r>
            <a:endParaRPr lang="en-US" sz="2000" b="1" dirty="0">
              <a:solidFill>
                <a:srgbClr val="FF0000"/>
              </a:solidFill>
              <a:latin typeface="Times New Roman" pitchFamily="18" charset="0"/>
              <a:cs typeface="Times New Roman" pitchFamily="18" charset="0"/>
              <a:sym typeface="Arial"/>
            </a:endParaRPr>
          </a:p>
        </p:txBody>
      </p:sp>
      <p:sp>
        <p:nvSpPr>
          <p:cNvPr id="20529" name="Freeform 49"/>
          <p:cNvSpPr>
            <a:spLocks/>
          </p:cNvSpPr>
          <p:nvPr/>
        </p:nvSpPr>
        <p:spPr bwMode="auto">
          <a:xfrm>
            <a:off x="4953000" y="2551111"/>
            <a:ext cx="731837" cy="871539"/>
          </a:xfrm>
          <a:custGeom>
            <a:avLst/>
            <a:gdLst/>
            <a:ahLst/>
            <a:cxnLst>
              <a:cxn ang="0">
                <a:pos x="154" y="11"/>
              </a:cxn>
              <a:cxn ang="0">
                <a:pos x="88" y="29"/>
              </a:cxn>
              <a:cxn ang="0">
                <a:pos x="90" y="87"/>
              </a:cxn>
              <a:cxn ang="0">
                <a:pos x="98" y="129"/>
              </a:cxn>
              <a:cxn ang="0">
                <a:pos x="70" y="149"/>
              </a:cxn>
              <a:cxn ang="0">
                <a:pos x="62" y="157"/>
              </a:cxn>
              <a:cxn ang="0">
                <a:pos x="78" y="193"/>
              </a:cxn>
              <a:cxn ang="0">
                <a:pos x="128" y="213"/>
              </a:cxn>
              <a:cxn ang="0">
                <a:pos x="160" y="227"/>
              </a:cxn>
              <a:cxn ang="0">
                <a:pos x="144" y="281"/>
              </a:cxn>
              <a:cxn ang="0">
                <a:pos x="116" y="331"/>
              </a:cxn>
              <a:cxn ang="0">
                <a:pos x="60" y="311"/>
              </a:cxn>
              <a:cxn ang="0">
                <a:pos x="42" y="291"/>
              </a:cxn>
              <a:cxn ang="0">
                <a:pos x="24" y="315"/>
              </a:cxn>
              <a:cxn ang="0">
                <a:pos x="8" y="383"/>
              </a:cxn>
              <a:cxn ang="0">
                <a:pos x="0" y="401"/>
              </a:cxn>
              <a:cxn ang="0">
                <a:pos x="32" y="443"/>
              </a:cxn>
              <a:cxn ang="0">
                <a:pos x="54" y="475"/>
              </a:cxn>
              <a:cxn ang="0">
                <a:pos x="140" y="531"/>
              </a:cxn>
              <a:cxn ang="0">
                <a:pos x="304" y="549"/>
              </a:cxn>
              <a:cxn ang="0">
                <a:pos x="336" y="537"/>
              </a:cxn>
              <a:cxn ang="0">
                <a:pos x="324" y="469"/>
              </a:cxn>
              <a:cxn ang="0">
                <a:pos x="354" y="455"/>
              </a:cxn>
              <a:cxn ang="0">
                <a:pos x="368" y="397"/>
              </a:cxn>
              <a:cxn ang="0">
                <a:pos x="408" y="343"/>
              </a:cxn>
              <a:cxn ang="0">
                <a:pos x="434" y="319"/>
              </a:cxn>
              <a:cxn ang="0">
                <a:pos x="424" y="235"/>
              </a:cxn>
              <a:cxn ang="0">
                <a:pos x="416" y="173"/>
              </a:cxn>
              <a:cxn ang="0">
                <a:pos x="410" y="141"/>
              </a:cxn>
              <a:cxn ang="0">
                <a:pos x="354" y="79"/>
              </a:cxn>
              <a:cxn ang="0">
                <a:pos x="322" y="23"/>
              </a:cxn>
              <a:cxn ang="0">
                <a:pos x="250" y="13"/>
              </a:cxn>
              <a:cxn ang="0">
                <a:pos x="180" y="15"/>
              </a:cxn>
            </a:cxnLst>
            <a:rect l="0" t="0" r="r" b="b"/>
            <a:pathLst>
              <a:path w="461" h="549">
                <a:moveTo>
                  <a:pt x="180" y="23"/>
                </a:moveTo>
                <a:cubicBezTo>
                  <a:pt x="171" y="19"/>
                  <a:pt x="162" y="16"/>
                  <a:pt x="154" y="11"/>
                </a:cubicBezTo>
                <a:cubicBezTo>
                  <a:pt x="140" y="16"/>
                  <a:pt x="127" y="16"/>
                  <a:pt x="112" y="17"/>
                </a:cubicBezTo>
                <a:cubicBezTo>
                  <a:pt x="104" y="20"/>
                  <a:pt x="95" y="24"/>
                  <a:pt x="88" y="29"/>
                </a:cubicBezTo>
                <a:cubicBezTo>
                  <a:pt x="80" y="41"/>
                  <a:pt x="80" y="46"/>
                  <a:pt x="76" y="59"/>
                </a:cubicBezTo>
                <a:cubicBezTo>
                  <a:pt x="78" y="73"/>
                  <a:pt x="76" y="83"/>
                  <a:pt x="90" y="87"/>
                </a:cubicBezTo>
                <a:cubicBezTo>
                  <a:pt x="97" y="92"/>
                  <a:pt x="101" y="92"/>
                  <a:pt x="106" y="99"/>
                </a:cubicBezTo>
                <a:cubicBezTo>
                  <a:pt x="106" y="102"/>
                  <a:pt x="106" y="125"/>
                  <a:pt x="98" y="129"/>
                </a:cubicBezTo>
                <a:cubicBezTo>
                  <a:pt x="93" y="131"/>
                  <a:pt x="82" y="133"/>
                  <a:pt x="82" y="133"/>
                </a:cubicBezTo>
                <a:cubicBezTo>
                  <a:pt x="79" y="141"/>
                  <a:pt x="77" y="144"/>
                  <a:pt x="70" y="149"/>
                </a:cubicBezTo>
                <a:cubicBezTo>
                  <a:pt x="69" y="151"/>
                  <a:pt x="69" y="154"/>
                  <a:pt x="68" y="155"/>
                </a:cubicBezTo>
                <a:cubicBezTo>
                  <a:pt x="67" y="156"/>
                  <a:pt x="63" y="155"/>
                  <a:pt x="62" y="157"/>
                </a:cubicBezTo>
                <a:cubicBezTo>
                  <a:pt x="60" y="160"/>
                  <a:pt x="58" y="169"/>
                  <a:pt x="58" y="169"/>
                </a:cubicBezTo>
                <a:cubicBezTo>
                  <a:pt x="60" y="183"/>
                  <a:pt x="66" y="185"/>
                  <a:pt x="78" y="193"/>
                </a:cubicBezTo>
                <a:cubicBezTo>
                  <a:pt x="81" y="201"/>
                  <a:pt x="84" y="202"/>
                  <a:pt x="92" y="205"/>
                </a:cubicBezTo>
                <a:cubicBezTo>
                  <a:pt x="98" y="222"/>
                  <a:pt x="91" y="208"/>
                  <a:pt x="128" y="213"/>
                </a:cubicBezTo>
                <a:cubicBezTo>
                  <a:pt x="132" y="214"/>
                  <a:pt x="140" y="217"/>
                  <a:pt x="140" y="217"/>
                </a:cubicBezTo>
                <a:cubicBezTo>
                  <a:pt x="146" y="226"/>
                  <a:pt x="150" y="225"/>
                  <a:pt x="160" y="227"/>
                </a:cubicBezTo>
                <a:cubicBezTo>
                  <a:pt x="161" y="232"/>
                  <a:pt x="167" y="234"/>
                  <a:pt x="168" y="239"/>
                </a:cubicBezTo>
                <a:cubicBezTo>
                  <a:pt x="171" y="271"/>
                  <a:pt x="169" y="276"/>
                  <a:pt x="144" y="281"/>
                </a:cubicBezTo>
                <a:cubicBezTo>
                  <a:pt x="135" y="295"/>
                  <a:pt x="143" y="315"/>
                  <a:pt x="126" y="321"/>
                </a:cubicBezTo>
                <a:cubicBezTo>
                  <a:pt x="124" y="324"/>
                  <a:pt x="120" y="331"/>
                  <a:pt x="116" y="331"/>
                </a:cubicBezTo>
                <a:cubicBezTo>
                  <a:pt x="99" y="331"/>
                  <a:pt x="83" y="326"/>
                  <a:pt x="66" y="325"/>
                </a:cubicBezTo>
                <a:cubicBezTo>
                  <a:pt x="63" y="321"/>
                  <a:pt x="64" y="314"/>
                  <a:pt x="60" y="311"/>
                </a:cubicBezTo>
                <a:cubicBezTo>
                  <a:pt x="57" y="308"/>
                  <a:pt x="48" y="307"/>
                  <a:pt x="48" y="307"/>
                </a:cubicBezTo>
                <a:cubicBezTo>
                  <a:pt x="47" y="303"/>
                  <a:pt x="47" y="294"/>
                  <a:pt x="42" y="291"/>
                </a:cubicBezTo>
                <a:cubicBezTo>
                  <a:pt x="38" y="289"/>
                  <a:pt x="30" y="287"/>
                  <a:pt x="30" y="287"/>
                </a:cubicBezTo>
                <a:cubicBezTo>
                  <a:pt x="9" y="290"/>
                  <a:pt x="0" y="307"/>
                  <a:pt x="24" y="315"/>
                </a:cubicBezTo>
                <a:cubicBezTo>
                  <a:pt x="23" y="327"/>
                  <a:pt x="26" y="361"/>
                  <a:pt x="12" y="371"/>
                </a:cubicBezTo>
                <a:cubicBezTo>
                  <a:pt x="11" y="375"/>
                  <a:pt x="10" y="379"/>
                  <a:pt x="8" y="383"/>
                </a:cubicBezTo>
                <a:cubicBezTo>
                  <a:pt x="7" y="385"/>
                  <a:pt x="5" y="387"/>
                  <a:pt x="4" y="389"/>
                </a:cubicBezTo>
                <a:cubicBezTo>
                  <a:pt x="2" y="393"/>
                  <a:pt x="0" y="401"/>
                  <a:pt x="0" y="401"/>
                </a:cubicBezTo>
                <a:cubicBezTo>
                  <a:pt x="2" y="411"/>
                  <a:pt x="6" y="422"/>
                  <a:pt x="16" y="425"/>
                </a:cubicBezTo>
                <a:cubicBezTo>
                  <a:pt x="21" y="441"/>
                  <a:pt x="20" y="435"/>
                  <a:pt x="32" y="443"/>
                </a:cubicBezTo>
                <a:cubicBezTo>
                  <a:pt x="36" y="456"/>
                  <a:pt x="32" y="456"/>
                  <a:pt x="48" y="459"/>
                </a:cubicBezTo>
                <a:cubicBezTo>
                  <a:pt x="51" y="464"/>
                  <a:pt x="50" y="471"/>
                  <a:pt x="54" y="475"/>
                </a:cubicBezTo>
                <a:cubicBezTo>
                  <a:pt x="56" y="477"/>
                  <a:pt x="70" y="480"/>
                  <a:pt x="74" y="481"/>
                </a:cubicBezTo>
                <a:cubicBezTo>
                  <a:pt x="97" y="504"/>
                  <a:pt x="106" y="527"/>
                  <a:pt x="140" y="531"/>
                </a:cubicBezTo>
                <a:cubicBezTo>
                  <a:pt x="195" y="549"/>
                  <a:pt x="105" y="520"/>
                  <a:pt x="296" y="535"/>
                </a:cubicBezTo>
                <a:cubicBezTo>
                  <a:pt x="301" y="535"/>
                  <a:pt x="300" y="546"/>
                  <a:pt x="304" y="549"/>
                </a:cubicBezTo>
                <a:cubicBezTo>
                  <a:pt x="353" y="546"/>
                  <a:pt x="318" y="540"/>
                  <a:pt x="370" y="543"/>
                </a:cubicBezTo>
                <a:cubicBezTo>
                  <a:pt x="351" y="537"/>
                  <a:pt x="362" y="539"/>
                  <a:pt x="336" y="537"/>
                </a:cubicBezTo>
                <a:cubicBezTo>
                  <a:pt x="335" y="522"/>
                  <a:pt x="335" y="508"/>
                  <a:pt x="334" y="493"/>
                </a:cubicBezTo>
                <a:cubicBezTo>
                  <a:pt x="333" y="484"/>
                  <a:pt x="324" y="469"/>
                  <a:pt x="324" y="469"/>
                </a:cubicBezTo>
                <a:cubicBezTo>
                  <a:pt x="326" y="447"/>
                  <a:pt x="321" y="445"/>
                  <a:pt x="338" y="439"/>
                </a:cubicBezTo>
                <a:cubicBezTo>
                  <a:pt x="349" y="443"/>
                  <a:pt x="343" y="451"/>
                  <a:pt x="354" y="455"/>
                </a:cubicBezTo>
                <a:cubicBezTo>
                  <a:pt x="371" y="449"/>
                  <a:pt x="361" y="423"/>
                  <a:pt x="350" y="415"/>
                </a:cubicBezTo>
                <a:cubicBezTo>
                  <a:pt x="345" y="399"/>
                  <a:pt x="355" y="399"/>
                  <a:pt x="368" y="397"/>
                </a:cubicBezTo>
                <a:cubicBezTo>
                  <a:pt x="371" y="385"/>
                  <a:pt x="378" y="385"/>
                  <a:pt x="388" y="379"/>
                </a:cubicBezTo>
                <a:cubicBezTo>
                  <a:pt x="390" y="359"/>
                  <a:pt x="387" y="347"/>
                  <a:pt x="408" y="343"/>
                </a:cubicBezTo>
                <a:cubicBezTo>
                  <a:pt x="412" y="341"/>
                  <a:pt x="417" y="340"/>
                  <a:pt x="420" y="337"/>
                </a:cubicBezTo>
                <a:cubicBezTo>
                  <a:pt x="430" y="327"/>
                  <a:pt x="412" y="323"/>
                  <a:pt x="434" y="319"/>
                </a:cubicBezTo>
                <a:cubicBezTo>
                  <a:pt x="442" y="307"/>
                  <a:pt x="461" y="320"/>
                  <a:pt x="456" y="305"/>
                </a:cubicBezTo>
                <a:cubicBezTo>
                  <a:pt x="453" y="281"/>
                  <a:pt x="445" y="249"/>
                  <a:pt x="424" y="235"/>
                </a:cubicBezTo>
                <a:cubicBezTo>
                  <a:pt x="422" y="229"/>
                  <a:pt x="418" y="217"/>
                  <a:pt x="418" y="217"/>
                </a:cubicBezTo>
                <a:cubicBezTo>
                  <a:pt x="419" y="199"/>
                  <a:pt x="421" y="189"/>
                  <a:pt x="416" y="173"/>
                </a:cubicBezTo>
                <a:cubicBezTo>
                  <a:pt x="415" y="166"/>
                  <a:pt x="415" y="160"/>
                  <a:pt x="414" y="153"/>
                </a:cubicBezTo>
                <a:cubicBezTo>
                  <a:pt x="413" y="149"/>
                  <a:pt x="410" y="141"/>
                  <a:pt x="410" y="141"/>
                </a:cubicBezTo>
                <a:cubicBezTo>
                  <a:pt x="408" y="125"/>
                  <a:pt x="407" y="110"/>
                  <a:pt x="398" y="97"/>
                </a:cubicBezTo>
                <a:cubicBezTo>
                  <a:pt x="394" y="75"/>
                  <a:pt x="375" y="81"/>
                  <a:pt x="354" y="79"/>
                </a:cubicBezTo>
                <a:cubicBezTo>
                  <a:pt x="341" y="75"/>
                  <a:pt x="344" y="57"/>
                  <a:pt x="336" y="47"/>
                </a:cubicBezTo>
                <a:cubicBezTo>
                  <a:pt x="328" y="38"/>
                  <a:pt x="326" y="35"/>
                  <a:pt x="322" y="23"/>
                </a:cubicBezTo>
                <a:cubicBezTo>
                  <a:pt x="319" y="13"/>
                  <a:pt x="291" y="7"/>
                  <a:pt x="282" y="5"/>
                </a:cubicBezTo>
                <a:cubicBezTo>
                  <a:pt x="267" y="7"/>
                  <a:pt x="261" y="5"/>
                  <a:pt x="250" y="13"/>
                </a:cubicBezTo>
                <a:cubicBezTo>
                  <a:pt x="241" y="10"/>
                  <a:pt x="234" y="8"/>
                  <a:pt x="226" y="3"/>
                </a:cubicBezTo>
                <a:cubicBezTo>
                  <a:pt x="174" y="6"/>
                  <a:pt x="203" y="0"/>
                  <a:pt x="180" y="15"/>
                </a:cubicBezTo>
                <a:cubicBezTo>
                  <a:pt x="178" y="22"/>
                  <a:pt x="177" y="20"/>
                  <a:pt x="180" y="23"/>
                </a:cubicBezTo>
                <a:close/>
              </a:path>
            </a:pathLst>
          </a:custGeom>
          <a:solidFill>
            <a:srgbClr val="F0C1AE"/>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65"/>
          <p:cNvGrpSpPr>
            <a:grpSpLocks/>
          </p:cNvGrpSpPr>
          <p:nvPr/>
        </p:nvGrpSpPr>
        <p:grpSpPr bwMode="auto">
          <a:xfrm>
            <a:off x="4430712" y="2430461"/>
            <a:ext cx="777875" cy="711200"/>
            <a:chOff x="326" y="1604"/>
            <a:chExt cx="490" cy="448"/>
          </a:xfrm>
        </p:grpSpPr>
        <p:sp>
          <p:nvSpPr>
            <p:cNvPr id="20530" name="Freeform 50"/>
            <p:cNvSpPr>
              <a:spLocks/>
            </p:cNvSpPr>
            <p:nvPr/>
          </p:nvSpPr>
          <p:spPr bwMode="auto">
            <a:xfrm>
              <a:off x="326" y="1604"/>
              <a:ext cx="490" cy="448"/>
            </a:xfrm>
            <a:custGeom>
              <a:avLst/>
              <a:gdLst/>
              <a:ahLst/>
              <a:cxnLst>
                <a:cxn ang="0">
                  <a:pos x="226" y="0"/>
                </a:cxn>
                <a:cxn ang="0">
                  <a:pos x="214" y="44"/>
                </a:cxn>
                <a:cxn ang="0">
                  <a:pos x="208" y="56"/>
                </a:cxn>
                <a:cxn ang="0">
                  <a:pos x="196" y="60"/>
                </a:cxn>
                <a:cxn ang="0">
                  <a:pos x="172" y="124"/>
                </a:cxn>
                <a:cxn ang="0">
                  <a:pos x="120" y="130"/>
                </a:cxn>
                <a:cxn ang="0">
                  <a:pos x="114" y="128"/>
                </a:cxn>
                <a:cxn ang="0">
                  <a:pos x="106" y="126"/>
                </a:cxn>
                <a:cxn ang="0">
                  <a:pos x="94" y="122"/>
                </a:cxn>
                <a:cxn ang="0">
                  <a:pos x="68" y="132"/>
                </a:cxn>
                <a:cxn ang="0">
                  <a:pos x="34" y="150"/>
                </a:cxn>
                <a:cxn ang="0">
                  <a:pos x="24" y="164"/>
                </a:cxn>
                <a:cxn ang="0">
                  <a:pos x="12" y="188"/>
                </a:cxn>
                <a:cxn ang="0">
                  <a:pos x="8" y="206"/>
                </a:cxn>
                <a:cxn ang="0">
                  <a:pos x="0" y="218"/>
                </a:cxn>
                <a:cxn ang="0">
                  <a:pos x="14" y="242"/>
                </a:cxn>
                <a:cxn ang="0">
                  <a:pos x="30" y="256"/>
                </a:cxn>
                <a:cxn ang="0">
                  <a:pos x="36" y="260"/>
                </a:cxn>
                <a:cxn ang="0">
                  <a:pos x="48" y="274"/>
                </a:cxn>
                <a:cxn ang="0">
                  <a:pos x="64" y="288"/>
                </a:cxn>
                <a:cxn ang="0">
                  <a:pos x="114" y="302"/>
                </a:cxn>
                <a:cxn ang="0">
                  <a:pos x="132" y="320"/>
                </a:cxn>
                <a:cxn ang="0">
                  <a:pos x="196" y="356"/>
                </a:cxn>
                <a:cxn ang="0">
                  <a:pos x="236" y="374"/>
                </a:cxn>
                <a:cxn ang="0">
                  <a:pos x="254" y="394"/>
                </a:cxn>
                <a:cxn ang="0">
                  <a:pos x="268" y="406"/>
                </a:cxn>
                <a:cxn ang="0">
                  <a:pos x="286" y="418"/>
                </a:cxn>
                <a:cxn ang="0">
                  <a:pos x="316" y="448"/>
                </a:cxn>
                <a:cxn ang="0">
                  <a:pos x="338" y="438"/>
                </a:cxn>
                <a:cxn ang="0">
                  <a:pos x="346" y="394"/>
                </a:cxn>
                <a:cxn ang="0">
                  <a:pos x="336" y="362"/>
                </a:cxn>
                <a:cxn ang="0">
                  <a:pos x="342" y="356"/>
                </a:cxn>
                <a:cxn ang="0">
                  <a:pos x="352" y="354"/>
                </a:cxn>
                <a:cxn ang="0">
                  <a:pos x="350" y="348"/>
                </a:cxn>
                <a:cxn ang="0">
                  <a:pos x="356" y="350"/>
                </a:cxn>
                <a:cxn ang="0">
                  <a:pos x="386" y="374"/>
                </a:cxn>
                <a:cxn ang="0">
                  <a:pos x="420" y="386"/>
                </a:cxn>
                <a:cxn ang="0">
                  <a:pos x="458" y="386"/>
                </a:cxn>
                <a:cxn ang="0">
                  <a:pos x="466" y="374"/>
                </a:cxn>
                <a:cxn ang="0">
                  <a:pos x="468" y="348"/>
                </a:cxn>
                <a:cxn ang="0">
                  <a:pos x="482" y="344"/>
                </a:cxn>
                <a:cxn ang="0">
                  <a:pos x="490" y="326"/>
                </a:cxn>
                <a:cxn ang="0">
                  <a:pos x="426" y="268"/>
                </a:cxn>
                <a:cxn ang="0">
                  <a:pos x="412" y="256"/>
                </a:cxn>
                <a:cxn ang="0">
                  <a:pos x="396" y="244"/>
                </a:cxn>
                <a:cxn ang="0">
                  <a:pos x="388" y="226"/>
                </a:cxn>
                <a:cxn ang="0">
                  <a:pos x="406" y="204"/>
                </a:cxn>
                <a:cxn ang="0">
                  <a:pos x="418" y="200"/>
                </a:cxn>
                <a:cxn ang="0">
                  <a:pos x="428" y="174"/>
                </a:cxn>
                <a:cxn ang="0">
                  <a:pos x="412" y="146"/>
                </a:cxn>
                <a:cxn ang="0">
                  <a:pos x="390" y="148"/>
                </a:cxn>
                <a:cxn ang="0">
                  <a:pos x="388" y="160"/>
                </a:cxn>
                <a:cxn ang="0">
                  <a:pos x="370" y="158"/>
                </a:cxn>
                <a:cxn ang="0">
                  <a:pos x="364" y="144"/>
                </a:cxn>
                <a:cxn ang="0">
                  <a:pos x="378" y="148"/>
                </a:cxn>
                <a:cxn ang="0">
                  <a:pos x="376" y="142"/>
                </a:cxn>
                <a:cxn ang="0">
                  <a:pos x="348" y="114"/>
                </a:cxn>
                <a:cxn ang="0">
                  <a:pos x="326" y="98"/>
                </a:cxn>
                <a:cxn ang="0">
                  <a:pos x="298" y="70"/>
                </a:cxn>
                <a:cxn ang="0">
                  <a:pos x="264" y="48"/>
                </a:cxn>
              </a:cxnLst>
              <a:rect l="0" t="0" r="r" b="b"/>
              <a:pathLst>
                <a:path w="490" h="448">
                  <a:moveTo>
                    <a:pt x="226" y="0"/>
                  </a:moveTo>
                  <a:cubicBezTo>
                    <a:pt x="225" y="13"/>
                    <a:pt x="227" y="35"/>
                    <a:pt x="214" y="44"/>
                  </a:cubicBezTo>
                  <a:cubicBezTo>
                    <a:pt x="212" y="48"/>
                    <a:pt x="212" y="53"/>
                    <a:pt x="208" y="56"/>
                  </a:cubicBezTo>
                  <a:cubicBezTo>
                    <a:pt x="205" y="58"/>
                    <a:pt x="196" y="60"/>
                    <a:pt x="196" y="60"/>
                  </a:cubicBezTo>
                  <a:cubicBezTo>
                    <a:pt x="185" y="94"/>
                    <a:pt x="207" y="117"/>
                    <a:pt x="172" y="124"/>
                  </a:cubicBezTo>
                  <a:cubicBezTo>
                    <a:pt x="161" y="141"/>
                    <a:pt x="141" y="131"/>
                    <a:pt x="120" y="130"/>
                  </a:cubicBezTo>
                  <a:cubicBezTo>
                    <a:pt x="118" y="129"/>
                    <a:pt x="116" y="129"/>
                    <a:pt x="114" y="128"/>
                  </a:cubicBezTo>
                  <a:cubicBezTo>
                    <a:pt x="111" y="127"/>
                    <a:pt x="109" y="127"/>
                    <a:pt x="106" y="126"/>
                  </a:cubicBezTo>
                  <a:cubicBezTo>
                    <a:pt x="102" y="125"/>
                    <a:pt x="94" y="122"/>
                    <a:pt x="94" y="122"/>
                  </a:cubicBezTo>
                  <a:cubicBezTo>
                    <a:pt x="76" y="125"/>
                    <a:pt x="86" y="129"/>
                    <a:pt x="68" y="132"/>
                  </a:cubicBezTo>
                  <a:cubicBezTo>
                    <a:pt x="62" y="151"/>
                    <a:pt x="53" y="148"/>
                    <a:pt x="34" y="150"/>
                  </a:cubicBezTo>
                  <a:cubicBezTo>
                    <a:pt x="29" y="164"/>
                    <a:pt x="34" y="161"/>
                    <a:pt x="24" y="164"/>
                  </a:cubicBezTo>
                  <a:cubicBezTo>
                    <a:pt x="21" y="173"/>
                    <a:pt x="16" y="180"/>
                    <a:pt x="12" y="188"/>
                  </a:cubicBezTo>
                  <a:cubicBezTo>
                    <a:pt x="6" y="200"/>
                    <a:pt x="16" y="188"/>
                    <a:pt x="8" y="206"/>
                  </a:cubicBezTo>
                  <a:cubicBezTo>
                    <a:pt x="6" y="210"/>
                    <a:pt x="0" y="218"/>
                    <a:pt x="0" y="218"/>
                  </a:cubicBezTo>
                  <a:cubicBezTo>
                    <a:pt x="3" y="227"/>
                    <a:pt x="6" y="237"/>
                    <a:pt x="14" y="242"/>
                  </a:cubicBezTo>
                  <a:cubicBezTo>
                    <a:pt x="21" y="252"/>
                    <a:pt x="16" y="247"/>
                    <a:pt x="30" y="256"/>
                  </a:cubicBezTo>
                  <a:cubicBezTo>
                    <a:pt x="32" y="257"/>
                    <a:pt x="36" y="260"/>
                    <a:pt x="36" y="260"/>
                  </a:cubicBezTo>
                  <a:cubicBezTo>
                    <a:pt x="41" y="267"/>
                    <a:pt x="40" y="271"/>
                    <a:pt x="48" y="274"/>
                  </a:cubicBezTo>
                  <a:cubicBezTo>
                    <a:pt x="51" y="285"/>
                    <a:pt x="53" y="285"/>
                    <a:pt x="64" y="288"/>
                  </a:cubicBezTo>
                  <a:cubicBezTo>
                    <a:pt x="84" y="308"/>
                    <a:pt x="65" y="300"/>
                    <a:pt x="114" y="302"/>
                  </a:cubicBezTo>
                  <a:cubicBezTo>
                    <a:pt x="120" y="311"/>
                    <a:pt x="121" y="316"/>
                    <a:pt x="132" y="320"/>
                  </a:cubicBezTo>
                  <a:cubicBezTo>
                    <a:pt x="143" y="337"/>
                    <a:pt x="176" y="352"/>
                    <a:pt x="196" y="356"/>
                  </a:cubicBezTo>
                  <a:cubicBezTo>
                    <a:pt x="213" y="366"/>
                    <a:pt x="215" y="372"/>
                    <a:pt x="236" y="374"/>
                  </a:cubicBezTo>
                  <a:cubicBezTo>
                    <a:pt x="246" y="377"/>
                    <a:pt x="247" y="387"/>
                    <a:pt x="254" y="394"/>
                  </a:cubicBezTo>
                  <a:cubicBezTo>
                    <a:pt x="257" y="403"/>
                    <a:pt x="260" y="402"/>
                    <a:pt x="268" y="406"/>
                  </a:cubicBezTo>
                  <a:cubicBezTo>
                    <a:pt x="274" y="410"/>
                    <a:pt x="286" y="418"/>
                    <a:pt x="286" y="418"/>
                  </a:cubicBezTo>
                  <a:cubicBezTo>
                    <a:pt x="293" y="438"/>
                    <a:pt x="295" y="443"/>
                    <a:pt x="316" y="448"/>
                  </a:cubicBezTo>
                  <a:cubicBezTo>
                    <a:pt x="328" y="446"/>
                    <a:pt x="327" y="441"/>
                    <a:pt x="338" y="438"/>
                  </a:cubicBezTo>
                  <a:cubicBezTo>
                    <a:pt x="343" y="423"/>
                    <a:pt x="341" y="408"/>
                    <a:pt x="346" y="394"/>
                  </a:cubicBezTo>
                  <a:cubicBezTo>
                    <a:pt x="344" y="382"/>
                    <a:pt x="343" y="372"/>
                    <a:pt x="336" y="362"/>
                  </a:cubicBezTo>
                  <a:cubicBezTo>
                    <a:pt x="350" y="357"/>
                    <a:pt x="352" y="359"/>
                    <a:pt x="342" y="356"/>
                  </a:cubicBezTo>
                  <a:cubicBezTo>
                    <a:pt x="345" y="355"/>
                    <a:pt x="350" y="356"/>
                    <a:pt x="352" y="354"/>
                  </a:cubicBezTo>
                  <a:cubicBezTo>
                    <a:pt x="353" y="353"/>
                    <a:pt x="349" y="349"/>
                    <a:pt x="350" y="348"/>
                  </a:cubicBezTo>
                  <a:cubicBezTo>
                    <a:pt x="351" y="347"/>
                    <a:pt x="354" y="349"/>
                    <a:pt x="356" y="350"/>
                  </a:cubicBezTo>
                  <a:cubicBezTo>
                    <a:pt x="368" y="362"/>
                    <a:pt x="368" y="370"/>
                    <a:pt x="386" y="374"/>
                  </a:cubicBezTo>
                  <a:cubicBezTo>
                    <a:pt x="390" y="387"/>
                    <a:pt x="409" y="385"/>
                    <a:pt x="420" y="386"/>
                  </a:cubicBezTo>
                  <a:cubicBezTo>
                    <a:pt x="434" y="391"/>
                    <a:pt x="436" y="392"/>
                    <a:pt x="458" y="386"/>
                  </a:cubicBezTo>
                  <a:cubicBezTo>
                    <a:pt x="463" y="385"/>
                    <a:pt x="462" y="377"/>
                    <a:pt x="466" y="374"/>
                  </a:cubicBezTo>
                  <a:cubicBezTo>
                    <a:pt x="469" y="365"/>
                    <a:pt x="462" y="357"/>
                    <a:pt x="468" y="348"/>
                  </a:cubicBezTo>
                  <a:cubicBezTo>
                    <a:pt x="471" y="344"/>
                    <a:pt x="477" y="346"/>
                    <a:pt x="482" y="344"/>
                  </a:cubicBezTo>
                  <a:cubicBezTo>
                    <a:pt x="487" y="330"/>
                    <a:pt x="484" y="336"/>
                    <a:pt x="490" y="326"/>
                  </a:cubicBezTo>
                  <a:cubicBezTo>
                    <a:pt x="486" y="278"/>
                    <a:pt x="471" y="271"/>
                    <a:pt x="426" y="268"/>
                  </a:cubicBezTo>
                  <a:cubicBezTo>
                    <a:pt x="418" y="265"/>
                    <a:pt x="419" y="261"/>
                    <a:pt x="412" y="256"/>
                  </a:cubicBezTo>
                  <a:cubicBezTo>
                    <a:pt x="407" y="249"/>
                    <a:pt x="403" y="249"/>
                    <a:pt x="396" y="244"/>
                  </a:cubicBezTo>
                  <a:cubicBezTo>
                    <a:pt x="394" y="237"/>
                    <a:pt x="390" y="233"/>
                    <a:pt x="388" y="226"/>
                  </a:cubicBezTo>
                  <a:cubicBezTo>
                    <a:pt x="390" y="218"/>
                    <a:pt x="398" y="208"/>
                    <a:pt x="406" y="204"/>
                  </a:cubicBezTo>
                  <a:cubicBezTo>
                    <a:pt x="410" y="202"/>
                    <a:pt x="418" y="200"/>
                    <a:pt x="418" y="200"/>
                  </a:cubicBezTo>
                  <a:cubicBezTo>
                    <a:pt x="422" y="189"/>
                    <a:pt x="416" y="178"/>
                    <a:pt x="428" y="174"/>
                  </a:cubicBezTo>
                  <a:cubicBezTo>
                    <a:pt x="426" y="161"/>
                    <a:pt x="425" y="150"/>
                    <a:pt x="412" y="146"/>
                  </a:cubicBezTo>
                  <a:cubicBezTo>
                    <a:pt x="405" y="147"/>
                    <a:pt x="396" y="144"/>
                    <a:pt x="390" y="148"/>
                  </a:cubicBezTo>
                  <a:cubicBezTo>
                    <a:pt x="386" y="150"/>
                    <a:pt x="392" y="158"/>
                    <a:pt x="388" y="160"/>
                  </a:cubicBezTo>
                  <a:cubicBezTo>
                    <a:pt x="383" y="163"/>
                    <a:pt x="376" y="159"/>
                    <a:pt x="370" y="158"/>
                  </a:cubicBezTo>
                  <a:cubicBezTo>
                    <a:pt x="361" y="155"/>
                    <a:pt x="361" y="152"/>
                    <a:pt x="364" y="144"/>
                  </a:cubicBezTo>
                  <a:cubicBezTo>
                    <a:pt x="369" y="145"/>
                    <a:pt x="375" y="151"/>
                    <a:pt x="378" y="148"/>
                  </a:cubicBezTo>
                  <a:cubicBezTo>
                    <a:pt x="379" y="147"/>
                    <a:pt x="377" y="144"/>
                    <a:pt x="376" y="142"/>
                  </a:cubicBezTo>
                  <a:cubicBezTo>
                    <a:pt x="370" y="129"/>
                    <a:pt x="356" y="125"/>
                    <a:pt x="348" y="114"/>
                  </a:cubicBezTo>
                  <a:cubicBezTo>
                    <a:pt x="342" y="105"/>
                    <a:pt x="335" y="107"/>
                    <a:pt x="326" y="98"/>
                  </a:cubicBezTo>
                  <a:cubicBezTo>
                    <a:pt x="319" y="91"/>
                    <a:pt x="306" y="75"/>
                    <a:pt x="298" y="70"/>
                  </a:cubicBezTo>
                  <a:cubicBezTo>
                    <a:pt x="286" y="62"/>
                    <a:pt x="275" y="59"/>
                    <a:pt x="264" y="48"/>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44" name="Freeform 64"/>
            <p:cNvSpPr>
              <a:spLocks/>
            </p:cNvSpPr>
            <p:nvPr/>
          </p:nvSpPr>
          <p:spPr bwMode="auto">
            <a:xfrm>
              <a:off x="555" y="1605"/>
              <a:ext cx="33" cy="42"/>
            </a:xfrm>
            <a:custGeom>
              <a:avLst/>
              <a:gdLst/>
              <a:ahLst/>
              <a:cxnLst>
                <a:cxn ang="0">
                  <a:pos x="0" y="0"/>
                </a:cxn>
                <a:cxn ang="0">
                  <a:pos x="18" y="9"/>
                </a:cxn>
                <a:cxn ang="0">
                  <a:pos x="33" y="42"/>
                </a:cxn>
              </a:cxnLst>
              <a:rect l="0" t="0" r="r" b="b"/>
              <a:pathLst>
                <a:path w="33" h="42">
                  <a:moveTo>
                    <a:pt x="0" y="0"/>
                  </a:moveTo>
                  <a:cubicBezTo>
                    <a:pt x="6" y="4"/>
                    <a:pt x="13" y="4"/>
                    <a:pt x="18" y="9"/>
                  </a:cubicBezTo>
                  <a:cubicBezTo>
                    <a:pt x="26" y="17"/>
                    <a:pt x="24" y="33"/>
                    <a:pt x="33" y="42"/>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20554" name="Freeform 74"/>
          <p:cNvSpPr>
            <a:spLocks/>
          </p:cNvSpPr>
          <p:nvPr/>
        </p:nvSpPr>
        <p:spPr bwMode="auto">
          <a:xfrm>
            <a:off x="3009901" y="1314449"/>
            <a:ext cx="1809751" cy="1717675"/>
          </a:xfrm>
          <a:custGeom>
            <a:avLst/>
            <a:gdLst/>
            <a:ahLst/>
            <a:cxnLst>
              <a:cxn ang="0">
                <a:pos x="2000" y="64"/>
              </a:cxn>
              <a:cxn ang="0">
                <a:pos x="1944" y="424"/>
              </a:cxn>
              <a:cxn ang="0">
                <a:pos x="1688" y="400"/>
              </a:cxn>
              <a:cxn ang="0">
                <a:pos x="1336" y="288"/>
              </a:cxn>
              <a:cxn ang="0">
                <a:pos x="1280" y="344"/>
              </a:cxn>
              <a:cxn ang="0">
                <a:pos x="1400" y="480"/>
              </a:cxn>
              <a:cxn ang="0">
                <a:pos x="1400" y="584"/>
              </a:cxn>
              <a:cxn ang="0">
                <a:pos x="1488" y="680"/>
              </a:cxn>
              <a:cxn ang="0">
                <a:pos x="1592" y="904"/>
              </a:cxn>
              <a:cxn ang="0">
                <a:pos x="1664" y="1080"/>
              </a:cxn>
              <a:cxn ang="0">
                <a:pos x="1520" y="1208"/>
              </a:cxn>
              <a:cxn ang="0">
                <a:pos x="1352" y="1288"/>
              </a:cxn>
              <a:cxn ang="0">
                <a:pos x="1208" y="1120"/>
              </a:cxn>
              <a:cxn ang="0">
                <a:pos x="1008" y="872"/>
              </a:cxn>
              <a:cxn ang="0">
                <a:pos x="864" y="712"/>
              </a:cxn>
              <a:cxn ang="0">
                <a:pos x="344" y="576"/>
              </a:cxn>
              <a:cxn ang="0">
                <a:pos x="184" y="616"/>
              </a:cxn>
              <a:cxn ang="0">
                <a:pos x="40" y="648"/>
              </a:cxn>
              <a:cxn ang="0">
                <a:pos x="64" y="800"/>
              </a:cxn>
              <a:cxn ang="0">
                <a:pos x="0" y="896"/>
              </a:cxn>
              <a:cxn ang="0">
                <a:pos x="264" y="1128"/>
              </a:cxn>
              <a:cxn ang="0">
                <a:pos x="504" y="1256"/>
              </a:cxn>
              <a:cxn ang="0">
                <a:pos x="624" y="1336"/>
              </a:cxn>
              <a:cxn ang="0">
                <a:pos x="768" y="1472"/>
              </a:cxn>
              <a:cxn ang="0">
                <a:pos x="912" y="1680"/>
              </a:cxn>
              <a:cxn ang="0">
                <a:pos x="1280" y="1776"/>
              </a:cxn>
              <a:cxn ang="0">
                <a:pos x="1456" y="1984"/>
              </a:cxn>
              <a:cxn ang="0">
                <a:pos x="1664" y="2184"/>
              </a:cxn>
              <a:cxn ang="0">
                <a:pos x="1632" y="2120"/>
              </a:cxn>
              <a:cxn ang="0">
                <a:pos x="1648" y="2160"/>
              </a:cxn>
              <a:cxn ang="0">
                <a:pos x="1696" y="2216"/>
              </a:cxn>
              <a:cxn ang="0">
                <a:pos x="1760" y="2272"/>
              </a:cxn>
              <a:cxn ang="0">
                <a:pos x="1976" y="2456"/>
              </a:cxn>
              <a:cxn ang="0">
                <a:pos x="2144" y="2592"/>
              </a:cxn>
              <a:cxn ang="0">
                <a:pos x="2472" y="2776"/>
              </a:cxn>
              <a:cxn ang="0">
                <a:pos x="2560" y="2752"/>
              </a:cxn>
              <a:cxn ang="0">
                <a:pos x="2680" y="2592"/>
              </a:cxn>
              <a:cxn ang="0">
                <a:pos x="2792" y="2560"/>
              </a:cxn>
              <a:cxn ang="0">
                <a:pos x="2968" y="2568"/>
              </a:cxn>
              <a:cxn ang="0">
                <a:pos x="3096" y="2496"/>
              </a:cxn>
              <a:cxn ang="0">
                <a:pos x="3152" y="2136"/>
              </a:cxn>
              <a:cxn ang="0">
                <a:pos x="3088" y="2008"/>
              </a:cxn>
              <a:cxn ang="0">
                <a:pos x="3008" y="1880"/>
              </a:cxn>
              <a:cxn ang="0">
                <a:pos x="2840" y="1600"/>
              </a:cxn>
              <a:cxn ang="0">
                <a:pos x="2728" y="1488"/>
              </a:cxn>
              <a:cxn ang="0">
                <a:pos x="2584" y="1664"/>
              </a:cxn>
              <a:cxn ang="0">
                <a:pos x="2520" y="1584"/>
              </a:cxn>
              <a:cxn ang="0">
                <a:pos x="2472" y="1528"/>
              </a:cxn>
              <a:cxn ang="0">
                <a:pos x="2392" y="1336"/>
              </a:cxn>
              <a:cxn ang="0">
                <a:pos x="2416" y="1200"/>
              </a:cxn>
              <a:cxn ang="0">
                <a:pos x="2504" y="1088"/>
              </a:cxn>
              <a:cxn ang="0">
                <a:pos x="2384" y="912"/>
              </a:cxn>
              <a:cxn ang="0">
                <a:pos x="2456" y="704"/>
              </a:cxn>
              <a:cxn ang="0">
                <a:pos x="2416" y="584"/>
              </a:cxn>
              <a:cxn ang="0">
                <a:pos x="2520" y="280"/>
              </a:cxn>
              <a:cxn ang="0">
                <a:pos x="2440" y="184"/>
              </a:cxn>
              <a:cxn ang="0">
                <a:pos x="2288" y="40"/>
              </a:cxn>
              <a:cxn ang="0">
                <a:pos x="2032" y="56"/>
              </a:cxn>
            </a:cxnLst>
            <a:rect l="0" t="0" r="r" b="b"/>
            <a:pathLst>
              <a:path w="3223" h="2810">
                <a:moveTo>
                  <a:pt x="2072" y="0"/>
                </a:moveTo>
                <a:cubicBezTo>
                  <a:pt x="2055" y="52"/>
                  <a:pt x="2079" y="1"/>
                  <a:pt x="2040" y="32"/>
                </a:cubicBezTo>
                <a:cubicBezTo>
                  <a:pt x="1988" y="73"/>
                  <a:pt x="2060" y="44"/>
                  <a:pt x="2000" y="64"/>
                </a:cubicBezTo>
                <a:cubicBezTo>
                  <a:pt x="1997" y="72"/>
                  <a:pt x="1999" y="83"/>
                  <a:pt x="1992" y="88"/>
                </a:cubicBezTo>
                <a:cubicBezTo>
                  <a:pt x="1978" y="98"/>
                  <a:pt x="1944" y="104"/>
                  <a:pt x="1944" y="104"/>
                </a:cubicBezTo>
                <a:cubicBezTo>
                  <a:pt x="1883" y="196"/>
                  <a:pt x="1910" y="321"/>
                  <a:pt x="1944" y="424"/>
                </a:cubicBezTo>
                <a:cubicBezTo>
                  <a:pt x="1932" y="611"/>
                  <a:pt x="1972" y="527"/>
                  <a:pt x="1848" y="568"/>
                </a:cubicBezTo>
                <a:cubicBezTo>
                  <a:pt x="1734" y="552"/>
                  <a:pt x="1791" y="556"/>
                  <a:pt x="1760" y="464"/>
                </a:cubicBezTo>
                <a:cubicBezTo>
                  <a:pt x="1750" y="434"/>
                  <a:pt x="1713" y="420"/>
                  <a:pt x="1688" y="400"/>
                </a:cubicBezTo>
                <a:cubicBezTo>
                  <a:pt x="1657" y="376"/>
                  <a:pt x="1621" y="364"/>
                  <a:pt x="1584" y="352"/>
                </a:cubicBezTo>
                <a:cubicBezTo>
                  <a:pt x="1558" y="343"/>
                  <a:pt x="1518" y="300"/>
                  <a:pt x="1488" y="296"/>
                </a:cubicBezTo>
                <a:cubicBezTo>
                  <a:pt x="1438" y="289"/>
                  <a:pt x="1387" y="291"/>
                  <a:pt x="1336" y="288"/>
                </a:cubicBezTo>
                <a:cubicBezTo>
                  <a:pt x="1277" y="268"/>
                  <a:pt x="1303" y="264"/>
                  <a:pt x="1256" y="288"/>
                </a:cubicBezTo>
                <a:cubicBezTo>
                  <a:pt x="1232" y="217"/>
                  <a:pt x="1228" y="322"/>
                  <a:pt x="1240" y="336"/>
                </a:cubicBezTo>
                <a:cubicBezTo>
                  <a:pt x="1249" y="346"/>
                  <a:pt x="1267" y="341"/>
                  <a:pt x="1280" y="344"/>
                </a:cubicBezTo>
                <a:cubicBezTo>
                  <a:pt x="1283" y="357"/>
                  <a:pt x="1278" y="374"/>
                  <a:pt x="1288" y="384"/>
                </a:cubicBezTo>
                <a:cubicBezTo>
                  <a:pt x="1304" y="400"/>
                  <a:pt x="1331" y="393"/>
                  <a:pt x="1352" y="400"/>
                </a:cubicBezTo>
                <a:cubicBezTo>
                  <a:pt x="1376" y="436"/>
                  <a:pt x="1362" y="455"/>
                  <a:pt x="1400" y="480"/>
                </a:cubicBezTo>
                <a:cubicBezTo>
                  <a:pt x="1371" y="502"/>
                  <a:pt x="1348" y="506"/>
                  <a:pt x="1328" y="536"/>
                </a:cubicBezTo>
                <a:cubicBezTo>
                  <a:pt x="1349" y="543"/>
                  <a:pt x="1375" y="538"/>
                  <a:pt x="1392" y="552"/>
                </a:cubicBezTo>
                <a:cubicBezTo>
                  <a:pt x="1400" y="559"/>
                  <a:pt x="1393" y="575"/>
                  <a:pt x="1400" y="584"/>
                </a:cubicBezTo>
                <a:cubicBezTo>
                  <a:pt x="1405" y="591"/>
                  <a:pt x="1416" y="589"/>
                  <a:pt x="1424" y="592"/>
                </a:cubicBezTo>
                <a:cubicBezTo>
                  <a:pt x="1444" y="691"/>
                  <a:pt x="1408" y="579"/>
                  <a:pt x="1480" y="640"/>
                </a:cubicBezTo>
                <a:cubicBezTo>
                  <a:pt x="1490" y="649"/>
                  <a:pt x="1483" y="667"/>
                  <a:pt x="1488" y="680"/>
                </a:cubicBezTo>
                <a:cubicBezTo>
                  <a:pt x="1500" y="713"/>
                  <a:pt x="1510" y="705"/>
                  <a:pt x="1544" y="712"/>
                </a:cubicBezTo>
                <a:cubicBezTo>
                  <a:pt x="1550" y="729"/>
                  <a:pt x="1565" y="742"/>
                  <a:pt x="1568" y="760"/>
                </a:cubicBezTo>
                <a:cubicBezTo>
                  <a:pt x="1594" y="916"/>
                  <a:pt x="1550" y="840"/>
                  <a:pt x="1592" y="904"/>
                </a:cubicBezTo>
                <a:cubicBezTo>
                  <a:pt x="1606" y="959"/>
                  <a:pt x="1614" y="927"/>
                  <a:pt x="1648" y="968"/>
                </a:cubicBezTo>
                <a:cubicBezTo>
                  <a:pt x="1674" y="999"/>
                  <a:pt x="1655" y="1010"/>
                  <a:pt x="1696" y="1024"/>
                </a:cubicBezTo>
                <a:cubicBezTo>
                  <a:pt x="1680" y="1104"/>
                  <a:pt x="1704" y="1035"/>
                  <a:pt x="1664" y="1080"/>
                </a:cubicBezTo>
                <a:cubicBezTo>
                  <a:pt x="1621" y="1129"/>
                  <a:pt x="1622" y="1150"/>
                  <a:pt x="1552" y="1168"/>
                </a:cubicBezTo>
                <a:cubicBezTo>
                  <a:pt x="1544" y="1173"/>
                  <a:pt x="1534" y="1176"/>
                  <a:pt x="1528" y="1184"/>
                </a:cubicBezTo>
                <a:cubicBezTo>
                  <a:pt x="1523" y="1191"/>
                  <a:pt x="1526" y="1202"/>
                  <a:pt x="1520" y="1208"/>
                </a:cubicBezTo>
                <a:cubicBezTo>
                  <a:pt x="1503" y="1225"/>
                  <a:pt x="1456" y="1224"/>
                  <a:pt x="1432" y="1232"/>
                </a:cubicBezTo>
                <a:cubicBezTo>
                  <a:pt x="1423" y="1258"/>
                  <a:pt x="1409" y="1278"/>
                  <a:pt x="1400" y="1304"/>
                </a:cubicBezTo>
                <a:cubicBezTo>
                  <a:pt x="1384" y="1299"/>
                  <a:pt x="1368" y="1293"/>
                  <a:pt x="1352" y="1288"/>
                </a:cubicBezTo>
                <a:cubicBezTo>
                  <a:pt x="1323" y="1278"/>
                  <a:pt x="1291" y="1218"/>
                  <a:pt x="1264" y="1200"/>
                </a:cubicBezTo>
                <a:cubicBezTo>
                  <a:pt x="1259" y="1185"/>
                  <a:pt x="1249" y="1142"/>
                  <a:pt x="1232" y="1128"/>
                </a:cubicBezTo>
                <a:cubicBezTo>
                  <a:pt x="1225" y="1123"/>
                  <a:pt x="1215" y="1124"/>
                  <a:pt x="1208" y="1120"/>
                </a:cubicBezTo>
                <a:cubicBezTo>
                  <a:pt x="1125" y="1074"/>
                  <a:pt x="1190" y="1098"/>
                  <a:pt x="1136" y="1080"/>
                </a:cubicBezTo>
                <a:cubicBezTo>
                  <a:pt x="1113" y="1011"/>
                  <a:pt x="1104" y="963"/>
                  <a:pt x="1040" y="920"/>
                </a:cubicBezTo>
                <a:cubicBezTo>
                  <a:pt x="1029" y="904"/>
                  <a:pt x="1019" y="888"/>
                  <a:pt x="1008" y="872"/>
                </a:cubicBezTo>
                <a:cubicBezTo>
                  <a:pt x="956" y="794"/>
                  <a:pt x="1036" y="852"/>
                  <a:pt x="960" y="776"/>
                </a:cubicBezTo>
                <a:cubicBezTo>
                  <a:pt x="944" y="760"/>
                  <a:pt x="928" y="744"/>
                  <a:pt x="912" y="728"/>
                </a:cubicBezTo>
                <a:cubicBezTo>
                  <a:pt x="900" y="716"/>
                  <a:pt x="880" y="717"/>
                  <a:pt x="864" y="712"/>
                </a:cubicBezTo>
                <a:cubicBezTo>
                  <a:pt x="856" y="709"/>
                  <a:pt x="840" y="704"/>
                  <a:pt x="840" y="704"/>
                </a:cubicBezTo>
                <a:cubicBezTo>
                  <a:pt x="800" y="583"/>
                  <a:pt x="564" y="634"/>
                  <a:pt x="496" y="632"/>
                </a:cubicBezTo>
                <a:cubicBezTo>
                  <a:pt x="445" y="615"/>
                  <a:pt x="389" y="606"/>
                  <a:pt x="344" y="576"/>
                </a:cubicBezTo>
                <a:cubicBezTo>
                  <a:pt x="323" y="579"/>
                  <a:pt x="300" y="575"/>
                  <a:pt x="280" y="584"/>
                </a:cubicBezTo>
                <a:cubicBezTo>
                  <a:pt x="272" y="587"/>
                  <a:pt x="280" y="605"/>
                  <a:pt x="272" y="608"/>
                </a:cubicBezTo>
                <a:cubicBezTo>
                  <a:pt x="244" y="617"/>
                  <a:pt x="213" y="613"/>
                  <a:pt x="184" y="616"/>
                </a:cubicBezTo>
                <a:cubicBezTo>
                  <a:pt x="127" y="635"/>
                  <a:pt x="150" y="641"/>
                  <a:pt x="112" y="616"/>
                </a:cubicBezTo>
                <a:cubicBezTo>
                  <a:pt x="85" y="619"/>
                  <a:pt x="56" y="613"/>
                  <a:pt x="32" y="624"/>
                </a:cubicBezTo>
                <a:cubicBezTo>
                  <a:pt x="24" y="627"/>
                  <a:pt x="36" y="640"/>
                  <a:pt x="40" y="648"/>
                </a:cubicBezTo>
                <a:cubicBezTo>
                  <a:pt x="54" y="676"/>
                  <a:pt x="59" y="694"/>
                  <a:pt x="88" y="704"/>
                </a:cubicBezTo>
                <a:cubicBezTo>
                  <a:pt x="99" y="737"/>
                  <a:pt x="107" y="749"/>
                  <a:pt x="88" y="792"/>
                </a:cubicBezTo>
                <a:cubicBezTo>
                  <a:pt x="85" y="800"/>
                  <a:pt x="72" y="796"/>
                  <a:pt x="64" y="800"/>
                </a:cubicBezTo>
                <a:cubicBezTo>
                  <a:pt x="55" y="804"/>
                  <a:pt x="48" y="811"/>
                  <a:pt x="40" y="816"/>
                </a:cubicBezTo>
                <a:cubicBezTo>
                  <a:pt x="37" y="827"/>
                  <a:pt x="37" y="838"/>
                  <a:pt x="32" y="848"/>
                </a:cubicBezTo>
                <a:cubicBezTo>
                  <a:pt x="23" y="865"/>
                  <a:pt x="0" y="896"/>
                  <a:pt x="0" y="896"/>
                </a:cubicBezTo>
                <a:cubicBezTo>
                  <a:pt x="57" y="915"/>
                  <a:pt x="119" y="901"/>
                  <a:pt x="176" y="920"/>
                </a:cubicBezTo>
                <a:cubicBezTo>
                  <a:pt x="201" y="958"/>
                  <a:pt x="207" y="1002"/>
                  <a:pt x="232" y="1040"/>
                </a:cubicBezTo>
                <a:cubicBezTo>
                  <a:pt x="236" y="1060"/>
                  <a:pt x="241" y="1115"/>
                  <a:pt x="264" y="1128"/>
                </a:cubicBezTo>
                <a:cubicBezTo>
                  <a:pt x="290" y="1143"/>
                  <a:pt x="368" y="1149"/>
                  <a:pt x="392" y="1152"/>
                </a:cubicBezTo>
                <a:cubicBezTo>
                  <a:pt x="396" y="1163"/>
                  <a:pt x="418" y="1218"/>
                  <a:pt x="424" y="1224"/>
                </a:cubicBezTo>
                <a:cubicBezTo>
                  <a:pt x="433" y="1233"/>
                  <a:pt x="491" y="1253"/>
                  <a:pt x="504" y="1256"/>
                </a:cubicBezTo>
                <a:cubicBezTo>
                  <a:pt x="512" y="1264"/>
                  <a:pt x="517" y="1277"/>
                  <a:pt x="528" y="1280"/>
                </a:cubicBezTo>
                <a:cubicBezTo>
                  <a:pt x="554" y="1288"/>
                  <a:pt x="585" y="1274"/>
                  <a:pt x="608" y="1288"/>
                </a:cubicBezTo>
                <a:cubicBezTo>
                  <a:pt x="623" y="1296"/>
                  <a:pt x="619" y="1320"/>
                  <a:pt x="624" y="1336"/>
                </a:cubicBezTo>
                <a:cubicBezTo>
                  <a:pt x="632" y="1359"/>
                  <a:pt x="646" y="1364"/>
                  <a:pt x="664" y="1376"/>
                </a:cubicBezTo>
                <a:cubicBezTo>
                  <a:pt x="677" y="1430"/>
                  <a:pt x="664" y="1400"/>
                  <a:pt x="720" y="1456"/>
                </a:cubicBezTo>
                <a:cubicBezTo>
                  <a:pt x="732" y="1468"/>
                  <a:pt x="768" y="1472"/>
                  <a:pt x="768" y="1472"/>
                </a:cubicBezTo>
                <a:cubicBezTo>
                  <a:pt x="787" y="1529"/>
                  <a:pt x="770" y="1511"/>
                  <a:pt x="808" y="1536"/>
                </a:cubicBezTo>
                <a:cubicBezTo>
                  <a:pt x="822" y="1577"/>
                  <a:pt x="812" y="1655"/>
                  <a:pt x="864" y="1672"/>
                </a:cubicBezTo>
                <a:cubicBezTo>
                  <a:pt x="879" y="1677"/>
                  <a:pt x="896" y="1677"/>
                  <a:pt x="912" y="1680"/>
                </a:cubicBezTo>
                <a:cubicBezTo>
                  <a:pt x="982" y="1727"/>
                  <a:pt x="1039" y="1715"/>
                  <a:pt x="1128" y="1720"/>
                </a:cubicBezTo>
                <a:cubicBezTo>
                  <a:pt x="1145" y="1732"/>
                  <a:pt x="1157" y="1751"/>
                  <a:pt x="1176" y="1760"/>
                </a:cubicBezTo>
                <a:cubicBezTo>
                  <a:pt x="1188" y="1766"/>
                  <a:pt x="1280" y="1776"/>
                  <a:pt x="1280" y="1776"/>
                </a:cubicBezTo>
                <a:cubicBezTo>
                  <a:pt x="1304" y="1812"/>
                  <a:pt x="1334" y="1817"/>
                  <a:pt x="1368" y="1840"/>
                </a:cubicBezTo>
                <a:cubicBezTo>
                  <a:pt x="1388" y="1899"/>
                  <a:pt x="1372" y="1876"/>
                  <a:pt x="1408" y="1912"/>
                </a:cubicBezTo>
                <a:cubicBezTo>
                  <a:pt x="1418" y="1941"/>
                  <a:pt x="1431" y="1964"/>
                  <a:pt x="1456" y="1984"/>
                </a:cubicBezTo>
                <a:cubicBezTo>
                  <a:pt x="1471" y="1996"/>
                  <a:pt x="1504" y="2016"/>
                  <a:pt x="1504" y="2016"/>
                </a:cubicBezTo>
                <a:cubicBezTo>
                  <a:pt x="1524" y="2075"/>
                  <a:pt x="1538" y="2054"/>
                  <a:pt x="1576" y="2088"/>
                </a:cubicBezTo>
                <a:cubicBezTo>
                  <a:pt x="1609" y="2117"/>
                  <a:pt x="1640" y="2148"/>
                  <a:pt x="1664" y="2184"/>
                </a:cubicBezTo>
                <a:cubicBezTo>
                  <a:pt x="1661" y="2163"/>
                  <a:pt x="1662" y="2141"/>
                  <a:pt x="1656" y="2120"/>
                </a:cubicBezTo>
                <a:cubicBezTo>
                  <a:pt x="1653" y="2111"/>
                  <a:pt x="1650" y="2096"/>
                  <a:pt x="1640" y="2096"/>
                </a:cubicBezTo>
                <a:cubicBezTo>
                  <a:pt x="1632" y="2096"/>
                  <a:pt x="1635" y="2112"/>
                  <a:pt x="1632" y="2120"/>
                </a:cubicBezTo>
                <a:cubicBezTo>
                  <a:pt x="1635" y="2139"/>
                  <a:pt x="1638" y="2157"/>
                  <a:pt x="1640" y="2176"/>
                </a:cubicBezTo>
                <a:cubicBezTo>
                  <a:pt x="1650" y="2268"/>
                  <a:pt x="1638" y="2293"/>
                  <a:pt x="1656" y="2240"/>
                </a:cubicBezTo>
                <a:cubicBezTo>
                  <a:pt x="1637" y="2182"/>
                  <a:pt x="1636" y="2208"/>
                  <a:pt x="1648" y="2160"/>
                </a:cubicBezTo>
                <a:cubicBezTo>
                  <a:pt x="1653" y="2168"/>
                  <a:pt x="1660" y="2175"/>
                  <a:pt x="1664" y="2184"/>
                </a:cubicBezTo>
                <a:cubicBezTo>
                  <a:pt x="1668" y="2192"/>
                  <a:pt x="1666" y="2202"/>
                  <a:pt x="1672" y="2208"/>
                </a:cubicBezTo>
                <a:cubicBezTo>
                  <a:pt x="1678" y="2214"/>
                  <a:pt x="1688" y="2212"/>
                  <a:pt x="1696" y="2216"/>
                </a:cubicBezTo>
                <a:cubicBezTo>
                  <a:pt x="1705" y="2220"/>
                  <a:pt x="1712" y="2227"/>
                  <a:pt x="1720" y="2232"/>
                </a:cubicBezTo>
                <a:cubicBezTo>
                  <a:pt x="1725" y="2240"/>
                  <a:pt x="1729" y="2249"/>
                  <a:pt x="1736" y="2256"/>
                </a:cubicBezTo>
                <a:cubicBezTo>
                  <a:pt x="1743" y="2263"/>
                  <a:pt x="1755" y="2264"/>
                  <a:pt x="1760" y="2272"/>
                </a:cubicBezTo>
                <a:cubicBezTo>
                  <a:pt x="1778" y="2299"/>
                  <a:pt x="1770" y="2331"/>
                  <a:pt x="1808" y="2352"/>
                </a:cubicBezTo>
                <a:cubicBezTo>
                  <a:pt x="1823" y="2360"/>
                  <a:pt x="1842" y="2359"/>
                  <a:pt x="1856" y="2368"/>
                </a:cubicBezTo>
                <a:cubicBezTo>
                  <a:pt x="1898" y="2396"/>
                  <a:pt x="1935" y="2428"/>
                  <a:pt x="1976" y="2456"/>
                </a:cubicBezTo>
                <a:cubicBezTo>
                  <a:pt x="1981" y="2469"/>
                  <a:pt x="1983" y="2485"/>
                  <a:pt x="1992" y="2496"/>
                </a:cubicBezTo>
                <a:cubicBezTo>
                  <a:pt x="2002" y="2509"/>
                  <a:pt x="2035" y="2525"/>
                  <a:pt x="2048" y="2536"/>
                </a:cubicBezTo>
                <a:cubicBezTo>
                  <a:pt x="2084" y="2566"/>
                  <a:pt x="2096" y="2582"/>
                  <a:pt x="2144" y="2592"/>
                </a:cubicBezTo>
                <a:cubicBezTo>
                  <a:pt x="2191" y="2663"/>
                  <a:pt x="2228" y="2669"/>
                  <a:pt x="2304" y="2688"/>
                </a:cubicBezTo>
                <a:cubicBezTo>
                  <a:pt x="2361" y="2726"/>
                  <a:pt x="2333" y="2715"/>
                  <a:pt x="2384" y="2728"/>
                </a:cubicBezTo>
                <a:cubicBezTo>
                  <a:pt x="2415" y="2759"/>
                  <a:pt x="2428" y="2767"/>
                  <a:pt x="2472" y="2776"/>
                </a:cubicBezTo>
                <a:cubicBezTo>
                  <a:pt x="2495" y="2791"/>
                  <a:pt x="2511" y="2810"/>
                  <a:pt x="2544" y="2784"/>
                </a:cubicBezTo>
                <a:cubicBezTo>
                  <a:pt x="2551" y="2779"/>
                  <a:pt x="2539" y="2768"/>
                  <a:pt x="2536" y="2760"/>
                </a:cubicBezTo>
                <a:cubicBezTo>
                  <a:pt x="2544" y="2757"/>
                  <a:pt x="2554" y="2758"/>
                  <a:pt x="2560" y="2752"/>
                </a:cubicBezTo>
                <a:cubicBezTo>
                  <a:pt x="2588" y="2724"/>
                  <a:pt x="2544" y="2729"/>
                  <a:pt x="2584" y="2704"/>
                </a:cubicBezTo>
                <a:cubicBezTo>
                  <a:pt x="2598" y="2695"/>
                  <a:pt x="2632" y="2688"/>
                  <a:pt x="2632" y="2688"/>
                </a:cubicBezTo>
                <a:cubicBezTo>
                  <a:pt x="2648" y="2663"/>
                  <a:pt x="2653" y="2608"/>
                  <a:pt x="2680" y="2592"/>
                </a:cubicBezTo>
                <a:cubicBezTo>
                  <a:pt x="2692" y="2585"/>
                  <a:pt x="2707" y="2588"/>
                  <a:pt x="2720" y="2584"/>
                </a:cubicBezTo>
                <a:cubicBezTo>
                  <a:pt x="2736" y="2580"/>
                  <a:pt x="2752" y="2573"/>
                  <a:pt x="2768" y="2568"/>
                </a:cubicBezTo>
                <a:cubicBezTo>
                  <a:pt x="2776" y="2565"/>
                  <a:pt x="2792" y="2560"/>
                  <a:pt x="2792" y="2560"/>
                </a:cubicBezTo>
                <a:cubicBezTo>
                  <a:pt x="2837" y="2563"/>
                  <a:pt x="2883" y="2568"/>
                  <a:pt x="2928" y="2568"/>
                </a:cubicBezTo>
                <a:cubicBezTo>
                  <a:pt x="2936" y="2568"/>
                  <a:pt x="2896" y="2560"/>
                  <a:pt x="2904" y="2560"/>
                </a:cubicBezTo>
                <a:cubicBezTo>
                  <a:pt x="2925" y="2560"/>
                  <a:pt x="2947" y="2565"/>
                  <a:pt x="2968" y="2568"/>
                </a:cubicBezTo>
                <a:cubicBezTo>
                  <a:pt x="3012" y="2601"/>
                  <a:pt x="3016" y="2601"/>
                  <a:pt x="3072" y="2592"/>
                </a:cubicBezTo>
                <a:cubicBezTo>
                  <a:pt x="3075" y="2576"/>
                  <a:pt x="3076" y="2560"/>
                  <a:pt x="3080" y="2544"/>
                </a:cubicBezTo>
                <a:cubicBezTo>
                  <a:pt x="3084" y="2528"/>
                  <a:pt x="3096" y="2496"/>
                  <a:pt x="3096" y="2496"/>
                </a:cubicBezTo>
                <a:cubicBezTo>
                  <a:pt x="3099" y="2451"/>
                  <a:pt x="3079" y="2398"/>
                  <a:pt x="3104" y="2360"/>
                </a:cubicBezTo>
                <a:cubicBezTo>
                  <a:pt x="3120" y="2335"/>
                  <a:pt x="3176" y="2377"/>
                  <a:pt x="3192" y="2352"/>
                </a:cubicBezTo>
                <a:cubicBezTo>
                  <a:pt x="3223" y="2302"/>
                  <a:pt x="3170" y="2191"/>
                  <a:pt x="3152" y="2136"/>
                </a:cubicBezTo>
                <a:cubicBezTo>
                  <a:pt x="3149" y="2128"/>
                  <a:pt x="3136" y="2131"/>
                  <a:pt x="3128" y="2128"/>
                </a:cubicBezTo>
                <a:cubicBezTo>
                  <a:pt x="3122" y="2111"/>
                  <a:pt x="3110" y="2097"/>
                  <a:pt x="3104" y="2080"/>
                </a:cubicBezTo>
                <a:cubicBezTo>
                  <a:pt x="3096" y="2057"/>
                  <a:pt x="3105" y="2025"/>
                  <a:pt x="3088" y="2008"/>
                </a:cubicBezTo>
                <a:cubicBezTo>
                  <a:pt x="3074" y="1994"/>
                  <a:pt x="3056" y="1987"/>
                  <a:pt x="3040" y="1976"/>
                </a:cubicBezTo>
                <a:cubicBezTo>
                  <a:pt x="3032" y="1971"/>
                  <a:pt x="3016" y="1960"/>
                  <a:pt x="3016" y="1960"/>
                </a:cubicBezTo>
                <a:cubicBezTo>
                  <a:pt x="3013" y="1933"/>
                  <a:pt x="3012" y="1906"/>
                  <a:pt x="3008" y="1880"/>
                </a:cubicBezTo>
                <a:cubicBezTo>
                  <a:pt x="3007" y="1872"/>
                  <a:pt x="3007" y="1861"/>
                  <a:pt x="3000" y="1856"/>
                </a:cubicBezTo>
                <a:cubicBezTo>
                  <a:pt x="2986" y="1846"/>
                  <a:pt x="2952" y="1840"/>
                  <a:pt x="2952" y="1840"/>
                </a:cubicBezTo>
                <a:cubicBezTo>
                  <a:pt x="2902" y="1765"/>
                  <a:pt x="2869" y="1686"/>
                  <a:pt x="2840" y="1600"/>
                </a:cubicBezTo>
                <a:cubicBezTo>
                  <a:pt x="2836" y="1589"/>
                  <a:pt x="2823" y="1585"/>
                  <a:pt x="2816" y="1576"/>
                </a:cubicBezTo>
                <a:cubicBezTo>
                  <a:pt x="2801" y="1558"/>
                  <a:pt x="2796" y="1517"/>
                  <a:pt x="2776" y="1504"/>
                </a:cubicBezTo>
                <a:cubicBezTo>
                  <a:pt x="2762" y="1495"/>
                  <a:pt x="2728" y="1488"/>
                  <a:pt x="2728" y="1488"/>
                </a:cubicBezTo>
                <a:cubicBezTo>
                  <a:pt x="2648" y="1568"/>
                  <a:pt x="2788" y="1417"/>
                  <a:pt x="2696" y="1680"/>
                </a:cubicBezTo>
                <a:cubicBezTo>
                  <a:pt x="2691" y="1695"/>
                  <a:pt x="2664" y="1674"/>
                  <a:pt x="2648" y="1672"/>
                </a:cubicBezTo>
                <a:cubicBezTo>
                  <a:pt x="2627" y="1669"/>
                  <a:pt x="2605" y="1667"/>
                  <a:pt x="2584" y="1664"/>
                </a:cubicBezTo>
                <a:cubicBezTo>
                  <a:pt x="2576" y="1661"/>
                  <a:pt x="2566" y="1662"/>
                  <a:pt x="2560" y="1656"/>
                </a:cubicBezTo>
                <a:cubicBezTo>
                  <a:pt x="2554" y="1650"/>
                  <a:pt x="2556" y="1639"/>
                  <a:pt x="2552" y="1632"/>
                </a:cubicBezTo>
                <a:cubicBezTo>
                  <a:pt x="2543" y="1615"/>
                  <a:pt x="2526" y="1602"/>
                  <a:pt x="2520" y="1584"/>
                </a:cubicBezTo>
                <a:cubicBezTo>
                  <a:pt x="2517" y="1576"/>
                  <a:pt x="2516" y="1568"/>
                  <a:pt x="2512" y="1560"/>
                </a:cubicBezTo>
                <a:cubicBezTo>
                  <a:pt x="2508" y="1551"/>
                  <a:pt x="2504" y="1542"/>
                  <a:pt x="2496" y="1536"/>
                </a:cubicBezTo>
                <a:cubicBezTo>
                  <a:pt x="2489" y="1531"/>
                  <a:pt x="2480" y="1531"/>
                  <a:pt x="2472" y="1528"/>
                </a:cubicBezTo>
                <a:cubicBezTo>
                  <a:pt x="2452" y="1498"/>
                  <a:pt x="2443" y="1466"/>
                  <a:pt x="2432" y="1432"/>
                </a:cubicBezTo>
                <a:cubicBezTo>
                  <a:pt x="2429" y="1423"/>
                  <a:pt x="2420" y="1417"/>
                  <a:pt x="2416" y="1408"/>
                </a:cubicBezTo>
                <a:cubicBezTo>
                  <a:pt x="2406" y="1385"/>
                  <a:pt x="2400" y="1360"/>
                  <a:pt x="2392" y="1336"/>
                </a:cubicBezTo>
                <a:cubicBezTo>
                  <a:pt x="2389" y="1328"/>
                  <a:pt x="2384" y="1312"/>
                  <a:pt x="2384" y="1312"/>
                </a:cubicBezTo>
                <a:cubicBezTo>
                  <a:pt x="2387" y="1277"/>
                  <a:pt x="2382" y="1241"/>
                  <a:pt x="2392" y="1208"/>
                </a:cubicBezTo>
                <a:cubicBezTo>
                  <a:pt x="2394" y="1200"/>
                  <a:pt x="2410" y="1206"/>
                  <a:pt x="2416" y="1200"/>
                </a:cubicBezTo>
                <a:cubicBezTo>
                  <a:pt x="2433" y="1183"/>
                  <a:pt x="2420" y="1149"/>
                  <a:pt x="2432" y="1128"/>
                </a:cubicBezTo>
                <a:cubicBezTo>
                  <a:pt x="2442" y="1111"/>
                  <a:pt x="2469" y="1117"/>
                  <a:pt x="2488" y="1112"/>
                </a:cubicBezTo>
                <a:cubicBezTo>
                  <a:pt x="2493" y="1104"/>
                  <a:pt x="2502" y="1097"/>
                  <a:pt x="2504" y="1088"/>
                </a:cubicBezTo>
                <a:cubicBezTo>
                  <a:pt x="2507" y="1073"/>
                  <a:pt x="2485" y="1050"/>
                  <a:pt x="2480" y="1040"/>
                </a:cubicBezTo>
                <a:cubicBezTo>
                  <a:pt x="2459" y="999"/>
                  <a:pt x="2439" y="964"/>
                  <a:pt x="2424" y="920"/>
                </a:cubicBezTo>
                <a:cubicBezTo>
                  <a:pt x="2420" y="907"/>
                  <a:pt x="2397" y="915"/>
                  <a:pt x="2384" y="912"/>
                </a:cubicBezTo>
                <a:cubicBezTo>
                  <a:pt x="2357" y="885"/>
                  <a:pt x="2327" y="842"/>
                  <a:pt x="2360" y="800"/>
                </a:cubicBezTo>
                <a:cubicBezTo>
                  <a:pt x="2370" y="787"/>
                  <a:pt x="2392" y="795"/>
                  <a:pt x="2408" y="792"/>
                </a:cubicBezTo>
                <a:cubicBezTo>
                  <a:pt x="2439" y="746"/>
                  <a:pt x="2403" y="722"/>
                  <a:pt x="2456" y="704"/>
                </a:cubicBezTo>
                <a:cubicBezTo>
                  <a:pt x="2480" y="669"/>
                  <a:pt x="2488" y="667"/>
                  <a:pt x="2464" y="608"/>
                </a:cubicBezTo>
                <a:cubicBezTo>
                  <a:pt x="2461" y="600"/>
                  <a:pt x="2448" y="604"/>
                  <a:pt x="2440" y="600"/>
                </a:cubicBezTo>
                <a:cubicBezTo>
                  <a:pt x="2431" y="596"/>
                  <a:pt x="2424" y="589"/>
                  <a:pt x="2416" y="584"/>
                </a:cubicBezTo>
                <a:cubicBezTo>
                  <a:pt x="2397" y="527"/>
                  <a:pt x="2387" y="460"/>
                  <a:pt x="2440" y="424"/>
                </a:cubicBezTo>
                <a:cubicBezTo>
                  <a:pt x="2451" y="391"/>
                  <a:pt x="2471" y="358"/>
                  <a:pt x="2488" y="328"/>
                </a:cubicBezTo>
                <a:cubicBezTo>
                  <a:pt x="2497" y="311"/>
                  <a:pt x="2520" y="280"/>
                  <a:pt x="2520" y="280"/>
                </a:cubicBezTo>
                <a:cubicBezTo>
                  <a:pt x="2500" y="200"/>
                  <a:pt x="2530" y="282"/>
                  <a:pt x="2488" y="240"/>
                </a:cubicBezTo>
                <a:cubicBezTo>
                  <a:pt x="2445" y="197"/>
                  <a:pt x="2520" y="229"/>
                  <a:pt x="2456" y="208"/>
                </a:cubicBezTo>
                <a:cubicBezTo>
                  <a:pt x="2451" y="200"/>
                  <a:pt x="2447" y="191"/>
                  <a:pt x="2440" y="184"/>
                </a:cubicBezTo>
                <a:cubicBezTo>
                  <a:pt x="2433" y="177"/>
                  <a:pt x="2422" y="176"/>
                  <a:pt x="2416" y="168"/>
                </a:cubicBezTo>
                <a:cubicBezTo>
                  <a:pt x="2402" y="151"/>
                  <a:pt x="2382" y="86"/>
                  <a:pt x="2360" y="72"/>
                </a:cubicBezTo>
                <a:cubicBezTo>
                  <a:pt x="2322" y="47"/>
                  <a:pt x="2345" y="59"/>
                  <a:pt x="2288" y="40"/>
                </a:cubicBezTo>
                <a:cubicBezTo>
                  <a:pt x="2280" y="37"/>
                  <a:pt x="2264" y="32"/>
                  <a:pt x="2264" y="32"/>
                </a:cubicBezTo>
                <a:cubicBezTo>
                  <a:pt x="2116" y="57"/>
                  <a:pt x="2369" y="17"/>
                  <a:pt x="2008" y="48"/>
                </a:cubicBezTo>
                <a:cubicBezTo>
                  <a:pt x="2000" y="49"/>
                  <a:pt x="2032" y="56"/>
                  <a:pt x="2032" y="56"/>
                </a:cubicBezTo>
              </a:path>
            </a:pathLst>
          </a:custGeom>
          <a:solidFill>
            <a:srgbClr val="00FF99"/>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5" name="Freeform 75"/>
          <p:cNvSpPr>
            <a:spLocks/>
          </p:cNvSpPr>
          <p:nvPr/>
        </p:nvSpPr>
        <p:spPr bwMode="auto">
          <a:xfrm>
            <a:off x="4751387" y="1751011"/>
            <a:ext cx="685800" cy="990600"/>
          </a:xfrm>
          <a:custGeom>
            <a:avLst/>
            <a:gdLst/>
            <a:ahLst/>
            <a:cxnLst>
              <a:cxn ang="0">
                <a:pos x="514" y="0"/>
              </a:cxn>
              <a:cxn ang="0">
                <a:pos x="282" y="112"/>
              </a:cxn>
              <a:cxn ang="0">
                <a:pos x="226" y="208"/>
              </a:cxn>
              <a:cxn ang="0">
                <a:pos x="218" y="232"/>
              </a:cxn>
              <a:cxn ang="0">
                <a:pos x="194" y="240"/>
              </a:cxn>
              <a:cxn ang="0">
                <a:pos x="114" y="352"/>
              </a:cxn>
              <a:cxn ang="0">
                <a:pos x="90" y="400"/>
              </a:cxn>
              <a:cxn ang="0">
                <a:pos x="10" y="416"/>
              </a:cxn>
              <a:cxn ang="0">
                <a:pos x="2" y="760"/>
              </a:cxn>
              <a:cxn ang="0">
                <a:pos x="50" y="832"/>
              </a:cxn>
              <a:cxn ang="0">
                <a:pos x="42" y="872"/>
              </a:cxn>
              <a:cxn ang="0">
                <a:pos x="18" y="888"/>
              </a:cxn>
              <a:cxn ang="0">
                <a:pos x="34" y="992"/>
              </a:cxn>
              <a:cxn ang="0">
                <a:pos x="66" y="1120"/>
              </a:cxn>
              <a:cxn ang="0">
                <a:pos x="74" y="1152"/>
              </a:cxn>
              <a:cxn ang="0">
                <a:pos x="122" y="1160"/>
              </a:cxn>
              <a:cxn ang="0">
                <a:pos x="186" y="1208"/>
              </a:cxn>
              <a:cxn ang="0">
                <a:pos x="218" y="1240"/>
              </a:cxn>
              <a:cxn ang="0">
                <a:pos x="250" y="1312"/>
              </a:cxn>
              <a:cxn ang="0">
                <a:pos x="338" y="1336"/>
              </a:cxn>
              <a:cxn ang="0">
                <a:pos x="426" y="1376"/>
              </a:cxn>
              <a:cxn ang="0">
                <a:pos x="498" y="1416"/>
              </a:cxn>
              <a:cxn ang="0">
                <a:pos x="458" y="1464"/>
              </a:cxn>
              <a:cxn ang="0">
                <a:pos x="562" y="1504"/>
              </a:cxn>
              <a:cxn ang="0">
                <a:pos x="626" y="1456"/>
              </a:cxn>
              <a:cxn ang="0">
                <a:pos x="634" y="1392"/>
              </a:cxn>
              <a:cxn ang="0">
                <a:pos x="658" y="1376"/>
              </a:cxn>
              <a:cxn ang="0">
                <a:pos x="682" y="1328"/>
              </a:cxn>
              <a:cxn ang="0">
                <a:pos x="914" y="1280"/>
              </a:cxn>
              <a:cxn ang="0">
                <a:pos x="1050" y="1248"/>
              </a:cxn>
              <a:cxn ang="0">
                <a:pos x="1106" y="1176"/>
              </a:cxn>
              <a:cxn ang="0">
                <a:pos x="1146" y="1120"/>
              </a:cxn>
              <a:cxn ang="0">
                <a:pos x="1178" y="904"/>
              </a:cxn>
              <a:cxn ang="0">
                <a:pos x="1226" y="880"/>
              </a:cxn>
              <a:cxn ang="0">
                <a:pos x="1234" y="840"/>
              </a:cxn>
              <a:cxn ang="0">
                <a:pos x="1282" y="808"/>
              </a:cxn>
              <a:cxn ang="0">
                <a:pos x="1274" y="784"/>
              </a:cxn>
              <a:cxn ang="0">
                <a:pos x="1202" y="776"/>
              </a:cxn>
              <a:cxn ang="0">
                <a:pos x="1154" y="760"/>
              </a:cxn>
              <a:cxn ang="0">
                <a:pos x="1090" y="752"/>
              </a:cxn>
              <a:cxn ang="0">
                <a:pos x="1010" y="720"/>
              </a:cxn>
              <a:cxn ang="0">
                <a:pos x="962" y="696"/>
              </a:cxn>
              <a:cxn ang="0">
                <a:pos x="938" y="384"/>
              </a:cxn>
              <a:cxn ang="0">
                <a:pos x="914" y="336"/>
              </a:cxn>
              <a:cxn ang="0">
                <a:pos x="874" y="272"/>
              </a:cxn>
              <a:cxn ang="0">
                <a:pos x="826" y="208"/>
              </a:cxn>
              <a:cxn ang="0">
                <a:pos x="738" y="136"/>
              </a:cxn>
              <a:cxn ang="0">
                <a:pos x="714" y="104"/>
              </a:cxn>
              <a:cxn ang="0">
                <a:pos x="618" y="64"/>
              </a:cxn>
              <a:cxn ang="0">
                <a:pos x="594" y="56"/>
              </a:cxn>
              <a:cxn ang="0">
                <a:pos x="570" y="40"/>
              </a:cxn>
              <a:cxn ang="0">
                <a:pos x="514" y="24"/>
              </a:cxn>
              <a:cxn ang="0">
                <a:pos x="514" y="0"/>
              </a:cxn>
            </a:cxnLst>
            <a:rect l="0" t="0" r="r" b="b"/>
            <a:pathLst>
              <a:path w="1282" h="1540">
                <a:moveTo>
                  <a:pt x="514" y="0"/>
                </a:moveTo>
                <a:cubicBezTo>
                  <a:pt x="423" y="61"/>
                  <a:pt x="392" y="98"/>
                  <a:pt x="282" y="112"/>
                </a:cubicBezTo>
                <a:cubicBezTo>
                  <a:pt x="260" y="145"/>
                  <a:pt x="243" y="173"/>
                  <a:pt x="226" y="208"/>
                </a:cubicBezTo>
                <a:cubicBezTo>
                  <a:pt x="222" y="216"/>
                  <a:pt x="224" y="226"/>
                  <a:pt x="218" y="232"/>
                </a:cubicBezTo>
                <a:cubicBezTo>
                  <a:pt x="212" y="238"/>
                  <a:pt x="202" y="237"/>
                  <a:pt x="194" y="240"/>
                </a:cubicBezTo>
                <a:cubicBezTo>
                  <a:pt x="167" y="280"/>
                  <a:pt x="156" y="324"/>
                  <a:pt x="114" y="352"/>
                </a:cubicBezTo>
                <a:cubicBezTo>
                  <a:pt x="104" y="367"/>
                  <a:pt x="103" y="387"/>
                  <a:pt x="90" y="400"/>
                </a:cubicBezTo>
                <a:cubicBezTo>
                  <a:pt x="71" y="419"/>
                  <a:pt x="37" y="412"/>
                  <a:pt x="10" y="416"/>
                </a:cubicBezTo>
                <a:cubicBezTo>
                  <a:pt x="7" y="531"/>
                  <a:pt x="0" y="645"/>
                  <a:pt x="2" y="760"/>
                </a:cubicBezTo>
                <a:cubicBezTo>
                  <a:pt x="2" y="781"/>
                  <a:pt x="28" y="825"/>
                  <a:pt x="50" y="832"/>
                </a:cubicBezTo>
                <a:cubicBezTo>
                  <a:pt x="47" y="845"/>
                  <a:pt x="49" y="860"/>
                  <a:pt x="42" y="872"/>
                </a:cubicBezTo>
                <a:cubicBezTo>
                  <a:pt x="37" y="880"/>
                  <a:pt x="20" y="879"/>
                  <a:pt x="18" y="888"/>
                </a:cubicBezTo>
                <a:cubicBezTo>
                  <a:pt x="11" y="929"/>
                  <a:pt x="22" y="957"/>
                  <a:pt x="34" y="992"/>
                </a:cubicBezTo>
                <a:cubicBezTo>
                  <a:pt x="41" y="1038"/>
                  <a:pt x="51" y="1076"/>
                  <a:pt x="66" y="1120"/>
                </a:cubicBezTo>
                <a:cubicBezTo>
                  <a:pt x="69" y="1130"/>
                  <a:pt x="65" y="1146"/>
                  <a:pt x="74" y="1152"/>
                </a:cubicBezTo>
                <a:cubicBezTo>
                  <a:pt x="87" y="1161"/>
                  <a:pt x="106" y="1157"/>
                  <a:pt x="122" y="1160"/>
                </a:cubicBezTo>
                <a:cubicBezTo>
                  <a:pt x="134" y="1196"/>
                  <a:pt x="150" y="1199"/>
                  <a:pt x="186" y="1208"/>
                </a:cubicBezTo>
                <a:cubicBezTo>
                  <a:pt x="207" y="1272"/>
                  <a:pt x="175" y="1197"/>
                  <a:pt x="218" y="1240"/>
                </a:cubicBezTo>
                <a:cubicBezTo>
                  <a:pt x="233" y="1255"/>
                  <a:pt x="235" y="1297"/>
                  <a:pt x="250" y="1312"/>
                </a:cubicBezTo>
                <a:cubicBezTo>
                  <a:pt x="267" y="1329"/>
                  <a:pt x="314" y="1328"/>
                  <a:pt x="338" y="1336"/>
                </a:cubicBezTo>
                <a:cubicBezTo>
                  <a:pt x="363" y="1373"/>
                  <a:pt x="381" y="1368"/>
                  <a:pt x="426" y="1376"/>
                </a:cubicBezTo>
                <a:cubicBezTo>
                  <a:pt x="450" y="1392"/>
                  <a:pt x="474" y="1400"/>
                  <a:pt x="498" y="1416"/>
                </a:cubicBezTo>
                <a:cubicBezTo>
                  <a:pt x="512" y="1458"/>
                  <a:pt x="494" y="1452"/>
                  <a:pt x="458" y="1464"/>
                </a:cubicBezTo>
                <a:cubicBezTo>
                  <a:pt x="483" y="1540"/>
                  <a:pt x="457" y="1514"/>
                  <a:pt x="562" y="1504"/>
                </a:cubicBezTo>
                <a:cubicBezTo>
                  <a:pt x="574" y="1456"/>
                  <a:pt x="579" y="1468"/>
                  <a:pt x="626" y="1456"/>
                </a:cubicBezTo>
                <a:cubicBezTo>
                  <a:pt x="629" y="1435"/>
                  <a:pt x="626" y="1412"/>
                  <a:pt x="634" y="1392"/>
                </a:cubicBezTo>
                <a:cubicBezTo>
                  <a:pt x="638" y="1383"/>
                  <a:pt x="652" y="1384"/>
                  <a:pt x="658" y="1376"/>
                </a:cubicBezTo>
                <a:cubicBezTo>
                  <a:pt x="710" y="1311"/>
                  <a:pt x="615" y="1395"/>
                  <a:pt x="682" y="1328"/>
                </a:cubicBezTo>
                <a:cubicBezTo>
                  <a:pt x="731" y="1279"/>
                  <a:pt x="856" y="1285"/>
                  <a:pt x="914" y="1280"/>
                </a:cubicBezTo>
                <a:cubicBezTo>
                  <a:pt x="962" y="1248"/>
                  <a:pt x="984" y="1254"/>
                  <a:pt x="1050" y="1248"/>
                </a:cubicBezTo>
                <a:cubicBezTo>
                  <a:pt x="1062" y="1176"/>
                  <a:pt x="1055" y="1210"/>
                  <a:pt x="1106" y="1176"/>
                </a:cubicBezTo>
                <a:cubicBezTo>
                  <a:pt x="1120" y="1133"/>
                  <a:pt x="1132" y="1163"/>
                  <a:pt x="1146" y="1120"/>
                </a:cubicBezTo>
                <a:cubicBezTo>
                  <a:pt x="1155" y="1055"/>
                  <a:pt x="1126" y="946"/>
                  <a:pt x="1178" y="904"/>
                </a:cubicBezTo>
                <a:cubicBezTo>
                  <a:pt x="1192" y="893"/>
                  <a:pt x="1211" y="890"/>
                  <a:pt x="1226" y="880"/>
                </a:cubicBezTo>
                <a:cubicBezTo>
                  <a:pt x="1229" y="867"/>
                  <a:pt x="1226" y="851"/>
                  <a:pt x="1234" y="840"/>
                </a:cubicBezTo>
                <a:cubicBezTo>
                  <a:pt x="1246" y="825"/>
                  <a:pt x="1282" y="808"/>
                  <a:pt x="1282" y="808"/>
                </a:cubicBezTo>
                <a:cubicBezTo>
                  <a:pt x="1279" y="800"/>
                  <a:pt x="1282" y="787"/>
                  <a:pt x="1274" y="784"/>
                </a:cubicBezTo>
                <a:cubicBezTo>
                  <a:pt x="1252" y="775"/>
                  <a:pt x="1226" y="781"/>
                  <a:pt x="1202" y="776"/>
                </a:cubicBezTo>
                <a:cubicBezTo>
                  <a:pt x="1185" y="773"/>
                  <a:pt x="1171" y="762"/>
                  <a:pt x="1154" y="760"/>
                </a:cubicBezTo>
                <a:cubicBezTo>
                  <a:pt x="1133" y="757"/>
                  <a:pt x="1111" y="755"/>
                  <a:pt x="1090" y="752"/>
                </a:cubicBezTo>
                <a:cubicBezTo>
                  <a:pt x="1064" y="739"/>
                  <a:pt x="1034" y="736"/>
                  <a:pt x="1010" y="720"/>
                </a:cubicBezTo>
                <a:cubicBezTo>
                  <a:pt x="979" y="699"/>
                  <a:pt x="995" y="707"/>
                  <a:pt x="962" y="696"/>
                </a:cubicBezTo>
                <a:cubicBezTo>
                  <a:pt x="892" y="591"/>
                  <a:pt x="954" y="693"/>
                  <a:pt x="938" y="384"/>
                </a:cubicBezTo>
                <a:cubicBezTo>
                  <a:pt x="937" y="359"/>
                  <a:pt x="924" y="357"/>
                  <a:pt x="914" y="336"/>
                </a:cubicBezTo>
                <a:cubicBezTo>
                  <a:pt x="886" y="273"/>
                  <a:pt x="917" y="301"/>
                  <a:pt x="874" y="272"/>
                </a:cubicBezTo>
                <a:cubicBezTo>
                  <a:pt x="863" y="240"/>
                  <a:pt x="854" y="227"/>
                  <a:pt x="826" y="208"/>
                </a:cubicBezTo>
                <a:cubicBezTo>
                  <a:pt x="804" y="174"/>
                  <a:pt x="771" y="158"/>
                  <a:pt x="738" y="136"/>
                </a:cubicBezTo>
                <a:cubicBezTo>
                  <a:pt x="727" y="129"/>
                  <a:pt x="723" y="113"/>
                  <a:pt x="714" y="104"/>
                </a:cubicBezTo>
                <a:cubicBezTo>
                  <a:pt x="689" y="79"/>
                  <a:pt x="650" y="75"/>
                  <a:pt x="618" y="64"/>
                </a:cubicBezTo>
                <a:cubicBezTo>
                  <a:pt x="610" y="61"/>
                  <a:pt x="601" y="61"/>
                  <a:pt x="594" y="56"/>
                </a:cubicBezTo>
                <a:cubicBezTo>
                  <a:pt x="586" y="51"/>
                  <a:pt x="579" y="44"/>
                  <a:pt x="570" y="40"/>
                </a:cubicBezTo>
                <a:cubicBezTo>
                  <a:pt x="552" y="32"/>
                  <a:pt x="526" y="40"/>
                  <a:pt x="514" y="24"/>
                </a:cubicBezTo>
                <a:cubicBezTo>
                  <a:pt x="509" y="18"/>
                  <a:pt x="514" y="8"/>
                  <a:pt x="514" y="0"/>
                </a:cubicBezTo>
                <a:close/>
              </a:path>
            </a:pathLst>
          </a:custGeom>
          <a:solidFill>
            <a:srgbClr val="FFFF00"/>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6" name="Freeform 76"/>
          <p:cNvSpPr>
            <a:spLocks/>
          </p:cNvSpPr>
          <p:nvPr/>
        </p:nvSpPr>
        <p:spPr bwMode="auto">
          <a:xfrm>
            <a:off x="4346575" y="1103311"/>
            <a:ext cx="766763" cy="1371600"/>
          </a:xfrm>
          <a:custGeom>
            <a:avLst/>
            <a:gdLst/>
            <a:ahLst/>
            <a:cxnLst>
              <a:cxn ang="0">
                <a:pos x="192" y="64"/>
              </a:cxn>
              <a:cxn ang="0">
                <a:pos x="104" y="208"/>
              </a:cxn>
              <a:cxn ang="0">
                <a:pos x="104" y="400"/>
              </a:cxn>
              <a:cxn ang="0">
                <a:pos x="72" y="560"/>
              </a:cxn>
              <a:cxn ang="0">
                <a:pos x="16" y="680"/>
              </a:cxn>
              <a:cxn ang="0">
                <a:pos x="16" y="752"/>
              </a:cxn>
              <a:cxn ang="0">
                <a:pos x="120" y="872"/>
              </a:cxn>
              <a:cxn ang="0">
                <a:pos x="88" y="936"/>
              </a:cxn>
              <a:cxn ang="0">
                <a:pos x="24" y="1048"/>
              </a:cxn>
              <a:cxn ang="0">
                <a:pos x="248" y="1488"/>
              </a:cxn>
              <a:cxn ang="0">
                <a:pos x="320" y="1512"/>
              </a:cxn>
              <a:cxn ang="0">
                <a:pos x="392" y="1360"/>
              </a:cxn>
              <a:cxn ang="0">
                <a:pos x="440" y="1432"/>
              </a:cxn>
              <a:cxn ang="0">
                <a:pos x="568" y="1544"/>
              </a:cxn>
              <a:cxn ang="0">
                <a:pos x="488" y="1512"/>
              </a:cxn>
              <a:cxn ang="0">
                <a:pos x="520" y="1560"/>
              </a:cxn>
              <a:cxn ang="0">
                <a:pos x="576" y="1648"/>
              </a:cxn>
              <a:cxn ang="0">
                <a:pos x="640" y="1792"/>
              </a:cxn>
              <a:cxn ang="0">
                <a:pos x="760" y="1848"/>
              </a:cxn>
              <a:cxn ang="0">
                <a:pos x="800" y="1392"/>
              </a:cxn>
              <a:cxn ang="0">
                <a:pos x="944" y="1216"/>
              </a:cxn>
              <a:cxn ang="0">
                <a:pos x="1040" y="1120"/>
              </a:cxn>
              <a:cxn ang="0">
                <a:pos x="1216" y="1032"/>
              </a:cxn>
              <a:cxn ang="0">
                <a:pos x="1328" y="960"/>
              </a:cxn>
              <a:cxn ang="0">
                <a:pos x="1288" y="744"/>
              </a:cxn>
              <a:cxn ang="0">
                <a:pos x="1040" y="608"/>
              </a:cxn>
              <a:cxn ang="0">
                <a:pos x="960" y="552"/>
              </a:cxn>
              <a:cxn ang="0">
                <a:pos x="904" y="464"/>
              </a:cxn>
              <a:cxn ang="0">
                <a:pos x="784" y="296"/>
              </a:cxn>
              <a:cxn ang="0">
                <a:pos x="640" y="256"/>
              </a:cxn>
              <a:cxn ang="0">
                <a:pos x="480" y="192"/>
              </a:cxn>
              <a:cxn ang="0">
                <a:pos x="296" y="40"/>
              </a:cxn>
            </a:cxnLst>
            <a:rect l="0" t="0" r="r" b="b"/>
            <a:pathLst>
              <a:path w="1395" h="1848">
                <a:moveTo>
                  <a:pt x="320" y="0"/>
                </a:moveTo>
                <a:cubicBezTo>
                  <a:pt x="297" y="68"/>
                  <a:pt x="242" y="31"/>
                  <a:pt x="192" y="64"/>
                </a:cubicBezTo>
                <a:cubicBezTo>
                  <a:pt x="176" y="75"/>
                  <a:pt x="144" y="96"/>
                  <a:pt x="144" y="96"/>
                </a:cubicBezTo>
                <a:cubicBezTo>
                  <a:pt x="139" y="146"/>
                  <a:pt x="153" y="192"/>
                  <a:pt x="104" y="208"/>
                </a:cubicBezTo>
                <a:cubicBezTo>
                  <a:pt x="57" y="255"/>
                  <a:pt x="53" y="306"/>
                  <a:pt x="32" y="368"/>
                </a:cubicBezTo>
                <a:cubicBezTo>
                  <a:pt x="55" y="437"/>
                  <a:pt x="10" y="327"/>
                  <a:pt x="104" y="400"/>
                </a:cubicBezTo>
                <a:cubicBezTo>
                  <a:pt x="117" y="410"/>
                  <a:pt x="109" y="432"/>
                  <a:pt x="112" y="448"/>
                </a:cubicBezTo>
                <a:cubicBezTo>
                  <a:pt x="107" y="498"/>
                  <a:pt x="121" y="544"/>
                  <a:pt x="72" y="560"/>
                </a:cubicBezTo>
                <a:cubicBezTo>
                  <a:pt x="57" y="582"/>
                  <a:pt x="43" y="608"/>
                  <a:pt x="32" y="632"/>
                </a:cubicBezTo>
                <a:cubicBezTo>
                  <a:pt x="25" y="647"/>
                  <a:pt x="21" y="664"/>
                  <a:pt x="16" y="680"/>
                </a:cubicBezTo>
                <a:cubicBezTo>
                  <a:pt x="13" y="688"/>
                  <a:pt x="8" y="704"/>
                  <a:pt x="8" y="704"/>
                </a:cubicBezTo>
                <a:cubicBezTo>
                  <a:pt x="11" y="720"/>
                  <a:pt x="3" y="743"/>
                  <a:pt x="16" y="752"/>
                </a:cubicBezTo>
                <a:cubicBezTo>
                  <a:pt x="36" y="766"/>
                  <a:pt x="74" y="740"/>
                  <a:pt x="88" y="760"/>
                </a:cubicBezTo>
                <a:cubicBezTo>
                  <a:pt x="191" y="904"/>
                  <a:pt x="40" y="845"/>
                  <a:pt x="120" y="872"/>
                </a:cubicBezTo>
                <a:cubicBezTo>
                  <a:pt x="117" y="891"/>
                  <a:pt x="120" y="911"/>
                  <a:pt x="112" y="928"/>
                </a:cubicBezTo>
                <a:cubicBezTo>
                  <a:pt x="108" y="936"/>
                  <a:pt x="95" y="931"/>
                  <a:pt x="88" y="936"/>
                </a:cubicBezTo>
                <a:cubicBezTo>
                  <a:pt x="80" y="942"/>
                  <a:pt x="76" y="951"/>
                  <a:pt x="72" y="960"/>
                </a:cubicBezTo>
                <a:cubicBezTo>
                  <a:pt x="52" y="999"/>
                  <a:pt x="71" y="1032"/>
                  <a:pt x="24" y="1048"/>
                </a:cubicBezTo>
                <a:cubicBezTo>
                  <a:pt x="26" y="1087"/>
                  <a:pt x="0" y="1261"/>
                  <a:pt x="80" y="1288"/>
                </a:cubicBezTo>
                <a:cubicBezTo>
                  <a:pt x="95" y="1405"/>
                  <a:pt x="138" y="1451"/>
                  <a:pt x="248" y="1488"/>
                </a:cubicBezTo>
                <a:cubicBezTo>
                  <a:pt x="251" y="1507"/>
                  <a:pt x="242" y="1532"/>
                  <a:pt x="256" y="1544"/>
                </a:cubicBezTo>
                <a:cubicBezTo>
                  <a:pt x="289" y="1572"/>
                  <a:pt x="310" y="1527"/>
                  <a:pt x="320" y="1512"/>
                </a:cubicBezTo>
                <a:cubicBezTo>
                  <a:pt x="330" y="1443"/>
                  <a:pt x="344" y="1427"/>
                  <a:pt x="352" y="1352"/>
                </a:cubicBezTo>
                <a:cubicBezTo>
                  <a:pt x="365" y="1355"/>
                  <a:pt x="380" y="1353"/>
                  <a:pt x="392" y="1360"/>
                </a:cubicBezTo>
                <a:cubicBezTo>
                  <a:pt x="418" y="1375"/>
                  <a:pt x="402" y="1403"/>
                  <a:pt x="416" y="1424"/>
                </a:cubicBezTo>
                <a:cubicBezTo>
                  <a:pt x="421" y="1431"/>
                  <a:pt x="432" y="1429"/>
                  <a:pt x="440" y="1432"/>
                </a:cubicBezTo>
                <a:cubicBezTo>
                  <a:pt x="472" y="1464"/>
                  <a:pt x="515" y="1477"/>
                  <a:pt x="552" y="1504"/>
                </a:cubicBezTo>
                <a:cubicBezTo>
                  <a:pt x="561" y="1510"/>
                  <a:pt x="633" y="1566"/>
                  <a:pt x="568" y="1544"/>
                </a:cubicBezTo>
                <a:cubicBezTo>
                  <a:pt x="543" y="1507"/>
                  <a:pt x="511" y="1487"/>
                  <a:pt x="480" y="1456"/>
                </a:cubicBezTo>
                <a:cubicBezTo>
                  <a:pt x="483" y="1475"/>
                  <a:pt x="480" y="1495"/>
                  <a:pt x="488" y="1512"/>
                </a:cubicBezTo>
                <a:cubicBezTo>
                  <a:pt x="492" y="1521"/>
                  <a:pt x="507" y="1520"/>
                  <a:pt x="512" y="1528"/>
                </a:cubicBezTo>
                <a:cubicBezTo>
                  <a:pt x="518" y="1537"/>
                  <a:pt x="517" y="1549"/>
                  <a:pt x="520" y="1560"/>
                </a:cubicBezTo>
                <a:cubicBezTo>
                  <a:pt x="523" y="1587"/>
                  <a:pt x="514" y="1617"/>
                  <a:pt x="528" y="1640"/>
                </a:cubicBezTo>
                <a:cubicBezTo>
                  <a:pt x="537" y="1654"/>
                  <a:pt x="560" y="1646"/>
                  <a:pt x="576" y="1648"/>
                </a:cubicBezTo>
                <a:cubicBezTo>
                  <a:pt x="595" y="1651"/>
                  <a:pt x="613" y="1653"/>
                  <a:pt x="632" y="1656"/>
                </a:cubicBezTo>
                <a:cubicBezTo>
                  <a:pt x="635" y="1701"/>
                  <a:pt x="624" y="1750"/>
                  <a:pt x="640" y="1792"/>
                </a:cubicBezTo>
                <a:cubicBezTo>
                  <a:pt x="646" y="1807"/>
                  <a:pt x="672" y="1796"/>
                  <a:pt x="688" y="1800"/>
                </a:cubicBezTo>
                <a:cubicBezTo>
                  <a:pt x="719" y="1807"/>
                  <a:pt x="738" y="1826"/>
                  <a:pt x="760" y="1848"/>
                </a:cubicBezTo>
                <a:cubicBezTo>
                  <a:pt x="745" y="1804"/>
                  <a:pt x="755" y="1760"/>
                  <a:pt x="728" y="1720"/>
                </a:cubicBezTo>
                <a:cubicBezTo>
                  <a:pt x="738" y="1621"/>
                  <a:pt x="692" y="1419"/>
                  <a:pt x="800" y="1392"/>
                </a:cubicBezTo>
                <a:cubicBezTo>
                  <a:pt x="815" y="1346"/>
                  <a:pt x="853" y="1339"/>
                  <a:pt x="896" y="1328"/>
                </a:cubicBezTo>
                <a:cubicBezTo>
                  <a:pt x="906" y="1245"/>
                  <a:pt x="905" y="1274"/>
                  <a:pt x="944" y="1216"/>
                </a:cubicBezTo>
                <a:cubicBezTo>
                  <a:pt x="951" y="1180"/>
                  <a:pt x="955" y="1152"/>
                  <a:pt x="992" y="1136"/>
                </a:cubicBezTo>
                <a:cubicBezTo>
                  <a:pt x="1007" y="1129"/>
                  <a:pt x="1024" y="1125"/>
                  <a:pt x="1040" y="1120"/>
                </a:cubicBezTo>
                <a:cubicBezTo>
                  <a:pt x="1048" y="1117"/>
                  <a:pt x="1064" y="1112"/>
                  <a:pt x="1064" y="1112"/>
                </a:cubicBezTo>
                <a:cubicBezTo>
                  <a:pt x="1100" y="1003"/>
                  <a:pt x="1060" y="1042"/>
                  <a:pt x="1216" y="1032"/>
                </a:cubicBezTo>
                <a:cubicBezTo>
                  <a:pt x="1267" y="1015"/>
                  <a:pt x="1216" y="1039"/>
                  <a:pt x="1248" y="992"/>
                </a:cubicBezTo>
                <a:cubicBezTo>
                  <a:pt x="1262" y="971"/>
                  <a:pt x="1307" y="965"/>
                  <a:pt x="1328" y="960"/>
                </a:cubicBezTo>
                <a:cubicBezTo>
                  <a:pt x="1349" y="928"/>
                  <a:pt x="1339" y="916"/>
                  <a:pt x="1376" y="904"/>
                </a:cubicBezTo>
                <a:cubicBezTo>
                  <a:pt x="1367" y="764"/>
                  <a:pt x="1395" y="771"/>
                  <a:pt x="1288" y="744"/>
                </a:cubicBezTo>
                <a:cubicBezTo>
                  <a:pt x="1251" y="688"/>
                  <a:pt x="1269" y="625"/>
                  <a:pt x="1208" y="584"/>
                </a:cubicBezTo>
                <a:cubicBezTo>
                  <a:pt x="1090" y="623"/>
                  <a:pt x="1256" y="622"/>
                  <a:pt x="1040" y="608"/>
                </a:cubicBezTo>
                <a:cubicBezTo>
                  <a:pt x="1028" y="560"/>
                  <a:pt x="1042" y="579"/>
                  <a:pt x="984" y="560"/>
                </a:cubicBezTo>
                <a:cubicBezTo>
                  <a:pt x="976" y="557"/>
                  <a:pt x="960" y="552"/>
                  <a:pt x="960" y="552"/>
                </a:cubicBezTo>
                <a:cubicBezTo>
                  <a:pt x="944" y="505"/>
                  <a:pt x="964" y="548"/>
                  <a:pt x="928" y="512"/>
                </a:cubicBezTo>
                <a:cubicBezTo>
                  <a:pt x="905" y="489"/>
                  <a:pt x="917" y="490"/>
                  <a:pt x="904" y="464"/>
                </a:cubicBezTo>
                <a:cubicBezTo>
                  <a:pt x="887" y="430"/>
                  <a:pt x="853" y="399"/>
                  <a:pt x="832" y="368"/>
                </a:cubicBezTo>
                <a:cubicBezTo>
                  <a:pt x="827" y="361"/>
                  <a:pt x="787" y="297"/>
                  <a:pt x="784" y="296"/>
                </a:cubicBezTo>
                <a:cubicBezTo>
                  <a:pt x="653" y="252"/>
                  <a:pt x="817" y="304"/>
                  <a:pt x="688" y="272"/>
                </a:cubicBezTo>
                <a:cubicBezTo>
                  <a:pt x="672" y="268"/>
                  <a:pt x="640" y="256"/>
                  <a:pt x="640" y="256"/>
                </a:cubicBezTo>
                <a:cubicBezTo>
                  <a:pt x="608" y="259"/>
                  <a:pt x="575" y="273"/>
                  <a:pt x="544" y="264"/>
                </a:cubicBezTo>
                <a:cubicBezTo>
                  <a:pt x="522" y="258"/>
                  <a:pt x="495" y="214"/>
                  <a:pt x="480" y="192"/>
                </a:cubicBezTo>
                <a:cubicBezTo>
                  <a:pt x="477" y="165"/>
                  <a:pt x="476" y="138"/>
                  <a:pt x="472" y="112"/>
                </a:cubicBezTo>
                <a:cubicBezTo>
                  <a:pt x="459" y="31"/>
                  <a:pt x="355" y="40"/>
                  <a:pt x="296" y="40"/>
                </a:cubicBezTo>
              </a:path>
            </a:pathLst>
          </a:custGeom>
          <a:solidFill>
            <a:srgbClr val="FFFFCC"/>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8" name="Text Box 78"/>
          <p:cNvSpPr txBox="1">
            <a:spLocks noChangeArrowheads="1"/>
          </p:cNvSpPr>
          <p:nvPr/>
        </p:nvSpPr>
        <p:spPr bwMode="auto">
          <a:xfrm>
            <a:off x="5132387" y="2589211"/>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Yên</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Mô</a:t>
            </a:r>
            <a:endParaRPr lang="en-US" b="1" dirty="0">
              <a:solidFill>
                <a:prstClr val="black"/>
              </a:solidFill>
              <a:latin typeface="Times New Roman" pitchFamily="18" charset="0"/>
              <a:cs typeface="Times New Roman" pitchFamily="18" charset="0"/>
              <a:sym typeface="Arial"/>
            </a:endParaRPr>
          </a:p>
        </p:txBody>
      </p:sp>
      <p:sp>
        <p:nvSpPr>
          <p:cNvPr id="20559" name="AutoShape 79"/>
          <p:cNvSpPr>
            <a:spLocks noChangeArrowheads="1"/>
          </p:cNvSpPr>
          <p:nvPr/>
        </p:nvSpPr>
        <p:spPr bwMode="auto">
          <a:xfrm>
            <a:off x="5284787" y="2894011"/>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60" name="Text Box 80"/>
          <p:cNvSpPr txBox="1">
            <a:spLocks noChangeArrowheads="1"/>
          </p:cNvSpPr>
          <p:nvPr/>
        </p:nvSpPr>
        <p:spPr bwMode="auto">
          <a:xfrm>
            <a:off x="3227387" y="1827211"/>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Nho</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Quan</a:t>
            </a:r>
            <a:endParaRPr lang="en-US" b="1" dirty="0">
              <a:solidFill>
                <a:prstClr val="black"/>
              </a:solidFill>
              <a:latin typeface="Times New Roman" pitchFamily="18" charset="0"/>
              <a:cs typeface="Times New Roman" pitchFamily="18" charset="0"/>
              <a:sym typeface="Arial"/>
            </a:endParaRPr>
          </a:p>
        </p:txBody>
      </p:sp>
      <p:sp>
        <p:nvSpPr>
          <p:cNvPr id="20561" name="Text Box 81"/>
          <p:cNvSpPr txBox="1">
            <a:spLocks noChangeArrowheads="1"/>
          </p:cNvSpPr>
          <p:nvPr/>
        </p:nvSpPr>
        <p:spPr bwMode="auto">
          <a:xfrm>
            <a:off x="4294187" y="1536699"/>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Gia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Viễn</a:t>
            </a:r>
            <a:endParaRPr lang="en-US" b="1" dirty="0">
              <a:solidFill>
                <a:prstClr val="black"/>
              </a:solidFill>
              <a:latin typeface="Times New Roman" pitchFamily="18" charset="0"/>
              <a:cs typeface="Times New Roman" pitchFamily="18" charset="0"/>
              <a:sym typeface="Arial"/>
            </a:endParaRPr>
          </a:p>
        </p:txBody>
      </p:sp>
      <p:sp>
        <p:nvSpPr>
          <p:cNvPr id="20562" name="Text Box 82"/>
          <p:cNvSpPr txBox="1">
            <a:spLocks noChangeArrowheads="1"/>
          </p:cNvSpPr>
          <p:nvPr/>
        </p:nvSpPr>
        <p:spPr bwMode="auto">
          <a:xfrm>
            <a:off x="4751387" y="2146299"/>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Hoa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Lư</a:t>
            </a:r>
            <a:endParaRPr lang="en-US" b="1" dirty="0">
              <a:solidFill>
                <a:prstClr val="black"/>
              </a:solidFill>
              <a:latin typeface="Times New Roman" pitchFamily="18" charset="0"/>
              <a:cs typeface="Times New Roman" pitchFamily="18" charset="0"/>
              <a:sym typeface="Arial"/>
            </a:endParaRPr>
          </a:p>
        </p:txBody>
      </p:sp>
      <p:sp>
        <p:nvSpPr>
          <p:cNvPr id="20563" name="Text Box 83"/>
          <p:cNvSpPr txBox="1">
            <a:spLocks noChangeArrowheads="1"/>
          </p:cNvSpPr>
          <p:nvPr/>
        </p:nvSpPr>
        <p:spPr bwMode="auto">
          <a:xfrm>
            <a:off x="3989387" y="2665411"/>
            <a:ext cx="1219200" cy="369332"/>
          </a:xfrm>
          <a:prstGeom prst="rect">
            <a:avLst/>
          </a:prstGeom>
          <a:noFill/>
          <a:ln w="9525">
            <a:noFill/>
            <a:miter lim="800000"/>
            <a:headEnd/>
            <a:tailEnd/>
          </a:ln>
          <a:effectLst/>
        </p:spPr>
        <p:txBody>
          <a:bodyPr>
            <a:spAutoFit/>
          </a:bodyPr>
          <a:lstStyle/>
          <a:p>
            <a:pPr defTabSz="914377">
              <a:spcBef>
                <a:spcPct val="50000"/>
              </a:spcBef>
            </a:pPr>
            <a:r>
              <a:rPr lang="en-US" b="1" dirty="0">
                <a:solidFill>
                  <a:prstClr val="black"/>
                </a:solidFill>
                <a:latin typeface="Times New Roman" pitchFamily="18" charset="0"/>
                <a:cs typeface="Times New Roman" pitchFamily="18" charset="0"/>
                <a:sym typeface="Arial"/>
              </a:rPr>
              <a:t>Tam </a:t>
            </a:r>
            <a:r>
              <a:rPr lang="en-US" b="1" dirty="0" err="1">
                <a:solidFill>
                  <a:prstClr val="black"/>
                </a:solidFill>
                <a:latin typeface="Times New Roman" pitchFamily="18" charset="0"/>
                <a:cs typeface="Times New Roman" pitchFamily="18" charset="0"/>
                <a:sym typeface="Arial"/>
              </a:rPr>
              <a:t>Điệp</a:t>
            </a:r>
            <a:endParaRPr lang="en-US" b="1" dirty="0">
              <a:solidFill>
                <a:prstClr val="black"/>
              </a:solidFill>
              <a:latin typeface="Times New Roman" pitchFamily="18" charset="0"/>
              <a:cs typeface="Times New Roman" pitchFamily="18" charset="0"/>
              <a:sym typeface="Arial"/>
            </a:endParaRPr>
          </a:p>
        </p:txBody>
      </p:sp>
      <p:grpSp>
        <p:nvGrpSpPr>
          <p:cNvPr id="8" name="Group 7">
            <a:extLst>
              <a:ext uri="{FF2B5EF4-FFF2-40B4-BE49-F238E27FC236}">
                <a16:creationId xmlns:a16="http://schemas.microsoft.com/office/drawing/2014/main" id="{DF054DAF-0BD4-3148-A16F-E109DD439FFE}"/>
              </a:ext>
            </a:extLst>
          </p:cNvPr>
          <p:cNvGrpSpPr/>
          <p:nvPr/>
        </p:nvGrpSpPr>
        <p:grpSpPr>
          <a:xfrm>
            <a:off x="49214" y="990599"/>
            <a:ext cx="3086100" cy="5867401"/>
            <a:chOff x="-1786" y="877886"/>
            <a:chExt cx="2314575" cy="4400551"/>
          </a:xfrm>
        </p:grpSpPr>
        <p:sp>
          <p:nvSpPr>
            <p:cNvPr id="6" name="Rectangle 5">
              <a:extLst>
                <a:ext uri="{FF2B5EF4-FFF2-40B4-BE49-F238E27FC236}">
                  <a16:creationId xmlns:a16="http://schemas.microsoft.com/office/drawing/2014/main" id="{8C75B3BB-5DEC-F641-8ADE-13A5E824DE27}"/>
                </a:ext>
              </a:extLst>
            </p:cNvPr>
            <p:cNvSpPr/>
            <p:nvPr/>
          </p:nvSpPr>
          <p:spPr>
            <a:xfrm>
              <a:off x="0" y="908843"/>
              <a:ext cx="2257425" cy="436959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a:sym typeface="Arial"/>
              </a:endParaRPr>
            </a:p>
          </p:txBody>
        </p:sp>
        <p:sp>
          <p:nvSpPr>
            <p:cNvPr id="7" name="Rectangle 6">
              <a:extLst>
                <a:ext uri="{FF2B5EF4-FFF2-40B4-BE49-F238E27FC236}">
                  <a16:creationId xmlns:a16="http://schemas.microsoft.com/office/drawing/2014/main" id="{8130AD02-0C44-D246-9F6A-461888A75695}"/>
                </a:ext>
              </a:extLst>
            </p:cNvPr>
            <p:cNvSpPr/>
            <p:nvPr/>
          </p:nvSpPr>
          <p:spPr>
            <a:xfrm>
              <a:off x="-1786" y="877886"/>
              <a:ext cx="2314575" cy="4224233"/>
            </a:xfrm>
            <a:prstGeom prst="rect">
              <a:avLst/>
            </a:prstGeom>
          </p:spPr>
          <p:txBody>
            <a:bodyPr wrap="square">
              <a:spAutoFit/>
            </a:bodyPr>
            <a:lstStyle/>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Tháng 10-1407, một người yêu nước là Trần Triệu Cơ đưa con của vua Trần là Trần Ngỗi lên làm minh chủ. Ở Yên Mô (Ninh Bình), Trần Ngỗi tự xưng là Giản Định hoàng đế.</a:t>
              </a:r>
            </a:p>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Sau chiến thắng Bô Cô, Trần Ngỗi nghe lời gièm pha đã giết hại tướng Đặng Tất và Nguyễn Cảnh Chân, cuộc khởi nghĩa dần tan rã.</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503"/>
                                        </p:tgtEl>
                                        <p:attrNameLst>
                                          <p:attrName>style.visibility</p:attrName>
                                        </p:attrNameLst>
                                      </p:cBhvr>
                                      <p:to>
                                        <p:strVal val="visible"/>
                                      </p:to>
                                    </p:set>
                                    <p:animEffect transition="in" filter="wipe(left)">
                                      <p:cBhvr>
                                        <p:cTn id="7" dur="500"/>
                                        <p:tgtEl>
                                          <p:spTgt spid="20503"/>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repeatCount="3000" fill="hold" grpId="0" nodeType="clickEffect">
                                  <p:stCondLst>
                                    <p:cond delay="0"/>
                                  </p:stCondLst>
                                  <p:childTnLst>
                                    <p:set>
                                      <p:cBhvr>
                                        <p:cTn id="17" dur="1" fill="hold">
                                          <p:stCondLst>
                                            <p:cond delay="0"/>
                                          </p:stCondLst>
                                        </p:cTn>
                                        <p:tgtEl>
                                          <p:spTgt spid="20497"/>
                                        </p:tgtEl>
                                        <p:attrNameLst>
                                          <p:attrName>style.visibility</p:attrName>
                                        </p:attrNameLst>
                                      </p:cBhvr>
                                      <p:to>
                                        <p:strVal val="visible"/>
                                      </p:to>
                                    </p:set>
                                    <p:animEffect transition="in" filter="fade">
                                      <p:cBhvr>
                                        <p:cTn id="18" dur="500"/>
                                        <p:tgtEl>
                                          <p:spTgt spid="2049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0511"/>
                                        </p:tgtEl>
                                        <p:attrNameLst>
                                          <p:attrName>style.visibility</p:attrName>
                                        </p:attrNameLst>
                                      </p:cBhvr>
                                      <p:to>
                                        <p:strVal val="visible"/>
                                      </p:to>
                                    </p:set>
                                    <p:animEffect transition="in" filter="box(in)">
                                      <p:cBhvr>
                                        <p:cTn id="23" dur="500"/>
                                        <p:tgtEl>
                                          <p:spTgt spid="205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558"/>
                                        </p:tgtEl>
                                        <p:attrNameLst>
                                          <p:attrName>style.visibility</p:attrName>
                                        </p:attrNameLst>
                                      </p:cBhvr>
                                      <p:to>
                                        <p:strVal val="visible"/>
                                      </p:to>
                                    </p:set>
                                    <p:animEffect transition="in" filter="blinds(horizontal)">
                                      <p:cBhvr>
                                        <p:cTn id="28" dur="500"/>
                                        <p:tgtEl>
                                          <p:spTgt spid="2055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529"/>
                                        </p:tgtEl>
                                        <p:attrNameLst>
                                          <p:attrName>style.visibility</p:attrName>
                                        </p:attrNameLst>
                                      </p:cBhvr>
                                      <p:to>
                                        <p:strVal val="visible"/>
                                      </p:to>
                                    </p:set>
                                    <p:animEffect transition="in" filter="blinds(horizontal)">
                                      <p:cBhvr>
                                        <p:cTn id="31" dur="500"/>
                                        <p:tgtEl>
                                          <p:spTgt spid="205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559"/>
                                        </p:tgtEl>
                                        <p:attrNameLst>
                                          <p:attrName>style.visibility</p:attrName>
                                        </p:attrNameLst>
                                      </p:cBhvr>
                                      <p:to>
                                        <p:strVal val="visible"/>
                                      </p:to>
                                    </p:set>
                                    <p:animEffect transition="in" filter="blinds(horizontal)">
                                      <p:cBhvr>
                                        <p:cTn id="34" dur="500"/>
                                        <p:tgtEl>
                                          <p:spTgt spid="2055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554"/>
                                        </p:tgtEl>
                                        <p:attrNameLst>
                                          <p:attrName>style.visibility</p:attrName>
                                        </p:attrNameLst>
                                      </p:cBhvr>
                                      <p:to>
                                        <p:strVal val="visible"/>
                                      </p:to>
                                    </p:set>
                                    <p:animEffect transition="in" filter="blinds(horizontal)">
                                      <p:cBhvr>
                                        <p:cTn id="39" dur="500"/>
                                        <p:tgtEl>
                                          <p:spTgt spid="2055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560"/>
                                        </p:tgtEl>
                                        <p:attrNameLst>
                                          <p:attrName>style.visibility</p:attrName>
                                        </p:attrNameLst>
                                      </p:cBhvr>
                                      <p:to>
                                        <p:strVal val="visible"/>
                                      </p:to>
                                    </p:set>
                                    <p:animEffect transition="in" filter="blinds(horizontal)">
                                      <p:cBhvr>
                                        <p:cTn id="42" dur="500"/>
                                        <p:tgtEl>
                                          <p:spTgt spid="2056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61"/>
                                        </p:tgtEl>
                                        <p:attrNameLst>
                                          <p:attrName>style.visibility</p:attrName>
                                        </p:attrNameLst>
                                      </p:cBhvr>
                                      <p:to>
                                        <p:strVal val="visible"/>
                                      </p:to>
                                    </p:set>
                                    <p:animEffect transition="in" filter="blinds(horizontal)">
                                      <p:cBhvr>
                                        <p:cTn id="47" dur="500"/>
                                        <p:tgtEl>
                                          <p:spTgt spid="2056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556"/>
                                        </p:tgtEl>
                                        <p:attrNameLst>
                                          <p:attrName>style.visibility</p:attrName>
                                        </p:attrNameLst>
                                      </p:cBhvr>
                                      <p:to>
                                        <p:strVal val="visible"/>
                                      </p:to>
                                    </p:set>
                                    <p:animEffect transition="in" filter="blinds(horizontal)">
                                      <p:cBhvr>
                                        <p:cTn id="50" dur="500"/>
                                        <p:tgtEl>
                                          <p:spTgt spid="2055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555"/>
                                        </p:tgtEl>
                                        <p:attrNameLst>
                                          <p:attrName>style.visibility</p:attrName>
                                        </p:attrNameLst>
                                      </p:cBhvr>
                                      <p:to>
                                        <p:strVal val="visible"/>
                                      </p:to>
                                    </p:set>
                                    <p:animEffect transition="in" filter="blinds(horizontal)">
                                      <p:cBhvr>
                                        <p:cTn id="55" dur="500"/>
                                        <p:tgtEl>
                                          <p:spTgt spid="2055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562"/>
                                        </p:tgtEl>
                                        <p:attrNameLst>
                                          <p:attrName>style.visibility</p:attrName>
                                        </p:attrNameLst>
                                      </p:cBhvr>
                                      <p:to>
                                        <p:strVal val="visible"/>
                                      </p:to>
                                    </p:set>
                                    <p:animEffect transition="in" filter="blinds(horizontal)">
                                      <p:cBhvr>
                                        <p:cTn id="58" dur="500"/>
                                        <p:tgtEl>
                                          <p:spTgt spid="2056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linds(horizontal)">
                                      <p:cBhvr>
                                        <p:cTn id="63" dur="500"/>
                                        <p:tgtEl>
                                          <p:spTgt spid="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0563"/>
                                        </p:tgtEl>
                                        <p:attrNameLst>
                                          <p:attrName>style.visibility</p:attrName>
                                        </p:attrNameLst>
                                      </p:cBhvr>
                                      <p:to>
                                        <p:strVal val="visible"/>
                                      </p:to>
                                    </p:set>
                                    <p:animEffect transition="in" filter="blinds(horizontal)">
                                      <p:cBhvr>
                                        <p:cTn id="66" dur="500"/>
                                        <p:tgtEl>
                                          <p:spTgt spid="20563"/>
                                        </p:tgtEl>
                                      </p:cBhvr>
                                    </p:animEffect>
                                  </p:childTnLst>
                                </p:cTn>
                              </p:par>
                              <p:par>
                                <p:cTn id="67" presetID="22" presetClass="entr" presetSubtype="1" fill="hold" grpId="0" nodeType="withEffect">
                                  <p:stCondLst>
                                    <p:cond delay="1000"/>
                                  </p:stCondLst>
                                  <p:childTnLst>
                                    <p:set>
                                      <p:cBhvr>
                                        <p:cTn id="68" dur="1" fill="hold">
                                          <p:stCondLst>
                                            <p:cond delay="0"/>
                                          </p:stCondLst>
                                        </p:cTn>
                                        <p:tgtEl>
                                          <p:spTgt spid="20499"/>
                                        </p:tgtEl>
                                        <p:attrNameLst>
                                          <p:attrName>style.visibility</p:attrName>
                                        </p:attrNameLst>
                                      </p:cBhvr>
                                      <p:to>
                                        <p:strVal val="visible"/>
                                      </p:to>
                                    </p:set>
                                    <p:animEffect transition="in" filter="wipe(up)">
                                      <p:cBhvr>
                                        <p:cTn id="69" dur="1000"/>
                                        <p:tgtEl>
                                          <p:spTgt spid="2049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repeatCount="3000" fill="hold" grpId="0" nodeType="clickEffect">
                                  <p:stCondLst>
                                    <p:cond delay="0"/>
                                  </p:stCondLst>
                                  <p:childTnLst>
                                    <p:set>
                                      <p:cBhvr>
                                        <p:cTn id="73" dur="1" fill="hold">
                                          <p:stCondLst>
                                            <p:cond delay="0"/>
                                          </p:stCondLst>
                                        </p:cTn>
                                        <p:tgtEl>
                                          <p:spTgt spid="20509"/>
                                        </p:tgtEl>
                                        <p:attrNameLst>
                                          <p:attrName>style.visibility</p:attrName>
                                        </p:attrNameLst>
                                      </p:cBhvr>
                                      <p:to>
                                        <p:strVal val="visible"/>
                                      </p:to>
                                    </p:set>
                                    <p:animEffect transition="in" filter="fade">
                                      <p:cBhvr>
                                        <p:cTn id="74" dur="500"/>
                                        <p:tgtEl>
                                          <p:spTgt spid="205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0504"/>
                                        </p:tgtEl>
                                        <p:attrNameLst>
                                          <p:attrName>style.visibility</p:attrName>
                                        </p:attrNameLst>
                                      </p:cBhvr>
                                      <p:to>
                                        <p:strVal val="visible"/>
                                      </p:to>
                                    </p:set>
                                    <p:animEffect transition="in" filter="wipe(down)">
                                      <p:cBhvr>
                                        <p:cTn id="79" dur="500"/>
                                        <p:tgtEl>
                                          <p:spTgt spid="20504"/>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20502"/>
                                        </p:tgtEl>
                                        <p:attrNameLst>
                                          <p:attrName>style.visibility</p:attrName>
                                        </p:attrNameLst>
                                      </p:cBhvr>
                                      <p:to>
                                        <p:strVal val="visible"/>
                                      </p:to>
                                    </p:set>
                                    <p:animEffect transition="in" filter="wipe(down)">
                                      <p:cBhvr>
                                        <p:cTn id="82" dur="1000"/>
                                        <p:tgtEl>
                                          <p:spTgt spid="2050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0506"/>
                                        </p:tgtEl>
                                        <p:attrNameLst>
                                          <p:attrName>style.visibility</p:attrName>
                                        </p:attrNameLst>
                                      </p:cBhvr>
                                      <p:to>
                                        <p:strVal val="visible"/>
                                      </p:to>
                                    </p:set>
                                    <p:animEffect transition="in" filter="wipe(left)">
                                      <p:cBhvr>
                                        <p:cTn id="87" dur="500"/>
                                        <p:tgtEl>
                                          <p:spTgt spid="2050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0507"/>
                                        </p:tgtEl>
                                        <p:attrNameLst>
                                          <p:attrName>style.visibility</p:attrName>
                                        </p:attrNameLst>
                                      </p:cBhvr>
                                      <p:to>
                                        <p:strVal val="visible"/>
                                      </p:to>
                                    </p:set>
                                    <p:animEffect transition="in" filter="wipe(left)">
                                      <p:cBhvr>
                                        <p:cTn id="90" dur="500"/>
                                        <p:tgtEl>
                                          <p:spTgt spid="2050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0505"/>
                                        </p:tgtEl>
                                        <p:attrNameLst>
                                          <p:attrName>style.visibility</p:attrName>
                                        </p:attrNameLst>
                                      </p:cBhvr>
                                      <p:to>
                                        <p:strVal val="visible"/>
                                      </p:to>
                                    </p:set>
                                    <p:animEffect transition="in" filter="wipe(left)">
                                      <p:cBhvr>
                                        <p:cTn id="93" dur="500"/>
                                        <p:tgtEl>
                                          <p:spTgt spid="2050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repeatCount="3000" fill="hold" grpId="0" nodeType="clickEffect">
                                  <p:stCondLst>
                                    <p:cond delay="0"/>
                                  </p:stCondLst>
                                  <p:childTnLst>
                                    <p:set>
                                      <p:cBhvr>
                                        <p:cTn id="97" dur="1" fill="hold">
                                          <p:stCondLst>
                                            <p:cond delay="0"/>
                                          </p:stCondLst>
                                        </p:cTn>
                                        <p:tgtEl>
                                          <p:spTgt spid="20500"/>
                                        </p:tgtEl>
                                        <p:attrNameLst>
                                          <p:attrName>style.visibility</p:attrName>
                                        </p:attrNameLst>
                                      </p:cBhvr>
                                      <p:to>
                                        <p:strVal val="visible"/>
                                      </p:to>
                                    </p:set>
                                    <p:animEffect transition="in" filter="fade">
                                      <p:cBhvr>
                                        <p:cTn id="98" dur="500"/>
                                        <p:tgtEl>
                                          <p:spTgt spid="20500"/>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0528"/>
                                        </p:tgtEl>
                                        <p:attrNameLst>
                                          <p:attrName>style.visibility</p:attrName>
                                        </p:attrNameLst>
                                      </p:cBhvr>
                                      <p:to>
                                        <p:strVal val="visible"/>
                                      </p:to>
                                    </p:set>
                                    <p:animEffect transition="in" filter="blinds(horizontal)">
                                      <p:cBhvr>
                                        <p:cTn id="103" dur="500"/>
                                        <p:tgtEl>
                                          <p:spTgt spid="205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0508"/>
                                        </p:tgtEl>
                                        <p:attrNameLst>
                                          <p:attrName>style.visibility</p:attrName>
                                        </p:attrNameLst>
                                      </p:cBhvr>
                                      <p:to>
                                        <p:strVal val="visible"/>
                                      </p:to>
                                    </p:set>
                                    <p:animEffect transition="in" filter="wipe(down)">
                                      <p:cBhvr>
                                        <p:cTn id="108" dur="1000"/>
                                        <p:tgtEl>
                                          <p:spTgt spid="2050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repeatCount="3000" fill="hold" grpId="1" nodeType="clickEffect">
                                  <p:stCondLst>
                                    <p:cond delay="0"/>
                                  </p:stCondLst>
                                  <p:childTnLst>
                                    <p:set>
                                      <p:cBhvr>
                                        <p:cTn id="112" dur="1" fill="hold">
                                          <p:stCondLst>
                                            <p:cond delay="0"/>
                                          </p:stCondLst>
                                        </p:cTn>
                                        <p:tgtEl>
                                          <p:spTgt spid="20500"/>
                                        </p:tgtEl>
                                        <p:attrNameLst>
                                          <p:attrName>style.visibility</p:attrName>
                                        </p:attrNameLst>
                                      </p:cBhvr>
                                      <p:to>
                                        <p:strVal val="visible"/>
                                      </p:to>
                                    </p:set>
                                    <p:animEffect transition="in" filter="fade">
                                      <p:cBhvr>
                                        <p:cTn id="113" dur="500"/>
                                        <p:tgtEl>
                                          <p:spTgt spid="20500"/>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0524"/>
                                        </p:tgtEl>
                                        <p:attrNameLst>
                                          <p:attrName>style.visibility</p:attrName>
                                        </p:attrNameLst>
                                      </p:cBhvr>
                                      <p:to>
                                        <p:strVal val="visible"/>
                                      </p:to>
                                    </p:set>
                                    <p:animEffect transition="in" filter="blinds(horizontal)">
                                      <p:cBhvr>
                                        <p:cTn id="118" dur="500"/>
                                        <p:tgtEl>
                                          <p:spTgt spid="20524"/>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20526"/>
                                        </p:tgtEl>
                                        <p:attrNameLst>
                                          <p:attrName>style.visibility</p:attrName>
                                        </p:attrNameLst>
                                      </p:cBhvr>
                                      <p:to>
                                        <p:strVal val="visible"/>
                                      </p:to>
                                    </p:set>
                                    <p:animEffect transition="in" filter="blinds(horizontal)">
                                      <p:cBhvr>
                                        <p:cTn id="121" dur="500"/>
                                        <p:tgtEl>
                                          <p:spTgt spid="2052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20527"/>
                                        </p:tgtEl>
                                        <p:attrNameLst>
                                          <p:attrName>style.visibility</p:attrName>
                                        </p:attrNameLst>
                                      </p:cBhvr>
                                      <p:to>
                                        <p:strVal val="visible"/>
                                      </p:to>
                                    </p:set>
                                    <p:animEffect transition="in" filter="wipe(up)">
                                      <p:cBhvr>
                                        <p:cTn id="126" dur="1000"/>
                                        <p:tgtEl>
                                          <p:spTgt spid="20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7" grpId="0" animBg="1"/>
      <p:bldP spid="20499" grpId="0" animBg="1"/>
      <p:bldP spid="20500" grpId="0" animBg="1"/>
      <p:bldP spid="20500" grpId="1" animBg="1"/>
      <p:bldP spid="20502" grpId="0" animBg="1"/>
      <p:bldP spid="20503" grpId="0" animBg="1"/>
      <p:bldP spid="20504" grpId="0" animBg="1"/>
      <p:bldP spid="20505" grpId="0" animBg="1"/>
      <p:bldP spid="20506" grpId="0" animBg="1"/>
      <p:bldP spid="20507" grpId="0" animBg="1"/>
      <p:bldP spid="20508" grpId="0" animBg="1"/>
      <p:bldP spid="20509" grpId="0" animBg="1"/>
      <p:bldP spid="20524" grpId="0"/>
      <p:bldP spid="20526" grpId="0" animBg="1"/>
      <p:bldP spid="20527" grpId="0" animBg="1"/>
      <p:bldP spid="20528" grpId="0"/>
      <p:bldP spid="20529" grpId="0" animBg="1"/>
      <p:bldP spid="20554" grpId="0" animBg="1"/>
      <p:bldP spid="20555" grpId="0" animBg="1"/>
      <p:bldP spid="20556" grpId="0" animBg="1"/>
      <p:bldP spid="20558" grpId="0"/>
      <p:bldP spid="20559" grpId="0" animBg="1"/>
      <p:bldP spid="20560" grpId="0"/>
      <p:bldP spid="20561" grpId="0"/>
      <p:bldP spid="20562" grpId="0"/>
      <p:bldP spid="205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8308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13316"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13317"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13319"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dirty="0">
                    <a:solidFill>
                      <a:prstClr val="black"/>
                    </a:solidFill>
                    <a:latin typeface="Calibri"/>
                    <a:cs typeface="Arial"/>
                    <a:sym typeface="Arial"/>
                  </a:rPr>
                  <a:t>Lang </a:t>
                </a:r>
                <a:r>
                  <a:rPr lang="en-US" sz="1200" b="1" dirty="0" err="1">
                    <a:solidFill>
                      <a:prstClr val="black"/>
                    </a:solidFill>
                    <a:latin typeface="Calibri"/>
                    <a:cs typeface="Arial"/>
                    <a:sym typeface="Arial"/>
                  </a:rPr>
                  <a:t>Sơn</a:t>
                </a:r>
                <a:endParaRPr lang="en-US" sz="1200" b="1" dirty="0">
                  <a:solidFill>
                    <a:prstClr val="black"/>
                  </a:solidFill>
                  <a:latin typeface="Calibri"/>
                  <a:cs typeface="Arial"/>
                  <a:sym typeface="Arial"/>
                </a:endParaRPr>
              </a:p>
            </p:txBody>
          </p:sp>
          <p:sp>
            <p:nvSpPr>
              <p:cNvPr id="13320"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13321"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13322"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13323"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13324"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13325"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13326"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13327"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13328"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13329" name="AutoShape 17"/>
          <p:cNvSpPr>
            <a:spLocks noChangeArrowheads="1"/>
          </p:cNvSpPr>
          <p:nvPr/>
        </p:nvSpPr>
        <p:spPr bwMode="auto">
          <a:xfrm>
            <a:off x="7888060" y="34289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30" name="Line 18"/>
          <p:cNvSpPr>
            <a:spLocks noChangeShapeType="1"/>
          </p:cNvSpPr>
          <p:nvPr/>
        </p:nvSpPr>
        <p:spPr bwMode="auto">
          <a:xfrm flipH="1">
            <a:off x="8269060" y="2133599"/>
            <a:ext cx="533400" cy="381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1" name="Line 19"/>
          <p:cNvSpPr>
            <a:spLocks noChangeShapeType="1"/>
          </p:cNvSpPr>
          <p:nvPr/>
        </p:nvSpPr>
        <p:spPr bwMode="auto">
          <a:xfrm flipH="1">
            <a:off x="8040460" y="2743199"/>
            <a:ext cx="76200" cy="6096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2" name="Line 20"/>
          <p:cNvSpPr>
            <a:spLocks noChangeShapeType="1"/>
          </p:cNvSpPr>
          <p:nvPr/>
        </p:nvSpPr>
        <p:spPr bwMode="auto">
          <a:xfrm flipH="1">
            <a:off x="8421460" y="6248399"/>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21"/>
          <p:cNvGrpSpPr>
            <a:grpSpLocks/>
          </p:cNvGrpSpPr>
          <p:nvPr/>
        </p:nvGrpSpPr>
        <p:grpSpPr bwMode="auto">
          <a:xfrm>
            <a:off x="6287860" y="1865313"/>
            <a:ext cx="5511800" cy="5068887"/>
            <a:chOff x="1045" y="1178"/>
            <a:chExt cx="3472" cy="3193"/>
          </a:xfrm>
        </p:grpSpPr>
        <p:sp>
          <p:nvSpPr>
            <p:cNvPr id="13334" name="Line 22"/>
            <p:cNvSpPr>
              <a:spLocks noChangeShapeType="1"/>
            </p:cNvSpPr>
            <p:nvPr/>
          </p:nvSpPr>
          <p:spPr bwMode="auto">
            <a:xfrm>
              <a:off x="1583"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5" name="Line 23"/>
            <p:cNvSpPr>
              <a:spLocks noChangeShapeType="1"/>
            </p:cNvSpPr>
            <p:nvPr/>
          </p:nvSpPr>
          <p:spPr bwMode="auto">
            <a:xfrm>
              <a:off x="1154" y="1760"/>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6" name="Line 24"/>
            <p:cNvSpPr>
              <a:spLocks noChangeShapeType="1"/>
            </p:cNvSpPr>
            <p:nvPr/>
          </p:nvSpPr>
          <p:spPr bwMode="auto">
            <a:xfrm>
              <a:off x="1275" y="1740"/>
              <a:ext cx="2213" cy="228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7" name="Line 25"/>
            <p:cNvSpPr>
              <a:spLocks noChangeShapeType="1"/>
            </p:cNvSpPr>
            <p:nvPr/>
          </p:nvSpPr>
          <p:spPr bwMode="auto">
            <a:xfrm>
              <a:off x="1634" y="1664"/>
              <a:ext cx="2583" cy="2637"/>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8" name="Line 26"/>
            <p:cNvSpPr>
              <a:spLocks noChangeShapeType="1"/>
            </p:cNvSpPr>
            <p:nvPr/>
          </p:nvSpPr>
          <p:spPr bwMode="auto">
            <a:xfrm>
              <a:off x="1436" y="1779"/>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9" name="Line 27"/>
            <p:cNvSpPr>
              <a:spLocks noChangeShapeType="1"/>
            </p:cNvSpPr>
            <p:nvPr/>
          </p:nvSpPr>
          <p:spPr bwMode="auto">
            <a:xfrm>
              <a:off x="1488"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0" name="Line 28"/>
            <p:cNvSpPr>
              <a:spLocks noChangeShapeType="1"/>
            </p:cNvSpPr>
            <p:nvPr/>
          </p:nvSpPr>
          <p:spPr bwMode="auto">
            <a:xfrm>
              <a:off x="1045" y="1894"/>
              <a:ext cx="228" cy="250"/>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1" name="Line 29"/>
            <p:cNvSpPr>
              <a:spLocks noChangeShapeType="1"/>
            </p:cNvSpPr>
            <p:nvPr/>
          </p:nvSpPr>
          <p:spPr bwMode="auto">
            <a:xfrm>
              <a:off x="1064" y="1786"/>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2" name="Line 30"/>
            <p:cNvSpPr>
              <a:spLocks noChangeShapeType="1"/>
            </p:cNvSpPr>
            <p:nvPr/>
          </p:nvSpPr>
          <p:spPr bwMode="auto">
            <a:xfrm>
              <a:off x="1762" y="1676"/>
              <a:ext cx="637" cy="646"/>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3" name="Line 31"/>
            <p:cNvSpPr>
              <a:spLocks noChangeShapeType="1"/>
            </p:cNvSpPr>
            <p:nvPr/>
          </p:nvSpPr>
          <p:spPr bwMode="auto">
            <a:xfrm>
              <a:off x="1756" y="1542"/>
              <a:ext cx="535" cy="54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4" name="Line 32"/>
            <p:cNvSpPr>
              <a:spLocks noChangeShapeType="1"/>
            </p:cNvSpPr>
            <p:nvPr/>
          </p:nvSpPr>
          <p:spPr bwMode="auto">
            <a:xfrm>
              <a:off x="1544" y="1203"/>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5" name="Line 33"/>
            <p:cNvSpPr>
              <a:spLocks noChangeShapeType="1"/>
            </p:cNvSpPr>
            <p:nvPr/>
          </p:nvSpPr>
          <p:spPr bwMode="auto">
            <a:xfrm>
              <a:off x="4072" y="3884"/>
              <a:ext cx="445"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6" name="Line 34"/>
            <p:cNvSpPr>
              <a:spLocks noChangeShapeType="1"/>
            </p:cNvSpPr>
            <p:nvPr/>
          </p:nvSpPr>
          <p:spPr bwMode="auto">
            <a:xfrm>
              <a:off x="3835" y="3775"/>
              <a:ext cx="521" cy="531"/>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7" name="Line 35"/>
            <p:cNvSpPr>
              <a:spLocks noChangeShapeType="1"/>
            </p:cNvSpPr>
            <p:nvPr/>
          </p:nvSpPr>
          <p:spPr bwMode="auto">
            <a:xfrm>
              <a:off x="2736" y="2688"/>
              <a:ext cx="240" cy="237"/>
            </a:xfrm>
            <a:prstGeom prst="line">
              <a:avLst/>
            </a:prstGeom>
            <a:noFill/>
            <a:ln w="2857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8" name="Line 36"/>
            <p:cNvSpPr>
              <a:spLocks noChangeShapeType="1"/>
            </p:cNvSpPr>
            <p:nvPr/>
          </p:nvSpPr>
          <p:spPr bwMode="auto">
            <a:xfrm>
              <a:off x="1659" y="1178"/>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9" name="Line 37"/>
            <p:cNvSpPr>
              <a:spLocks noChangeShapeType="1"/>
            </p:cNvSpPr>
            <p:nvPr/>
          </p:nvSpPr>
          <p:spPr bwMode="auto">
            <a:xfrm>
              <a:off x="1896" y="1287"/>
              <a:ext cx="560" cy="58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50" name="Line 38"/>
            <p:cNvSpPr>
              <a:spLocks noChangeShapeType="1"/>
            </p:cNvSpPr>
            <p:nvPr/>
          </p:nvSpPr>
          <p:spPr bwMode="auto">
            <a:xfrm>
              <a:off x="2031" y="1332"/>
              <a:ext cx="419"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13351" name="Text Box 39"/>
          <p:cNvSpPr txBox="1">
            <a:spLocks noChangeArrowheads="1"/>
          </p:cNvSpPr>
          <p:nvPr/>
        </p:nvSpPr>
        <p:spPr bwMode="auto">
          <a:xfrm>
            <a:off x="-52576" y="49729"/>
            <a:ext cx="6228103"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dirty="0" err="1">
                <a:solidFill>
                  <a:srgbClr val="00B0F0"/>
                </a:solidFill>
                <a:latin typeface="Times New Roman" pitchFamily="18" charset="0"/>
                <a:cs typeface="Times New Roman" pitchFamily="18" charset="0"/>
                <a:sym typeface="Arial"/>
              </a:rPr>
              <a:t>Khởi</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nghĩa</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Trần</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Quý</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Khoáng</a:t>
            </a:r>
            <a:r>
              <a:rPr lang="en-US" sz="3733" dirty="0">
                <a:solidFill>
                  <a:srgbClr val="00B0F0"/>
                </a:solidFill>
                <a:latin typeface="Times New Roman" pitchFamily="18" charset="0"/>
                <a:cs typeface="Times New Roman" pitchFamily="18" charset="0"/>
                <a:sym typeface="Arial"/>
              </a:rPr>
              <a:t> (1409 - 1414)</a:t>
            </a:r>
          </a:p>
        </p:txBody>
      </p:sp>
      <p:sp>
        <p:nvSpPr>
          <p:cNvPr id="13352" name="Line 40"/>
          <p:cNvSpPr>
            <a:spLocks noChangeShapeType="1"/>
          </p:cNvSpPr>
          <p:nvPr/>
        </p:nvSpPr>
        <p:spPr bwMode="auto">
          <a:xfrm flipH="1">
            <a:off x="7888060" y="1600199"/>
            <a:ext cx="76200" cy="685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3" name="Line 41"/>
          <p:cNvSpPr>
            <a:spLocks noChangeShapeType="1"/>
          </p:cNvSpPr>
          <p:nvPr/>
        </p:nvSpPr>
        <p:spPr bwMode="auto">
          <a:xfrm>
            <a:off x="8192860" y="3962399"/>
            <a:ext cx="762000" cy="762000"/>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4" name="Line 42"/>
          <p:cNvSpPr>
            <a:spLocks noChangeShapeType="1"/>
          </p:cNvSpPr>
          <p:nvPr/>
        </p:nvSpPr>
        <p:spPr bwMode="auto">
          <a:xfrm>
            <a:off x="7888060" y="2895599"/>
            <a:ext cx="152400" cy="457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5" name="Line 43"/>
          <p:cNvSpPr>
            <a:spLocks noChangeShapeType="1"/>
          </p:cNvSpPr>
          <p:nvPr/>
        </p:nvSpPr>
        <p:spPr bwMode="auto">
          <a:xfrm>
            <a:off x="9405710" y="5222875"/>
            <a:ext cx="1149351" cy="796925"/>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6" name="Line 44"/>
          <p:cNvSpPr>
            <a:spLocks noChangeShapeType="1"/>
          </p:cNvSpPr>
          <p:nvPr/>
        </p:nvSpPr>
        <p:spPr bwMode="auto">
          <a:xfrm>
            <a:off x="8207148" y="3809999"/>
            <a:ext cx="838200" cy="838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7" name="Line 45"/>
          <p:cNvSpPr>
            <a:spLocks noChangeShapeType="1"/>
          </p:cNvSpPr>
          <p:nvPr/>
        </p:nvSpPr>
        <p:spPr bwMode="auto">
          <a:xfrm>
            <a:off x="9086623" y="4749799"/>
            <a:ext cx="741363" cy="681039"/>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9" name="AutoShape 47"/>
          <p:cNvSpPr>
            <a:spLocks noChangeArrowheads="1"/>
          </p:cNvSpPr>
          <p:nvPr/>
        </p:nvSpPr>
        <p:spPr bwMode="auto">
          <a:xfrm>
            <a:off x="10631260" y="60197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60" name="Line 48"/>
          <p:cNvSpPr>
            <a:spLocks noChangeShapeType="1"/>
          </p:cNvSpPr>
          <p:nvPr/>
        </p:nvSpPr>
        <p:spPr bwMode="auto">
          <a:xfrm flipH="1" flipV="1">
            <a:off x="9869260" y="5486399"/>
            <a:ext cx="6096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49" name="Rectangle 48">
            <a:extLst>
              <a:ext uri="{FF2B5EF4-FFF2-40B4-BE49-F238E27FC236}">
                <a16:creationId xmlns:a16="http://schemas.microsoft.com/office/drawing/2014/main" id="{8EDD1DCB-9C60-5B4C-9FD5-2F409D40EB11}"/>
              </a:ext>
            </a:extLst>
          </p:cNvPr>
          <p:cNvSpPr/>
          <p:nvPr/>
        </p:nvSpPr>
        <p:spPr>
          <a:xfrm>
            <a:off x="0" y="1366837"/>
            <a:ext cx="6092597" cy="549116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a:sym typeface="Arial"/>
            </a:endParaRPr>
          </a:p>
        </p:txBody>
      </p:sp>
      <p:sp>
        <p:nvSpPr>
          <p:cNvPr id="13358" name="Text Box 46"/>
          <p:cNvSpPr txBox="1">
            <a:spLocks noChangeArrowheads="1"/>
          </p:cNvSpPr>
          <p:nvPr/>
        </p:nvSpPr>
        <p:spPr bwMode="auto">
          <a:xfrm>
            <a:off x="28613" y="5028326"/>
            <a:ext cx="6015039" cy="1734129"/>
          </a:xfrm>
          <a:prstGeom prst="rect">
            <a:avLst/>
          </a:prstGeom>
          <a:solidFill>
            <a:srgbClr val="FFFFFF"/>
          </a:solidFill>
          <a:ln w="9525">
            <a:noFill/>
            <a:miter lim="800000"/>
            <a:headEnd/>
            <a:tailEnd/>
          </a:ln>
          <a:effectLst/>
        </p:spPr>
        <p:txBody>
          <a:bodyPr wrap="square">
            <a:spAutoFit/>
          </a:bodyPr>
          <a:lstStyle/>
          <a:p>
            <a:pPr defTabSz="914377">
              <a:spcBef>
                <a:spcPct val="50000"/>
              </a:spcBef>
            </a:pPr>
            <a:r>
              <a:rPr lang="en-US" sz="2667" dirty="0" err="1">
                <a:solidFill>
                  <a:srgbClr val="FF3300"/>
                </a:solidFill>
                <a:latin typeface="Times New Roman" pitchFamily="18" charset="0"/>
                <a:cs typeface="Times New Roman" pitchFamily="18" charset="0"/>
                <a:sym typeface="Arial"/>
              </a:rPr>
              <a:t>Thù</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nước</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chưa</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xong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đầu</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đã</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bạc</a:t>
            </a:r>
            <a:r>
              <a:rPr lang="en-US" sz="2667" dirty="0">
                <a:solidFill>
                  <a:srgbClr val="FF3300"/>
                </a:solidFill>
                <a:latin typeface="Times New Roman" pitchFamily="18" charset="0"/>
                <a:cs typeface="Times New Roman" pitchFamily="18" charset="0"/>
                <a:sym typeface="Arial"/>
              </a:rPr>
              <a:t>.</a:t>
            </a:r>
          </a:p>
          <a:p>
            <a:pPr defTabSz="914377">
              <a:spcBef>
                <a:spcPct val="50000"/>
              </a:spcBef>
            </a:pPr>
            <a:r>
              <a:rPr lang="en-US" sz="2667" dirty="0" err="1">
                <a:solidFill>
                  <a:srgbClr val="FF3300"/>
                </a:solidFill>
                <a:latin typeface="Times New Roman" pitchFamily="18" charset="0"/>
                <a:cs typeface="Times New Roman" pitchFamily="18" charset="0"/>
                <a:sym typeface="Arial"/>
              </a:rPr>
              <a:t>Mài</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gươm</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mấy</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độ</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bóng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trăng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soi</a:t>
            </a:r>
            <a:r>
              <a:rPr lang="en-US" sz="2667" dirty="0">
                <a:solidFill>
                  <a:srgbClr val="FF3300"/>
                </a:solidFill>
                <a:latin typeface="Times New Roman" pitchFamily="18" charset="0"/>
                <a:cs typeface="Times New Roman" pitchFamily="18" charset="0"/>
                <a:sym typeface="Arial"/>
              </a:rPr>
              <a:t> </a:t>
            </a:r>
          </a:p>
          <a:p>
            <a:pPr algn="r" defTabSz="914377">
              <a:spcBef>
                <a:spcPct val="50000"/>
              </a:spcBef>
            </a:pPr>
            <a:r>
              <a:rPr lang="en-US" sz="2667" i="1" dirty="0" err="1">
                <a:solidFill>
                  <a:srgbClr val="0070C0"/>
                </a:solidFill>
                <a:latin typeface="Times New Roman" pitchFamily="18" charset="0"/>
                <a:cs typeface="Times New Roman" pitchFamily="18" charset="0"/>
                <a:sym typeface="Arial"/>
              </a:rPr>
              <a:t>Đặng</a:t>
            </a:r>
            <a:r>
              <a:rPr lang="en-US" sz="2667" i="1" dirty="0">
                <a:solidFill>
                  <a:srgbClr val="0070C0"/>
                </a:solidFill>
                <a:latin typeface="Times New Roman" pitchFamily="18" charset="0"/>
                <a:cs typeface="Times New Roman" pitchFamily="18" charset="0"/>
                <a:sym typeface="Arial"/>
              </a:rPr>
              <a:t> Dung</a:t>
            </a:r>
          </a:p>
        </p:txBody>
      </p:sp>
      <p:sp>
        <p:nvSpPr>
          <p:cNvPr id="6" name="Rectangle 5">
            <a:extLst>
              <a:ext uri="{FF2B5EF4-FFF2-40B4-BE49-F238E27FC236}">
                <a16:creationId xmlns:a16="http://schemas.microsoft.com/office/drawing/2014/main" id="{92BEF7E9-01A7-4D49-88DF-F05AC0EF4BA0}"/>
              </a:ext>
            </a:extLst>
          </p:cNvPr>
          <p:cNvSpPr/>
          <p:nvPr/>
        </p:nvSpPr>
        <p:spPr>
          <a:xfrm>
            <a:off x="0" y="1642982"/>
            <a:ext cx="6096000" cy="2965364"/>
          </a:xfrm>
          <a:prstGeom prst="rect">
            <a:avLst/>
          </a:prstGeom>
        </p:spPr>
        <p:txBody>
          <a:bodyPr>
            <a:spAutoFit/>
          </a:bodyPr>
          <a:lstStyle/>
          <a:p>
            <a:pPr algn="just" defTabSz="1219170" fontAlgn="base">
              <a:spcBef>
                <a:spcPct val="0"/>
              </a:spcBef>
              <a:spcAft>
                <a:spcPct val="0"/>
              </a:spcAft>
              <a:defRPr/>
            </a:pPr>
            <a:r>
              <a:rPr lang="en-US" sz="2667" dirty="0">
                <a:solidFill>
                  <a:srgbClr val="B4DCFA">
                    <a:lumMod val="25000"/>
                  </a:srgbClr>
                </a:solidFill>
                <a:latin typeface="Times New Roman"/>
                <a:cs typeface="Times New Roman" pitchFamily="18" charset="0"/>
                <a:sym typeface="Arial"/>
              </a:rPr>
              <a:t>-</a:t>
            </a:r>
            <a:r>
              <a:rPr lang="vi-VN" sz="2667" dirty="0">
                <a:solidFill>
                  <a:srgbClr val="B4DCFA">
                    <a:lumMod val="25000"/>
                  </a:srgbClr>
                </a:solidFill>
                <a:latin typeface="Times New Roman"/>
                <a:cs typeface="Times New Roman" pitchFamily="18" charset="0"/>
                <a:sym typeface="Arial"/>
              </a:rPr>
              <a:t> </a:t>
            </a:r>
            <a:r>
              <a:rPr lang="vi-VN" sz="2667" dirty="0">
                <a:solidFill>
                  <a:prstClr val="black"/>
                </a:solidFill>
                <a:latin typeface="Times New Roman"/>
                <a:cs typeface="Times New Roman" pitchFamily="18" charset="0"/>
                <a:sym typeface="Arial"/>
              </a:rPr>
              <a:t>Sau khi Đặng Tất, Nguyễn Cảnh Chân bị Trần Ngỗi giết chết, con trai của hai ông là </a:t>
            </a:r>
            <a:r>
              <a:rPr lang="vi-VN" sz="2667" b="1" dirty="0">
                <a:solidFill>
                  <a:prstClr val="black"/>
                </a:solidFill>
                <a:latin typeface="Times New Roman"/>
                <a:cs typeface="Times New Roman" pitchFamily="18" charset="0"/>
                <a:sym typeface="Arial"/>
              </a:rPr>
              <a:t>Đặng Dung và Nguyễn Cảnh Dị </a:t>
            </a:r>
            <a:r>
              <a:rPr lang="vi-VN" sz="2667" dirty="0">
                <a:solidFill>
                  <a:prstClr val="black"/>
                </a:solidFill>
                <a:latin typeface="Times New Roman"/>
                <a:cs typeface="Times New Roman" pitchFamily="18" charset="0"/>
                <a:sym typeface="Arial"/>
              </a:rPr>
              <a:t>cùng nhiều nghĩa quân bỏ vào Nghệ An, </a:t>
            </a:r>
            <a:r>
              <a:rPr lang="vi-VN" sz="2667" b="1" dirty="0">
                <a:solidFill>
                  <a:prstClr val="black"/>
                </a:solidFill>
                <a:latin typeface="Times New Roman"/>
                <a:cs typeface="Times New Roman" pitchFamily="18" charset="0"/>
                <a:sym typeface="Arial"/>
              </a:rPr>
              <a:t>đưa Trần Quý Khoáng lên ngôi vua, lấy hiệu là Trùng Quang đế và phát động khởi nghĩa.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wipe(left)">
                                      <p:cBhvr>
                                        <p:cTn id="7" dur="500"/>
                                        <p:tgtEl>
                                          <p:spTgt spid="13351"/>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330"/>
                                        </p:tgtEl>
                                        <p:attrNameLst>
                                          <p:attrName>style.visibility</p:attrName>
                                        </p:attrNameLst>
                                      </p:cBhvr>
                                      <p:to>
                                        <p:strVal val="visible"/>
                                      </p:to>
                                    </p:set>
                                    <p:animEffect transition="in" filter="wipe(up)">
                                      <p:cBhvr>
                                        <p:cTn id="18" dur="1000"/>
                                        <p:tgtEl>
                                          <p:spTgt spid="13330"/>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3331"/>
                                        </p:tgtEl>
                                        <p:attrNameLst>
                                          <p:attrName>style.visibility</p:attrName>
                                        </p:attrNameLst>
                                      </p:cBhvr>
                                      <p:to>
                                        <p:strVal val="visible"/>
                                      </p:to>
                                    </p:set>
                                    <p:animEffect transition="in" filter="wipe(up)">
                                      <p:cBhvr>
                                        <p:cTn id="21" dur="1000"/>
                                        <p:tgtEl>
                                          <p:spTgt spid="133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repeatCount="3000" fill="hold" grpId="0" nodeType="clickEffect">
                                  <p:stCondLst>
                                    <p:cond delay="0"/>
                                  </p:stCondLst>
                                  <p:childTnLst>
                                    <p:set>
                                      <p:cBhvr>
                                        <p:cTn id="25" dur="1" fill="hold">
                                          <p:stCondLst>
                                            <p:cond delay="0"/>
                                          </p:stCondLst>
                                        </p:cTn>
                                        <p:tgtEl>
                                          <p:spTgt spid="13329"/>
                                        </p:tgtEl>
                                        <p:attrNameLst>
                                          <p:attrName>style.visibility</p:attrName>
                                        </p:attrNameLst>
                                      </p:cBhvr>
                                      <p:to>
                                        <p:strVal val="visible"/>
                                      </p:to>
                                    </p:set>
                                    <p:animEffect transition="in" filter="fade">
                                      <p:cBhvr>
                                        <p:cTn id="26" dur="500"/>
                                        <p:tgtEl>
                                          <p:spTgt spid="133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3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3352"/>
                                        </p:tgtEl>
                                        <p:attrNameLst>
                                          <p:attrName>style.visibility</p:attrName>
                                        </p:attrNameLst>
                                      </p:cBhvr>
                                      <p:to>
                                        <p:strVal val="visible"/>
                                      </p:to>
                                    </p:set>
                                    <p:animEffect transition="in" filter="wipe(up)">
                                      <p:cBhvr>
                                        <p:cTn id="36" dur="500"/>
                                        <p:tgtEl>
                                          <p:spTgt spid="13352"/>
                                        </p:tgtEl>
                                      </p:cBhvr>
                                    </p:animEffect>
                                  </p:childTnLst>
                                </p:cTn>
                              </p:par>
                              <p:par>
                                <p:cTn id="37" presetID="22" presetClass="exit" presetSubtype="1" fill="hold" nodeType="withEffect">
                                  <p:stCondLst>
                                    <p:cond delay="500"/>
                                  </p:stCondLst>
                                  <p:childTnLst>
                                    <p:animEffect transition="out" filter="wipe(up)">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par>
                                <p:cTn id="40" presetID="22" presetClass="entr" presetSubtype="1" fill="hold" grpId="0" nodeType="withEffect">
                                  <p:stCondLst>
                                    <p:cond delay="2000"/>
                                  </p:stCondLst>
                                  <p:childTnLst>
                                    <p:set>
                                      <p:cBhvr>
                                        <p:cTn id="41" dur="1" fill="hold">
                                          <p:stCondLst>
                                            <p:cond delay="0"/>
                                          </p:stCondLst>
                                        </p:cTn>
                                        <p:tgtEl>
                                          <p:spTgt spid="13354"/>
                                        </p:tgtEl>
                                        <p:attrNameLst>
                                          <p:attrName>style.visibility</p:attrName>
                                        </p:attrNameLst>
                                      </p:cBhvr>
                                      <p:to>
                                        <p:strVal val="visible"/>
                                      </p:to>
                                    </p:set>
                                    <p:animEffect transition="in" filter="wipe(up)">
                                      <p:cBhvr>
                                        <p:cTn id="42" dur="2000"/>
                                        <p:tgtEl>
                                          <p:spTgt spid="13354"/>
                                        </p:tgtEl>
                                      </p:cBhvr>
                                    </p:animEffect>
                                  </p:childTnLst>
                                </p:cTn>
                              </p:par>
                              <p:par>
                                <p:cTn id="43" presetID="22" presetClass="entr" presetSubtype="1" fill="hold" grpId="0" nodeType="withEffect">
                                  <p:stCondLst>
                                    <p:cond delay="4000"/>
                                  </p:stCondLst>
                                  <p:childTnLst>
                                    <p:set>
                                      <p:cBhvr>
                                        <p:cTn id="44" dur="1" fill="hold">
                                          <p:stCondLst>
                                            <p:cond delay="0"/>
                                          </p:stCondLst>
                                        </p:cTn>
                                        <p:tgtEl>
                                          <p:spTgt spid="13353"/>
                                        </p:tgtEl>
                                        <p:attrNameLst>
                                          <p:attrName>style.visibility</p:attrName>
                                        </p:attrNameLst>
                                      </p:cBhvr>
                                      <p:to>
                                        <p:strVal val="visible"/>
                                      </p:to>
                                    </p:set>
                                    <p:animEffect transition="in" filter="wipe(up)">
                                      <p:cBhvr>
                                        <p:cTn id="45" dur="2000"/>
                                        <p:tgtEl>
                                          <p:spTgt spid="13353"/>
                                        </p:tgtEl>
                                      </p:cBhvr>
                                    </p:animEffect>
                                  </p:childTnLst>
                                </p:cTn>
                              </p:par>
                              <p:par>
                                <p:cTn id="46" presetID="22" presetClass="entr" presetSubtype="1" fill="hold" grpId="0" nodeType="withEffect">
                                  <p:stCondLst>
                                    <p:cond delay="6000"/>
                                  </p:stCondLst>
                                  <p:childTnLst>
                                    <p:set>
                                      <p:cBhvr>
                                        <p:cTn id="47" dur="1" fill="hold">
                                          <p:stCondLst>
                                            <p:cond delay="0"/>
                                          </p:stCondLst>
                                        </p:cTn>
                                        <p:tgtEl>
                                          <p:spTgt spid="13355"/>
                                        </p:tgtEl>
                                        <p:attrNameLst>
                                          <p:attrName>style.visibility</p:attrName>
                                        </p:attrNameLst>
                                      </p:cBhvr>
                                      <p:to>
                                        <p:strVal val="visible"/>
                                      </p:to>
                                    </p:set>
                                    <p:animEffect transition="in" filter="wipe(up)">
                                      <p:cBhvr>
                                        <p:cTn id="48" dur="2000"/>
                                        <p:tgtEl>
                                          <p:spTgt spid="133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3353"/>
                                        </p:tgtEl>
                                      </p:cBhvr>
                                    </p:animEffect>
                                    <p:set>
                                      <p:cBhvr>
                                        <p:cTn id="53" dur="1" fill="hold">
                                          <p:stCondLst>
                                            <p:cond delay="499"/>
                                          </p:stCondLst>
                                        </p:cTn>
                                        <p:tgtEl>
                                          <p:spTgt spid="13353"/>
                                        </p:tgtEl>
                                        <p:attrNameLst>
                                          <p:attrName>style.visibility</p:attrName>
                                        </p:attrNameLst>
                                      </p:cBhvr>
                                      <p:to>
                                        <p:strVal val="hidden"/>
                                      </p:to>
                                    </p:set>
                                  </p:childTnLst>
                                </p:cTn>
                              </p:par>
                              <p:par>
                                <p:cTn id="54" presetID="22" presetClass="exit" presetSubtype="8" fill="hold" grpId="1" nodeType="withEffect">
                                  <p:stCondLst>
                                    <p:cond delay="0"/>
                                  </p:stCondLst>
                                  <p:childTnLst>
                                    <p:animEffect transition="out" filter="wipe(left)">
                                      <p:cBhvr>
                                        <p:cTn id="55" dur="500"/>
                                        <p:tgtEl>
                                          <p:spTgt spid="13355"/>
                                        </p:tgtEl>
                                      </p:cBhvr>
                                    </p:animEffect>
                                    <p:set>
                                      <p:cBhvr>
                                        <p:cTn id="56" dur="1" fill="hold">
                                          <p:stCondLst>
                                            <p:cond delay="499"/>
                                          </p:stCondLst>
                                        </p:cTn>
                                        <p:tgtEl>
                                          <p:spTgt spid="13355"/>
                                        </p:tgtEl>
                                        <p:attrNameLst>
                                          <p:attrName>style.visibility</p:attrName>
                                        </p:attrNameLst>
                                      </p:cBhvr>
                                      <p:to>
                                        <p:strVal val="hidden"/>
                                      </p:to>
                                    </p:set>
                                  </p:childTnLst>
                                </p:cTn>
                              </p:par>
                              <p:par>
                                <p:cTn id="57" presetID="10" presetClass="entr" presetSubtype="0" repeatCount="3000" fill="hold" grpId="0" nodeType="withEffect">
                                  <p:stCondLst>
                                    <p:cond delay="0"/>
                                  </p:stCondLst>
                                  <p:childTnLst>
                                    <p:set>
                                      <p:cBhvr>
                                        <p:cTn id="58" dur="1" fill="hold">
                                          <p:stCondLst>
                                            <p:cond delay="0"/>
                                          </p:stCondLst>
                                        </p:cTn>
                                        <p:tgtEl>
                                          <p:spTgt spid="13359"/>
                                        </p:tgtEl>
                                        <p:attrNameLst>
                                          <p:attrName>style.visibility</p:attrName>
                                        </p:attrNameLst>
                                      </p:cBhvr>
                                      <p:to>
                                        <p:strVal val="visible"/>
                                      </p:to>
                                    </p:set>
                                    <p:animEffect transition="in" filter="fade">
                                      <p:cBhvr>
                                        <p:cTn id="59" dur="500"/>
                                        <p:tgtEl>
                                          <p:spTgt spid="1335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3356"/>
                                        </p:tgtEl>
                                        <p:attrNameLst>
                                          <p:attrName>style.visibility</p:attrName>
                                        </p:attrNameLst>
                                      </p:cBhvr>
                                      <p:to>
                                        <p:strVal val="visible"/>
                                      </p:to>
                                    </p:set>
                                    <p:animEffect transition="in" filter="wipe(up)">
                                      <p:cBhvr>
                                        <p:cTn id="64" dur="1000"/>
                                        <p:tgtEl>
                                          <p:spTgt spid="13356"/>
                                        </p:tgtEl>
                                      </p:cBhvr>
                                    </p:animEffect>
                                  </p:childTnLst>
                                </p:cTn>
                              </p:par>
                              <p:par>
                                <p:cTn id="65" presetID="22" presetClass="entr" presetSubtype="1" fill="hold" grpId="0" nodeType="withEffect">
                                  <p:stCondLst>
                                    <p:cond delay="1000"/>
                                  </p:stCondLst>
                                  <p:childTnLst>
                                    <p:set>
                                      <p:cBhvr>
                                        <p:cTn id="66" dur="1" fill="hold">
                                          <p:stCondLst>
                                            <p:cond delay="0"/>
                                          </p:stCondLst>
                                        </p:cTn>
                                        <p:tgtEl>
                                          <p:spTgt spid="13357"/>
                                        </p:tgtEl>
                                        <p:attrNameLst>
                                          <p:attrName>style.visibility</p:attrName>
                                        </p:attrNameLst>
                                      </p:cBhvr>
                                      <p:to>
                                        <p:strVal val="visible"/>
                                      </p:to>
                                    </p:set>
                                    <p:animEffect transition="in" filter="wipe(up)">
                                      <p:cBhvr>
                                        <p:cTn id="67" dur="1000"/>
                                        <p:tgtEl>
                                          <p:spTgt spid="1335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3360"/>
                                        </p:tgtEl>
                                        <p:attrNameLst>
                                          <p:attrName>style.visibility</p:attrName>
                                        </p:attrNameLst>
                                      </p:cBhvr>
                                      <p:to>
                                        <p:strVal val="visible"/>
                                      </p:to>
                                    </p:set>
                                    <p:animEffect transition="in" filter="wipe(down)">
                                      <p:cBhvr>
                                        <p:cTn id="72" dur="1000"/>
                                        <p:tgtEl>
                                          <p:spTgt spid="1336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358"/>
                                        </p:tgtEl>
                                        <p:attrNameLst>
                                          <p:attrName>style.visibility</p:attrName>
                                        </p:attrNameLst>
                                      </p:cBhvr>
                                      <p:to>
                                        <p:strVal val="visible"/>
                                      </p:to>
                                    </p:set>
                                    <p:animEffect transition="in" filter="wipe(left)">
                                      <p:cBhvr>
                                        <p:cTn id="77" dur="500"/>
                                        <p:tgtEl>
                                          <p:spTgt spid="13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animBg="1"/>
      <p:bldP spid="13351" grpId="0" animBg="1"/>
      <p:bldP spid="13352" grpId="0" animBg="1"/>
      <p:bldP spid="13353" grpId="0" animBg="1"/>
      <p:bldP spid="13353" grpId="1" animBg="1"/>
      <p:bldP spid="13354" grpId="0" animBg="1"/>
      <p:bldP spid="13355" grpId="0" animBg="1"/>
      <p:bldP spid="13355" grpId="1" animBg="1"/>
      <p:bldP spid="13356" grpId="0" animBg="1"/>
      <p:bldP spid="13357" grpId="0" animBg="1"/>
      <p:bldP spid="13359" grpId="0" animBg="1"/>
      <p:bldP spid="13360" grpId="0" animBg="1"/>
      <p:bldP spid="13358"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577386-1506-B044-87F5-8163156D4052}"/>
              </a:ext>
            </a:extLst>
          </p:cNvPr>
          <p:cNvPicPr>
            <a:picLocks noChangeAspect="1"/>
          </p:cNvPicPr>
          <p:nvPr/>
        </p:nvPicPr>
        <p:blipFill rotWithShape="1">
          <a:blip r:embed="rId2"/>
          <a:srcRect l="4891" t="22198"/>
          <a:stretch/>
        </p:blipFill>
        <p:spPr>
          <a:xfrm flipH="1">
            <a:off x="16038" y="994611"/>
            <a:ext cx="4604085" cy="5897944"/>
          </a:xfrm>
          <a:prstGeom prst="rect">
            <a:avLst/>
          </a:prstGeom>
        </p:spPr>
      </p:pic>
      <p:grpSp>
        <p:nvGrpSpPr>
          <p:cNvPr id="8" name="Group 7">
            <a:extLst>
              <a:ext uri="{FF2B5EF4-FFF2-40B4-BE49-F238E27FC236}">
                <a16:creationId xmlns:a16="http://schemas.microsoft.com/office/drawing/2014/main" id="{8096134E-2FD3-8E45-88D6-B13D24CDF163}"/>
              </a:ext>
            </a:extLst>
          </p:cNvPr>
          <p:cNvGrpSpPr/>
          <p:nvPr/>
        </p:nvGrpSpPr>
        <p:grpSpPr>
          <a:xfrm>
            <a:off x="4620123" y="2482609"/>
            <a:ext cx="7464055" cy="2679405"/>
            <a:chOff x="4295553" y="2785730"/>
            <a:chExt cx="7464055" cy="2679405"/>
          </a:xfrm>
        </p:grpSpPr>
        <p:sp>
          <p:nvSpPr>
            <p:cNvPr id="9" name="Terminator 8">
              <a:extLst>
                <a:ext uri="{FF2B5EF4-FFF2-40B4-BE49-F238E27FC236}">
                  <a16:creationId xmlns:a16="http://schemas.microsoft.com/office/drawing/2014/main" id="{28CEB43D-8A98-944C-8520-A5493814818D}"/>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Rectangle 9">
              <a:extLst>
                <a:ext uri="{FF2B5EF4-FFF2-40B4-BE49-F238E27FC236}">
                  <a16:creationId xmlns:a16="http://schemas.microsoft.com/office/drawing/2014/main" id="{E4892D48-5935-4742-929F-5D8050702464}"/>
                </a:ext>
              </a:extLst>
            </p:cNvPr>
            <p:cNvSpPr/>
            <p:nvPr/>
          </p:nvSpPr>
          <p:spPr>
            <a:xfrm>
              <a:off x="4540101" y="3218837"/>
              <a:ext cx="6974958" cy="1569660"/>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Em hãy cho biết đôi nét về Lê Lợi</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877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AA5C23-F053-1E43-A7FA-A384B002F84E}"/>
              </a:ext>
            </a:extLst>
          </p:cNvPr>
          <p:cNvSpPr txBox="1"/>
          <p:nvPr/>
        </p:nvSpPr>
        <p:spPr>
          <a:xfrm>
            <a:off x="1196416" y="781236"/>
            <a:ext cx="5773478" cy="769441"/>
          </a:xfrm>
          <a:prstGeom prst="rect">
            <a:avLst/>
          </a:prstGeom>
          <a:noFill/>
        </p:spPr>
        <p:txBody>
          <a:bodyPr wrap="square" rtlCol="0">
            <a:spAutoFit/>
          </a:bodyPr>
          <a:lstStyle/>
          <a:p>
            <a:r>
              <a:rPr lang="en-VN" sz="4400" b="1" dirty="0">
                <a:solidFill>
                  <a:srgbClr val="0070C0"/>
                </a:solidFill>
                <a:latin typeface="Times New Roman" panose="02020603050405020304" pitchFamily="18" charset="0"/>
                <a:cs typeface="Times New Roman" panose="02020603050405020304" pitchFamily="18" charset="0"/>
              </a:rPr>
              <a:t>ĐÔI NÉT VỀ LÊ LỢI</a:t>
            </a:r>
          </a:p>
        </p:txBody>
      </p:sp>
      <p:pic>
        <p:nvPicPr>
          <p:cNvPr id="5" name="Picture 4">
            <a:extLst>
              <a:ext uri="{FF2B5EF4-FFF2-40B4-BE49-F238E27FC236}">
                <a16:creationId xmlns:a16="http://schemas.microsoft.com/office/drawing/2014/main" id="{F9BBC04F-D339-AA4E-B88B-7F784FA7AD4E}"/>
              </a:ext>
            </a:extLst>
          </p:cNvPr>
          <p:cNvPicPr>
            <a:picLocks noChangeAspect="1"/>
          </p:cNvPicPr>
          <p:nvPr/>
        </p:nvPicPr>
        <p:blipFill rotWithShape="1">
          <a:blip r:embed="rId2"/>
          <a:srcRect l="25544" t="4977" r="4279"/>
          <a:stretch/>
        </p:blipFill>
        <p:spPr>
          <a:xfrm>
            <a:off x="7434323" y="0"/>
            <a:ext cx="5012858" cy="7315258"/>
          </a:xfrm>
          <a:prstGeom prst="rect">
            <a:avLst/>
          </a:prstGeom>
        </p:spPr>
      </p:pic>
      <p:sp>
        <p:nvSpPr>
          <p:cNvPr id="6" name="Rectangle 5">
            <a:extLst>
              <a:ext uri="{FF2B5EF4-FFF2-40B4-BE49-F238E27FC236}">
                <a16:creationId xmlns:a16="http://schemas.microsoft.com/office/drawing/2014/main" id="{8474BA09-44AD-7340-8A66-F6788A3C779E}"/>
              </a:ext>
            </a:extLst>
          </p:cNvPr>
          <p:cNvSpPr/>
          <p:nvPr/>
        </p:nvSpPr>
        <p:spPr>
          <a:xfrm>
            <a:off x="305315" y="2188543"/>
            <a:ext cx="7294837" cy="1815882"/>
          </a:xfrm>
          <a:prstGeom prst="rect">
            <a:avLst/>
          </a:prstGeom>
          <a:solidFill>
            <a:schemeClr val="accent3">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Lê Lợi sinh ngày 10-9-1385 (6-8 năm Ất Sửu) tại Lam Sơn (Kẻ Cham), nay thuộc huyện Thọ Xuân, Thanh </a:t>
            </a:r>
            <a:r>
              <a:rPr lang="vi-VN" sz="2800">
                <a:latin typeface="Times New Roman" panose="02020603050405020304" pitchFamily="18" charset="0"/>
                <a:cs typeface="Times New Roman" panose="02020603050405020304" pitchFamily="18" charset="0"/>
              </a:rPr>
              <a:t>Hóa</a:t>
            </a:r>
            <a:r>
              <a:rPr lang="vi-VN" sz="280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một gia đình "đời đời làm quân trưởng một phương".</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84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AA5C23-F053-1E43-A7FA-A384B002F84E}"/>
              </a:ext>
            </a:extLst>
          </p:cNvPr>
          <p:cNvSpPr txBox="1"/>
          <p:nvPr/>
        </p:nvSpPr>
        <p:spPr>
          <a:xfrm>
            <a:off x="1414130" y="0"/>
            <a:ext cx="5773478" cy="769441"/>
          </a:xfrm>
          <a:prstGeom prst="rect">
            <a:avLst/>
          </a:prstGeom>
          <a:noFill/>
        </p:spPr>
        <p:txBody>
          <a:bodyPr wrap="square" rtlCol="0">
            <a:spAutoFit/>
          </a:bodyPr>
          <a:lstStyle/>
          <a:p>
            <a:r>
              <a:rPr lang="en-VN" sz="4400" b="1" dirty="0">
                <a:solidFill>
                  <a:srgbClr val="0070C0"/>
                </a:solidFill>
                <a:latin typeface="Times New Roman" panose="02020603050405020304" pitchFamily="18" charset="0"/>
                <a:cs typeface="Times New Roman" panose="02020603050405020304" pitchFamily="18" charset="0"/>
              </a:rPr>
              <a:t>ĐÔI NÉT VỀ LÊ LỢI</a:t>
            </a:r>
          </a:p>
        </p:txBody>
      </p:sp>
      <p:pic>
        <p:nvPicPr>
          <p:cNvPr id="5" name="Picture 4">
            <a:extLst>
              <a:ext uri="{FF2B5EF4-FFF2-40B4-BE49-F238E27FC236}">
                <a16:creationId xmlns:a16="http://schemas.microsoft.com/office/drawing/2014/main" id="{F9BBC04F-D339-AA4E-B88B-7F784FA7AD4E}"/>
              </a:ext>
            </a:extLst>
          </p:cNvPr>
          <p:cNvPicPr>
            <a:picLocks noChangeAspect="1"/>
          </p:cNvPicPr>
          <p:nvPr/>
        </p:nvPicPr>
        <p:blipFill rotWithShape="1">
          <a:blip r:embed="rId2"/>
          <a:srcRect l="25544" t="4977" r="4279"/>
          <a:stretch/>
        </p:blipFill>
        <p:spPr>
          <a:xfrm>
            <a:off x="7434323" y="0"/>
            <a:ext cx="5012858" cy="7315258"/>
          </a:xfrm>
          <a:prstGeom prst="rect">
            <a:avLst/>
          </a:prstGeom>
        </p:spPr>
      </p:pic>
      <p:sp>
        <p:nvSpPr>
          <p:cNvPr id="6" name="Rectangle 5">
            <a:extLst>
              <a:ext uri="{FF2B5EF4-FFF2-40B4-BE49-F238E27FC236}">
                <a16:creationId xmlns:a16="http://schemas.microsoft.com/office/drawing/2014/main" id="{8474BA09-44AD-7340-8A66-F6788A3C779E}"/>
              </a:ext>
            </a:extLst>
          </p:cNvPr>
          <p:cNvSpPr/>
          <p:nvPr/>
        </p:nvSpPr>
        <p:spPr>
          <a:xfrm>
            <a:off x="183395" y="690669"/>
            <a:ext cx="7294837" cy="1815882"/>
          </a:xfrm>
          <a:prstGeom prst="rect">
            <a:avLst/>
          </a:prstGeom>
          <a:solidFill>
            <a:schemeClr val="accent3">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Lê Lợi sinh ngày 10-9-1385 (6-8 năm Ất Sửu) tại Lam Sơn (Kẻ Cham), nay thuộc huyện Thọ Xuân, Thanh Hóa, trong một gia đình "đời đời làm quân trưởng một phương".</a:t>
            </a:r>
            <a:endParaRPr lang="en-VN"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6C0CDA9-0BAE-B94B-A863-55635BC5CF3F}"/>
              </a:ext>
            </a:extLst>
          </p:cNvPr>
          <p:cNvSpPr/>
          <p:nvPr/>
        </p:nvSpPr>
        <p:spPr>
          <a:xfrm>
            <a:off x="139486" y="2667336"/>
            <a:ext cx="7294837" cy="1815882"/>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Đầu năm 1416, tại núi rừng Lam Sơn trên đất Thanh Hóa, Lê Lợi cùng với 18 người bạn thân thiết, đồng tâm cứu nước đã làm lễ thề đánh giặc giữ yên quê hương.</a:t>
            </a:r>
            <a:endParaRPr lang="en-VN"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90E62E4-CDAC-AD43-B229-945185CC5A5B}"/>
              </a:ext>
            </a:extLst>
          </p:cNvPr>
          <p:cNvSpPr/>
          <p:nvPr/>
        </p:nvSpPr>
        <p:spPr>
          <a:xfrm>
            <a:off x="139486" y="4611231"/>
            <a:ext cx="7294838" cy="2246769"/>
          </a:xfrm>
          <a:prstGeom prst="rect">
            <a:avLst/>
          </a:prstGeom>
          <a:solidFill>
            <a:schemeClr val="accent5">
              <a:lumMod val="60000"/>
              <a:lumOff val="4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Sau khi đuổi hết giặc Minh về nước, Lê Lợi lên ngôi hoàng đế năm 1428, sáng lập ra vương triều Lê. Lê Lợi làm vua được 5 năm thì mất (1433), an táng tại Vĩnh Lăng, Lam Sơn, miếu hiệu là Thái Tổ.</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2797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242390" y="2498651"/>
            <a:ext cx="7464055" cy="2679405"/>
            <a:chOff x="4295553" y="2785730"/>
            <a:chExt cx="7464055"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550735" y="3312042"/>
              <a:ext cx="6974958" cy="1754326"/>
            </a:xfrm>
            <a:prstGeom prst="rect">
              <a:avLst/>
            </a:prstGeom>
          </p:spPr>
          <p:txBody>
            <a:bodyPr wrap="square">
              <a:spAutoFit/>
            </a:bodyPr>
            <a:lstStyle/>
            <a:p>
              <a:pPr algn="ctr"/>
              <a:r>
                <a:rPr lang="en-US" sz="5400" b="1" dirty="0">
                  <a:solidFill>
                    <a:srgbClr val="000000"/>
                  </a:solidFill>
                  <a:latin typeface="Times New Roman" panose="02020603050405020304" pitchFamily="18" charset="0"/>
                  <a:cs typeface="Times New Roman" panose="02020603050405020304" pitchFamily="18" charset="0"/>
                </a:rPr>
                <a:t>Lê </a:t>
              </a:r>
              <a:r>
                <a:rPr lang="en-US" sz="5400" b="1" dirty="0" err="1">
                  <a:solidFill>
                    <a:srgbClr val="000000"/>
                  </a:solidFill>
                  <a:latin typeface="Times New Roman" panose="02020603050405020304" pitchFamily="18" charset="0"/>
                  <a:cs typeface="Times New Roman" panose="02020603050405020304" pitchFamily="18" charset="0"/>
                </a:rPr>
                <a:t>Lợi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dựng</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cờ</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khởi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ở</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đâu</a:t>
              </a:r>
              <a:r>
                <a:rPr lang="en-US" sz="5400" b="1" dirty="0">
                  <a:solidFill>
                    <a:srgbClr val="000000"/>
                  </a:solidFill>
                  <a:latin typeface="Times New Roman" panose="02020603050405020304" pitchFamily="18" charset="0"/>
                  <a:cs typeface="Times New Roman" panose="02020603050405020304" pitchFamily="18" charset="0"/>
                </a:rPr>
                <a:t>?</a:t>
              </a:r>
              <a:endParaRPr lang="en-VN" sz="5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2805AA9B-B739-8443-925A-3DB903DFD9E1}"/>
              </a:ext>
            </a:extLst>
          </p:cNvPr>
          <p:cNvGrpSpPr/>
          <p:nvPr/>
        </p:nvGrpSpPr>
        <p:grpSpPr>
          <a:xfrm>
            <a:off x="4242389" y="2498650"/>
            <a:ext cx="7464055" cy="2679405"/>
            <a:chOff x="4295553" y="2785730"/>
            <a:chExt cx="7464055" cy="2679405"/>
          </a:xfrm>
        </p:grpSpPr>
        <p:sp>
          <p:nvSpPr>
            <p:cNvPr id="11" name="Terminator 10">
              <a:extLst>
                <a:ext uri="{FF2B5EF4-FFF2-40B4-BE49-F238E27FC236}">
                  <a16:creationId xmlns:a16="http://schemas.microsoft.com/office/drawing/2014/main" id="{594339A9-CC96-9943-B516-F2655FFF22F2}"/>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4" name="Rectangle 13">
              <a:extLst>
                <a:ext uri="{FF2B5EF4-FFF2-40B4-BE49-F238E27FC236}">
                  <a16:creationId xmlns:a16="http://schemas.microsoft.com/office/drawing/2014/main" id="{5446E8D9-D714-6F42-B593-649EED4BC3C1}"/>
                </a:ext>
              </a:extLst>
            </p:cNvPr>
            <p:cNvSpPr/>
            <p:nvPr/>
          </p:nvSpPr>
          <p:spPr>
            <a:xfrm>
              <a:off x="4540101" y="2971270"/>
              <a:ext cx="6974958" cy="2308324"/>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Lê Lợi đã tích cực chuẩn bị cho cuộc khởi nghĩa ở vùng núi Lam Sơn.</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9659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6" presetClass="entr" presetSubtype="37"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6" presetClass="entr" presetSubtype="37"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97A0480-C027-F374-422F-4AAF0C4E39BA}"/>
              </a:ext>
            </a:extLst>
          </p:cNvPr>
          <p:cNvSpPr txBox="1"/>
          <p:nvPr/>
        </p:nvSpPr>
        <p:spPr>
          <a:xfrm>
            <a:off x="274320" y="911263"/>
            <a:ext cx="7863840" cy="317009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Ta đây:</a:t>
            </a:r>
          </a:p>
          <a:p>
            <a:r>
              <a:rPr lang="en-US" sz="4000">
                <a:latin typeface="Times New Roman" panose="02020603050405020304" pitchFamily="18" charset="0"/>
                <a:cs typeface="Times New Roman" panose="02020603050405020304" pitchFamily="18" charset="0"/>
              </a:rPr>
              <a:t>Núi Lam Sơn dấy nghĩa</a:t>
            </a:r>
          </a:p>
          <a:p>
            <a:r>
              <a:rPr lang="en-US" sz="4000">
                <a:latin typeface="Times New Roman" panose="02020603050405020304" pitchFamily="18" charset="0"/>
                <a:cs typeface="Times New Roman" panose="02020603050405020304" pitchFamily="18" charset="0"/>
              </a:rPr>
              <a:t>Chốn hoang dã nương mình</a:t>
            </a:r>
          </a:p>
          <a:p>
            <a:r>
              <a:rPr lang="en-US" sz="4000">
                <a:latin typeface="Times New Roman" panose="02020603050405020304" pitchFamily="18" charset="0"/>
                <a:cs typeface="Times New Roman" panose="02020603050405020304" pitchFamily="18" charset="0"/>
              </a:rPr>
              <a:t>Ngẫm thù lớn há đội trời chung</a:t>
            </a:r>
          </a:p>
          <a:p>
            <a:r>
              <a:rPr lang="en-US" sz="4000">
                <a:latin typeface="Times New Roman" panose="02020603050405020304" pitchFamily="18" charset="0"/>
                <a:cs typeface="Times New Roman" panose="02020603050405020304" pitchFamily="18" charset="0"/>
              </a:rPr>
              <a:t>Căm giặc nước thề không cùng sống</a:t>
            </a:r>
          </a:p>
        </p:txBody>
      </p:sp>
      <p:pic>
        <p:nvPicPr>
          <p:cNvPr id="17" name="Picture 16">
            <a:extLst>
              <a:ext uri="{FF2B5EF4-FFF2-40B4-BE49-F238E27FC236}">
                <a16:creationId xmlns:a16="http://schemas.microsoft.com/office/drawing/2014/main" id="{8E376A18-6FB5-4E99-76F8-438C0A04BC96}"/>
              </a:ext>
            </a:extLst>
          </p:cNvPr>
          <p:cNvPicPr>
            <a:picLocks noChangeAspect="1"/>
          </p:cNvPicPr>
          <p:nvPr/>
        </p:nvPicPr>
        <p:blipFill>
          <a:blip r:embed="rId2"/>
          <a:stretch>
            <a:fillRect/>
          </a:stretch>
        </p:blipFill>
        <p:spPr>
          <a:xfrm>
            <a:off x="8430768" y="0"/>
            <a:ext cx="4210812" cy="6858000"/>
          </a:xfrm>
          <a:prstGeom prst="rect">
            <a:avLst/>
          </a:prstGeom>
        </p:spPr>
      </p:pic>
      <p:sp>
        <p:nvSpPr>
          <p:cNvPr id="16" name="Rectangle: Rounded Corners 15">
            <a:extLst>
              <a:ext uri="{FF2B5EF4-FFF2-40B4-BE49-F238E27FC236}">
                <a16:creationId xmlns:a16="http://schemas.microsoft.com/office/drawing/2014/main" id="{E731DB6E-8E86-C94F-738A-3C80241B407B}"/>
              </a:ext>
            </a:extLst>
          </p:cNvPr>
          <p:cNvSpPr/>
          <p:nvPr/>
        </p:nvSpPr>
        <p:spPr>
          <a:xfrm>
            <a:off x="-36576" y="5065776"/>
            <a:ext cx="8467344" cy="1792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Những câu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trong  tác phẩm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cáo” của </a:t>
            </a:r>
            <a:r>
              <a:rPr lang="en-US" sz="3200" dirty="0" smtClean="0">
                <a:latin typeface="Times New Roman" panose="02020603050405020304" pitchFamily="18" charset="0"/>
                <a:cs typeface="Times New Roman" panose="02020603050405020304" pitchFamily="18" charset="0"/>
              </a:rPr>
              <a:t>Nguyễn </a:t>
            </a:r>
            <a:r>
              <a:rPr lang="en-US" sz="3200" dirty="0" err="1">
                <a:latin typeface="Times New Roman" panose="02020603050405020304" pitchFamily="18" charset="0"/>
                <a:cs typeface="Times New Roman" panose="02020603050405020304" pitchFamily="18" charset="0"/>
              </a:rPr>
              <a:t>Trãi</a:t>
            </a:r>
            <a:r>
              <a:rPr lang="en-US" sz="3200" dirty="0">
                <a:latin typeface="Times New Roman" panose="02020603050405020304" pitchFamily="18" charset="0"/>
                <a:cs typeface="Times New Roman" panose="02020603050405020304" pitchFamily="18" charset="0"/>
              </a:rPr>
              <a:t> và bức hình bên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em liên hệ đến nhân vật lịch sử nào?</a:t>
            </a:r>
          </a:p>
        </p:txBody>
      </p:sp>
    </p:spTree>
    <p:extLst>
      <p:ext uri="{BB962C8B-B14F-4D97-AF65-F5344CB8AC3E}">
        <p14:creationId xmlns:p14="http://schemas.microsoft.com/office/powerpoint/2010/main" val="165196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rminator 10">
            <a:extLst>
              <a:ext uri="{FF2B5EF4-FFF2-40B4-BE49-F238E27FC236}">
                <a16:creationId xmlns:a16="http://schemas.microsoft.com/office/drawing/2014/main" id="{594339A9-CC96-9943-B516-F2655FFF22F2}"/>
              </a:ext>
            </a:extLst>
          </p:cNvPr>
          <p:cNvSpPr/>
          <p:nvPr/>
        </p:nvSpPr>
        <p:spPr>
          <a:xfrm>
            <a:off x="2998972" y="1050817"/>
            <a:ext cx="797382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TextBox 5"/>
          <p:cNvSpPr txBox="1"/>
          <p:nvPr/>
        </p:nvSpPr>
        <p:spPr>
          <a:xfrm>
            <a:off x="3132666" y="2023534"/>
            <a:ext cx="7586133"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H. Em cho biết thông tin về vùng đất Lam Sơn?</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38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a:extLst>
              <a:ext uri="{FF2B5EF4-FFF2-40B4-BE49-F238E27FC236}">
                <a16:creationId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a:extLst>
              <a:ext uri="{FF2B5EF4-FFF2-40B4-BE49-F238E27FC236}">
                <a16:creationId xmlns:a16="http://schemas.microsoft.com/office/drawing/2014/main" id="{4AC02887-A5A6-D040-872A-E2F0D4FE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a:extLst>
              <a:ext uri="{FF2B5EF4-FFF2-40B4-BE49-F238E27FC236}">
                <a16:creationId xmlns:a16="http://schemas.microsoft.com/office/drawing/2014/main" id="{3D58AD16-F674-B44F-B3EA-F03736C7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3465514"/>
            <a:ext cx="596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72C7C4-553C-BC46-9C93-F1D9224FF029}"/>
              </a:ext>
            </a:extLst>
          </p:cNvPr>
          <p:cNvSpPr/>
          <p:nvPr/>
        </p:nvSpPr>
        <p:spPr>
          <a:xfrm>
            <a:off x="6096000" y="3175000"/>
            <a:ext cx="6096000" cy="73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Ảnh minh hoạ khởi nghĩa Lam Sơn</a:t>
            </a:r>
          </a:p>
        </p:txBody>
      </p:sp>
      <p:pic>
        <p:nvPicPr>
          <p:cNvPr id="4" name="Graphic 3" descr="Marker">
            <a:extLst>
              <a:ext uri="{FF2B5EF4-FFF2-40B4-BE49-F238E27FC236}">
                <a16:creationId xmlns:a16="http://schemas.microsoft.com/office/drawing/2014/main" id="{465F6F83-1359-9174-E613-DDC1C28EC65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462784" y="1664208"/>
            <a:ext cx="1170432" cy="1170432"/>
          </a:xfrm>
          <a:prstGeom prst="rect">
            <a:avLst/>
          </a:prstGeom>
        </p:spPr>
      </p:pic>
    </p:spTree>
    <p:extLst>
      <p:ext uri="{BB962C8B-B14F-4D97-AF65-F5344CB8AC3E}">
        <p14:creationId xmlns:p14="http://schemas.microsoft.com/office/powerpoint/2010/main" val="22748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childTnLst>
                          </p:cTn>
                        </p:par>
                        <p:par>
                          <p:cTn id="17" fill="hold">
                            <p:stCondLst>
                              <p:cond delay="1250"/>
                            </p:stCondLst>
                            <p:childTnLst>
                              <p:par>
                                <p:cTn id="18" presetID="22" presetClass="entr" presetSubtype="4" repeatCount="indefinite" fill="hold" nodeType="afterEffect">
                                  <p:stCondLst>
                                    <p:cond delay="0"/>
                                  </p:stCondLst>
                                  <p:endCondLst>
                                    <p:cond evt="onNext" delay="0">
                                      <p:tgtEl>
                                        <p:sldTgt/>
                                      </p:tgtEl>
                                    </p:cond>
                                  </p:end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a:stretch/>
        </p:blipFill>
        <p:spPr>
          <a:xfrm>
            <a:off x="7179142" y="347473"/>
            <a:ext cx="5012858" cy="6845478"/>
          </a:xfrm>
          <a:prstGeom prst="rect">
            <a:avLst/>
          </a:prstGeom>
        </p:spPr>
      </p:pic>
      <p:grpSp>
        <p:nvGrpSpPr>
          <p:cNvPr id="6" name="Group 5">
            <a:extLst>
              <a:ext uri="{FF2B5EF4-FFF2-40B4-BE49-F238E27FC236}">
                <a16:creationId xmlns:a16="http://schemas.microsoft.com/office/drawing/2014/main" id="{32650E0A-555E-214D-8615-D8179AFDA97B}"/>
              </a:ext>
            </a:extLst>
          </p:cNvPr>
          <p:cNvGrpSpPr/>
          <p:nvPr/>
        </p:nvGrpSpPr>
        <p:grpSpPr>
          <a:xfrm>
            <a:off x="145871" y="2125810"/>
            <a:ext cx="7934110" cy="3094639"/>
            <a:chOff x="4000501" y="2785730"/>
            <a:chExt cx="7783193" cy="2679405"/>
          </a:xfrm>
        </p:grpSpPr>
        <p:sp>
          <p:nvSpPr>
            <p:cNvPr id="7" name="Terminator 6">
              <a:extLst>
                <a:ext uri="{FF2B5EF4-FFF2-40B4-BE49-F238E27FC236}">
                  <a16:creationId xmlns:a16="http://schemas.microsoft.com/office/drawing/2014/main" id="{B9235AC8-14F8-1F49-AC78-99C3278EEF7D}"/>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8" name="Rectangle 7">
              <a:extLst>
                <a:ext uri="{FF2B5EF4-FFF2-40B4-BE49-F238E27FC236}">
                  <a16:creationId xmlns:a16="http://schemas.microsoft.com/office/drawing/2014/main" id="{13BF3B4A-EC5C-3542-8209-053C5D41883D}"/>
                </a:ext>
              </a:extLst>
            </p:cNvPr>
            <p:cNvSpPr/>
            <p:nvPr/>
          </p:nvSpPr>
          <p:spPr>
            <a:xfrm>
              <a:off x="4000501" y="3180094"/>
              <a:ext cx="7783193" cy="1678821"/>
            </a:xfrm>
            <a:prstGeom prst="rect">
              <a:avLst/>
            </a:prstGeom>
          </p:spPr>
          <p:txBody>
            <a:bodyPr wrap="square">
              <a:spAutoFit/>
            </a:bodyPr>
            <a:lstStyle/>
            <a:p>
              <a:pPr algn="ctr"/>
              <a:r>
                <a:rPr lang="en-US" sz="4000">
                  <a:solidFill>
                    <a:srgbClr val="000000"/>
                  </a:solidFill>
                  <a:latin typeface="Times New Roman" panose="02020603050405020304" pitchFamily="18" charset="0"/>
                  <a:cs typeface="Times New Roman" panose="02020603050405020304" pitchFamily="18" charset="0"/>
                </a:rPr>
                <a:t>N</a:t>
              </a:r>
              <a:r>
                <a:rPr lang="en-US" sz="4000" smtClean="0">
                  <a:solidFill>
                    <a:srgbClr val="000000"/>
                  </a:solidFill>
                  <a:latin typeface="Times New Roman" panose="02020603050405020304" pitchFamily="18" charset="0"/>
                  <a:cs typeface="Times New Roman" panose="02020603050405020304" pitchFamily="18" charset="0"/>
                </a:rPr>
                <a:t>ghe </a:t>
              </a:r>
              <a:r>
                <a:rPr lang="en-US" sz="4000" dirty="0">
                  <a:solidFill>
                    <a:srgbClr val="000000"/>
                  </a:solidFill>
                  <a:latin typeface="Times New Roman" panose="02020603050405020304" pitchFamily="18" charset="0"/>
                  <a:cs typeface="Times New Roman" panose="02020603050405020304" pitchFamily="18" charset="0"/>
                </a:rPr>
                <a:t>tin Lê </a:t>
              </a:r>
              <a:r>
                <a:rPr lang="en-US" sz="4000" err="1">
                  <a:solidFill>
                    <a:srgbClr val="000000"/>
                  </a:solidFill>
                  <a:latin typeface="Times New Roman" panose="02020603050405020304" pitchFamily="18" charset="0"/>
                  <a:cs typeface="Times New Roman" panose="02020603050405020304" pitchFamily="18" charset="0"/>
                </a:rPr>
                <a:t>Lợi</a:t>
              </a:r>
              <a:r>
                <a:rPr lang="en-US" sz="4000">
                  <a:solidFill>
                    <a:srgbClr val="000000"/>
                  </a:solidFill>
                  <a:latin typeface="Times New Roman" panose="02020603050405020304" pitchFamily="18" charset="0"/>
                  <a:cs typeface="Times New Roman" panose="02020603050405020304" pitchFamily="18" charset="0"/>
                </a:rPr>
                <a:t> </a:t>
              </a:r>
              <a:r>
                <a:rPr lang="en-US" sz="4000" smtClean="0">
                  <a:solidFill>
                    <a:srgbClr val="000000"/>
                  </a:solidFill>
                  <a:latin typeface="Times New Roman" panose="02020603050405020304" pitchFamily="18" charset="0"/>
                  <a:cs typeface="Times New Roman" panose="02020603050405020304" pitchFamily="18" charset="0"/>
                </a:rPr>
                <a:t>chuẩn bị khởi nghĩa</a:t>
              </a:r>
              <a:r>
                <a:rPr lang="en-US" sz="4000" smtClean="0">
                  <a:solidFill>
                    <a:srgbClr val="000000"/>
                  </a:solidFill>
                  <a:latin typeface="Times New Roman" panose="02020603050405020304" pitchFamily="18" charset="0"/>
                  <a:cs typeface="Times New Roman" panose="02020603050405020304" pitchFamily="18" charset="0"/>
                </a:rPr>
                <a:t>, nhiều người yêu nước từ các nơi về tụ hội, trong đó có Nguyễn Trãi.</a:t>
              </a:r>
              <a:endParaRPr lang="en-VN"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661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6" name="Picture 2">
            <a:extLst>
              <a:ext uri="{FF2B5EF4-FFF2-40B4-BE49-F238E27FC236}">
                <a16:creationId xmlns:a16="http://schemas.microsoft.com/office/drawing/2014/main" id="{8F8EF10B-9DDF-4A4A-A95B-60EF7F93E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2" t="3070"/>
          <a:stretch/>
        </p:blipFill>
        <p:spPr bwMode="auto">
          <a:xfrm>
            <a:off x="1" y="914400"/>
            <a:ext cx="3500438" cy="4400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FEFD48-947E-5545-8D64-FB65D9F7C420}"/>
              </a:ext>
            </a:extLst>
          </p:cNvPr>
          <p:cNvSpPr txBox="1"/>
          <p:nvPr/>
        </p:nvSpPr>
        <p:spPr>
          <a:xfrm>
            <a:off x="476250" y="5713858"/>
            <a:ext cx="2048255"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LÊ LAI</a:t>
            </a:r>
          </a:p>
        </p:txBody>
      </p:sp>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1" t="9203" r="61441"/>
          <a:stretch/>
        </p:blipFill>
        <p:spPr bwMode="auto">
          <a:xfrm>
            <a:off x="4198145" y="928687"/>
            <a:ext cx="3028950" cy="419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9D8403-8CFA-CC4C-B74B-94D27499A4E7}"/>
              </a:ext>
            </a:extLst>
          </p:cNvPr>
          <p:cNvSpPr txBox="1"/>
          <p:nvPr/>
        </p:nvSpPr>
        <p:spPr>
          <a:xfrm>
            <a:off x="8686800" y="5713858"/>
            <a:ext cx="3028950"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ĐINH LIỆT</a:t>
            </a:r>
          </a:p>
        </p:txBody>
      </p:sp>
      <p:pic>
        <p:nvPicPr>
          <p:cNvPr id="1030" name="Picture 6">
            <a:extLst>
              <a:ext uri="{FF2B5EF4-FFF2-40B4-BE49-F238E27FC236}">
                <a16:creationId xmlns:a16="http://schemas.microsoft.com/office/drawing/2014/main" id="{EA077EEC-5832-764D-B30C-D6E3016136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2" t="3924" r="1345" b="4715"/>
          <a:stretch/>
        </p:blipFill>
        <p:spPr bwMode="auto">
          <a:xfrm>
            <a:off x="7993856" y="731836"/>
            <a:ext cx="3500438" cy="4583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883820" y="5687587"/>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sp>
        <p:nvSpPr>
          <p:cNvPr id="2" name="TextBox 1">
            <a:extLst>
              <a:ext uri="{FF2B5EF4-FFF2-40B4-BE49-F238E27FC236}">
                <a16:creationId xmlns:a16="http://schemas.microsoft.com/office/drawing/2014/main" id="{9C7F9ED0-D7DE-4642-841A-60142BCAB3DE}"/>
              </a:ext>
            </a:extLst>
          </p:cNvPr>
          <p:cNvSpPr txBox="1"/>
          <p:nvPr/>
        </p:nvSpPr>
        <p:spPr>
          <a:xfrm>
            <a:off x="-1" y="-12326"/>
            <a:ext cx="12191999" cy="707886"/>
          </a:xfrm>
          <a:prstGeom prst="rect">
            <a:avLst/>
          </a:prstGeom>
          <a:noFill/>
        </p:spPr>
        <p:txBody>
          <a:bodyPr wrap="square" rtlCol="0">
            <a:spAutoFit/>
          </a:bodyPr>
          <a:lstStyle/>
          <a:p>
            <a:r>
              <a:rPr lang="en-VN" sz="4000" b="1" dirty="0">
                <a:solidFill>
                  <a:srgbClr val="002060"/>
                </a:solidFill>
                <a:latin typeface="Times New Roman" panose="02020603050405020304" pitchFamily="18" charset="0"/>
                <a:cs typeface="Times New Roman" panose="02020603050405020304" pitchFamily="18" charset="0"/>
              </a:rPr>
              <a:t>Hình ảnh minh hoạ những người gia nhập nghĩa quân.</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2442167" y="3049964"/>
            <a:ext cx="7759108" cy="2309199"/>
            <a:chOff x="4000501" y="3155936"/>
            <a:chExt cx="7759108"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759108"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4198531" y="3525705"/>
              <a:ext cx="7363047" cy="1569660"/>
            </a:xfrm>
            <a:prstGeom prst="rect">
              <a:avLst/>
            </a:prstGeom>
          </p:spPr>
          <p:txBody>
            <a:bodyPr wrap="square">
              <a:spAutoFit/>
            </a:bodyPr>
            <a:lstStyle/>
            <a:p>
              <a:pPr algn="ctr"/>
              <a:r>
                <a:rPr lang="en-US" sz="4800" b="1" dirty="0" err="1">
                  <a:solidFill>
                    <a:srgbClr val="000000"/>
                  </a:solidFill>
                  <a:latin typeface="Times New Roman" panose="02020603050405020304" pitchFamily="18" charset="0"/>
                  <a:cs typeface="Times New Roman" panose="02020603050405020304" pitchFamily="18" charset="0"/>
                </a:rPr>
                <a:t>Vì</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sao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hào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kiệt</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khắp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về</a:t>
              </a:r>
              <a:r>
                <a:rPr lang="en-US" sz="4800" b="1" dirty="0">
                  <a:solidFill>
                    <a:srgbClr val="000000"/>
                  </a:solidFill>
                  <a:latin typeface="Times New Roman" panose="02020603050405020304" pitchFamily="18" charset="0"/>
                  <a:cs typeface="Times New Roman" panose="02020603050405020304" pitchFamily="18" charset="0"/>
                </a:rPr>
                <a:t> Lam </a:t>
              </a:r>
              <a:r>
                <a:rPr lang="en-US" sz="4800" b="1" dirty="0" err="1">
                  <a:solidFill>
                    <a:srgbClr val="000000"/>
                  </a:solidFill>
                  <a:latin typeface="Times New Roman" panose="02020603050405020304" pitchFamily="18" charset="0"/>
                  <a:cs typeface="Times New Roman" panose="02020603050405020304" pitchFamily="18" charset="0"/>
                </a:rPr>
                <a:t>Sơn</a:t>
              </a:r>
              <a:r>
                <a:rPr lang="en-US" sz="4800" b="1" dirty="0">
                  <a:solidFill>
                    <a:srgbClr val="000000"/>
                  </a:solidFill>
                  <a:latin typeface="Times New Roman" panose="02020603050405020304" pitchFamily="18" charset="0"/>
                  <a:cs typeface="Times New Roman" panose="02020603050405020304" pitchFamily="18" charset="0"/>
                </a:rPr>
                <a:t>?</a:t>
              </a:r>
              <a:endParaRPr lang="en-VN" sz="48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5BA366A-B199-7941-994F-9F50AC5E0C64}"/>
              </a:ext>
            </a:extLst>
          </p:cNvPr>
          <p:cNvGrpSpPr/>
          <p:nvPr/>
        </p:nvGrpSpPr>
        <p:grpSpPr>
          <a:xfrm>
            <a:off x="600203" y="3085999"/>
            <a:ext cx="11443034" cy="2526406"/>
            <a:chOff x="2287995" y="3218822"/>
            <a:chExt cx="11443034" cy="2526406"/>
          </a:xfrm>
        </p:grpSpPr>
        <p:sp>
          <p:nvSpPr>
            <p:cNvPr id="16" name="Terminator 15">
              <a:extLst>
                <a:ext uri="{FF2B5EF4-FFF2-40B4-BE49-F238E27FC236}">
                  <a16:creationId xmlns:a16="http://schemas.microsoft.com/office/drawing/2014/main" id="{9FF7671F-E9C4-6C46-BD77-03520FBEDE98}"/>
                </a:ext>
              </a:extLst>
            </p:cNvPr>
            <p:cNvSpPr/>
            <p:nvPr/>
          </p:nvSpPr>
          <p:spPr>
            <a:xfrm>
              <a:off x="2287995" y="3218822"/>
              <a:ext cx="11443034" cy="2526406"/>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7" name="Rectangle 16">
              <a:extLst>
                <a:ext uri="{FF2B5EF4-FFF2-40B4-BE49-F238E27FC236}">
                  <a16:creationId xmlns:a16="http://schemas.microsoft.com/office/drawing/2014/main" id="{47DF630A-314E-9D44-A0B6-B081902DE3D5}"/>
                </a:ext>
              </a:extLst>
            </p:cNvPr>
            <p:cNvSpPr/>
            <p:nvPr/>
          </p:nvSpPr>
          <p:spPr>
            <a:xfrm>
              <a:off x="2711544" y="3380589"/>
              <a:ext cx="10595936" cy="2246769"/>
            </a:xfrm>
            <a:prstGeom prst="rect">
              <a:avLst/>
            </a:prstGeom>
          </p:spPr>
          <p:txBody>
            <a:bodyPr wrap="square">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 Thấy được uy tín, khả năng quân sự, sự hi sinh to lớn của Lê Lợi đã củng cố lòng tin của các hào kiệt đối với ông. </a:t>
              </a:r>
            </a:p>
            <a:p>
              <a:pPr algn="ctr"/>
              <a:r>
                <a:rPr lang="vi-VN" sz="2800" dirty="0">
                  <a:solidFill>
                    <a:srgbClr val="0070C0"/>
                  </a:solidFill>
                  <a:latin typeface="Times New Roman" panose="02020603050405020304" pitchFamily="18" charset="0"/>
                  <a:cs typeface="Times New Roman" panose="02020603050405020304" pitchFamily="18" charset="0"/>
                </a:rPr>
                <a:t>- Bên cạnh đó, các hào kiệt cũng đã tự mình nổi dậy chống quân Minh nhưng không thành công nên việc tìm về Lam Sơn là để kết hợp với Lê Lợi để tăng khả năng thành công.</a:t>
              </a:r>
              <a:endParaRPr lang="en-VN" sz="2800" dirty="0">
                <a:solidFill>
                  <a:srgbClr val="0070C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14:bounceEnd="50000">
                                          <p:cBhvr additive="base">
                                            <p:cTn id="12"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14:bounceEnd="50000">
                                          <p:cBhvr additive="base">
                                            <p:cTn id="17"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116958"/>
            <a:ext cx="4110036" cy="60605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00148" y="6177516"/>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4132743" y="116958"/>
            <a:ext cx="8059257" cy="6741042"/>
            <a:chOff x="4000501" y="3155936"/>
            <a:chExt cx="7578097"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5721184" y="3353794"/>
              <a:ext cx="4136730" cy="311392"/>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Nguyễn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Trãi</a:t>
              </a:r>
              <a:endParaRPr lang="en-VN" sz="4800" b="1" dirty="0">
                <a:solidFill>
                  <a:srgbClr val="0070C0"/>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90A1347F-E1BA-9D45-87F1-50DFE3413EBC}"/>
              </a:ext>
            </a:extLst>
          </p:cNvPr>
          <p:cNvSpPr/>
          <p:nvPr/>
        </p:nvSpPr>
        <p:spPr>
          <a:xfrm>
            <a:off x="4479235" y="1698102"/>
            <a:ext cx="7204319" cy="3108543"/>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 Tên hiệu ức Trai (1380-1442</a:t>
            </a:r>
            <a:r>
              <a:rPr lang="vi-VN" sz="280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quê ở Thường Tín (Hà Nội), </a:t>
            </a:r>
            <a:r>
              <a:rPr lang="vi-VN" sz="2800" smtClean="0">
                <a:solidFill>
                  <a:srgbClr val="FF0000"/>
                </a:solidFill>
                <a:latin typeface="Times New Roman" panose="02020603050405020304" pitchFamily="18" charset="0"/>
                <a:cs typeface="Times New Roman" panose="02020603050405020304" pitchFamily="18" charset="0"/>
              </a:rPr>
              <a:t>đỗ </a:t>
            </a:r>
            <a:r>
              <a:rPr lang="vi-VN" sz="2800" dirty="0">
                <a:solidFill>
                  <a:srgbClr val="FF0000"/>
                </a:solidFill>
                <a:latin typeface="Times New Roman" panose="02020603050405020304" pitchFamily="18" charset="0"/>
                <a:cs typeface="Times New Roman" panose="02020603050405020304" pitchFamily="18" charset="0"/>
              </a:rPr>
              <a:t>Thái </a:t>
            </a:r>
            <a:r>
              <a:rPr lang="vi-VN" sz="2800">
                <a:solidFill>
                  <a:srgbClr val="FF0000"/>
                </a:solidFill>
                <a:latin typeface="Times New Roman" panose="02020603050405020304" pitchFamily="18" charset="0"/>
                <a:cs typeface="Times New Roman" panose="02020603050405020304" pitchFamily="18" charset="0"/>
              </a:rPr>
              <a:t>học </a:t>
            </a:r>
            <a:r>
              <a:rPr lang="vi-VN" sz="2800" smtClean="0">
                <a:solidFill>
                  <a:srgbClr val="FF0000"/>
                </a:solidFill>
                <a:latin typeface="Times New Roman" panose="02020603050405020304" pitchFamily="18" charset="0"/>
                <a:cs typeface="Times New Roman" panose="02020603050405020304" pitchFamily="18" charset="0"/>
              </a:rPr>
              <a:t>sinh</a:t>
            </a:r>
            <a:r>
              <a:rPr lang="en-US" sz="2800" smtClean="0">
                <a:solidFill>
                  <a:srgbClr val="FF0000"/>
                </a:solidFill>
                <a:latin typeface="Times New Roman" panose="02020603050405020304" pitchFamily="18" charset="0"/>
                <a:cs typeface="Times New Roman" panose="02020603050405020304" pitchFamily="18" charset="0"/>
              </a:rPr>
              <a:t> và làm quan dưới triều Hồ. Ông học rộng, tài cao, yêu nước, thương dân sâu sắc. Sau khi cuộc kháng chiến chống quân Minh của nhà Hồ thất bại</a:t>
            </a:r>
            <a:r>
              <a:rPr lang="vi-VN" sz="2800" smtClean="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ông </a:t>
            </a:r>
            <a:r>
              <a:rPr lang="en-US" sz="2800" smtClean="0">
                <a:solidFill>
                  <a:srgbClr val="FF0000"/>
                </a:solidFill>
                <a:latin typeface="Times New Roman" panose="02020603050405020304" pitchFamily="18" charset="0"/>
                <a:cs typeface="Times New Roman" panose="02020603050405020304" pitchFamily="18" charset="0"/>
              </a:rPr>
              <a:t>vào </a:t>
            </a:r>
            <a:r>
              <a:rPr lang="en-US" sz="2800" smtClean="0">
                <a:solidFill>
                  <a:srgbClr val="FF0000"/>
                </a:solidFill>
                <a:latin typeface="Times New Roman" panose="02020603050405020304" pitchFamily="18" charset="0"/>
                <a:cs typeface="Times New Roman" panose="02020603050405020304" pitchFamily="18" charset="0"/>
              </a:rPr>
              <a:t>Thanh Hoá tham gia khởi nghĩa Lam Sơn, </a:t>
            </a:r>
            <a:r>
              <a:rPr lang="en-US" sz="2800" smtClean="0">
                <a:solidFill>
                  <a:srgbClr val="FF0000"/>
                </a:solidFill>
                <a:latin typeface="Times New Roman" panose="02020603050405020304" pitchFamily="18" charset="0"/>
                <a:cs typeface="Times New Roman" panose="02020603050405020304" pitchFamily="18" charset="0"/>
              </a:rPr>
              <a:t>trở </a:t>
            </a:r>
            <a:r>
              <a:rPr lang="en-US" sz="2800" smtClean="0">
                <a:solidFill>
                  <a:srgbClr val="FF0000"/>
                </a:solidFill>
                <a:latin typeface="Times New Roman" panose="02020603050405020304" pitchFamily="18" charset="0"/>
                <a:cs typeface="Times New Roman" panose="02020603050405020304" pitchFamily="18" charset="0"/>
              </a:rPr>
              <a:t>thành quân sư của Lê Lợi.</a:t>
            </a:r>
            <a:endParaRPr lang="en-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000501" y="2785730"/>
            <a:ext cx="7759108" cy="2679405"/>
            <a:chOff x="4000501" y="2785730"/>
            <a:chExt cx="7759108"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198531" y="3155936"/>
              <a:ext cx="7363047" cy="1938992"/>
            </a:xfrm>
            <a:prstGeom prst="rect">
              <a:avLst/>
            </a:prstGeom>
          </p:spPr>
          <p:txBody>
            <a:bodyPr wrap="square">
              <a:spAutoFit/>
            </a:bodyPr>
            <a:lstStyle/>
            <a:p>
              <a:pPr algn="ct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giặc</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Lam </a:t>
              </a:r>
              <a:r>
                <a:rPr lang="en-US" sz="4000" dirty="0" err="1">
                  <a:solidFill>
                    <a:srgbClr val="000000"/>
                  </a:solidFill>
                  <a:latin typeface="Times New Roman" panose="02020603050405020304" pitchFamily="18" charset="0"/>
                  <a:cs typeface="Times New Roman" panose="02020603050405020304" pitchFamily="18" charset="0"/>
                </a:rPr>
                <a:t>Sơn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6840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alpha val="57000"/>
          </a:schemeClr>
        </a:solidFill>
        <a:effectLst/>
      </p:bgPr>
    </p:bg>
    <p:spTree>
      <p:nvGrpSpPr>
        <p:cNvPr id="1" name="Shape 374"/>
        <p:cNvGrpSpPr/>
        <p:nvPr/>
      </p:nvGrpSpPr>
      <p:grpSpPr>
        <a:xfrm>
          <a:off x="0" y="0"/>
          <a:ext cx="0" cy="0"/>
          <a:chOff x="0" y="0"/>
          <a:chExt cx="0" cy="0"/>
        </a:xfrm>
      </p:grpSpPr>
      <p:grpSp>
        <p:nvGrpSpPr>
          <p:cNvPr id="377" name="Google Shape;377;p43"/>
          <p:cNvGrpSpPr/>
          <p:nvPr/>
        </p:nvGrpSpPr>
        <p:grpSpPr>
          <a:xfrm>
            <a:off x="0" y="2105580"/>
            <a:ext cx="3066961" cy="4752420"/>
            <a:chOff x="2116050" y="240375"/>
            <a:chExt cx="3379200" cy="5236250"/>
          </a:xfrm>
        </p:grpSpPr>
        <p:sp>
          <p:nvSpPr>
            <p:cNvPr id="378" name="Google Shape;378;p43"/>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43"/>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43"/>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43"/>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43"/>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43"/>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43"/>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43"/>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43"/>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43"/>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43"/>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43"/>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43"/>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43"/>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43"/>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43"/>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43"/>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43"/>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43"/>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43"/>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43"/>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43"/>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43"/>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43"/>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43"/>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43"/>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43"/>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43"/>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BD739230-D74C-AA46-88F0-CAA904D650F3}"/>
              </a:ext>
            </a:extLst>
          </p:cNvPr>
          <p:cNvSpPr/>
          <p:nvPr/>
        </p:nvSpPr>
        <p:spPr>
          <a:xfrm>
            <a:off x="241830" y="-31820"/>
            <a:ext cx="9786654" cy="1446550"/>
          </a:xfrm>
          <a:prstGeom prst="rect">
            <a:avLst/>
          </a:prstGeom>
          <a:noFill/>
        </p:spPr>
        <p:txBody>
          <a:bodyPr wrap="none" lIns="91440" tIns="45720" rIns="91440" bIns="45720">
            <a:spAutoFit/>
          </a:bodyPr>
          <a:lstStyle/>
          <a:p>
            <a:pPr algn="ct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Hội</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thề</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Lũng</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Nhai</a:t>
            </a:r>
            <a:endPar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endParaRPr>
          </a:p>
        </p:txBody>
      </p:sp>
      <p:pic>
        <p:nvPicPr>
          <p:cNvPr id="4" name="Picture 3">
            <a:extLst>
              <a:ext uri="{FF2B5EF4-FFF2-40B4-BE49-F238E27FC236}">
                <a16:creationId xmlns:a16="http://schemas.microsoft.com/office/drawing/2014/main" id="{DD2F6D34-37F4-BE46-AB6E-A8B58E773602}"/>
              </a:ext>
            </a:extLst>
          </p:cNvPr>
          <p:cNvPicPr>
            <a:picLocks noChangeAspect="1"/>
          </p:cNvPicPr>
          <p:nvPr/>
        </p:nvPicPr>
        <p:blipFill rotWithShape="1">
          <a:blip r:embed="rId5"/>
          <a:srcRect l="3958" t="16850" b="4409"/>
          <a:stretch/>
        </p:blipFill>
        <p:spPr>
          <a:xfrm>
            <a:off x="2709729" y="1539002"/>
            <a:ext cx="9407713" cy="5465302"/>
          </a:xfrm>
          <a:prstGeom prst="rect">
            <a:avLst/>
          </a:prstGeom>
        </p:spPr>
      </p:pic>
      <p:pic>
        <p:nvPicPr>
          <p:cNvPr id="5" name="hội thề lũng nhai.mp4" descr="hội thề lũng nhai.mp4">
            <a:hlinkClick r:id="" action="ppaction://media"/>
            <a:extLst>
              <a:ext uri="{FF2B5EF4-FFF2-40B4-BE49-F238E27FC236}">
                <a16:creationId xmlns:a16="http://schemas.microsoft.com/office/drawing/2014/main" id="{21CBF73D-A972-0C43-ADC7-217E0D7847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17442" cy="7004304"/>
          </a:xfrm>
          <a:prstGeom prst="rect">
            <a:avLst/>
          </a:prstGeom>
        </p:spPr>
      </p:pic>
      <p:pic>
        <p:nvPicPr>
          <p:cNvPr id="43" name="Picture 42">
            <a:extLst>
              <a:ext uri="{FF2B5EF4-FFF2-40B4-BE49-F238E27FC236}">
                <a16:creationId xmlns:a16="http://schemas.microsoft.com/office/drawing/2014/main" id="{A0D688E0-7CEF-B246-A0F7-FB2BFC0481AA}"/>
              </a:ext>
            </a:extLst>
          </p:cNvPr>
          <p:cNvPicPr>
            <a:picLocks noChangeAspect="1"/>
          </p:cNvPicPr>
          <p:nvPr/>
        </p:nvPicPr>
        <p:blipFill>
          <a:blip r:embed="rId7"/>
          <a:stretch>
            <a:fillRect/>
          </a:stretch>
        </p:blipFill>
        <p:spPr>
          <a:xfrm>
            <a:off x="-3833" y="-35094"/>
            <a:ext cx="12121275" cy="7004303"/>
          </a:xfrm>
          <a:prstGeom prst="rect">
            <a:avLst/>
          </a:prstGeom>
        </p:spPr>
      </p:pic>
    </p:spTree>
    <p:extLst>
      <p:ext uri="{BB962C8B-B14F-4D97-AF65-F5344CB8AC3E}">
        <p14:creationId xmlns:p14="http://schemas.microsoft.com/office/powerpoint/2010/main" val="4105548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74" name="Rectangle 73">
            <a:extLst>
              <a:ext uri="{FF2B5EF4-FFF2-40B4-BE49-F238E27FC236}">
                <a16:creationId xmlns:a16="http://schemas.microsoft.com/office/drawing/2014/main" id="{0172E76C-DB2E-8545-8520-3D76C9EFB0E3}"/>
              </a:ext>
            </a:extLst>
          </p:cNvPr>
          <p:cNvSpPr/>
          <p:nvPr/>
        </p:nvSpPr>
        <p:spPr>
          <a:xfrm>
            <a:off x="237617" y="1147282"/>
            <a:ext cx="11521395" cy="646331"/>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75" name="Rectangle 74">
            <a:extLst>
              <a:ext uri="{FF2B5EF4-FFF2-40B4-BE49-F238E27FC236}">
                <a16:creationId xmlns:a16="http://schemas.microsoft.com/office/drawing/2014/main" id="{9E309DCF-2878-AD46-8C79-89BAA78EBE27}"/>
              </a:ext>
            </a:extLst>
          </p:cNvPr>
          <p:cNvSpPr/>
          <p:nvPr/>
        </p:nvSpPr>
        <p:spPr>
          <a:xfrm>
            <a:off x="-343496" y="1765755"/>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sp>
        <p:nvSpPr>
          <p:cNvPr id="76" name="TextBox 75">
            <a:extLst>
              <a:ext uri="{FF2B5EF4-FFF2-40B4-BE49-F238E27FC236}">
                <a16:creationId xmlns:a16="http://schemas.microsoft.com/office/drawing/2014/main" id="{80C511C5-E7A9-EC47-AD7E-6C9BD5CED6CB}"/>
              </a:ext>
            </a:extLst>
          </p:cNvPr>
          <p:cNvSpPr txBox="1"/>
          <p:nvPr/>
        </p:nvSpPr>
        <p:spPr>
          <a:xfrm>
            <a:off x="344807" y="2760298"/>
            <a:ext cx="11327180" cy="954107"/>
          </a:xfrm>
          <a:prstGeom prst="rect">
            <a:avLst/>
          </a:prstGeom>
          <a:noFill/>
        </p:spPr>
        <p:txBody>
          <a:bodyPr wrap="square" rtlCol="0">
            <a:spAutoFit/>
          </a:bodyPr>
          <a:lstStyle/>
          <a:p>
            <a:pPr algn="just"/>
            <a:r>
              <a:rPr lang="en-VN"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Hoàn cảnh: Năm 1047, nhà Minh đặt Đại Ngu thành quận Giao Chỉ, chia thành các phủ, huyện để cai trị.</a:t>
            </a:r>
            <a:endParaRPr lang="en-VN" sz="2800" b="1" dirty="0">
              <a:solidFill>
                <a:srgbClr val="002060"/>
              </a:solidFill>
              <a:latin typeface="Times New Roman" panose="02020603050405020304" pitchFamily="18" charset="0"/>
              <a:cs typeface="Times New Roman" panose="02020603050405020304" pitchFamily="18" charset="0"/>
            </a:endParaRPr>
          </a:p>
        </p:txBody>
      </p:sp>
      <p:sp>
        <p:nvSpPr>
          <p:cNvPr id="77" name="Rectangle 76">
            <a:extLst>
              <a:ext uri="{FF2B5EF4-FFF2-40B4-BE49-F238E27FC236}">
                <a16:creationId xmlns:a16="http://schemas.microsoft.com/office/drawing/2014/main" id="{6B797B0D-89BC-7D47-940B-8F148FAD4475}"/>
              </a:ext>
            </a:extLst>
          </p:cNvPr>
          <p:cNvSpPr/>
          <p:nvPr/>
        </p:nvSpPr>
        <p:spPr>
          <a:xfrm>
            <a:off x="344807" y="3832182"/>
            <a:ext cx="10841638"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1416, Lê Lợi </a:t>
            </a:r>
            <a:r>
              <a:rPr lang="vi-VN" sz="2800" b="1">
                <a:solidFill>
                  <a:srgbClr val="002060"/>
                </a:solidFill>
                <a:latin typeface="Times New Roman" panose="02020603050405020304" pitchFamily="18" charset="0"/>
                <a:cs typeface="Times New Roman" panose="02020603050405020304" pitchFamily="18" charset="0"/>
              </a:rPr>
              <a:t>cùng </a:t>
            </a:r>
            <a:r>
              <a:rPr lang="en-US" sz="2800" b="1" smtClean="0">
                <a:solidFill>
                  <a:srgbClr val="002060"/>
                </a:solidFill>
                <a:latin typeface="Times New Roman" panose="02020603050405020304" pitchFamily="18" charset="0"/>
                <a:cs typeface="Times New Roman" panose="02020603050405020304" pitchFamily="18" charset="0"/>
              </a:rPr>
              <a:t>18 hào kiệt</a:t>
            </a:r>
            <a:r>
              <a:rPr lang="vi-VN" sz="2800" b="1"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tổ chức hội thề </a:t>
            </a:r>
            <a:r>
              <a:rPr lang="vi-VN" sz="2800" b="1">
                <a:solidFill>
                  <a:srgbClr val="002060"/>
                </a:solidFill>
                <a:latin typeface="Times New Roman" panose="02020603050405020304" pitchFamily="18" charset="0"/>
                <a:cs typeface="Times New Roman" panose="02020603050405020304" pitchFamily="18" charset="0"/>
              </a:rPr>
              <a:t>Lũng </a:t>
            </a:r>
            <a:r>
              <a:rPr lang="vi-VN" sz="2800" b="1" smtClean="0">
                <a:solidFill>
                  <a:srgbClr val="002060"/>
                </a:solidFill>
                <a:latin typeface="Times New Roman" panose="02020603050405020304" pitchFamily="18" charset="0"/>
                <a:cs typeface="Times New Roman" panose="02020603050405020304" pitchFamily="18" charset="0"/>
              </a:rPr>
              <a:t>Nhai</a:t>
            </a:r>
            <a:r>
              <a:rPr lang="en-US" sz="2800" b="1" smtClean="0">
                <a:solidFill>
                  <a:srgbClr val="002060"/>
                </a:solidFill>
                <a:latin typeface="Times New Roman" panose="02020603050405020304" pitchFamily="18" charset="0"/>
                <a:cs typeface="Times New Roman" panose="02020603050405020304" pitchFamily="18" charset="0"/>
              </a:rPr>
              <a:t> (Thanh Hóa)</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8DDA263E-88FE-754A-81B1-62007D257301}"/>
              </a:ext>
            </a:extLst>
          </p:cNvPr>
          <p:cNvSpPr/>
          <p:nvPr/>
        </p:nvSpPr>
        <p:spPr>
          <a:xfrm>
            <a:off x="387536" y="4904066"/>
            <a:ext cx="10756180"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a:t>
            </a:r>
            <a:r>
              <a:rPr lang="vi-VN" sz="2800" b="1">
                <a:solidFill>
                  <a:srgbClr val="002060"/>
                </a:solidFill>
                <a:latin typeface="Times New Roman" panose="02020603050405020304" pitchFamily="18" charset="0"/>
                <a:cs typeface="Times New Roman" panose="02020603050405020304" pitchFamily="18" charset="0"/>
              </a:rPr>
              <a:t>1418</a:t>
            </a:r>
            <a:r>
              <a:rPr lang="vi-VN" sz="2800" b="1"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Lê Lợi tự xưng là Bình </a:t>
            </a:r>
            <a:r>
              <a:rPr lang="vi-VN" sz="2800" b="1">
                <a:solidFill>
                  <a:srgbClr val="002060"/>
                </a:solidFill>
                <a:latin typeface="Times New Roman" panose="02020603050405020304" pitchFamily="18" charset="0"/>
                <a:cs typeface="Times New Roman" panose="02020603050405020304" pitchFamily="18" charset="0"/>
              </a:rPr>
              <a:t>Định </a:t>
            </a:r>
            <a:r>
              <a:rPr lang="vi-VN" sz="2800" b="1" smtClean="0">
                <a:solidFill>
                  <a:srgbClr val="002060"/>
                </a:solidFill>
                <a:latin typeface="Times New Roman" panose="02020603050405020304" pitchFamily="18" charset="0"/>
                <a:cs typeface="Times New Roman" panose="02020603050405020304" pitchFamily="18" charset="0"/>
              </a:rPr>
              <a:t>Vương</a:t>
            </a:r>
            <a:r>
              <a:rPr lang="en-US" sz="2800" b="1" smtClean="0">
                <a:solidFill>
                  <a:srgbClr val="002060"/>
                </a:solidFill>
                <a:latin typeface="Times New Roman" panose="02020603050405020304" pitchFamily="18" charset="0"/>
                <a:cs typeface="Times New Roman" panose="02020603050405020304" pitchFamily="18" charset="0"/>
              </a:rPr>
              <a:t>, kêu gọi nhân dân đánh giặc cứu nước.</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79" name="Rectangle 78"/>
          <p:cNvSpPr>
            <a:spLocks noChangeArrowheads="1"/>
          </p:cNvSpPr>
          <p:nvPr/>
        </p:nvSpPr>
        <p:spPr bwMode="auto">
          <a:xfrm>
            <a:off x="237617" y="0"/>
            <a:ext cx="1219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Bef>
                <a:spcPct val="50000"/>
              </a:spcBef>
            </a:pPr>
            <a:r>
              <a:rPr lang="en-US" altLang="vi-VN" sz="8000" b="1">
                <a:solidFill>
                  <a:srgbClr val="FF0000"/>
                </a:solidFill>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3282209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14:presetBounceEnd="50000">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75"/>
                                            </p:tgtEl>
                                            <p:attrNameLst>
                                              <p:attrName>style.visibility</p:attrName>
                                            </p:attrNameLst>
                                          </p:cBhvr>
                                          <p:to>
                                            <p:strVal val="visible"/>
                                          </p:to>
                                        </p:set>
                                        <p:anim calcmode="lin" valueType="num" p14:bounceEnd="50000">
                                          <p:cBhvr additive="base">
                                            <p:cTn id="10" dur="350" fill="hold"/>
                                            <p:tgtEl>
                                              <p:spTgt spid="75"/>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14:bounceEnd="50000">
                                          <p:cBhvr additive="base">
                                            <p:cTn id="16" dur="500" fill="hold"/>
                                            <p:tgtEl>
                                              <p:spTgt spid="76"/>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77"/>
                                            </p:tgtEl>
                                            <p:attrNameLst>
                                              <p:attrName>style.visibility</p:attrName>
                                            </p:attrNameLst>
                                          </p:cBhvr>
                                          <p:to>
                                            <p:strVal val="visible"/>
                                          </p:to>
                                        </p:set>
                                        <p:anim calcmode="lin" valueType="num" p14:bounceEnd="50000">
                                          <p:cBhvr additive="base">
                                            <p:cTn id="22" dur="500" fill="hold"/>
                                            <p:tgtEl>
                                              <p:spTgt spid="77"/>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78"/>
                                            </p:tgtEl>
                                            <p:attrNameLst>
                                              <p:attrName>style.visibility</p:attrName>
                                            </p:attrNameLst>
                                          </p:cBhvr>
                                          <p:to>
                                            <p:strVal val="visible"/>
                                          </p:to>
                                        </p:set>
                                        <p:anim calcmode="lin" valueType="num" p14:bounceEnd="50000">
                                          <p:cBhvr additive="base">
                                            <p:cTn id="28" dur="500" fill="hold"/>
                                            <p:tgtEl>
                                              <p:spTgt spid="78"/>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6" presetClass="emph" presetSubtype="0" repeatCount="indefinite" fill="hold" grpId="0" nodeType="clickEffect">
                                      <p:stCondLst>
                                        <p:cond delay="0"/>
                                      </p:stCondLst>
                                      <p:iterate type="lt">
                                        <p:tmPct val="10000"/>
                                      </p:iterate>
                                      <p:childTnLst>
                                        <p:animScale>
                                          <p:cBhvr>
                                            <p:cTn id="33" dur="250" autoRev="1" fill="hold">
                                              <p:stCondLst>
                                                <p:cond delay="0"/>
                                              </p:stCondLst>
                                            </p:cTn>
                                            <p:tgtEl>
                                              <p:spTgt spid="79"/>
                                            </p:tgtEl>
                                          </p:cBhvr>
                                          <p:to x="80000" y="100000"/>
                                        </p:animScale>
                                        <p:anim by="(#ppt_w*0.10)" calcmode="lin" valueType="num">
                                          <p:cBhvr>
                                            <p:cTn id="34" dur="250" autoRev="1" fill="hold">
                                              <p:stCondLst>
                                                <p:cond delay="0"/>
                                              </p:stCondLst>
                                            </p:cTn>
                                            <p:tgtEl>
                                              <p:spTgt spid="79"/>
                                            </p:tgtEl>
                                            <p:attrNameLst>
                                              <p:attrName>ppt_x</p:attrName>
                                            </p:attrNameLst>
                                          </p:cBhvr>
                                        </p:anim>
                                        <p:anim by="(-#ppt_w*0.10)" calcmode="lin" valueType="num">
                                          <p:cBhvr>
                                            <p:cTn id="35" dur="250" autoRev="1" fill="hold">
                                              <p:stCondLst>
                                                <p:cond delay="0"/>
                                              </p:stCondLst>
                                            </p:cTn>
                                            <p:tgtEl>
                                              <p:spTgt spid="79"/>
                                            </p:tgtEl>
                                            <p:attrNameLst>
                                              <p:attrName>ppt_y</p:attrName>
                                            </p:attrNameLst>
                                          </p:cBhvr>
                                        </p:anim>
                                        <p:animRot by="-480000">
                                          <p:cBhvr>
                                            <p:cTn id="36" dur="250" autoRev="1" fill="hold">
                                              <p:stCondLst>
                                                <p:cond delay="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P spid="7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 calcmode="lin" valueType="num">
                                          <p:cBhvr additive="base">
                                            <p:cTn id="10" dur="350" fill="hold"/>
                                            <p:tgtEl>
                                              <p:spTgt spid="75"/>
                                            </p:tgtEl>
                                            <p:attrNameLst>
                                              <p:attrName>ppt_x</p:attrName>
                                            </p:attrNameLst>
                                          </p:cBhvr>
                                          <p:tavLst>
                                            <p:tav tm="0">
                                              <p:val>
                                                <p:strVal val="1+#ppt_w/2"/>
                                              </p:val>
                                            </p:tav>
                                            <p:tav tm="100000">
                                              <p:val>
                                                <p:strVal val="#ppt_x"/>
                                              </p:val>
                                            </p:tav>
                                          </p:tavLst>
                                        </p:anim>
                                        <p:anim calcmode="lin" valueType="num">
                                          <p:cBhvr additive="base">
                                            <p:cTn id="11" dur="35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additive="base">
                                            <p:cTn id="16" dur="500" fill="hold"/>
                                            <p:tgtEl>
                                              <p:spTgt spid="76"/>
                                            </p:tgtEl>
                                            <p:attrNameLst>
                                              <p:attrName>ppt_x</p:attrName>
                                            </p:attrNameLst>
                                          </p:cBhvr>
                                          <p:tavLst>
                                            <p:tav tm="0">
                                              <p:val>
                                                <p:strVal val="1+#ppt_w/2"/>
                                              </p:val>
                                            </p:tav>
                                            <p:tav tm="100000">
                                              <p:val>
                                                <p:strVal val="#ppt_x"/>
                                              </p:val>
                                            </p:tav>
                                          </p:tavLst>
                                        </p:anim>
                                        <p:anim calcmode="lin" valueType="num">
                                          <p:cBhvr additive="base">
                                            <p:cTn id="17"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7"/>
                                            </p:tgtEl>
                                            <p:attrNameLst>
                                              <p:attrName>style.visibility</p:attrName>
                                            </p:attrNameLst>
                                          </p:cBhvr>
                                          <p:to>
                                            <p:strVal val="visible"/>
                                          </p:to>
                                        </p:set>
                                        <p:anim calcmode="lin" valueType="num">
                                          <p:cBhvr additive="base">
                                            <p:cTn id="22" dur="500" fill="hold"/>
                                            <p:tgtEl>
                                              <p:spTgt spid="77"/>
                                            </p:tgtEl>
                                            <p:attrNameLst>
                                              <p:attrName>ppt_x</p:attrName>
                                            </p:attrNameLst>
                                          </p:cBhvr>
                                          <p:tavLst>
                                            <p:tav tm="0">
                                              <p:val>
                                                <p:strVal val="1+#ppt_w/2"/>
                                              </p:val>
                                            </p:tav>
                                            <p:tav tm="100000">
                                              <p:val>
                                                <p:strVal val="#ppt_x"/>
                                              </p:val>
                                            </p:tav>
                                          </p:tavLst>
                                        </p:anim>
                                        <p:anim calcmode="lin" valueType="num">
                                          <p:cBhvr additive="base">
                                            <p:cTn id="23"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78"/>
                                            </p:tgtEl>
                                            <p:attrNameLst>
                                              <p:attrName>style.visibility</p:attrName>
                                            </p:attrNameLst>
                                          </p:cBhvr>
                                          <p:to>
                                            <p:strVal val="visible"/>
                                          </p:to>
                                        </p:set>
                                        <p:anim calcmode="lin" valueType="num">
                                          <p:cBhvr additive="base">
                                            <p:cTn id="28" dur="500" fill="hold"/>
                                            <p:tgtEl>
                                              <p:spTgt spid="78"/>
                                            </p:tgtEl>
                                            <p:attrNameLst>
                                              <p:attrName>ppt_x</p:attrName>
                                            </p:attrNameLst>
                                          </p:cBhvr>
                                          <p:tavLst>
                                            <p:tav tm="0">
                                              <p:val>
                                                <p:strVal val="1+#ppt_w/2"/>
                                              </p:val>
                                            </p:tav>
                                            <p:tav tm="100000">
                                              <p:val>
                                                <p:strVal val="#ppt_x"/>
                                              </p:val>
                                            </p:tav>
                                          </p:tavLst>
                                        </p:anim>
                                        <p:anim calcmode="lin" valueType="num">
                                          <p:cBhvr additive="base">
                                            <p:cTn id="29"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6" presetClass="emph" presetSubtype="0" repeatCount="indefinite" fill="hold" grpId="0" nodeType="clickEffect">
                                      <p:stCondLst>
                                        <p:cond delay="0"/>
                                      </p:stCondLst>
                                      <p:iterate type="lt">
                                        <p:tmPct val="10000"/>
                                      </p:iterate>
                                      <p:childTnLst>
                                        <p:animScale>
                                          <p:cBhvr>
                                            <p:cTn id="33" dur="250" autoRev="1" fill="hold">
                                              <p:stCondLst>
                                                <p:cond delay="0"/>
                                              </p:stCondLst>
                                            </p:cTn>
                                            <p:tgtEl>
                                              <p:spTgt spid="79"/>
                                            </p:tgtEl>
                                          </p:cBhvr>
                                          <p:to x="80000" y="100000"/>
                                        </p:animScale>
                                        <p:anim by="(#ppt_w*0.10)" calcmode="lin" valueType="num">
                                          <p:cBhvr>
                                            <p:cTn id="34" dur="250" autoRev="1" fill="hold">
                                              <p:stCondLst>
                                                <p:cond delay="0"/>
                                              </p:stCondLst>
                                            </p:cTn>
                                            <p:tgtEl>
                                              <p:spTgt spid="79"/>
                                            </p:tgtEl>
                                            <p:attrNameLst>
                                              <p:attrName>ppt_x</p:attrName>
                                            </p:attrNameLst>
                                          </p:cBhvr>
                                        </p:anim>
                                        <p:anim by="(-#ppt_w*0.10)" calcmode="lin" valueType="num">
                                          <p:cBhvr>
                                            <p:cTn id="35" dur="250" autoRev="1" fill="hold">
                                              <p:stCondLst>
                                                <p:cond delay="0"/>
                                              </p:stCondLst>
                                            </p:cTn>
                                            <p:tgtEl>
                                              <p:spTgt spid="79"/>
                                            </p:tgtEl>
                                            <p:attrNameLst>
                                              <p:attrName>ppt_y</p:attrName>
                                            </p:attrNameLst>
                                          </p:cBhvr>
                                        </p:anim>
                                        <p:animRot by="-480000">
                                          <p:cBhvr>
                                            <p:cTn id="36" dur="250" autoRev="1" fill="hold">
                                              <p:stCondLst>
                                                <p:cond delay="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P spid="7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343496" y="1123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sp>
        <p:nvSpPr>
          <p:cNvPr id="41" name="Rectangle 40">
            <a:extLst>
              <a:ext uri="{FF2B5EF4-FFF2-40B4-BE49-F238E27FC236}">
                <a16:creationId xmlns:a16="http://schemas.microsoft.com/office/drawing/2014/main" id="{0172E76C-DB2E-8545-8520-3D76C9EFB0E3}"/>
              </a:ext>
            </a:extLst>
          </p:cNvPr>
          <p:cNvSpPr/>
          <p:nvPr/>
        </p:nvSpPr>
        <p:spPr>
          <a:xfrm>
            <a:off x="-343496" y="-8284"/>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 name="Rectangle 1">
            <a:extLst>
              <a:ext uri="{FF2B5EF4-FFF2-40B4-BE49-F238E27FC236}">
                <a16:creationId xmlns:a16="http://schemas.microsoft.com/office/drawing/2014/main" id="{8DDA263E-88FE-754A-81B1-62007D257301}"/>
              </a:ext>
            </a:extLst>
          </p:cNvPr>
          <p:cNvSpPr/>
          <p:nvPr/>
        </p:nvSpPr>
        <p:spPr>
          <a:xfrm>
            <a:off x="54250" y="4681137"/>
            <a:ext cx="6694668" cy="1384995"/>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a:t>
            </a:r>
            <a:r>
              <a:rPr lang="vi-VN" sz="2800" b="1">
                <a:solidFill>
                  <a:srgbClr val="002060"/>
                </a:solidFill>
                <a:latin typeface="Times New Roman" panose="02020603050405020304" pitchFamily="18" charset="0"/>
                <a:cs typeface="Times New Roman" panose="02020603050405020304" pitchFamily="18" charset="0"/>
              </a:rPr>
              <a:t>1418</a:t>
            </a:r>
            <a:r>
              <a:rPr lang="vi-VN" sz="2800" b="1"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Lê Lợi tự xưng là Bình </a:t>
            </a:r>
            <a:r>
              <a:rPr lang="vi-VN" sz="2800" b="1">
                <a:solidFill>
                  <a:srgbClr val="002060"/>
                </a:solidFill>
                <a:latin typeface="Times New Roman" panose="02020603050405020304" pitchFamily="18" charset="0"/>
                <a:cs typeface="Times New Roman" panose="02020603050405020304" pitchFamily="18" charset="0"/>
              </a:rPr>
              <a:t>Định </a:t>
            </a:r>
            <a:r>
              <a:rPr lang="vi-VN" sz="2800" b="1" smtClean="0">
                <a:solidFill>
                  <a:srgbClr val="002060"/>
                </a:solidFill>
                <a:latin typeface="Times New Roman" panose="02020603050405020304" pitchFamily="18" charset="0"/>
                <a:cs typeface="Times New Roman" panose="02020603050405020304" pitchFamily="18" charset="0"/>
              </a:rPr>
              <a:t>Vương</a:t>
            </a:r>
            <a:r>
              <a:rPr lang="en-US" sz="2800" b="1" smtClean="0">
                <a:solidFill>
                  <a:srgbClr val="002060"/>
                </a:solidFill>
                <a:latin typeface="Times New Roman" panose="02020603050405020304" pitchFamily="18" charset="0"/>
                <a:cs typeface="Times New Roman" panose="02020603050405020304" pitchFamily="18" charset="0"/>
              </a:rPr>
              <a:t>, kêu gọi nhân dân đánh giặc cứu nước.</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B797B0D-89BC-7D47-940B-8F148FAD4475}"/>
              </a:ext>
            </a:extLst>
          </p:cNvPr>
          <p:cNvSpPr/>
          <p:nvPr/>
        </p:nvSpPr>
        <p:spPr>
          <a:xfrm>
            <a:off x="54250" y="3547969"/>
            <a:ext cx="6621313"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1416, Lê Lợi </a:t>
            </a:r>
            <a:r>
              <a:rPr lang="vi-VN" sz="2800" b="1">
                <a:solidFill>
                  <a:srgbClr val="002060"/>
                </a:solidFill>
                <a:latin typeface="Times New Roman" panose="02020603050405020304" pitchFamily="18" charset="0"/>
                <a:cs typeface="Times New Roman" panose="02020603050405020304" pitchFamily="18" charset="0"/>
              </a:rPr>
              <a:t>cùng </a:t>
            </a:r>
            <a:r>
              <a:rPr lang="en-US" sz="2800" b="1" smtClean="0">
                <a:solidFill>
                  <a:srgbClr val="002060"/>
                </a:solidFill>
                <a:latin typeface="Times New Roman" panose="02020603050405020304" pitchFamily="18" charset="0"/>
                <a:cs typeface="Times New Roman" panose="02020603050405020304" pitchFamily="18" charset="0"/>
              </a:rPr>
              <a:t>18 hào kiệt</a:t>
            </a:r>
            <a:r>
              <a:rPr lang="vi-VN" sz="2800" b="1"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tổ chức hội thề </a:t>
            </a:r>
            <a:r>
              <a:rPr lang="vi-VN" sz="2800" b="1">
                <a:solidFill>
                  <a:srgbClr val="002060"/>
                </a:solidFill>
                <a:latin typeface="Times New Roman" panose="02020603050405020304" pitchFamily="18" charset="0"/>
                <a:cs typeface="Times New Roman" panose="02020603050405020304" pitchFamily="18" charset="0"/>
              </a:rPr>
              <a:t>Lũng </a:t>
            </a:r>
            <a:r>
              <a:rPr lang="vi-VN" sz="2800" b="1" smtClean="0">
                <a:solidFill>
                  <a:srgbClr val="002060"/>
                </a:solidFill>
                <a:latin typeface="Times New Roman" panose="02020603050405020304" pitchFamily="18" charset="0"/>
                <a:cs typeface="Times New Roman" panose="02020603050405020304" pitchFamily="18" charset="0"/>
              </a:rPr>
              <a:t>Nhai</a:t>
            </a:r>
            <a:r>
              <a:rPr lang="en-US" sz="2800" b="1" smtClean="0">
                <a:solidFill>
                  <a:srgbClr val="002060"/>
                </a:solidFill>
                <a:latin typeface="Times New Roman" panose="02020603050405020304" pitchFamily="18" charset="0"/>
                <a:cs typeface="Times New Roman" panose="02020603050405020304" pitchFamily="18" charset="0"/>
              </a:rPr>
              <a:t> (Thanh Hóa)</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0C511C5-E7A9-EC47-AD7E-6C9BD5CED6CB}"/>
              </a:ext>
            </a:extLst>
          </p:cNvPr>
          <p:cNvSpPr txBox="1"/>
          <p:nvPr/>
        </p:nvSpPr>
        <p:spPr>
          <a:xfrm>
            <a:off x="0" y="1958161"/>
            <a:ext cx="7278624" cy="1384995"/>
          </a:xfrm>
          <a:prstGeom prst="rect">
            <a:avLst/>
          </a:prstGeom>
          <a:noFill/>
        </p:spPr>
        <p:txBody>
          <a:bodyPr wrap="square" rtlCol="0">
            <a:spAutoFit/>
          </a:bodyPr>
          <a:lstStyle/>
          <a:p>
            <a:pPr algn="just"/>
            <a:r>
              <a:rPr lang="en-VN"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Hoàn cảnh: Năm 1047, nhà Minh đặt Đại Ngu thành quận Giao Chỉ, chia thành các phủ, huyện để cai trị.</a:t>
            </a:r>
            <a:endParaRPr lang="en-VN" sz="2800" b="1"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b="6103"/>
          <a:stretch/>
        </p:blipFill>
        <p:spPr>
          <a:xfrm>
            <a:off x="7179142" y="1"/>
            <a:ext cx="5012858" cy="6858000"/>
          </a:xfrm>
          <a:prstGeom prst="rect">
            <a:avLst/>
          </a:prstGeom>
        </p:spPr>
      </p:pic>
    </p:spTree>
    <p:extLst>
      <p:ext uri="{BB962C8B-B14F-4D97-AF65-F5344CB8AC3E}">
        <p14:creationId xmlns:p14="http://schemas.microsoft.com/office/powerpoint/2010/main" val="30653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50000">
                                          <p:cBhvr additive="base">
                                            <p:cTn id="2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4" name="Rectangle 33">
            <a:extLst>
              <a:ext uri="{FF2B5EF4-FFF2-40B4-BE49-F238E27FC236}">
                <a16:creationId xmlns:a16="http://schemas.microsoft.com/office/drawing/2014/main" id="{25FF981D-5A6C-D24B-B9F3-9EB288E4E31F}"/>
              </a:ext>
            </a:extLst>
          </p:cNvPr>
          <p:cNvSpPr/>
          <p:nvPr/>
        </p:nvSpPr>
        <p:spPr>
          <a:xfrm>
            <a:off x="-42825" y="1535614"/>
            <a:ext cx="6160168"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a</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Lê Lợi dựng cờ khởi nghĩa. </a:t>
            </a:r>
          </a:p>
        </p:txBody>
      </p:sp>
      <p:sp>
        <p:nvSpPr>
          <p:cNvPr id="35" name="Rectangle 34">
            <a:extLst>
              <a:ext uri="{FF2B5EF4-FFF2-40B4-BE49-F238E27FC236}">
                <a16:creationId xmlns:a16="http://schemas.microsoft.com/office/drawing/2014/main" id="{A7FF9523-92AF-B640-A430-8DD8167F1EB2}"/>
              </a:ext>
            </a:extLst>
          </p:cNvPr>
          <p:cNvSpPr/>
          <p:nvPr/>
        </p:nvSpPr>
        <p:spPr>
          <a:xfrm>
            <a:off x="-195164" y="220489"/>
            <a:ext cx="769324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42825" y="2181945"/>
            <a:ext cx="7930584"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b</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Những năm </a:t>
            </a:r>
            <a:r>
              <a:rPr lang="vi-VN" altLang="vi-VN" sz="3600" b="1">
                <a:latin typeface="Times New Roman" panose="02020603050405020304" pitchFamily="18" charset="0"/>
                <a:cs typeface="Arial"/>
                <a:sym typeface="Arial"/>
              </a:rPr>
              <a:t>đầu của</a:t>
            </a:r>
            <a:r>
              <a:rPr lang="en-US" altLang="vi-VN" sz="3600" b="1">
                <a:latin typeface="Times New Roman" panose="02020603050405020304" pitchFamily="18" charset="0"/>
                <a:cs typeface="Arial"/>
                <a:sym typeface="Arial"/>
              </a:rPr>
              <a:t> cuộc khởi</a:t>
            </a:r>
            <a:r>
              <a:rPr lang="vi-VN" altLang="vi-VN" sz="3600" b="1">
                <a:latin typeface="Times New Roman" panose="02020603050405020304" pitchFamily="18" charset="0"/>
                <a:cs typeface="Arial"/>
                <a:sym typeface="Arial"/>
              </a:rPr>
              <a:t> nghĩa</a:t>
            </a:r>
            <a:endParaRPr lang="vi-VN" altLang="vi-VN" sz="3600" b="1" dirty="0">
              <a:latin typeface="Times New Roman" panose="02020603050405020304" pitchFamily="18" charset="0"/>
              <a:cs typeface="Arial"/>
              <a:sym typeface="Arial"/>
            </a:endParaRPr>
          </a:p>
        </p:txBody>
      </p:sp>
    </p:spTree>
    <p:extLst>
      <p:ext uri="{BB962C8B-B14F-4D97-AF65-F5344CB8AC3E}">
        <p14:creationId xmlns:p14="http://schemas.microsoft.com/office/powerpoint/2010/main" val="15620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35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50" fill="hold"/>
                                            <p:tgtEl>
                                              <p:spTgt spid="34"/>
                                            </p:tgtEl>
                                            <p:attrNameLst>
                                              <p:attrName>ppt_x</p:attrName>
                                            </p:attrNameLst>
                                          </p:cBhvr>
                                          <p:tavLst>
                                            <p:tav tm="0">
                                              <p:val>
                                                <p:strVal val="1+#ppt_w/2"/>
                                              </p:val>
                                            </p:tav>
                                            <p:tav tm="100000">
                                              <p:val>
                                                <p:strVal val="#ppt_x"/>
                                              </p:val>
                                            </p:tav>
                                          </p:tavLst>
                                        </p:anim>
                                        <p:anim calcmode="lin" valueType="num">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350" fill="hold"/>
                                            <p:tgtEl>
                                              <p:spTgt spid="36"/>
                                            </p:tgtEl>
                                            <p:attrNameLst>
                                              <p:attrName>ppt_x</p:attrName>
                                            </p:attrNameLst>
                                          </p:cBhvr>
                                          <p:tavLst>
                                            <p:tav tm="0">
                                              <p:val>
                                                <p:strVal val="1+#ppt_w/2"/>
                                              </p:val>
                                            </p:tav>
                                            <p:tav tm="100000">
                                              <p:val>
                                                <p:strVal val="#ppt_x"/>
                                              </p:val>
                                            </p:tav>
                                          </p:tavLst>
                                        </p:anim>
                                        <p:anim calcmode="lin" valueType="num">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5">
            <a:extLst>
              <a:ext uri="{FF2B5EF4-FFF2-40B4-BE49-F238E27FC236}">
                <a16:creationId xmlns:a16="http://schemas.microsoft.com/office/drawing/2014/main" id="{E731DB6E-8E86-C94F-738A-3C80241B407B}"/>
              </a:ext>
            </a:extLst>
          </p:cNvPr>
          <p:cNvSpPr/>
          <p:nvPr/>
        </p:nvSpPr>
        <p:spPr>
          <a:xfrm>
            <a:off x="1110581" y="701593"/>
            <a:ext cx="9695964" cy="323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CHƯƠNG 6: KHỞI NGHĨA LAM SƠN VÀ </a:t>
            </a:r>
          </a:p>
          <a:p>
            <a:pPr algn="ctr"/>
            <a:r>
              <a:rPr lang="en-US" sz="3200" b="1" smtClean="0">
                <a:latin typeface="Times New Roman" panose="02020603050405020304" pitchFamily="18" charset="0"/>
                <a:cs typeface="Times New Roman" panose="02020603050405020304" pitchFamily="18" charset="0"/>
              </a:rPr>
              <a:t>ĐẠI VIỆT THỜI LÊ SƠ (1418 -1527)</a:t>
            </a:r>
          </a:p>
          <a:p>
            <a:pPr algn="ctr"/>
            <a:endParaRPr lang="en-US" sz="3200" b="1" kern="0" smtClean="0">
              <a:solidFill>
                <a:srgbClr val="000000"/>
              </a:solidFill>
              <a:latin typeface="Times New Roman" panose="02020603050405020304" pitchFamily="18" charset="0"/>
              <a:cs typeface="Times New Roman" panose="02020603050405020304" pitchFamily="18" charset="0"/>
              <a:sym typeface="Arial"/>
            </a:endParaRPr>
          </a:p>
          <a:p>
            <a:pPr algn="ctr"/>
            <a:endParaRPr lang="en-US" sz="3200" b="1" kern="0">
              <a:solidFill>
                <a:srgbClr val="000000"/>
              </a:solidFill>
              <a:latin typeface="Times New Roman" panose="02020603050405020304" pitchFamily="18" charset="0"/>
              <a:cs typeface="Times New Roman" panose="02020603050405020304" pitchFamily="18" charset="0"/>
              <a:sym typeface="Arial"/>
            </a:endParaRPr>
          </a:p>
          <a:p>
            <a:pPr algn="ctr"/>
            <a:r>
              <a:rPr lang="en-US" sz="3600" b="1" kern="0" smtClean="0">
                <a:solidFill>
                  <a:srgbClr val="000000"/>
                </a:solidFill>
                <a:latin typeface="Times New Roman" panose="02020603050405020304" pitchFamily="18" charset="0"/>
                <a:cs typeface="Times New Roman" panose="02020603050405020304" pitchFamily="18" charset="0"/>
                <a:sym typeface="Arial"/>
              </a:rPr>
              <a:t>Khởi </a:t>
            </a:r>
            <a:r>
              <a:rPr lang="en-US" sz="3600" b="1" kern="0">
                <a:solidFill>
                  <a:srgbClr val="000000"/>
                </a:solidFill>
                <a:latin typeface="Times New Roman" panose="02020603050405020304" pitchFamily="18" charset="0"/>
                <a:cs typeface="Times New Roman" panose="02020603050405020304" pitchFamily="18" charset="0"/>
                <a:sym typeface="Arial"/>
              </a:rPr>
              <a:t>nghĩa Lam Sơn (1418 – 1427) (Tiết 1)</a:t>
            </a:r>
            <a:endParaRPr lang="vi-VN" sz="3600" b="1" kern="0">
              <a:solidFill>
                <a:srgbClr val="000000"/>
              </a:solidFill>
              <a:latin typeface="Times New Roman" panose="02020603050405020304" pitchFamily="18" charset="0"/>
              <a:cs typeface="Times New Roman" panose="02020603050405020304" pitchFamily="18" charset="0"/>
              <a:sym typeface="Arial"/>
            </a:endParaRPr>
          </a:p>
          <a:p>
            <a:pPr algn="ctr"/>
            <a:endParaRPr lang="en-US" sz="3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DEBC28B-C12F-6C46-B784-5B957DDB492C}"/>
              </a:ext>
            </a:extLst>
          </p:cNvPr>
          <p:cNvSpPr/>
          <p:nvPr/>
        </p:nvSpPr>
        <p:spPr>
          <a:xfrm>
            <a:off x="3386139" y="1919909"/>
            <a:ext cx="4439678" cy="677108"/>
          </a:xfrm>
          <a:prstGeom prst="rect">
            <a:avLst/>
          </a:prstGeom>
          <a:noFill/>
        </p:spPr>
        <p:txBody>
          <a:bodyPr wrap="none" lIns="121920" tIns="60960" rIns="121920" bIns="60960">
            <a:spAutoFit/>
          </a:bodyPr>
          <a:lstStyle/>
          <a:p>
            <a:pPr algn="ctr" defTabSz="1219170">
              <a:buClr>
                <a:srgbClr val="000000"/>
              </a:buClr>
            </a:pPr>
            <a:r>
              <a:rPr lang="en-US" sz="3600" b="1" kern="0"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Tiết 42,43,44 -Bài 16:</a:t>
            </a:r>
            <a:endParaRPr lang="en-US" sz="36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9115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B2FE0-46FD-F84C-9974-5C0E762BE1BF}"/>
              </a:ext>
            </a:extLst>
          </p:cNvPr>
          <p:cNvPicPr>
            <a:picLocks noChangeAspect="1"/>
          </p:cNvPicPr>
          <p:nvPr/>
        </p:nvPicPr>
        <p:blipFill rotWithShape="1">
          <a:blip r:embed="rId2"/>
          <a:srcRect l="4891" t="22198"/>
          <a:stretch/>
        </p:blipFill>
        <p:spPr>
          <a:xfrm flipH="1">
            <a:off x="16042" y="-34556"/>
            <a:ext cx="4125911" cy="6927112"/>
          </a:xfrm>
          <a:prstGeom prst="rect">
            <a:avLst/>
          </a:prstGeom>
        </p:spPr>
      </p:pic>
      <p:grpSp>
        <p:nvGrpSpPr>
          <p:cNvPr id="7" name="Group 6">
            <a:extLst>
              <a:ext uri="{FF2B5EF4-FFF2-40B4-BE49-F238E27FC236}">
                <a16:creationId xmlns:a16="http://schemas.microsoft.com/office/drawing/2014/main" id="{12AA7C24-CDAF-E243-8BE7-0FF2927FC30E}"/>
              </a:ext>
            </a:extLst>
          </p:cNvPr>
          <p:cNvGrpSpPr/>
          <p:nvPr/>
        </p:nvGrpSpPr>
        <p:grpSpPr>
          <a:xfrm>
            <a:off x="4141953" y="2751222"/>
            <a:ext cx="7956885" cy="1989221"/>
            <a:chOff x="2486526" y="2759242"/>
            <a:chExt cx="7956885" cy="1989221"/>
          </a:xfrm>
        </p:grpSpPr>
        <p:sp>
          <p:nvSpPr>
            <p:cNvPr id="8" name="Terminator 7">
              <a:extLst>
                <a:ext uri="{FF2B5EF4-FFF2-40B4-BE49-F238E27FC236}">
                  <a16:creationId xmlns:a16="http://schemas.microsoft.com/office/drawing/2014/main" id="{D57A23D2-B3B4-BC4D-B620-243C73824C8F}"/>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D850D957-97A5-1745-81DC-EDD441EE351E}"/>
                </a:ext>
              </a:extLst>
            </p:cNvPr>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Quân Minh đã làm gì khi biết tin Lê Lợi khởi nghĩa chống lại mình?</a:t>
              </a:r>
            </a:p>
          </p:txBody>
        </p:sp>
      </p:grpSp>
      <p:grpSp>
        <p:nvGrpSpPr>
          <p:cNvPr id="10" name="Group 9">
            <a:extLst>
              <a:ext uri="{FF2B5EF4-FFF2-40B4-BE49-F238E27FC236}">
                <a16:creationId xmlns:a16="http://schemas.microsoft.com/office/drawing/2014/main" id="{92AC1F62-C216-8C4B-8F98-E37A36BE60A3}"/>
              </a:ext>
            </a:extLst>
          </p:cNvPr>
          <p:cNvGrpSpPr/>
          <p:nvPr/>
        </p:nvGrpSpPr>
        <p:grpSpPr>
          <a:xfrm>
            <a:off x="4235115" y="2751220"/>
            <a:ext cx="7956885" cy="1989221"/>
            <a:chOff x="2486526" y="2759242"/>
            <a:chExt cx="7956885" cy="1989221"/>
          </a:xfrm>
        </p:grpSpPr>
        <p:sp>
          <p:nvSpPr>
            <p:cNvPr id="11" name="Terminator 10">
              <a:extLst>
                <a:ext uri="{FF2B5EF4-FFF2-40B4-BE49-F238E27FC236}">
                  <a16:creationId xmlns:a16="http://schemas.microsoft.com/office/drawing/2014/main" id="{095F5E87-3178-2F49-A137-D1EA22819FDC}"/>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8E9D9FF-8F31-E142-9AD6-3A3554217CBC}"/>
                </a:ext>
              </a:extLst>
            </p:cNvPr>
            <p:cNvSpPr/>
            <p:nvPr/>
          </p:nvSpPr>
          <p:spPr>
            <a:xfrm>
              <a:off x="2742226" y="3061354"/>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Quân Minh đã huy động lực lượng mạnh để bắt và giết Lê Lợi. mở nhiều cuộc càn quét lớn vào căn cứ của nghĩa quân.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51176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6" presetClass="entr" presetSubtype="37"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B2FE0-46FD-F84C-9974-5C0E762BE1BF}"/>
              </a:ext>
            </a:extLst>
          </p:cNvPr>
          <p:cNvPicPr>
            <a:picLocks noChangeAspect="1"/>
          </p:cNvPicPr>
          <p:nvPr/>
        </p:nvPicPr>
        <p:blipFill rotWithShape="1">
          <a:blip r:embed="rId4"/>
          <a:srcRect l="4891" t="22198"/>
          <a:stretch/>
        </p:blipFill>
        <p:spPr>
          <a:xfrm flipH="1">
            <a:off x="16042" y="-34556"/>
            <a:ext cx="4125911" cy="6927112"/>
          </a:xfrm>
          <a:prstGeom prst="rect">
            <a:avLst/>
          </a:prstGeom>
        </p:spPr>
      </p:pic>
      <p:sp>
        <p:nvSpPr>
          <p:cNvPr id="5" name="Rectangle 4">
            <a:extLst>
              <a:ext uri="{FF2B5EF4-FFF2-40B4-BE49-F238E27FC236}">
                <a16:creationId xmlns:a16="http://schemas.microsoft.com/office/drawing/2014/main" id="{FA3CBA3A-48AF-5B46-B818-C87121FB932E}"/>
              </a:ext>
            </a:extLst>
          </p:cNvPr>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ACFB8B71-7FD5-8C4C-986F-1E14C40C7B5D}"/>
              </a:ext>
            </a:extLst>
          </p:cNvPr>
          <p:cNvSpPr/>
          <p:nvPr/>
        </p:nvSpPr>
        <p:spPr>
          <a:xfrm>
            <a:off x="3614731" y="1165773"/>
            <a:ext cx="8513057" cy="1200329"/>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b</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Những năm đầu hoạt động của nghĩa quân Lam Sơn. </a:t>
            </a:r>
          </a:p>
        </p:txBody>
      </p:sp>
      <p:grpSp>
        <p:nvGrpSpPr>
          <p:cNvPr id="7" name="Group 6">
            <a:extLst>
              <a:ext uri="{FF2B5EF4-FFF2-40B4-BE49-F238E27FC236}">
                <a16:creationId xmlns:a16="http://schemas.microsoft.com/office/drawing/2014/main" id="{12AA7C24-CDAF-E243-8BE7-0FF2927FC30E}"/>
              </a:ext>
            </a:extLst>
          </p:cNvPr>
          <p:cNvGrpSpPr/>
          <p:nvPr/>
        </p:nvGrpSpPr>
        <p:grpSpPr>
          <a:xfrm>
            <a:off x="4141953" y="2751222"/>
            <a:ext cx="7956885" cy="1989221"/>
            <a:chOff x="2486526" y="2759242"/>
            <a:chExt cx="7956885" cy="1989221"/>
          </a:xfrm>
        </p:grpSpPr>
        <p:sp>
          <p:nvSpPr>
            <p:cNvPr id="8" name="Terminator 7">
              <a:extLst>
                <a:ext uri="{FF2B5EF4-FFF2-40B4-BE49-F238E27FC236}">
                  <a16:creationId xmlns:a16="http://schemas.microsoft.com/office/drawing/2014/main" id="{D57A23D2-B3B4-BC4D-B620-243C73824C8F}"/>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D850D957-97A5-1745-81DC-EDD441EE351E}"/>
                </a:ext>
              </a:extLst>
            </p:cNvPr>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Trong những năm đầu khởi nghĩa, nghĩa quân gặp những khó khăn gì?</a:t>
              </a:r>
            </a:p>
          </p:txBody>
        </p:sp>
      </p:grpSp>
      <p:grpSp>
        <p:nvGrpSpPr>
          <p:cNvPr id="10" name="Group 9">
            <a:extLst>
              <a:ext uri="{FF2B5EF4-FFF2-40B4-BE49-F238E27FC236}">
                <a16:creationId xmlns:a16="http://schemas.microsoft.com/office/drawing/2014/main" id="{92AC1F62-C216-8C4B-8F98-E37A36BE60A3}"/>
              </a:ext>
            </a:extLst>
          </p:cNvPr>
          <p:cNvGrpSpPr/>
          <p:nvPr/>
        </p:nvGrpSpPr>
        <p:grpSpPr>
          <a:xfrm>
            <a:off x="4071606" y="2704380"/>
            <a:ext cx="7956885" cy="1989221"/>
            <a:chOff x="2486526" y="2759242"/>
            <a:chExt cx="7956885" cy="1989221"/>
          </a:xfrm>
        </p:grpSpPr>
        <p:sp>
          <p:nvSpPr>
            <p:cNvPr id="11" name="Terminator 10">
              <a:extLst>
                <a:ext uri="{FF2B5EF4-FFF2-40B4-BE49-F238E27FC236}">
                  <a16:creationId xmlns:a16="http://schemas.microsoft.com/office/drawing/2014/main" id="{095F5E87-3178-2F49-A137-D1EA22819FDC}"/>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8E9D9FF-8F31-E142-9AD6-3A3554217CBC}"/>
                </a:ext>
              </a:extLst>
            </p:cNvPr>
            <p:cNvSpPr/>
            <p:nvPr/>
          </p:nvSpPr>
          <p:spPr>
            <a:xfrm>
              <a:off x="2652278" y="3016313"/>
              <a:ext cx="7515831" cy="1384995"/>
            </a:xfrm>
            <a:prstGeom prst="rect">
              <a:avLst/>
            </a:prstGeom>
          </p:spPr>
          <p:txBody>
            <a:bodyPr wrap="square">
              <a:spAutoFit/>
            </a:bodyPr>
            <a:lstStyle/>
            <a:p>
              <a:pPr lvl="0" algn="ctr"/>
              <a:r>
                <a:rPr lang="vi-VN" sz="2800" dirty="0">
                  <a:solidFill>
                    <a:srgbClr val="0070C0"/>
                  </a:solidFill>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endParaRPr lang="vi-VN" sz="3600" b="1" dirty="0">
                <a:solidFill>
                  <a:srgbClr val="0070C0"/>
                </a:solidFill>
                <a:latin typeface="Times New Roman" panose="02020603050405020304" pitchFamily="18" charset="0"/>
                <a:cs typeface="Times New Roman" panose="02020603050405020304" pitchFamily="18" charset="0"/>
              </a:endParaRPr>
            </a:p>
          </p:txBody>
        </p:sp>
      </p:grpSp>
      <p:pic>
        <p:nvPicPr>
          <p:cNvPr id="13" name="khó khăn những ngày đầu kháng chiến.mp4" descr="khó khăn những ngày đầu kháng chiến.mp4">
            <a:hlinkClick r:id="" action="ppaction://media"/>
            <a:extLst>
              <a:ext uri="{FF2B5EF4-FFF2-40B4-BE49-F238E27FC236}">
                <a16:creationId xmlns:a16="http://schemas.microsoft.com/office/drawing/2014/main" id="{045A0882-CBC5-7542-A85B-3A42214870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212" y="34556"/>
            <a:ext cx="12192000" cy="6858000"/>
          </a:xfrm>
          <a:prstGeom prst="rect">
            <a:avLst/>
          </a:prstGeom>
        </p:spPr>
      </p:pic>
    </p:spTree>
    <p:extLst>
      <p:ext uri="{BB962C8B-B14F-4D97-AF65-F5344CB8AC3E}">
        <p14:creationId xmlns:p14="http://schemas.microsoft.com/office/powerpoint/2010/main" val="4091366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3"/>
                    </p:tgtEl>
                  </p:cMediaNode>
                </p:video>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3"/>
                    </p:tgtEl>
                  </p:cMediaNode>
                </p:video>
              </p:childTnLst>
            </p:cTn>
          </p:par>
        </p:tnLst>
        <p:bldLst>
          <p:bldP spid="5" grpId="0"/>
          <p:bldP spid="6"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6" name="Rectangle 35">
            <a:extLst>
              <a:ext uri="{FF2B5EF4-FFF2-40B4-BE49-F238E27FC236}">
                <a16:creationId xmlns:a16="http://schemas.microsoft.com/office/drawing/2014/main" id="{F24D3D7A-7659-8E4A-B859-494D1BCE6955}"/>
              </a:ext>
            </a:extLst>
          </p:cNvPr>
          <p:cNvSpPr/>
          <p:nvPr/>
        </p:nvSpPr>
        <p:spPr>
          <a:xfrm>
            <a:off x="998338" y="605600"/>
            <a:ext cx="10494332" cy="1200329"/>
          </a:xfrm>
          <a:prstGeom prst="rect">
            <a:avLst/>
          </a:prstGeom>
        </p:spPr>
        <p:txBody>
          <a:bodyPr wrap="square">
            <a:spAutoFit/>
          </a:bodyPr>
          <a:lstStyle/>
          <a:p>
            <a:pPr algn="ctr" eaLnBrk="0" fontAlgn="base" hangingPunct="0">
              <a:spcBef>
                <a:spcPct val="0"/>
              </a:spcBef>
              <a:spcAft>
                <a:spcPct val="0"/>
              </a:spcAft>
              <a:defRPr/>
            </a:pPr>
            <a:r>
              <a:rPr lang="vi-VN" altLang="vi-VN" sz="3600" b="1" smtClean="0">
                <a:latin typeface="Times New Roman" panose="02020603050405020304" pitchFamily="18" charset="0"/>
                <a:cs typeface="Arial"/>
                <a:sym typeface="Arial"/>
              </a:rPr>
              <a:t> </a:t>
            </a:r>
            <a:r>
              <a:rPr lang="en-US" altLang="vi-VN" sz="3600" b="1" smtClean="0">
                <a:latin typeface="Times New Roman" panose="02020603050405020304" pitchFamily="18" charset="0"/>
                <a:cs typeface="Arial"/>
                <a:sym typeface="Arial"/>
              </a:rPr>
              <a:t>H. </a:t>
            </a:r>
            <a:r>
              <a:rPr lang="vi-VN" altLang="vi-VN" sz="3600" b="1" smtClean="0">
                <a:latin typeface="Times New Roman" panose="02020603050405020304" pitchFamily="18" charset="0"/>
                <a:cs typeface="Arial"/>
                <a:sym typeface="Arial"/>
              </a:rPr>
              <a:t>Những </a:t>
            </a:r>
            <a:r>
              <a:rPr lang="vi-VN" altLang="vi-VN" sz="3600" b="1" dirty="0">
                <a:latin typeface="Times New Roman" panose="02020603050405020304" pitchFamily="18" charset="0"/>
                <a:cs typeface="Arial"/>
                <a:sym typeface="Arial"/>
              </a:rPr>
              <a:t>năm </a:t>
            </a:r>
            <a:r>
              <a:rPr lang="vi-VN" altLang="vi-VN" sz="3600" b="1">
                <a:latin typeface="Times New Roman" panose="02020603050405020304" pitchFamily="18" charset="0"/>
                <a:cs typeface="Arial"/>
                <a:sym typeface="Arial"/>
              </a:rPr>
              <a:t>đầu của</a:t>
            </a:r>
            <a:r>
              <a:rPr lang="en-US" altLang="vi-VN" sz="3600" b="1">
                <a:latin typeface="Times New Roman" panose="02020603050405020304" pitchFamily="18" charset="0"/>
                <a:cs typeface="Arial"/>
                <a:sym typeface="Arial"/>
              </a:rPr>
              <a:t> cuộc khởi</a:t>
            </a:r>
            <a:r>
              <a:rPr lang="vi-VN" altLang="vi-VN" sz="3600" b="1">
                <a:latin typeface="Times New Roman" panose="02020603050405020304" pitchFamily="18" charset="0"/>
                <a:cs typeface="Arial"/>
                <a:sym typeface="Arial"/>
              </a:rPr>
              <a:t> </a:t>
            </a:r>
            <a:r>
              <a:rPr lang="vi-VN" altLang="vi-VN" sz="3600" b="1" smtClean="0">
                <a:latin typeface="Times New Roman" panose="02020603050405020304" pitchFamily="18" charset="0"/>
                <a:cs typeface="Arial"/>
                <a:sym typeface="Arial"/>
              </a:rPr>
              <a:t>nghĩa</a:t>
            </a:r>
            <a:r>
              <a:rPr lang="en-US" altLang="vi-VN" sz="3600" b="1" smtClean="0">
                <a:latin typeface="Times New Roman" panose="02020603050405020304" pitchFamily="18" charset="0"/>
                <a:cs typeface="Arial"/>
                <a:sym typeface="Arial"/>
              </a:rPr>
              <a:t>, </a:t>
            </a:r>
          </a:p>
          <a:p>
            <a:pPr algn="ctr" eaLnBrk="0" fontAlgn="base" hangingPunct="0">
              <a:spcBef>
                <a:spcPct val="0"/>
              </a:spcBef>
              <a:spcAft>
                <a:spcPct val="0"/>
              </a:spcAft>
              <a:defRPr/>
            </a:pPr>
            <a:r>
              <a:rPr lang="en-US" altLang="vi-VN" sz="3600" b="1" smtClean="0">
                <a:latin typeface="Times New Roman" panose="02020603050405020304" pitchFamily="18" charset="0"/>
                <a:cs typeface="Arial"/>
                <a:sym typeface="Arial"/>
              </a:rPr>
              <a:t>nghĩa quân gặp khó khăn gì?</a:t>
            </a:r>
            <a:endParaRPr lang="vi-VN" altLang="vi-VN" sz="3600" b="1" dirty="0">
              <a:latin typeface="Times New Roman" panose="02020603050405020304" pitchFamily="18" charset="0"/>
              <a:cs typeface="Arial"/>
              <a:sym typeface="Arial"/>
            </a:endParaRPr>
          </a:p>
        </p:txBody>
      </p:sp>
      <p:sp>
        <p:nvSpPr>
          <p:cNvPr id="5" name="Rectangle 4">
            <a:extLst>
              <a:ext uri="{FF2B5EF4-FFF2-40B4-BE49-F238E27FC236}">
                <a16:creationId xmlns:a16="http://schemas.microsoft.com/office/drawing/2014/main" id="{F24D3D7A-7659-8E4A-B859-494D1BCE6955}"/>
              </a:ext>
            </a:extLst>
          </p:cNvPr>
          <p:cNvSpPr/>
          <p:nvPr/>
        </p:nvSpPr>
        <p:spPr>
          <a:xfrm>
            <a:off x="998338" y="1879557"/>
            <a:ext cx="10494332" cy="1754326"/>
          </a:xfrm>
          <a:prstGeom prst="rect">
            <a:avLst/>
          </a:prstGeom>
        </p:spPr>
        <p:txBody>
          <a:bodyPr wrap="square">
            <a:spAutoFit/>
          </a:bodyPr>
          <a:lstStyle/>
          <a:p>
            <a:pPr eaLnBrk="0" fontAlgn="base" hangingPunct="0">
              <a:spcBef>
                <a:spcPct val="0"/>
              </a:spcBef>
              <a:spcAft>
                <a:spcPct val="0"/>
              </a:spcAft>
              <a:defRPr/>
            </a:pPr>
            <a:r>
              <a:rPr lang="en-US" altLang="vi-VN" sz="3600" b="1" smtClean="0">
                <a:latin typeface="Times New Roman" panose="02020603050405020304" pitchFamily="18" charset="0"/>
                <a:cs typeface="Arial"/>
                <a:sym typeface="Arial"/>
              </a:rPr>
              <a:t>Giặc bao vây, lương thực cạn kiệt, lực lượng quân ít, có lúc chỉ còn hơn 100 người. Phải 3 lần rút lên núi Chí Linh (Thanh Hóa) </a:t>
            </a:r>
            <a:endParaRPr lang="vi-VN" altLang="vi-VN" sz="3600" b="1" dirty="0">
              <a:latin typeface="Times New Roman" panose="02020603050405020304" pitchFamily="18" charset="0"/>
              <a:cs typeface="Arial"/>
              <a:sym typeface="Arial"/>
            </a:endParaRPr>
          </a:p>
        </p:txBody>
      </p:sp>
    </p:spTree>
    <p:extLst>
      <p:ext uri="{BB962C8B-B14F-4D97-AF65-F5344CB8AC3E}">
        <p14:creationId xmlns:p14="http://schemas.microsoft.com/office/powerpoint/2010/main" val="3184144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1F0707-D7C6-8C49-A406-06EFB28032FC}"/>
              </a:ext>
            </a:extLst>
          </p:cNvPr>
          <p:cNvSpPr/>
          <p:nvPr/>
        </p:nvSpPr>
        <p:spPr>
          <a:xfrm>
            <a:off x="128337" y="0"/>
            <a:ext cx="8887326" cy="2862322"/>
          </a:xfrm>
          <a:prstGeom prst="rect">
            <a:avLst/>
          </a:prstGeom>
        </p:spPr>
        <p:txBody>
          <a:bodyPr wrap="square">
            <a:spAutoFit/>
          </a:bodyPr>
          <a:lstStyle/>
          <a:p>
            <a:r>
              <a:rPr lang="vi-VN" sz="3600" dirty="0">
                <a:solidFill>
                  <a:srgbClr val="0070C0"/>
                </a:solidFill>
                <a:latin typeface="Times New Roman" panose="02020603050405020304" pitchFamily="18" charset="0"/>
                <a:cs typeface="Times New Roman" panose="02020603050405020304" pitchFamily="18" charset="0"/>
              </a:rPr>
              <a:t>"Khi Linh Sơn lương hết mấy tuần</a:t>
            </a:r>
          </a:p>
          <a:p>
            <a:r>
              <a:rPr lang="vi-VN" sz="3600" dirty="0">
                <a:solidFill>
                  <a:srgbClr val="0070C0"/>
                </a:solidFill>
                <a:latin typeface="Times New Roman" panose="02020603050405020304" pitchFamily="18" charset="0"/>
                <a:cs typeface="Times New Roman" panose="02020603050405020304" pitchFamily="18" charset="0"/>
              </a:rPr>
              <a:t>Khi Khôi Huyện quân không một đội"</a:t>
            </a:r>
          </a:p>
          <a:p>
            <a:r>
              <a:rPr lang="vi-VN" sz="3600" dirty="0">
                <a:solidFill>
                  <a:srgbClr val="0070C0"/>
                </a:solidFill>
                <a:latin typeface="Times New Roman" panose="02020603050405020304" pitchFamily="18" charset="0"/>
                <a:cs typeface="Times New Roman" panose="02020603050405020304" pitchFamily="18" charset="0"/>
              </a:rPr>
              <a:t>                                   (Bình Ngô đại cáo)</a:t>
            </a:r>
          </a:p>
          <a:p>
            <a:r>
              <a:rPr lang="vi-VN" sz="3600" dirty="0">
                <a:latin typeface="Times New Roman" panose="02020603050405020304" pitchFamily="18" charset="0"/>
                <a:cs typeface="Times New Roman" panose="02020603050405020304" pitchFamily="18" charset="0"/>
              </a:rPr>
              <a:t>Hai câu thơ trên Nguyễn Trãi muốn nói lên khó khăn gì của nghĩa quân Lam Sơn?</a:t>
            </a:r>
          </a:p>
        </p:txBody>
      </p:sp>
      <p:pic>
        <p:nvPicPr>
          <p:cNvPr id="7" name="Picture 4">
            <a:extLst>
              <a:ext uri="{FF2B5EF4-FFF2-40B4-BE49-F238E27FC236}">
                <a16:creationId xmlns:a16="http://schemas.microsoft.com/office/drawing/2014/main" id="{A37A93A6-6515-ED46-A774-5B43633B0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1" t="9203" r="61441"/>
          <a:stretch/>
        </p:blipFill>
        <p:spPr bwMode="auto">
          <a:xfrm flipH="1">
            <a:off x="7587726" y="0"/>
            <a:ext cx="494896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1C9A4E6-CB83-6945-AEE7-6AEE37D8C880}"/>
              </a:ext>
            </a:extLst>
          </p:cNvPr>
          <p:cNvGrpSpPr/>
          <p:nvPr/>
        </p:nvGrpSpPr>
        <p:grpSpPr>
          <a:xfrm>
            <a:off x="0" y="3416968"/>
            <a:ext cx="7956885" cy="1989221"/>
            <a:chOff x="2486526" y="2759242"/>
            <a:chExt cx="7956885" cy="1989221"/>
          </a:xfrm>
        </p:grpSpPr>
        <p:sp>
          <p:nvSpPr>
            <p:cNvPr id="13" name="Terminator 12">
              <a:extLst>
                <a:ext uri="{FF2B5EF4-FFF2-40B4-BE49-F238E27FC236}">
                  <a16:creationId xmlns:a16="http://schemas.microsoft.com/office/drawing/2014/main" id="{3783A5DE-2D8B-3745-AA8D-13192050EF98}"/>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AB76802-86F9-C84C-A666-7B85D1B748D3}"/>
                </a:ext>
              </a:extLst>
            </p:cNvPr>
            <p:cNvSpPr/>
            <p:nvPr/>
          </p:nvSpPr>
          <p:spPr>
            <a:xfrm>
              <a:off x="2707052" y="3168276"/>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Nói lên sự khó khăn và thiếu thốn về lương thực trong những ngày mà nghĩa quân bị quân Minh tổ chứ càn quét với quy mô lớn.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a16="http://schemas.microsoft.com/office/drawing/2014/main" id="{564F6EDE-DAC2-8749-AF4B-C088DE344BE6}"/>
              </a:ext>
            </a:extLst>
          </p:cNvPr>
          <p:cNvGrpSpPr/>
          <p:nvPr/>
        </p:nvGrpSpPr>
        <p:grpSpPr>
          <a:xfrm>
            <a:off x="-2" y="-51297"/>
            <a:ext cx="12536694" cy="6960594"/>
            <a:chOff x="-2" y="-51297"/>
            <a:chExt cx="12536694" cy="6960594"/>
          </a:xfrm>
        </p:grpSpPr>
        <p:pic>
          <p:nvPicPr>
            <p:cNvPr id="1026" name="Picture 2" descr="Trở lại nơi Lê Lợi và nghĩa quân Lam Sơn ">
              <a:extLst>
                <a:ext uri="{FF2B5EF4-FFF2-40B4-BE49-F238E27FC236}">
                  <a16:creationId xmlns:a16="http://schemas.microsoft.com/office/drawing/2014/main" id="{9EF9097B-3C0D-BD44-97DD-4B4373050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44"/>
              <a:ext cx="12536694" cy="691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A4F938-8E7A-4F4D-AFC5-61F16DF5CD31}"/>
                </a:ext>
              </a:extLst>
            </p:cNvPr>
            <p:cNvSpPr/>
            <p:nvPr/>
          </p:nvSpPr>
          <p:spPr>
            <a:xfrm>
              <a:off x="0" y="-51297"/>
              <a:ext cx="12536692" cy="954107"/>
            </a:xfrm>
            <a:prstGeom prst="rect">
              <a:avLst/>
            </a:prstGeom>
            <a:solidFill>
              <a:schemeClr val="tx2">
                <a:lumMod val="10000"/>
                <a:lumOff val="90000"/>
              </a:schemeClr>
            </a:solidFill>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a:t>
              </a:r>
              <a:r>
                <a:rPr lang="en-US" sz="2800" b="1" dirty="0">
                  <a:solidFill>
                    <a:srgbClr val="0070C0"/>
                  </a:solidFill>
                  <a:latin typeface="Times New Roman" panose="02020603050405020304" pitchFamily="18" charset="0"/>
                  <a:cs typeface="Times New Roman" panose="02020603050405020304" pitchFamily="18" charset="0"/>
                </a:rPr>
                <a:t> Linh </a:t>
              </a:r>
              <a:r>
                <a:rPr lang="en-US" sz="2800" b="1" dirty="0" err="1">
                  <a:solidFill>
                    <a:srgbClr val="0070C0"/>
                  </a:solidFill>
                  <a:latin typeface="Times New Roman" panose="02020603050405020304" pitchFamily="18" charset="0"/>
                  <a:cs typeface="Times New Roman" panose="02020603050405020304" pitchFamily="18" charset="0"/>
                </a:rPr>
                <a:t>hiểm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cối</a:t>
              </a:r>
              <a:r>
                <a:rPr lang="en-US" sz="2800" b="1" dirty="0">
                  <a:solidFill>
                    <a:srgbClr val="0070C0"/>
                  </a:solidFill>
                  <a:latin typeface="Times New Roman" panose="02020603050405020304" pitchFamily="18" charset="0"/>
                  <a:cs typeface="Times New Roman" panose="02020603050405020304" pitchFamily="18" charset="0"/>
                </a:rPr>
                <a:t> um </a:t>
              </a:r>
              <a:r>
                <a:rPr lang="en-US" sz="2800" b="1" dirty="0" err="1">
                  <a:solidFill>
                    <a:srgbClr val="0070C0"/>
                  </a:solidFill>
                  <a:latin typeface="Times New Roman" panose="02020603050405020304" pitchFamily="18" charset="0"/>
                  <a:cs typeface="Times New Roman" panose="02020603050405020304" pitchFamily="18" charset="0"/>
                </a:rPr>
                <a:t>tùm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Lam </a:t>
              </a:r>
              <a:r>
                <a:rPr lang="en-US" sz="2800" b="1" dirty="0" err="1">
                  <a:solidFill>
                    <a:srgbClr val="0070C0"/>
                  </a:solidFill>
                  <a:latin typeface="Times New Roman" panose="02020603050405020304" pitchFamily="18" charset="0"/>
                  <a:cs typeface="Times New Roman" panose="02020603050405020304" pitchFamily="18" charset="0"/>
                </a:rPr>
                <a:t>Sơn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rút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Minh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quyét</a:t>
              </a:r>
              <a:endParaRPr lang="en-VN" sz="2800" b="1"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B9B8FDDC-7360-064C-AF65-D0D51BAF95C2}"/>
              </a:ext>
            </a:extLst>
          </p:cNvPr>
          <p:cNvGrpSpPr/>
          <p:nvPr/>
        </p:nvGrpSpPr>
        <p:grpSpPr>
          <a:xfrm>
            <a:off x="0" y="-51297"/>
            <a:ext cx="12536692" cy="6960594"/>
            <a:chOff x="0" y="0"/>
            <a:chExt cx="12192000" cy="6858000"/>
          </a:xfrm>
        </p:grpSpPr>
        <p:pic>
          <p:nvPicPr>
            <p:cNvPr id="9" name="Picture 8">
              <a:extLst>
                <a:ext uri="{FF2B5EF4-FFF2-40B4-BE49-F238E27FC236}">
                  <a16:creationId xmlns:a16="http://schemas.microsoft.com/office/drawing/2014/main" id="{E1E52D3D-E13A-614F-AA10-B14A64A12FC0}"/>
                </a:ext>
              </a:extLst>
            </p:cNvPr>
            <p:cNvPicPr>
              <a:picLocks noChangeAspect="1"/>
            </p:cNvPicPr>
            <p:nvPr/>
          </p:nvPicPr>
          <p:blipFill rotWithShape="1">
            <a:blip r:embed="rId4"/>
            <a:srcRect t="11852"/>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0725516E-7801-4A46-9C9A-4FB9777D6D20}"/>
                </a:ext>
              </a:extLst>
            </p:cNvPr>
            <p:cNvSpPr/>
            <p:nvPr/>
          </p:nvSpPr>
          <p:spPr>
            <a:xfrm>
              <a:off x="6502400" y="3084512"/>
              <a:ext cx="1549400" cy="1385887"/>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C5C4D44C-6042-6B4F-B97B-509F67ECBBA5}"/>
                </a:ext>
              </a:extLst>
            </p:cNvPr>
            <p:cNvSpPr/>
            <p:nvPr/>
          </p:nvSpPr>
          <p:spPr>
            <a:xfrm>
              <a:off x="8051800" y="3084511"/>
              <a:ext cx="4140200" cy="1868489"/>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173066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8" name="Rectangle 7">
            <a:extLst>
              <a:ext uri="{FF2B5EF4-FFF2-40B4-BE49-F238E27FC236}">
                <a16:creationId xmlns:a16="http://schemas.microsoft.com/office/drawing/2014/main" id="{D28E6A51-0A18-024B-B52E-9BD836EA7B44}"/>
              </a:ext>
            </a:extLst>
          </p:cNvPr>
          <p:cNvSpPr/>
          <p:nvPr/>
        </p:nvSpPr>
        <p:spPr>
          <a:xfrm>
            <a:off x="-1" y="4386263"/>
            <a:ext cx="8921809" cy="523220"/>
          </a:xfrm>
          <a:prstGeom prst="rect">
            <a:avLst/>
          </a:prstGeom>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 Quân Minh: lực lượng còn mạnh và làm chủ cả nước.</a:t>
            </a:r>
          </a:p>
        </p:txBody>
      </p:sp>
      <p:sp>
        <p:nvSpPr>
          <p:cNvPr id="9" name="Rectangle 8">
            <a:extLst>
              <a:ext uri="{FF2B5EF4-FFF2-40B4-BE49-F238E27FC236}">
                <a16:creationId xmlns:a16="http://schemas.microsoft.com/office/drawing/2014/main" id="{4334E533-D5AD-FD4D-8FF5-2E4A03E61EF5}"/>
              </a:ext>
            </a:extLst>
          </p:cNvPr>
          <p:cNvSpPr/>
          <p:nvPr/>
        </p:nvSpPr>
        <p:spPr>
          <a:xfrm>
            <a:off x="0" y="2357349"/>
            <a:ext cx="8066089" cy="1815882"/>
          </a:xfrm>
          <a:prstGeom prst="rect">
            <a:avLst/>
          </a:prstGeom>
        </p:spPr>
        <p:txBody>
          <a:bodyPr wrap="square">
            <a:spAutoFit/>
          </a:bodyPr>
          <a:lstStyle/>
          <a:p>
            <a:pPr algn="just"/>
            <a:r>
              <a:rPr lang="vi-VN" sz="2800" b="1" dirty="0">
                <a:solidFill>
                  <a:schemeClr val="bg1"/>
                </a:solidFill>
                <a:latin typeface="Times New Roman" panose="02020603050405020304" pitchFamily="18" charset="0"/>
                <a:cs typeface="Times New Roman" panose="02020603050405020304" pitchFamily="18" charset="0"/>
              </a:rPr>
              <a:t>+ Nghĩa quân Lam Sơn: Những ngày đầu khởi nghĩa, nghĩa quân còn non yếu, gặp nhiều khó khăn, nguy nan. Nghĩa quân đã lâm vào cảnh thiếu lương thực trầm trọng, đói, rét.</a:t>
            </a:r>
          </a:p>
        </p:txBody>
      </p:sp>
      <p:sp>
        <p:nvSpPr>
          <p:cNvPr id="10" name="Rectangle 9">
            <a:extLst>
              <a:ext uri="{FF2B5EF4-FFF2-40B4-BE49-F238E27FC236}">
                <a16:creationId xmlns:a16="http://schemas.microsoft.com/office/drawing/2014/main" id="{2CCCD391-F62F-8F4B-9892-BEE08AEAFDF9}"/>
              </a:ext>
            </a:extLst>
          </p:cNvPr>
          <p:cNvSpPr/>
          <p:nvPr/>
        </p:nvSpPr>
        <p:spPr>
          <a:xfrm>
            <a:off x="0" y="5286464"/>
            <a:ext cx="8294689" cy="1077218"/>
          </a:xfrm>
          <a:prstGeom prst="rect">
            <a:avLst/>
          </a:prstGeom>
        </p:spPr>
        <p:txBody>
          <a:bodyPr wrap="square">
            <a:spAutoFit/>
          </a:bodyPr>
          <a:lstStyle/>
          <a:p>
            <a:r>
              <a:rPr lang="vi-VN" sz="3200" b="1" dirty="0">
                <a:solidFill>
                  <a:schemeClr val="bg1"/>
                </a:solidFill>
                <a:latin typeface="Times New Roman" panose="02020603050405020304" pitchFamily="18" charset="0"/>
                <a:cs typeface="Times New Roman" panose="02020603050405020304" pitchFamily="18" charset="0"/>
              </a:rPr>
              <a:t>=&gt; Vì vậy, mùa hè năm 1423 Lê Lợi đã đề nghị tạm hòa với quân Minh để bảo toàn lực lượng.</a:t>
            </a:r>
          </a:p>
        </p:txBody>
      </p:sp>
      <p:grpSp>
        <p:nvGrpSpPr>
          <p:cNvPr id="20" name="Group 19">
            <a:extLst>
              <a:ext uri="{FF2B5EF4-FFF2-40B4-BE49-F238E27FC236}">
                <a16:creationId xmlns:a16="http://schemas.microsoft.com/office/drawing/2014/main" id="{CA980E65-ECA9-0E48-B915-F8A629AFEAD0}"/>
              </a:ext>
            </a:extLst>
          </p:cNvPr>
          <p:cNvGrpSpPr/>
          <p:nvPr/>
        </p:nvGrpSpPr>
        <p:grpSpPr>
          <a:xfrm>
            <a:off x="109204" y="98421"/>
            <a:ext cx="8328360" cy="1953296"/>
            <a:chOff x="2486526" y="2694791"/>
            <a:chExt cx="7956885" cy="1953296"/>
          </a:xfrm>
        </p:grpSpPr>
        <p:sp>
          <p:nvSpPr>
            <p:cNvPr id="21" name="Terminator 20">
              <a:extLst>
                <a:ext uri="{FF2B5EF4-FFF2-40B4-BE49-F238E27FC236}">
                  <a16:creationId xmlns:a16="http://schemas.microsoft.com/office/drawing/2014/main" id="{EE5C539F-D68F-844B-9BB0-74E40E6362C5}"/>
                </a:ext>
              </a:extLst>
            </p:cNvPr>
            <p:cNvSpPr/>
            <p:nvPr/>
          </p:nvSpPr>
          <p:spPr>
            <a:xfrm>
              <a:off x="2486526" y="2694791"/>
              <a:ext cx="7956885" cy="1953296"/>
            </a:xfrm>
            <a:prstGeom prst="flowChartTerminator">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FB3BA9-7C04-6D4E-A620-8326FD91E776}"/>
                </a:ext>
              </a:extLst>
            </p:cNvPr>
            <p:cNvSpPr/>
            <p:nvPr/>
          </p:nvSpPr>
          <p:spPr>
            <a:xfrm>
              <a:off x="2729074" y="2977746"/>
              <a:ext cx="7471787" cy="1323439"/>
            </a:xfrm>
            <a:prstGeom prst="rect">
              <a:avLst/>
            </a:prstGeom>
          </p:spPr>
          <p:txBody>
            <a:bodyPr wrap="square">
              <a:spAutoFit/>
            </a:bodyPr>
            <a:lstStyle/>
            <a:p>
              <a:pPr lvl="0" algn="ctr"/>
              <a:r>
                <a:rPr lang="vi-VN" sz="4000" b="1" dirty="0">
                  <a:solidFill>
                    <a:srgbClr val="C00000"/>
                  </a:solidFill>
                  <a:latin typeface="Times New Roman" panose="02020603050405020304" pitchFamily="18" charset="0"/>
                  <a:cs typeface="Times New Roman" panose="02020603050405020304" pitchFamily="18" charset="0"/>
                </a:rPr>
                <a:t>Tại sao Lê Lợi lại đề nghị tạm hoà với quân Minh? </a:t>
              </a:r>
            </a:p>
          </p:txBody>
        </p:sp>
      </p:grpSp>
      <p:pic>
        <p:nvPicPr>
          <p:cNvPr id="23" name="Picture 22">
            <a:extLst>
              <a:ext uri="{FF2B5EF4-FFF2-40B4-BE49-F238E27FC236}">
                <a16:creationId xmlns:a16="http://schemas.microsoft.com/office/drawing/2014/main" id="{C6C8C5E5-E549-CA45-AFD3-E82C3664DB71}"/>
              </a:ext>
            </a:extLst>
          </p:cNvPr>
          <p:cNvPicPr>
            <a:picLocks noChangeAspect="1"/>
          </p:cNvPicPr>
          <p:nvPr/>
        </p:nvPicPr>
        <p:blipFill rotWithShape="1">
          <a:blip r:embed="rId3"/>
          <a:srcRect l="4891" t="22198"/>
          <a:stretch/>
        </p:blipFill>
        <p:spPr>
          <a:xfrm>
            <a:off x="8066089" y="1"/>
            <a:ext cx="4125911" cy="6927112"/>
          </a:xfrm>
          <a:prstGeom prst="rect">
            <a:avLst/>
          </a:prstGeom>
        </p:spPr>
      </p:pic>
    </p:spTree>
    <p:extLst>
      <p:ext uri="{BB962C8B-B14F-4D97-AF65-F5344CB8AC3E}">
        <p14:creationId xmlns:p14="http://schemas.microsoft.com/office/powerpoint/2010/main" val="256134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6" name="Rectangle 35">
            <a:extLst>
              <a:ext uri="{FF2B5EF4-FFF2-40B4-BE49-F238E27FC236}">
                <a16:creationId xmlns:a16="http://schemas.microsoft.com/office/drawing/2014/main" id="{F24D3D7A-7659-8E4A-B859-494D1BCE6955}"/>
              </a:ext>
            </a:extLst>
          </p:cNvPr>
          <p:cNvSpPr/>
          <p:nvPr/>
        </p:nvSpPr>
        <p:spPr>
          <a:xfrm>
            <a:off x="0" y="1164349"/>
            <a:ext cx="11635014"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sp>
        <p:nvSpPr>
          <p:cNvPr id="2" name="Rectangle 1">
            <a:extLst>
              <a:ext uri="{FF2B5EF4-FFF2-40B4-BE49-F238E27FC236}">
                <a16:creationId xmlns:a16="http://schemas.microsoft.com/office/drawing/2014/main" id="{A4A6CBAF-F1E2-A243-9A42-BFED9DAE42DA}"/>
              </a:ext>
            </a:extLst>
          </p:cNvPr>
          <p:cNvSpPr/>
          <p:nvPr/>
        </p:nvSpPr>
        <p:spPr>
          <a:xfrm>
            <a:off x="455131" y="2001324"/>
            <a:ext cx="10953505" cy="954107"/>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 Lực lượng còn yếu thiếu lương thực, giặc tấn công</a:t>
            </a:r>
            <a:r>
              <a:rPr lang="vi-VN" sz="2800">
                <a:solidFill>
                  <a:srgbClr val="000000"/>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Ba lần</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nghĩa quân phải rút lên núi Chí Linh.</a:t>
            </a:r>
            <a:endParaRPr lang="en-VN"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80AB7F2-2E8F-3248-B63F-734671A34618}"/>
              </a:ext>
            </a:extLst>
          </p:cNvPr>
          <p:cNvSpPr/>
          <p:nvPr/>
        </p:nvSpPr>
        <p:spPr>
          <a:xfrm>
            <a:off x="594161" y="3164389"/>
            <a:ext cx="10395731" cy="954107"/>
          </a:xfrm>
          <a:prstGeom prst="rect">
            <a:avLst/>
          </a:prstGeom>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Để khắc phục khó </a:t>
            </a:r>
            <a:r>
              <a:rPr lang="en-US" sz="2800" smtClean="0">
                <a:solidFill>
                  <a:srgbClr val="000000"/>
                </a:solidFill>
                <a:latin typeface="Times New Roman" panose="02020603050405020304" pitchFamily="18" charset="0"/>
                <a:cs typeface="Times New Roman" panose="02020603050405020304" pitchFamily="18" charset="0"/>
              </a:rPr>
              <a:t>khăn</a:t>
            </a:r>
            <a:r>
              <a:rPr lang="en-US" sz="2800">
                <a:solidFill>
                  <a:srgbClr val="000000"/>
                </a:solidFill>
                <a:latin typeface="Times New Roman" panose="02020603050405020304" pitchFamily="18" charset="0"/>
                <a:cs typeface="Times New Roman" panose="02020603050405020304" pitchFamily="18" charset="0"/>
              </a:rPr>
              <a:t>, Lê Lợi và Nguyễn Trãi chủ trương tạm hòa với quân Minh.</a:t>
            </a:r>
            <a:endParaRPr lang="en-VN" sz="2800" dirty="0">
              <a:latin typeface="Times New Roman" panose="02020603050405020304" pitchFamily="18" charset="0"/>
              <a:cs typeface="Times New Roman" panose="02020603050405020304" pitchFamily="18" charset="0"/>
            </a:endParaRPr>
          </a:p>
        </p:txBody>
      </p:sp>
      <p:sp>
        <p:nvSpPr>
          <p:cNvPr id="74" name="Rectangle 73"/>
          <p:cNvSpPr>
            <a:spLocks noChangeArrowheads="1"/>
          </p:cNvSpPr>
          <p:nvPr/>
        </p:nvSpPr>
        <p:spPr bwMode="auto">
          <a:xfrm>
            <a:off x="237617" y="0"/>
            <a:ext cx="1219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Bef>
                <a:spcPct val="50000"/>
              </a:spcBef>
            </a:pPr>
            <a:r>
              <a:rPr lang="en-US" altLang="vi-VN" sz="8000" b="1">
                <a:solidFill>
                  <a:srgbClr val="FF0000"/>
                </a:solidFill>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71176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50000">
                                          <p:cBhvr additive="base">
                                            <p:cTn id="7"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6" presetClass="emph" presetSubtype="0" repeatCount="indefinite" fill="hold" grpId="0" nodeType="clickEffect">
                                      <p:stCondLst>
                                        <p:cond delay="0"/>
                                      </p:stCondLst>
                                      <p:iterate type="lt">
                                        <p:tmPct val="10000"/>
                                      </p:iterate>
                                      <p:childTnLst>
                                        <p:animScale>
                                          <p:cBhvr>
                                            <p:cTn id="22" dur="250" autoRev="1" fill="hold">
                                              <p:stCondLst>
                                                <p:cond delay="0"/>
                                              </p:stCondLst>
                                            </p:cTn>
                                            <p:tgtEl>
                                              <p:spTgt spid="74"/>
                                            </p:tgtEl>
                                          </p:cBhvr>
                                          <p:to x="80000" y="100000"/>
                                        </p:animScale>
                                        <p:anim by="(#ppt_w*0.10)" calcmode="lin" valueType="num">
                                          <p:cBhvr>
                                            <p:cTn id="23" dur="250" autoRev="1" fill="hold">
                                              <p:stCondLst>
                                                <p:cond delay="0"/>
                                              </p:stCondLst>
                                            </p:cTn>
                                            <p:tgtEl>
                                              <p:spTgt spid="74"/>
                                            </p:tgtEl>
                                            <p:attrNameLst>
                                              <p:attrName>ppt_x</p:attrName>
                                            </p:attrNameLst>
                                          </p:cBhvr>
                                        </p:anim>
                                        <p:anim by="(-#ppt_w*0.10)" calcmode="lin" valueType="num">
                                          <p:cBhvr>
                                            <p:cTn id="24" dur="250" autoRev="1" fill="hold">
                                              <p:stCondLst>
                                                <p:cond delay="0"/>
                                              </p:stCondLst>
                                            </p:cTn>
                                            <p:tgtEl>
                                              <p:spTgt spid="74"/>
                                            </p:tgtEl>
                                            <p:attrNameLst>
                                              <p:attrName>ppt_y</p:attrName>
                                            </p:attrNameLst>
                                          </p:cBhvr>
                                        </p:anim>
                                        <p:animRot by="-480000">
                                          <p:cBhvr>
                                            <p:cTn id="25" dur="250" autoRev="1" fill="hold">
                                              <p:stCondLst>
                                                <p:cond delay="0"/>
                                              </p:stCondLst>
                                            </p:cTn>
                                            <p:tgtEl>
                                              <p:spTgt spid="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p:bldP spid="4" grpId="0"/>
          <p:bldP spid="7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350" fill="hold"/>
                                            <p:tgtEl>
                                              <p:spTgt spid="36"/>
                                            </p:tgtEl>
                                            <p:attrNameLst>
                                              <p:attrName>ppt_x</p:attrName>
                                            </p:attrNameLst>
                                          </p:cBhvr>
                                          <p:tavLst>
                                            <p:tav tm="0">
                                              <p:val>
                                                <p:strVal val="1+#ppt_w/2"/>
                                              </p:val>
                                            </p:tav>
                                            <p:tav tm="100000">
                                              <p:val>
                                                <p:strVal val="#ppt_x"/>
                                              </p:val>
                                            </p:tav>
                                          </p:tavLst>
                                        </p:anim>
                                        <p:anim calcmode="lin" valueType="num">
                                          <p:cBhvr additive="base">
                                            <p:cTn id="8"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6" presetClass="emph" presetSubtype="0" repeatCount="indefinite" fill="hold" grpId="0" nodeType="clickEffect">
                                      <p:stCondLst>
                                        <p:cond delay="0"/>
                                      </p:stCondLst>
                                      <p:iterate type="lt">
                                        <p:tmPct val="10000"/>
                                      </p:iterate>
                                      <p:childTnLst>
                                        <p:animScale>
                                          <p:cBhvr>
                                            <p:cTn id="22" dur="250" autoRev="1" fill="hold">
                                              <p:stCondLst>
                                                <p:cond delay="0"/>
                                              </p:stCondLst>
                                            </p:cTn>
                                            <p:tgtEl>
                                              <p:spTgt spid="74"/>
                                            </p:tgtEl>
                                          </p:cBhvr>
                                          <p:to x="80000" y="100000"/>
                                        </p:animScale>
                                        <p:anim by="(#ppt_w*0.10)" calcmode="lin" valueType="num">
                                          <p:cBhvr>
                                            <p:cTn id="23" dur="250" autoRev="1" fill="hold">
                                              <p:stCondLst>
                                                <p:cond delay="0"/>
                                              </p:stCondLst>
                                            </p:cTn>
                                            <p:tgtEl>
                                              <p:spTgt spid="74"/>
                                            </p:tgtEl>
                                            <p:attrNameLst>
                                              <p:attrName>ppt_x</p:attrName>
                                            </p:attrNameLst>
                                          </p:cBhvr>
                                        </p:anim>
                                        <p:anim by="(-#ppt_w*0.10)" calcmode="lin" valueType="num">
                                          <p:cBhvr>
                                            <p:cTn id="24" dur="250" autoRev="1" fill="hold">
                                              <p:stCondLst>
                                                <p:cond delay="0"/>
                                              </p:stCondLst>
                                            </p:cTn>
                                            <p:tgtEl>
                                              <p:spTgt spid="74"/>
                                            </p:tgtEl>
                                            <p:attrNameLst>
                                              <p:attrName>ppt_y</p:attrName>
                                            </p:attrNameLst>
                                          </p:cBhvr>
                                        </p:anim>
                                        <p:animRot by="-480000">
                                          <p:cBhvr>
                                            <p:cTn id="25" dur="250" autoRev="1" fill="hold">
                                              <p:stCondLst>
                                                <p:cond delay="0"/>
                                              </p:stCondLst>
                                            </p:cTn>
                                            <p:tgtEl>
                                              <p:spTgt spid="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p:bldP spid="4" grpId="0"/>
          <p:bldP spid="74"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422992" y="3532481"/>
            <a:ext cx="4267200" cy="1725951"/>
          </a:xfrm>
          <a:prstGeom prst="rect">
            <a:avLst/>
          </a:prstGeom>
        </p:spPr>
        <p:txBody>
          <a:bodyPr spcFirstLastPara="1" wrap="square" lIns="121900" tIns="121900" rIns="121900" bIns="121900"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prstGeom prst="rect">
            <a:avLst/>
          </a:prstGeom>
        </p:spPr>
        <p:txBody>
          <a:bodyPr spcFirstLastPara="1" wrap="square" lIns="121900" tIns="121900" rIns="121900" bIns="121900" anchor="b" anchorCtr="0">
            <a:noAutofit/>
          </a:bodyPr>
          <a:lstStyle/>
          <a:p>
            <a:r>
              <a:rPr lang="en" dirty="0"/>
              <a:t>C.</a:t>
            </a:r>
            <a:endParaRPr dirty="0"/>
          </a:p>
        </p:txBody>
      </p:sp>
      <p:cxnSp>
        <p:nvCxnSpPr>
          <p:cNvPr id="5691" name="Google Shape;5691;p54"/>
          <p:cNvCxnSpPr/>
          <p:nvPr/>
        </p:nvCxnSpPr>
        <p:spPr>
          <a:xfrm>
            <a:off x="931400" y="3314000"/>
            <a:ext cx="2865600" cy="236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51801"/>
            <a:ext cx="5588000" cy="5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994954" y="6142268"/>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5989908" y="6183155"/>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8984861" y="6224041"/>
            <a:ext cx="3207140" cy="733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24" y="702049"/>
            <a:ext cx="2286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VN" sz="72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B6B021B-9E2E-FA4E-9209-9C63A4DF1F29}"/>
              </a:ext>
            </a:extLst>
          </p:cNvPr>
          <p:cNvSpPr/>
          <p:nvPr/>
        </p:nvSpPr>
        <p:spPr>
          <a:xfrm>
            <a:off x="9063789" y="1131971"/>
            <a:ext cx="2978900"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Lê Lợi  là người yêu nước thương dân, </a:t>
            </a:r>
            <a:r>
              <a:rPr lang="en-VN" sz="2000" b="1">
                <a:solidFill>
                  <a:schemeClr val="bg1"/>
                </a:solidFill>
                <a:latin typeface="Times New Roman" panose="02020603050405020304" pitchFamily="18" charset="0"/>
                <a:cs typeface="Times New Roman" panose="02020603050405020304" pitchFamily="18" charset="0"/>
              </a:rPr>
              <a:t>có </a:t>
            </a:r>
            <a:endParaRPr lang="en-US" sz="2000" b="1" smtClean="0">
              <a:solidFill>
                <a:schemeClr val="bg1"/>
              </a:solidFill>
              <a:latin typeface="Times New Roman" panose="02020603050405020304" pitchFamily="18" charset="0"/>
              <a:cs typeface="Times New Roman" panose="02020603050405020304" pitchFamily="18" charset="0"/>
            </a:endParaRPr>
          </a:p>
          <a:p>
            <a:pPr algn="ctr"/>
            <a:r>
              <a:rPr lang="en-VN" sz="2000" b="1" smtClean="0">
                <a:solidFill>
                  <a:schemeClr val="bg1"/>
                </a:solidFill>
                <a:latin typeface="Times New Roman" panose="02020603050405020304" pitchFamily="18" charset="0"/>
                <a:cs typeface="Times New Roman" panose="02020603050405020304" pitchFamily="18" charset="0"/>
              </a:rPr>
              <a:t>uy </a:t>
            </a:r>
            <a:r>
              <a:rPr lang="en-VN" sz="2000" b="1" dirty="0">
                <a:solidFill>
                  <a:schemeClr val="bg1"/>
                </a:solidFill>
                <a:latin typeface="Times New Roman" panose="02020603050405020304" pitchFamily="18" charset="0"/>
                <a:cs typeface="Times New Roman" panose="02020603050405020304" pitchFamily="18" charset="0"/>
              </a:rPr>
              <a:t>tín lớn</a:t>
            </a:r>
          </a:p>
        </p:txBody>
      </p:sp>
      <p:sp>
        <p:nvSpPr>
          <p:cNvPr id="8" name="Rounded Rectangle 7">
            <a:extLst>
              <a:ext uri="{FF2B5EF4-FFF2-40B4-BE49-F238E27FC236}">
                <a16:creationId xmlns:a16="http://schemas.microsoft.com/office/drawing/2014/main" id="{655FDB10-3C6F-BD4A-B245-3ED46B9989C4}"/>
              </a:ext>
            </a:extLst>
          </p:cNvPr>
          <p:cNvSpPr/>
          <p:nvPr/>
        </p:nvSpPr>
        <p:spPr>
          <a:xfrm>
            <a:off x="9063789" y="2814889"/>
            <a:ext cx="2978898" cy="10033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1416, Lê lợi cùng bộ chỉ huy tổ </a:t>
            </a:r>
            <a:r>
              <a:rPr lang="en-VN" sz="2000" b="1">
                <a:solidFill>
                  <a:schemeClr val="bg1"/>
                </a:solidFill>
                <a:latin typeface="Times New Roman" panose="02020603050405020304" pitchFamily="18" charset="0"/>
                <a:cs typeface="Times New Roman" panose="02020603050405020304" pitchFamily="18" charset="0"/>
              </a:rPr>
              <a:t>chức </a:t>
            </a:r>
            <a:r>
              <a:rPr lang="en-US" sz="2000" b="1" smtClean="0">
                <a:solidFill>
                  <a:schemeClr val="bg1"/>
                </a:solidFill>
                <a:latin typeface="Times New Roman" panose="02020603050405020304" pitchFamily="18" charset="0"/>
                <a:cs typeface="Times New Roman" panose="02020603050405020304" pitchFamily="18" charset="0"/>
              </a:rPr>
              <a:t>H</a:t>
            </a:r>
            <a:r>
              <a:rPr lang="en-VN" sz="2000" b="1" smtClean="0">
                <a:solidFill>
                  <a:schemeClr val="bg1"/>
                </a:solidFill>
                <a:latin typeface="Times New Roman" panose="02020603050405020304" pitchFamily="18" charset="0"/>
                <a:cs typeface="Times New Roman" panose="02020603050405020304" pitchFamily="18" charset="0"/>
              </a:rPr>
              <a:t>ội </a:t>
            </a:r>
            <a:r>
              <a:rPr lang="en-VN" sz="2000" b="1" dirty="0">
                <a:solidFill>
                  <a:schemeClr val="bg1"/>
                </a:solidFill>
                <a:latin typeface="Times New Roman" panose="02020603050405020304" pitchFamily="18" charset="0"/>
                <a:cs typeface="Times New Roman" panose="02020603050405020304" pitchFamily="18" charset="0"/>
              </a:rPr>
              <a:t>thề ở Lũng Nhai</a:t>
            </a:r>
          </a:p>
        </p:txBody>
      </p:sp>
      <p:sp>
        <p:nvSpPr>
          <p:cNvPr id="9" name="Rounded Rectangle 8">
            <a:extLst>
              <a:ext uri="{FF2B5EF4-FFF2-40B4-BE49-F238E27FC236}">
                <a16:creationId xmlns:a16="http://schemas.microsoft.com/office/drawing/2014/main" id="{3F60FDB1-7189-E147-B1A4-A0E55F950F8F}"/>
              </a:ext>
            </a:extLst>
          </p:cNvPr>
          <p:cNvSpPr/>
          <p:nvPr/>
        </p:nvSpPr>
        <p:spPr>
          <a:xfrm>
            <a:off x="8914478" y="4497806"/>
            <a:ext cx="3128211"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tx1"/>
                </a:solidFill>
                <a:latin typeface="Times New Roman" panose="02020603050405020304" pitchFamily="18" charset="0"/>
                <a:cs typeface="Times New Roman" panose="02020603050405020304" pitchFamily="18" charset="0"/>
              </a:rPr>
              <a:t>1418, Lê Lợi dựng cờ khởi nghĩa ở Lam Sơn tự xưng là Bình Định Vương</a:t>
            </a:r>
          </a:p>
        </p:txBody>
      </p:sp>
      <p:sp>
        <p:nvSpPr>
          <p:cNvPr id="11" name="Rounded Rectangle 10">
            <a:extLst>
              <a:ext uri="{FF2B5EF4-FFF2-40B4-BE49-F238E27FC236}">
                <a16:creationId xmlns:a16="http://schemas.microsoft.com/office/drawing/2014/main" id="{9225D59B-2CB9-9647-B522-307AAFAC80E0}"/>
              </a:ext>
            </a:extLst>
          </p:cNvPr>
          <p:cNvSpPr/>
          <p:nvPr/>
        </p:nvSpPr>
        <p:spPr>
          <a:xfrm>
            <a:off x="-29409" y="2255364"/>
            <a:ext cx="2626225" cy="10033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tx1"/>
                </a:solidFill>
                <a:latin typeface="Times New Roman" panose="02020603050405020304" pitchFamily="18" charset="0"/>
                <a:cs typeface="Times New Roman" panose="02020603050405020304" pitchFamily="18" charset="0"/>
              </a:rPr>
              <a:t>1418, nghĩa quân rút lên núi </a:t>
            </a:r>
            <a:r>
              <a:rPr lang="en-VN" sz="2000" b="1">
                <a:solidFill>
                  <a:schemeClr val="tx1"/>
                </a:solidFill>
                <a:latin typeface="Times New Roman" panose="02020603050405020304" pitchFamily="18" charset="0"/>
                <a:cs typeface="Times New Roman" panose="02020603050405020304" pitchFamily="18" charset="0"/>
              </a:rPr>
              <a:t>Chí </a:t>
            </a:r>
            <a:r>
              <a:rPr lang="en-VN" sz="2000" b="1" smtClean="0">
                <a:solidFill>
                  <a:schemeClr val="tx1"/>
                </a:solidFill>
                <a:latin typeface="Times New Roman" panose="02020603050405020304" pitchFamily="18" charset="0"/>
                <a:cs typeface="Times New Roman" panose="02020603050405020304" pitchFamily="18" charset="0"/>
              </a:rPr>
              <a:t>Linh</a:t>
            </a:r>
            <a:endParaRPr lang="en-US" sz="2000" b="1" smtClean="0">
              <a:solidFill>
                <a:schemeClr val="tx1"/>
              </a:solidFill>
              <a:latin typeface="Times New Roman" panose="02020603050405020304" pitchFamily="18" charset="0"/>
              <a:cs typeface="Times New Roman" panose="02020603050405020304" pitchFamily="18" charset="0"/>
            </a:endParaRPr>
          </a:p>
          <a:p>
            <a:pPr algn="ctr"/>
            <a:r>
              <a:rPr lang="en-VN" sz="2000" b="1" smtClean="0">
                <a:solidFill>
                  <a:schemeClr val="tx1"/>
                </a:solidFill>
                <a:latin typeface="Times New Roman" panose="02020603050405020304" pitchFamily="18" charset="0"/>
                <a:cs typeface="Times New Roman" panose="02020603050405020304" pitchFamily="18" charset="0"/>
              </a:rPr>
              <a:t> </a:t>
            </a:r>
            <a:r>
              <a:rPr lang="en-VN" sz="2000" b="1" dirty="0">
                <a:solidFill>
                  <a:schemeClr val="tx1"/>
                </a:solidFill>
                <a:latin typeface="Times New Roman" panose="02020603050405020304" pitchFamily="18" charset="0"/>
                <a:cs typeface="Times New Roman" panose="02020603050405020304" pitchFamily="18" charset="0"/>
              </a:rPr>
              <a:t>lần 1</a:t>
            </a:r>
          </a:p>
        </p:txBody>
      </p:sp>
      <p:sp>
        <p:nvSpPr>
          <p:cNvPr id="12" name="Rounded Rectangle 11">
            <a:extLst>
              <a:ext uri="{FF2B5EF4-FFF2-40B4-BE49-F238E27FC236}">
                <a16:creationId xmlns:a16="http://schemas.microsoft.com/office/drawing/2014/main" id="{678751DF-6CD1-1747-9423-9DF69AD2D7E3}"/>
              </a:ext>
            </a:extLst>
          </p:cNvPr>
          <p:cNvSpPr/>
          <p:nvPr/>
        </p:nvSpPr>
        <p:spPr>
          <a:xfrm>
            <a:off x="-19050" y="3761094"/>
            <a:ext cx="2664323" cy="12375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tx1"/>
                </a:solidFill>
                <a:latin typeface="Times New Roman" panose="02020603050405020304" pitchFamily="18" charset="0"/>
                <a:cs typeface="Times New Roman" panose="02020603050405020304" pitchFamily="18" charset="0"/>
              </a:rPr>
              <a:t>1421, Quân Minh mở cuộc càn quét lớn buộc ta phải rút lên núi Chí Linh</a:t>
            </a:r>
          </a:p>
        </p:txBody>
      </p:sp>
      <p:sp>
        <p:nvSpPr>
          <p:cNvPr id="13" name="Rounded Rectangle 12">
            <a:extLst>
              <a:ext uri="{FF2B5EF4-FFF2-40B4-BE49-F238E27FC236}">
                <a16:creationId xmlns:a16="http://schemas.microsoft.com/office/drawing/2014/main" id="{D777D356-E63F-AF4C-B65E-12096332E78E}"/>
              </a:ext>
            </a:extLst>
          </p:cNvPr>
          <p:cNvSpPr/>
          <p:nvPr/>
        </p:nvSpPr>
        <p:spPr>
          <a:xfrm>
            <a:off x="-19051" y="749634"/>
            <a:ext cx="2664323"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tx1"/>
                </a:solidFill>
                <a:latin typeface="Times New Roman" panose="02020603050405020304" pitchFamily="18" charset="0"/>
                <a:cs typeface="Times New Roman" panose="02020603050405020304" pitchFamily="18" charset="0"/>
              </a:rPr>
              <a:t>Thiếu thốn lương thực, thiếu quân sĩ</a:t>
            </a:r>
          </a:p>
        </p:txBody>
      </p:sp>
      <p:sp>
        <p:nvSpPr>
          <p:cNvPr id="14" name="Rounded Rectangle 13">
            <a:extLst>
              <a:ext uri="{FF2B5EF4-FFF2-40B4-BE49-F238E27FC236}">
                <a16:creationId xmlns:a16="http://schemas.microsoft.com/office/drawing/2014/main" id="{71FA9900-C7F7-6E44-B262-D8F2C7CECB25}"/>
              </a:ext>
            </a:extLst>
          </p:cNvPr>
          <p:cNvSpPr/>
          <p:nvPr/>
        </p:nvSpPr>
        <p:spPr>
          <a:xfrm>
            <a:off x="0" y="5501106"/>
            <a:ext cx="2674352"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1423, lê Lợi quyết định hòa hoãn với quân Minh</a:t>
            </a:r>
          </a:p>
        </p:txBody>
      </p:sp>
      <p:cxnSp>
        <p:nvCxnSpPr>
          <p:cNvPr id="23" name="Straight Arrow Connector 22">
            <a:extLst>
              <a:ext uri="{FF2B5EF4-FFF2-40B4-BE49-F238E27FC236}">
                <a16:creationId xmlns:a16="http://schemas.microsoft.com/office/drawing/2014/main" id="{894FEF11-9929-9748-9D9C-6AE24C1D90E2}"/>
              </a:ext>
            </a:extLst>
          </p:cNvPr>
          <p:cNvCxnSpPr>
            <a:cxnSpLocks/>
            <a:stCxn id="21" idx="3"/>
            <a:endCxn id="7" idx="1"/>
          </p:cNvCxnSpPr>
          <p:nvPr/>
        </p:nvCxnSpPr>
        <p:spPr>
          <a:xfrm flipV="1">
            <a:off x="8144459" y="1633621"/>
            <a:ext cx="919330" cy="18338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4D80F4-1829-7D4D-906A-1C91015639D3}"/>
              </a:ext>
            </a:extLst>
          </p:cNvPr>
          <p:cNvCxnSpPr>
            <a:cxnSpLocks/>
            <a:stCxn id="21" idx="3"/>
            <a:endCxn id="8" idx="1"/>
          </p:cNvCxnSpPr>
          <p:nvPr/>
        </p:nvCxnSpPr>
        <p:spPr>
          <a:xfrm flipV="1">
            <a:off x="8144459" y="3316539"/>
            <a:ext cx="919330" cy="1509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523073A-64B5-4E47-8AF2-E319C6C8D50B}"/>
              </a:ext>
            </a:extLst>
          </p:cNvPr>
          <p:cNvCxnSpPr>
            <a:cxnSpLocks/>
            <a:stCxn id="21" idx="3"/>
            <a:endCxn id="9" idx="1"/>
          </p:cNvCxnSpPr>
          <p:nvPr/>
        </p:nvCxnSpPr>
        <p:spPr>
          <a:xfrm>
            <a:off x="8144459" y="3467520"/>
            <a:ext cx="770019" cy="15319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68ED669-D627-AE46-B443-64F768F52A33}"/>
              </a:ext>
            </a:extLst>
          </p:cNvPr>
          <p:cNvCxnSpPr>
            <a:cxnSpLocks/>
            <a:endCxn id="13" idx="3"/>
          </p:cNvCxnSpPr>
          <p:nvPr/>
        </p:nvCxnSpPr>
        <p:spPr>
          <a:xfrm flipH="1" flipV="1">
            <a:off x="2645272" y="1251284"/>
            <a:ext cx="1063382" cy="22162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B19B8B2-66C2-CD45-AB95-0D48B00AA9A2}"/>
              </a:ext>
            </a:extLst>
          </p:cNvPr>
          <p:cNvCxnSpPr>
            <a:cxnSpLocks/>
            <a:endCxn id="11" idx="3"/>
          </p:cNvCxnSpPr>
          <p:nvPr/>
        </p:nvCxnSpPr>
        <p:spPr>
          <a:xfrm flipH="1" flipV="1">
            <a:off x="2596816" y="2757014"/>
            <a:ext cx="1092792" cy="7105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3C63DFE-2B38-DC44-8D30-CF51D57CB36F}"/>
              </a:ext>
            </a:extLst>
          </p:cNvPr>
          <p:cNvCxnSpPr>
            <a:cxnSpLocks/>
            <a:stCxn id="36" idx="1"/>
          </p:cNvCxnSpPr>
          <p:nvPr/>
        </p:nvCxnSpPr>
        <p:spPr>
          <a:xfrm flipH="1">
            <a:off x="2574222" y="3409281"/>
            <a:ext cx="1115386" cy="10885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71AA15-CA36-9642-890C-CA04D2823D36}"/>
              </a:ext>
            </a:extLst>
          </p:cNvPr>
          <p:cNvCxnSpPr>
            <a:cxnSpLocks/>
            <a:stCxn id="36" idx="1"/>
            <a:endCxn id="14" idx="3"/>
          </p:cNvCxnSpPr>
          <p:nvPr/>
        </p:nvCxnSpPr>
        <p:spPr>
          <a:xfrm flipH="1">
            <a:off x="2674352" y="3409281"/>
            <a:ext cx="1015256" cy="259347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F08C14B-BF81-D34A-829E-89472D7FF89F}"/>
              </a:ext>
            </a:extLst>
          </p:cNvPr>
          <p:cNvCxnSpPr>
            <a:cxnSpLocks/>
            <a:endCxn id="21" idx="0"/>
          </p:cNvCxnSpPr>
          <p:nvPr/>
        </p:nvCxnSpPr>
        <p:spPr>
          <a:xfrm>
            <a:off x="5881360" y="1833900"/>
            <a:ext cx="1443488" cy="75564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13D419C-73E1-004A-8015-319E7F40CC6C}"/>
              </a:ext>
            </a:extLst>
          </p:cNvPr>
          <p:cNvCxnSpPr>
            <a:cxnSpLocks/>
            <a:stCxn id="15" idx="4"/>
          </p:cNvCxnSpPr>
          <p:nvPr/>
        </p:nvCxnSpPr>
        <p:spPr>
          <a:xfrm flipH="1">
            <a:off x="4725006" y="1931656"/>
            <a:ext cx="1446168" cy="56339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Trận Bồ Đằng sấm vang chớp giật” diễn ra ở đâu?">
            <a:extLst>
              <a:ext uri="{FF2B5EF4-FFF2-40B4-BE49-F238E27FC236}">
                <a16:creationId xmlns:a16="http://schemas.microsoft.com/office/drawing/2014/main" id="{9B928E2A-F144-024C-A36F-B54D2A2E7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284" y="4497806"/>
            <a:ext cx="4738514" cy="2366210"/>
          </a:xfrm>
          <a:prstGeom prst="roundRect">
            <a:avLst>
              <a:gd name="adj" fmla="val 26495"/>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6CCC2A28-F51E-6D4C-BC30-2F398FB93EA8}"/>
              </a:ext>
            </a:extLst>
          </p:cNvPr>
          <p:cNvGrpSpPr/>
          <p:nvPr/>
        </p:nvGrpSpPr>
        <p:grpSpPr>
          <a:xfrm>
            <a:off x="4607694" y="77958"/>
            <a:ext cx="3126959" cy="1853698"/>
            <a:chOff x="4284494" y="-62998"/>
            <a:chExt cx="3126959" cy="1853698"/>
          </a:xfrm>
        </p:grpSpPr>
        <p:sp>
          <p:nvSpPr>
            <p:cNvPr id="15" name="Oval 14">
              <a:extLst>
                <a:ext uri="{FF2B5EF4-FFF2-40B4-BE49-F238E27FC236}">
                  <a16:creationId xmlns:a16="http://schemas.microsoft.com/office/drawing/2014/main" id="{6F96D4D5-07B9-AC46-B4B9-5FFE33F77128}"/>
                </a:ext>
              </a:extLst>
            </p:cNvPr>
            <p:cNvSpPr/>
            <p:nvPr/>
          </p:nvSpPr>
          <p:spPr>
            <a:xfrm>
              <a:off x="4284494" y="-62998"/>
              <a:ext cx="3126959" cy="185369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37" name="Rectangle 36">
              <a:extLst>
                <a:ext uri="{FF2B5EF4-FFF2-40B4-BE49-F238E27FC236}">
                  <a16:creationId xmlns:a16="http://schemas.microsoft.com/office/drawing/2014/main" id="{8C64FA06-93A0-E74F-B0AA-BDE4D4825E7B}"/>
                </a:ext>
              </a:extLst>
            </p:cNvPr>
            <p:cNvSpPr/>
            <p:nvPr/>
          </p:nvSpPr>
          <p:spPr>
            <a:xfrm>
              <a:off x="4403675" y="327954"/>
              <a:ext cx="2896947" cy="923330"/>
            </a:xfrm>
            <a:prstGeom prst="rect">
              <a:avLst/>
            </a:prstGeom>
            <a:noFill/>
            <a:ln>
              <a:noFill/>
            </a:ln>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dung</a:t>
              </a:r>
            </a:p>
          </p:txBody>
        </p:sp>
      </p:grpSp>
      <p:sp>
        <p:nvSpPr>
          <p:cNvPr id="36" name="Rounded Rectangle 35">
            <a:extLst>
              <a:ext uri="{FF2B5EF4-FFF2-40B4-BE49-F238E27FC236}">
                <a16:creationId xmlns:a16="http://schemas.microsoft.com/office/drawing/2014/main" id="{1B2F2751-0E3A-234D-863E-F4DF5010462C}"/>
              </a:ext>
            </a:extLst>
          </p:cNvPr>
          <p:cNvSpPr/>
          <p:nvPr/>
        </p:nvSpPr>
        <p:spPr>
          <a:xfrm>
            <a:off x="3689608" y="2531310"/>
            <a:ext cx="1997157" cy="1755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Những năm đầu hoạt động của nghĩa quân</a:t>
            </a:r>
          </a:p>
        </p:txBody>
      </p:sp>
      <p:sp>
        <p:nvSpPr>
          <p:cNvPr id="21" name="Rounded Rectangle 20">
            <a:extLst>
              <a:ext uri="{FF2B5EF4-FFF2-40B4-BE49-F238E27FC236}">
                <a16:creationId xmlns:a16="http://schemas.microsoft.com/office/drawing/2014/main" id="{1B5B8CB9-E28D-EE45-8BD2-C27D4F3B455C}"/>
              </a:ext>
            </a:extLst>
          </p:cNvPr>
          <p:cNvSpPr/>
          <p:nvPr/>
        </p:nvSpPr>
        <p:spPr>
          <a:xfrm>
            <a:off x="6505237" y="2589549"/>
            <a:ext cx="1639222" cy="17559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Lê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khởi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endParaRPr lang="en-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433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up)">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right)">
                                      <p:cBhvr>
                                        <p:cTn id="51" dur="500"/>
                                        <p:tgtEl>
                                          <p:spTgt spid="55"/>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right)">
                                      <p:cBhvr>
                                        <p:cTn id="69" dur="500"/>
                                        <p:tgtEl>
                                          <p:spTgt spid="40"/>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righ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right)">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500"/>
                                        <p:tgtEl>
                                          <p:spTgt spid="45"/>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right)">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36"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pic>
        <p:nvPicPr>
          <p:cNvPr id="9" name="Picture 8">
            <a:extLst>
              <a:ext uri="{FF2B5EF4-FFF2-40B4-BE49-F238E27FC236}">
                <a16:creationId xmlns:a16="http://schemas.microsoft.com/office/drawing/2014/main" id="{AB370C12-5E4E-A84E-B5E9-CB7C46A2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327" y="1267326"/>
            <a:ext cx="5336674" cy="4090737"/>
          </a:xfrm>
          <a:prstGeom prst="rect">
            <a:avLst/>
          </a:prstGeom>
        </p:spPr>
      </p:pic>
      <p:sp>
        <p:nvSpPr>
          <p:cNvPr id="2" name="Rectangle 1">
            <a:extLst>
              <a:ext uri="{FF2B5EF4-FFF2-40B4-BE49-F238E27FC236}">
                <a16:creationId xmlns:a16="http://schemas.microsoft.com/office/drawing/2014/main" id="{720D3FBD-C7E3-B140-89DF-6CB72EC5818B}"/>
              </a:ext>
            </a:extLst>
          </p:cNvPr>
          <p:cNvSpPr/>
          <p:nvPr/>
        </p:nvSpPr>
        <p:spPr>
          <a:xfrm>
            <a:off x="6246448" y="4529729"/>
            <a:ext cx="447430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Hộp</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quà</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bí</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mật</a:t>
            </a:r>
            <a:endPar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Shape 218"/>
        <p:cNvGrpSpPr/>
        <p:nvPr/>
      </p:nvGrpSpPr>
      <p:grpSpPr>
        <a:xfrm>
          <a:off x="0" y="0"/>
          <a:ext cx="0" cy="0"/>
          <a:chOff x="0" y="0"/>
          <a:chExt cx="0" cy="0"/>
        </a:xfrm>
      </p:grpSpPr>
      <p:pic>
        <p:nvPicPr>
          <p:cNvPr id="14" name="Picture 2">
            <a:extLst>
              <a:ext uri="{FF2B5EF4-FFF2-40B4-BE49-F238E27FC236}">
                <a16:creationId xmlns:a16="http://schemas.microsoft.com/office/drawing/2014/main" id="{1E4FA7B2-D9CD-8248-B721-D9E0A4334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359" y="-701507"/>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626244F-F019-CF4D-BD13-CFC495C50176}"/>
              </a:ext>
            </a:extLst>
          </p:cNvPr>
          <p:cNvSpPr/>
          <p:nvPr/>
        </p:nvSpPr>
        <p:spPr>
          <a:xfrm>
            <a:off x="-200519" y="1407219"/>
            <a:ext cx="6797755" cy="1754326"/>
          </a:xfrm>
          <a:prstGeom prst="rect">
            <a:avLst/>
          </a:prstGeom>
        </p:spPr>
        <p:txBody>
          <a:bodyPr wrap="square">
            <a:spAutoFit/>
          </a:bodyPr>
          <a:lstStyle/>
          <a:p>
            <a:pPr algn="ctr" defTabSz="1219170">
              <a:buClr>
                <a:srgbClr val="000000"/>
              </a:buClr>
            </a:pPr>
            <a:r>
              <a:rPr lang="en-US" sz="5400" b="1" kern="0">
                <a:solidFill>
                  <a:srgbClr val="000000"/>
                </a:solidFill>
                <a:latin typeface="Times New Roman" panose="02020603050405020304" pitchFamily="18" charset="0"/>
                <a:cs typeface="Times New Roman" panose="02020603050405020304" pitchFamily="18" charset="0"/>
                <a:sym typeface="Arial"/>
              </a:rPr>
              <a:t>Khởi nghĩa Lam Sơn (1418 – 1427) </a:t>
            </a:r>
            <a:r>
              <a:rPr lang="en-US" sz="5400" b="1" kern="0" smtClean="0">
                <a:solidFill>
                  <a:srgbClr val="000000"/>
                </a:solidFill>
                <a:latin typeface="Times New Roman" panose="02020603050405020304" pitchFamily="18" charset="0"/>
                <a:cs typeface="Times New Roman" panose="02020603050405020304" pitchFamily="18" charset="0"/>
                <a:sym typeface="Arial"/>
              </a:rPr>
              <a:t>(Tiết 1</a:t>
            </a:r>
            <a:r>
              <a:rPr lang="en-US" sz="5400" b="1" kern="0">
                <a:solidFill>
                  <a:srgbClr val="000000"/>
                </a:solidFill>
                <a:latin typeface="Times New Roman" panose="02020603050405020304" pitchFamily="18" charset="0"/>
                <a:cs typeface="Times New Roman" panose="02020603050405020304" pitchFamily="18" charset="0"/>
                <a:sym typeface="Arial"/>
              </a:rPr>
              <a:t>)</a:t>
            </a:r>
            <a:endParaRPr lang="vi-VN" sz="5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B823D1F2-D475-0F47-B2F2-92DD6B8FAA5F}"/>
              </a:ext>
            </a:extLst>
          </p:cNvPr>
          <p:cNvPicPr>
            <a:picLocks noChangeAspect="1"/>
          </p:cNvPicPr>
          <p:nvPr/>
        </p:nvPicPr>
        <p:blipFill rotWithShape="1">
          <a:blip r:embed="rId4"/>
          <a:srcRect l="4891" t="22198"/>
          <a:stretch/>
        </p:blipFill>
        <p:spPr>
          <a:xfrm>
            <a:off x="6096000" y="-18626"/>
            <a:ext cx="6096000" cy="7635937"/>
          </a:xfrm>
          <a:prstGeom prst="rect">
            <a:avLst/>
          </a:prstGeom>
        </p:spPr>
      </p:pic>
      <p:pic>
        <p:nvPicPr>
          <p:cNvPr id="13" name="Picture 4">
            <a:extLst>
              <a:ext uri="{FF2B5EF4-FFF2-40B4-BE49-F238E27FC236}">
                <a16:creationId xmlns:a16="http://schemas.microsoft.com/office/drawing/2014/main" id="{0A2B2D25-D07E-5146-92E9-C330A9458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9" y="4269681"/>
            <a:ext cx="5281341"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0" dur="250" accel="50000" decel="50000" autoRev="1" fill="hold">
                                          <p:stCondLst>
                                            <p:cond delay="0"/>
                                          </p:stCondLst>
                                        </p:cTn>
                                        <p:tgtEl>
                                          <p:spTgt spid="5"/>
                                        </p:tgtEl>
                                        <p:attrNameLst>
                                          <p:attrName>ppt_x</p:attrName>
                                          <p:attrName>ppt_y</p:attrName>
                                        </p:attrNameLst>
                                      </p:cBhvr>
                                      <p:rCtr x="0" y="-3611"/>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1. </a:t>
            </a:r>
            <a:r>
              <a:rPr lang="vi-VN" sz="3600" b="1" dirty="0">
                <a:solidFill>
                  <a:srgbClr val="C00000"/>
                </a:solidFill>
                <a:latin typeface="Times New Roman" panose="02020603050405020304" pitchFamily="18" charset="0"/>
                <a:cs typeface="Times New Roman" panose="02020603050405020304" pitchFamily="18" charset="0"/>
                <a:sym typeface="Arial"/>
              </a:rPr>
              <a:t>Ai là người lãnh đạo cuộc khởi nghĩa Lam Sơn?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 </a:t>
            </a:r>
            <a:r>
              <a:rPr kumimoji="0" lang="en-US" sz="37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7857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Câu 2. </a:t>
            </a:r>
            <a:r>
              <a:rPr lang="vi-VN" sz="4000" b="1" dirty="0">
                <a:solidFill>
                  <a:srgbClr val="0000FF"/>
                </a:solidFill>
                <a:latin typeface="Times New Roman" panose="02020603050405020304" pitchFamily="18" charset="0"/>
                <a:cs typeface="Times New Roman" panose="02020603050405020304" pitchFamily="18" charset="0"/>
                <a:sym typeface="Arial"/>
              </a:rPr>
              <a:t> Lê </a:t>
            </a:r>
            <a:r>
              <a:rPr lang="vi-VN" sz="4000" b="1">
                <a:solidFill>
                  <a:srgbClr val="0000FF"/>
                </a:solidFill>
                <a:latin typeface="Times New Roman" panose="02020603050405020304" pitchFamily="18" charset="0"/>
                <a:cs typeface="Times New Roman" panose="02020603050405020304" pitchFamily="18" charset="0"/>
                <a:sym typeface="Arial"/>
              </a:rPr>
              <a:t>Lợi </a:t>
            </a:r>
            <a:r>
              <a:rPr lang="en-US" sz="4000" b="1" smtClean="0">
                <a:solidFill>
                  <a:srgbClr val="0000FF"/>
                </a:solidFill>
                <a:latin typeface="Times New Roman" panose="02020603050405020304" pitchFamily="18" charset="0"/>
                <a:cs typeface="Times New Roman" panose="02020603050405020304" pitchFamily="18" charset="0"/>
                <a:sym typeface="Arial"/>
              </a:rPr>
              <a:t>truyền hịch kêu gọi nhân dân đánh giặc cứu nước </a:t>
            </a:r>
            <a:r>
              <a:rPr lang="vi-VN" sz="4000" b="1" smtClean="0">
                <a:solidFill>
                  <a:srgbClr val="0000FF"/>
                </a:solidFill>
                <a:latin typeface="Times New Roman" panose="02020603050405020304" pitchFamily="18" charset="0"/>
                <a:cs typeface="Times New Roman" panose="02020603050405020304" pitchFamily="18" charset="0"/>
                <a:sym typeface="Arial"/>
              </a:rPr>
              <a:t>vào </a:t>
            </a:r>
            <a:r>
              <a:rPr lang="vi-VN" sz="4000" b="1" dirty="0">
                <a:solidFill>
                  <a:srgbClr val="0000FF"/>
                </a:solidFill>
                <a:latin typeface="Times New Roman" panose="02020603050405020304" pitchFamily="18" charset="0"/>
                <a:cs typeface="Times New Roman" panose="02020603050405020304" pitchFamily="18" charset="0"/>
                <a:sym typeface="Arial"/>
              </a:rPr>
              <a:t>năm nào?</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1418</a:t>
            </a:r>
            <a:endParaRPr kumimoji="0" lang="en-US" sz="8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559620" y="3013504"/>
            <a:ext cx="7072770"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a:t>
            </a:r>
            <a:r>
              <a:rPr lang="en-US" sz="4800" b="1" smtClean="0">
                <a:solidFill>
                  <a:srgbClr val="FF0000"/>
                </a:solidFill>
                <a:latin typeface="Times New Roman" panose="02020603050405020304" pitchFamily="18" charset="0"/>
                <a:cs typeface="Times New Roman" panose="02020603050405020304" pitchFamily="18" charset="0"/>
                <a:sym typeface="Arial"/>
              </a:rPr>
              <a:t>đoá hồng</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31167D77-B0F1-C841-9E1A-77F3F1689CD9}"/>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9873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 3: </a:t>
            </a:r>
            <a:r>
              <a:rPr lang="vi-VN" sz="3600" b="1" dirty="0">
                <a:solidFill>
                  <a:srgbClr val="FF0000"/>
                </a:solidFill>
                <a:latin typeface="Times New Roman" panose="02020603050405020304" pitchFamily="18" charset="0"/>
                <a:cs typeface="Times New Roman" panose="02020603050405020304" pitchFamily="18" charset="0"/>
                <a:sym typeface="Arial"/>
              </a:rPr>
              <a:t>Những ngày đầu khởi nghĩa</a:t>
            </a:r>
            <a:r>
              <a:rPr lang="vi-VN" sz="3600" b="1">
                <a:solidFill>
                  <a:srgbClr val="FF0000"/>
                </a:solidFill>
                <a:latin typeface="Times New Roman" panose="02020603050405020304" pitchFamily="18" charset="0"/>
                <a:cs typeface="Times New Roman" panose="02020603050405020304" pitchFamily="18" charset="0"/>
                <a:sym typeface="Arial"/>
              </a:rPr>
              <a:t>, </a:t>
            </a:r>
            <a:r>
              <a:rPr lang="en-US" sz="3600" b="1" smtClean="0">
                <a:solidFill>
                  <a:srgbClr val="FF0000"/>
                </a:solidFill>
                <a:latin typeface="Times New Roman" panose="02020603050405020304" pitchFamily="18" charset="0"/>
                <a:cs typeface="Times New Roman" panose="02020603050405020304" pitchFamily="18" charset="0"/>
                <a:sym typeface="Arial"/>
              </a:rPr>
              <a:t>tình hình</a:t>
            </a:r>
            <a:r>
              <a:rPr lang="vi-VN" sz="3600" b="1" smtClean="0">
                <a:solidFill>
                  <a:srgbClr val="FF0000"/>
                </a:solidFill>
                <a:latin typeface="Times New Roman" panose="02020603050405020304" pitchFamily="18" charset="0"/>
                <a:cs typeface="Times New Roman" panose="02020603050405020304" pitchFamily="18" charset="0"/>
                <a:sym typeface="Arial"/>
              </a:rPr>
              <a:t> </a:t>
            </a:r>
            <a:r>
              <a:rPr lang="vi-VN" sz="3600" b="1" dirty="0">
                <a:solidFill>
                  <a:srgbClr val="FF0000"/>
                </a:solidFill>
                <a:latin typeface="Times New Roman" panose="02020603050405020304" pitchFamily="18" charset="0"/>
                <a:cs typeface="Times New Roman" panose="02020603050405020304" pitchFamily="18" charset="0"/>
                <a:sym typeface="Arial"/>
              </a:rPr>
              <a:t>nghĩa quân Lam Sơn như thế nào?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sz="3200" dirty="0" err="1">
                <a:solidFill>
                  <a:srgbClr val="000000"/>
                </a:solidFill>
                <a:latin typeface="Times New Roman" panose="02020603050405020304" pitchFamily="18" charset="0"/>
                <a:cs typeface="Times New Roman" panose="02020603050405020304" pitchFamily="18" charset="0"/>
                <a:sym typeface="Arial"/>
              </a:rPr>
              <a:t>Gặp</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nhiều</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khó</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khăn</a:t>
            </a:r>
            <a:r>
              <a:rPr lang="en-US" sz="3200">
                <a:solidFill>
                  <a:srgbClr val="000000"/>
                </a:solidFill>
                <a:latin typeface="Times New Roman" panose="02020603050405020304" pitchFamily="18" charset="0"/>
                <a:cs typeface="Times New Roman" panose="02020603050405020304" pitchFamily="18" charset="0"/>
                <a:sym typeface="Arial"/>
              </a:rPr>
              <a:t>, </a:t>
            </a:r>
            <a:r>
              <a:rPr lang="en-US" sz="3200" smtClean="0">
                <a:solidFill>
                  <a:srgbClr val="000000"/>
                </a:solidFill>
                <a:latin typeface="Times New Roman" panose="02020603050405020304" pitchFamily="18" charset="0"/>
                <a:cs typeface="Times New Roman" panose="02020603050405020304" pitchFamily="18" charset="0"/>
                <a:sym typeface="Arial"/>
              </a:rPr>
              <a:t>bị giặc bao vây, thiếu thốn lương thực…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85091" y="3013502"/>
            <a:ext cx="6684579" cy="1323439"/>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chuyến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Phi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xe</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8" name="Pentagon 7">
            <a:hlinkClick r:id="" action="ppaction://noaction"/>
            <a:extLst>
              <a:ext uri="{FF2B5EF4-FFF2-40B4-BE49-F238E27FC236}">
                <a16:creationId xmlns:a16="http://schemas.microsoft.com/office/drawing/2014/main" id="{96B3D463-90C8-AB40-8C6B-1C97B730BE27}"/>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9730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4</a:t>
            </a: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lang="en-US" sz="4000" b="1" noProof="0" smtClean="0">
                <a:solidFill>
                  <a:srgbClr val="C00000"/>
                </a:solidFill>
                <a:latin typeface="Times New Roman" panose="02020603050405020304" pitchFamily="18" charset="0"/>
                <a:cs typeface="Times New Roman" panose="02020603050405020304" pitchFamily="18" charset="0"/>
                <a:sym typeface="Arial"/>
              </a:rPr>
              <a:t>Để khắc phục khó khăn, Lê Lợi và Nguyễn Trãi đã có chủ trương gì</a:t>
            </a:r>
            <a:r>
              <a:rPr lang="en-US" sz="4000" b="1" noProof="0">
                <a:solidFill>
                  <a:srgbClr val="C00000"/>
                </a:solidFill>
                <a:latin typeface="Times New Roman" panose="02020603050405020304" pitchFamily="18" charset="0"/>
                <a:cs typeface="Times New Roman" panose="02020603050405020304" pitchFamily="18" charset="0"/>
                <a:sym typeface="Arial"/>
              </a:rPr>
              <a:t>?</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lang="en-US" sz="3600" b="1" smtClean="0">
                <a:solidFill>
                  <a:srgbClr val="002060"/>
                </a:solidFill>
                <a:latin typeface="Times New Roman" panose="02020603050405020304" pitchFamily="18" charset="0"/>
                <a:cs typeface="Times New Roman" panose="02020603050405020304" pitchFamily="18" charset="0"/>
                <a:sym typeface="Arial"/>
              </a:rPr>
              <a:t>Tạm hòa với quân Minh</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3138305" y="3013504"/>
            <a:ext cx="5915401"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thêm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lượt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81516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6354918" y="1330682"/>
            <a:ext cx="4767988" cy="4412465"/>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6472246" y="1330681"/>
            <a:ext cx="4429561" cy="4099272"/>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1290193" y="672827"/>
            <a:ext cx="4312400" cy="1546400"/>
          </a:xfrm>
          <a:prstGeom prst="rect">
            <a:avLst/>
          </a:prstGeom>
        </p:spPr>
        <p:txBody>
          <a:bodyPr spcFirstLastPara="1" wrap="square" lIns="121900" tIns="121900" rIns="121900" bIns="121900" anchor="b" anchorCtr="0">
            <a:noAutofit/>
          </a:bodyPr>
          <a:lstStyle/>
          <a:p>
            <a:r>
              <a:rPr lang="en-US" sz="8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562462" y="2219227"/>
            <a:ext cx="5688685" cy="1815690"/>
          </a:xfrm>
          <a:prstGeom prst="rect">
            <a:avLst/>
          </a:prstGeom>
        </p:spPr>
        <p:txBody>
          <a:bodyPr wrap="square">
            <a:spAutoFit/>
          </a:bodyPr>
          <a:lstStyle/>
          <a:p>
            <a:pPr algn="ctr"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Hoàn thành bài tập.</a:t>
            </a:r>
          </a:p>
          <a:p>
            <a:pPr algn="just"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Đọc và tìm hiểu trước các câu </a:t>
            </a:r>
            <a:r>
              <a:rPr lang="vi-VN" altLang="en-US" sz="3733" kern="0">
                <a:solidFill>
                  <a:srgbClr val="0070C0"/>
                </a:solidFill>
                <a:latin typeface="Times New Roman" panose="02020603050405020304" pitchFamily="18" charset="0"/>
                <a:cs typeface="Arial"/>
                <a:sym typeface="Times New Roman" panose="02020603050405020304" pitchFamily="18" charset="0"/>
              </a:rPr>
              <a:t>hỏi bài</a:t>
            </a:r>
            <a:r>
              <a:rPr lang="en-US" altLang="en-US" sz="3733" kern="0">
                <a:solidFill>
                  <a:srgbClr val="0070C0"/>
                </a:solidFill>
                <a:latin typeface="Times New Roman" panose="02020603050405020304" pitchFamily="18" charset="0"/>
                <a:cs typeface="Arial"/>
                <a:sym typeface="Times New Roman" panose="02020603050405020304" pitchFamily="18" charset="0"/>
              </a:rPr>
              <a:t> trước.</a:t>
            </a:r>
            <a:endParaRPr lang="vi-VN" altLang="en-US" sz="3733" kern="0" dirty="0">
              <a:solidFill>
                <a:srgbClr val="0070C0"/>
              </a:solidFill>
              <a:latin typeface="Times New Roman" panose="02020603050405020304" pitchFamily="18" charset="0"/>
              <a:cs typeface="Arial"/>
              <a:sym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1085051" y="-372418"/>
            <a:ext cx="6467692" cy="2575511"/>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51" name="Google Shape;351;p41"/>
          <p:cNvSpPr/>
          <p:nvPr/>
        </p:nvSpPr>
        <p:spPr>
          <a:xfrm>
            <a:off x="5597400" y="1285733"/>
            <a:ext cx="997200" cy="40400"/>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Rectangle 57">
            <a:extLst>
              <a:ext uri="{FF2B5EF4-FFF2-40B4-BE49-F238E27FC236}">
                <a16:creationId xmlns:a16="http://schemas.microsoft.com/office/drawing/2014/main" id="{1D85F5B4-AC2D-BE47-90A0-A8EF19F3F9BE}"/>
              </a:ext>
            </a:extLst>
          </p:cNvPr>
          <p:cNvSpPr/>
          <p:nvPr/>
        </p:nvSpPr>
        <p:spPr>
          <a:xfrm>
            <a:off x="7156546" y="-139982"/>
            <a:ext cx="5891357" cy="1200329"/>
          </a:xfrm>
          <a:prstGeom prst="rect">
            <a:avLst/>
          </a:prstGeom>
        </p:spPr>
        <p:txBody>
          <a:bodyPr wrap="square">
            <a:spAutoFit/>
          </a:bodyPr>
          <a:lstStyle/>
          <a:p>
            <a:pPr algn="ctr" defTabSz="1219170">
              <a:buClr>
                <a:srgbClr val="000000"/>
              </a:buClr>
            </a:pPr>
            <a:r>
              <a:rPr lang="en-US" sz="7200" kern="0">
                <a:solidFill>
                  <a:srgbClr val="FFFF00"/>
                </a:solidFill>
                <a:latin typeface="SVN-Blenda Script" panose="02000804000000020003" pitchFamily="2" charset="0"/>
                <a:cs typeface="Arial"/>
                <a:sym typeface="Arial"/>
              </a:rPr>
              <a:t>Nội dung</a:t>
            </a:r>
            <a:endParaRPr lang="vi-VN" sz="7200" kern="0" dirty="0">
              <a:solidFill>
                <a:srgbClr val="FFFF00"/>
              </a:solidFill>
              <a:latin typeface="SVN-Blenda Script" panose="02000804000000020003" pitchFamily="2" charset="0"/>
              <a:cs typeface="Arial"/>
              <a:sym typeface="Arial"/>
            </a:endParaRPr>
          </a:p>
        </p:txBody>
      </p:sp>
      <p:sp>
        <p:nvSpPr>
          <p:cNvPr id="85" name="Rectangle 84">
            <a:extLst>
              <a:ext uri="{FF2B5EF4-FFF2-40B4-BE49-F238E27FC236}">
                <a16:creationId xmlns:a16="http://schemas.microsoft.com/office/drawing/2014/main" id="{7FE28EE4-F738-2B40-B7B3-B93DF22DC231}"/>
              </a:ext>
            </a:extLst>
          </p:cNvPr>
          <p:cNvSpPr/>
          <p:nvPr/>
        </p:nvSpPr>
        <p:spPr>
          <a:xfrm>
            <a:off x="2464128" y="1266692"/>
            <a:ext cx="5950744" cy="2308324"/>
          </a:xfrm>
          <a:prstGeom prst="rect">
            <a:avLst/>
          </a:prstGeom>
        </p:spPr>
        <p:txBody>
          <a:bodyPr wrap="square">
            <a:spAutoFit/>
          </a:bodyPr>
          <a:lstStyle/>
          <a:p>
            <a:pPr algn="ctr" eaLnBrk="0" fontAlgn="base" hangingPunct="0">
              <a:spcBef>
                <a:spcPct val="0"/>
              </a:spcBef>
              <a:spcAft>
                <a:spcPct val="0"/>
              </a:spcAft>
              <a:defRPr/>
            </a:pPr>
            <a:r>
              <a:rPr lang="vi-VN" altLang="vi-VN" sz="4800" b="1" dirty="0">
                <a:solidFill>
                  <a:schemeClr val="bg1"/>
                </a:solidFill>
                <a:latin typeface="Times New Roman" panose="02020603050405020304" pitchFamily="18" charset="0"/>
                <a:cs typeface="Arial"/>
                <a:sym typeface="Arial"/>
              </a:rPr>
              <a:t>1</a:t>
            </a:r>
            <a:r>
              <a:rPr lang="vi-VN" altLang="vi-VN" sz="4800" b="1">
                <a:solidFill>
                  <a:schemeClr val="bg1"/>
                </a:solidFill>
                <a:latin typeface="Times New Roman" panose="02020603050405020304" pitchFamily="18" charset="0"/>
                <a:cs typeface="Arial"/>
                <a:sym typeface="Arial"/>
              </a:rPr>
              <a:t>. </a:t>
            </a:r>
            <a:r>
              <a:rPr lang="en-US" altLang="vi-VN" sz="4800" b="1">
                <a:solidFill>
                  <a:schemeClr val="bg1"/>
                </a:solidFill>
                <a:latin typeface="Times New Roman" panose="02020603050405020304" pitchFamily="18" charset="0"/>
                <a:cs typeface="Arial"/>
                <a:sym typeface="Arial"/>
              </a:rPr>
              <a:t>Một số sự kiện tiêu biểu của cuộc khởi nghĩa Lam Sơn </a:t>
            </a:r>
            <a:endParaRPr lang="vi-VN" altLang="vi-VN" sz="4800" b="1" dirty="0">
              <a:solidFill>
                <a:schemeClr val="bg1"/>
              </a:solidFill>
              <a:latin typeface="Times New Roman" panose="02020603050405020304" pitchFamily="18" charset="0"/>
              <a:cs typeface="Arial"/>
              <a:sym typeface="Arial"/>
            </a:endParaRPr>
          </a:p>
        </p:txBody>
      </p:sp>
      <p:sp>
        <p:nvSpPr>
          <p:cNvPr id="86" name="Rectangle 85">
            <a:extLst>
              <a:ext uri="{FF2B5EF4-FFF2-40B4-BE49-F238E27FC236}">
                <a16:creationId xmlns:a16="http://schemas.microsoft.com/office/drawing/2014/main" id="{2039DC55-536F-9C4C-ABE5-849C2CD7B017}"/>
              </a:ext>
            </a:extLst>
          </p:cNvPr>
          <p:cNvSpPr/>
          <p:nvPr/>
        </p:nvSpPr>
        <p:spPr>
          <a:xfrm>
            <a:off x="2098446" y="4138147"/>
            <a:ext cx="6740622" cy="1569660"/>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4800" b="1">
                <a:solidFill>
                  <a:srgbClr val="FFFFFF"/>
                </a:solidFill>
                <a:latin typeface="Times New Roman" panose="02020603050405020304" pitchFamily="18" charset="0"/>
              </a:rPr>
              <a:t>2. Nguyên nhân thắng lợi và ý nghĩa lịch sử</a:t>
            </a:r>
            <a:endParaRPr lang="en-US" altLang="vi-VN" sz="4800" b="1" dirty="0">
              <a:solidFill>
                <a:srgbClr val="FFFFFF"/>
              </a:solidFill>
              <a:latin typeface="Times New Roman" panose="02020603050405020304" pitchFamily="18" charset="0"/>
            </a:endParaRPr>
          </a:p>
        </p:txBody>
      </p:sp>
      <p:sp>
        <p:nvSpPr>
          <p:cNvPr id="87" name="Oval 86">
            <a:extLst>
              <a:ext uri="{FF2B5EF4-FFF2-40B4-BE49-F238E27FC236}">
                <a16:creationId xmlns:a16="http://schemas.microsoft.com/office/drawing/2014/main" id="{5D142EB2-6A4F-3641-93CF-A220B3CEF98F}"/>
              </a:ext>
            </a:extLst>
          </p:cNvPr>
          <p:cNvSpPr/>
          <p:nvPr/>
        </p:nvSpPr>
        <p:spPr>
          <a:xfrm>
            <a:off x="1553828" y="1606215"/>
            <a:ext cx="812008" cy="648098"/>
          </a:xfrm>
          <a:prstGeom prst="ellipse">
            <a:avLst/>
          </a:prstGeom>
          <a:solidFill>
            <a:srgbClr val="FEFCE3"/>
          </a:solidFill>
          <a:ln w="762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88" name="Oval 87">
            <a:extLst>
              <a:ext uri="{FF2B5EF4-FFF2-40B4-BE49-F238E27FC236}">
                <a16:creationId xmlns:a16="http://schemas.microsoft.com/office/drawing/2014/main" id="{6197FBB8-C080-3C40-90B0-CBD3899E66B1}"/>
              </a:ext>
            </a:extLst>
          </p:cNvPr>
          <p:cNvSpPr/>
          <p:nvPr/>
        </p:nvSpPr>
        <p:spPr>
          <a:xfrm>
            <a:off x="1384160" y="4321936"/>
            <a:ext cx="812008" cy="648098"/>
          </a:xfrm>
          <a:prstGeom prst="ellipse">
            <a:avLst/>
          </a:prstGeom>
          <a:solidFill>
            <a:srgbClr val="FEFCE3"/>
          </a:solidFill>
          <a:ln w="762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pic>
        <p:nvPicPr>
          <p:cNvPr id="89" name="Graphic 88" descr="Globe">
            <a:extLst>
              <a:ext uri="{FF2B5EF4-FFF2-40B4-BE49-F238E27FC236}">
                <a16:creationId xmlns:a16="http://schemas.microsoft.com/office/drawing/2014/main" id="{20CE2EF6-9EDD-F44A-8045-65D0DD1E3EB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22999" y="1673178"/>
            <a:ext cx="529692" cy="529692"/>
          </a:xfrm>
          <a:prstGeom prst="rect">
            <a:avLst/>
          </a:prstGeom>
        </p:spPr>
      </p:pic>
      <p:pic>
        <p:nvPicPr>
          <p:cNvPr id="90" name="Graphic 89" descr="Lightbulb and gear">
            <a:extLst>
              <a:ext uri="{FF2B5EF4-FFF2-40B4-BE49-F238E27FC236}">
                <a16:creationId xmlns:a16="http://schemas.microsoft.com/office/drawing/2014/main" id="{1B752A92-CB06-8D4F-9A33-F5B44F3D5F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58799" y="4321936"/>
            <a:ext cx="662730" cy="662730"/>
          </a:xfrm>
          <a:prstGeom prst="rect">
            <a:avLst/>
          </a:prstGeom>
        </p:spPr>
      </p:pic>
      <p:pic>
        <p:nvPicPr>
          <p:cNvPr id="1028" name="Picture 4">
            <a:extLst>
              <a:ext uri="{FF2B5EF4-FFF2-40B4-BE49-F238E27FC236}">
                <a16:creationId xmlns:a16="http://schemas.microsoft.com/office/drawing/2014/main" id="{9F5D9648-AF52-CD4A-ACD2-C74A028D43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368124"/>
            <a:ext cx="1634389" cy="1634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414867" y="506312"/>
            <a:ext cx="11506199" cy="646331"/>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1378092" y="1331712"/>
            <a:ext cx="8258106"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a</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Lê Lợi dựng cờ khởi nghĩa. </a:t>
            </a:r>
          </a:p>
        </p:txBody>
      </p:sp>
    </p:spTree>
    <p:extLst>
      <p:ext uri="{BB962C8B-B14F-4D97-AF65-F5344CB8AC3E}">
        <p14:creationId xmlns:p14="http://schemas.microsoft.com/office/powerpoint/2010/main" val="462804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420E5A-A433-14E5-8A87-B5B8DFE7817B}"/>
              </a:ext>
            </a:extLst>
          </p:cNvPr>
          <p:cNvGrpSpPr/>
          <p:nvPr/>
        </p:nvGrpSpPr>
        <p:grpSpPr>
          <a:xfrm>
            <a:off x="804112" y="2016186"/>
            <a:ext cx="10490905" cy="1838225"/>
            <a:chOff x="2967789" y="-1700463"/>
            <a:chExt cx="7636235" cy="1414719"/>
          </a:xfrm>
        </p:grpSpPr>
        <p:sp>
          <p:nvSpPr>
            <p:cNvPr id="5" name="Rounded Rectangle 14">
              <a:extLst>
                <a:ext uri="{FF2B5EF4-FFF2-40B4-BE49-F238E27FC236}">
                  <a16:creationId xmlns:a16="http://schemas.microsoft.com/office/drawing/2014/main" id="{BC6FC4A5-190D-3395-680A-03444969FDB7}"/>
                </a:ext>
              </a:extLst>
            </p:cNvPr>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AC31417F-A755-9430-7038-DD9BFAAD9D4C}"/>
                </a:ext>
              </a:extLst>
            </p:cNvPr>
            <p:cNvSpPr/>
            <p:nvPr/>
          </p:nvSpPr>
          <p:spPr>
            <a:xfrm>
              <a:off x="3111975" y="-1598985"/>
              <a:ext cx="7492049" cy="1113281"/>
            </a:xfrm>
            <a:prstGeom prst="rect">
              <a:avLst/>
            </a:prstGeom>
          </p:spPr>
          <p:txBody>
            <a:bodyPr wrap="square">
              <a:spAutoFit/>
            </a:bodyPr>
            <a:lstStyle/>
            <a:p>
              <a:pPr lvl="0" algn="ctr"/>
              <a:r>
                <a:rPr lang="en-US" sz="4400" b="1" smtClean="0">
                  <a:latin typeface="Times New Roman" panose="02020603050405020304" pitchFamily="18" charset="0"/>
                  <a:cs typeface="Times New Roman" panose="02020603050405020304" pitchFamily="18" charset="0"/>
                </a:rPr>
                <a:t>Xem đoạn video sau, cho biết nội dung </a:t>
              </a:r>
            </a:p>
            <a:p>
              <a:pPr lvl="0" algn="ctr"/>
              <a:r>
                <a:rPr lang="en-US" sz="4400" b="1" smtClean="0">
                  <a:latin typeface="Times New Roman" panose="02020603050405020304" pitchFamily="18" charset="0"/>
                  <a:cs typeface="Times New Roman" panose="02020603050405020304" pitchFamily="18" charset="0"/>
                </a:rPr>
                <a:t>nói về điều gì?</a:t>
              </a:r>
              <a:endParaRPr lang="vi-VN" sz="4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7013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à minh bóc lột">
            <a:hlinkClick r:id="" action="ppaction://media"/>
            <a:extLst>
              <a:ext uri="{FF2B5EF4-FFF2-40B4-BE49-F238E27FC236}">
                <a16:creationId xmlns:a16="http://schemas.microsoft.com/office/drawing/2014/main" id="{0A353091-30C8-1F1D-B0D3-EE5EAB41F8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3419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924838-EC99-7340-8E47-590FBB663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44684" cy="5520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486984-8FE6-A641-8273-D10D287EC42A}"/>
              </a:ext>
            </a:extLst>
          </p:cNvPr>
          <p:cNvSpPr/>
          <p:nvPr/>
        </p:nvSpPr>
        <p:spPr>
          <a:xfrm>
            <a:off x="0" y="5573579"/>
            <a:ext cx="6096000" cy="1241237"/>
          </a:xfrm>
          <a:prstGeom prst="rect">
            <a:avLst/>
          </a:prstGeom>
        </p:spPr>
        <p:txBody>
          <a:bodyPr wrap="square">
            <a:spAutoFit/>
          </a:bodyPr>
          <a:lstStyle/>
          <a:p>
            <a:pPr algn="ctr" defTabSz="1219170">
              <a:buClr>
                <a:srgbClr val="000000"/>
              </a:buClr>
              <a:defRPr/>
            </a:pPr>
            <a:r>
              <a:rPr lang="vi-VN" sz="3733" b="1" i="1" kern="0" dirty="0">
                <a:solidFill>
                  <a:srgbClr val="000000"/>
                </a:solidFill>
                <a:latin typeface="Times New Roman" panose="02020603050405020304" pitchFamily="18" charset="0"/>
                <a:cs typeface="Times New Roman" panose="02020603050405020304" pitchFamily="18" charset="0"/>
                <a:sym typeface="Arial"/>
              </a:rPr>
              <a:t>Tranh mô tả cảnh cướp bóc của quân Minh</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8" name="Picture 6" descr="20 vạn quân Minh tràn vào nước ta, nhà Hồ sụp đổ nhanh chóng, khởi nghĩa nổ ra khắp nơi - Ảnh 1.">
            <a:extLst>
              <a:ext uri="{FF2B5EF4-FFF2-40B4-BE49-F238E27FC236}">
                <a16:creationId xmlns:a16="http://schemas.microsoft.com/office/drawing/2014/main" id="{5352A98C-95DB-A248-AE19-6E038F471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31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outVertical)">
                                      <p:cBhvr>
                                        <p:cTn id="7" dur="500"/>
                                        <p:tgtEl>
                                          <p:spTgt spid="2355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barn(outVertical)">
                                      <p:cBhvr>
                                        <p:cTn id="13"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1046</TotalTime>
  <Words>1848</Words>
  <Application>Microsoft Office PowerPoint</Application>
  <PresentationFormat>Widescreen</PresentationFormat>
  <Paragraphs>183</Paragraphs>
  <Slides>44</Slides>
  <Notes>17</Notes>
  <HiddenSlides>0</HiddenSlides>
  <MMClips>4</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44</vt:i4>
      </vt:variant>
    </vt:vector>
  </HeadingPairs>
  <TitlesOfParts>
    <vt:vector size="74" baseType="lpstr">
      <vt:lpstr>.VnArial</vt:lpstr>
      <vt:lpstr>Advent Pro</vt:lpstr>
      <vt:lpstr>Anaheim</vt:lpstr>
      <vt:lpstr>Arial</vt:lpstr>
      <vt:lpstr>Assistant Medium</vt:lpstr>
      <vt:lpstr>Calibri</vt:lpstr>
      <vt:lpstr>Calibri Light</vt:lpstr>
      <vt:lpstr>Livvic</vt:lpstr>
      <vt:lpstr>Nunito</vt:lpstr>
      <vt:lpstr>Oswald</vt:lpstr>
      <vt:lpstr>Patrick Hand</vt:lpstr>
      <vt:lpstr>Patrick Hand SC</vt:lpstr>
      <vt:lpstr>Poppins</vt:lpstr>
      <vt:lpstr>Rajdhani</vt:lpstr>
      <vt:lpstr>Roboto Condensed</vt:lpstr>
      <vt:lpstr>Roboto Condensed Light</vt:lpstr>
      <vt:lpstr>Snell Roundhand Black</vt:lpstr>
      <vt:lpstr>SVN-Blenda Script</vt:lpstr>
      <vt:lpstr>Times New Roman</vt:lpstr>
      <vt:lpstr>Tinos</vt:lpstr>
      <vt:lpstr>Wingdings</vt:lpstr>
      <vt:lpstr>World War II D-Day Invasion by Slidesgo</vt:lpstr>
      <vt:lpstr>War Background by Slidesgo</vt:lpstr>
      <vt:lpstr>1_Quintus template</vt:lpstr>
      <vt:lpstr>English Language Grammar Rules by Slidesgo</vt:lpstr>
      <vt:lpstr>Dongzhi Festival by Slidesgo</vt:lpstr>
      <vt:lpstr>1_Office Theme</vt:lpstr>
      <vt:lpstr>2_Dongzhi Festival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Acer</cp:lastModifiedBy>
  <cp:revision>40</cp:revision>
  <dcterms:created xsi:type="dcterms:W3CDTF">2021-11-01T07:15:48Z</dcterms:created>
  <dcterms:modified xsi:type="dcterms:W3CDTF">2026-04-05T11:20:10Z</dcterms:modified>
</cp:coreProperties>
</file>