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18"/>
  </p:notesMasterIdLst>
  <p:sldIdLst>
    <p:sldId id="282" r:id="rId4"/>
    <p:sldId id="256" r:id="rId5"/>
    <p:sldId id="262" r:id="rId6"/>
    <p:sldId id="263" r:id="rId7"/>
    <p:sldId id="267" r:id="rId8"/>
    <p:sldId id="268" r:id="rId9"/>
    <p:sldId id="279" r:id="rId10"/>
    <p:sldId id="280" r:id="rId11"/>
    <p:sldId id="281" r:id="rId12"/>
    <p:sldId id="265" r:id="rId13"/>
    <p:sldId id="266" r:id="rId14"/>
    <p:sldId id="264" r:id="rId15"/>
    <p:sldId id="257"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824"/>
    <a:srgbClr val="058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33" autoAdjust="0"/>
  </p:normalViewPr>
  <p:slideViewPr>
    <p:cSldViewPr snapToGrid="0" showGuides="1">
      <p:cViewPr varScale="1">
        <p:scale>
          <a:sx n="83" d="100"/>
          <a:sy n="83" d="100"/>
        </p:scale>
        <p:origin x="658" y="48"/>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6CD38-9592-463A-8ADB-C334E80E58D4}"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CB917-B4A8-4289-8636-0D372D3D209D}" type="slidenum">
              <a:rPr lang="en-US" smtClean="0"/>
              <a:t>‹#›</a:t>
            </a:fld>
            <a:endParaRPr lang="en-US"/>
          </a:p>
        </p:txBody>
      </p:sp>
    </p:spTree>
    <p:extLst>
      <p:ext uri="{BB962C8B-B14F-4D97-AF65-F5344CB8AC3E}">
        <p14:creationId xmlns:p14="http://schemas.microsoft.com/office/powerpoint/2010/main" val="143590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8823DD-6200-9361-8302-8C0A3FC0F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099C43-990B-4205-54C1-3FFA6C155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72D395-356B-0E34-F957-889737B34D02}"/>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5" name="Footer Placeholder 4">
            <a:extLst>
              <a:ext uri="{FF2B5EF4-FFF2-40B4-BE49-F238E27FC236}">
                <a16:creationId xmlns:a16="http://schemas.microsoft.com/office/drawing/2014/main" xmlns="" id="{6A518EDF-12E5-B31C-3189-D64A92B8A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16EFAF-A9FE-B885-1010-EC5F7F9BD0AE}"/>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270326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8A59C-E939-4B45-A7EF-A70F797D3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6DE681D-335D-00DD-2893-F2EDB56C72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152E3C-6DA3-E07A-6C07-C23B36E9A07E}"/>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5" name="Footer Placeholder 4">
            <a:extLst>
              <a:ext uri="{FF2B5EF4-FFF2-40B4-BE49-F238E27FC236}">
                <a16:creationId xmlns:a16="http://schemas.microsoft.com/office/drawing/2014/main" xmlns="" id="{CB2D8FE6-1CB1-4015-F215-439A49FAB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D5DF12-C3A3-B840-7EDF-41C3C7F7C9A0}"/>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49868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0075122-5BC8-2F17-4FE3-41C30A5E66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023A30-173A-1AD7-2EF3-C4FFBF301E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4AC898-1833-E730-41CD-5ED811F2D72C}"/>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5" name="Footer Placeholder 4">
            <a:extLst>
              <a:ext uri="{FF2B5EF4-FFF2-40B4-BE49-F238E27FC236}">
                <a16:creationId xmlns:a16="http://schemas.microsoft.com/office/drawing/2014/main" xmlns="" id="{6D9EB509-4C50-1F32-A58C-D2CB5BE6E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14953F-C7BE-3E4B-8CDE-EDADE5277E10}"/>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3499908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54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23" indent="0" algn="ctr">
              <a:buNone/>
              <a:defRPr/>
            </a:lvl2pPr>
            <a:lvl3pPr marL="914446" indent="0" algn="ctr">
              <a:buNone/>
              <a:defRPr/>
            </a:lvl3pPr>
            <a:lvl4pPr marL="1371669" indent="0" algn="ctr">
              <a:buNone/>
              <a:defRPr/>
            </a:lvl4pPr>
            <a:lvl5pPr marL="1828891" indent="0" algn="ctr">
              <a:buNone/>
              <a:defRPr/>
            </a:lvl5pPr>
            <a:lvl6pPr marL="2286114" indent="0" algn="ctr">
              <a:buNone/>
              <a:defRPr/>
            </a:lvl6pPr>
            <a:lvl7pPr marL="2743337" indent="0" algn="ctr">
              <a:buNone/>
              <a:defRPr/>
            </a:lvl7pPr>
            <a:lvl8pPr marL="3200560" indent="0" algn="ctr">
              <a:buNone/>
              <a:defRPr/>
            </a:lvl8pPr>
            <a:lvl9pPr marL="365778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8580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7981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23" indent="0">
              <a:buNone/>
              <a:defRPr sz="1800"/>
            </a:lvl2pPr>
            <a:lvl3pPr marL="914446" indent="0">
              <a:buNone/>
              <a:defRPr sz="1600"/>
            </a:lvl3pPr>
            <a:lvl4pPr marL="1371669" indent="0">
              <a:buNone/>
              <a:defRPr sz="1400"/>
            </a:lvl4pPr>
            <a:lvl5pPr marL="1828891" indent="0">
              <a:buNone/>
              <a:defRPr sz="1400"/>
            </a:lvl5pPr>
            <a:lvl6pPr marL="2286114" indent="0">
              <a:buNone/>
              <a:defRPr sz="1400"/>
            </a:lvl6pPr>
            <a:lvl7pPr marL="2743337" indent="0">
              <a:buNone/>
              <a:defRPr sz="1400"/>
            </a:lvl7pPr>
            <a:lvl8pPr marL="3200560" indent="0">
              <a:buNone/>
              <a:defRPr sz="1400"/>
            </a:lvl8pPr>
            <a:lvl9pPr marL="365778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8064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6146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138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902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67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81852-1AD6-8503-C8D2-8D16C93A4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4E1AEE2-EF8C-C9D6-050D-5BD25968CC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F0BA18-CE4E-C0A5-5201-2A2BD7C10773}"/>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5" name="Footer Placeholder 4">
            <a:extLst>
              <a:ext uri="{FF2B5EF4-FFF2-40B4-BE49-F238E27FC236}">
                <a16:creationId xmlns:a16="http://schemas.microsoft.com/office/drawing/2014/main" xmlns="" id="{75E8C8E7-0802-442A-C14C-4724B3BF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83AA9C-C069-C513-A6C4-5413825B3499}"/>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98255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4828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519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393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639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506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249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69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119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266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85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ED7271-6D31-B4B7-5F63-51DE3A863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79665E3-D8C1-BD60-AA37-A2E03F10C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58E86D-6B75-D427-E350-78E2B95745A0}"/>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5" name="Footer Placeholder 4">
            <a:extLst>
              <a:ext uri="{FF2B5EF4-FFF2-40B4-BE49-F238E27FC236}">
                <a16:creationId xmlns:a16="http://schemas.microsoft.com/office/drawing/2014/main" xmlns="" id="{F0755208-2AEF-58B9-94CC-F5D68962D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9B72BE-6ABF-8957-4B3A-715F234FC6E8}"/>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61995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944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99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53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127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6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65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AEEA1D-E3BB-AB4F-358C-EA6DD9971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37B3F5-59CC-198D-396B-3C31EA6B82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5BD790-43CD-90B3-AA9A-3F52EAF523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975953-DD13-378F-9C2F-BD8C4992788E}"/>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6" name="Footer Placeholder 5">
            <a:extLst>
              <a:ext uri="{FF2B5EF4-FFF2-40B4-BE49-F238E27FC236}">
                <a16:creationId xmlns:a16="http://schemas.microsoft.com/office/drawing/2014/main" xmlns="" id="{1848AE4E-B224-CA88-C51B-43B855D04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5B796E-926C-F226-B58D-ED1849CB1744}"/>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229206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368D6-C49F-E80E-0EF7-631F7B3D3E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008818D-A39F-54E5-D3ED-99F4E78AF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D3BA62-2D82-1460-98F9-BA31F5108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71FC9B-C85F-8E75-87C8-B3252C17B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4796BC-88BF-1ECB-3BD9-24B329B4C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F96A2ED-2D72-16E8-E9A6-6E3B80938411}"/>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8" name="Footer Placeholder 7">
            <a:extLst>
              <a:ext uri="{FF2B5EF4-FFF2-40B4-BE49-F238E27FC236}">
                <a16:creationId xmlns:a16="http://schemas.microsoft.com/office/drawing/2014/main" xmlns="" id="{5359685E-F9E8-C94D-D421-31806E3635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70FF22-2579-1AF5-EFD4-5D5D81F541E7}"/>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3711636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88120-F4FC-5CBC-9079-77A89DCF5B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15ACDD0-A72D-2956-B896-C180C3C0E41F}"/>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4" name="Footer Placeholder 3">
            <a:extLst>
              <a:ext uri="{FF2B5EF4-FFF2-40B4-BE49-F238E27FC236}">
                <a16:creationId xmlns:a16="http://schemas.microsoft.com/office/drawing/2014/main" xmlns="" id="{0A0E7FE4-F1B5-F1A3-995B-FFD2AE3FC6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7029B2A-4F21-5197-C4D6-A35934011E1A}"/>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031778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DCAE453-4383-5BCD-86D7-71965254F8C1}"/>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3" name="Footer Placeholder 2">
            <a:extLst>
              <a:ext uri="{FF2B5EF4-FFF2-40B4-BE49-F238E27FC236}">
                <a16:creationId xmlns:a16="http://schemas.microsoft.com/office/drawing/2014/main" xmlns="" id="{3955426F-6BF2-6527-D526-61573C4BBB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283B92F-4D03-75EC-E271-A103367BF696}"/>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47360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067264-D0FE-379D-6335-06CA4CD4B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01067B-D7B7-625D-A3F1-B2A6B899F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3FBBB38-86D2-0137-0AE0-A17C407B3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F2CC7C-6632-6657-C95B-2DDF063517D4}"/>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6" name="Footer Placeholder 5">
            <a:extLst>
              <a:ext uri="{FF2B5EF4-FFF2-40B4-BE49-F238E27FC236}">
                <a16:creationId xmlns:a16="http://schemas.microsoft.com/office/drawing/2014/main" xmlns="" id="{A95DB514-2846-02CB-22F7-104048D33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FCCD9A-7657-3A4A-DD0F-139B8FB2F1EE}"/>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96692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791B1-78FA-B588-1FDC-B83048901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5B75DC-AE44-EF5A-483B-3B6B996AE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977E15D-FC51-7B2D-CB8F-99AB3A60D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D8BAF01-2A21-B1D7-B8E5-AA6CDE9F16C3}"/>
              </a:ext>
            </a:extLst>
          </p:cNvPr>
          <p:cNvSpPr>
            <a:spLocks noGrp="1"/>
          </p:cNvSpPr>
          <p:nvPr>
            <p:ph type="dt" sz="half" idx="10"/>
          </p:nvPr>
        </p:nvSpPr>
        <p:spPr/>
        <p:txBody>
          <a:bodyPr/>
          <a:lstStyle/>
          <a:p>
            <a:fld id="{62DC9260-C554-4C66-9873-F9C6EDE248B2}" type="datetimeFigureOut">
              <a:rPr lang="en-US" smtClean="0"/>
              <a:t>1/29/2026</a:t>
            </a:fld>
            <a:endParaRPr lang="en-US"/>
          </a:p>
        </p:txBody>
      </p:sp>
      <p:sp>
        <p:nvSpPr>
          <p:cNvPr id="6" name="Footer Placeholder 5">
            <a:extLst>
              <a:ext uri="{FF2B5EF4-FFF2-40B4-BE49-F238E27FC236}">
                <a16:creationId xmlns:a16="http://schemas.microsoft.com/office/drawing/2014/main" xmlns="" id="{490A7E16-43A7-E646-74D8-20323C0F8E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4A7999-BDA4-489B-0869-EF894F72DDCA}"/>
              </a:ext>
            </a:extLst>
          </p:cNvPr>
          <p:cNvSpPr>
            <a:spLocks noGrp="1"/>
          </p:cNvSpPr>
          <p:nvPr>
            <p:ph type="sldNum" sz="quarter" idx="12"/>
          </p:nvPr>
        </p:nvSpPr>
        <p:spPr/>
        <p:txBody>
          <a:bodyPr/>
          <a:lstStyle/>
          <a:p>
            <a:fld id="{05776068-1AAC-4878-91D5-5F6982B3521E}" type="slidenum">
              <a:rPr lang="en-US" smtClean="0"/>
              <a:t>‹#›</a:t>
            </a:fld>
            <a:endParaRPr lang="en-US"/>
          </a:p>
        </p:txBody>
      </p:sp>
    </p:spTree>
    <p:extLst>
      <p:ext uri="{BB962C8B-B14F-4D97-AF65-F5344CB8AC3E}">
        <p14:creationId xmlns:p14="http://schemas.microsoft.com/office/powerpoint/2010/main" val="17487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395F7D-ED98-05EA-530E-AE1EE18ED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A469A1D-08FD-AACF-F146-157E98506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DB3DCF-9424-BCE2-EAFF-184CCFF61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9260-C554-4C66-9873-F9C6EDE248B2}" type="datetimeFigureOut">
              <a:rPr lang="en-US" smtClean="0"/>
              <a:t>1/29/2026</a:t>
            </a:fld>
            <a:endParaRPr lang="en-US"/>
          </a:p>
        </p:txBody>
      </p:sp>
      <p:sp>
        <p:nvSpPr>
          <p:cNvPr id="5" name="Footer Placeholder 4">
            <a:extLst>
              <a:ext uri="{FF2B5EF4-FFF2-40B4-BE49-F238E27FC236}">
                <a16:creationId xmlns:a16="http://schemas.microsoft.com/office/drawing/2014/main" xmlns="" id="{A99CF816-FA50-161F-71C2-E30325B31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FAE37B0-8A98-71EE-9180-B3AE2C617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76068-1AAC-4878-91D5-5F6982B3521E}" type="slidenum">
              <a:rPr lang="en-US" smtClean="0"/>
              <a:t>‹#›</a:t>
            </a:fld>
            <a:endParaRPr lang="en-US"/>
          </a:p>
        </p:txBody>
      </p:sp>
    </p:spTree>
    <p:extLst>
      <p:ext uri="{BB962C8B-B14F-4D97-AF65-F5344CB8AC3E}">
        <p14:creationId xmlns:p14="http://schemas.microsoft.com/office/powerpoint/2010/main" val="301993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6"/>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425036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23" algn="ctr" rtl="0" fontAlgn="base">
        <a:spcBef>
          <a:spcPct val="0"/>
        </a:spcBef>
        <a:spcAft>
          <a:spcPct val="0"/>
        </a:spcAft>
        <a:defRPr sz="4400">
          <a:solidFill>
            <a:schemeClr val="tx2"/>
          </a:solidFill>
          <a:latin typeface="Arial" charset="0"/>
        </a:defRPr>
      </a:lvl6pPr>
      <a:lvl7pPr marL="914446" algn="ctr" rtl="0" fontAlgn="base">
        <a:spcBef>
          <a:spcPct val="0"/>
        </a:spcBef>
        <a:spcAft>
          <a:spcPct val="0"/>
        </a:spcAft>
        <a:defRPr sz="4400">
          <a:solidFill>
            <a:schemeClr val="tx2"/>
          </a:solidFill>
          <a:latin typeface="Arial" charset="0"/>
        </a:defRPr>
      </a:lvl7pPr>
      <a:lvl8pPr marL="1371669" algn="ctr" rtl="0" fontAlgn="base">
        <a:spcBef>
          <a:spcPct val="0"/>
        </a:spcBef>
        <a:spcAft>
          <a:spcPct val="0"/>
        </a:spcAft>
        <a:defRPr sz="4400">
          <a:solidFill>
            <a:schemeClr val="tx2"/>
          </a:solidFill>
          <a:latin typeface="Arial" charset="0"/>
        </a:defRPr>
      </a:lvl8pPr>
      <a:lvl9pPr marL="1828891" algn="ctr" rtl="0" fontAlgn="base">
        <a:spcBef>
          <a:spcPct val="0"/>
        </a:spcBef>
        <a:spcAft>
          <a:spcPct val="0"/>
        </a:spcAft>
        <a:defRPr sz="4400">
          <a:solidFill>
            <a:schemeClr val="tx2"/>
          </a:solidFill>
          <a:latin typeface="Arial" charset="0"/>
        </a:defRPr>
      </a:lvl9pPr>
    </p:titleStyle>
    <p:bodyStyle>
      <a:lvl1pPr marL="342917" indent="-342917" algn="l" rtl="0" eaLnBrk="0" fontAlgn="base" hangingPunct="0">
        <a:spcBef>
          <a:spcPct val="20000"/>
        </a:spcBef>
        <a:spcAft>
          <a:spcPct val="0"/>
        </a:spcAft>
        <a:buChar char="•"/>
        <a:defRPr sz="3200">
          <a:solidFill>
            <a:schemeClr val="tx1"/>
          </a:solidFill>
          <a:latin typeface="+mn-lt"/>
          <a:ea typeface="+mn-ea"/>
          <a:cs typeface="+mn-cs"/>
        </a:defRPr>
      </a:lvl1pPr>
      <a:lvl2pPr marL="742987" indent="-285764" algn="l" rtl="0" eaLnBrk="0" fontAlgn="base" hangingPunct="0">
        <a:spcBef>
          <a:spcPct val="20000"/>
        </a:spcBef>
        <a:spcAft>
          <a:spcPct val="0"/>
        </a:spcAft>
        <a:buChar char="–"/>
        <a:defRPr sz="2800">
          <a:solidFill>
            <a:schemeClr val="tx1"/>
          </a:solidFill>
          <a:latin typeface="+mn-lt"/>
        </a:defRPr>
      </a:lvl2pPr>
      <a:lvl3pPr marL="1143057" indent="-228611" algn="l" rtl="0" eaLnBrk="0" fontAlgn="base" hangingPunct="0">
        <a:spcBef>
          <a:spcPct val="20000"/>
        </a:spcBef>
        <a:spcAft>
          <a:spcPct val="0"/>
        </a:spcAft>
        <a:buChar char="•"/>
        <a:defRPr sz="2400">
          <a:solidFill>
            <a:schemeClr val="tx1"/>
          </a:solidFill>
          <a:latin typeface="+mn-lt"/>
        </a:defRPr>
      </a:lvl3pPr>
      <a:lvl4pPr marL="1600280" indent="-228611" algn="l" rtl="0" eaLnBrk="0" fontAlgn="base" hangingPunct="0">
        <a:spcBef>
          <a:spcPct val="20000"/>
        </a:spcBef>
        <a:spcAft>
          <a:spcPct val="0"/>
        </a:spcAft>
        <a:buChar char="–"/>
        <a:defRPr sz="2000">
          <a:solidFill>
            <a:schemeClr val="tx1"/>
          </a:solidFill>
          <a:latin typeface="+mn-lt"/>
        </a:defRPr>
      </a:lvl4pPr>
      <a:lvl5pPr marL="2057503" indent="-228611" algn="l" rtl="0" eaLnBrk="0" fontAlgn="base" hangingPunct="0">
        <a:spcBef>
          <a:spcPct val="20000"/>
        </a:spcBef>
        <a:spcAft>
          <a:spcPct val="0"/>
        </a:spcAft>
        <a:buChar char="»"/>
        <a:defRPr sz="2000">
          <a:solidFill>
            <a:schemeClr val="tx1"/>
          </a:solidFill>
          <a:latin typeface="+mn-lt"/>
        </a:defRPr>
      </a:lvl5pPr>
      <a:lvl6pPr marL="2514726" indent="-228611" algn="l" rtl="0" fontAlgn="base">
        <a:spcBef>
          <a:spcPct val="20000"/>
        </a:spcBef>
        <a:spcAft>
          <a:spcPct val="0"/>
        </a:spcAft>
        <a:buChar char="»"/>
        <a:defRPr sz="2000">
          <a:solidFill>
            <a:schemeClr val="tx1"/>
          </a:solidFill>
          <a:latin typeface="+mn-lt"/>
        </a:defRPr>
      </a:lvl6pPr>
      <a:lvl7pPr marL="2971949" indent="-228611" algn="l" rtl="0" fontAlgn="base">
        <a:spcBef>
          <a:spcPct val="20000"/>
        </a:spcBef>
        <a:spcAft>
          <a:spcPct val="0"/>
        </a:spcAft>
        <a:buChar char="»"/>
        <a:defRPr sz="2000">
          <a:solidFill>
            <a:schemeClr val="tx1"/>
          </a:solidFill>
          <a:latin typeface="+mn-lt"/>
        </a:defRPr>
      </a:lvl7pPr>
      <a:lvl8pPr marL="3429171" indent="-228611" algn="l" rtl="0" fontAlgn="base">
        <a:spcBef>
          <a:spcPct val="20000"/>
        </a:spcBef>
        <a:spcAft>
          <a:spcPct val="0"/>
        </a:spcAft>
        <a:buChar char="»"/>
        <a:defRPr sz="2000">
          <a:solidFill>
            <a:schemeClr val="tx1"/>
          </a:solidFill>
          <a:latin typeface="+mn-lt"/>
        </a:defRPr>
      </a:lvl8pPr>
      <a:lvl9pPr marL="3886394" indent="-22861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1/29/2026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4801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2484438" y="987425"/>
            <a:ext cx="7313614" cy="4824412"/>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36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3536950" y="3886201"/>
            <a:ext cx="5644757" cy="646331"/>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3600" b="1" dirty="0">
                <a:solidFill>
                  <a:srgbClr val="000099"/>
                </a:solidFill>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Môn:Ngữ</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văn</a:t>
            </a:r>
            <a:r>
              <a:rPr lang="en-US" sz="3600" b="1" dirty="0">
                <a:solidFill>
                  <a:srgbClr val="000099"/>
                </a:solidFill>
                <a:latin typeface="Arial" panose="020B0604020202020204" pitchFamily="34" charset="0"/>
                <a:cs typeface="Arial" panose="020B0604020202020204" pitchFamily="34" charset="0"/>
              </a:rPr>
              <a:t> - </a:t>
            </a:r>
            <a:r>
              <a:rPr lang="en-US" sz="3600" b="1" dirty="0" err="1">
                <a:solidFill>
                  <a:srgbClr val="000099"/>
                </a:solidFill>
                <a:latin typeface="Arial" panose="020B0604020202020204" pitchFamily="34" charset="0"/>
                <a:cs typeface="Arial" panose="020B0604020202020204" pitchFamily="34" charset="0"/>
              </a:rPr>
              <a:t>Lớp</a:t>
            </a:r>
            <a:r>
              <a:rPr lang="en-US" sz="3600" b="1" dirty="0">
                <a:solidFill>
                  <a:srgbClr val="000099"/>
                </a:solidFill>
                <a:latin typeface="Arial" panose="020B0604020202020204" pitchFamily="34" charset="0"/>
                <a:cs typeface="Arial" panose="020B0604020202020204" pitchFamily="34" charset="0"/>
              </a:rPr>
              <a:t> 8</a:t>
            </a: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02" y="2338388"/>
            <a:ext cx="4810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438400"/>
            <a:ext cx="91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464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2EBFA4F-73F3-1182-4435-F93304FAB069}"/>
              </a:ext>
            </a:extLst>
          </p:cNvPr>
          <p:cNvSpPr txBox="1"/>
          <p:nvPr/>
        </p:nvSpPr>
        <p:spPr>
          <a:xfrm>
            <a:off x="168096" y="1258448"/>
            <a:ext cx="9409340" cy="58477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a</a:t>
            </a:r>
            <a:r>
              <a:rPr lang="vi-VN" sz="3200" dirty="0">
                <a:solidFill>
                  <a:srgbClr val="000000"/>
                </a:solidFill>
                <a:effectLst/>
                <a:latin typeface="Times New Roman" panose="02020603050405020304" pitchFamily="18" charset="0"/>
                <a:ea typeface="Calibri" panose="020F0502020204030204" pitchFamily="34" charset="0"/>
              </a:rPr>
              <a:t>. - </a:t>
            </a:r>
            <a:r>
              <a:rPr lang="vi-VN" sz="3200" b="1" i="1" dirty="0">
                <a:solidFill>
                  <a:srgbClr val="000000"/>
                </a:solidFill>
                <a:effectLst/>
                <a:latin typeface="Times New Roman" panose="02020603050405020304" pitchFamily="18" charset="0"/>
                <a:ea typeface="Calibri" panose="020F0502020204030204" pitchFamily="34" charset="0"/>
              </a:rPr>
              <a:t>những</a:t>
            </a:r>
            <a:r>
              <a:rPr lang="vi-VN" sz="3200" i="1" dirty="0">
                <a:solidFill>
                  <a:srgbClr val="000000"/>
                </a:solidFill>
                <a:effectLst/>
                <a:latin typeface="Times New Roman" panose="02020603050405020304" pitchFamily="18" charset="0"/>
                <a:ea typeface="Calibri" panose="020F0502020204030204" pitchFamily="34" charset="0"/>
              </a:rPr>
              <a:t> điều mới mẻ: </a:t>
            </a:r>
            <a:r>
              <a:rPr lang="vi-VN" sz="3200" b="1" i="1" dirty="0">
                <a:solidFill>
                  <a:srgbClr val="000000"/>
                </a:solidFill>
                <a:effectLst/>
                <a:latin typeface="Times New Roman" panose="02020603050405020304" pitchFamily="18" charset="0"/>
                <a:ea typeface="Calibri" panose="020F0502020204030204" pitchFamily="34" charset="0"/>
              </a:rPr>
              <a:t>nhữn</a:t>
            </a:r>
            <a:r>
              <a:rPr lang="vi-VN" sz="3200" i="1" dirty="0">
                <a:solidFill>
                  <a:srgbClr val="000000"/>
                </a:solidFill>
                <a:effectLst/>
                <a:latin typeface="Times New Roman" panose="02020603050405020304" pitchFamily="18" charset="0"/>
                <a:ea typeface="Calibri" panose="020F0502020204030204" pitchFamily="34" charset="0"/>
              </a:rPr>
              <a:t>g</a:t>
            </a:r>
            <a:r>
              <a:rPr lang="vi-VN" sz="3200" dirty="0">
                <a:solidFill>
                  <a:srgbClr val="000000"/>
                </a:solidFill>
                <a:effectLst/>
                <a:latin typeface="Times New Roman" panose="02020603050405020304" pitchFamily="18" charset="0"/>
                <a:ea typeface="Calibri" panose="020F0502020204030204" pitchFamily="34" charset="0"/>
              </a:rPr>
              <a:t> là phó từ chỉ lượng;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xmlns="" id="{524E9350-FB19-17A1-FAE7-66D140D4F013}"/>
              </a:ext>
            </a:extLst>
          </p:cNvPr>
          <p:cNvSpPr txBox="1"/>
          <p:nvPr/>
        </p:nvSpPr>
        <p:spPr>
          <a:xfrm>
            <a:off x="168096" y="1786558"/>
            <a:ext cx="11303453" cy="1077218"/>
          </a:xfrm>
          <a:prstGeom prst="rect">
            <a:avLst/>
          </a:prstGeom>
          <a:solidFill>
            <a:schemeClr val="accent2">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b="1" i="1" dirty="0">
                <a:solidFill>
                  <a:srgbClr val="000000"/>
                </a:solidFill>
                <a:effectLst/>
                <a:latin typeface="Times New Roman" panose="02020603050405020304" pitchFamily="18" charset="0"/>
                <a:ea typeface="Calibri" panose="020F0502020204030204" pitchFamily="34" charset="0"/>
              </a:rPr>
              <a:t>- những</a:t>
            </a:r>
            <a:r>
              <a:rPr lang="vi-VN" sz="3200" dirty="0">
                <a:solidFill>
                  <a:srgbClr val="000000"/>
                </a:solidFill>
                <a:effectLst/>
                <a:latin typeface="Times New Roman" panose="02020603050405020304" pitchFamily="18" charset="0"/>
                <a:ea typeface="Calibri" panose="020F0502020204030204" pitchFamily="34" charset="0"/>
              </a:rPr>
              <a:t> </a:t>
            </a:r>
            <a:r>
              <a:rPr lang="vi-VN" sz="3200" i="1" dirty="0">
                <a:solidFill>
                  <a:srgbClr val="000000"/>
                </a:solidFill>
                <a:effectLst/>
                <a:latin typeface="Times New Roman" panose="02020603050405020304" pitchFamily="18" charset="0"/>
                <a:ea typeface="Calibri" panose="020F0502020204030204" pitchFamily="34" charset="0"/>
              </a:rPr>
              <a:t>8 quyển truyện:</a:t>
            </a:r>
            <a:r>
              <a:rPr lang="vi-VN" sz="3200" dirty="0">
                <a:solidFill>
                  <a:srgbClr val="000000"/>
                </a:solidFill>
                <a:effectLst/>
                <a:latin typeface="Times New Roman" panose="02020603050405020304" pitchFamily="18" charset="0"/>
                <a:ea typeface="Calibri" panose="020F0502020204030204" pitchFamily="34" charset="0"/>
              </a:rPr>
              <a:t> </a:t>
            </a:r>
            <a:r>
              <a:rPr lang="vi-VN" sz="3200" b="1" i="1" dirty="0">
                <a:solidFill>
                  <a:srgbClr val="000000"/>
                </a:solidFill>
                <a:effectLst/>
                <a:latin typeface="Times New Roman" panose="02020603050405020304" pitchFamily="18" charset="0"/>
                <a:ea typeface="Calibri" panose="020F0502020204030204" pitchFamily="34" charset="0"/>
              </a:rPr>
              <a:t>những </a:t>
            </a:r>
            <a:r>
              <a:rPr lang="vi-VN" sz="3200" dirty="0">
                <a:solidFill>
                  <a:srgbClr val="000000"/>
                </a:solidFill>
                <a:effectLst/>
                <a:latin typeface="Times New Roman" panose="02020603050405020304" pitchFamily="18" charset="0"/>
                <a:ea typeface="Calibri" panose="020F0502020204030204" pitchFamily="34" charset="0"/>
              </a:rPr>
              <a:t>là trợ từ có ý nhấn mạnh, đánh giá việc nó mua 8 quyển truyện là nhiều vượt quá mức bình thường.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xmlns="" id="{709DFF90-CF26-91A2-92DD-C8222CCFC472}"/>
              </a:ext>
            </a:extLst>
          </p:cNvPr>
          <p:cNvSpPr txBox="1"/>
          <p:nvPr/>
        </p:nvSpPr>
        <p:spPr>
          <a:xfrm>
            <a:off x="0" y="-77002"/>
            <a:ext cx="1915427"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Bài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tập</a:t>
            </a:r>
            <a:r>
              <a:rPr lang="en-US" sz="3200" b="1" dirty="0">
                <a:solidFill>
                  <a:srgbClr val="000000"/>
                </a:solidFill>
                <a:effectLst/>
                <a:latin typeface="Times New Roman" panose="02020603050405020304" pitchFamily="18" charset="0"/>
                <a:ea typeface="Calibri" panose="020F0502020204030204" pitchFamily="34" charset="0"/>
              </a:rPr>
              <a:t> 2</a:t>
            </a:r>
          </a:p>
        </p:txBody>
      </p:sp>
      <p:sp>
        <p:nvSpPr>
          <p:cNvPr id="2" name="TextBox 1">
            <a:extLst>
              <a:ext uri="{FF2B5EF4-FFF2-40B4-BE49-F238E27FC236}">
                <a16:creationId xmlns:a16="http://schemas.microsoft.com/office/drawing/2014/main" xmlns="" id="{53E7DDD2-C833-AF62-BD0F-2B0A3A7A9B95}"/>
              </a:ext>
            </a:extLst>
          </p:cNvPr>
          <p:cNvSpPr txBox="1"/>
          <p:nvPr/>
        </p:nvSpPr>
        <p:spPr>
          <a:xfrm>
            <a:off x="168096" y="3537449"/>
            <a:ext cx="11303453" cy="1077218"/>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 </a:t>
            </a:r>
            <a:r>
              <a:rPr lang="vi-VN" sz="3200" i="1" dirty="0">
                <a:solidFill>
                  <a:srgbClr val="000000"/>
                </a:solidFill>
                <a:effectLst/>
                <a:latin typeface="Times New Roman" panose="02020603050405020304" pitchFamily="18" charset="0"/>
                <a:ea typeface="Calibri" panose="020F0502020204030204" pitchFamily="34" charset="0"/>
              </a:rPr>
              <a:t>đoán</a:t>
            </a:r>
            <a:r>
              <a:rPr lang="vi-VN" sz="3200" b="1" i="1" dirty="0">
                <a:solidFill>
                  <a:srgbClr val="000000"/>
                </a:solidFill>
                <a:effectLst/>
                <a:latin typeface="Times New Roman" panose="02020603050405020304" pitchFamily="18" charset="0"/>
                <a:ea typeface="Calibri" panose="020F0502020204030204" pitchFamily="34" charset="0"/>
              </a:rPr>
              <a:t> ngay</a:t>
            </a:r>
            <a:r>
              <a:rPr lang="vi-VN" sz="3200" i="1" dirty="0">
                <a:solidFill>
                  <a:srgbClr val="000000"/>
                </a:solidFill>
                <a:effectLst/>
                <a:latin typeface="Times New Roman" panose="02020603050405020304" pitchFamily="18" charset="0"/>
                <a:ea typeface="Calibri" panose="020F0502020204030204" pitchFamily="34" charset="0"/>
              </a:rPr>
              <a:t> chuyện gì đã xảy ra:</a:t>
            </a:r>
            <a:r>
              <a:rPr lang="vi-VN" sz="3200" dirty="0">
                <a:solidFill>
                  <a:srgbClr val="000000"/>
                </a:solidFill>
                <a:effectLst/>
                <a:latin typeface="Times New Roman" panose="02020603050405020304" pitchFamily="18" charset="0"/>
                <a:ea typeface="Calibri" panose="020F0502020204030204" pitchFamily="34" charset="0"/>
              </a:rPr>
              <a:t> </a:t>
            </a:r>
            <a:r>
              <a:rPr lang="vi-VN" sz="3200" b="1" i="1" dirty="0">
                <a:solidFill>
                  <a:srgbClr val="000000"/>
                </a:solidFill>
                <a:effectLst/>
                <a:latin typeface="Times New Roman" panose="02020603050405020304" pitchFamily="18" charset="0"/>
                <a:ea typeface="Calibri" panose="020F0502020204030204" pitchFamily="34" charset="0"/>
              </a:rPr>
              <a:t>ngay</a:t>
            </a:r>
            <a:r>
              <a:rPr lang="vi-VN" sz="3200" dirty="0">
                <a:solidFill>
                  <a:srgbClr val="000000"/>
                </a:solidFill>
                <a:effectLst/>
                <a:latin typeface="Times New Roman" panose="02020603050405020304" pitchFamily="18" charset="0"/>
                <a:ea typeface="Calibri" panose="020F0502020204030204" pitchFamily="34" charset="0"/>
              </a:rPr>
              <a:t> là phó từ, chỉ sự không chậm trễ của hành động </a:t>
            </a:r>
            <a:r>
              <a:rPr lang="vi-VN" sz="3200" i="1" dirty="0">
                <a:solidFill>
                  <a:srgbClr val="000000"/>
                </a:solidFill>
                <a:effectLst/>
                <a:latin typeface="Times New Roman" panose="02020603050405020304" pitchFamily="18" charset="0"/>
                <a:ea typeface="Calibri" panose="020F0502020204030204" pitchFamily="34" charset="0"/>
              </a:rPr>
              <a:t>đoán;</a:t>
            </a:r>
            <a:r>
              <a:rPr lang="vi-VN" sz="3200" dirty="0">
                <a:solidFill>
                  <a:srgbClr val="000000"/>
                </a:solidFill>
                <a:effectLst/>
                <a:latin typeface="Times New Roman" panose="02020603050405020304" pitchFamily="18" charset="0"/>
                <a:ea typeface="Calibri" panose="020F0502020204030204" pitchFamily="34" charset="0"/>
              </a:rPr>
              <a:t>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xmlns="" id="{351B4BCD-10CD-E34E-D685-55E418C60083}"/>
              </a:ext>
            </a:extLst>
          </p:cNvPr>
          <p:cNvSpPr txBox="1"/>
          <p:nvPr/>
        </p:nvSpPr>
        <p:spPr>
          <a:xfrm>
            <a:off x="168097" y="4614667"/>
            <a:ext cx="11303452" cy="1569660"/>
          </a:xfrm>
          <a:prstGeom prst="rect">
            <a:avLst/>
          </a:prstGeom>
          <a:solidFill>
            <a:schemeClr val="accent6">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b="1" i="1" dirty="0">
                <a:solidFill>
                  <a:srgbClr val="000000"/>
                </a:solidFill>
                <a:effectLst/>
                <a:latin typeface="Times New Roman" panose="02020603050405020304" pitchFamily="18" charset="0"/>
                <a:ea typeface="Calibri" panose="020F0502020204030204" pitchFamily="34" charset="0"/>
              </a:rPr>
              <a:t>- ngay</a:t>
            </a:r>
            <a:r>
              <a:rPr lang="vi-VN" sz="3200" i="1" dirty="0">
                <a:solidFill>
                  <a:srgbClr val="000000"/>
                </a:solidFill>
                <a:effectLst/>
                <a:latin typeface="Times New Roman" panose="02020603050405020304" pitchFamily="18" charset="0"/>
                <a:ea typeface="Calibri" panose="020F0502020204030204" pitchFamily="34" charset="0"/>
              </a:rPr>
              <a:t> cạnh trường: </a:t>
            </a:r>
            <a:r>
              <a:rPr lang="vi-VN" sz="3200" b="1" i="1" dirty="0">
                <a:solidFill>
                  <a:srgbClr val="000000"/>
                </a:solidFill>
                <a:effectLst/>
                <a:latin typeface="Times New Roman" panose="02020603050405020304" pitchFamily="18" charset="0"/>
                <a:ea typeface="Calibri" panose="020F0502020204030204" pitchFamily="34" charset="0"/>
              </a:rPr>
              <a:t>ngay</a:t>
            </a:r>
            <a:r>
              <a:rPr lang="vi-VN" sz="3200" dirty="0">
                <a:solidFill>
                  <a:srgbClr val="000000"/>
                </a:solidFill>
                <a:effectLst/>
                <a:latin typeface="Times New Roman" panose="02020603050405020304" pitchFamily="18" charset="0"/>
                <a:ea typeface="Calibri" panose="020F0502020204030204" pitchFamily="34" charset="0"/>
              </a:rPr>
              <a:t> là trợ từ biểu thị ý nhấn mạnh khoảng cách rất gần giữa vị trí của sự vật được nói đến </a:t>
            </a:r>
            <a:r>
              <a:rPr lang="vi-VN" sz="3200" i="1" dirty="0">
                <a:solidFill>
                  <a:srgbClr val="000000"/>
                </a:solidFill>
                <a:effectLst/>
                <a:latin typeface="Times New Roman" panose="02020603050405020304" pitchFamily="18" charset="0"/>
                <a:ea typeface="Calibri" panose="020F0502020204030204" pitchFamily="34" charset="0"/>
              </a:rPr>
              <a:t>(nhà tôi)</a:t>
            </a:r>
            <a:r>
              <a:rPr lang="vi-VN" sz="3200" dirty="0">
                <a:solidFill>
                  <a:srgbClr val="000000"/>
                </a:solidFill>
                <a:effectLst/>
                <a:latin typeface="Times New Roman" panose="02020603050405020304" pitchFamily="18" charset="0"/>
                <a:ea typeface="Calibri" panose="020F0502020204030204" pitchFamily="34" charset="0"/>
              </a:rPr>
              <a:t> so với địa điểm được lấy làm mốc </a:t>
            </a:r>
            <a:r>
              <a:rPr lang="vi-VN" sz="3200" i="1" dirty="0">
                <a:solidFill>
                  <a:srgbClr val="000000"/>
                </a:solidFill>
                <a:effectLst/>
                <a:latin typeface="Times New Roman" panose="02020603050405020304" pitchFamily="18" charset="0"/>
                <a:ea typeface="Calibri" panose="020F0502020204030204" pitchFamily="34" charset="0"/>
              </a:rPr>
              <a:t>(trường).</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4618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9A53FE9-CFFF-5A8D-D3D6-B9B2B8B779E8}"/>
              </a:ext>
            </a:extLst>
          </p:cNvPr>
          <p:cNvSpPr txBox="1"/>
          <p:nvPr/>
        </p:nvSpPr>
        <p:spPr>
          <a:xfrm>
            <a:off x="158173" y="584775"/>
            <a:ext cx="11303452" cy="1077218"/>
          </a:xfrm>
          <a:prstGeom prst="rect">
            <a:avLst/>
          </a:prstGeom>
          <a:solidFill>
            <a:schemeClr val="accent2">
              <a:lumMod val="20000"/>
              <a:lumOff val="8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c</a:t>
            </a:r>
            <a:r>
              <a:rPr lang="vi-VN" sz="3200" i="1" dirty="0">
                <a:solidFill>
                  <a:srgbClr val="000000"/>
                </a:solidFill>
                <a:effectLst/>
                <a:latin typeface="Times New Roman" panose="02020603050405020304" pitchFamily="18" charset="0"/>
                <a:ea typeface="Calibri" panose="020F0502020204030204" pitchFamily="34" charset="0"/>
              </a:rPr>
              <a:t>. - Bán </a:t>
            </a:r>
            <a:r>
              <a:rPr lang="vi-VN" sz="3200" b="1" i="1" dirty="0">
                <a:solidFill>
                  <a:srgbClr val="000000"/>
                </a:solidFill>
                <a:effectLst/>
                <a:latin typeface="Times New Roman" panose="02020603050405020304" pitchFamily="18" charset="0"/>
                <a:ea typeface="Calibri" panose="020F0502020204030204" pitchFamily="34" charset="0"/>
              </a:rPr>
              <a:t>đến</a:t>
            </a:r>
            <a:r>
              <a:rPr lang="vi-VN" sz="3200" i="1" dirty="0">
                <a:solidFill>
                  <a:srgbClr val="000000"/>
                </a:solidFill>
                <a:effectLst/>
                <a:latin typeface="Times New Roman" panose="02020603050405020304" pitchFamily="18" charset="0"/>
                <a:ea typeface="Calibri" panose="020F0502020204030204" pitchFamily="34" charset="0"/>
              </a:rPr>
              <a:t> hàng nghìn con lạc đà:</a:t>
            </a:r>
            <a:r>
              <a:rPr lang="vi-VN" sz="3200" dirty="0">
                <a:solidFill>
                  <a:srgbClr val="000000"/>
                </a:solidFill>
                <a:effectLst/>
                <a:latin typeface="Times New Roman" panose="02020603050405020304" pitchFamily="18" charset="0"/>
                <a:ea typeface="Calibri" panose="020F0502020204030204" pitchFamily="34" charset="0"/>
              </a:rPr>
              <a:t> </a:t>
            </a:r>
            <a:r>
              <a:rPr lang="vi-VN" sz="3200" i="1" dirty="0">
                <a:solidFill>
                  <a:srgbClr val="000000"/>
                </a:solidFill>
                <a:effectLst/>
                <a:latin typeface="Times New Roman" panose="02020603050405020304" pitchFamily="18" charset="0"/>
                <a:ea typeface="Calibri" panose="020F0502020204030204" pitchFamily="34" charset="0"/>
              </a:rPr>
              <a:t>đến</a:t>
            </a:r>
            <a:r>
              <a:rPr lang="vi-VN" sz="3200" dirty="0">
                <a:solidFill>
                  <a:srgbClr val="000000"/>
                </a:solidFill>
                <a:effectLst/>
                <a:latin typeface="Times New Roman" panose="02020603050405020304" pitchFamily="18" charset="0"/>
                <a:ea typeface="Calibri" panose="020F0502020204030204" pitchFamily="34" charset="0"/>
              </a:rPr>
              <a:t> là trợ từ biểu thị ý nhấn mạnh, đánh giá việc bán hàng nghìn con lạc đà là rất nhiều; </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xmlns="" id="{59DFF6EF-7669-E03E-3EB4-EA875C1C41CE}"/>
              </a:ext>
            </a:extLst>
          </p:cNvPr>
          <p:cNvSpPr txBox="1"/>
          <p:nvPr/>
        </p:nvSpPr>
        <p:spPr>
          <a:xfrm>
            <a:off x="158173" y="1661993"/>
            <a:ext cx="11303452" cy="1200329"/>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600" i="1" dirty="0">
                <a:solidFill>
                  <a:srgbClr val="000000"/>
                </a:solidFill>
                <a:effectLst/>
                <a:latin typeface="Times New Roman" panose="02020603050405020304" pitchFamily="18" charset="0"/>
                <a:ea typeface="Calibri" panose="020F0502020204030204" pitchFamily="34" charset="0"/>
              </a:rPr>
              <a:t>- sắp </a:t>
            </a:r>
            <a:r>
              <a:rPr lang="vi-VN" sz="3600" b="1" i="1" dirty="0">
                <a:solidFill>
                  <a:srgbClr val="000000"/>
                </a:solidFill>
                <a:effectLst/>
                <a:latin typeface="Times New Roman" panose="02020603050405020304" pitchFamily="18" charset="0"/>
                <a:ea typeface="Calibri" panose="020F0502020204030204" pitchFamily="34" charset="0"/>
              </a:rPr>
              <a:t>đến</a:t>
            </a:r>
            <a:r>
              <a:rPr lang="vi-VN" sz="3600" i="1" dirty="0">
                <a:solidFill>
                  <a:srgbClr val="000000"/>
                </a:solidFill>
                <a:effectLst/>
                <a:latin typeface="Times New Roman" panose="02020603050405020304" pitchFamily="18" charset="0"/>
                <a:ea typeface="Calibri" panose="020F0502020204030204" pitchFamily="34" charset="0"/>
              </a:rPr>
              <a:t> rồi:</a:t>
            </a:r>
            <a:r>
              <a:rPr lang="vi-VN" sz="3600" dirty="0">
                <a:solidFill>
                  <a:srgbClr val="000000"/>
                </a:solidFill>
                <a:effectLst/>
                <a:latin typeface="Times New Roman" panose="02020603050405020304" pitchFamily="18" charset="0"/>
                <a:ea typeface="Calibri" panose="020F0502020204030204" pitchFamily="34" charset="0"/>
              </a:rPr>
              <a:t> </a:t>
            </a:r>
            <a:r>
              <a:rPr lang="vi-VN" sz="3600" i="1" dirty="0">
                <a:solidFill>
                  <a:srgbClr val="000000"/>
                </a:solidFill>
                <a:effectLst/>
                <a:latin typeface="Times New Roman" panose="02020603050405020304" pitchFamily="18" charset="0"/>
                <a:ea typeface="Calibri" panose="020F0502020204030204" pitchFamily="34" charset="0"/>
              </a:rPr>
              <a:t>đến</a:t>
            </a:r>
            <a:r>
              <a:rPr lang="vi-VN" sz="3600" dirty="0">
                <a:solidFill>
                  <a:srgbClr val="000000"/>
                </a:solidFill>
                <a:effectLst/>
                <a:latin typeface="Times New Roman" panose="02020603050405020304" pitchFamily="18" charset="0"/>
                <a:ea typeface="Calibri" panose="020F0502020204030204" pitchFamily="34" charset="0"/>
              </a:rPr>
              <a:t> là động từ thể hiện một cái gì đó (</a:t>
            </a:r>
            <a:r>
              <a:rPr lang="vi-VN" sz="3600" i="1" dirty="0">
                <a:solidFill>
                  <a:srgbClr val="000000"/>
                </a:solidFill>
                <a:effectLst/>
                <a:latin typeface="Times New Roman" panose="02020603050405020304" pitchFamily="18" charset="0"/>
                <a:ea typeface="Calibri" panose="020F0502020204030204" pitchFamily="34" charset="0"/>
              </a:rPr>
              <a:t>mùa đông</a:t>
            </a:r>
            <a:r>
              <a:rPr lang="vi-VN" sz="3600" dirty="0">
                <a:solidFill>
                  <a:srgbClr val="000000"/>
                </a:solidFill>
                <a:effectLst/>
                <a:latin typeface="Times New Roman" panose="02020603050405020304" pitchFamily="18" charset="0"/>
                <a:ea typeface="Calibri" panose="020F0502020204030204" pitchFamily="34" charset="0"/>
              </a:rPr>
              <a:t>) xuất hiện hay (đi) tới.</a:t>
            </a:r>
            <a:endParaRPr lang="en-US" sz="3600" dirty="0">
              <a:solidFill>
                <a:srgbClr val="000000"/>
              </a:solidFill>
              <a:effectLst/>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xmlns="" id="{0240255B-F29F-65D2-46F6-D60E62607A59}"/>
              </a:ext>
            </a:extLst>
          </p:cNvPr>
          <p:cNvSpPr txBox="1"/>
          <p:nvPr/>
        </p:nvSpPr>
        <p:spPr>
          <a:xfrm>
            <a:off x="158173" y="-54006"/>
            <a:ext cx="1930509"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b="1" dirty="0" err="1">
                <a:solidFill>
                  <a:srgbClr val="FF0000"/>
                </a:solidFill>
                <a:effectLst/>
                <a:latin typeface="Times New Roman" panose="02020603050405020304" pitchFamily="18" charset="0"/>
                <a:ea typeface="Calibri" panose="020F0502020204030204" pitchFamily="34" charset="0"/>
              </a:rPr>
              <a:t>Bài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tập</a:t>
            </a:r>
            <a:r>
              <a:rPr lang="en-US" sz="3200" b="1" dirty="0">
                <a:solidFill>
                  <a:srgbClr val="FF0000"/>
                </a:solidFill>
                <a:effectLst/>
                <a:latin typeface="Times New Roman" panose="02020603050405020304" pitchFamily="18" charset="0"/>
                <a:ea typeface="Calibri" panose="020F0502020204030204" pitchFamily="34" charset="0"/>
              </a:rPr>
              <a:t> 2</a:t>
            </a:r>
          </a:p>
        </p:txBody>
      </p:sp>
      <p:sp>
        <p:nvSpPr>
          <p:cNvPr id="4" name="TextBox 3">
            <a:extLst>
              <a:ext uri="{FF2B5EF4-FFF2-40B4-BE49-F238E27FC236}">
                <a16:creationId xmlns:a16="http://schemas.microsoft.com/office/drawing/2014/main" xmlns="" id="{5345246C-646E-3160-0AD1-3F08077A5152}"/>
              </a:ext>
            </a:extLst>
          </p:cNvPr>
          <p:cNvSpPr txBox="1"/>
          <p:nvPr/>
        </p:nvSpPr>
        <p:spPr>
          <a:xfrm>
            <a:off x="202129" y="3426292"/>
            <a:ext cx="11956819" cy="3539430"/>
          </a:xfrm>
          <a:prstGeom prst="rect">
            <a:avLst/>
          </a:prstGeom>
          <a:solidFill>
            <a:schemeClr val="accent5">
              <a:lumMod val="40000"/>
              <a:lumOff val="60000"/>
            </a:schemeClr>
          </a:solidFill>
          <a:scene3d>
            <a:camera prst="orthographicFront"/>
            <a:lightRig rig="threePt" dir="t"/>
          </a:scene3d>
          <a:sp3d>
            <a:bevelT/>
          </a:sp3d>
        </p:spPr>
        <p:txBody>
          <a:bodyPr wrap="square">
            <a:spAutoFit/>
          </a:bodyPr>
          <a:lstStyle/>
          <a:p>
            <a:r>
              <a:rPr lang="vi-VN" sz="3200" kern="0" dirty="0">
                <a:solidFill>
                  <a:srgbClr val="000000"/>
                </a:solidFill>
                <a:effectLst/>
                <a:latin typeface="Times New Roman" panose="02020603050405020304" pitchFamily="18" charset="0"/>
                <a:ea typeface="Calibri" panose="020F0502020204030204" pitchFamily="34" charset="0"/>
              </a:rPr>
              <a:t>Trong đoạn trích của văn bản </a:t>
            </a:r>
            <a:r>
              <a:rPr lang="vi-VN" sz="3200" i="1" kern="0" dirty="0">
                <a:solidFill>
                  <a:srgbClr val="000000"/>
                </a:solidFill>
                <a:effectLst/>
                <a:latin typeface="Times New Roman" panose="02020603050405020304" pitchFamily="18" charset="0"/>
                <a:ea typeface="Calibri" panose="020F0502020204030204" pitchFamily="34" charset="0"/>
              </a:rPr>
              <a:t>Mắt sói</a:t>
            </a:r>
            <a:r>
              <a:rPr lang="vi-VN" sz="3200" kern="0" dirty="0">
                <a:solidFill>
                  <a:srgbClr val="000000"/>
                </a:solidFill>
                <a:effectLst/>
                <a:latin typeface="Times New Roman" panose="02020603050405020304" pitchFamily="18" charset="0"/>
                <a:ea typeface="Calibri" panose="020F0502020204030204" pitchFamily="34" charset="0"/>
              </a:rPr>
              <a:t> trợ từ “cả” được lặp lại nhiều lần (3 lần) biểu thị ý nhấn mạnh về phạm vi không hạn chế của sự vật. Phi châu tìm lạc đà Hàng Xén qua nhiều đối tượng khác nhau: những người qua đường, những đứa trẻ trạc tuổi cậu, những con lạc đà, những người mua lạc đà. Qua đó thấy được tâm hồn trong sáng, tình cảm, yêu thương, sự gắn bó sâu nặng của Phi Châu với lạc đà Hàng Xén - người bạn đầu tiên thân thiết của mình.</a:t>
            </a:r>
            <a:endParaRPr lang="en-US" sz="3200" dirty="0"/>
          </a:p>
        </p:txBody>
      </p:sp>
      <p:sp>
        <p:nvSpPr>
          <p:cNvPr id="8" name="TextBox 7">
            <a:extLst>
              <a:ext uri="{FF2B5EF4-FFF2-40B4-BE49-F238E27FC236}">
                <a16:creationId xmlns:a16="http://schemas.microsoft.com/office/drawing/2014/main" xmlns="" id="{9BCBE5FF-9727-2158-8C7E-5A1DC108D5DB}"/>
              </a:ext>
            </a:extLst>
          </p:cNvPr>
          <p:cNvSpPr txBox="1"/>
          <p:nvPr/>
        </p:nvSpPr>
        <p:spPr>
          <a:xfrm>
            <a:off x="191224" y="2937282"/>
            <a:ext cx="1930509"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r>
              <a:rPr lang="en-US" sz="3200" b="1" kern="0" dirty="0" err="1">
                <a:solidFill>
                  <a:srgbClr val="FF0000"/>
                </a:solidFill>
                <a:effectLst/>
                <a:latin typeface="Times New Roman" panose="02020603050405020304" pitchFamily="18" charset="0"/>
                <a:ea typeface="Calibri" panose="020F0502020204030204" pitchFamily="34" charset="0"/>
              </a:rPr>
              <a:t>Bài</a:t>
            </a:r>
            <a:r>
              <a:rPr lang="en-US" sz="3200" b="1" kern="0" dirty="0">
                <a:solidFill>
                  <a:srgbClr val="FF0000"/>
                </a:solidFill>
                <a:effectLst/>
                <a:latin typeface="Times New Roman" panose="02020603050405020304" pitchFamily="18" charset="0"/>
                <a:ea typeface="Calibri" panose="020F0502020204030204" pitchFamily="34" charset="0"/>
              </a:rPr>
              <a:t> </a:t>
            </a:r>
            <a:r>
              <a:rPr lang="en-US" sz="3200" b="1" kern="0" dirty="0" err="1">
                <a:solidFill>
                  <a:srgbClr val="FF0000"/>
                </a:solidFill>
                <a:effectLst/>
                <a:latin typeface="Times New Roman" panose="02020603050405020304" pitchFamily="18" charset="0"/>
                <a:ea typeface="Calibri" panose="020F0502020204030204" pitchFamily="34" charset="0"/>
              </a:rPr>
              <a:t>tập</a:t>
            </a:r>
            <a:r>
              <a:rPr lang="en-US" sz="3200" b="1" kern="0" dirty="0">
                <a:solidFill>
                  <a:srgbClr val="FF0000"/>
                </a:solidFill>
                <a:effectLst/>
                <a:latin typeface="Times New Roman" panose="02020603050405020304" pitchFamily="18" charset="0"/>
                <a:ea typeface="Calibri" panose="020F0502020204030204" pitchFamily="34" charset="0"/>
              </a:rPr>
              <a:t> </a:t>
            </a:r>
            <a:r>
              <a:rPr lang="vi-VN" sz="3200" b="1" kern="0" dirty="0">
                <a:solidFill>
                  <a:srgbClr val="FF0000"/>
                </a:solidFill>
                <a:effectLst/>
                <a:latin typeface="Times New Roman" panose="02020603050405020304" pitchFamily="18" charset="0"/>
                <a:ea typeface="Calibri" panose="020F0502020204030204" pitchFamily="34" charset="0"/>
              </a:rPr>
              <a:t>3 </a:t>
            </a:r>
            <a:endParaRPr lang="en-US" sz="3200" b="1" dirty="0">
              <a:solidFill>
                <a:srgbClr val="FF0000"/>
              </a:solidFill>
            </a:endParaRPr>
          </a:p>
        </p:txBody>
      </p:sp>
    </p:spTree>
    <p:extLst>
      <p:ext uri="{BB962C8B-B14F-4D97-AF65-F5344CB8AC3E}">
        <p14:creationId xmlns:p14="http://schemas.microsoft.com/office/powerpoint/2010/main" val="142258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2E29415-45E0-6812-A94C-B091F9689A05}"/>
              </a:ext>
            </a:extLst>
          </p:cNvPr>
          <p:cNvSpPr txBox="1"/>
          <p:nvPr/>
        </p:nvSpPr>
        <p:spPr>
          <a:xfrm>
            <a:off x="235175" y="227133"/>
            <a:ext cx="1930509"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r>
              <a:rPr lang="en-US" sz="3200" b="1" kern="0" dirty="0" err="1">
                <a:solidFill>
                  <a:srgbClr val="FF0000"/>
                </a:solidFill>
                <a:effectLst/>
                <a:latin typeface="Times New Roman" panose="02020603050405020304" pitchFamily="18" charset="0"/>
                <a:ea typeface="Calibri" panose="020F0502020204030204" pitchFamily="34" charset="0"/>
              </a:rPr>
              <a:t>Bài</a:t>
            </a:r>
            <a:r>
              <a:rPr lang="en-US" sz="3200" b="1" kern="0" dirty="0">
                <a:solidFill>
                  <a:srgbClr val="FF0000"/>
                </a:solidFill>
                <a:effectLst/>
                <a:latin typeface="Times New Roman" panose="02020603050405020304" pitchFamily="18" charset="0"/>
                <a:ea typeface="Calibri" panose="020F0502020204030204" pitchFamily="34" charset="0"/>
              </a:rPr>
              <a:t> </a:t>
            </a:r>
            <a:r>
              <a:rPr lang="en-US" sz="3200" b="1" kern="0" dirty="0" err="1">
                <a:solidFill>
                  <a:srgbClr val="FF0000"/>
                </a:solidFill>
                <a:effectLst/>
                <a:latin typeface="Times New Roman" panose="02020603050405020304" pitchFamily="18" charset="0"/>
                <a:ea typeface="Calibri" panose="020F0502020204030204" pitchFamily="34" charset="0"/>
              </a:rPr>
              <a:t>tập</a:t>
            </a:r>
            <a:r>
              <a:rPr lang="en-US" sz="3200" b="1" kern="0" dirty="0">
                <a:solidFill>
                  <a:srgbClr val="FF0000"/>
                </a:solidFill>
                <a:effectLst/>
                <a:latin typeface="Times New Roman" panose="02020603050405020304" pitchFamily="18" charset="0"/>
                <a:ea typeface="Calibri" panose="020F0502020204030204" pitchFamily="34" charset="0"/>
              </a:rPr>
              <a:t> 4</a:t>
            </a:r>
            <a:endParaRPr lang="en-US" sz="3200" b="1" dirty="0">
              <a:solidFill>
                <a:srgbClr val="FF0000"/>
              </a:solidFill>
            </a:endParaRPr>
          </a:p>
        </p:txBody>
      </p:sp>
      <p:sp>
        <p:nvSpPr>
          <p:cNvPr id="9" name="TextBox 8">
            <a:extLst>
              <a:ext uri="{FF2B5EF4-FFF2-40B4-BE49-F238E27FC236}">
                <a16:creationId xmlns:a16="http://schemas.microsoft.com/office/drawing/2014/main" xmlns="" id="{C5AEC74F-31A3-6932-809D-DD39390F3F15}"/>
              </a:ext>
            </a:extLst>
          </p:cNvPr>
          <p:cNvSpPr txBox="1"/>
          <p:nvPr/>
        </p:nvSpPr>
        <p:spPr>
          <a:xfrm>
            <a:off x="731812" y="1735122"/>
            <a:ext cx="10942737"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khoảng</a:t>
            </a:r>
            <a:r>
              <a:rPr lang="en-US" sz="3600" dirty="0">
                <a:latin typeface="Times New Roman" panose="02020603050405020304" pitchFamily="18" charset="0"/>
                <a:cs typeface="Times New Roman" panose="02020603050405020304" pitchFamily="18" charset="0"/>
              </a:rPr>
              <a:t> 5 </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7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của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486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07FF0B6-B57B-79BE-B1D6-0A9F2583B5DC}"/>
              </a:ext>
            </a:extLst>
          </p:cNvPr>
          <p:cNvGraphicFramePr>
            <a:graphicFrameLocks noGrp="1"/>
          </p:cNvGraphicFramePr>
          <p:nvPr>
            <p:extLst>
              <p:ext uri="{D42A27DB-BD31-4B8C-83A1-F6EECF244321}">
                <p14:modId xmlns:p14="http://schemas.microsoft.com/office/powerpoint/2010/main" val="1212905151"/>
              </p:ext>
            </p:extLst>
          </p:nvPr>
        </p:nvGraphicFramePr>
        <p:xfrm>
          <a:off x="0" y="1229041"/>
          <a:ext cx="12191999" cy="5628959"/>
        </p:xfrm>
        <a:graphic>
          <a:graphicData uri="http://schemas.openxmlformats.org/drawingml/2006/table">
            <a:tbl>
              <a:tblPr firstRow="1" firstCol="1" bandRow="1">
                <a:tableStyleId>{5C22544A-7EE6-4342-B048-85BDC9FD1C3A}</a:tableStyleId>
              </a:tblPr>
              <a:tblGrid>
                <a:gridCol w="8063661">
                  <a:extLst>
                    <a:ext uri="{9D8B030D-6E8A-4147-A177-3AD203B41FA5}">
                      <a16:colId xmlns:a16="http://schemas.microsoft.com/office/drawing/2014/main" xmlns="" val="2721655042"/>
                    </a:ext>
                  </a:extLst>
                </a:gridCol>
                <a:gridCol w="1569129">
                  <a:extLst>
                    <a:ext uri="{9D8B030D-6E8A-4147-A177-3AD203B41FA5}">
                      <a16:colId xmlns:a16="http://schemas.microsoft.com/office/drawing/2014/main" xmlns="" val="286556683"/>
                    </a:ext>
                  </a:extLst>
                </a:gridCol>
                <a:gridCol w="2559209">
                  <a:extLst>
                    <a:ext uri="{9D8B030D-6E8A-4147-A177-3AD203B41FA5}">
                      <a16:colId xmlns:a16="http://schemas.microsoft.com/office/drawing/2014/main" xmlns="" val="3233108033"/>
                    </a:ext>
                  </a:extLst>
                </a:gridCol>
              </a:tblGrid>
              <a:tr h="885645">
                <a:tc>
                  <a:txBody>
                    <a:bodyPr/>
                    <a:lstStyle/>
                    <a:p>
                      <a:pPr algn="ctr">
                        <a:spcBef>
                          <a:spcPts val="600"/>
                        </a:spcBef>
                        <a:spcAft>
                          <a:spcPts val="600"/>
                        </a:spcAft>
                      </a:pPr>
                      <a:r>
                        <a:rPr lang="vi-VN" sz="3200" dirty="0">
                          <a:effectLst/>
                          <a:latin typeface="Times New Roman" panose="02020603050405020304" pitchFamily="18" charset="0"/>
                          <a:cs typeface="Times New Roman" panose="02020603050405020304" pitchFamily="18" charset="0"/>
                        </a:rPr>
                        <a:t>Tiêu chí</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spcBef>
                          <a:spcPts val="600"/>
                        </a:spcBef>
                        <a:spcAft>
                          <a:spcPts val="600"/>
                        </a:spcAft>
                      </a:pPr>
                      <a:r>
                        <a:rPr lang="vi-VN" sz="3200" dirty="0">
                          <a:effectLst/>
                          <a:latin typeface="Times New Roman" panose="02020603050405020304" pitchFamily="18" charset="0"/>
                          <a:cs typeface="Times New Roman" panose="02020603050405020304" pitchFamily="18" charset="0"/>
                        </a:rPr>
                        <a:t>Đạt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spcBef>
                          <a:spcPts val="600"/>
                        </a:spcBef>
                        <a:spcAft>
                          <a:spcPts val="600"/>
                        </a:spcAft>
                      </a:pPr>
                      <a:r>
                        <a:rPr lang="vi-VN" sz="3200" dirty="0">
                          <a:effectLst/>
                          <a:latin typeface="Times New Roman" panose="02020603050405020304" pitchFamily="18" charset="0"/>
                          <a:cs typeface="Times New Roman" panose="02020603050405020304" pitchFamily="18" charset="0"/>
                        </a:rPr>
                        <a:t>Chưa đạt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xmlns="" val="3044074563"/>
                  </a:ext>
                </a:extLst>
              </a:tr>
              <a:tr h="712290">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Viết đúng hình thức đoạn văn</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81419508"/>
                  </a:ext>
                </a:extLst>
              </a:tr>
              <a:tr h="1224450">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Đủ dung lượng khoảng 5 – 7 câu</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3844733"/>
                  </a:ext>
                </a:extLst>
              </a:tr>
              <a:tr h="1582124">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3354545"/>
                  </a:ext>
                </a:extLst>
              </a:tr>
              <a:tr h="1224450">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Có ít nhất một trợ từ</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022115"/>
                  </a:ext>
                </a:extLst>
              </a:tr>
            </a:tbl>
          </a:graphicData>
        </a:graphic>
      </p:graphicFrame>
      <p:sp>
        <p:nvSpPr>
          <p:cNvPr id="4" name="TextBox 3">
            <a:extLst>
              <a:ext uri="{FF2B5EF4-FFF2-40B4-BE49-F238E27FC236}">
                <a16:creationId xmlns:a16="http://schemas.microsoft.com/office/drawing/2014/main" xmlns="" id="{4767FCEC-B95A-07F6-25DB-A094DB1BB503}"/>
              </a:ext>
            </a:extLst>
          </p:cNvPr>
          <p:cNvSpPr txBox="1"/>
          <p:nvPr/>
        </p:nvSpPr>
        <p:spPr>
          <a:xfrm>
            <a:off x="2905018" y="169792"/>
            <a:ext cx="6968448" cy="584775"/>
          </a:xfrm>
          <a:prstGeom prst="rect">
            <a:avLst/>
          </a:prstGeom>
          <a:solidFill>
            <a:schemeClr val="accent4">
              <a:lumMod val="40000"/>
              <a:lumOff val="60000"/>
            </a:schemeClr>
          </a:solidFill>
          <a:scene3d>
            <a:camera prst="orthographicFront"/>
            <a:lightRig rig="threePt" dir="t"/>
          </a:scene3d>
          <a:sp3d>
            <a:bevelT w="165100" prst="coolSlant"/>
          </a:sp3d>
        </p:spPr>
        <p:txBody>
          <a:bodyPr wrap="square">
            <a:spAutoFit/>
          </a:bodyPr>
          <a:lstStyle/>
          <a:p>
            <a:r>
              <a:rPr lang="vi-VN" sz="3200" kern="0" dirty="0">
                <a:solidFill>
                  <a:srgbClr val="000000"/>
                </a:solidFill>
                <a:effectLst/>
                <a:latin typeface="Times New Roman" panose="02020603050405020304" pitchFamily="18" charset="0"/>
                <a:ea typeface="Calibri" panose="020F0502020204030204" pitchFamily="34" charset="0"/>
              </a:rPr>
              <a:t>BẢNG KIỂM ĐÁNH GIÁ </a:t>
            </a:r>
            <a:r>
              <a:rPr lang="en-US" sz="3200" kern="0" dirty="0">
                <a:solidFill>
                  <a:srgbClr val="000000"/>
                </a:solidFill>
                <a:latin typeface="Times New Roman" panose="02020603050405020304" pitchFamily="18" charset="0"/>
                <a:ea typeface="Calibri" panose="020F0502020204030204" pitchFamily="34" charset="0"/>
              </a:rPr>
              <a:t>ĐOẠN VĂN</a:t>
            </a:r>
            <a:endParaRPr lang="en-US" sz="3200" dirty="0"/>
          </a:p>
        </p:txBody>
      </p:sp>
    </p:spTree>
    <p:extLst>
      <p:ext uri="{BB962C8B-B14F-4D97-AF65-F5344CB8AC3E}">
        <p14:creationId xmlns:p14="http://schemas.microsoft.com/office/powerpoint/2010/main" val="264039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7801"/>
            <a:ext cx="12729737" cy="2636747"/>
          </a:xfrm>
          <a:prstGeom prst="rect">
            <a:avLst/>
          </a:prstGeom>
          <a:noFill/>
        </p:spPr>
        <p:txBody>
          <a:bodyPr wrap="square" rtlCol="0">
            <a:spAutoFit/>
          </a:bodyPr>
          <a:lstStyle/>
          <a:p>
            <a:r>
              <a:rPr lang="vi-VN" sz="2933" b="1" dirty="0" smtClean="0">
                <a:solidFill>
                  <a:srgbClr val="FF0000"/>
                </a:solidFill>
                <a:latin typeface="Times New Roman" panose="02020603050405020304" pitchFamily="18" charset="0"/>
                <a:cs typeface="Times New Roman" panose="02020603050405020304" pitchFamily="18" charset="0"/>
              </a:rPr>
              <a:t>                                      </a:t>
            </a:r>
            <a:r>
              <a:rPr lang="en-US" sz="2933" b="1" dirty="0" smtClean="0">
                <a:solidFill>
                  <a:srgbClr val="FF0000"/>
                </a:solidFill>
                <a:latin typeface="Times New Roman" panose="02020603050405020304" pitchFamily="18" charset="0"/>
                <a:cs typeface="Times New Roman" panose="02020603050405020304" pitchFamily="18" charset="0"/>
              </a:rPr>
              <a:t>*</a:t>
            </a:r>
            <a:r>
              <a:rPr lang="en-US" sz="2933" b="1" dirty="0">
                <a:solidFill>
                  <a:srgbClr val="FF0000"/>
                </a:solidFill>
                <a:latin typeface="Times New Roman" panose="02020603050405020304" pitchFamily="18" charset="0"/>
                <a:cs typeface="Times New Roman" panose="02020603050405020304" pitchFamily="18" charset="0"/>
              </a:rPr>
              <a:t>HƯỚNG DẪN VỀ NHÀ:</a:t>
            </a:r>
          </a:p>
          <a:p>
            <a:r>
              <a:rPr lang="vi-VN" sz="2667" dirty="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Học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bài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hiểu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đặc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điểm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chức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năng</a:t>
            </a:r>
            <a:r>
              <a:rPr lang="en-US" sz="2667" dirty="0" smtClean="0">
                <a:solidFill>
                  <a:prstClr val="black"/>
                </a:solidFill>
                <a:latin typeface="Times New Roman" panose="02020603050405020304" pitchFamily="18" charset="0"/>
                <a:cs typeface="Times New Roman" panose="02020603050405020304" pitchFamily="18" charset="0"/>
              </a:rPr>
              <a:t> của </a:t>
            </a:r>
            <a:r>
              <a:rPr lang="en-US" sz="2667" dirty="0" err="1" smtClean="0">
                <a:solidFill>
                  <a:prstClr val="black"/>
                </a:solidFill>
                <a:latin typeface="Times New Roman" panose="02020603050405020304" pitchFamily="18" charset="0"/>
                <a:cs typeface="Times New Roman" panose="02020603050405020304" pitchFamily="18" charset="0"/>
              </a:rPr>
              <a:t>trợ</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từ</a:t>
            </a:r>
            <a:endParaRPr lang="en-US" sz="2667" dirty="0" smtClean="0">
              <a:solidFill>
                <a:prstClr val="black"/>
              </a:solidFill>
              <a:latin typeface="Times New Roman" panose="02020603050405020304" pitchFamily="18" charset="0"/>
              <a:cs typeface="Times New Roman" panose="02020603050405020304" pitchFamily="18" charset="0"/>
            </a:endParaRPr>
          </a:p>
          <a:p>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Hoàn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thành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bài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tập</a:t>
            </a:r>
            <a:endParaRPr lang="en-US" sz="2667" dirty="0" smtClean="0">
              <a:solidFill>
                <a:prstClr val="black"/>
              </a:solidFill>
              <a:latin typeface="Times New Roman" panose="02020603050405020304" pitchFamily="18" charset="0"/>
              <a:cs typeface="Times New Roman" panose="02020603050405020304" pitchFamily="18" charset="0"/>
            </a:endParaRPr>
          </a:p>
          <a:p>
            <a:r>
              <a:rPr lang="vi-VN"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Chuẩn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a:solidFill>
                  <a:prstClr val="black"/>
                </a:solidFill>
                <a:latin typeface="Times New Roman" panose="02020603050405020304" pitchFamily="18" charset="0"/>
                <a:cs typeface="Times New Roman" panose="02020603050405020304" pitchFamily="18" charset="0"/>
              </a:rPr>
              <a:t>bị </a:t>
            </a:r>
            <a:r>
              <a:rPr lang="en-US" sz="2667" dirty="0" err="1" smtClean="0">
                <a:solidFill>
                  <a:prstClr val="black"/>
                </a:solidFill>
                <a:latin typeface="Times New Roman" panose="02020603050405020304" pitchFamily="18" charset="0"/>
                <a:cs typeface="Times New Roman" panose="02020603050405020304" pitchFamily="18" charset="0"/>
              </a:rPr>
              <a:t>bài</a:t>
            </a:r>
            <a:r>
              <a:rPr lang="en-US" sz="2667" dirty="0" smtClean="0">
                <a:solidFill>
                  <a:prstClr val="black"/>
                </a:solidFill>
                <a:latin typeface="Times New Roman" panose="02020603050405020304" pitchFamily="18" charset="0"/>
                <a:cs typeface="Times New Roman" panose="02020603050405020304" pitchFamily="18" charset="0"/>
              </a:rPr>
              <a:t>:</a:t>
            </a:r>
            <a:r>
              <a:rPr lang="vi-VN" sz="2667" dirty="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Thực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hành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tiếng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Việt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từ</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Biện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pháp</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từ</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smtClean="0">
              <a:solidFill>
                <a:prstClr val="black"/>
              </a:solidFill>
              <a:latin typeface="Times New Roman" panose="02020603050405020304" pitchFamily="18" charset="0"/>
              <a:cs typeface="Times New Roman" panose="02020603050405020304" pitchFamily="18" charset="0"/>
            </a:endParaRPr>
          </a:p>
          <a:p>
            <a:r>
              <a:rPr lang="vi-VN" sz="2667" dirty="0" smtClean="0">
                <a:solidFill>
                  <a:prstClr val="black"/>
                </a:solidFill>
                <a:latin typeface="Times New Roman" panose="02020603050405020304" pitchFamily="18" charset="0"/>
                <a:cs typeface="Times New Roman" panose="02020603050405020304" pitchFamily="18" charset="0"/>
              </a:rPr>
              <a:t>Yêu cầu: Đọc kĩ bài và trả lời các câu hỏi trong bài </a:t>
            </a:r>
            <a:r>
              <a:rPr lang="vi-VN" sz="2667" dirty="0" smtClean="0">
                <a:solidFill>
                  <a:prstClr val="black"/>
                </a:solidFill>
                <a:latin typeface="Times New Roman" panose="02020603050405020304" pitchFamily="18" charset="0"/>
                <a:cs typeface="Times New Roman" panose="02020603050405020304" pitchFamily="18" charset="0"/>
              </a:rPr>
              <a:t>(</a:t>
            </a:r>
            <a:r>
              <a:rPr lang="en-US" sz="2667" dirty="0" err="1" smtClean="0">
                <a:solidFill>
                  <a:prstClr val="black"/>
                </a:solidFill>
                <a:latin typeface="Times New Roman" panose="02020603050405020304" pitchFamily="18" charset="0"/>
                <a:cs typeface="Times New Roman" panose="02020603050405020304" pitchFamily="18" charset="0"/>
              </a:rPr>
              <a:t>Làm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bài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tập</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SGK</a:t>
            </a:r>
            <a:r>
              <a:rPr lang="vi-VN" sz="2667" dirty="0" smtClean="0">
                <a:solidFill>
                  <a:prstClr val="black"/>
                </a:solidFill>
                <a:latin typeface="Times New Roman" panose="02020603050405020304" pitchFamily="18" charset="0"/>
                <a:cs typeface="Times New Roman" panose="02020603050405020304" pitchFamily="18" charset="0"/>
              </a:rPr>
              <a:t>)</a:t>
            </a:r>
            <a:endParaRPr lang="en-US" sz="2667" dirty="0">
              <a:solidFill>
                <a:prstClr val="black"/>
              </a:solidFill>
              <a:latin typeface="Times New Roman" panose="02020603050405020304" pitchFamily="18" charset="0"/>
              <a:cs typeface="Times New Roman" panose="02020603050405020304" pitchFamily="18" charset="0"/>
            </a:endParaRPr>
          </a:p>
          <a:p>
            <a:endParaRPr lang="en-US" sz="2933"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893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1" name="Group 1050">
            <a:extLst>
              <a:ext uri="{FF2B5EF4-FFF2-40B4-BE49-F238E27FC236}">
                <a16:creationId xmlns:a16="http://schemas.microsoft.com/office/drawing/2014/main" xmlns="" id="{384AC0ED-01E8-7B25-4462-342DF0E5E735}"/>
              </a:ext>
            </a:extLst>
          </p:cNvPr>
          <p:cNvGrpSpPr/>
          <p:nvPr/>
        </p:nvGrpSpPr>
        <p:grpSpPr>
          <a:xfrm>
            <a:off x="0" y="-16329"/>
            <a:ext cx="12182695" cy="6874329"/>
            <a:chOff x="-1583" y="-16329"/>
            <a:chExt cx="12182695" cy="6874329"/>
          </a:xfrm>
        </p:grpSpPr>
        <p:grpSp>
          <p:nvGrpSpPr>
            <p:cNvPr id="1050" name="Group 1049">
              <a:extLst>
                <a:ext uri="{FF2B5EF4-FFF2-40B4-BE49-F238E27FC236}">
                  <a16:creationId xmlns:a16="http://schemas.microsoft.com/office/drawing/2014/main" xmlns="" id="{4A824D6C-C3BC-3B82-8A0D-119D47FA65DE}"/>
                </a:ext>
              </a:extLst>
            </p:cNvPr>
            <p:cNvGrpSpPr/>
            <p:nvPr/>
          </p:nvGrpSpPr>
          <p:grpSpPr>
            <a:xfrm>
              <a:off x="-1583" y="-16329"/>
              <a:ext cx="12182695" cy="6874329"/>
              <a:chOff x="0" y="16329"/>
              <a:chExt cx="12182695" cy="6874329"/>
            </a:xfrm>
          </p:grpSpPr>
          <p:pic>
            <p:nvPicPr>
              <p:cNvPr id="1049" name="Picture 1048" descr="Rừng&quot; - 25.844.038 Ảnh, vector và hình chụp có sẵn | Shutterstock">
                <a:extLst>
                  <a:ext uri="{FF2B5EF4-FFF2-40B4-BE49-F238E27FC236}">
                    <a16:creationId xmlns:a16="http://schemas.microsoft.com/office/drawing/2014/main" xmlns="" id="{927471E5-5F29-896C-E54C-76F52D556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064"/>
              <a:stretch>
                <a:fillRect/>
              </a:stretch>
            </p:blipFill>
            <p:spPr bwMode="auto">
              <a:xfrm>
                <a:off x="0" y="16329"/>
                <a:ext cx="12182695" cy="6874329"/>
              </a:xfrm>
              <a:custGeom>
                <a:avLst/>
                <a:gdLst>
                  <a:gd name="connsiteX0" fmla="*/ 0 w 12182695"/>
                  <a:gd name="connsiteY0" fmla="*/ 0 h 6874329"/>
                  <a:gd name="connsiteX1" fmla="*/ 12182695 w 12182695"/>
                  <a:gd name="connsiteY1" fmla="*/ 0 h 6874329"/>
                  <a:gd name="connsiteX2" fmla="*/ 12182695 w 12182695"/>
                  <a:gd name="connsiteY2" fmla="*/ 6874329 h 6874329"/>
                  <a:gd name="connsiteX3" fmla="*/ 0 w 12182695"/>
                  <a:gd name="connsiteY3" fmla="*/ 6874329 h 6874329"/>
                  <a:gd name="connsiteX4" fmla="*/ 0 w 12182695"/>
                  <a:gd name="connsiteY4" fmla="*/ 0 h 68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695" h="6874329">
                    <a:moveTo>
                      <a:pt x="0" y="0"/>
                    </a:moveTo>
                    <a:lnTo>
                      <a:pt x="12182695" y="0"/>
                    </a:lnTo>
                    <a:lnTo>
                      <a:pt x="12182695" y="6874329"/>
                    </a:lnTo>
                    <a:lnTo>
                      <a:pt x="0" y="6874329"/>
                    </a:lnTo>
                    <a:lnTo>
                      <a:pt x="0" y="0"/>
                    </a:lnTo>
                    <a:close/>
                  </a:path>
                </a:pathLst>
              </a:custGeom>
              <a:noFill/>
              <a:extLst>
                <a:ext uri="{909E8E84-426E-40DD-AFC4-6F175D3DCCD1}">
                  <a14:hiddenFill xmlns:a14="http://schemas.microsoft.com/office/drawing/2010/main">
                    <a:solidFill>
                      <a:srgbClr val="FFFFFF"/>
                    </a:solidFill>
                  </a14:hiddenFill>
                </a:ext>
              </a:extLst>
            </p:spPr>
          </p:pic>
          <p:grpSp>
            <p:nvGrpSpPr>
              <p:cNvPr id="1042" name="Group 1041">
                <a:extLst>
                  <a:ext uri="{FF2B5EF4-FFF2-40B4-BE49-F238E27FC236}">
                    <a16:creationId xmlns:a16="http://schemas.microsoft.com/office/drawing/2014/main" xmlns="" id="{32B33574-EF7D-09FD-A401-2B519ABDD324}"/>
                  </a:ext>
                </a:extLst>
              </p:cNvPr>
              <p:cNvGrpSpPr/>
              <p:nvPr/>
            </p:nvGrpSpPr>
            <p:grpSpPr>
              <a:xfrm>
                <a:off x="0" y="3282042"/>
                <a:ext cx="5852195" cy="3559629"/>
                <a:chOff x="-48986" y="3314700"/>
                <a:chExt cx="5852195" cy="3559629"/>
              </a:xfrm>
            </p:grpSpPr>
            <p:sp>
              <p:nvSpPr>
                <p:cNvPr id="1040" name="Freeform: Shape 1039">
                  <a:extLst>
                    <a:ext uri="{FF2B5EF4-FFF2-40B4-BE49-F238E27FC236}">
                      <a16:creationId xmlns:a16="http://schemas.microsoft.com/office/drawing/2014/main" xmlns="" id="{55E89449-D0DE-B76C-98A9-F9376AD5E4FA}"/>
                    </a:ext>
                  </a:extLst>
                </p:cNvPr>
                <p:cNvSpPr/>
                <p:nvPr/>
              </p:nvSpPr>
              <p:spPr>
                <a:xfrm>
                  <a:off x="-48986" y="3347357"/>
                  <a:ext cx="5852195" cy="3526972"/>
                </a:xfrm>
                <a:custGeom>
                  <a:avLst/>
                  <a:gdLst>
                    <a:gd name="connsiteX0" fmla="*/ 3804557 w 5852195"/>
                    <a:gd name="connsiteY0" fmla="*/ 1453243 h 3526972"/>
                    <a:gd name="connsiteX1" fmla="*/ 3804557 w 5852195"/>
                    <a:gd name="connsiteY1" fmla="*/ 1453243 h 3526972"/>
                    <a:gd name="connsiteX2" fmla="*/ 3902529 w 5852195"/>
                    <a:gd name="connsiteY2" fmla="*/ 1551214 h 3526972"/>
                    <a:gd name="connsiteX3" fmla="*/ 4000500 w 5852195"/>
                    <a:gd name="connsiteY3" fmla="*/ 1567543 h 3526972"/>
                    <a:gd name="connsiteX4" fmla="*/ 4065815 w 5852195"/>
                    <a:gd name="connsiteY4" fmla="*/ 1583872 h 3526972"/>
                    <a:gd name="connsiteX5" fmla="*/ 4147457 w 5852195"/>
                    <a:gd name="connsiteY5" fmla="*/ 1600200 h 3526972"/>
                    <a:gd name="connsiteX6" fmla="*/ 4261757 w 5852195"/>
                    <a:gd name="connsiteY6" fmla="*/ 1681843 h 3526972"/>
                    <a:gd name="connsiteX7" fmla="*/ 4359729 w 5852195"/>
                    <a:gd name="connsiteY7" fmla="*/ 1779814 h 3526972"/>
                    <a:gd name="connsiteX8" fmla="*/ 4392386 w 5852195"/>
                    <a:gd name="connsiteY8" fmla="*/ 1828800 h 3526972"/>
                    <a:gd name="connsiteX9" fmla="*/ 4441372 w 5852195"/>
                    <a:gd name="connsiteY9" fmla="*/ 1861457 h 3526972"/>
                    <a:gd name="connsiteX10" fmla="*/ 4523015 w 5852195"/>
                    <a:gd name="connsiteY10" fmla="*/ 2008414 h 3526972"/>
                    <a:gd name="connsiteX11" fmla="*/ 4604657 w 5852195"/>
                    <a:gd name="connsiteY11" fmla="*/ 2106386 h 3526972"/>
                    <a:gd name="connsiteX12" fmla="*/ 4653643 w 5852195"/>
                    <a:gd name="connsiteY12" fmla="*/ 2155372 h 3526972"/>
                    <a:gd name="connsiteX13" fmla="*/ 4849586 w 5852195"/>
                    <a:gd name="connsiteY13" fmla="*/ 2253343 h 3526972"/>
                    <a:gd name="connsiteX14" fmla="*/ 4947557 w 5852195"/>
                    <a:gd name="connsiteY14" fmla="*/ 2302329 h 3526972"/>
                    <a:gd name="connsiteX15" fmla="*/ 4980215 w 5852195"/>
                    <a:gd name="connsiteY15" fmla="*/ 2334986 h 3526972"/>
                    <a:gd name="connsiteX16" fmla="*/ 5143500 w 5852195"/>
                    <a:gd name="connsiteY16" fmla="*/ 2416629 h 3526972"/>
                    <a:gd name="connsiteX17" fmla="*/ 5339443 w 5852195"/>
                    <a:gd name="connsiteY17" fmla="*/ 2481943 h 3526972"/>
                    <a:gd name="connsiteX18" fmla="*/ 5551715 w 5852195"/>
                    <a:gd name="connsiteY18" fmla="*/ 2579914 h 3526972"/>
                    <a:gd name="connsiteX19" fmla="*/ 5747657 w 5852195"/>
                    <a:gd name="connsiteY19" fmla="*/ 2775857 h 3526972"/>
                    <a:gd name="connsiteX20" fmla="*/ 5845629 w 5852195"/>
                    <a:gd name="connsiteY20" fmla="*/ 2890157 h 3526972"/>
                    <a:gd name="connsiteX21" fmla="*/ 5845629 w 5852195"/>
                    <a:gd name="connsiteY21" fmla="*/ 3526972 h 3526972"/>
                    <a:gd name="connsiteX22" fmla="*/ 0 w 5852195"/>
                    <a:gd name="connsiteY22" fmla="*/ 3477986 h 3526972"/>
                    <a:gd name="connsiteX23" fmla="*/ 0 w 5852195"/>
                    <a:gd name="connsiteY23" fmla="*/ 0 h 352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2195" h="3526972">
                      <a:moveTo>
                        <a:pt x="3804557" y="1453243"/>
                      </a:moveTo>
                      <a:lnTo>
                        <a:pt x="3804557" y="1453243"/>
                      </a:lnTo>
                      <a:cubicBezTo>
                        <a:pt x="3837214" y="1485900"/>
                        <a:pt x="3862636" y="1527943"/>
                        <a:pt x="3902529" y="1551214"/>
                      </a:cubicBezTo>
                      <a:cubicBezTo>
                        <a:pt x="3931127" y="1567896"/>
                        <a:pt x="3968035" y="1561050"/>
                        <a:pt x="4000500" y="1567543"/>
                      </a:cubicBezTo>
                      <a:cubicBezTo>
                        <a:pt x="4022506" y="1571944"/>
                        <a:pt x="4043908" y="1579004"/>
                        <a:pt x="4065815" y="1583872"/>
                      </a:cubicBezTo>
                      <a:cubicBezTo>
                        <a:pt x="4092907" y="1589892"/>
                        <a:pt x="4120243" y="1594757"/>
                        <a:pt x="4147457" y="1600200"/>
                      </a:cubicBezTo>
                      <a:cubicBezTo>
                        <a:pt x="4335986" y="1788729"/>
                        <a:pt x="4046841" y="1509912"/>
                        <a:pt x="4261757" y="1681843"/>
                      </a:cubicBezTo>
                      <a:cubicBezTo>
                        <a:pt x="4297821" y="1710694"/>
                        <a:pt x="4334111" y="1741386"/>
                        <a:pt x="4359729" y="1779814"/>
                      </a:cubicBezTo>
                      <a:cubicBezTo>
                        <a:pt x="4370615" y="1796143"/>
                        <a:pt x="4378509" y="1814923"/>
                        <a:pt x="4392386" y="1828800"/>
                      </a:cubicBezTo>
                      <a:cubicBezTo>
                        <a:pt x="4406263" y="1842677"/>
                        <a:pt x="4425043" y="1850571"/>
                        <a:pt x="4441372" y="1861457"/>
                      </a:cubicBezTo>
                      <a:cubicBezTo>
                        <a:pt x="4481331" y="1981336"/>
                        <a:pt x="4449687" y="1935088"/>
                        <a:pt x="4523015" y="2008414"/>
                      </a:cubicBezTo>
                      <a:cubicBezTo>
                        <a:pt x="4550449" y="2090720"/>
                        <a:pt x="4521620" y="2035211"/>
                        <a:pt x="4604657" y="2106386"/>
                      </a:cubicBezTo>
                      <a:cubicBezTo>
                        <a:pt x="4622190" y="2121414"/>
                        <a:pt x="4634725" y="2142129"/>
                        <a:pt x="4653643" y="2155372"/>
                      </a:cubicBezTo>
                      <a:cubicBezTo>
                        <a:pt x="4795165" y="2254437"/>
                        <a:pt x="4726016" y="2191558"/>
                        <a:pt x="4849586" y="2253343"/>
                      </a:cubicBezTo>
                      <a:cubicBezTo>
                        <a:pt x="4976205" y="2316652"/>
                        <a:pt x="4824427" y="2261284"/>
                        <a:pt x="4947557" y="2302329"/>
                      </a:cubicBezTo>
                      <a:cubicBezTo>
                        <a:pt x="4958443" y="2313215"/>
                        <a:pt x="4967688" y="2326038"/>
                        <a:pt x="4980215" y="2334986"/>
                      </a:cubicBezTo>
                      <a:cubicBezTo>
                        <a:pt x="5037555" y="2375943"/>
                        <a:pt x="5078047" y="2393528"/>
                        <a:pt x="5143500" y="2416629"/>
                      </a:cubicBezTo>
                      <a:cubicBezTo>
                        <a:pt x="5208422" y="2439543"/>
                        <a:pt x="5280407" y="2446521"/>
                        <a:pt x="5339443" y="2481943"/>
                      </a:cubicBezTo>
                      <a:cubicBezTo>
                        <a:pt x="5460963" y="2554855"/>
                        <a:pt x="5391370" y="2519786"/>
                        <a:pt x="5551715" y="2579914"/>
                      </a:cubicBezTo>
                      <a:cubicBezTo>
                        <a:pt x="5916789" y="2871976"/>
                        <a:pt x="5619998" y="2597135"/>
                        <a:pt x="5747657" y="2775857"/>
                      </a:cubicBezTo>
                      <a:cubicBezTo>
                        <a:pt x="5764399" y="2799295"/>
                        <a:pt x="5843466" y="2859156"/>
                        <a:pt x="5845629" y="2890157"/>
                      </a:cubicBezTo>
                      <a:cubicBezTo>
                        <a:pt x="5860403" y="3101914"/>
                        <a:pt x="5845629" y="3314700"/>
                        <a:pt x="5845629" y="3526972"/>
                      </a:cubicBezTo>
                      <a:lnTo>
                        <a:pt x="0" y="3477986"/>
                      </a:lnTo>
                      <a:lnTo>
                        <a:pt x="0" y="0"/>
                      </a:lnTo>
                    </a:path>
                  </a:pathLst>
                </a:custGeom>
                <a:solidFill>
                  <a:srgbClr val="0618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9" name="Picture 1038" descr="Hình ảnh">
                  <a:extLst>
                    <a:ext uri="{FF2B5EF4-FFF2-40B4-BE49-F238E27FC236}">
                      <a16:creationId xmlns:a16="http://schemas.microsoft.com/office/drawing/2014/main" xmlns="" id="{D4C4F1C8-8DA7-0CFD-CD22-5DB465928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14700"/>
                  <a:ext cx="3771899" cy="3543300"/>
                </a:xfrm>
                <a:custGeom>
                  <a:avLst/>
                  <a:gdLst>
                    <a:gd name="connsiteX0" fmla="*/ 0 w 3771899"/>
                    <a:gd name="connsiteY0" fmla="*/ 0 h 3543300"/>
                    <a:gd name="connsiteX1" fmla="*/ 1274226 w 3771899"/>
                    <a:gd name="connsiteY1" fmla="*/ 0 h 3543300"/>
                    <a:gd name="connsiteX2" fmla="*/ 1279285 w 3771899"/>
                    <a:gd name="connsiteY2" fmla="*/ 1613 h 3543300"/>
                    <a:gd name="connsiteX3" fmla="*/ 1824408 w 3771899"/>
                    <a:gd name="connsiteY3" fmla="*/ 120 h 3543300"/>
                    <a:gd name="connsiteX4" fmla="*/ 1886107 w 3771899"/>
                    <a:gd name="connsiteY4" fmla="*/ 0 h 3543300"/>
                    <a:gd name="connsiteX5" fmla="*/ 1964382 w 3771899"/>
                    <a:gd name="connsiteY5" fmla="*/ 0 h 3543300"/>
                    <a:gd name="connsiteX6" fmla="*/ 2107345 w 3771899"/>
                    <a:gd name="connsiteY6" fmla="*/ 1675 h 3543300"/>
                    <a:gd name="connsiteX7" fmla="*/ 2155162 w 3771899"/>
                    <a:gd name="connsiteY7" fmla="*/ 17272 h 3543300"/>
                    <a:gd name="connsiteX8" fmla="*/ 2218918 w 3771899"/>
                    <a:gd name="connsiteY8" fmla="*/ 32867 h 3543300"/>
                    <a:gd name="connsiteX9" fmla="*/ 2314553 w 3771899"/>
                    <a:gd name="connsiteY9" fmla="*/ 95246 h 3543300"/>
                    <a:gd name="connsiteX10" fmla="*/ 2362371 w 3771899"/>
                    <a:gd name="connsiteY10" fmla="*/ 126437 h 3543300"/>
                    <a:gd name="connsiteX11" fmla="*/ 2410188 w 3771899"/>
                    <a:gd name="connsiteY11" fmla="*/ 173221 h 3543300"/>
                    <a:gd name="connsiteX12" fmla="*/ 2473944 w 3771899"/>
                    <a:gd name="connsiteY12" fmla="*/ 188816 h 3543300"/>
                    <a:gd name="connsiteX13" fmla="*/ 2521763 w 3771899"/>
                    <a:gd name="connsiteY13" fmla="*/ 235603 h 3543300"/>
                    <a:gd name="connsiteX14" fmla="*/ 2569580 w 3771899"/>
                    <a:gd name="connsiteY14" fmla="*/ 266792 h 3543300"/>
                    <a:gd name="connsiteX15" fmla="*/ 2665215 w 3771899"/>
                    <a:gd name="connsiteY15" fmla="*/ 360364 h 3543300"/>
                    <a:gd name="connsiteX16" fmla="*/ 2744911 w 3771899"/>
                    <a:gd name="connsiteY16" fmla="*/ 453934 h 3543300"/>
                    <a:gd name="connsiteX17" fmla="*/ 2760064 w 3771899"/>
                    <a:gd name="connsiteY17" fmla="*/ 577282 h 3543300"/>
                    <a:gd name="connsiteX18" fmla="*/ 2761046 w 3771899"/>
                    <a:gd name="connsiteY18" fmla="*/ 586842 h 3543300"/>
                    <a:gd name="connsiteX19" fmla="*/ 2761115 w 3771899"/>
                    <a:gd name="connsiteY19" fmla="*/ 588227 h 3543300"/>
                    <a:gd name="connsiteX20" fmla="*/ 2761479 w 3771899"/>
                    <a:gd name="connsiteY20" fmla="*/ 591052 h 3543300"/>
                    <a:gd name="connsiteX21" fmla="*/ 2761046 w 3771899"/>
                    <a:gd name="connsiteY21" fmla="*/ 586842 h 3543300"/>
                    <a:gd name="connsiteX22" fmla="*/ 2760719 w 3771899"/>
                    <a:gd name="connsiteY22" fmla="*/ 580312 h 3543300"/>
                    <a:gd name="connsiteX23" fmla="*/ 2776788 w 3771899"/>
                    <a:gd name="connsiteY23" fmla="*/ 641075 h 3543300"/>
                    <a:gd name="connsiteX24" fmla="*/ 2792730 w 3771899"/>
                    <a:gd name="connsiteY24" fmla="*/ 734646 h 3543300"/>
                    <a:gd name="connsiteX25" fmla="*/ 2856485 w 3771899"/>
                    <a:gd name="connsiteY25" fmla="*/ 828217 h 3543300"/>
                    <a:gd name="connsiteX26" fmla="*/ 2888365 w 3771899"/>
                    <a:gd name="connsiteY26" fmla="*/ 968572 h 3543300"/>
                    <a:gd name="connsiteX27" fmla="*/ 2983997 w 3771899"/>
                    <a:gd name="connsiteY27" fmla="*/ 1108930 h 3543300"/>
                    <a:gd name="connsiteX28" fmla="*/ 3047754 w 3771899"/>
                    <a:gd name="connsiteY28" fmla="*/ 1155714 h 3543300"/>
                    <a:gd name="connsiteX29" fmla="*/ 3223086 w 3771899"/>
                    <a:gd name="connsiteY29" fmla="*/ 1264879 h 3543300"/>
                    <a:gd name="connsiteX30" fmla="*/ 3382476 w 3771899"/>
                    <a:gd name="connsiteY30" fmla="*/ 1342855 h 3543300"/>
                    <a:gd name="connsiteX31" fmla="*/ 3446233 w 3771899"/>
                    <a:gd name="connsiteY31" fmla="*/ 1358450 h 3543300"/>
                    <a:gd name="connsiteX32" fmla="*/ 3605626 w 3771899"/>
                    <a:gd name="connsiteY32" fmla="*/ 1436427 h 3543300"/>
                    <a:gd name="connsiteX33" fmla="*/ 3717199 w 3771899"/>
                    <a:gd name="connsiteY33" fmla="*/ 1467615 h 3543300"/>
                    <a:gd name="connsiteX34" fmla="*/ 3771899 w 3771899"/>
                    <a:gd name="connsiteY34" fmla="*/ 1480995 h 3543300"/>
                    <a:gd name="connsiteX35" fmla="*/ 3771899 w 3771899"/>
                    <a:gd name="connsiteY35" fmla="*/ 3543300 h 3543300"/>
                    <a:gd name="connsiteX36" fmla="*/ 0 w 3771899"/>
                    <a:gd name="connsiteY36" fmla="*/ 354330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71899" h="3543300">
                      <a:moveTo>
                        <a:pt x="0" y="0"/>
                      </a:moveTo>
                      <a:lnTo>
                        <a:pt x="1274226" y="0"/>
                      </a:lnTo>
                      <a:lnTo>
                        <a:pt x="1279285" y="1613"/>
                      </a:lnTo>
                      <a:cubicBezTo>
                        <a:pt x="1428166" y="47794"/>
                        <a:pt x="1355768" y="4634"/>
                        <a:pt x="1824408" y="120"/>
                      </a:cubicBezTo>
                      <a:lnTo>
                        <a:pt x="1886107" y="0"/>
                      </a:lnTo>
                      <a:lnTo>
                        <a:pt x="1964382" y="0"/>
                      </a:lnTo>
                      <a:lnTo>
                        <a:pt x="2107345" y="1675"/>
                      </a:lnTo>
                      <a:cubicBezTo>
                        <a:pt x="2123284" y="6874"/>
                        <a:pt x="2139007" y="12755"/>
                        <a:pt x="2155162" y="17272"/>
                      </a:cubicBezTo>
                      <a:cubicBezTo>
                        <a:pt x="2176225" y="23159"/>
                        <a:pt x="2199899" y="22232"/>
                        <a:pt x="2218918" y="32867"/>
                      </a:cubicBezTo>
                      <a:cubicBezTo>
                        <a:pt x="2386072" y="126319"/>
                        <a:pt x="2165256" y="46556"/>
                        <a:pt x="2314553" y="95246"/>
                      </a:cubicBezTo>
                      <a:cubicBezTo>
                        <a:pt x="2330493" y="105643"/>
                        <a:pt x="2347654" y="114438"/>
                        <a:pt x="2362371" y="126437"/>
                      </a:cubicBezTo>
                      <a:cubicBezTo>
                        <a:pt x="2379688" y="140557"/>
                        <a:pt x="2390619" y="162279"/>
                        <a:pt x="2410188" y="173221"/>
                      </a:cubicBezTo>
                      <a:cubicBezTo>
                        <a:pt x="2429209" y="183856"/>
                        <a:pt x="2452692" y="183618"/>
                        <a:pt x="2473944" y="188816"/>
                      </a:cubicBezTo>
                      <a:cubicBezTo>
                        <a:pt x="2489884" y="204411"/>
                        <a:pt x="2504447" y="221483"/>
                        <a:pt x="2521763" y="235603"/>
                      </a:cubicBezTo>
                      <a:cubicBezTo>
                        <a:pt x="2536479" y="247602"/>
                        <a:pt x="2555263" y="254342"/>
                        <a:pt x="2569580" y="266792"/>
                      </a:cubicBezTo>
                      <a:cubicBezTo>
                        <a:pt x="2603276" y="296096"/>
                        <a:pt x="2640206" y="323662"/>
                        <a:pt x="2665215" y="360364"/>
                      </a:cubicBezTo>
                      <a:cubicBezTo>
                        <a:pt x="2709598" y="425499"/>
                        <a:pt x="2683548" y="393894"/>
                        <a:pt x="2744911" y="453934"/>
                      </a:cubicBezTo>
                      <a:cubicBezTo>
                        <a:pt x="2753863" y="524010"/>
                        <a:pt x="2758137" y="560013"/>
                        <a:pt x="2760064" y="577282"/>
                      </a:cubicBezTo>
                      <a:lnTo>
                        <a:pt x="2761046" y="586842"/>
                      </a:lnTo>
                      <a:lnTo>
                        <a:pt x="2761115" y="588227"/>
                      </a:lnTo>
                      <a:cubicBezTo>
                        <a:pt x="2761340" y="590657"/>
                        <a:pt x="2761557" y="592237"/>
                        <a:pt x="2761479" y="591052"/>
                      </a:cubicBezTo>
                      <a:lnTo>
                        <a:pt x="2761046" y="586842"/>
                      </a:lnTo>
                      <a:lnTo>
                        <a:pt x="2760719" y="580312"/>
                      </a:lnTo>
                      <a:cubicBezTo>
                        <a:pt x="2760888" y="573686"/>
                        <a:pt x="2763625" y="576684"/>
                        <a:pt x="2776788" y="641075"/>
                      </a:cubicBezTo>
                      <a:cubicBezTo>
                        <a:pt x="2783127" y="672082"/>
                        <a:pt x="2780299" y="705459"/>
                        <a:pt x="2792730" y="734646"/>
                      </a:cubicBezTo>
                      <a:cubicBezTo>
                        <a:pt x="2807464" y="769248"/>
                        <a:pt x="2856485" y="828217"/>
                        <a:pt x="2856485" y="828217"/>
                      </a:cubicBezTo>
                      <a:cubicBezTo>
                        <a:pt x="2859006" y="840559"/>
                        <a:pt x="2880175" y="950544"/>
                        <a:pt x="2888365" y="968572"/>
                      </a:cubicBezTo>
                      <a:cubicBezTo>
                        <a:pt x="2900506" y="995299"/>
                        <a:pt x="2959904" y="1085356"/>
                        <a:pt x="2983997" y="1108930"/>
                      </a:cubicBezTo>
                      <a:cubicBezTo>
                        <a:pt x="3002782" y="1127308"/>
                        <a:pt x="3025650" y="1141297"/>
                        <a:pt x="3047754" y="1155714"/>
                      </a:cubicBezTo>
                      <a:cubicBezTo>
                        <a:pt x="3105394" y="1193311"/>
                        <a:pt x="3161125" y="1234568"/>
                        <a:pt x="3223086" y="1264879"/>
                      </a:cubicBezTo>
                      <a:cubicBezTo>
                        <a:pt x="3276216" y="1290871"/>
                        <a:pt x="3327878" y="1319961"/>
                        <a:pt x="3382476" y="1342855"/>
                      </a:cubicBezTo>
                      <a:cubicBezTo>
                        <a:pt x="3402612" y="1351297"/>
                        <a:pt x="3426099" y="1350007"/>
                        <a:pt x="3446233" y="1358450"/>
                      </a:cubicBezTo>
                      <a:cubicBezTo>
                        <a:pt x="3500833" y="1381344"/>
                        <a:pt x="3548510" y="1420459"/>
                        <a:pt x="3605626" y="1436427"/>
                      </a:cubicBezTo>
                      <a:lnTo>
                        <a:pt x="3717199" y="1467615"/>
                      </a:lnTo>
                      <a:lnTo>
                        <a:pt x="3771899" y="1480995"/>
                      </a:lnTo>
                      <a:lnTo>
                        <a:pt x="3771899" y="3543300"/>
                      </a:lnTo>
                      <a:lnTo>
                        <a:pt x="0" y="3543300"/>
                      </a:lnTo>
                      <a:close/>
                    </a:path>
                  </a:pathLst>
                </a:custGeom>
                <a:solidFill>
                  <a:srgbClr val="061824"/>
                </a:solidFill>
              </p:spPr>
            </p:pic>
          </p:grpSp>
        </p:grpSp>
        <p:sp>
          <p:nvSpPr>
            <p:cNvPr id="4" name="Rectangle: Rounded Corners 3">
              <a:extLst>
                <a:ext uri="{FF2B5EF4-FFF2-40B4-BE49-F238E27FC236}">
                  <a16:creationId xmlns:a16="http://schemas.microsoft.com/office/drawing/2014/main" xmlns="" id="{2872EC5E-4204-0348-EE85-73CB55B02A98}"/>
                </a:ext>
              </a:extLst>
            </p:cNvPr>
            <p:cNvSpPr/>
            <p:nvPr/>
          </p:nvSpPr>
          <p:spPr>
            <a:xfrm>
              <a:off x="1212964" y="13431"/>
              <a:ext cx="9670118" cy="790802"/>
            </a:xfrm>
            <a:prstGeom prst="roundRect">
              <a:avLst/>
            </a:prstGeom>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BÀI </a:t>
              </a:r>
              <a:r>
                <a:rPr lang="en-US" sz="3200" b="1" dirty="0" smtClean="0">
                  <a:latin typeface="Times New Roman" panose="02020603050405020304" pitchFamily="18" charset="0"/>
                  <a:cs typeface="Times New Roman" panose="02020603050405020304" pitchFamily="18" charset="0"/>
                </a:rPr>
                <a:t>6 </a:t>
              </a:r>
              <a:r>
                <a:rPr lang="en-US" sz="3200" b="1" dirty="0">
                  <a:latin typeface="Times New Roman" panose="02020603050405020304" pitchFamily="18" charset="0"/>
                  <a:cs typeface="Times New Roman" panose="02020603050405020304" pitchFamily="18" charset="0"/>
                </a:rPr>
                <a:t>– CHÂN DUNG CUỘC SỐNG</a:t>
              </a:r>
            </a:p>
          </p:txBody>
        </p:sp>
      </p:grpSp>
      <p:sp>
        <p:nvSpPr>
          <p:cNvPr id="3" name="TextBox 2">
            <a:extLst>
              <a:ext uri="{FF2B5EF4-FFF2-40B4-BE49-F238E27FC236}">
                <a16:creationId xmlns:a16="http://schemas.microsoft.com/office/drawing/2014/main" xmlns="" id="{0A0CC627-16A9-923B-6675-6BB4E69826F3}"/>
              </a:ext>
            </a:extLst>
          </p:cNvPr>
          <p:cNvSpPr txBox="1"/>
          <p:nvPr/>
        </p:nvSpPr>
        <p:spPr>
          <a:xfrm>
            <a:off x="2779592" y="804233"/>
            <a:ext cx="7254607" cy="954107"/>
          </a:xfrm>
          <a:prstGeom prst="rect">
            <a:avLst/>
          </a:prstGeom>
          <a:solidFill>
            <a:schemeClr val="accent4">
              <a:lumMod val="40000"/>
              <a:lumOff val="60000"/>
            </a:schemeClr>
          </a:solidFill>
          <a:scene3d>
            <a:camera prst="orthographicFront"/>
            <a:lightRig rig="threePt" dir="t"/>
          </a:scene3d>
          <a:sp3d>
            <a:bevelT/>
          </a:sp3d>
        </p:spPr>
        <p:txBody>
          <a:bodyPr wrap="square">
            <a:spAutoFit/>
          </a:bodyPr>
          <a:lstStyle/>
          <a:p>
            <a:pPr algn="ctr"/>
            <a:r>
              <a:rPr lang="en-US" sz="2800" dirty="0" smtClean="0">
                <a:latin typeface="Times New Roman" panose="02020603050405020304" pitchFamily="18" charset="0"/>
                <a:cs typeface="Times New Roman" panose="02020603050405020304" pitchFamily="18" charset="0"/>
              </a:rPr>
              <a:t>TIẾT 75: </a:t>
            </a:r>
            <a:r>
              <a:rPr lang="en-US" sz="2800" dirty="0" smtClean="0">
                <a:latin typeface="Times New Roman" panose="02020603050405020304" pitchFamily="18" charset="0"/>
                <a:cs typeface="Times New Roman" panose="02020603050405020304" pitchFamily="18" charset="0"/>
              </a:rPr>
              <a:t>THỰC </a:t>
            </a:r>
            <a:r>
              <a:rPr lang="en-US" sz="2800" dirty="0">
                <a:latin typeface="Times New Roman" panose="02020603050405020304" pitchFamily="18" charset="0"/>
                <a:cs typeface="Times New Roman" panose="02020603050405020304" pitchFamily="18" charset="0"/>
              </a:rPr>
              <a:t>HÀNH TIẾNG </a:t>
            </a:r>
            <a:r>
              <a:rPr lang="en-US" sz="2800" dirty="0" smtClean="0">
                <a:latin typeface="Times New Roman" panose="02020603050405020304" pitchFamily="18" charset="0"/>
                <a:cs typeface="Times New Roman" panose="02020603050405020304" pitchFamily="18" charset="0"/>
              </a:rPr>
              <a:t>VIỆT</a:t>
            </a:r>
            <a:endParaRPr lang="en-US" sz="2800" dirty="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              TRỢ </a:t>
            </a:r>
            <a:r>
              <a:rPr lang="en-US" sz="2800" dirty="0" smtClean="0">
                <a:latin typeface="Times New Roman" panose="02020603050405020304" pitchFamily="18" charset="0"/>
                <a:cs typeface="Times New Roman" panose="02020603050405020304" pitchFamily="18" charset="0"/>
              </a:rPr>
              <a:t>TỪ</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26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 calcmode="lin" valueType="num">
                                      <p:cBhvr>
                                        <p:cTn id="7" dur="1000" fill="hold"/>
                                        <p:tgtEl>
                                          <p:spTgt spid="1051"/>
                                        </p:tgtEl>
                                        <p:attrNameLst>
                                          <p:attrName>ppt_w</p:attrName>
                                        </p:attrNameLst>
                                      </p:cBhvr>
                                      <p:tavLst>
                                        <p:tav tm="0">
                                          <p:val>
                                            <p:fltVal val="0"/>
                                          </p:val>
                                        </p:tav>
                                        <p:tav tm="100000">
                                          <p:val>
                                            <p:strVal val="#ppt_w"/>
                                          </p:val>
                                        </p:tav>
                                      </p:tavLst>
                                    </p:anim>
                                    <p:anim calcmode="lin" valueType="num">
                                      <p:cBhvr>
                                        <p:cTn id="8" dur="1000" fill="hold"/>
                                        <p:tgtEl>
                                          <p:spTgt spid="1051"/>
                                        </p:tgtEl>
                                        <p:attrNameLst>
                                          <p:attrName>ppt_h</p:attrName>
                                        </p:attrNameLst>
                                      </p:cBhvr>
                                      <p:tavLst>
                                        <p:tav tm="0">
                                          <p:val>
                                            <p:fltVal val="0"/>
                                          </p:val>
                                        </p:tav>
                                        <p:tav tm="100000">
                                          <p:val>
                                            <p:strVal val="#ppt_h"/>
                                          </p:val>
                                        </p:tav>
                                      </p:tavLst>
                                    </p:anim>
                                    <p:anim calcmode="lin" valueType="num">
                                      <p:cBhvr>
                                        <p:cTn id="9" dur="1000" fill="hold"/>
                                        <p:tgtEl>
                                          <p:spTgt spid="1051"/>
                                        </p:tgtEl>
                                        <p:attrNameLst>
                                          <p:attrName>style.rotation</p:attrName>
                                        </p:attrNameLst>
                                      </p:cBhvr>
                                      <p:tavLst>
                                        <p:tav tm="0">
                                          <p:val>
                                            <p:fltVal val="90"/>
                                          </p:val>
                                        </p:tav>
                                        <p:tav tm="100000">
                                          <p:val>
                                            <p:fltVal val="0"/>
                                          </p:val>
                                        </p:tav>
                                      </p:tavLst>
                                    </p:anim>
                                    <p:animEffect transition="in" filter="fade">
                                      <p:cBhvr>
                                        <p:cTn id="10" dur="1000"/>
                                        <p:tgtEl>
                                          <p:spTgt spid="10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57" y="0"/>
            <a:ext cx="1222465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4000"/>
            </a:blip>
            <a:stretch>
              <a:fillRect t="-3759" b="-3759"/>
            </a:stretch>
          </a:blipFill>
        </p:spPr>
      </p:sp>
      <p:sp>
        <p:nvSpPr>
          <p:cNvPr id="4" name="TextBox 3">
            <a:extLst>
              <a:ext uri="{FF2B5EF4-FFF2-40B4-BE49-F238E27FC236}">
                <a16:creationId xmlns:a16="http://schemas.microsoft.com/office/drawing/2014/main" xmlns="" id="{847E0948-B73C-2E10-7E39-FD99CB9CF5BE}"/>
              </a:ext>
            </a:extLst>
          </p:cNvPr>
          <p:cNvSpPr txBox="1"/>
          <p:nvPr/>
        </p:nvSpPr>
        <p:spPr>
          <a:xfrm>
            <a:off x="359229" y="221196"/>
            <a:ext cx="109728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1</a:t>
            </a:r>
            <a:r>
              <a:rPr lang="vi-VN" sz="3200" b="1" i="1" dirty="0">
                <a:solidFill>
                  <a:srgbClr val="000000"/>
                </a:solidFill>
                <a:effectLst/>
                <a:latin typeface="Times New Roman" panose="02020603050405020304" pitchFamily="18" charset="0"/>
                <a:ea typeface="Calibri" panose="020F0502020204030204" pitchFamily="34" charset="0"/>
              </a:rPr>
              <a:t>. Em hãy cho biết sự khác biệt về ý nghĩa giữa từng cặp câu trong 2 ví dụ sau và cho biết do đâu mà có sự khác biệt đó.</a:t>
            </a:r>
            <a:endParaRPr lang="en-US" sz="3200" b="1" i="1" dirty="0">
              <a:solidFill>
                <a:srgbClr val="000000"/>
              </a:solidFill>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xmlns="" id="{064EC54D-E8C0-FB4A-800C-C39E8B03E5C1}"/>
              </a:ext>
            </a:extLst>
          </p:cNvPr>
          <p:cNvSpPr txBox="1"/>
          <p:nvPr/>
        </p:nvSpPr>
        <p:spPr>
          <a:xfrm>
            <a:off x="359229" y="1436914"/>
            <a:ext cx="11462657" cy="1877437"/>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a.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Tới đầu ngón chân của mình, Sói Lam cũng không nhìn thấy.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Ngay tới đầu ngón chân của mình, Sói Lam cũng không nhìn thấy.</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xmlns="" id="{FB0C5866-BB7D-41B5-699B-DF917B22E5DD}"/>
              </a:ext>
            </a:extLst>
          </p:cNvPr>
          <p:cNvSpPr txBox="1"/>
          <p:nvPr/>
        </p:nvSpPr>
        <p:spPr>
          <a:xfrm>
            <a:off x="477610" y="3674046"/>
            <a:ext cx="11462656" cy="1877437"/>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Nó mua tám quyển truyện.</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Nó mua những tám quyển truyện.</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md cmd="playFrom(0.0)">
              <p:cBhvr>
                <p:cTn id="18"/>
                <p:tgtEl>
                  <p:sldTgt/>
                </p:tgtEl>
              </p:cBhvr>
            </p:cmd>
          </p:childTnLst>
        </p:cTn>
      </p:par>
    </p:tnLst>
    <p:bldLst>
      <p:bldP spid="4" grpId="0" animBg="1"/>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74E4355-6A0C-E579-6381-4D2213750C57}"/>
              </a:ext>
            </a:extLst>
          </p:cNvPr>
          <p:cNvSpPr txBox="1"/>
          <p:nvPr/>
        </p:nvSpPr>
        <p:spPr>
          <a:xfrm>
            <a:off x="600073" y="544621"/>
            <a:ext cx="10650311" cy="584775"/>
          </a:xfrm>
          <a:prstGeom prst="rect">
            <a:avLst/>
          </a:prstGeom>
          <a:noFill/>
        </p:spPr>
        <p:txBody>
          <a:bodyPr wrap="square">
            <a:spAutoFit/>
          </a:bodyPr>
          <a:lstStyle/>
          <a:p>
            <a:pPr algn="just">
              <a:spcBef>
                <a:spcPts val="600"/>
              </a:spcBef>
              <a:spcAft>
                <a:spcPts val="600"/>
              </a:spcAft>
            </a:pPr>
            <a:r>
              <a:rPr lang="vi-VN" sz="3200" b="1" i="1" dirty="0">
                <a:solidFill>
                  <a:srgbClr val="000000"/>
                </a:solidFill>
                <a:effectLst/>
                <a:latin typeface="Times New Roman" panose="02020603050405020304" pitchFamily="18" charset="0"/>
                <a:ea typeface="Calibri" panose="020F0502020204030204" pitchFamily="34" charset="0"/>
              </a:rPr>
              <a:t>1. * Sự khác biệt về ý nghĩa giữa từng cặp câu trong 2 ví dụ:</a:t>
            </a:r>
            <a:endParaRPr lang="en-US" sz="3200" b="1" i="1" dirty="0">
              <a:solidFill>
                <a:srgbClr val="000000"/>
              </a:solidFill>
              <a:effectLst/>
              <a:latin typeface="Times New Roman" panose="02020603050405020304" pitchFamily="18" charset="0"/>
              <a:ea typeface="Calibri" panose="020F0502020204030204" pitchFamily="34" charset="0"/>
            </a:endParaRPr>
          </a:p>
        </p:txBody>
      </p:sp>
      <p:sp>
        <p:nvSpPr>
          <p:cNvPr id="24" name="TextBox 23">
            <a:extLst>
              <a:ext uri="{FF2B5EF4-FFF2-40B4-BE49-F238E27FC236}">
                <a16:creationId xmlns:a16="http://schemas.microsoft.com/office/drawing/2014/main" xmlns="" id="{0CC0B522-2A3A-51B5-1024-7C6E1790CA98}"/>
              </a:ext>
            </a:extLst>
          </p:cNvPr>
          <p:cNvSpPr txBox="1"/>
          <p:nvPr/>
        </p:nvSpPr>
        <p:spPr>
          <a:xfrm>
            <a:off x="901203" y="1505863"/>
            <a:ext cx="9360353" cy="1723549"/>
          </a:xfrm>
          <a:prstGeom prst="rect">
            <a:avLst/>
          </a:prstGeom>
          <a:noFill/>
        </p:spPr>
        <p:txBody>
          <a:bodyPr wrap="square">
            <a:spAutoFit/>
          </a:bodyPr>
          <a:lstStyle/>
          <a:p>
            <a:pPr>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a.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Nêu lên sự việc khách quan: Sói Lam không nhìn thấy đầu ngón chân mình</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26" name="TextBox 25">
            <a:extLst>
              <a:ext uri="{FF2B5EF4-FFF2-40B4-BE49-F238E27FC236}">
                <a16:creationId xmlns:a16="http://schemas.microsoft.com/office/drawing/2014/main" xmlns="" id="{26E62010-FDC2-427B-501F-7C848C7EC0FA}"/>
              </a:ext>
            </a:extLst>
          </p:cNvPr>
          <p:cNvSpPr txBox="1"/>
          <p:nvPr/>
        </p:nvSpPr>
        <p:spPr>
          <a:xfrm>
            <a:off x="901203" y="3705532"/>
            <a:ext cx="10127798" cy="2062103"/>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Có thêm ý nghĩa nhấn mạnh: sự vật (“đầu ngón chân”) ở rất gần mà Sói Lam cũng không nhìn thấy được khi nó cảm nhận sự tối tăm như một đường hầm bị sập dưới lòng đất trong con mắt của cậu bé Phi Châu.</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95055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0CC0B522-2A3A-51B5-1024-7C6E1790CA98}"/>
              </a:ext>
            </a:extLst>
          </p:cNvPr>
          <p:cNvSpPr txBox="1"/>
          <p:nvPr/>
        </p:nvSpPr>
        <p:spPr>
          <a:xfrm>
            <a:off x="773612" y="1037903"/>
            <a:ext cx="10127798" cy="17235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b</a:t>
            </a:r>
            <a:r>
              <a:rPr lang="vi-VN" sz="32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Nêu lên sự việc khách quan: Nó mua (số lượng) 8 quyển truyện.</a:t>
            </a:r>
          </a:p>
        </p:txBody>
      </p:sp>
      <p:sp>
        <p:nvSpPr>
          <p:cNvPr id="26" name="TextBox 25">
            <a:extLst>
              <a:ext uri="{FF2B5EF4-FFF2-40B4-BE49-F238E27FC236}">
                <a16:creationId xmlns:a16="http://schemas.microsoft.com/office/drawing/2014/main" xmlns="" id="{26E62010-FDC2-427B-501F-7C848C7EC0FA}"/>
              </a:ext>
            </a:extLst>
          </p:cNvPr>
          <p:cNvSpPr txBox="1"/>
          <p:nvPr/>
        </p:nvSpPr>
        <p:spPr>
          <a:xfrm>
            <a:off x="773612" y="3375923"/>
            <a:ext cx="10127798"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Còn có ý nghĩa nhấn mạnh, đánh giá việc nó mua 8 quyển truyện là nhiều, vượt quá mức bình thường. </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4658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2465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24000"/>
            </a:blip>
            <a:stretch>
              <a:fillRect t="-3759" b="-3759"/>
            </a:stretch>
          </a:blipFill>
        </p:spPr>
      </p:sp>
      <p:sp>
        <p:nvSpPr>
          <p:cNvPr id="4" name="TextBox 3">
            <a:extLst>
              <a:ext uri="{FF2B5EF4-FFF2-40B4-BE49-F238E27FC236}">
                <a16:creationId xmlns:a16="http://schemas.microsoft.com/office/drawing/2014/main" xmlns="" id="{847E0948-B73C-2E10-7E39-FD99CB9CF5BE}"/>
              </a:ext>
            </a:extLst>
          </p:cNvPr>
          <p:cNvSpPr txBox="1"/>
          <p:nvPr/>
        </p:nvSpPr>
        <p:spPr>
          <a:xfrm>
            <a:off x="439037" y="229298"/>
            <a:ext cx="109728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Sở dĩ có sự khác biệt về ý nghĩa giữa từng cặp câu trong 2 VD trên là do có thêm từ </a:t>
            </a:r>
            <a:r>
              <a:rPr lang="vi-VN" sz="3200" b="1" dirty="0">
                <a:solidFill>
                  <a:srgbClr val="000000"/>
                </a:solidFill>
                <a:effectLst/>
                <a:latin typeface="Times New Roman" panose="02020603050405020304" pitchFamily="18" charset="0"/>
                <a:ea typeface="Calibri" panose="020F0502020204030204" pitchFamily="34" charset="0"/>
              </a:rPr>
              <a:t>“ngay” </a:t>
            </a:r>
            <a:r>
              <a:rPr lang="vi-VN" sz="3200" dirty="0">
                <a:solidFill>
                  <a:srgbClr val="000000"/>
                </a:solidFill>
                <a:effectLst/>
                <a:latin typeface="Times New Roman" panose="02020603050405020304" pitchFamily="18" charset="0"/>
                <a:ea typeface="Calibri" panose="020F0502020204030204" pitchFamily="34" charset="0"/>
              </a:rPr>
              <a:t>(a), </a:t>
            </a:r>
            <a:r>
              <a:rPr lang="vi-VN" sz="3200" b="1" dirty="0">
                <a:solidFill>
                  <a:srgbClr val="000000"/>
                </a:solidFill>
                <a:effectLst/>
                <a:latin typeface="Times New Roman" panose="02020603050405020304" pitchFamily="18" charset="0"/>
                <a:ea typeface="Calibri" panose="020F0502020204030204" pitchFamily="34" charset="0"/>
              </a:rPr>
              <a:t>“những” </a:t>
            </a:r>
            <a:r>
              <a:rPr lang="vi-VN" sz="3200" dirty="0">
                <a:solidFill>
                  <a:srgbClr val="000000"/>
                </a:solidFill>
                <a:effectLst/>
                <a:latin typeface="Times New Roman" panose="02020603050405020304" pitchFamily="18" charset="0"/>
                <a:ea typeface="Calibri" panose="020F0502020204030204" pitchFamily="34" charset="0"/>
              </a:rPr>
              <a:t>(b).</a:t>
            </a:r>
            <a:endParaRPr lang="en-US" sz="3200" dirty="0">
              <a:solidFill>
                <a:srgbClr val="000000"/>
              </a:solidFill>
              <a:effectLst/>
              <a:latin typeface="Times New Roman" panose="02020603050405020304" pitchFamily="18" charset="0"/>
              <a:ea typeface="Calibri" panose="020F0502020204030204" pitchFamily="34" charset="0"/>
            </a:endParaRPr>
          </a:p>
        </p:txBody>
      </p:sp>
      <p:pic>
        <p:nvPicPr>
          <p:cNvPr id="10" name="Untitled video (1)">
            <a:hlinkClick r:id="" action="ppaction://media"/>
            <a:extLst>
              <a:ext uri="{FF2B5EF4-FFF2-40B4-BE49-F238E27FC236}">
                <a16:creationId xmlns:a16="http://schemas.microsoft.com/office/drawing/2014/main" xmlns="" id="{3616058A-3BA2-C3B4-8B92-593CF2DA0E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42194" y="1306516"/>
            <a:ext cx="5649806" cy="5649806"/>
          </a:xfrm>
          <a:prstGeom prst="rect">
            <a:avLst/>
          </a:prstGeom>
        </p:spPr>
      </p:pic>
    </p:spTree>
    <p:extLst>
      <p:ext uri="{BB962C8B-B14F-4D97-AF65-F5344CB8AC3E}">
        <p14:creationId xmlns:p14="http://schemas.microsoft.com/office/powerpoint/2010/main" val="40701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1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13"/>
                <p:tgtEl>
                  <p:sldTgt/>
                </p:tgtEl>
              </p:cBhvr>
            </p:cmd>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2465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4000"/>
            </a:blip>
            <a:stretch>
              <a:fillRect t="-3759" b="-3759"/>
            </a:stretch>
          </a:blipFill>
        </p:spPr>
      </p:sp>
      <p:sp>
        <p:nvSpPr>
          <p:cNvPr id="4" name="TextBox 3">
            <a:extLst>
              <a:ext uri="{FF2B5EF4-FFF2-40B4-BE49-F238E27FC236}">
                <a16:creationId xmlns:a16="http://schemas.microsoft.com/office/drawing/2014/main" xmlns="" id="{847E0948-B73C-2E10-7E39-FD99CB9CF5BE}"/>
              </a:ext>
            </a:extLst>
          </p:cNvPr>
          <p:cNvSpPr txBox="1"/>
          <p:nvPr/>
        </p:nvSpPr>
        <p:spPr>
          <a:xfrm>
            <a:off x="439037" y="229298"/>
            <a:ext cx="10972800" cy="584775"/>
          </a:xfrm>
          <a:prstGeom prst="rect">
            <a:avLst/>
          </a:prstGeom>
          <a:noFill/>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Các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từ</a:t>
            </a:r>
            <a:r>
              <a:rPr lang="en-US"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0000"/>
                </a:solidFill>
                <a:effectLst/>
                <a:latin typeface="Times New Roman" panose="02020603050405020304" pitchFamily="18" charset="0"/>
                <a:ea typeface="Calibri" panose="020F0502020204030204" pitchFamily="34" charset="0"/>
              </a:rPr>
              <a:t>“ngay” </a:t>
            </a:r>
            <a:r>
              <a:rPr lang="vi-VN" sz="3200" dirty="0">
                <a:solidFill>
                  <a:srgbClr val="000000"/>
                </a:solidFill>
                <a:effectLst/>
                <a:latin typeface="Times New Roman" panose="02020603050405020304" pitchFamily="18" charset="0"/>
                <a:ea typeface="Calibri" panose="020F0502020204030204" pitchFamily="34" charset="0"/>
              </a:rPr>
              <a:t>(a), </a:t>
            </a:r>
            <a:r>
              <a:rPr lang="vi-VN" sz="3200" b="1" dirty="0">
                <a:solidFill>
                  <a:srgbClr val="000000"/>
                </a:solidFill>
                <a:effectLst/>
                <a:latin typeface="Times New Roman" panose="02020603050405020304" pitchFamily="18" charset="0"/>
                <a:ea typeface="Calibri" panose="020F0502020204030204" pitchFamily="34" charset="0"/>
              </a:rPr>
              <a:t>“những” </a:t>
            </a:r>
            <a:r>
              <a:rPr lang="vi-VN" sz="3200" dirty="0">
                <a:solidFill>
                  <a:srgbClr val="000000"/>
                </a:solidFill>
                <a:effectLst/>
                <a:latin typeface="Times New Roman" panose="02020603050405020304" pitchFamily="18" charset="0"/>
                <a:ea typeface="Calibri" panose="020F0502020204030204" pitchFamily="34" charset="0"/>
              </a:rPr>
              <a:t>(b)</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kèm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với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từ</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ngữ</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sau</a:t>
            </a:r>
            <a:r>
              <a:rPr lang="en-US" sz="3200" dirty="0">
                <a:solidFill>
                  <a:srgbClr val="000000"/>
                </a:solidFill>
                <a:effectLst/>
                <a:latin typeface="Times New Roman" panose="02020603050405020304" pitchFamily="18" charset="0"/>
                <a:ea typeface="Calibri" panose="020F0502020204030204" pitchFamily="34" charset="0"/>
              </a:rPr>
              <a:t>:</a:t>
            </a:r>
          </a:p>
        </p:txBody>
      </p:sp>
      <p:sp>
        <p:nvSpPr>
          <p:cNvPr id="6" name="TextBox 5">
            <a:extLst>
              <a:ext uri="{FF2B5EF4-FFF2-40B4-BE49-F238E27FC236}">
                <a16:creationId xmlns:a16="http://schemas.microsoft.com/office/drawing/2014/main" xmlns="" id="{064EC54D-E8C0-FB4A-800C-C39E8B03E5C1}"/>
              </a:ext>
            </a:extLst>
          </p:cNvPr>
          <p:cNvSpPr txBox="1"/>
          <p:nvPr/>
        </p:nvSpPr>
        <p:spPr>
          <a:xfrm>
            <a:off x="625929" y="1090455"/>
            <a:ext cx="11582399" cy="1231106"/>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a.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0000"/>
                </a:solidFill>
                <a:effectLst/>
                <a:latin typeface="Times New Roman" panose="02020603050405020304" pitchFamily="18" charset="0"/>
                <a:ea typeface="Calibri" panose="020F0502020204030204" pitchFamily="34" charset="0"/>
              </a:rPr>
              <a:t>Ngay</a:t>
            </a:r>
            <a:r>
              <a:rPr lang="vi-VN" sz="3200" dirty="0">
                <a:solidFill>
                  <a:srgbClr val="000000"/>
                </a:solidFill>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tới đầu ngón chân của mình</a:t>
            </a:r>
            <a:r>
              <a:rPr lang="vi-VN" sz="3200" dirty="0">
                <a:solidFill>
                  <a:srgbClr val="000000"/>
                </a:solidFill>
                <a:effectLst/>
                <a:latin typeface="Times New Roman" panose="02020603050405020304" pitchFamily="18" charset="0"/>
                <a:ea typeface="Calibri" panose="020F0502020204030204" pitchFamily="34" charset="0"/>
              </a:rPr>
              <a:t>, Sói Lam cũng không nhìn thấy.</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xmlns="" id="{FB0C5866-BB7D-41B5-699B-DF917B22E5DD}"/>
              </a:ext>
            </a:extLst>
          </p:cNvPr>
          <p:cNvSpPr txBox="1"/>
          <p:nvPr/>
        </p:nvSpPr>
        <p:spPr>
          <a:xfrm>
            <a:off x="625929" y="2959728"/>
            <a:ext cx="6463240" cy="1231106"/>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Nó mua </a:t>
            </a:r>
            <a:r>
              <a:rPr lang="vi-VN" sz="3200" b="1" dirty="0">
                <a:solidFill>
                  <a:srgbClr val="000000"/>
                </a:solidFill>
                <a:effectLst/>
                <a:latin typeface="Times New Roman" panose="02020603050405020304" pitchFamily="18" charset="0"/>
                <a:ea typeface="Calibri" panose="020F0502020204030204" pitchFamily="34" charset="0"/>
              </a:rPr>
              <a:t>những</a:t>
            </a:r>
            <a:r>
              <a:rPr lang="vi-VN" sz="3200" dirty="0">
                <a:solidFill>
                  <a:srgbClr val="000000"/>
                </a:solidFill>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tám quyển truyện.</a:t>
            </a:r>
            <a:endParaRPr lang="en-US" sz="32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xmlns="" id="{94DA9EBE-07EB-E3FC-1D34-58E23EB71094}"/>
              </a:ext>
            </a:extLst>
          </p:cNvPr>
          <p:cNvSpPr txBox="1"/>
          <p:nvPr/>
        </p:nvSpPr>
        <p:spPr>
          <a:xfrm>
            <a:off x="388483" y="5247037"/>
            <a:ext cx="11333389" cy="1077218"/>
          </a:xfrm>
          <a:prstGeom prst="rect">
            <a:avLst/>
          </a:prstGeom>
          <a:solidFill>
            <a:schemeClr val="accent4">
              <a:lumMod val="20000"/>
              <a:lumOff val="80000"/>
            </a:schemeClr>
          </a:solidFill>
          <a:scene3d>
            <a:camera prst="orthographicFront"/>
            <a:lightRig rig="threePt" dir="t"/>
          </a:scene3d>
          <a:sp3d>
            <a:bevelT/>
          </a:sp3d>
        </p:spPr>
        <p:txBody>
          <a:bodyPr wrap="square">
            <a:spAutoFit/>
          </a:bodyPr>
          <a:lstStyle/>
          <a:p>
            <a:r>
              <a:rPr lang="en-US" sz="32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b="1" kern="0" dirty="0">
                <a:solidFill>
                  <a:srgbClr val="FF0000"/>
                </a:solidFill>
                <a:effectLst/>
                <a:latin typeface="Times New Roman" panose="02020603050405020304" pitchFamily="18" charset="0"/>
                <a:ea typeface="Calibri" panose="020F0502020204030204" pitchFamily="34" charset="0"/>
              </a:rPr>
              <a:t> </a:t>
            </a:r>
            <a:r>
              <a:rPr lang="en-US" sz="3200" b="1" kern="0" dirty="0">
                <a:solidFill>
                  <a:srgbClr val="FF0000"/>
                </a:solidFill>
                <a:latin typeface="Times New Roman" panose="02020603050405020304" pitchFamily="18" charset="0"/>
                <a:ea typeface="Calibri" panose="020F0502020204030204" pitchFamily="34" charset="0"/>
              </a:rPr>
              <a:t>B</a:t>
            </a:r>
            <a:r>
              <a:rPr lang="vi-VN" sz="3200" b="1" kern="0" dirty="0" smtClean="0">
                <a:solidFill>
                  <a:srgbClr val="FF0000"/>
                </a:solidFill>
                <a:effectLst/>
                <a:latin typeface="Times New Roman" panose="02020603050405020304" pitchFamily="18" charset="0"/>
                <a:ea typeface="Calibri" panose="020F0502020204030204" pitchFamily="34" charset="0"/>
              </a:rPr>
              <a:t>iểu </a:t>
            </a:r>
            <a:r>
              <a:rPr lang="vi-VN" sz="3200" b="1" kern="0" dirty="0">
                <a:solidFill>
                  <a:srgbClr val="FF0000"/>
                </a:solidFill>
                <a:effectLst/>
                <a:latin typeface="Times New Roman" panose="02020603050405020304" pitchFamily="18" charset="0"/>
                <a:ea typeface="Calibri" panose="020F0502020204030204" pitchFamily="34" charset="0"/>
              </a:rPr>
              <a:t>thị thái độ nhấn mạnh, đánh giá của người nói đối với sự vật, sự việc được nói đến trong câu.</a:t>
            </a:r>
            <a:endParaRPr lang="en-US" sz="3200" b="1" dirty="0">
              <a:solidFill>
                <a:srgbClr val="FF0000"/>
              </a:solidFill>
            </a:endParaRPr>
          </a:p>
        </p:txBody>
      </p:sp>
      <p:sp>
        <p:nvSpPr>
          <p:cNvPr id="3" name="TextBox 2">
            <a:extLst>
              <a:ext uri="{FF2B5EF4-FFF2-40B4-BE49-F238E27FC236}">
                <a16:creationId xmlns:a16="http://schemas.microsoft.com/office/drawing/2014/main" xmlns="" id="{85D0176F-4CBF-11F1-E538-02F0FEC737D1}"/>
              </a:ext>
            </a:extLst>
          </p:cNvPr>
          <p:cNvSpPr txBox="1"/>
          <p:nvPr/>
        </p:nvSpPr>
        <p:spPr>
          <a:xfrm>
            <a:off x="1869101" y="1090455"/>
            <a:ext cx="5117325" cy="1231106"/>
          </a:xfrm>
          <a:prstGeom prst="rect">
            <a:avLst/>
          </a:prstGeom>
          <a:noFill/>
        </p:spPr>
        <p:txBody>
          <a:bodyPr wrap="square">
            <a:spAutoFit/>
          </a:bodyPr>
          <a:lstStyle/>
          <a:p>
            <a:pPr algn="just">
              <a:spcBef>
                <a:spcPts val="600"/>
              </a:spcBef>
              <a:spcAft>
                <a:spcPts val="600"/>
              </a:spcAft>
            </a:pP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FF0000"/>
                </a:solidFill>
                <a:effectLst/>
                <a:latin typeface="Times New Roman" panose="02020603050405020304" pitchFamily="18" charset="0"/>
                <a:ea typeface="Calibri" panose="020F0502020204030204" pitchFamily="34" charset="0"/>
              </a:rPr>
              <a:t>tới đầu ngón chân của mình</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xmlns="" id="{CC231BE5-95E4-79E9-B3DE-07EFB426299B}"/>
              </a:ext>
            </a:extLst>
          </p:cNvPr>
          <p:cNvSpPr txBox="1"/>
          <p:nvPr/>
        </p:nvSpPr>
        <p:spPr>
          <a:xfrm>
            <a:off x="3493213" y="2969456"/>
            <a:ext cx="3906687" cy="1231106"/>
          </a:xfrm>
          <a:prstGeom prst="rect">
            <a:avLst/>
          </a:prstGeom>
          <a:noFill/>
        </p:spPr>
        <p:txBody>
          <a:bodyPr wrap="square">
            <a:spAutoFit/>
          </a:bodyPr>
          <a:lstStyle/>
          <a:p>
            <a:pPr algn="just">
              <a:spcBef>
                <a:spcPts val="600"/>
              </a:spcBef>
              <a:spcAft>
                <a:spcPts val="600"/>
              </a:spcAft>
            </a:pP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FF0000"/>
                </a:solidFill>
                <a:effectLst/>
                <a:latin typeface="Times New Roman" panose="02020603050405020304" pitchFamily="18" charset="0"/>
                <a:ea typeface="Calibri" panose="020F0502020204030204" pitchFamily="34" charset="0"/>
              </a:rPr>
              <a:t>tám quyển truyện</a:t>
            </a:r>
            <a:r>
              <a:rPr lang="vi-VN" sz="3200" dirty="0">
                <a:solidFill>
                  <a:srgbClr val="000000"/>
                </a:solidFill>
                <a:effectLst/>
                <a:latin typeface="Times New Roman" panose="02020603050405020304" pitchFamily="18" charset="0"/>
                <a:ea typeface="Calibri" panose="020F0502020204030204" pitchFamily="34" charset="0"/>
              </a:rPr>
              <a:t>.</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158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md cmd="playFrom(0.0)">
              <p:cBhvr>
                <p:cTn id="36"/>
                <p:tgtEl>
                  <p:sldTgt/>
                </p:tgtEl>
              </p:cBhvr>
            </p:cmd>
          </p:childTnLst>
        </p:cTn>
      </p:par>
    </p:tnLst>
    <p:bldLst>
      <p:bldP spid="4" grpId="0"/>
      <p:bldP spid="6" grpId="0"/>
      <p:bldP spid="8" grpId="0"/>
      <p:bldP spid="5" grpId="0" animBg="1"/>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926402C-0D74-017B-C58C-68B8FAED37F3}"/>
              </a:ext>
            </a:extLst>
          </p:cNvPr>
          <p:cNvSpPr txBox="1"/>
          <p:nvPr/>
        </p:nvSpPr>
        <p:spPr>
          <a:xfrm>
            <a:off x="310243" y="146957"/>
            <a:ext cx="994932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I. ĐẶC ĐIỂM VÀ CHỨC NĂNG CỦA TRỢ TỪ:</a:t>
            </a:r>
          </a:p>
        </p:txBody>
      </p:sp>
      <p:sp>
        <p:nvSpPr>
          <p:cNvPr id="4" name="TextBox 3">
            <a:extLst>
              <a:ext uri="{FF2B5EF4-FFF2-40B4-BE49-F238E27FC236}">
                <a16:creationId xmlns:a16="http://schemas.microsoft.com/office/drawing/2014/main" xmlns="" id="{758F4A37-E728-8582-97C1-2C84754F92C7}"/>
              </a:ext>
            </a:extLst>
          </p:cNvPr>
          <p:cNvSpPr txBox="1"/>
          <p:nvPr/>
        </p:nvSpPr>
        <p:spPr>
          <a:xfrm>
            <a:off x="310242" y="1059535"/>
            <a:ext cx="10972800" cy="1646605"/>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 Trợ từ là những từ chuyên đi kèm một từ ngữ nào đó trong câu.</a:t>
            </a:r>
            <a:endParaRPr lang="en-US" sz="3200" dirty="0">
              <a:solidFill>
                <a:srgbClr val="000000"/>
              </a:solidFill>
              <a:effectLst/>
              <a:latin typeface="Times New Roman" panose="02020603050405020304" pitchFamily="18" charset="0"/>
              <a:ea typeface="Calibri" panose="020F0502020204030204" pitchFamily="34" charset="0"/>
            </a:endParaRPr>
          </a:p>
          <a:p>
            <a:r>
              <a:rPr lang="vi-VN" sz="3200" kern="0" dirty="0">
                <a:solidFill>
                  <a:srgbClr val="000000"/>
                </a:solidFill>
                <a:effectLst/>
                <a:latin typeface="Times New Roman" panose="02020603050405020304" pitchFamily="18" charset="0"/>
                <a:ea typeface="Calibri" panose="020F0502020204030204" pitchFamily="34" charset="0"/>
              </a:rPr>
              <a:t>- Dùng để nhấn mạnh hoặc biểu thị thái độ đánh giá sự vật, sự việc được nói đến ở từ ngữ đó.</a:t>
            </a:r>
            <a:endParaRPr lang="en-US" sz="3200" dirty="0"/>
          </a:p>
        </p:txBody>
      </p:sp>
      <p:sp>
        <p:nvSpPr>
          <p:cNvPr id="5" name="TextBox 4">
            <a:extLst>
              <a:ext uri="{FF2B5EF4-FFF2-40B4-BE49-F238E27FC236}">
                <a16:creationId xmlns:a16="http://schemas.microsoft.com/office/drawing/2014/main" xmlns="" id="{47809469-29CF-C094-9E04-2B62C25ECDC9}"/>
              </a:ext>
            </a:extLst>
          </p:cNvPr>
          <p:cNvSpPr txBox="1"/>
          <p:nvPr/>
        </p:nvSpPr>
        <p:spPr>
          <a:xfrm>
            <a:off x="310242" y="2958407"/>
            <a:ext cx="8556171" cy="584775"/>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9807C77-4FF2-3D78-250E-CD6AF68B3804}"/>
              </a:ext>
            </a:extLst>
          </p:cNvPr>
          <p:cNvSpPr txBox="1"/>
          <p:nvPr/>
        </p:nvSpPr>
        <p:spPr>
          <a:xfrm>
            <a:off x="602206" y="3899593"/>
            <a:ext cx="5493794" cy="1077218"/>
          </a:xfrm>
          <a:prstGeom prst="rect">
            <a:avLst/>
          </a:prstGeom>
          <a:noFill/>
        </p:spPr>
        <p:txBody>
          <a:bodyPr wrap="square">
            <a:spAutoFit/>
          </a:bodyPr>
          <a:lstStyle/>
          <a:p>
            <a:pPr algn="just">
              <a:spcBef>
                <a:spcPts val="600"/>
              </a:spcBef>
              <a:spcAft>
                <a:spcPts val="600"/>
              </a:spcAft>
            </a:pPr>
            <a:r>
              <a:rPr lang="en-US" sz="3200" b="1" dirty="0" err="1">
                <a:solidFill>
                  <a:srgbClr val="FF0000"/>
                </a:solidFill>
                <a:latin typeface="Times New Roman" panose="02020603050405020304" pitchFamily="18" charset="0"/>
                <a:ea typeface="Calibri" panose="020F0502020204030204" pitchFamily="34" charset="0"/>
              </a:rPr>
              <a:t>Một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số</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trợ</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từ</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chính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đích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ngay</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những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chỉ</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có</a:t>
            </a:r>
            <a:r>
              <a:rPr lang="en-US" sz="3200" b="1" dirty="0">
                <a:solidFill>
                  <a:srgbClr val="FF0000"/>
                </a:solidFill>
                <a:latin typeface="Times New Roman" panose="02020603050405020304" pitchFamily="18" charset="0"/>
                <a:ea typeface="Calibri" panose="020F0502020204030204" pitchFamily="34" charset="0"/>
              </a:rPr>
              <a:t>, …</a:t>
            </a:r>
            <a:endParaRPr lang="en-US" sz="3200" b="1" dirty="0">
              <a:solidFill>
                <a:srgbClr val="FF0000"/>
              </a:solidFill>
              <a:effectLst/>
              <a:latin typeface="Times New Roman" panose="02020603050405020304" pitchFamily="18" charset="0"/>
              <a:ea typeface="Calibri" panose="020F0502020204030204" pitchFamily="34" charset="0"/>
            </a:endParaRPr>
          </a:p>
        </p:txBody>
      </p:sp>
      <p:pic>
        <p:nvPicPr>
          <p:cNvPr id="6" name="dong ho dem thoi gian 60s">
            <a:hlinkClick r:id="" action="ppaction://media"/>
            <a:extLst>
              <a:ext uri="{FF2B5EF4-FFF2-40B4-BE49-F238E27FC236}">
                <a16:creationId xmlns:a16="http://schemas.microsoft.com/office/drawing/2014/main" xmlns="" id="{97055B79-B513-6D1F-F444-60C3B4B188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96630" y="4030576"/>
            <a:ext cx="5337174" cy="2813135"/>
          </a:xfrm>
          <a:prstGeom prst="rect">
            <a:avLst/>
          </a:prstGeom>
        </p:spPr>
      </p:pic>
    </p:spTree>
    <p:extLst>
      <p:ext uri="{BB962C8B-B14F-4D97-AF65-F5344CB8AC3E}">
        <p14:creationId xmlns:p14="http://schemas.microsoft.com/office/powerpoint/2010/main" val="3007922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8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4" grpId="0"/>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7809469-29CF-C094-9E04-2B62C25ECDC9}"/>
              </a:ext>
            </a:extLst>
          </p:cNvPr>
          <p:cNvSpPr txBox="1"/>
          <p:nvPr/>
        </p:nvSpPr>
        <p:spPr>
          <a:xfrm>
            <a:off x="310243" y="975992"/>
            <a:ext cx="8556171" cy="584775"/>
          </a:xfrm>
          <a:prstGeom prst="rect">
            <a:avLst/>
          </a:prstGeom>
          <a:solidFill>
            <a:schemeClr val="accent2">
              <a:lumMod val="20000"/>
              <a:lumOff val="80000"/>
            </a:schemeClr>
          </a:solidFill>
          <a:scene3d>
            <a:camera prst="orthographicFront"/>
            <a:lightRig rig="threePt" dir="t"/>
          </a:scene3d>
          <a:sp3d>
            <a:bevelT w="101600" prst="riblet"/>
          </a:sp3d>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II.LUYỆN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46049B57-BFF4-52B2-118A-275F03582FEC}"/>
              </a:ext>
            </a:extLst>
          </p:cNvPr>
          <p:cNvSpPr txBox="1"/>
          <p:nvPr/>
        </p:nvSpPr>
        <p:spPr>
          <a:xfrm>
            <a:off x="684439" y="2623790"/>
            <a:ext cx="11270795" cy="1569660"/>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a. </a:t>
            </a:r>
            <a:r>
              <a:rPr lang="vi-VN" sz="3200" dirty="0">
                <a:solidFill>
                  <a:srgbClr val="000000"/>
                </a:solidFill>
                <a:effectLst/>
                <a:latin typeface="Times New Roman" panose="02020603050405020304" pitchFamily="18" charset="0"/>
                <a:ea typeface="Calibri" panose="020F0502020204030204" pitchFamily="34" charset="0"/>
              </a:rPr>
              <a:t>Trợ từ “chính” có tác dụng nhấn mạnh đích xác điểm quan trọng nhất, tập trung sự chú ý của Phi Châu khi nhìn vào mắt sói là con người chứ không phải cái gì khác.</a:t>
            </a:r>
            <a:endParaRPr lang="en-US" sz="3200" dirty="0">
              <a:solidFill>
                <a:srgbClr val="000000"/>
              </a:solidFill>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xmlns="" id="{69807C77-4FF2-3D78-250E-CD6AF68B3804}"/>
              </a:ext>
            </a:extLst>
          </p:cNvPr>
          <p:cNvSpPr txBox="1"/>
          <p:nvPr/>
        </p:nvSpPr>
        <p:spPr>
          <a:xfrm>
            <a:off x="310243" y="1655204"/>
            <a:ext cx="1812221" cy="584775"/>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Bài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tập</a:t>
            </a:r>
            <a:r>
              <a:rPr lang="en-US" sz="3200" b="1" dirty="0">
                <a:solidFill>
                  <a:srgbClr val="000000"/>
                </a:solidFill>
                <a:effectLst/>
                <a:latin typeface="Times New Roman" panose="02020603050405020304" pitchFamily="18" charset="0"/>
                <a:ea typeface="Calibri" panose="020F0502020204030204" pitchFamily="34" charset="0"/>
              </a:rPr>
              <a:t> 1</a:t>
            </a:r>
          </a:p>
        </p:txBody>
      </p:sp>
      <p:sp>
        <p:nvSpPr>
          <p:cNvPr id="6" name="TextBox 5">
            <a:extLst>
              <a:ext uri="{FF2B5EF4-FFF2-40B4-BE49-F238E27FC236}">
                <a16:creationId xmlns:a16="http://schemas.microsoft.com/office/drawing/2014/main" xmlns="" id="{2D0EEA2D-5FF2-F738-D3A6-AEDB3CAD6F21}"/>
              </a:ext>
            </a:extLst>
          </p:cNvPr>
          <p:cNvSpPr txBox="1"/>
          <p:nvPr/>
        </p:nvSpPr>
        <p:spPr>
          <a:xfrm>
            <a:off x="684439" y="4405812"/>
            <a:ext cx="11270795" cy="2062103"/>
          </a:xfrm>
          <a:prstGeom prst="rect">
            <a:avLst/>
          </a:prstGeom>
          <a:solidFill>
            <a:schemeClr val="accent5">
              <a:lumMod val="40000"/>
              <a:lumOff val="60000"/>
            </a:schemeClr>
          </a:solidFill>
          <a:scene3d>
            <a:camera prst="orthographicFront"/>
            <a:lightRig rig="threePt" dir="t"/>
          </a:scene3d>
          <a:sp3d>
            <a:bevelT/>
          </a:sp3d>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Calibri" panose="020F0502020204030204" pitchFamily="34" charset="0"/>
              </a:rPr>
              <a:t>b. Trợ từ “chỉ” có tác dụng nhấn mạnh phạm vi được hạn định, biểu thị thái độ đánh giá của Sói Lam về cách thức cứu Ánh Vàng. Đó là cách duy nhất để cứu Ánh Vàng thoát khỏi toán thợ săn mà không còn cách nào khác nữa.</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3901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1026</Words>
  <Application>Microsoft Office PowerPoint</Application>
  <PresentationFormat>Widescreen</PresentationFormat>
  <Paragraphs>72</Paragraphs>
  <Slides>14</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Calibri Light</vt:lpstr>
      <vt:lpstr>Times New Roman</vt:lpstr>
      <vt:lpstr>Wingdings</vt:lpstr>
      <vt:lpstr>Office Theme</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DELL</cp:lastModifiedBy>
  <cp:revision>15</cp:revision>
  <dcterms:created xsi:type="dcterms:W3CDTF">2023-06-27T08:09:40Z</dcterms:created>
  <dcterms:modified xsi:type="dcterms:W3CDTF">2026-01-29T04:16:39Z</dcterms:modified>
</cp:coreProperties>
</file>