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 id="2147483703" r:id="rId4"/>
    <p:sldMasterId id="2147483717" r:id="rId5"/>
    <p:sldMasterId id="2147483731" r:id="rId6"/>
  </p:sldMasterIdLst>
  <p:notesMasterIdLst>
    <p:notesMasterId r:id="rId22"/>
  </p:notesMasterIdLst>
  <p:sldIdLst>
    <p:sldId id="279" r:id="rId7"/>
    <p:sldId id="280" r:id="rId8"/>
    <p:sldId id="271" r:id="rId9"/>
    <p:sldId id="259" r:id="rId10"/>
    <p:sldId id="260" r:id="rId11"/>
    <p:sldId id="265" r:id="rId12"/>
    <p:sldId id="273" r:id="rId13"/>
    <p:sldId id="272" r:id="rId14"/>
    <p:sldId id="274" r:id="rId15"/>
    <p:sldId id="275" r:id="rId16"/>
    <p:sldId id="276" r:id="rId17"/>
    <p:sldId id="277" r:id="rId18"/>
    <p:sldId id="278" r:id="rId19"/>
    <p:sldId id="268"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32" y="6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6D4DC-7E6E-40D0-B9A5-09AEDD2DBAE5}" type="datetimeFigureOut">
              <a:rPr lang="en-US" smtClean="0"/>
              <a:pPr/>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2A805-1727-4890-9421-FDE4E7A60BEB}" type="slidenum">
              <a:rPr lang="en-US" smtClean="0"/>
              <a:pPr/>
              <a:t>‹#›</a:t>
            </a:fld>
            <a:endParaRPr lang="en-US"/>
          </a:p>
        </p:txBody>
      </p:sp>
    </p:spTree>
    <p:extLst>
      <p:ext uri="{BB962C8B-B14F-4D97-AF65-F5344CB8AC3E}">
        <p14:creationId xmlns:p14="http://schemas.microsoft.com/office/powerpoint/2010/main" val="130880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DF164E-D685-493E-AF07-0CE742DE1FDD}" type="slidenum">
              <a:rPr lang="zh-CN" altLang="en-US" smtClean="0">
                <a:solidFill>
                  <a:prstClr val="black"/>
                </a:solidFill>
              </a:rPr>
              <a:pPr>
                <a:defRPr/>
              </a:pPr>
              <a:t>4</a:t>
            </a:fld>
            <a:endParaRPr lang="zh-CN" altLang="en-US">
              <a:solidFill>
                <a:prstClr val="black"/>
              </a:solidFill>
            </a:endParaRPr>
          </a:p>
        </p:txBody>
      </p:sp>
    </p:spTree>
    <p:extLst>
      <p:ext uri="{BB962C8B-B14F-4D97-AF65-F5344CB8AC3E}">
        <p14:creationId xmlns:p14="http://schemas.microsoft.com/office/powerpoint/2010/main" val="368167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73847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等线"/>
              </a:rPr>
              <a:pPr/>
              <a:t>15</a:t>
            </a:fld>
            <a:endParaRPr lang="zh-CN" altLang="en-US">
              <a:solidFill>
                <a:prstClr val="black"/>
              </a:solidFill>
              <a:latin typeface="等线"/>
            </a:endParaRPr>
          </a:p>
        </p:txBody>
      </p:sp>
    </p:spTree>
    <p:extLst>
      <p:ext uri="{BB962C8B-B14F-4D97-AF65-F5344CB8AC3E}">
        <p14:creationId xmlns:p14="http://schemas.microsoft.com/office/powerpoint/2010/main" val="358810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5705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5258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5670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79572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67659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293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448779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22314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200083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02474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3384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712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6265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87522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073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a:solidFill>
                  <a:srgbClr val="000000"/>
                </a:solidFill>
              </a:rPr>
              <a:pPr/>
              <a:t>2026/1/29</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9703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7340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982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7722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5511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6169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98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2502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9616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637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0030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0808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2530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8787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027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6865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5307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196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36784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5317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520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6748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049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282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2958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4848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7099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4121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30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48834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23" indent="0" algn="ctr">
              <a:buNone/>
              <a:defRPr/>
            </a:lvl2pPr>
            <a:lvl3pPr marL="914446" indent="0" algn="ctr">
              <a:buNone/>
              <a:defRPr/>
            </a:lvl3pPr>
            <a:lvl4pPr marL="1371669" indent="0" algn="ctr">
              <a:buNone/>
              <a:defRPr/>
            </a:lvl4pPr>
            <a:lvl5pPr marL="1828891"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1BBA9D-286E-4BE8-902D-2A0D53C7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016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8248A8-DE22-4753-B518-A8A9958356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430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23" indent="0">
              <a:buNone/>
              <a:defRPr sz="1800"/>
            </a:lvl2pPr>
            <a:lvl3pPr marL="914446" indent="0">
              <a:buNone/>
              <a:defRPr sz="1600"/>
            </a:lvl3pPr>
            <a:lvl4pPr marL="1371669" indent="0">
              <a:buNone/>
              <a:defRPr sz="1400"/>
            </a:lvl4pPr>
            <a:lvl5pPr marL="1828891"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7E5BBC-DECC-4F3C-BE16-989560BA44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393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7FA519-13AB-4FF3-A298-CB18787DF1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990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E7F1187-6A8E-4DA0-ABC8-18F44095F6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197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AF04B64-928D-4C5C-884B-C598DF08D4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02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50E9885-B3B3-4B8D-9458-3D2222BA5F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168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61F226-CA87-4103-97CD-FCBD57E718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606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8D9055F-7BA0-4CB9-96AD-4D0584F34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718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4B8752-5FE0-4E90-B74F-CF6D48F6C3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71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02492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AF161A-C769-4343-AE1C-4C3EEB4E5C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90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3994526-D3C8-44F0-B27B-6799CBB353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626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271FB660-CC65-4BA2-99B5-C2DA74A150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586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530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325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374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99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04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050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4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28752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649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3477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543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13"/>
          <p:cNvSpPr txBox="1">
            <a:spLocks noGrp="1"/>
          </p:cNvSpPr>
          <p:nvPr>
            <p:ph type="title" idx="2"/>
          </p:nvPr>
        </p:nvSpPr>
        <p:spPr>
          <a:xfrm>
            <a:off x="2277067" y="2357533"/>
            <a:ext cx="3357600" cy="47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08" name="Google Shape;308;p13"/>
          <p:cNvSpPr txBox="1">
            <a:spLocks noGrp="1"/>
          </p:cNvSpPr>
          <p:nvPr>
            <p:ph type="subTitle" idx="1"/>
          </p:nvPr>
        </p:nvSpPr>
        <p:spPr>
          <a:xfrm>
            <a:off x="2277067" y="2937467"/>
            <a:ext cx="3357600" cy="65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9" name="Google Shape;309;p13"/>
          <p:cNvSpPr txBox="1">
            <a:spLocks noGrp="1"/>
          </p:cNvSpPr>
          <p:nvPr>
            <p:ph type="title" idx="3"/>
          </p:nvPr>
        </p:nvSpPr>
        <p:spPr>
          <a:xfrm>
            <a:off x="7410467" y="2357533"/>
            <a:ext cx="3357600" cy="47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0" name="Google Shape;310;p13"/>
          <p:cNvSpPr txBox="1">
            <a:spLocks noGrp="1"/>
          </p:cNvSpPr>
          <p:nvPr>
            <p:ph type="subTitle" idx="4"/>
          </p:nvPr>
        </p:nvSpPr>
        <p:spPr>
          <a:xfrm>
            <a:off x="7410469" y="2937473"/>
            <a:ext cx="3357600" cy="65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1" name="Google Shape;311;p13"/>
          <p:cNvSpPr txBox="1">
            <a:spLocks noGrp="1"/>
          </p:cNvSpPr>
          <p:nvPr>
            <p:ph type="title" idx="5"/>
          </p:nvPr>
        </p:nvSpPr>
        <p:spPr>
          <a:xfrm>
            <a:off x="2277077" y="4294567"/>
            <a:ext cx="3357600" cy="47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2" name="Google Shape;312;p13"/>
          <p:cNvSpPr txBox="1">
            <a:spLocks noGrp="1"/>
          </p:cNvSpPr>
          <p:nvPr>
            <p:ph type="subTitle" idx="6"/>
          </p:nvPr>
        </p:nvSpPr>
        <p:spPr>
          <a:xfrm>
            <a:off x="2277065" y="4866865"/>
            <a:ext cx="3357600" cy="65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13"/>
          <p:cNvSpPr txBox="1">
            <a:spLocks noGrp="1"/>
          </p:cNvSpPr>
          <p:nvPr>
            <p:ph type="title" idx="7"/>
          </p:nvPr>
        </p:nvSpPr>
        <p:spPr>
          <a:xfrm>
            <a:off x="7410467" y="4294567"/>
            <a:ext cx="3357600" cy="47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4" name="Google Shape;314;p13"/>
          <p:cNvSpPr txBox="1">
            <a:spLocks noGrp="1"/>
          </p:cNvSpPr>
          <p:nvPr>
            <p:ph type="subTitle" idx="8"/>
          </p:nvPr>
        </p:nvSpPr>
        <p:spPr>
          <a:xfrm>
            <a:off x="7410469" y="4879004"/>
            <a:ext cx="3357600" cy="65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13"/>
          <p:cNvSpPr txBox="1">
            <a:spLocks noGrp="1"/>
          </p:cNvSpPr>
          <p:nvPr>
            <p:ph type="title" idx="9" hasCustomPrompt="1"/>
          </p:nvPr>
        </p:nvSpPr>
        <p:spPr>
          <a:xfrm>
            <a:off x="932208" y="2662577"/>
            <a:ext cx="1304400" cy="60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16" name="Google Shape;316;p13"/>
          <p:cNvSpPr txBox="1">
            <a:spLocks noGrp="1"/>
          </p:cNvSpPr>
          <p:nvPr>
            <p:ph type="title" idx="13" hasCustomPrompt="1"/>
          </p:nvPr>
        </p:nvSpPr>
        <p:spPr>
          <a:xfrm>
            <a:off x="932208" y="4583216"/>
            <a:ext cx="1304400" cy="60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17" name="Google Shape;317;p13"/>
          <p:cNvSpPr txBox="1">
            <a:spLocks noGrp="1"/>
          </p:cNvSpPr>
          <p:nvPr>
            <p:ph type="title" idx="14" hasCustomPrompt="1"/>
          </p:nvPr>
        </p:nvSpPr>
        <p:spPr>
          <a:xfrm>
            <a:off x="6106083" y="2662577"/>
            <a:ext cx="1304400" cy="60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4000">
                <a:solidFill>
                  <a:schemeClr val="lt1"/>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r>
              <a:t>xx%</a:t>
            </a:r>
          </a:p>
        </p:txBody>
      </p:sp>
      <p:sp>
        <p:nvSpPr>
          <p:cNvPr id="318" name="Google Shape;318;p13"/>
          <p:cNvSpPr txBox="1">
            <a:spLocks noGrp="1"/>
          </p:cNvSpPr>
          <p:nvPr>
            <p:ph type="title" idx="15" hasCustomPrompt="1"/>
          </p:nvPr>
        </p:nvSpPr>
        <p:spPr>
          <a:xfrm>
            <a:off x="6106083" y="4583216"/>
            <a:ext cx="1304400" cy="60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4000">
                <a:solidFill>
                  <a:schemeClr val="lt1"/>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r>
              <a:t>xx%</a:t>
            </a:r>
          </a:p>
        </p:txBody>
      </p:sp>
      <p:sp>
        <p:nvSpPr>
          <p:cNvPr id="319" name="Google Shape;319;p13"/>
          <p:cNvSpPr/>
          <p:nvPr/>
        </p:nvSpPr>
        <p:spPr>
          <a:xfrm>
            <a:off x="7940518" y="6440851"/>
            <a:ext cx="292097" cy="23877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0" name="Google Shape;320;p13"/>
          <p:cNvSpPr/>
          <p:nvPr/>
        </p:nvSpPr>
        <p:spPr>
          <a:xfrm>
            <a:off x="173100" y="1356951"/>
            <a:ext cx="147933" cy="14793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1" name="Google Shape;321;p13"/>
          <p:cNvSpPr/>
          <p:nvPr/>
        </p:nvSpPr>
        <p:spPr>
          <a:xfrm>
            <a:off x="67033" y="3081552"/>
            <a:ext cx="534720" cy="36661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2" name="Google Shape;322;p13"/>
          <p:cNvSpPr/>
          <p:nvPr/>
        </p:nvSpPr>
        <p:spPr>
          <a:xfrm>
            <a:off x="9225301" y="6289703"/>
            <a:ext cx="238793" cy="23876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9499313" y="195559"/>
            <a:ext cx="238793" cy="23876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4320377">
            <a:off x="545112" y="2094670"/>
            <a:ext cx="292099" cy="23876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444932" flipH="1">
            <a:off x="10273677" y="6376935"/>
            <a:ext cx="550751" cy="36661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2135160">
            <a:off x="11698769" y="179191"/>
            <a:ext cx="395956" cy="27151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rot="-4320374">
            <a:off x="10672233" y="386144"/>
            <a:ext cx="347099" cy="30282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a:off x="11202139" y="200807"/>
            <a:ext cx="147933" cy="14793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574400" y="4696801"/>
            <a:ext cx="233533" cy="240233"/>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330" name="Google Shape;330;p13"/>
          <p:cNvGrpSpPr/>
          <p:nvPr/>
        </p:nvGrpSpPr>
        <p:grpSpPr>
          <a:xfrm>
            <a:off x="173084" y="54536"/>
            <a:ext cx="1036144" cy="896464"/>
            <a:chOff x="968013" y="650077"/>
            <a:chExt cx="777108" cy="672348"/>
          </a:xfrm>
        </p:grpSpPr>
        <p:sp>
          <p:nvSpPr>
            <p:cNvPr id="331" name="Google Shape;331;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332" name="Google Shape;332;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333" name="Google Shape;333;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334" name="Google Shape;334;p13"/>
          <p:cNvGrpSpPr/>
          <p:nvPr/>
        </p:nvGrpSpPr>
        <p:grpSpPr>
          <a:xfrm rot="2235294">
            <a:off x="11214277" y="5960836"/>
            <a:ext cx="1036209" cy="896520"/>
            <a:chOff x="968013" y="650077"/>
            <a:chExt cx="777108" cy="672348"/>
          </a:xfrm>
        </p:grpSpPr>
        <p:sp>
          <p:nvSpPr>
            <p:cNvPr id="335" name="Google Shape;335;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endParaRPr sz="2400">
                <a:solidFill>
                  <a:prstClr val="black"/>
                </a:solidFill>
              </a:endParaRPr>
            </a:p>
          </p:txBody>
        </p:sp>
        <p:sp>
          <p:nvSpPr>
            <p:cNvPr id="336" name="Google Shape;336;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337" name="Google Shape;337;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338" name="Google Shape;338;p13"/>
          <p:cNvSpPr/>
          <p:nvPr/>
        </p:nvSpPr>
        <p:spPr>
          <a:xfrm>
            <a:off x="11331933" y="5316752"/>
            <a:ext cx="534720" cy="36661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9" name="Google Shape;339;p13"/>
          <p:cNvSpPr/>
          <p:nvPr/>
        </p:nvSpPr>
        <p:spPr>
          <a:xfrm rot="-4320377">
            <a:off x="11784612" y="4507670"/>
            <a:ext cx="292099" cy="23876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40" name="Google Shape;340;p13"/>
          <p:cNvSpPr/>
          <p:nvPr/>
        </p:nvSpPr>
        <p:spPr>
          <a:xfrm>
            <a:off x="11370534" y="3448170"/>
            <a:ext cx="238793" cy="23876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41" name="Google Shape;341;p13"/>
          <p:cNvSpPr/>
          <p:nvPr/>
        </p:nvSpPr>
        <p:spPr>
          <a:xfrm rot="2135160">
            <a:off x="11651357" y="2586035"/>
            <a:ext cx="395956" cy="27151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42" name="Google Shape;342;p13"/>
          <p:cNvSpPr/>
          <p:nvPr/>
        </p:nvSpPr>
        <p:spPr>
          <a:xfrm>
            <a:off x="7055334" y="6342918"/>
            <a:ext cx="147933" cy="14793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Tree>
    <p:extLst>
      <p:ext uri="{BB962C8B-B14F-4D97-AF65-F5344CB8AC3E}">
        <p14:creationId xmlns:p14="http://schemas.microsoft.com/office/powerpoint/2010/main" val="373890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4242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2026/1/29</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7616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17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1896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74962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1/29/2026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4712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6"/>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8243F6D9-8877-4341-A327-038AEBC6AAB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6110589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23" algn="ctr" rtl="0" fontAlgn="base">
        <a:spcBef>
          <a:spcPct val="0"/>
        </a:spcBef>
        <a:spcAft>
          <a:spcPct val="0"/>
        </a:spcAft>
        <a:defRPr sz="4400">
          <a:solidFill>
            <a:schemeClr val="tx2"/>
          </a:solidFill>
          <a:latin typeface="Arial" charset="0"/>
        </a:defRPr>
      </a:lvl6pPr>
      <a:lvl7pPr marL="914446" algn="ctr" rtl="0" fontAlgn="base">
        <a:spcBef>
          <a:spcPct val="0"/>
        </a:spcBef>
        <a:spcAft>
          <a:spcPct val="0"/>
        </a:spcAft>
        <a:defRPr sz="4400">
          <a:solidFill>
            <a:schemeClr val="tx2"/>
          </a:solidFill>
          <a:latin typeface="Arial" charset="0"/>
        </a:defRPr>
      </a:lvl7pPr>
      <a:lvl8pPr marL="1371669" algn="ctr" rtl="0" fontAlgn="base">
        <a:spcBef>
          <a:spcPct val="0"/>
        </a:spcBef>
        <a:spcAft>
          <a:spcPct val="0"/>
        </a:spcAft>
        <a:defRPr sz="4400">
          <a:solidFill>
            <a:schemeClr val="tx2"/>
          </a:solidFill>
          <a:latin typeface="Arial" charset="0"/>
        </a:defRPr>
      </a:lvl8pPr>
      <a:lvl9pPr marL="1828891" algn="ctr" rtl="0" fontAlgn="base">
        <a:spcBef>
          <a:spcPct val="0"/>
        </a:spcBef>
        <a:spcAft>
          <a:spcPct val="0"/>
        </a:spcAft>
        <a:defRPr sz="4400">
          <a:solidFill>
            <a:schemeClr val="tx2"/>
          </a:solidFill>
          <a:latin typeface="Arial" charset="0"/>
        </a:defRPr>
      </a:lvl9pPr>
    </p:titleStyle>
    <p:bodyStyle>
      <a:lvl1pPr marL="342917" indent="-342917" algn="l" rtl="0" eaLnBrk="0" fontAlgn="base" hangingPunct="0">
        <a:spcBef>
          <a:spcPct val="20000"/>
        </a:spcBef>
        <a:spcAft>
          <a:spcPct val="0"/>
        </a:spcAft>
        <a:buChar char="•"/>
        <a:defRPr sz="3200">
          <a:solidFill>
            <a:schemeClr val="tx1"/>
          </a:solidFill>
          <a:latin typeface="+mn-lt"/>
          <a:ea typeface="+mn-ea"/>
          <a:cs typeface="+mn-cs"/>
        </a:defRPr>
      </a:lvl1pPr>
      <a:lvl2pPr marL="742987" indent="-285764" algn="l" rtl="0" eaLnBrk="0" fontAlgn="base" hangingPunct="0">
        <a:spcBef>
          <a:spcPct val="20000"/>
        </a:spcBef>
        <a:spcAft>
          <a:spcPct val="0"/>
        </a:spcAft>
        <a:buChar char="–"/>
        <a:defRPr sz="2800">
          <a:solidFill>
            <a:schemeClr val="tx1"/>
          </a:solidFill>
          <a:latin typeface="+mn-lt"/>
        </a:defRPr>
      </a:lvl2pPr>
      <a:lvl3pPr marL="1143057" indent="-228611" algn="l" rtl="0" eaLnBrk="0" fontAlgn="base" hangingPunct="0">
        <a:spcBef>
          <a:spcPct val="20000"/>
        </a:spcBef>
        <a:spcAft>
          <a:spcPct val="0"/>
        </a:spcAft>
        <a:buChar char="•"/>
        <a:defRPr sz="2400">
          <a:solidFill>
            <a:schemeClr val="tx1"/>
          </a:solidFill>
          <a:latin typeface="+mn-lt"/>
        </a:defRPr>
      </a:lvl3pPr>
      <a:lvl4pPr marL="1600280" indent="-228611" algn="l" rtl="0" eaLnBrk="0" fontAlgn="base" hangingPunct="0">
        <a:spcBef>
          <a:spcPct val="20000"/>
        </a:spcBef>
        <a:spcAft>
          <a:spcPct val="0"/>
        </a:spcAft>
        <a:buChar char="–"/>
        <a:defRPr sz="2000">
          <a:solidFill>
            <a:schemeClr val="tx1"/>
          </a:solidFill>
          <a:latin typeface="+mn-lt"/>
        </a:defRPr>
      </a:lvl4pPr>
      <a:lvl5pPr marL="2057503" indent="-228611" algn="l" rtl="0" eaLnBrk="0" fontAlgn="base" hangingPunct="0">
        <a:spcBef>
          <a:spcPct val="20000"/>
        </a:spcBef>
        <a:spcAft>
          <a:spcPct val="0"/>
        </a:spcAft>
        <a:buChar char="»"/>
        <a:defRPr sz="2000">
          <a:solidFill>
            <a:schemeClr val="tx1"/>
          </a:solidFill>
          <a:latin typeface="+mn-lt"/>
        </a:defRPr>
      </a:lvl5pPr>
      <a:lvl6pPr marL="2514726" indent="-228611" algn="l" rtl="0" fontAlgn="base">
        <a:spcBef>
          <a:spcPct val="20000"/>
        </a:spcBef>
        <a:spcAft>
          <a:spcPct val="0"/>
        </a:spcAft>
        <a:buChar char="»"/>
        <a:defRPr sz="2000">
          <a:solidFill>
            <a:schemeClr val="tx1"/>
          </a:solidFill>
          <a:latin typeface="+mn-lt"/>
        </a:defRPr>
      </a:lvl6pPr>
      <a:lvl7pPr marL="2971949" indent="-228611" algn="l" rtl="0" fontAlgn="base">
        <a:spcBef>
          <a:spcPct val="20000"/>
        </a:spcBef>
        <a:spcAft>
          <a:spcPct val="0"/>
        </a:spcAft>
        <a:buChar char="»"/>
        <a:defRPr sz="2000">
          <a:solidFill>
            <a:schemeClr val="tx1"/>
          </a:solidFill>
          <a:latin typeface="+mn-lt"/>
        </a:defRPr>
      </a:lvl7pPr>
      <a:lvl8pPr marL="3429171" indent="-228611" algn="l" rtl="0" fontAlgn="base">
        <a:spcBef>
          <a:spcPct val="20000"/>
        </a:spcBef>
        <a:spcAft>
          <a:spcPct val="0"/>
        </a:spcAft>
        <a:buChar char="»"/>
        <a:defRPr sz="2000">
          <a:solidFill>
            <a:schemeClr val="tx1"/>
          </a:solidFill>
          <a:latin typeface="+mn-lt"/>
        </a:defRPr>
      </a:lvl8pPr>
      <a:lvl9pPr marL="3886394" indent="-22861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07DDD-D5B5-4FD4-9BE6-07EA2A97F705}" type="datetimeFigureOut">
              <a:rPr lang="en-US" smtClean="0">
                <a:solidFill>
                  <a:prstClr val="black">
                    <a:tint val="75000"/>
                  </a:prstClr>
                </a:solidFill>
              </a:rPr>
              <a:pPr/>
              <a:t>1/29/2026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16096-2985-432E-84A6-8037B88540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193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3.wdp"/><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3"/>
          <p:cNvSpPr>
            <a:spLocks noChangeArrowheads="1" noChangeShapeType="1" noTextEdit="1"/>
          </p:cNvSpPr>
          <p:nvPr/>
        </p:nvSpPr>
        <p:spPr bwMode="auto">
          <a:xfrm>
            <a:off x="2484438" y="987425"/>
            <a:ext cx="7313614" cy="4824412"/>
          </a:xfrm>
          <a:prstGeom prst="rect">
            <a:avLst/>
          </a:prstGeom>
        </p:spPr>
        <p:txBody>
          <a:bodyPr spcFirstLastPara="1" wrap="none" fromWordArt="1">
            <a:prstTxWarp prst="textArchUp">
              <a:avLst>
                <a:gd name="adj" fmla="val 9217980"/>
              </a:avLst>
            </a:prstTxWarp>
          </a:bodyPr>
          <a:lstStyle/>
          <a:p>
            <a:pPr algn="ctr" eaLnBrk="0" fontAlgn="base" hangingPunct="0">
              <a:spcBef>
                <a:spcPct val="0"/>
              </a:spcBef>
              <a:spcAft>
                <a:spcPct val="0"/>
              </a:spcAft>
              <a:defRPr/>
            </a:pPr>
            <a:r>
              <a:rPr lang="en-US" sz="3600" b="1" u="sng" kern="10" dirty="0">
                <a:ln w="9525">
                  <a:solidFill>
                    <a:srgbClr val="000000"/>
                  </a:solidFill>
                  <a:round/>
                  <a:headEnd/>
                  <a:tailEnd/>
                </a:ln>
                <a:solidFill>
                  <a:srgbClr val="FF0000"/>
                </a:solidFill>
                <a:latin typeface="Times New Roman"/>
                <a:cs typeface="Times New Roman"/>
              </a:rPr>
              <a:t>CHÀO MỪNH QUÝ THẦY CÔ DỰ GIỜ THĂM LỚP!</a:t>
            </a:r>
          </a:p>
        </p:txBody>
      </p:sp>
      <p:sp>
        <p:nvSpPr>
          <p:cNvPr id="2053" name="Text Box 5"/>
          <p:cNvSpPr txBox="1">
            <a:spLocks noChangeArrowheads="1"/>
          </p:cNvSpPr>
          <p:nvPr/>
        </p:nvSpPr>
        <p:spPr bwMode="auto">
          <a:xfrm>
            <a:off x="3536950" y="3886201"/>
            <a:ext cx="5644757" cy="646331"/>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fontAlgn="base">
              <a:spcBef>
                <a:spcPct val="50000"/>
              </a:spcBef>
              <a:spcAft>
                <a:spcPct val="0"/>
              </a:spcAft>
            </a:pPr>
            <a:r>
              <a:rPr lang="en-US" sz="3600" b="1" dirty="0">
                <a:solidFill>
                  <a:srgbClr val="000099"/>
                </a:solidFill>
                <a:cs typeface="Arial" panose="020B0604020202020204" pitchFamily="34" charset="0"/>
              </a:rPr>
              <a:t>  </a:t>
            </a:r>
            <a:r>
              <a:rPr lang="en-US" sz="3600" b="1" dirty="0" err="1">
                <a:solidFill>
                  <a:srgbClr val="000099"/>
                </a:solidFill>
                <a:latin typeface="Arial" panose="020B0604020202020204" pitchFamily="34" charset="0"/>
                <a:cs typeface="Arial" panose="020B0604020202020204" pitchFamily="34" charset="0"/>
              </a:rPr>
              <a:t>Môn:Ngữ</a:t>
            </a:r>
            <a:r>
              <a:rPr lang="en-US" sz="3600" b="1" dirty="0">
                <a:solidFill>
                  <a:srgbClr val="000099"/>
                </a:solidFill>
                <a:latin typeface="Arial" panose="020B0604020202020204" pitchFamily="34" charset="0"/>
                <a:cs typeface="Arial" panose="020B0604020202020204" pitchFamily="34" charset="0"/>
              </a:rPr>
              <a:t> </a:t>
            </a:r>
            <a:r>
              <a:rPr lang="en-US" sz="3600" b="1" dirty="0" err="1">
                <a:solidFill>
                  <a:srgbClr val="000099"/>
                </a:solidFill>
                <a:latin typeface="Arial" panose="020B0604020202020204" pitchFamily="34" charset="0"/>
                <a:cs typeface="Arial" panose="020B0604020202020204" pitchFamily="34" charset="0"/>
              </a:rPr>
              <a:t>văn</a:t>
            </a:r>
            <a:r>
              <a:rPr lang="en-US" sz="3600" b="1" dirty="0">
                <a:solidFill>
                  <a:srgbClr val="000099"/>
                </a:solidFill>
                <a:latin typeface="Arial" panose="020B0604020202020204" pitchFamily="34" charset="0"/>
                <a:cs typeface="Arial" panose="020B0604020202020204" pitchFamily="34" charset="0"/>
              </a:rPr>
              <a:t> - </a:t>
            </a:r>
            <a:r>
              <a:rPr lang="en-US" sz="3600" b="1" dirty="0" err="1">
                <a:solidFill>
                  <a:srgbClr val="000099"/>
                </a:solidFill>
                <a:latin typeface="Arial" panose="020B0604020202020204" pitchFamily="34" charset="0"/>
                <a:cs typeface="Arial" panose="020B0604020202020204" pitchFamily="34" charset="0"/>
              </a:rPr>
              <a:t>Lớp</a:t>
            </a:r>
            <a:r>
              <a:rPr lang="en-US" sz="3600" b="1" dirty="0">
                <a:solidFill>
                  <a:srgbClr val="000099"/>
                </a:solidFill>
                <a:latin typeface="Arial" panose="020B0604020202020204" pitchFamily="34" charset="0"/>
                <a:cs typeface="Arial" panose="020B0604020202020204" pitchFamily="34" charset="0"/>
              </a:rPr>
              <a:t> 8</a:t>
            </a:r>
          </a:p>
        </p:txBody>
      </p:sp>
      <p:pic>
        <p:nvPicPr>
          <p:cNvPr id="2054" name="Picture 6" descr="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202" y="2338388"/>
            <a:ext cx="4810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38400"/>
            <a:ext cx="91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83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10</a:t>
            </a:fld>
            <a:endParaRPr lang="en-US" dirty="0">
              <a:solidFill>
                <a:prstClr val="black">
                  <a:tint val="75000"/>
                </a:prstClr>
              </a:solidFill>
            </a:endParaRPr>
          </a:p>
        </p:txBody>
      </p:sp>
      <p:sp>
        <p:nvSpPr>
          <p:cNvPr id="3" name="TextBox 2"/>
          <p:cNvSpPr txBox="1"/>
          <p:nvPr/>
        </p:nvSpPr>
        <p:spPr>
          <a:xfrm>
            <a:off x="940526" y="457200"/>
            <a:ext cx="2312125" cy="461665"/>
          </a:xfrm>
          <a:prstGeom prst="rect">
            <a:avLst/>
          </a:prstGeom>
          <a:noFill/>
        </p:spPr>
        <p:txBody>
          <a:bodyPr wrap="square" rtlCol="0">
            <a:spAutoFit/>
          </a:bodyPr>
          <a:lstStyle/>
          <a:p>
            <a:r>
              <a:rPr lang="en-US" sz="2400" b="1" u="sng" dirty="0" smtClean="0"/>
              <a:t>PHT </a:t>
            </a:r>
            <a:r>
              <a:rPr lang="en-US" sz="2400" b="1" u="sng" dirty="0" err="1" smtClean="0"/>
              <a:t>số</a:t>
            </a:r>
            <a:r>
              <a:rPr lang="en-US" sz="2400" b="1" u="sng" dirty="0" smtClean="0"/>
              <a:t> 3</a:t>
            </a:r>
            <a:endParaRPr lang="en-US" sz="2400" b="1" u="sng" dirty="0"/>
          </a:p>
        </p:txBody>
      </p:sp>
      <p:graphicFrame>
        <p:nvGraphicFramePr>
          <p:cNvPr id="4" name="Table 3"/>
          <p:cNvGraphicFramePr>
            <a:graphicFrameLocks noGrp="1"/>
          </p:cNvGraphicFramePr>
          <p:nvPr/>
        </p:nvGraphicFramePr>
        <p:xfrm>
          <a:off x="836021" y="1522911"/>
          <a:ext cx="10123715" cy="4015740"/>
        </p:xfrm>
        <a:graphic>
          <a:graphicData uri="http://schemas.openxmlformats.org/drawingml/2006/table">
            <a:tbl>
              <a:tblPr firstRow="1">
                <a:tableStyleId>{3C2FFA5D-87B4-456A-9821-1D502468CF0F}</a:tableStyleId>
              </a:tblPr>
              <a:tblGrid>
                <a:gridCol w="2024743"/>
                <a:gridCol w="2024743"/>
                <a:gridCol w="2024743"/>
                <a:gridCol w="2024743"/>
                <a:gridCol w="2024743"/>
              </a:tblGrid>
              <a:tr h="654169">
                <a:tc gridSpan="5">
                  <a:txBody>
                    <a:bodyPr/>
                    <a:lstStyle/>
                    <a:p>
                      <a:pPr algn="ctr">
                        <a:spcBef>
                          <a:spcPts val="600"/>
                        </a:spcBef>
                        <a:spcAft>
                          <a:spcPts val="0"/>
                        </a:spcAft>
                      </a:pPr>
                      <a:r>
                        <a:rPr lang="vi-VN" sz="2400" spc="-20" dirty="0"/>
                        <a:t>Nhân vật Cụ Bơ-men</a:t>
                      </a:r>
                      <a:endParaRPr lang="en-US" sz="2400" dirty="0">
                        <a:solidFill>
                          <a:srgbClr val="000000"/>
                        </a:solidFill>
                        <a:latin typeface="Times New Roman"/>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92323">
                <a:tc>
                  <a:txBody>
                    <a:bodyPr/>
                    <a:lstStyle/>
                    <a:p>
                      <a:pPr algn="just">
                        <a:spcBef>
                          <a:spcPts val="600"/>
                        </a:spcBef>
                        <a:spcAft>
                          <a:spcPts val="0"/>
                        </a:spcAft>
                      </a:pPr>
                      <a:r>
                        <a:rPr lang="vi-VN" sz="2400" b="0" i="0" spc="-20" dirty="0">
                          <a:latin typeface="+mj-lt"/>
                        </a:rPr>
                        <a:t>Hoàn cảnh, khát vọng</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Cử chỉ, tình cảm dành cho Giôn-xi</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Hành động </a:t>
                      </a:r>
                      <a:endParaRPr lang="en-US" sz="2400" b="0" i="0" dirty="0">
                        <a:latin typeface="+mj-lt"/>
                      </a:endParaRPr>
                    </a:p>
                    <a:p>
                      <a:pPr algn="just">
                        <a:spcBef>
                          <a:spcPts val="600"/>
                        </a:spcBef>
                        <a:spcAft>
                          <a:spcPts val="0"/>
                        </a:spcAft>
                      </a:pPr>
                      <a:r>
                        <a:rPr lang="vi-VN" sz="2400" b="0" i="0" spc="-20" dirty="0">
                          <a:latin typeface="+mj-lt"/>
                        </a:rPr>
                        <a:t>Tác dụng </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Ý nghĩa của hành động</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Cảm nghĩ của em </a:t>
                      </a:r>
                      <a:endParaRPr lang="en-US" sz="2400" b="0" i="0" dirty="0">
                        <a:solidFill>
                          <a:srgbClr val="000000"/>
                        </a:solidFill>
                        <a:latin typeface="+mj-lt"/>
                        <a:ea typeface="Calibri"/>
                      </a:endParaRPr>
                    </a:p>
                  </a:txBody>
                  <a:tcPr marL="68580" marR="68580" marT="0" marB="0"/>
                </a:tc>
              </a:tr>
              <a:tr h="1769248">
                <a:tc>
                  <a:txBody>
                    <a:bodyPr/>
                    <a:lstStyle/>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vi-VN" sz="1200" spc="-2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en-US" sz="1200" spc="-20" dirty="0" smtClean="0"/>
                    </a:p>
                    <a:p>
                      <a:pPr algn="just">
                        <a:spcBef>
                          <a:spcPts val="600"/>
                        </a:spcBef>
                        <a:spcAft>
                          <a:spcPts val="0"/>
                        </a:spcAft>
                      </a:pPr>
                      <a:endParaRPr lang="en-US" sz="1200" spc="-20" dirty="0" smtClean="0"/>
                    </a:p>
                    <a:p>
                      <a:pPr algn="just">
                        <a:spcBef>
                          <a:spcPts val="600"/>
                        </a:spcBef>
                        <a:spcAft>
                          <a:spcPts val="0"/>
                        </a:spcAft>
                      </a:pPr>
                      <a:endParaRPr lang="en-US" sz="1200" spc="-20" dirty="0" smtClean="0"/>
                    </a:p>
                    <a:p>
                      <a:pPr algn="just">
                        <a:spcBef>
                          <a:spcPts val="600"/>
                        </a:spcBef>
                        <a:spcAft>
                          <a:spcPts val="0"/>
                        </a:spcAft>
                      </a:pPr>
                      <a:endParaRPr lang="en-US" sz="1200" spc="-20" dirty="0" smtClean="0"/>
                    </a:p>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tr>
            </a:tbl>
          </a:graphicData>
        </a:graphic>
      </p:graphicFrame>
      <p:pic>
        <p:nvPicPr>
          <p:cNvPr id="5" name="图片 6">
            <a:extLst>
              <a:ext uri="{FF2B5EF4-FFF2-40B4-BE49-F238E27FC236}">
                <a16:creationId xmlns:a16="http://schemas.microsoft.com/office/drawing/2014/main" xmlns="" id="{E3262840-AD48-47F6-A0A1-446DB54252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232380" y="0"/>
            <a:ext cx="5809496" cy="1403988"/>
          </a:xfrm>
          <a:prstGeom prst="rect">
            <a:avLst/>
          </a:prstGeom>
        </p:spPr>
      </p:pic>
      <p:pic>
        <p:nvPicPr>
          <p:cNvPr id="6" name="图片 10">
            <a:extLst>
              <a:ext uri="{FF2B5EF4-FFF2-40B4-BE49-F238E27FC236}">
                <a16:creationId xmlns:a16="http://schemas.microsoft.com/office/drawing/2014/main" xmlns="" id="{FD99C548-E5E0-48F2-BCF2-3F296A5953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2177462">
            <a:off x="11027150" y="181073"/>
            <a:ext cx="950906" cy="1034563"/>
          </a:xfrm>
          <a:prstGeom prst="rect">
            <a:avLst/>
          </a:prstGeom>
        </p:spPr>
      </p:pic>
      <p:pic>
        <p:nvPicPr>
          <p:cNvPr id="7" name="图片 10">
            <a:extLst>
              <a:ext uri="{FF2B5EF4-FFF2-40B4-BE49-F238E27FC236}">
                <a16:creationId xmlns:a16="http://schemas.microsoft.com/office/drawing/2014/main" xmlns="" id="{FD99C548-E5E0-48F2-BCF2-3F296A5953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7326790">
            <a:off x="44124" y="160411"/>
            <a:ext cx="950906" cy="103456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11</a:t>
            </a:fld>
            <a:endParaRPr lang="en-US" dirty="0">
              <a:solidFill>
                <a:prstClr val="black">
                  <a:tint val="75000"/>
                </a:prstClr>
              </a:solidFill>
            </a:endParaRPr>
          </a:p>
        </p:txBody>
      </p:sp>
      <p:sp>
        <p:nvSpPr>
          <p:cNvPr id="3" name="TextBox 2"/>
          <p:cNvSpPr txBox="1"/>
          <p:nvPr/>
        </p:nvSpPr>
        <p:spPr>
          <a:xfrm>
            <a:off x="849086" y="300446"/>
            <a:ext cx="2312125" cy="461665"/>
          </a:xfrm>
          <a:prstGeom prst="rect">
            <a:avLst/>
          </a:prstGeom>
          <a:noFill/>
        </p:spPr>
        <p:txBody>
          <a:bodyPr wrap="square" rtlCol="0">
            <a:spAutoFit/>
          </a:bodyPr>
          <a:lstStyle/>
          <a:p>
            <a:r>
              <a:rPr lang="en-US" sz="2400" b="1" u="sng" dirty="0" smtClean="0"/>
              <a:t>PHT </a:t>
            </a:r>
            <a:r>
              <a:rPr lang="en-US" sz="2400" b="1" u="sng" dirty="0" err="1" smtClean="0"/>
              <a:t>số</a:t>
            </a:r>
            <a:r>
              <a:rPr lang="en-US" sz="2400" b="1" u="sng" dirty="0" smtClean="0"/>
              <a:t> 3</a:t>
            </a:r>
            <a:endParaRPr lang="en-US" sz="2400" b="1" u="sng" dirty="0"/>
          </a:p>
        </p:txBody>
      </p:sp>
      <p:graphicFrame>
        <p:nvGraphicFramePr>
          <p:cNvPr id="4" name="Table 3"/>
          <p:cNvGraphicFramePr>
            <a:graphicFrameLocks noGrp="1"/>
          </p:cNvGraphicFramePr>
          <p:nvPr>
            <p:extLst>
              <p:ext uri="{D42A27DB-BD31-4B8C-83A1-F6EECF244321}">
                <p14:modId xmlns:p14="http://schemas.microsoft.com/office/powerpoint/2010/main" val="333972120"/>
              </p:ext>
            </p:extLst>
          </p:nvPr>
        </p:nvGraphicFramePr>
        <p:xfrm>
          <a:off x="822962" y="718458"/>
          <a:ext cx="11077300" cy="5442155"/>
        </p:xfrm>
        <a:graphic>
          <a:graphicData uri="http://schemas.openxmlformats.org/drawingml/2006/table">
            <a:tbl>
              <a:tblPr/>
              <a:tblGrid>
                <a:gridCol w="1463038"/>
                <a:gridCol w="2207623"/>
                <a:gridCol w="2220686"/>
                <a:gridCol w="1580605"/>
                <a:gridCol w="3605348"/>
              </a:tblGrid>
              <a:tr h="292439">
                <a:tc gridSpan="5">
                  <a:txBody>
                    <a:bodyPr/>
                    <a:lstStyle/>
                    <a:p>
                      <a:pPr algn="ctr">
                        <a:spcBef>
                          <a:spcPts val="600"/>
                        </a:spcBef>
                        <a:spcAft>
                          <a:spcPts val="0"/>
                        </a:spcAft>
                      </a:pPr>
                      <a:r>
                        <a:rPr lang="vi-VN" sz="2400" b="1" spc="-20" dirty="0">
                          <a:solidFill>
                            <a:srgbClr val="000000"/>
                          </a:solidFill>
                          <a:latin typeface="Times New Roman"/>
                          <a:ea typeface="Calibri"/>
                        </a:rPr>
                        <a:t>Nhân vật Cụ Bơ-men</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6726">
                <a:tc>
                  <a:txBody>
                    <a:bodyPr/>
                    <a:lstStyle/>
                    <a:p>
                      <a:pPr algn="ctr">
                        <a:spcBef>
                          <a:spcPts val="600"/>
                        </a:spcBef>
                        <a:spcAft>
                          <a:spcPts val="0"/>
                        </a:spcAft>
                      </a:pPr>
                      <a:r>
                        <a:rPr lang="vi-VN" sz="2000" b="1" i="0" spc="-20" dirty="0">
                          <a:solidFill>
                            <a:srgbClr val="000000"/>
                          </a:solidFill>
                          <a:latin typeface="Times New Roman"/>
                          <a:ea typeface="Calibri"/>
                        </a:rPr>
                        <a:t>Hoàn cảnh, khát vọng</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i="0" spc="-20" dirty="0">
                          <a:solidFill>
                            <a:srgbClr val="000000"/>
                          </a:solidFill>
                          <a:latin typeface="Times New Roman"/>
                          <a:ea typeface="Calibri"/>
                        </a:rPr>
                        <a:t>Cử chỉ, tình cảm dành cho Giôn-xi</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i="0" spc="-20" dirty="0">
                          <a:solidFill>
                            <a:srgbClr val="000000"/>
                          </a:solidFill>
                          <a:latin typeface="Times New Roman"/>
                          <a:ea typeface="Calibri"/>
                        </a:rPr>
                        <a:t>Hành động </a:t>
                      </a:r>
                      <a:endParaRPr lang="en-US" sz="2000" b="1" i="0" dirty="0">
                        <a:solidFill>
                          <a:srgbClr val="000000"/>
                        </a:solidFill>
                        <a:latin typeface="Times New Roman"/>
                        <a:ea typeface="Calibri"/>
                      </a:endParaRPr>
                    </a:p>
                    <a:p>
                      <a:pPr algn="ctr">
                        <a:spcBef>
                          <a:spcPts val="600"/>
                        </a:spcBef>
                        <a:spcAft>
                          <a:spcPts val="0"/>
                        </a:spcAft>
                      </a:pPr>
                      <a:r>
                        <a:rPr lang="vi-VN" sz="2000" b="1" i="0" spc="-20" dirty="0">
                          <a:solidFill>
                            <a:srgbClr val="000000"/>
                          </a:solidFill>
                          <a:latin typeface="Times New Roman"/>
                          <a:ea typeface="Calibri"/>
                        </a:rPr>
                        <a:t>Tác dụng </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i="0" spc="-20" dirty="0">
                          <a:solidFill>
                            <a:srgbClr val="000000"/>
                          </a:solidFill>
                          <a:latin typeface="Times New Roman"/>
                          <a:ea typeface="Calibri"/>
                        </a:rPr>
                        <a:t>Ý nghĩa của hành động</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i="0" spc="-20" dirty="0">
                          <a:solidFill>
                            <a:srgbClr val="000000"/>
                          </a:solidFill>
                          <a:latin typeface="Times New Roman"/>
                          <a:ea typeface="Calibri"/>
                        </a:rPr>
                        <a:t>Cảm nghĩ của em </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669">
                <a:tc>
                  <a:txBody>
                    <a:bodyPr/>
                    <a:lstStyle/>
                    <a:p>
                      <a:pPr algn="just">
                        <a:spcBef>
                          <a:spcPts val="600"/>
                        </a:spcBef>
                        <a:spcAft>
                          <a:spcPts val="0"/>
                        </a:spcAft>
                      </a:pPr>
                      <a:r>
                        <a:rPr lang="vi-VN" sz="2400" spc="-20" dirty="0">
                          <a:solidFill>
                            <a:srgbClr val="000000"/>
                          </a:solidFill>
                          <a:latin typeface="Times New Roman"/>
                          <a:ea typeface="Calibri"/>
                        </a:rPr>
                        <a:t>Là họa sĩ nghèo, kiếm sống bằng cách ngồi làm mẫu vẽ, khát khao vẽ một kiệt tác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smtClean="0">
                          <a:solidFill>
                            <a:srgbClr val="000000"/>
                          </a:solidFill>
                          <a:latin typeface="Times New Roman"/>
                          <a:ea typeface="Calibri"/>
                        </a:rPr>
                        <a:t>-</a:t>
                      </a:r>
                      <a:r>
                        <a:rPr lang="en-US" sz="2400" spc="-20" dirty="0" smtClean="0">
                          <a:solidFill>
                            <a:srgbClr val="000000"/>
                          </a:solidFill>
                          <a:latin typeface="Times New Roman"/>
                          <a:ea typeface="Calibri"/>
                        </a:rPr>
                        <a:t> L</a:t>
                      </a:r>
                      <a:r>
                        <a:rPr lang="vi-VN" sz="2400" spc="-20" dirty="0" smtClean="0">
                          <a:solidFill>
                            <a:srgbClr val="000000"/>
                          </a:solidFill>
                          <a:latin typeface="Times New Roman"/>
                          <a:ea typeface="Calibri"/>
                        </a:rPr>
                        <a:t>ên </a:t>
                      </a:r>
                      <a:r>
                        <a:rPr lang="vi-VN" sz="2400" spc="-20" dirty="0">
                          <a:solidFill>
                            <a:srgbClr val="000000"/>
                          </a:solidFill>
                          <a:latin typeface="Times New Roman"/>
                          <a:ea typeface="Calibri"/>
                        </a:rPr>
                        <a:t>thăm Giôn-xi</a:t>
                      </a:r>
                      <a:endParaRPr lang="en-US" sz="2400" dirty="0">
                        <a:solidFill>
                          <a:srgbClr val="000000"/>
                        </a:solidFill>
                        <a:latin typeface="Times New Roman"/>
                        <a:ea typeface="Calibri"/>
                      </a:endParaRPr>
                    </a:p>
                    <a:p>
                      <a:pPr algn="just">
                        <a:spcBef>
                          <a:spcPts val="600"/>
                        </a:spcBef>
                        <a:spcAft>
                          <a:spcPts val="0"/>
                        </a:spcAft>
                      </a:pPr>
                      <a:r>
                        <a:rPr lang="vi-VN" sz="2400" spc="-20" dirty="0" smtClean="0">
                          <a:solidFill>
                            <a:srgbClr val="000000"/>
                          </a:solidFill>
                          <a:latin typeface="Times New Roman"/>
                          <a:ea typeface="Calibri"/>
                        </a:rPr>
                        <a:t>-</a:t>
                      </a:r>
                      <a:r>
                        <a:rPr lang="en-US" sz="2400" spc="-20" dirty="0" smtClean="0">
                          <a:solidFill>
                            <a:srgbClr val="000000"/>
                          </a:solidFill>
                          <a:latin typeface="Times New Roman"/>
                          <a:ea typeface="Calibri"/>
                        </a:rPr>
                        <a:t> Đ</a:t>
                      </a:r>
                      <a:r>
                        <a:rPr lang="vi-VN" sz="2400" spc="-20" dirty="0" smtClean="0">
                          <a:solidFill>
                            <a:srgbClr val="000000"/>
                          </a:solidFill>
                          <a:latin typeface="Times New Roman"/>
                          <a:ea typeface="Calibri"/>
                        </a:rPr>
                        <a:t>ưa </a:t>
                      </a:r>
                      <a:r>
                        <a:rPr lang="vi-VN" sz="2400" spc="-20" dirty="0">
                          <a:solidFill>
                            <a:srgbClr val="000000"/>
                          </a:solidFill>
                          <a:latin typeface="Times New Roman"/>
                          <a:ea typeface="Calibri"/>
                        </a:rPr>
                        <a:t>mắt nhìn ra cửa sổ và im lặng</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a:solidFill>
                            <a:srgbClr val="000000"/>
                          </a:solidFill>
                          <a:latin typeface="Times New Roman"/>
                          <a:ea typeface="Calibri"/>
                        </a:rPr>
                        <a:t>- </a:t>
                      </a:r>
                      <a:r>
                        <a:rPr lang="en-US" sz="2400" spc="-20" dirty="0" smtClean="0">
                          <a:solidFill>
                            <a:srgbClr val="000000"/>
                          </a:solidFill>
                          <a:latin typeface="Times New Roman"/>
                          <a:ea typeface="Calibri"/>
                        </a:rPr>
                        <a:t>T</a:t>
                      </a:r>
                      <a:r>
                        <a:rPr lang="vi-VN" sz="2400" spc="-20" dirty="0" smtClean="0">
                          <a:solidFill>
                            <a:srgbClr val="000000"/>
                          </a:solidFill>
                          <a:latin typeface="Times New Roman"/>
                          <a:ea typeface="Calibri"/>
                        </a:rPr>
                        <a:t>rong </a:t>
                      </a:r>
                      <a:r>
                        <a:rPr lang="vi-VN" sz="2400" spc="-20" dirty="0">
                          <a:solidFill>
                            <a:srgbClr val="000000"/>
                          </a:solidFill>
                          <a:latin typeface="Times New Roman"/>
                          <a:ea typeface="Calibri"/>
                        </a:rPr>
                        <a:t>đêm mưa gió, vẽ lên tường chiếc lá thường xuân cuối cùng.</a:t>
                      </a:r>
                      <a:endParaRPr lang="en-US" sz="2400" dirty="0">
                        <a:solidFill>
                          <a:srgbClr val="000000"/>
                        </a:solidFill>
                        <a:latin typeface="Times New Roman"/>
                        <a:ea typeface="Calibri"/>
                      </a:endParaRPr>
                    </a:p>
                    <a:p>
                      <a:pPr algn="just">
                        <a:spcBef>
                          <a:spcPts val="600"/>
                        </a:spcBef>
                        <a:spcAft>
                          <a:spcPts val="0"/>
                        </a:spcAft>
                      </a:pPr>
                      <a:r>
                        <a:rPr lang="vi-VN" sz="2400" spc="-20" dirty="0" smtClean="0">
                          <a:solidFill>
                            <a:srgbClr val="000000"/>
                          </a:solidFill>
                          <a:latin typeface="Times New Roman"/>
                          <a:ea typeface="Calibri"/>
                        </a:rPr>
                        <a:t>-</a:t>
                      </a:r>
                      <a:r>
                        <a:rPr lang="en-US" sz="2400" spc="-20" dirty="0" smtClean="0">
                          <a:solidFill>
                            <a:srgbClr val="000000"/>
                          </a:solidFill>
                          <a:latin typeface="Times New Roman"/>
                          <a:ea typeface="Calibri"/>
                        </a:rPr>
                        <a:t> K</a:t>
                      </a:r>
                      <a:r>
                        <a:rPr lang="vi-VN" sz="2400" spc="-20" dirty="0" smtClean="0">
                          <a:solidFill>
                            <a:srgbClr val="000000"/>
                          </a:solidFill>
                          <a:latin typeface="Times New Roman"/>
                          <a:ea typeface="Calibri"/>
                        </a:rPr>
                        <a:t>hiến </a:t>
                      </a:r>
                      <a:r>
                        <a:rPr lang="vi-VN" sz="2400" spc="-20" dirty="0">
                          <a:solidFill>
                            <a:srgbClr val="000000"/>
                          </a:solidFill>
                          <a:latin typeface="Times New Roman"/>
                          <a:ea typeface="Calibri"/>
                        </a:rPr>
                        <a:t>Giôn-xi thức tỉnh khát vọng sống và vượt qua bệnh tật</a:t>
                      </a:r>
                      <a:endParaRPr lang="en-US" sz="2400" dirty="0">
                        <a:solidFill>
                          <a:srgbClr val="000000"/>
                        </a:solidFill>
                        <a:latin typeface="Times New Roman"/>
                        <a:ea typeface="Calibri"/>
                      </a:endParaRPr>
                    </a:p>
                    <a:p>
                      <a:pPr algn="just">
                        <a:spcBef>
                          <a:spcPts val="600"/>
                        </a:spcBef>
                        <a:spcAft>
                          <a:spcPts val="0"/>
                        </a:spcAft>
                      </a:pPr>
                      <a:r>
                        <a:rPr lang="vi-VN" sz="2400" spc="-20" dirty="0">
                          <a:solidFill>
                            <a:srgbClr val="000000"/>
                          </a:solidFill>
                          <a:latin typeface="Times New Roman"/>
                          <a:ea typeface="Calibri"/>
                        </a:rPr>
                        <a:t>Cụ mất vì viêm phổi</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a:solidFill>
                            <a:srgbClr val="000000"/>
                          </a:solidFill>
                          <a:latin typeface="Times New Roman"/>
                          <a:ea typeface="Calibri"/>
                        </a:rPr>
                        <a:t>- Cứu sống Giôn-xi</a:t>
                      </a:r>
                      <a:endParaRPr lang="en-US" sz="2400" dirty="0">
                        <a:solidFill>
                          <a:srgbClr val="000000"/>
                        </a:solidFill>
                        <a:latin typeface="Times New Roman"/>
                        <a:ea typeface="Calibri"/>
                      </a:endParaRPr>
                    </a:p>
                    <a:p>
                      <a:pPr algn="just">
                        <a:spcBef>
                          <a:spcPts val="600"/>
                        </a:spcBef>
                        <a:spcAft>
                          <a:spcPts val="0"/>
                        </a:spcAft>
                      </a:pPr>
                      <a:r>
                        <a:rPr lang="vi-VN" sz="2400" spc="-20" dirty="0">
                          <a:solidFill>
                            <a:srgbClr val="000000"/>
                          </a:solidFill>
                          <a:latin typeface="Times New Roman"/>
                          <a:ea typeface="Calibri"/>
                        </a:rPr>
                        <a:t>- Vẽ kiệt tác của mình</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smtClean="0">
                          <a:solidFill>
                            <a:srgbClr val="000000"/>
                          </a:solidFill>
                          <a:latin typeface="Times New Roman"/>
                          <a:ea typeface="Calibri"/>
                        </a:rPr>
                        <a:t>-</a:t>
                      </a:r>
                      <a:r>
                        <a:rPr lang="en-US" sz="2400" spc="-20" dirty="0" smtClean="0">
                          <a:solidFill>
                            <a:srgbClr val="000000"/>
                          </a:solidFill>
                          <a:latin typeface="Times New Roman"/>
                          <a:ea typeface="Calibri"/>
                        </a:rPr>
                        <a:t> </a:t>
                      </a:r>
                      <a:r>
                        <a:rPr lang="en-US" sz="2400" spc="-20" dirty="0" err="1" smtClean="0">
                          <a:solidFill>
                            <a:srgbClr val="000000"/>
                          </a:solidFill>
                          <a:latin typeface="Times New Roman"/>
                          <a:ea typeface="Calibri"/>
                        </a:rPr>
                        <a:t>Cụ</a:t>
                      </a:r>
                      <a:r>
                        <a:rPr lang="en-US" sz="2400" spc="-20" dirty="0" smtClean="0">
                          <a:solidFill>
                            <a:srgbClr val="000000"/>
                          </a:solidFill>
                          <a:latin typeface="Times New Roman"/>
                          <a:ea typeface="Calibri"/>
                        </a:rPr>
                        <a:t> </a:t>
                      </a:r>
                      <a:r>
                        <a:rPr lang="en-US" sz="2400" spc="-20" dirty="0" err="1">
                          <a:solidFill>
                            <a:srgbClr val="000000"/>
                          </a:solidFill>
                          <a:latin typeface="Times New Roman"/>
                          <a:ea typeface="Calibri"/>
                        </a:rPr>
                        <a:t>là</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người</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tình</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cảm</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giàu</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lòng</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yêu</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thương</a:t>
                      </a:r>
                      <a:r>
                        <a:rPr lang="vi-VN" sz="2400" spc="-20" dirty="0">
                          <a:solidFill>
                            <a:srgbClr val="000000"/>
                          </a:solidFill>
                          <a:latin typeface="Times New Roman"/>
                          <a:ea typeface="Calibri"/>
                        </a:rPr>
                        <a:t>, là họa sĩ tài năng. </a:t>
                      </a:r>
                      <a:endParaRPr lang="en-US" sz="2400" dirty="0">
                        <a:solidFill>
                          <a:srgbClr val="000000"/>
                        </a:solidFill>
                        <a:latin typeface="Times New Roman"/>
                        <a:ea typeface="Calibri"/>
                      </a:endParaRPr>
                    </a:p>
                    <a:p>
                      <a:pPr algn="just">
                        <a:spcBef>
                          <a:spcPts val="600"/>
                        </a:spcBef>
                        <a:spcAft>
                          <a:spcPts val="0"/>
                        </a:spcAft>
                      </a:pPr>
                      <a:r>
                        <a:rPr lang="vi-VN" sz="2400" spc="-20" dirty="0" smtClean="0">
                          <a:solidFill>
                            <a:srgbClr val="000000"/>
                          </a:solidFill>
                          <a:latin typeface="Times New Roman"/>
                          <a:ea typeface="Calibri"/>
                        </a:rPr>
                        <a:t>-</a:t>
                      </a:r>
                      <a:r>
                        <a:rPr lang="en-US" sz="2400" spc="-20" dirty="0" smtClean="0">
                          <a:solidFill>
                            <a:srgbClr val="000000"/>
                          </a:solidFill>
                          <a:latin typeface="Times New Roman"/>
                          <a:ea typeface="Calibri"/>
                        </a:rPr>
                        <a:t> </a:t>
                      </a:r>
                      <a:r>
                        <a:rPr lang="vi-VN" sz="2400" spc="-20" dirty="0" smtClean="0">
                          <a:solidFill>
                            <a:srgbClr val="000000"/>
                          </a:solidFill>
                          <a:latin typeface="Times New Roman"/>
                          <a:ea typeface="Calibri"/>
                        </a:rPr>
                        <a:t>Nghệ </a:t>
                      </a:r>
                      <a:r>
                        <a:rPr lang="vi-VN" sz="2400" spc="-20" dirty="0">
                          <a:solidFill>
                            <a:srgbClr val="000000"/>
                          </a:solidFill>
                          <a:latin typeface="Times New Roman"/>
                          <a:ea typeface="Calibri"/>
                        </a:rPr>
                        <a:t>thuật chân chính được tạo nên </a:t>
                      </a:r>
                      <a:r>
                        <a:rPr lang="de-DE" sz="2400" spc="-20" dirty="0">
                          <a:solidFill>
                            <a:srgbClr val="000000"/>
                          </a:solidFill>
                          <a:latin typeface="Times New Roman"/>
                          <a:ea typeface="Calibri"/>
                        </a:rPr>
                        <a:t> bằng tình yêu thương bao la, tấm lòng và sự hy sinh cao thượng</a:t>
                      </a:r>
                      <a:r>
                        <a:rPr lang="vi-VN" sz="2400" spc="-20" dirty="0">
                          <a:solidFill>
                            <a:srgbClr val="000000"/>
                          </a:solidFill>
                          <a:latin typeface="Times New Roman"/>
                          <a:ea typeface="Calibri"/>
                        </a:rPr>
                        <a:t> và tài năng</a:t>
                      </a:r>
                      <a:r>
                        <a:rPr lang="de-DE" sz="2400" spc="-20" dirty="0">
                          <a:solidFill>
                            <a:srgbClr val="000000"/>
                          </a:solidFill>
                          <a:latin typeface="Times New Roman"/>
                          <a:ea typeface="Calibri"/>
                        </a:rPr>
                        <a:t> của </a:t>
                      </a:r>
                      <a:r>
                        <a:rPr lang="vi-VN" sz="2400" spc="-20" dirty="0">
                          <a:solidFill>
                            <a:srgbClr val="000000"/>
                          </a:solidFill>
                          <a:latin typeface="Times New Roman"/>
                          <a:ea typeface="Calibri"/>
                        </a:rPr>
                        <a:t>người nghệ sĩ và </a:t>
                      </a:r>
                      <a:r>
                        <a:rPr lang="de-DE" sz="2400" spc="-20" dirty="0">
                          <a:solidFill>
                            <a:srgbClr val="000000"/>
                          </a:solidFill>
                          <a:latin typeface="Times New Roman"/>
                          <a:ea typeface="Calibri"/>
                        </a:rPr>
                        <a:t>đem lại sự </a:t>
                      </a:r>
                      <a:r>
                        <a:rPr lang="vi-VN" sz="2400" spc="-20" dirty="0">
                          <a:solidFill>
                            <a:srgbClr val="000000"/>
                          </a:solidFill>
                          <a:latin typeface="Times New Roman"/>
                          <a:ea typeface="Calibri"/>
                        </a:rPr>
                        <a:t>sống, những điều tốt đẹp cho cuộc đời.</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3" name="Table 2"/>
          <p:cNvGraphicFramePr>
            <a:graphicFrameLocks noGrp="1"/>
          </p:cNvGraphicFramePr>
          <p:nvPr/>
        </p:nvGraphicFramePr>
        <p:xfrm>
          <a:off x="2379843" y="1957250"/>
          <a:ext cx="9337540" cy="2603864"/>
        </p:xfrm>
        <a:graphic>
          <a:graphicData uri="http://schemas.openxmlformats.org/drawingml/2006/table">
            <a:tbl>
              <a:tblPr/>
              <a:tblGrid>
                <a:gridCol w="3703777"/>
                <a:gridCol w="5633763"/>
              </a:tblGrid>
              <a:tr h="576944">
                <a:tc>
                  <a:txBody>
                    <a:bodyPr/>
                    <a:lstStyle/>
                    <a:p>
                      <a:pPr algn="ctr">
                        <a:spcBef>
                          <a:spcPts val="600"/>
                        </a:spcBef>
                        <a:spcAft>
                          <a:spcPts val="0"/>
                        </a:spcAft>
                      </a:pPr>
                      <a:r>
                        <a:rPr lang="en-US" sz="2400" b="1" dirty="0" err="1" smtClean="0">
                          <a:solidFill>
                            <a:srgbClr val="000000"/>
                          </a:solidFill>
                          <a:latin typeface="Times New Roman"/>
                          <a:ea typeface="Calibri"/>
                        </a:rPr>
                        <a:t>Câu</a:t>
                      </a:r>
                      <a:r>
                        <a:rPr lang="en-US" sz="2400" b="1" baseline="0" dirty="0" smtClean="0">
                          <a:solidFill>
                            <a:srgbClr val="000000"/>
                          </a:solidFill>
                          <a:latin typeface="Times New Roman"/>
                          <a:ea typeface="Calibri"/>
                        </a:rPr>
                        <a:t> </a:t>
                      </a:r>
                      <a:r>
                        <a:rPr lang="en-US" sz="2400" b="1" baseline="0" dirty="0" err="1" smtClean="0">
                          <a:solidFill>
                            <a:srgbClr val="000000"/>
                          </a:solidFill>
                          <a:latin typeface="Times New Roman"/>
                          <a:ea typeface="Calibri"/>
                        </a:rPr>
                        <a:t>hỏi</a:t>
                      </a:r>
                      <a:r>
                        <a:rPr lang="en-US" sz="2400" b="1" baseline="0" dirty="0" smtClean="0">
                          <a:solidFill>
                            <a:srgbClr val="000000"/>
                          </a:solidFill>
                          <a:latin typeface="Times New Roman"/>
                          <a:ea typeface="Calibri"/>
                        </a:rPr>
                        <a:t> </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400" b="1" spc="-20" dirty="0" err="1" smtClean="0">
                          <a:solidFill>
                            <a:srgbClr val="000000"/>
                          </a:solidFill>
                          <a:latin typeface="Times New Roman"/>
                          <a:ea typeface="Calibri"/>
                        </a:rPr>
                        <a:t>Trả</a:t>
                      </a:r>
                      <a:r>
                        <a:rPr lang="en-US" sz="2400" b="1" spc="-20" dirty="0" smtClean="0">
                          <a:solidFill>
                            <a:srgbClr val="000000"/>
                          </a:solidFill>
                          <a:latin typeface="Times New Roman"/>
                          <a:ea typeface="Calibri"/>
                        </a:rPr>
                        <a:t> </a:t>
                      </a:r>
                      <a:r>
                        <a:rPr lang="en-US" sz="2400" b="1" spc="-20" dirty="0" err="1" smtClean="0">
                          <a:solidFill>
                            <a:srgbClr val="000000"/>
                          </a:solidFill>
                          <a:latin typeface="Times New Roman"/>
                          <a:ea typeface="Calibri"/>
                        </a:rPr>
                        <a:t>lời</a:t>
                      </a:r>
                      <a:endParaRPr lang="vi-VN" sz="2400" b="1" spc="-2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460">
                <a:tc>
                  <a:txBody>
                    <a:bodyPr/>
                    <a:lstStyle/>
                    <a:p>
                      <a:pPr algn="just">
                        <a:spcBef>
                          <a:spcPts val="600"/>
                        </a:spcBef>
                        <a:spcAft>
                          <a:spcPts val="0"/>
                        </a:spcAft>
                      </a:pPr>
                      <a:r>
                        <a:rPr lang="vi-VN" sz="2400" spc="-20" dirty="0">
                          <a:solidFill>
                            <a:srgbClr val="000000"/>
                          </a:solidFill>
                          <a:latin typeface="Times New Roman"/>
                          <a:ea typeface="Calibri"/>
                        </a:rPr>
                        <a:t>Nhận xét của em về nghệ thuật kể chuyện của nhà văn</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vi-VN" sz="1400" spc="-2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460">
                <a:tc>
                  <a:txBody>
                    <a:bodyPr/>
                    <a:lstStyle/>
                    <a:p>
                      <a:pPr algn="just">
                        <a:spcBef>
                          <a:spcPts val="600"/>
                        </a:spcBef>
                        <a:spcAft>
                          <a:spcPts val="0"/>
                        </a:spcAft>
                      </a:pPr>
                      <a:r>
                        <a:rPr lang="vi-VN" sz="2400" spc="-20" dirty="0">
                          <a:solidFill>
                            <a:srgbClr val="000000"/>
                          </a:solidFill>
                          <a:latin typeface="Times New Roman"/>
                          <a:ea typeface="Calibri"/>
                        </a:rPr>
                        <a:t>Thông điệp em rút ra sau khi đọc tác phẩm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vi-VN" sz="1400" spc="-2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455817" y="1175657"/>
            <a:ext cx="2312125" cy="461665"/>
          </a:xfrm>
          <a:prstGeom prst="rect">
            <a:avLst/>
          </a:prstGeom>
          <a:noFill/>
        </p:spPr>
        <p:txBody>
          <a:bodyPr wrap="square" rtlCol="0">
            <a:spAutoFit/>
          </a:bodyPr>
          <a:lstStyle/>
          <a:p>
            <a:r>
              <a:rPr lang="en-US" sz="2400" b="1" u="sng" dirty="0" smtClean="0"/>
              <a:t>PHT </a:t>
            </a:r>
            <a:r>
              <a:rPr lang="en-US" sz="2400" b="1" u="sng" dirty="0" err="1" smtClean="0"/>
              <a:t>số</a:t>
            </a:r>
            <a:r>
              <a:rPr lang="en-US" sz="2400" b="1" u="sng" dirty="0" smtClean="0"/>
              <a:t> 4</a:t>
            </a:r>
            <a:endParaRPr lang="en-US" sz="2400" b="1" u="sng" dirty="0"/>
          </a:p>
        </p:txBody>
      </p:sp>
      <p:pic>
        <p:nvPicPr>
          <p:cNvPr id="5" name="图片 21">
            <a:extLst>
              <a:ext uri="{FF2B5EF4-FFF2-40B4-BE49-F238E27FC236}">
                <a16:creationId xmlns:a16="http://schemas.microsoft.com/office/drawing/2014/main" xmlns="" id="{2C05A27C-0C40-4CD7-93FB-419E8BBC2C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0" y="0"/>
            <a:ext cx="2568261" cy="6858000"/>
          </a:xfrm>
          <a:prstGeom prst="rect">
            <a:avLst/>
          </a:prstGeom>
        </p:spPr>
      </p:pic>
      <p:pic>
        <p:nvPicPr>
          <p:cNvPr id="6" name="图片 25">
            <a:extLst>
              <a:ext uri="{FF2B5EF4-FFF2-40B4-BE49-F238E27FC236}">
                <a16:creationId xmlns:a16="http://schemas.microsoft.com/office/drawing/2014/main" xmlns="" id="{6DFFEC04-AA47-4161-922E-BED0D3152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7" name="图片 33">
            <a:extLst>
              <a:ext uri="{FF2B5EF4-FFF2-40B4-BE49-F238E27FC236}">
                <a16:creationId xmlns:a16="http://schemas.microsoft.com/office/drawing/2014/main" xmlns="" id="{AB911176-C9BB-4A1F-966E-2DCFB6CCC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3767" y="-350664"/>
            <a:ext cx="1768233" cy="1909691"/>
          </a:xfrm>
          <a:prstGeom prst="rect">
            <a:avLst/>
          </a:prstGeom>
        </p:spPr>
      </p:pic>
      <p:pic>
        <p:nvPicPr>
          <p:cNvPr id="8" name="图片 6">
            <a:extLst>
              <a:ext uri="{FF2B5EF4-FFF2-40B4-BE49-F238E27FC236}">
                <a16:creationId xmlns:a16="http://schemas.microsoft.com/office/drawing/2014/main" xmlns="" id="{E3262840-AD48-47F6-A0A1-446DB542520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238219" y="195943"/>
            <a:ext cx="5809496" cy="1403988"/>
          </a:xfrm>
          <a:prstGeom prst="rect">
            <a:avLst/>
          </a:prstGeom>
        </p:spPr>
      </p:pic>
      <p:pic>
        <p:nvPicPr>
          <p:cNvPr id="9" name="图片 9">
            <a:extLst>
              <a:ext uri="{FF2B5EF4-FFF2-40B4-BE49-F238E27FC236}">
                <a16:creationId xmlns:a16="http://schemas.microsoft.com/office/drawing/2014/main" xmlns="" id="{DDF416FA-2C4A-40A9-9315-729E98F9F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226576" flipH="1">
            <a:off x="3663860" y="1118448"/>
            <a:ext cx="2275314" cy="9500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1+#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par>
                                <p:cTn id="14" presetID="26"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435">
                                          <p:stCondLst>
                                            <p:cond delay="0"/>
                                          </p:stCondLst>
                                        </p:cTn>
                                        <p:tgtEl>
                                          <p:spTgt spid="7"/>
                                        </p:tgtEl>
                                      </p:cBhvr>
                                    </p:animEffect>
                                    <p:anim calcmode="lin" valueType="num">
                                      <p:cBhvr>
                                        <p:cTn id="17"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20"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21"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22" dur="20">
                                          <p:stCondLst>
                                            <p:cond delay="487"/>
                                          </p:stCondLst>
                                        </p:cTn>
                                        <p:tgtEl>
                                          <p:spTgt spid="7"/>
                                        </p:tgtEl>
                                      </p:cBhvr>
                                      <p:to x="100000" y="60000"/>
                                    </p:animScale>
                                    <p:animScale>
                                      <p:cBhvr>
                                        <p:cTn id="23" dur="124" decel="50000">
                                          <p:stCondLst>
                                            <p:cond delay="507"/>
                                          </p:stCondLst>
                                        </p:cTn>
                                        <p:tgtEl>
                                          <p:spTgt spid="7"/>
                                        </p:tgtEl>
                                      </p:cBhvr>
                                      <p:to x="100000" y="100000"/>
                                    </p:animScale>
                                    <p:animScale>
                                      <p:cBhvr>
                                        <p:cTn id="24" dur="20">
                                          <p:stCondLst>
                                            <p:cond delay="984"/>
                                          </p:stCondLst>
                                        </p:cTn>
                                        <p:tgtEl>
                                          <p:spTgt spid="7"/>
                                        </p:tgtEl>
                                      </p:cBhvr>
                                      <p:to x="100000" y="80000"/>
                                    </p:animScale>
                                    <p:animScale>
                                      <p:cBhvr>
                                        <p:cTn id="25" dur="124" decel="50000">
                                          <p:stCondLst>
                                            <p:cond delay="1004"/>
                                          </p:stCondLst>
                                        </p:cTn>
                                        <p:tgtEl>
                                          <p:spTgt spid="7"/>
                                        </p:tgtEl>
                                      </p:cBhvr>
                                      <p:to x="100000" y="100000"/>
                                    </p:animScale>
                                    <p:animScale>
                                      <p:cBhvr>
                                        <p:cTn id="26" dur="20">
                                          <p:stCondLst>
                                            <p:cond delay="1231"/>
                                          </p:stCondLst>
                                        </p:cTn>
                                        <p:tgtEl>
                                          <p:spTgt spid="7"/>
                                        </p:tgtEl>
                                      </p:cBhvr>
                                      <p:to x="100000" y="90000"/>
                                    </p:animScale>
                                    <p:animScale>
                                      <p:cBhvr>
                                        <p:cTn id="27" dur="124" decel="50000">
                                          <p:stCondLst>
                                            <p:cond delay="1251"/>
                                          </p:stCondLst>
                                        </p:cTn>
                                        <p:tgtEl>
                                          <p:spTgt spid="7"/>
                                        </p:tgtEl>
                                      </p:cBhvr>
                                      <p:to x="100000" y="100000"/>
                                    </p:animScale>
                                    <p:animScale>
                                      <p:cBhvr>
                                        <p:cTn id="28" dur="20">
                                          <p:stCondLst>
                                            <p:cond delay="1356"/>
                                          </p:stCondLst>
                                        </p:cTn>
                                        <p:tgtEl>
                                          <p:spTgt spid="7"/>
                                        </p:tgtEl>
                                      </p:cBhvr>
                                      <p:to x="100000" y="95000"/>
                                    </p:animScale>
                                    <p:animScale>
                                      <p:cBhvr>
                                        <p:cTn id="29" dur="124" decel="50000">
                                          <p:stCondLst>
                                            <p:cond delay="1376"/>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13</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89266932"/>
              </p:ext>
            </p:extLst>
          </p:nvPr>
        </p:nvGraphicFramePr>
        <p:xfrm>
          <a:off x="888274" y="1421674"/>
          <a:ext cx="10659292" cy="3291840"/>
        </p:xfrm>
        <a:graphic>
          <a:graphicData uri="http://schemas.openxmlformats.org/drawingml/2006/table">
            <a:tbl>
              <a:tblPr/>
              <a:tblGrid>
                <a:gridCol w="4228055"/>
                <a:gridCol w="6431237"/>
              </a:tblGrid>
              <a:tr h="0">
                <a:tc>
                  <a:txBody>
                    <a:bodyPr/>
                    <a:lstStyle/>
                    <a:p>
                      <a:pPr algn="ctr">
                        <a:spcBef>
                          <a:spcPts val="600"/>
                        </a:spcBef>
                        <a:spcAft>
                          <a:spcPts val="0"/>
                        </a:spcAft>
                      </a:pPr>
                      <a:r>
                        <a:rPr lang="en-US" sz="2400" b="1" dirty="0" err="1" smtClean="0">
                          <a:solidFill>
                            <a:srgbClr val="000000"/>
                          </a:solidFill>
                          <a:latin typeface="Times New Roman"/>
                          <a:ea typeface="Calibri"/>
                        </a:rPr>
                        <a:t>Câu</a:t>
                      </a:r>
                      <a:r>
                        <a:rPr lang="en-US" sz="2400" b="1" baseline="0" dirty="0" smtClean="0">
                          <a:solidFill>
                            <a:srgbClr val="000000"/>
                          </a:solidFill>
                          <a:latin typeface="Times New Roman"/>
                          <a:ea typeface="Calibri"/>
                        </a:rPr>
                        <a:t> </a:t>
                      </a:r>
                      <a:r>
                        <a:rPr lang="en-US" sz="2400" b="1" baseline="0" dirty="0" err="1" smtClean="0">
                          <a:solidFill>
                            <a:srgbClr val="000000"/>
                          </a:solidFill>
                          <a:latin typeface="Times New Roman"/>
                          <a:ea typeface="Calibri"/>
                        </a:rPr>
                        <a:t>hỏi</a:t>
                      </a:r>
                      <a:r>
                        <a:rPr lang="en-US" sz="2400" b="1" baseline="0" dirty="0" smtClean="0">
                          <a:solidFill>
                            <a:srgbClr val="000000"/>
                          </a:solidFill>
                          <a:latin typeface="Times New Roman"/>
                          <a:ea typeface="Calibri"/>
                        </a:rPr>
                        <a:t> </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400" b="1" dirty="0" err="1" smtClean="0">
                          <a:solidFill>
                            <a:srgbClr val="000000"/>
                          </a:solidFill>
                          <a:latin typeface="Times New Roman"/>
                          <a:ea typeface="Calibri"/>
                        </a:rPr>
                        <a:t>Trả</a:t>
                      </a:r>
                      <a:r>
                        <a:rPr lang="en-US" sz="2400" b="1" baseline="0" dirty="0" smtClean="0">
                          <a:solidFill>
                            <a:srgbClr val="000000"/>
                          </a:solidFill>
                          <a:latin typeface="Times New Roman"/>
                          <a:ea typeface="Calibri"/>
                        </a:rPr>
                        <a:t> </a:t>
                      </a:r>
                      <a:r>
                        <a:rPr lang="en-US" sz="2400" b="1" baseline="0" dirty="0" err="1" smtClean="0">
                          <a:solidFill>
                            <a:srgbClr val="000000"/>
                          </a:solidFill>
                          <a:latin typeface="Times New Roman"/>
                          <a:ea typeface="Calibri"/>
                        </a:rPr>
                        <a:t>lời</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600"/>
                        </a:spcBef>
                        <a:spcAft>
                          <a:spcPts val="0"/>
                        </a:spcAft>
                      </a:pPr>
                      <a:r>
                        <a:rPr lang="vi-VN" sz="2400" spc="-20" dirty="0">
                          <a:solidFill>
                            <a:srgbClr val="000000"/>
                          </a:solidFill>
                          <a:latin typeface="Times New Roman"/>
                          <a:ea typeface="Calibri"/>
                        </a:rPr>
                        <a:t>Nhận xét của em về nghệ thuật kể chuyện của nhà văn</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b="1" spc="-20" dirty="0">
                          <a:solidFill>
                            <a:srgbClr val="000000"/>
                          </a:solidFill>
                          <a:latin typeface="Times New Roman"/>
                          <a:ea typeface="Calibri"/>
                        </a:rPr>
                        <a:t>HS tự làm </a:t>
                      </a:r>
                      <a:r>
                        <a:rPr lang="vi-VN" sz="2400" i="1" spc="-20" dirty="0">
                          <a:solidFill>
                            <a:srgbClr val="000000"/>
                          </a:solidFill>
                          <a:latin typeface="Times New Roman"/>
                          <a:ea typeface="Calibri"/>
                        </a:rPr>
                        <a:t>(Tình huống đảo ngược hai lần tạo yếu tố bất ngờ, hấp dẫn. Hình tượng trung tâm CLCC đa </a:t>
                      </a:r>
                      <a:r>
                        <a:rPr lang="vi-VN" sz="2400" i="1" spc="-20" dirty="0" smtClean="0">
                          <a:solidFill>
                            <a:srgbClr val="000000"/>
                          </a:solidFill>
                          <a:latin typeface="Times New Roman"/>
                          <a:ea typeface="Calibri"/>
                        </a:rPr>
                        <a:t>ng</a:t>
                      </a:r>
                      <a:r>
                        <a:rPr lang="en-US" sz="2400" i="1" spc="-20" dirty="0" err="1" smtClean="0">
                          <a:solidFill>
                            <a:srgbClr val="000000"/>
                          </a:solidFill>
                          <a:latin typeface="Times New Roman"/>
                          <a:ea typeface="Calibri"/>
                        </a:rPr>
                        <a:t>hĩa</a:t>
                      </a:r>
                      <a:r>
                        <a:rPr lang="vi-VN" sz="2400" i="1" spc="-20" dirty="0" smtClean="0">
                          <a:solidFill>
                            <a:srgbClr val="000000"/>
                          </a:solidFill>
                          <a:latin typeface="Times New Roman"/>
                          <a:ea typeface="Calibri"/>
                        </a:rPr>
                        <a:t>, </a:t>
                      </a:r>
                      <a:r>
                        <a:rPr lang="vi-VN" sz="2400" i="1" spc="-20" dirty="0">
                          <a:solidFill>
                            <a:srgbClr val="000000"/>
                          </a:solidFill>
                          <a:latin typeface="Times New Roman"/>
                          <a:ea typeface="Calibri"/>
                        </a:rPr>
                        <a:t>độc đáo, </a:t>
                      </a:r>
                      <a:r>
                        <a:rPr lang="en-US" sz="2400" i="1" spc="-20" dirty="0" smtClean="0">
                          <a:solidFill>
                            <a:srgbClr val="000000"/>
                          </a:solidFill>
                          <a:latin typeface="Times New Roman"/>
                          <a:ea typeface="Calibri"/>
                        </a:rPr>
                        <a:t>g</a:t>
                      </a:r>
                      <a:r>
                        <a:rPr lang="vi-VN" sz="2400" i="1" spc="-20" dirty="0" smtClean="0">
                          <a:solidFill>
                            <a:srgbClr val="000000"/>
                          </a:solidFill>
                          <a:latin typeface="Times New Roman"/>
                          <a:ea typeface="Calibri"/>
                        </a:rPr>
                        <a:t>iọng </a:t>
                      </a:r>
                      <a:r>
                        <a:rPr lang="vi-VN" sz="2400" i="1" spc="-20" dirty="0">
                          <a:solidFill>
                            <a:srgbClr val="000000"/>
                          </a:solidFill>
                          <a:latin typeface="Times New Roman"/>
                          <a:ea typeface="Calibri"/>
                        </a:rPr>
                        <a:t>văn nhẹ nhàng sâu lắng, nghệ thuật miêu tả tâm lý tinh tế,...).</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600"/>
                        </a:spcBef>
                        <a:spcAft>
                          <a:spcPts val="0"/>
                        </a:spcAft>
                      </a:pPr>
                      <a:r>
                        <a:rPr lang="vi-VN" sz="2400" spc="-20" dirty="0">
                          <a:solidFill>
                            <a:srgbClr val="000000"/>
                          </a:solidFill>
                          <a:latin typeface="Times New Roman"/>
                          <a:ea typeface="Calibri"/>
                        </a:rPr>
                        <a:t>Thông điệp em rút ra sau khi đọc tác phẩm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b="1" spc="-20" dirty="0">
                          <a:solidFill>
                            <a:srgbClr val="000000"/>
                          </a:solidFill>
                          <a:latin typeface="Times New Roman"/>
                          <a:ea typeface="Calibri"/>
                        </a:rPr>
                        <a:t>HS tự làm</a:t>
                      </a:r>
                      <a:r>
                        <a:rPr lang="vi-VN" sz="2400" spc="-20" dirty="0">
                          <a:solidFill>
                            <a:srgbClr val="000000"/>
                          </a:solidFill>
                          <a:latin typeface="Times New Roman"/>
                          <a:ea typeface="Calibri"/>
                        </a:rPr>
                        <a:t> </a:t>
                      </a:r>
                      <a:r>
                        <a:rPr lang="vi-VN" sz="2400" i="1" spc="-20" dirty="0">
                          <a:solidFill>
                            <a:srgbClr val="000000"/>
                          </a:solidFill>
                          <a:latin typeface="Times New Roman"/>
                          <a:ea typeface="Calibri"/>
                        </a:rPr>
                        <a:t>(Truyện ca ngợi tình yêu thương cao cả giữa những con người nghèo khổ. Tôn vinh giá trị, sức mạnh của nghệ thuật chân chính mang đến niềm vui và hạnh phúc cho con người..)</a:t>
                      </a:r>
                      <a:r>
                        <a:rPr lang="vi-VN" sz="2400" b="1" i="1" spc="-20" dirty="0">
                          <a:solidFill>
                            <a:srgbClr val="000000"/>
                          </a:solidFill>
                          <a:latin typeface="Times New Roman"/>
                          <a:ea typeface="Calibri"/>
                        </a:rPr>
                        <a:t>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201782" y="666206"/>
            <a:ext cx="2312125" cy="461665"/>
          </a:xfrm>
          <a:prstGeom prst="rect">
            <a:avLst/>
          </a:prstGeom>
          <a:noFill/>
        </p:spPr>
        <p:txBody>
          <a:bodyPr wrap="square" rtlCol="0">
            <a:spAutoFit/>
          </a:bodyPr>
          <a:lstStyle/>
          <a:p>
            <a:r>
              <a:rPr lang="en-US" sz="2400" b="1" u="sng" dirty="0" smtClean="0"/>
              <a:t>PHT </a:t>
            </a:r>
            <a:r>
              <a:rPr lang="en-US" sz="2400" b="1" u="sng" dirty="0" err="1" smtClean="0"/>
              <a:t>số</a:t>
            </a:r>
            <a:r>
              <a:rPr lang="en-US" sz="2400" b="1" u="sng" dirty="0" smtClean="0"/>
              <a:t> 4</a:t>
            </a:r>
            <a:endParaRPr lang="en-US" sz="2400" b="1" u="sng" dirty="0"/>
          </a:p>
        </p:txBody>
      </p:sp>
      <p:pic>
        <p:nvPicPr>
          <p:cNvPr id="5" name="图片 6">
            <a:extLst>
              <a:ext uri="{FF2B5EF4-FFF2-40B4-BE49-F238E27FC236}">
                <a16:creationId xmlns:a16="http://schemas.microsoft.com/office/drawing/2014/main" xmlns="" id="{E3262840-AD48-47F6-A0A1-446DB54252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58550" y="5023729"/>
            <a:ext cx="5809496" cy="1403988"/>
          </a:xfrm>
          <a:prstGeom prst="rect">
            <a:avLst/>
          </a:prstGeom>
        </p:spPr>
      </p:pic>
      <p:pic>
        <p:nvPicPr>
          <p:cNvPr id="6" name="图片 9">
            <a:extLst>
              <a:ext uri="{FF2B5EF4-FFF2-40B4-BE49-F238E27FC236}">
                <a16:creationId xmlns:a16="http://schemas.microsoft.com/office/drawing/2014/main" xmlns="" id="{DDF416FA-2C4A-40A9-9315-729E98F9F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64056" flipH="1">
            <a:off x="7325498" y="-3837094"/>
            <a:ext cx="2275314" cy="9500386"/>
          </a:xfrm>
          <a:prstGeom prst="rect">
            <a:avLst/>
          </a:prstGeom>
        </p:spPr>
      </p:pic>
      <p:pic>
        <p:nvPicPr>
          <p:cNvPr id="7" name="图片 33">
            <a:extLst>
              <a:ext uri="{FF2B5EF4-FFF2-40B4-BE49-F238E27FC236}">
                <a16:creationId xmlns:a16="http://schemas.microsoft.com/office/drawing/2014/main" xmlns="" id="{AB911176-C9BB-4A1F-966E-2DCFB6CCC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15" y="-481293"/>
            <a:ext cx="1768233" cy="1909691"/>
          </a:xfrm>
          <a:prstGeom prst="rect">
            <a:avLst/>
          </a:prstGeom>
        </p:spPr>
      </p:pic>
      <p:pic>
        <p:nvPicPr>
          <p:cNvPr id="8" name="图片 25">
            <a:extLst>
              <a:ext uri="{FF2B5EF4-FFF2-40B4-BE49-F238E27FC236}">
                <a16:creationId xmlns:a16="http://schemas.microsoft.com/office/drawing/2014/main" xmlns="" id="{6DFFEC04-AA47-4161-922E-BED0D3152E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6923" y="4872446"/>
            <a:ext cx="2682873" cy="2087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20">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20">
                                          <p:stCondLst>
                                            <p:cond delay="984"/>
                                          </p:stCondLst>
                                        </p:cTn>
                                        <p:tgtEl>
                                          <p:spTgt spid="7"/>
                                        </p:tgtEl>
                                      </p:cBhvr>
                                      <p:to x="100000" y="80000"/>
                                    </p:animScale>
                                    <p:animScale>
                                      <p:cBhvr>
                                        <p:cTn id="16" dur="124" decel="50000">
                                          <p:stCondLst>
                                            <p:cond delay="1004"/>
                                          </p:stCondLst>
                                        </p:cTn>
                                        <p:tgtEl>
                                          <p:spTgt spid="7"/>
                                        </p:tgtEl>
                                      </p:cBhvr>
                                      <p:to x="100000" y="100000"/>
                                    </p:animScale>
                                    <p:animScale>
                                      <p:cBhvr>
                                        <p:cTn id="17" dur="20">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20">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par>
                                <p:cTn id="21" presetID="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1+#ppt_w/2"/>
                                          </p:val>
                                        </p:tav>
                                        <p:tav tm="100000">
                                          <p:val>
                                            <p:strVal val="#ppt_x"/>
                                          </p:val>
                                        </p:tav>
                                      </p:tavLst>
                                    </p:anim>
                                    <p:anim calcmode="lin" valueType="num">
                                      <p:cBhvr additive="base">
                                        <p:cTn id="2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2C661012-526F-4E7A-AB39-8313A99BC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37" name="组合 36">
            <a:extLst>
              <a:ext uri="{FF2B5EF4-FFF2-40B4-BE49-F238E27FC236}">
                <a16:creationId xmlns:a16="http://schemas.microsoft.com/office/drawing/2014/main" xmlns="" id="{097B506E-46DF-45F5-B7F0-DEF8EE778B49}"/>
              </a:ext>
            </a:extLst>
          </p:cNvPr>
          <p:cNvGrpSpPr/>
          <p:nvPr/>
        </p:nvGrpSpPr>
        <p:grpSpPr>
          <a:xfrm>
            <a:off x="4931091" y="1500952"/>
            <a:ext cx="4361675" cy="640340"/>
            <a:chOff x="1491415" y="2381173"/>
            <a:chExt cx="4987583" cy="732230"/>
          </a:xfrm>
        </p:grpSpPr>
        <p:sp>
          <p:nvSpPr>
            <p:cNvPr id="38" name="_14">
              <a:extLst>
                <a:ext uri="{FF2B5EF4-FFF2-40B4-BE49-F238E27FC236}">
                  <a16:creationId xmlns:a16="http://schemas.microsoft.com/office/drawing/2014/main" xmlns="" id="{59A3AE0A-9B4E-4856-AE9D-D895041C0540}"/>
                </a:ext>
              </a:extLst>
            </p:cNvPr>
            <p:cNvSpPr txBox="1">
              <a:spLocks noChangeArrowheads="1"/>
            </p:cNvSpPr>
            <p:nvPr/>
          </p:nvSpPr>
          <p:spPr bwMode="auto">
            <a:xfrm>
              <a:off x="1491415" y="2381173"/>
              <a:ext cx="1123680" cy="732230"/>
            </a:xfrm>
            <a:prstGeom prst="rect">
              <a:avLst/>
            </a:prstGeom>
            <a:solidFill>
              <a:srgbClr val="77C571"/>
            </a:solidFill>
            <a:ln w="9525">
              <a:noFill/>
              <a:miter lim="800000"/>
              <a:headEnd/>
              <a:tailEnd/>
            </a:ln>
            <a:effectLst/>
          </p:spPr>
          <p:txBody>
            <a:bodyPr vert="horz" wrap="square" lIns="91419" tIns="45709" rIns="91419" bIns="45709"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2799" b="1" spc="600" dirty="0">
                  <a:solidFill>
                    <a:srgbClr val="FFFFFF"/>
                  </a:solidFill>
                  <a:latin typeface="微软雅黑" panose="020B0503020204020204" pitchFamily="34" charset="-122"/>
                  <a:ea typeface="微软雅黑" panose="020B0503020204020204" pitchFamily="34" charset="-122"/>
                </a:rPr>
                <a:t>01</a:t>
              </a:r>
              <a:endParaRPr lang="zh-CN" altLang="zh-CN" sz="2799" b="1" spc="600" dirty="0">
                <a:solidFill>
                  <a:srgbClr val="FFFFFF"/>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xmlns="" id="{975D5CAB-CCB8-4BE6-BBE1-4D3F41F8440F}"/>
                </a:ext>
              </a:extLst>
            </p:cNvPr>
            <p:cNvSpPr/>
            <p:nvPr/>
          </p:nvSpPr>
          <p:spPr bwMode="auto">
            <a:xfrm>
              <a:off x="2952771"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cũ</a:t>
              </a:r>
              <a:endParaRPr lang="zh-CN" altLang="en-US"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7" name="矩形 26">
            <a:extLst>
              <a:ext uri="{FF2B5EF4-FFF2-40B4-BE49-F238E27FC236}">
                <a16:creationId xmlns:a16="http://schemas.microsoft.com/office/drawing/2014/main" xmlns="" id="{67477345-0C4A-4E6A-B0CB-B92841CA3A8A}"/>
              </a:ext>
            </a:extLst>
          </p:cNvPr>
          <p:cNvSpPr/>
          <p:nvPr/>
        </p:nvSpPr>
        <p:spPr>
          <a:xfrm>
            <a:off x="1588763" y="2566580"/>
            <a:ext cx="2437434" cy="1551995"/>
          </a:xfrm>
          <a:prstGeom prst="rect">
            <a:avLst/>
          </a:prstGeom>
          <a:solidFill>
            <a:srgbClr val="77C571"/>
          </a:solidFill>
          <a:ln w="12700">
            <a:solidFill>
              <a:srgbClr val="77C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199" b="1" dirty="0">
                <a:solidFill>
                  <a:schemeClr val="tx1"/>
                </a:solidFill>
                <a:latin typeface="Times New Roman" pitchFamily="18" charset="0"/>
                <a:ea typeface="微软雅黑" panose="020B0503020204020204" pitchFamily="34" charset="-122"/>
                <a:cs typeface="Times New Roman" pitchFamily="18" charset="0"/>
              </a:rPr>
              <a:t>HƯỚNG DẪN TỰ HỌC</a:t>
            </a:r>
          </a:p>
        </p:txBody>
      </p:sp>
      <p:grpSp>
        <p:nvGrpSpPr>
          <p:cNvPr id="17" name="Group 16"/>
          <p:cNvGrpSpPr/>
          <p:nvPr/>
        </p:nvGrpSpPr>
        <p:grpSpPr>
          <a:xfrm>
            <a:off x="4931091" y="4089250"/>
            <a:ext cx="4843790" cy="966076"/>
            <a:chOff x="4931091" y="4089250"/>
            <a:chExt cx="4843790" cy="966076"/>
          </a:xfrm>
        </p:grpSpPr>
        <p:sp>
          <p:nvSpPr>
            <p:cNvPr id="24" name="_14">
              <a:extLst>
                <a:ext uri="{FF2B5EF4-FFF2-40B4-BE49-F238E27FC236}">
                  <a16:creationId xmlns:a16="http://schemas.microsoft.com/office/drawing/2014/main" xmlns="" id="{3E4E7D90-19DD-4D72-B9FF-398FD9193F07}"/>
                </a:ext>
              </a:extLst>
            </p:cNvPr>
            <p:cNvSpPr txBox="1">
              <a:spLocks noChangeArrowheads="1"/>
            </p:cNvSpPr>
            <p:nvPr/>
          </p:nvSpPr>
          <p:spPr bwMode="auto">
            <a:xfrm>
              <a:off x="4931091" y="4256114"/>
              <a:ext cx="982666" cy="640340"/>
            </a:xfrm>
            <a:prstGeom prst="rect">
              <a:avLst/>
            </a:prstGeom>
            <a:solidFill>
              <a:srgbClr val="E68393"/>
            </a:solidFill>
            <a:ln w="9525">
              <a:noFill/>
              <a:miter lim="800000"/>
              <a:headEnd/>
              <a:tailEnd/>
            </a:ln>
            <a:effectLst/>
          </p:spPr>
          <p:txBody>
            <a:bodyPr vert="horz" wrap="square" lIns="91419" tIns="45709" rIns="91419" bIns="45709"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2799" b="1" spc="600" dirty="0">
                  <a:solidFill>
                    <a:srgbClr val="FFFFFF"/>
                  </a:solidFill>
                  <a:latin typeface="微软雅黑" panose="020B0503020204020204" pitchFamily="34" charset="-122"/>
                  <a:ea typeface="微软雅黑" panose="020B0503020204020204" pitchFamily="34" charset="-122"/>
                </a:rPr>
                <a:t>03</a:t>
              </a:r>
              <a:endParaRPr lang="zh-CN" altLang="zh-CN" sz="2799" b="1" spc="600" dirty="0">
                <a:solidFill>
                  <a:srgbClr val="FFFFFF"/>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5F076B70-967A-48CB-924F-2CD76E30AA5A}"/>
                </a:ext>
              </a:extLst>
            </p:cNvPr>
            <p:cNvSpPr/>
            <p:nvPr/>
          </p:nvSpPr>
          <p:spPr bwMode="auto">
            <a:xfrm>
              <a:off x="6195993" y="4089250"/>
              <a:ext cx="3578888" cy="966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Soạn</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799"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7: Tin </a:t>
              </a:r>
              <a:r>
                <a:rPr lang="en-US" altLang="zh-CN" sz="2799"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yêu</a:t>
              </a:r>
              <a:r>
                <a:rPr lang="en-US" altLang="zh-CN" sz="2799"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2799"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altLang="zh-CN" sz="2799"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vọng</a:t>
              </a:r>
              <a:r>
                <a:rPr lang="en-US" altLang="zh-CN" sz="2799"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33" name="图片 32">
            <a:extLst>
              <a:ext uri="{FF2B5EF4-FFF2-40B4-BE49-F238E27FC236}">
                <a16:creationId xmlns:a16="http://schemas.microsoft.com/office/drawing/2014/main" xmlns="" id="{9C6D1B82-0276-4044-93D5-2B280C3FF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34" name="图片 33">
            <a:extLst>
              <a:ext uri="{FF2B5EF4-FFF2-40B4-BE49-F238E27FC236}">
                <a16:creationId xmlns:a16="http://schemas.microsoft.com/office/drawing/2014/main" xmlns="" id="{AB911176-C9BB-4A1F-966E-2DCFB6CCC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040" y="2033"/>
            <a:ext cx="1768233" cy="1909691"/>
          </a:xfrm>
          <a:prstGeom prst="rect">
            <a:avLst/>
          </a:prstGeom>
        </p:spPr>
      </p:pic>
      <p:pic>
        <p:nvPicPr>
          <p:cNvPr id="35" name="图片 34">
            <a:extLst>
              <a:ext uri="{FF2B5EF4-FFF2-40B4-BE49-F238E27FC236}">
                <a16:creationId xmlns:a16="http://schemas.microsoft.com/office/drawing/2014/main" xmlns="" id="{31647FD7-C688-4F71-88D8-0F9EDB8D86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7481" y="4201419"/>
            <a:ext cx="3597917" cy="2799918"/>
          </a:xfrm>
          <a:prstGeom prst="rect">
            <a:avLst/>
          </a:prstGeom>
        </p:spPr>
      </p:pic>
      <p:pic>
        <p:nvPicPr>
          <p:cNvPr id="36" name="图片 35">
            <a:extLst>
              <a:ext uri="{FF2B5EF4-FFF2-40B4-BE49-F238E27FC236}">
                <a16:creationId xmlns:a16="http://schemas.microsoft.com/office/drawing/2014/main" xmlns="" id="{6E1848E4-0248-42B9-97FE-AE3557045D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grpSp>
        <p:nvGrpSpPr>
          <p:cNvPr id="15" name="Group 14"/>
          <p:cNvGrpSpPr/>
          <p:nvPr/>
        </p:nvGrpSpPr>
        <p:grpSpPr>
          <a:xfrm>
            <a:off x="4918028" y="2312126"/>
            <a:ext cx="5780451" cy="1661993"/>
            <a:chOff x="4918028" y="2312126"/>
            <a:chExt cx="5780451" cy="1661993"/>
          </a:xfrm>
        </p:grpSpPr>
        <p:sp>
          <p:nvSpPr>
            <p:cNvPr id="21" name="_14">
              <a:extLst>
                <a:ext uri="{FF2B5EF4-FFF2-40B4-BE49-F238E27FC236}">
                  <a16:creationId xmlns:a16="http://schemas.microsoft.com/office/drawing/2014/main" xmlns="" id="{388F36F5-4DDD-4996-9D5C-FE2B6DC09964}"/>
                </a:ext>
              </a:extLst>
            </p:cNvPr>
            <p:cNvSpPr txBox="1">
              <a:spLocks noChangeArrowheads="1"/>
            </p:cNvSpPr>
            <p:nvPr/>
          </p:nvSpPr>
          <p:spPr bwMode="auto">
            <a:xfrm>
              <a:off x="4918028" y="2767498"/>
              <a:ext cx="982666" cy="640340"/>
            </a:xfrm>
            <a:prstGeom prst="rect">
              <a:avLst/>
            </a:prstGeom>
            <a:solidFill>
              <a:srgbClr val="56AFBC"/>
            </a:solidFill>
            <a:ln w="9525">
              <a:noFill/>
              <a:miter lim="800000"/>
              <a:headEnd/>
              <a:tailEnd/>
            </a:ln>
            <a:effectLst/>
          </p:spPr>
          <p:txBody>
            <a:bodyPr vert="horz" wrap="square" lIns="91419" tIns="45709" rIns="91419" bIns="45709"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2799" b="1" spc="600" dirty="0">
                  <a:solidFill>
                    <a:srgbClr val="FFFFFF"/>
                  </a:solidFill>
                  <a:latin typeface="微软雅黑" panose="020B0503020204020204" pitchFamily="34" charset="-122"/>
                  <a:ea typeface="微软雅黑" panose="020B0503020204020204" pitchFamily="34" charset="-122"/>
                </a:rPr>
                <a:t>02</a:t>
              </a:r>
              <a:endParaRPr lang="zh-CN" altLang="zh-CN" sz="2799" b="1" spc="600"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126479" y="2312126"/>
              <a:ext cx="4572000" cy="1661993"/>
            </a:xfrm>
            <a:prstGeom prst="rect">
              <a:avLst/>
            </a:prstGeom>
            <a:noFill/>
          </p:spPr>
          <p:txBody>
            <a:bodyPr wrap="square" rtlCol="0">
              <a:spAutoFit/>
            </a:bodyPr>
            <a:lstStyle/>
            <a:p>
              <a:r>
                <a:rPr lang="vi-VN" dirty="0" smtClean="0"/>
                <a:t> </a:t>
              </a:r>
              <a:r>
                <a:rPr lang="vi-VN" sz="2800" dirty="0" smtClean="0">
                  <a:latin typeface="+mj-lt"/>
                </a:rPr>
                <a:t>Phân tích nhân vật </a:t>
              </a:r>
              <a:r>
                <a:rPr lang="en-US" sz="2800" dirty="0" smtClean="0">
                  <a:latin typeface="+mj-lt"/>
                </a:rPr>
                <a:t>X</a:t>
              </a:r>
              <a:r>
                <a:rPr lang="vi-VN" sz="2800" dirty="0" smtClean="0">
                  <a:latin typeface="+mj-lt"/>
                </a:rPr>
                <a:t>iu và Giôn-xi để thấy thông điệp về tình bạn, tình người cao cả.</a:t>
              </a:r>
              <a:endParaRPr lang="en-US" sz="2800" dirty="0" smtClean="0">
                <a:latin typeface="+mj-lt"/>
              </a:endParaRPr>
            </a:p>
            <a:p>
              <a:endParaRPr lang="en-US" dirty="0"/>
            </a:p>
          </p:txBody>
        </p:sp>
      </p:grpSp>
    </p:spTree>
    <p:extLst>
      <p:ext uri="{BB962C8B-B14F-4D97-AF65-F5344CB8AC3E}">
        <p14:creationId xmlns:p14="http://schemas.microsoft.com/office/powerpoint/2010/main" val="164429096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250" fill="hold"/>
                                        <p:tgtEl>
                                          <p:spTgt spid="33"/>
                                        </p:tgtEl>
                                        <p:attrNameLst>
                                          <p:attrName>ppt_x</p:attrName>
                                        </p:attrNameLst>
                                      </p:cBhvr>
                                      <p:tavLst>
                                        <p:tav tm="0">
                                          <p:val>
                                            <p:strVal val="1+#ppt_w/2"/>
                                          </p:val>
                                        </p:tav>
                                        <p:tav tm="100000">
                                          <p:val>
                                            <p:strVal val="#ppt_x"/>
                                          </p:val>
                                        </p:tav>
                                      </p:tavLst>
                                    </p:anim>
                                    <p:anim calcmode="lin" valueType="num">
                                      <p:cBhvr additive="base">
                                        <p:cTn id="12" dur="1250" fill="hold"/>
                                        <p:tgtEl>
                                          <p:spTgt spid="33"/>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435">
                                          <p:stCondLst>
                                            <p:cond delay="0"/>
                                          </p:stCondLst>
                                        </p:cTn>
                                        <p:tgtEl>
                                          <p:spTgt spid="34"/>
                                        </p:tgtEl>
                                      </p:cBhvr>
                                    </p:animEffect>
                                    <p:anim calcmode="lin" valueType="num">
                                      <p:cBhvr>
                                        <p:cTn id="16" dur="1367"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34"/>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34"/>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34"/>
                                        </p:tgtEl>
                                        <p:attrNameLst>
                                          <p:attrName>ppt_y</p:attrName>
                                        </p:attrNameLst>
                                      </p:cBhvr>
                                      <p:tavLst>
                                        <p:tav tm="0" fmla="#ppt_y-sin(pi*$)/81">
                                          <p:val>
                                            <p:fltVal val="0"/>
                                          </p:val>
                                        </p:tav>
                                        <p:tav tm="100000">
                                          <p:val>
                                            <p:fltVal val="1"/>
                                          </p:val>
                                        </p:tav>
                                      </p:tavLst>
                                    </p:anim>
                                    <p:animScale>
                                      <p:cBhvr>
                                        <p:cTn id="21" dur="20">
                                          <p:stCondLst>
                                            <p:cond delay="487"/>
                                          </p:stCondLst>
                                        </p:cTn>
                                        <p:tgtEl>
                                          <p:spTgt spid="34"/>
                                        </p:tgtEl>
                                      </p:cBhvr>
                                      <p:to x="100000" y="60000"/>
                                    </p:animScale>
                                    <p:animScale>
                                      <p:cBhvr>
                                        <p:cTn id="22" dur="124" decel="50000">
                                          <p:stCondLst>
                                            <p:cond delay="507"/>
                                          </p:stCondLst>
                                        </p:cTn>
                                        <p:tgtEl>
                                          <p:spTgt spid="34"/>
                                        </p:tgtEl>
                                      </p:cBhvr>
                                      <p:to x="100000" y="100000"/>
                                    </p:animScale>
                                    <p:animScale>
                                      <p:cBhvr>
                                        <p:cTn id="23" dur="20">
                                          <p:stCondLst>
                                            <p:cond delay="984"/>
                                          </p:stCondLst>
                                        </p:cTn>
                                        <p:tgtEl>
                                          <p:spTgt spid="34"/>
                                        </p:tgtEl>
                                      </p:cBhvr>
                                      <p:to x="100000" y="80000"/>
                                    </p:animScale>
                                    <p:animScale>
                                      <p:cBhvr>
                                        <p:cTn id="24" dur="124" decel="50000">
                                          <p:stCondLst>
                                            <p:cond delay="1004"/>
                                          </p:stCondLst>
                                        </p:cTn>
                                        <p:tgtEl>
                                          <p:spTgt spid="34"/>
                                        </p:tgtEl>
                                      </p:cBhvr>
                                      <p:to x="100000" y="100000"/>
                                    </p:animScale>
                                    <p:animScale>
                                      <p:cBhvr>
                                        <p:cTn id="25" dur="20">
                                          <p:stCondLst>
                                            <p:cond delay="1231"/>
                                          </p:stCondLst>
                                        </p:cTn>
                                        <p:tgtEl>
                                          <p:spTgt spid="34"/>
                                        </p:tgtEl>
                                      </p:cBhvr>
                                      <p:to x="100000" y="90000"/>
                                    </p:animScale>
                                    <p:animScale>
                                      <p:cBhvr>
                                        <p:cTn id="26" dur="124" decel="50000">
                                          <p:stCondLst>
                                            <p:cond delay="1251"/>
                                          </p:stCondLst>
                                        </p:cTn>
                                        <p:tgtEl>
                                          <p:spTgt spid="34"/>
                                        </p:tgtEl>
                                      </p:cBhvr>
                                      <p:to x="100000" y="100000"/>
                                    </p:animScale>
                                    <p:animScale>
                                      <p:cBhvr>
                                        <p:cTn id="27" dur="20">
                                          <p:stCondLst>
                                            <p:cond delay="1356"/>
                                          </p:stCondLst>
                                        </p:cTn>
                                        <p:tgtEl>
                                          <p:spTgt spid="34"/>
                                        </p:tgtEl>
                                      </p:cBhvr>
                                      <p:to x="100000" y="95000"/>
                                    </p:animScale>
                                    <p:animScale>
                                      <p:cBhvr>
                                        <p:cTn id="28" dur="124" decel="50000">
                                          <p:stCondLst>
                                            <p:cond delay="1376"/>
                                          </p:stCondLst>
                                        </p:cTn>
                                        <p:tgtEl>
                                          <p:spTgt spid="34"/>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500" fill="hold"/>
                                        <p:tgtEl>
                                          <p:spTgt spid="35"/>
                                        </p:tgtEl>
                                        <p:attrNameLst>
                                          <p:attrName>ppt_x</p:attrName>
                                        </p:attrNameLst>
                                      </p:cBhvr>
                                      <p:tavLst>
                                        <p:tav tm="0">
                                          <p:val>
                                            <p:strVal val="1+#ppt_w/2"/>
                                          </p:val>
                                        </p:tav>
                                        <p:tav tm="100000">
                                          <p:val>
                                            <p:strVal val="#ppt_x"/>
                                          </p:val>
                                        </p:tav>
                                      </p:tavLst>
                                    </p:anim>
                                    <p:anim calcmode="lin" valueType="num">
                                      <p:cBhvr additive="base">
                                        <p:cTn id="32" dur="1500" fill="hold"/>
                                        <p:tgtEl>
                                          <p:spTgt spid="35"/>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42"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750"/>
                                        <p:tgtEl>
                                          <p:spTgt spid="27"/>
                                        </p:tgtEl>
                                      </p:cBhvr>
                                    </p:animEffect>
                                    <p:anim calcmode="lin" valueType="num">
                                      <p:cBhvr>
                                        <p:cTn id="42" dur="750" fill="hold"/>
                                        <p:tgtEl>
                                          <p:spTgt spid="27"/>
                                        </p:tgtEl>
                                        <p:attrNameLst>
                                          <p:attrName>ppt_x</p:attrName>
                                        </p:attrNameLst>
                                      </p:cBhvr>
                                      <p:tavLst>
                                        <p:tav tm="0">
                                          <p:val>
                                            <p:strVal val="#ppt_x"/>
                                          </p:val>
                                        </p:tav>
                                        <p:tav tm="100000">
                                          <p:val>
                                            <p:strVal val="#ppt_x"/>
                                          </p:val>
                                        </p:tav>
                                      </p:tavLst>
                                    </p:anim>
                                    <p:anim calcmode="lin" valueType="num">
                                      <p:cBhvr>
                                        <p:cTn id="4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amond(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amond(in)">
                                      <p:cBhvr>
                                        <p:cTn id="5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32962A5F-9D3B-4E06-98DF-A6BE07D9C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8" name="图片 17">
            <a:extLst>
              <a:ext uri="{FF2B5EF4-FFF2-40B4-BE49-F238E27FC236}">
                <a16:creationId xmlns:a16="http://schemas.microsoft.com/office/drawing/2014/main" xmlns="" id="{9C451C29-9C6A-4839-88EB-EB295B965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9" name="图片 18">
            <a:extLst>
              <a:ext uri="{FF2B5EF4-FFF2-40B4-BE49-F238E27FC236}">
                <a16:creationId xmlns:a16="http://schemas.microsoft.com/office/drawing/2014/main" xmlns="" id="{7F9BE7B2-611A-477D-931F-582F4AEB4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43344"/>
            <a:ext cx="3173117" cy="3426967"/>
          </a:xfrm>
          <a:prstGeom prst="rect">
            <a:avLst/>
          </a:prstGeom>
        </p:spPr>
      </p:pic>
      <p:sp>
        <p:nvSpPr>
          <p:cNvPr id="20" name="文本框 7">
            <a:extLst>
              <a:ext uri="{FF2B5EF4-FFF2-40B4-BE49-F238E27FC236}">
                <a16:creationId xmlns:a16="http://schemas.microsoft.com/office/drawing/2014/main" xmlns="" id="{4D672E71-6413-481B-AF0F-5837A24870F4}"/>
              </a:ext>
            </a:extLst>
          </p:cNvPr>
          <p:cNvSpPr txBox="1">
            <a:spLocks noChangeArrowheads="1"/>
          </p:cNvSpPr>
          <p:nvPr/>
        </p:nvSpPr>
        <p:spPr bwMode="auto">
          <a:xfrm>
            <a:off x="1510365" y="2984147"/>
            <a:ext cx="9190326" cy="10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r>
              <a:rPr lang="en-US" altLang="zh-CN" sz="5999" dirty="0">
                <a:solidFill>
                  <a:srgbClr val="00AF92">
                    <a:lumMod val="75000"/>
                  </a:srgbClr>
                </a:solidFill>
                <a:latin typeface="Times New Roman" pitchFamily="18" charset="0"/>
                <a:ea typeface="华康海报体W12(P)" panose="040B0C00000000000000" pitchFamily="82" charset="-122"/>
                <a:cs typeface="Times New Roman" pitchFamily="18" charset="0"/>
              </a:rPr>
              <a:t>CHÚC CÁC EM HỌC TỐT!</a:t>
            </a:r>
          </a:p>
        </p:txBody>
      </p:sp>
      <p:pic>
        <p:nvPicPr>
          <p:cNvPr id="26" name="图片 25">
            <a:extLst>
              <a:ext uri="{FF2B5EF4-FFF2-40B4-BE49-F238E27FC236}">
                <a16:creationId xmlns:a16="http://schemas.microsoft.com/office/drawing/2014/main" xmlns="" id="{6DFFEC04-AA47-4161-922E-BED0D3152E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27" name="图片 26">
            <a:extLst>
              <a:ext uri="{FF2B5EF4-FFF2-40B4-BE49-F238E27FC236}">
                <a16:creationId xmlns:a16="http://schemas.microsoft.com/office/drawing/2014/main" xmlns="" id="{C129CC75-0F96-40BE-94F4-63C9ADDE56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pic>
        <p:nvPicPr>
          <p:cNvPr id="8" name="图片 1">
            <a:extLst>
              <a:ext uri="{FF2B5EF4-FFF2-40B4-BE49-F238E27FC236}">
                <a16:creationId xmlns:a16="http://schemas.microsoft.com/office/drawing/2014/main" xmlns=""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174" y="1009488"/>
            <a:ext cx="6413548" cy="1549970"/>
          </a:xfrm>
          <a:prstGeom prst="rect">
            <a:avLst/>
          </a:prstGeom>
        </p:spPr>
      </p:pic>
    </p:spTree>
    <p:extLst>
      <p:ext uri="{BB962C8B-B14F-4D97-AF65-F5344CB8AC3E}">
        <p14:creationId xmlns:p14="http://schemas.microsoft.com/office/powerpoint/2010/main" val="102857686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1+#ppt_w/2"/>
                                          </p:val>
                                        </p:tav>
                                        <p:tav tm="100000">
                                          <p:val>
                                            <p:strVal val="#ppt_x"/>
                                          </p:val>
                                        </p:tav>
                                      </p:tavLst>
                                    </p:anim>
                                    <p:anim calcmode="lin" valueType="num">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435">
                                          <p:stCondLst>
                                            <p:cond delay="0"/>
                                          </p:stCondLst>
                                        </p:cTn>
                                        <p:tgtEl>
                                          <p:spTgt spid="19"/>
                                        </p:tgtEl>
                                      </p:cBhvr>
                                    </p:animEffect>
                                    <p:anim calcmode="lin" valueType="num">
                                      <p:cBhvr>
                                        <p:cTn id="16"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21" dur="20">
                                          <p:stCondLst>
                                            <p:cond delay="487"/>
                                          </p:stCondLst>
                                        </p:cTn>
                                        <p:tgtEl>
                                          <p:spTgt spid="19"/>
                                        </p:tgtEl>
                                      </p:cBhvr>
                                      <p:to x="100000" y="60000"/>
                                    </p:animScale>
                                    <p:animScale>
                                      <p:cBhvr>
                                        <p:cTn id="22" dur="124" decel="50000">
                                          <p:stCondLst>
                                            <p:cond delay="507"/>
                                          </p:stCondLst>
                                        </p:cTn>
                                        <p:tgtEl>
                                          <p:spTgt spid="19"/>
                                        </p:tgtEl>
                                      </p:cBhvr>
                                      <p:to x="100000" y="100000"/>
                                    </p:animScale>
                                    <p:animScale>
                                      <p:cBhvr>
                                        <p:cTn id="23" dur="20">
                                          <p:stCondLst>
                                            <p:cond delay="984"/>
                                          </p:stCondLst>
                                        </p:cTn>
                                        <p:tgtEl>
                                          <p:spTgt spid="19"/>
                                        </p:tgtEl>
                                      </p:cBhvr>
                                      <p:to x="100000" y="80000"/>
                                    </p:animScale>
                                    <p:animScale>
                                      <p:cBhvr>
                                        <p:cTn id="24" dur="124" decel="50000">
                                          <p:stCondLst>
                                            <p:cond delay="1004"/>
                                          </p:stCondLst>
                                        </p:cTn>
                                        <p:tgtEl>
                                          <p:spTgt spid="19"/>
                                        </p:tgtEl>
                                      </p:cBhvr>
                                      <p:to x="100000" y="100000"/>
                                    </p:animScale>
                                    <p:animScale>
                                      <p:cBhvr>
                                        <p:cTn id="25" dur="20">
                                          <p:stCondLst>
                                            <p:cond delay="1231"/>
                                          </p:stCondLst>
                                        </p:cTn>
                                        <p:tgtEl>
                                          <p:spTgt spid="19"/>
                                        </p:tgtEl>
                                      </p:cBhvr>
                                      <p:to x="100000" y="90000"/>
                                    </p:animScale>
                                    <p:animScale>
                                      <p:cBhvr>
                                        <p:cTn id="26" dur="124" decel="50000">
                                          <p:stCondLst>
                                            <p:cond delay="1251"/>
                                          </p:stCondLst>
                                        </p:cTn>
                                        <p:tgtEl>
                                          <p:spTgt spid="19"/>
                                        </p:tgtEl>
                                      </p:cBhvr>
                                      <p:to x="100000" y="100000"/>
                                    </p:animScale>
                                    <p:animScale>
                                      <p:cBhvr>
                                        <p:cTn id="27" dur="20">
                                          <p:stCondLst>
                                            <p:cond delay="1356"/>
                                          </p:stCondLst>
                                        </p:cTn>
                                        <p:tgtEl>
                                          <p:spTgt spid="19"/>
                                        </p:tgtEl>
                                      </p:cBhvr>
                                      <p:to x="100000" y="95000"/>
                                    </p:animScale>
                                    <p:animScale>
                                      <p:cBhvr>
                                        <p:cTn id="28" dur="124" decel="50000">
                                          <p:stCondLst>
                                            <p:cond delay="1376"/>
                                          </p:stCondLst>
                                        </p:cTn>
                                        <p:tgtEl>
                                          <p:spTgt spid="19"/>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500" fill="hold"/>
                                        <p:tgtEl>
                                          <p:spTgt spid="26"/>
                                        </p:tgtEl>
                                        <p:attrNameLst>
                                          <p:attrName>ppt_x</p:attrName>
                                        </p:attrNameLst>
                                      </p:cBhvr>
                                      <p:tavLst>
                                        <p:tav tm="0">
                                          <p:val>
                                            <p:strVal val="1+#ppt_w/2"/>
                                          </p:val>
                                        </p:tav>
                                        <p:tav tm="100000">
                                          <p:val>
                                            <p:strVal val="#ppt_x"/>
                                          </p:val>
                                        </p:tav>
                                      </p:tavLst>
                                    </p:anim>
                                    <p:anim calcmode="lin" valueType="num">
                                      <p:cBhvr additive="base">
                                        <p:cTn id="32" dur="1500" fill="hold"/>
                                        <p:tgtEl>
                                          <p:spTgt spid="26"/>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6446" y="4062549"/>
            <a:ext cx="3866605" cy="369332"/>
          </a:xfrm>
          <a:prstGeom prst="rect">
            <a:avLst/>
          </a:prstGeom>
          <a:noFill/>
        </p:spPr>
        <p:txBody>
          <a:bodyPr wrap="square" rtlCol="0">
            <a:spAutoFit/>
          </a:bodyPr>
          <a:lstStyle/>
          <a:p>
            <a:r>
              <a:rPr lang="en-US" dirty="0">
                <a:solidFill>
                  <a:prstClr val="black"/>
                </a:solidFill>
              </a:rPr>
              <a:t>­</a:t>
            </a:r>
            <a:endParaRPr lang="en-US" sz="2400" b="1" dirty="0">
              <a:solidFill>
                <a:prstClr val="black"/>
              </a:solidFill>
              <a:latin typeface=".VnBodoniH" panose="020B7200000000000000" pitchFamily="34" charset="0"/>
            </a:endParaRPr>
          </a:p>
        </p:txBody>
      </p:sp>
      <p:sp>
        <p:nvSpPr>
          <p:cNvPr id="2" name="TextBox 1"/>
          <p:cNvSpPr txBox="1"/>
          <p:nvPr/>
        </p:nvSpPr>
        <p:spPr>
          <a:xfrm>
            <a:off x="224245" y="0"/>
            <a:ext cx="11743509" cy="2243884"/>
          </a:xfrm>
          <a:prstGeom prst="rect">
            <a:avLst/>
          </a:prstGeom>
          <a:noFill/>
        </p:spPr>
        <p:txBody>
          <a:bodyPr wrap="square" rtlCol="0">
            <a:spAutoFit/>
          </a:bodyPr>
          <a:lstStyle/>
          <a:p>
            <a:pPr algn="ctr">
              <a:lnSpc>
                <a:spcPct val="120000"/>
              </a:lnSpc>
            </a:pP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smtClean="0">
                <a:solidFill>
                  <a:srgbClr val="FF0000"/>
                </a:solidFill>
                <a:latin typeface="Times New Roman" panose="02020603050405020304" pitchFamily="18" charset="0"/>
                <a:cs typeface="Times New Roman" panose="02020603050405020304" pitchFamily="18" charset="0"/>
              </a:rPr>
              <a:t>CHÂN DUNG CUỘC SỐNG</a:t>
            </a:r>
          </a:p>
          <a:p>
            <a:pPr algn="ctr">
              <a:lnSpc>
                <a:spcPct val="120000"/>
              </a:lnSpc>
            </a:pPr>
            <a:r>
              <a:rPr lang="en-US" sz="4000" b="1" dirty="0" err="1" smtClean="0">
                <a:solidFill>
                  <a:srgbClr val="0070C0"/>
                </a:solidFill>
                <a:latin typeface="Times New Roman" panose="02020603050405020304" pitchFamily="18" charset="0"/>
                <a:cs typeface="Times New Roman" panose="02020603050405020304" pitchFamily="18" charset="0"/>
              </a:rPr>
              <a:t>Tiết</a:t>
            </a:r>
            <a:r>
              <a:rPr lang="en-US" sz="4000" b="1" dirty="0" smtClean="0">
                <a:solidFill>
                  <a:srgbClr val="0070C0"/>
                </a:solidFill>
                <a:latin typeface="Times New Roman" panose="02020603050405020304" pitchFamily="18" charset="0"/>
                <a:cs typeface="Times New Roman" panose="02020603050405020304" pitchFamily="18" charset="0"/>
              </a:rPr>
              <a:t> 87 - CỦNG CỐ, MỞ RỘNG</a:t>
            </a:r>
          </a:p>
          <a:p>
            <a:pPr algn="ctr">
              <a:lnSpc>
                <a:spcPct val="120000"/>
              </a:lnSpc>
            </a:pP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smtClean="0">
                <a:solidFill>
                  <a:srgbClr val="0070C0"/>
                </a:solidFill>
                <a:latin typeface="Times New Roman" panose="02020603050405020304" pitchFamily="18" charset="0"/>
                <a:cs typeface="Times New Roman" panose="02020603050405020304" pitchFamily="18" charset="0"/>
              </a:rPr>
              <a:t>THỰC HÀNH ĐỌC</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887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 name="组合 23">
            <a:extLst>
              <a:ext uri="{FF2B5EF4-FFF2-40B4-BE49-F238E27FC236}">
                <a16:creationId xmlns:a16="http://schemas.microsoft.com/office/drawing/2014/main" xmlns="" id="{3378732E-4E49-4ADA-9A59-34FF8418106A}"/>
              </a:ext>
            </a:extLst>
          </p:cNvPr>
          <p:cNvGrpSpPr/>
          <p:nvPr/>
        </p:nvGrpSpPr>
        <p:grpSpPr>
          <a:xfrm>
            <a:off x="3311140" y="-1320972"/>
            <a:ext cx="5809496" cy="5760000"/>
            <a:chOff x="3084810" y="-335112"/>
            <a:chExt cx="5809496" cy="5760000"/>
          </a:xfrm>
        </p:grpSpPr>
        <p:grpSp>
          <p:nvGrpSpPr>
            <p:cNvPr id="3"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2"/>
              <a:srcRect t="48492"/>
              <a:stretch/>
            </p:blipFill>
            <p:spPr>
              <a:xfrm>
                <a:off x="3297693" y="2256270"/>
                <a:ext cx="5596613" cy="894566"/>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980866" y="1592880"/>
            <a:ext cx="10905565" cy="584775"/>
          </a:xfrm>
          <a:prstGeom prst="rect">
            <a:avLst/>
          </a:prstGeom>
          <a:noFill/>
        </p:spPr>
        <p:txBody>
          <a:bodyPr wrap="square" rtlCol="0">
            <a:spAutoFit/>
          </a:bodyPr>
          <a:lstStyle/>
          <a:p>
            <a:pPr>
              <a:defRPr/>
            </a:pPr>
            <a:r>
              <a:rPr lang="en-US" altLang="zh-CN" sz="3200" b="1" dirty="0" smtClean="0">
                <a:latin typeface="Times New Roman" panose="02020603050405020304" pitchFamily="18" charset="0"/>
                <a:cs typeface="Times New Roman" panose="02020603050405020304" pitchFamily="18" charset="0"/>
              </a:rPr>
              <a:t>I</a:t>
            </a:r>
            <a:r>
              <a:rPr lang="vi-VN" altLang="zh-CN" sz="3200" b="1" dirty="0" smtClean="0">
                <a:latin typeface="Times New Roman" panose="02020603050405020304" pitchFamily="18" charset="0"/>
                <a:cs typeface="Times New Roman" panose="02020603050405020304" pitchFamily="18" charset="0"/>
              </a:rPr>
              <a:t>.</a:t>
            </a:r>
            <a:r>
              <a:rPr lang="en-US" altLang="zh-CN" sz="3200" b="1" dirty="0" smtClean="0">
                <a:latin typeface="Times New Roman" panose="02020603050405020304" pitchFamily="18" charset="0"/>
                <a:cs typeface="Times New Roman" panose="02020603050405020304" pitchFamily="18" charset="0"/>
              </a:rPr>
              <a:t> </a:t>
            </a:r>
            <a:r>
              <a:rPr lang="vi-VN" altLang="zh-CN" sz="3200" b="1" dirty="0" smtClean="0">
                <a:latin typeface="Times New Roman" panose="02020603050405020304" pitchFamily="18" charset="0"/>
                <a:cs typeface="Times New Roman" panose="02020603050405020304" pitchFamily="18" charset="0"/>
              </a:rPr>
              <a:t>CỦNG CỐ</a:t>
            </a:r>
            <a:r>
              <a:rPr lang="en-US" altLang="zh-CN" sz="3200" b="1" dirty="0" smtClean="0">
                <a:latin typeface="Times New Roman" panose="02020603050405020304" pitchFamily="18" charset="0"/>
                <a:cs typeface="Times New Roman" panose="02020603050405020304" pitchFamily="18" charset="0"/>
              </a:rPr>
              <a:t>,</a:t>
            </a:r>
            <a:r>
              <a:rPr lang="vi-VN" altLang="zh-CN" sz="3200" b="1" dirty="0" smtClean="0">
                <a:latin typeface="Times New Roman" panose="02020603050405020304" pitchFamily="18" charset="0"/>
                <a:cs typeface="Times New Roman" panose="02020603050405020304" pitchFamily="18" charset="0"/>
              </a:rPr>
              <a:t> MỞ RỘNG</a:t>
            </a:r>
            <a:endParaRPr lang="en-US" altLang="zh-CN" sz="3200" b="1"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5" name="TextBox 14"/>
          <p:cNvSpPr txBox="1"/>
          <p:nvPr/>
        </p:nvSpPr>
        <p:spPr>
          <a:xfrm>
            <a:off x="979890" y="2405232"/>
            <a:ext cx="10999694" cy="1631216"/>
          </a:xfrm>
          <a:prstGeom prst="rect">
            <a:avLst/>
          </a:prstGeom>
          <a:noFill/>
        </p:spPr>
        <p:txBody>
          <a:bodyPr wrap="square" rtlCol="0">
            <a:spAutoFit/>
          </a:bodyPr>
          <a:lstStyle/>
          <a:p>
            <a:r>
              <a:rPr lang="nl-NL" sz="2400" b="1" u="sng" dirty="0" smtClean="0">
                <a:latin typeface="Times New Roman" pitchFamily="18" charset="0"/>
                <a:cs typeface="Times New Roman" pitchFamily="18" charset="0"/>
              </a:rPr>
              <a:t> </a:t>
            </a:r>
            <a:r>
              <a:rPr lang="nl-NL" sz="2800" b="1" u="sng" dirty="0" smtClean="0">
                <a:latin typeface="Times New Roman" pitchFamily="18" charset="0"/>
                <a:cs typeface="Times New Roman" pitchFamily="18" charset="0"/>
              </a:rPr>
              <a:t>Nhiệm vụ 1: </a:t>
            </a:r>
            <a:r>
              <a:rPr lang="nl-NL" sz="2800" dirty="0" smtClean="0">
                <a:latin typeface="Times New Roman" pitchFamily="18" charset="0"/>
                <a:cs typeface="Times New Roman" pitchFamily="18" charset="0"/>
              </a:rPr>
              <a:t>Hoàn thành phiếu học tập số 1</a:t>
            </a:r>
            <a:endParaRPr lang="en-US" sz="2800" dirty="0" smtClean="0">
              <a:latin typeface="Times New Roman" pitchFamily="18" charset="0"/>
              <a:cs typeface="Times New Roman" pitchFamily="18" charset="0"/>
            </a:endParaRPr>
          </a:p>
          <a:p>
            <a:r>
              <a:rPr lang="nl-NL" dirty="0" smtClean="0"/>
              <a:t> </a:t>
            </a:r>
            <a:endParaRPr lang="en-US" dirty="0" smtClean="0"/>
          </a:p>
          <a:p>
            <a:endParaRPr lang="en-US" dirty="0" smtClean="0"/>
          </a:p>
          <a:p>
            <a:r>
              <a:rPr lang="en-US" dirty="0" smtClean="0"/>
              <a:t> </a:t>
            </a:r>
          </a:p>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357240121"/>
              </p:ext>
            </p:extLst>
          </p:nvPr>
        </p:nvGraphicFramePr>
        <p:xfrm>
          <a:off x="1481481" y="3190920"/>
          <a:ext cx="9668435" cy="2161392"/>
        </p:xfrm>
        <a:graphic>
          <a:graphicData uri="http://schemas.openxmlformats.org/drawingml/2006/table">
            <a:tbl>
              <a:tblPr/>
              <a:tblGrid>
                <a:gridCol w="3576191"/>
                <a:gridCol w="3046122"/>
                <a:gridCol w="3046122"/>
              </a:tblGrid>
              <a:tr h="540348">
                <a:tc>
                  <a:txBody>
                    <a:bodyPr/>
                    <a:lstStyle/>
                    <a:p>
                      <a:pPr marL="457200" algn="just">
                        <a:spcBef>
                          <a:spcPts val="600"/>
                        </a:spcBef>
                        <a:spcAft>
                          <a:spcPts val="0"/>
                        </a:spcAft>
                      </a:pPr>
                      <a:r>
                        <a:rPr lang="nl-NL" sz="2800" b="1" dirty="0">
                          <a:solidFill>
                            <a:srgbClr val="000000"/>
                          </a:solidFill>
                          <a:latin typeface="Times New Roman"/>
                          <a:ea typeface="SimSun"/>
                        </a:rPr>
                        <a:t>Đặc điểm</a:t>
                      </a:r>
                      <a:endParaRPr lang="en-US" sz="28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nl-NL" sz="2800" b="1" dirty="0">
                          <a:solidFill>
                            <a:srgbClr val="000000"/>
                          </a:solidFill>
                          <a:latin typeface="Times New Roman"/>
                          <a:ea typeface="SimSun"/>
                        </a:rPr>
                        <a:t>Mắt Sói</a:t>
                      </a:r>
                      <a:endParaRPr lang="en-US" sz="28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nl-NL" sz="2800" b="1" dirty="0">
                          <a:solidFill>
                            <a:srgbClr val="000000"/>
                          </a:solidFill>
                          <a:latin typeface="Times New Roman"/>
                          <a:ea typeface="SimSun"/>
                        </a:rPr>
                        <a:t>Lặng lẽ Sa Pa</a:t>
                      </a:r>
                      <a:endParaRPr lang="en-US" sz="28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348">
                <a:tc>
                  <a:txBody>
                    <a:bodyPr/>
                    <a:lstStyle/>
                    <a:p>
                      <a:pPr marL="457200" algn="just">
                        <a:spcBef>
                          <a:spcPts val="600"/>
                        </a:spcBef>
                        <a:spcAft>
                          <a:spcPts val="0"/>
                        </a:spcAft>
                      </a:pPr>
                      <a:r>
                        <a:rPr lang="nl-NL" sz="2800" b="1" dirty="0">
                          <a:solidFill>
                            <a:srgbClr val="000000"/>
                          </a:solidFill>
                          <a:latin typeface="Times New Roman"/>
                          <a:ea typeface="SimSun"/>
                        </a:rPr>
                        <a:t>Kiểu cốt truyện</a:t>
                      </a:r>
                      <a:endParaRPr lang="en-US" sz="28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8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80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348">
                <a:tc>
                  <a:txBody>
                    <a:bodyPr/>
                    <a:lstStyle/>
                    <a:p>
                      <a:pPr marL="457200" algn="just">
                        <a:spcBef>
                          <a:spcPts val="600"/>
                        </a:spcBef>
                        <a:spcAft>
                          <a:spcPts val="0"/>
                        </a:spcAft>
                      </a:pPr>
                      <a:r>
                        <a:rPr lang="nl-NL" sz="2800" b="1" dirty="0">
                          <a:solidFill>
                            <a:srgbClr val="000000"/>
                          </a:solidFill>
                          <a:latin typeface="Times New Roman"/>
                          <a:ea typeface="SimSun"/>
                        </a:rPr>
                        <a:t>Nhân vật </a:t>
                      </a:r>
                      <a:endParaRPr lang="en-US" sz="28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8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8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348">
                <a:tc>
                  <a:txBody>
                    <a:bodyPr/>
                    <a:lstStyle/>
                    <a:p>
                      <a:pPr marL="457200" algn="just">
                        <a:spcBef>
                          <a:spcPts val="600"/>
                        </a:spcBef>
                        <a:spcAft>
                          <a:spcPts val="0"/>
                        </a:spcAft>
                      </a:pPr>
                      <a:r>
                        <a:rPr lang="nl-NL" sz="2800" b="1" dirty="0">
                          <a:solidFill>
                            <a:srgbClr val="000000"/>
                          </a:solidFill>
                          <a:latin typeface="Times New Roman"/>
                          <a:ea typeface="SimSun"/>
                        </a:rPr>
                        <a:t>Chủ đề</a:t>
                      </a:r>
                      <a:endParaRPr lang="en-US" sz="28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8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8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368512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ox(in)">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diamond(in)">
                                      <p:cBhvr>
                                        <p:cTn id="7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715584" y="-483648"/>
            <a:ext cx="2920227" cy="2189445"/>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4"/>
              <a:srcRect t="48492"/>
              <a:stretch/>
            </p:blipFill>
            <p:spPr>
              <a:xfrm>
                <a:off x="3297693" y="2256269"/>
                <a:ext cx="5596613" cy="2399403"/>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4426100" y="235841"/>
            <a:ext cx="4037569" cy="584775"/>
          </a:xfrm>
          <a:prstGeom prst="rect">
            <a:avLst/>
          </a:prstGeom>
          <a:noFill/>
        </p:spPr>
        <p:txBody>
          <a:bodyPr wrap="square" rtlCol="0">
            <a:spAutoFit/>
          </a:bodyPr>
          <a:lstStyle/>
          <a:p>
            <a:pPr algn="ctr">
              <a:defRPr/>
            </a:pPr>
            <a:r>
              <a:rPr lang="en-US" altLang="zh-CN" sz="3200" b="1" dirty="0">
                <a:solidFill>
                  <a:srgbClr val="865B3E"/>
                </a:solidFill>
                <a:latin typeface="Times New Roman" panose="02020603050405020304" pitchFamily="18" charset="0"/>
                <a:cs typeface="Times New Roman" panose="02020603050405020304" pitchFamily="18" charset="0"/>
              </a:rPr>
              <a:t>PHT </a:t>
            </a:r>
            <a:r>
              <a:rPr lang="en-US" altLang="zh-CN" sz="3200" b="1" dirty="0" err="1">
                <a:solidFill>
                  <a:srgbClr val="865B3E"/>
                </a:solidFill>
                <a:latin typeface="Times New Roman" panose="02020603050405020304" pitchFamily="18" charset="0"/>
                <a:cs typeface="Times New Roman" panose="02020603050405020304" pitchFamily="18" charset="0"/>
              </a:rPr>
              <a:t>số</a:t>
            </a:r>
            <a:r>
              <a:rPr lang="en-US" altLang="zh-CN" sz="3200" b="1" dirty="0">
                <a:solidFill>
                  <a:srgbClr val="865B3E"/>
                </a:solidFill>
                <a:latin typeface="Times New Roman" panose="02020603050405020304" pitchFamily="18" charset="0"/>
                <a:cs typeface="Times New Roman" panose="02020603050405020304" pitchFamily="18" charset="0"/>
              </a:rPr>
              <a:t> 1</a:t>
            </a:r>
            <a:endParaRPr lang="zh-CN" altLang="en-US" sz="32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pic>
        <p:nvPicPr>
          <p:cNvPr id="34" name="Picture 33">
            <a:extLst>
              <a:ext uri="{FF2B5EF4-FFF2-40B4-BE49-F238E27FC236}">
                <a16:creationId xmlns:a16="http://schemas.microsoft.com/office/drawing/2014/main" xmlns="" id="{1C8A2E2E-406F-4143-86F0-517A1D5125F8}"/>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32569" y="3401834"/>
            <a:ext cx="504362" cy="403489"/>
          </a:xfrm>
          <a:prstGeom prst="rect">
            <a:avLst/>
          </a:prstGeom>
        </p:spPr>
      </p:pic>
      <p:pic>
        <p:nvPicPr>
          <p:cNvPr id="36" name="Picture 35">
            <a:extLst>
              <a:ext uri="{FF2B5EF4-FFF2-40B4-BE49-F238E27FC236}">
                <a16:creationId xmlns:a16="http://schemas.microsoft.com/office/drawing/2014/main" xmlns="" id="{E95B90B3-6DC3-4A26-8227-5160AEC7150C}"/>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42550" y="4762847"/>
            <a:ext cx="504362" cy="403489"/>
          </a:xfrm>
          <a:prstGeom prst="rect">
            <a:avLst/>
          </a:prstGeom>
        </p:spPr>
      </p:pic>
      <p:pic>
        <p:nvPicPr>
          <p:cNvPr id="37" name="Picture 36">
            <a:extLst>
              <a:ext uri="{FF2B5EF4-FFF2-40B4-BE49-F238E27FC236}">
                <a16:creationId xmlns:a16="http://schemas.microsoft.com/office/drawing/2014/main" xmlns="" id="{6D4CD9C5-072F-4643-9CEB-B1ED1C8374EB}"/>
              </a:ext>
            </a:extLst>
          </p:cNvPr>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33245" y="5271395"/>
            <a:ext cx="486079" cy="427160"/>
          </a:xfrm>
          <a:prstGeom prst="rect">
            <a:avLst/>
          </a:prstGeom>
        </p:spPr>
      </p:pic>
      <p:pic>
        <p:nvPicPr>
          <p:cNvPr id="38" name="Picture 37">
            <a:extLst>
              <a:ext uri="{FF2B5EF4-FFF2-40B4-BE49-F238E27FC236}">
                <a16:creationId xmlns:a16="http://schemas.microsoft.com/office/drawing/2014/main" xmlns="" id="{B009E14B-E5CA-4E62-92CD-8B66E3037114}"/>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32569" y="5958351"/>
            <a:ext cx="504362" cy="403489"/>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3534353284"/>
              </p:ext>
            </p:extLst>
          </p:nvPr>
        </p:nvGraphicFramePr>
        <p:xfrm>
          <a:off x="591670" y="764412"/>
          <a:ext cx="10784541" cy="5224854"/>
        </p:xfrm>
        <a:graphic>
          <a:graphicData uri="http://schemas.openxmlformats.org/drawingml/2006/table">
            <a:tbl>
              <a:tblPr/>
              <a:tblGrid>
                <a:gridCol w="3594847"/>
                <a:gridCol w="3594847"/>
                <a:gridCol w="3594847"/>
              </a:tblGrid>
              <a:tr h="386603">
                <a:tc>
                  <a:txBody>
                    <a:bodyPr/>
                    <a:lstStyle/>
                    <a:p>
                      <a:pPr marL="457200" algn="ctr">
                        <a:spcBef>
                          <a:spcPts val="600"/>
                        </a:spcBef>
                        <a:spcAft>
                          <a:spcPts val="0"/>
                        </a:spcAft>
                      </a:pPr>
                      <a:r>
                        <a:rPr lang="nl-NL" sz="2400" b="1" dirty="0">
                          <a:solidFill>
                            <a:srgbClr val="000000"/>
                          </a:solidFill>
                          <a:latin typeface="Times New Roman"/>
                          <a:ea typeface="SimSun"/>
                        </a:rPr>
                        <a:t>Đặc điểm</a:t>
                      </a:r>
                      <a:endParaRPr lang="en-US" sz="24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nl-NL" sz="2400" b="1">
                          <a:solidFill>
                            <a:srgbClr val="000000"/>
                          </a:solidFill>
                          <a:latin typeface="Times New Roman"/>
                          <a:ea typeface="SimSun"/>
                        </a:rPr>
                        <a:t>Mắt Sói</a:t>
                      </a:r>
                      <a:endParaRPr lang="en-US" sz="240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nl-NL" sz="2400" b="1">
                          <a:solidFill>
                            <a:srgbClr val="000000"/>
                          </a:solidFill>
                          <a:latin typeface="Times New Roman"/>
                          <a:ea typeface="SimSun"/>
                        </a:rPr>
                        <a:t>Lặng lẽ Sa Pa</a:t>
                      </a:r>
                      <a:endParaRPr lang="en-US" sz="240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603">
                <a:tc>
                  <a:txBody>
                    <a:bodyPr/>
                    <a:lstStyle/>
                    <a:p>
                      <a:pPr marL="457200" algn="ctr">
                        <a:spcBef>
                          <a:spcPts val="600"/>
                        </a:spcBef>
                        <a:spcAft>
                          <a:spcPts val="0"/>
                        </a:spcAft>
                      </a:pPr>
                      <a:r>
                        <a:rPr lang="nl-NL" sz="2400" b="1" dirty="0">
                          <a:solidFill>
                            <a:srgbClr val="000000"/>
                          </a:solidFill>
                          <a:latin typeface="Times New Roman"/>
                          <a:ea typeface="SimSun"/>
                        </a:rPr>
                        <a:t>Kiểu cốt truyện</a:t>
                      </a:r>
                      <a:endParaRPr lang="en-US" sz="24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spcAft>
                          <a:spcPts val="0"/>
                        </a:spcAft>
                      </a:pPr>
                      <a:r>
                        <a:rPr lang="en-US" sz="2400" dirty="0" smtClean="0">
                          <a:solidFill>
                            <a:srgbClr val="000000"/>
                          </a:solidFill>
                          <a:latin typeface="Times New Roman"/>
                          <a:ea typeface="SimSun"/>
                        </a:rPr>
                        <a:t>         </a:t>
                      </a:r>
                      <a:r>
                        <a:rPr lang="vi-VN" sz="2400" dirty="0" smtClean="0">
                          <a:solidFill>
                            <a:srgbClr val="000000"/>
                          </a:solidFill>
                          <a:latin typeface="Times New Roman"/>
                          <a:ea typeface="SimSun"/>
                        </a:rPr>
                        <a:t>Đa tuyến</a:t>
                      </a:r>
                      <a:endParaRPr lang="en-US" sz="24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spcAft>
                          <a:spcPts val="0"/>
                        </a:spcAft>
                      </a:pPr>
                      <a:r>
                        <a:rPr lang="en-US" sz="2400" dirty="0" smtClean="0">
                          <a:solidFill>
                            <a:srgbClr val="000000"/>
                          </a:solidFill>
                          <a:latin typeface="Times New Roman"/>
                          <a:ea typeface="SimSun"/>
                        </a:rPr>
                        <a:t>  </a:t>
                      </a:r>
                      <a:r>
                        <a:rPr lang="vi-VN" sz="2400" dirty="0" smtClean="0">
                          <a:solidFill>
                            <a:srgbClr val="000000"/>
                          </a:solidFill>
                          <a:latin typeface="Times New Roman"/>
                          <a:ea typeface="SimSun"/>
                        </a:rPr>
                        <a:t>Đơn </a:t>
                      </a:r>
                      <a:r>
                        <a:rPr lang="vi-VN" sz="2400" dirty="0">
                          <a:solidFill>
                            <a:srgbClr val="000000"/>
                          </a:solidFill>
                          <a:latin typeface="Times New Roman"/>
                          <a:ea typeface="SimSun"/>
                        </a:rPr>
                        <a:t>tuyến</a:t>
                      </a:r>
                      <a:endParaRPr lang="en-US" sz="24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9808">
                <a:tc>
                  <a:txBody>
                    <a:bodyPr/>
                    <a:lstStyle/>
                    <a:p>
                      <a:pPr marL="457200" algn="just">
                        <a:spcBef>
                          <a:spcPts val="600"/>
                        </a:spcBef>
                        <a:spcAft>
                          <a:spcPts val="0"/>
                        </a:spcAft>
                      </a:pPr>
                      <a:r>
                        <a:rPr lang="nl-NL" sz="2400" b="1" dirty="0">
                          <a:solidFill>
                            <a:srgbClr val="000000"/>
                          </a:solidFill>
                          <a:latin typeface="Times New Roman"/>
                          <a:ea typeface="SimSun"/>
                        </a:rPr>
                        <a:t>Nhân vật </a:t>
                      </a:r>
                      <a:endParaRPr lang="en-US" sz="24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spcAft>
                          <a:spcPts val="0"/>
                        </a:spcAft>
                      </a:pPr>
                      <a:r>
                        <a:rPr lang="vi-VN" sz="2400" dirty="0">
                          <a:solidFill>
                            <a:srgbClr val="000000"/>
                          </a:solidFill>
                          <a:latin typeface="Times New Roman"/>
                          <a:ea typeface="SimSun"/>
                        </a:rPr>
                        <a:t>Cậu bé Phi Châu , Sói Lam, Ánh Vàng, Lạc đà Hàng xéo, Báo, ...</a:t>
                      </a:r>
                      <a:endParaRPr lang="en-US" sz="24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spcAft>
                          <a:spcPts val="0"/>
                        </a:spcAft>
                      </a:pPr>
                      <a:r>
                        <a:rPr lang="vi-VN" sz="2400" dirty="0">
                          <a:solidFill>
                            <a:srgbClr val="000000"/>
                          </a:solidFill>
                          <a:latin typeface="Times New Roman"/>
                          <a:ea typeface="SimSun"/>
                        </a:rPr>
                        <a:t>Anh thanh niên, bác lái xe, cô kỹ sư trẻ, ông họa sỹ già, ...</a:t>
                      </a:r>
                      <a:endParaRPr lang="en-US" sz="24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220">
                <a:tc>
                  <a:txBody>
                    <a:bodyPr/>
                    <a:lstStyle/>
                    <a:p>
                      <a:pPr marL="457200" algn="just">
                        <a:spcBef>
                          <a:spcPts val="600"/>
                        </a:spcBef>
                        <a:spcAft>
                          <a:spcPts val="0"/>
                        </a:spcAft>
                      </a:pPr>
                      <a:r>
                        <a:rPr lang="nl-NL" sz="2400" b="1" dirty="0">
                          <a:solidFill>
                            <a:srgbClr val="000000"/>
                          </a:solidFill>
                          <a:latin typeface="Times New Roman"/>
                          <a:ea typeface="SimSun"/>
                        </a:rPr>
                        <a:t>Chủ đề</a:t>
                      </a:r>
                      <a:endParaRPr lang="en-US" sz="24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spcAft>
                          <a:spcPts val="0"/>
                        </a:spcAft>
                      </a:pPr>
                      <a:r>
                        <a:rPr lang="vi-VN" sz="2400" dirty="0" smtClean="0">
                          <a:solidFill>
                            <a:srgbClr val="000000"/>
                          </a:solidFill>
                          <a:latin typeface="Times New Roman"/>
                          <a:ea typeface="SimSun"/>
                        </a:rPr>
                        <a:t>-</a:t>
                      </a:r>
                      <a:r>
                        <a:rPr lang="en-US" sz="2400" dirty="0" smtClean="0">
                          <a:solidFill>
                            <a:srgbClr val="000000"/>
                          </a:solidFill>
                          <a:latin typeface="Times New Roman"/>
                          <a:ea typeface="SimSun"/>
                        </a:rPr>
                        <a:t> </a:t>
                      </a:r>
                      <a:r>
                        <a:rPr lang="vi-VN" sz="2400" dirty="0" smtClean="0">
                          <a:solidFill>
                            <a:srgbClr val="000000"/>
                          </a:solidFill>
                          <a:latin typeface="Times New Roman"/>
                          <a:ea typeface="SimSun"/>
                        </a:rPr>
                        <a:t>Niềm </a:t>
                      </a:r>
                      <a:r>
                        <a:rPr lang="vi-VN" sz="2400" dirty="0">
                          <a:solidFill>
                            <a:srgbClr val="000000"/>
                          </a:solidFill>
                          <a:latin typeface="Times New Roman"/>
                          <a:ea typeface="SimSun"/>
                        </a:rPr>
                        <a:t>tin và sự đồng cảm giữa muôn loài trên thế giới</a:t>
                      </a:r>
                      <a:endParaRPr lang="en-US" sz="2400" dirty="0">
                        <a:solidFill>
                          <a:srgbClr val="000000"/>
                        </a:solidFill>
                        <a:latin typeface="Times New Roman"/>
                        <a:ea typeface="Arial"/>
                      </a:endParaRPr>
                    </a:p>
                    <a:p>
                      <a:pPr marL="457200" algn="l">
                        <a:spcAft>
                          <a:spcPts val="0"/>
                        </a:spcAft>
                      </a:pPr>
                      <a:r>
                        <a:rPr lang="vi-VN" sz="2400" dirty="0" smtClean="0">
                          <a:solidFill>
                            <a:srgbClr val="000000"/>
                          </a:solidFill>
                          <a:latin typeface="Times New Roman"/>
                          <a:ea typeface="SimSun"/>
                        </a:rPr>
                        <a:t>-</a:t>
                      </a:r>
                      <a:r>
                        <a:rPr lang="en-US" sz="2400" dirty="0" smtClean="0">
                          <a:solidFill>
                            <a:srgbClr val="000000"/>
                          </a:solidFill>
                          <a:latin typeface="Times New Roman"/>
                          <a:ea typeface="SimSun"/>
                        </a:rPr>
                        <a:t> </a:t>
                      </a:r>
                      <a:r>
                        <a:rPr lang="vi-VN" sz="2400" dirty="0" smtClean="0">
                          <a:solidFill>
                            <a:srgbClr val="000000"/>
                          </a:solidFill>
                          <a:latin typeface="Times New Roman"/>
                          <a:ea typeface="SimSun"/>
                        </a:rPr>
                        <a:t>Ca </a:t>
                      </a:r>
                      <a:r>
                        <a:rPr lang="vi-VN" sz="2400" dirty="0">
                          <a:solidFill>
                            <a:srgbClr val="000000"/>
                          </a:solidFill>
                          <a:latin typeface="Times New Roman"/>
                          <a:ea typeface="SimSun"/>
                        </a:rPr>
                        <a:t>ngợi tình anh em, tình bạn giữa muôn con người với muôn loài.</a:t>
                      </a:r>
                      <a:endParaRPr lang="en-US" sz="2400" dirty="0">
                        <a:solidFill>
                          <a:srgbClr val="000000"/>
                        </a:solidFill>
                        <a:latin typeface="Times New Roman"/>
                        <a:ea typeface="Arial"/>
                      </a:endParaRPr>
                    </a:p>
                    <a:p>
                      <a:pPr marL="457200" algn="l">
                        <a:spcAft>
                          <a:spcPts val="0"/>
                        </a:spcAft>
                      </a:pPr>
                      <a:r>
                        <a:rPr lang="vi-VN" sz="2400" dirty="0">
                          <a:solidFill>
                            <a:srgbClr val="000000"/>
                          </a:solidFill>
                          <a:latin typeface="Times New Roman"/>
                          <a:ea typeface="SimSun"/>
                        </a:rPr>
                        <a:t>- Bộ mặt xấu xí của con người khi tàn phá tự nhiên.</a:t>
                      </a:r>
                      <a:endParaRPr lang="en-US" sz="24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spcAft>
                          <a:spcPts val="0"/>
                        </a:spcAft>
                      </a:pPr>
                      <a:r>
                        <a:rPr lang="vi-VN" sz="2400" dirty="0">
                          <a:solidFill>
                            <a:srgbClr val="000000"/>
                          </a:solidFill>
                          <a:latin typeface="Times New Roman"/>
                          <a:ea typeface="SimSun"/>
                        </a:rPr>
                        <a:t>- Ca ngợi vẻ đẹp của người lao động.</a:t>
                      </a:r>
                      <a:endParaRPr lang="en-US" sz="2400" dirty="0">
                        <a:solidFill>
                          <a:srgbClr val="000000"/>
                        </a:solidFill>
                        <a:latin typeface="Times New Roman"/>
                        <a:ea typeface="Arial"/>
                      </a:endParaRPr>
                    </a:p>
                    <a:p>
                      <a:pPr marL="457200" algn="l">
                        <a:spcAft>
                          <a:spcPts val="0"/>
                        </a:spcAft>
                      </a:pPr>
                      <a:r>
                        <a:rPr lang="vi-VN" sz="2400" dirty="0">
                          <a:solidFill>
                            <a:srgbClr val="000000"/>
                          </a:solidFill>
                          <a:latin typeface="Times New Roman"/>
                          <a:ea typeface="SimSun"/>
                        </a:rPr>
                        <a:t>- Ý nghĩa của những công việc thầm lặng.</a:t>
                      </a:r>
                      <a:endParaRPr lang="en-US" sz="24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0341965"/>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by="(-#ppt_w*2)" calcmode="lin" valueType="num">
                                      <p:cBhvr rctx="PPT">
                                        <p:cTn id="42" dur="500" autoRev="1" fill="hold">
                                          <p:stCondLst>
                                            <p:cond delay="0"/>
                                          </p:stCondLst>
                                        </p:cTn>
                                        <p:tgtEl>
                                          <p:spTgt spid="18"/>
                                        </p:tgtEl>
                                        <p:attrNameLst>
                                          <p:attrName>ppt_w</p:attrName>
                                        </p:attrNameLst>
                                      </p:cBhvr>
                                    </p:anim>
                                    <p:anim by="(#ppt_w*0.50)" calcmode="lin" valueType="num">
                                      <p:cBhvr>
                                        <p:cTn id="43" dur="500" decel="50000" autoRev="1" fill="hold">
                                          <p:stCondLst>
                                            <p:cond delay="0"/>
                                          </p:stCondLst>
                                        </p:cTn>
                                        <p:tgtEl>
                                          <p:spTgt spid="18"/>
                                        </p:tgtEl>
                                        <p:attrNameLst>
                                          <p:attrName>ppt_x</p:attrName>
                                        </p:attrNameLst>
                                      </p:cBhvr>
                                    </p:anim>
                                    <p:anim from="(-#ppt_h/2)" to="(#ppt_y)" calcmode="lin" valueType="num">
                                      <p:cBhvr>
                                        <p:cTn id="44" dur="1000" fill="hold">
                                          <p:stCondLst>
                                            <p:cond delay="0"/>
                                          </p:stCondLst>
                                        </p:cTn>
                                        <p:tgtEl>
                                          <p:spTgt spid="18"/>
                                        </p:tgtEl>
                                        <p:attrNameLst>
                                          <p:attrName>ppt_y</p:attrName>
                                        </p:attrNameLst>
                                      </p:cBhvr>
                                    </p:anim>
                                    <p:animRot by="21600000">
                                      <p:cBhvr>
                                        <p:cTn id="45" dur="1000" fill="hold">
                                          <p:stCondLst>
                                            <p:cond delay="0"/>
                                          </p:stCondLst>
                                        </p:cTn>
                                        <p:tgtEl>
                                          <p:spTgt spid="18"/>
                                        </p:tgtEl>
                                        <p:attrNameLst>
                                          <p:attrName>r</p:attrName>
                                        </p:attrNameLst>
                                      </p:cBhvr>
                                    </p:animRot>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22"/>
                                        </p:tgtEl>
                                      </p:cBhvr>
                                    </p:animEffect>
                                    <p:animScale>
                                      <p:cBhvr>
                                        <p:cTn id="48" dur="500" autoRev="1" fill="hold"/>
                                        <p:tgtEl>
                                          <p:spTgt spid="22"/>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23"/>
                                        </p:tgtEl>
                                      </p:cBhvr>
                                    </p:animEffect>
                                    <p:animScale>
                                      <p:cBhvr>
                                        <p:cTn id="51" dur="500" autoRev="1" fill="hold"/>
                                        <p:tgtEl>
                                          <p:spTgt spid="23"/>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6"/>
                                        </p:tgtEl>
                                      </p:cBhvr>
                                    </p:animEffect>
                                    <p:animScale>
                                      <p:cBhvr>
                                        <p:cTn id="54" dur="500" autoRev="1" fill="hold"/>
                                        <p:tgtEl>
                                          <p:spTgt spid="6"/>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10"/>
                                        </p:tgtEl>
                                      </p:cBhvr>
                                    </p:animEffect>
                                    <p:animScale>
                                      <p:cBhvr>
                                        <p:cTn id="57" dur="500" autoRev="1" fill="hold"/>
                                        <p:tgtEl>
                                          <p:spTgt spid="10"/>
                                        </p:tgtEl>
                                      </p:cBhvr>
                                      <p:by x="105000" y="105000"/>
                                    </p:animScale>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5"/>
                                        </p:tgtEl>
                                      </p:cBhvr>
                                    </p:animEffect>
                                    <p:animScale>
                                      <p:cBhvr>
                                        <p:cTn id="60" dur="500" autoRev="1" fill="hold"/>
                                        <p:tgtEl>
                                          <p:spTgt spid="5"/>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iterate type="lt">
                                    <p:tmPct val="0"/>
                                  </p:iterate>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diamond(in)">
                                      <p:cBhvr>
                                        <p:cTn id="7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18" grpId="0"/>
      <p:bldP spid="18" grpId="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3349945" y="539087"/>
            <a:ext cx="5809496" cy="1812227"/>
            <a:chOff x="3045621" y="221067"/>
            <a:chExt cx="5809496" cy="2369080"/>
          </a:xfrm>
        </p:grpSpPr>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a:srcRect t="48492"/>
            <a:stretch/>
          </p:blipFill>
          <p:spPr>
            <a:xfrm>
              <a:off x="3193190" y="1436585"/>
              <a:ext cx="5596613" cy="1153562"/>
            </a:xfrm>
            <a:prstGeom prst="rect">
              <a:avLst/>
            </a:prstGeom>
          </p:spPr>
        </p:pic>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45621" y="221067"/>
              <a:ext cx="5809496" cy="1403989"/>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627018" y="2329252"/>
            <a:ext cx="11038114" cy="2123658"/>
          </a:xfrm>
          <a:prstGeom prst="rect">
            <a:avLst/>
          </a:prstGeom>
          <a:noFill/>
        </p:spPr>
        <p:txBody>
          <a:bodyPr wrap="square" rtlCol="0">
            <a:spAutoFit/>
          </a:bodyPr>
          <a:lstStyle/>
          <a:p>
            <a:pPr algn="ctr">
              <a:defRPr/>
            </a:pPr>
            <a:r>
              <a:rPr lang="nl-NL" sz="3600" b="1" u="sng" dirty="0" smtClean="0">
                <a:latin typeface="Times New Roman" pitchFamily="18" charset="0"/>
                <a:cs typeface="Times New Roman" pitchFamily="18" charset="0"/>
              </a:rPr>
              <a:t>Nhiệm vụ 2:</a:t>
            </a:r>
            <a:r>
              <a:rPr lang="vi-VN"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a:t>
            </a:r>
            <a:r>
              <a:rPr lang="en-US" sz="3600" dirty="0" err="1" smtClean="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hãy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chọn</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trình bày sản phẩm của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2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3 </a:t>
            </a:r>
            <a:r>
              <a:rPr lang="en-US" sz="3600" dirty="0" err="1" smtClean="0">
                <a:latin typeface="Times New Roman" panose="02020603050405020304" pitchFamily="18" charset="0"/>
                <a:cs typeface="Times New Roman" panose="02020603050405020304" pitchFamily="18" charset="0"/>
              </a:rPr>
              <a:t>mà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chuẩn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a:t>
            </a:r>
          </a:p>
          <a:p>
            <a:pPr algn="ctr">
              <a:defRPr/>
            </a:pPr>
            <a:r>
              <a:rPr lang="nl-NL" sz="6000" b="1" u="sng" dirty="0" smtClean="0">
                <a:latin typeface="Times New Roman" pitchFamily="18" charset="0"/>
                <a:cs typeface="Times New Roman" pitchFamily="18" charset="0"/>
              </a:rPr>
              <a:t> </a:t>
            </a:r>
            <a:endParaRPr lang="zh-CN" altLang="en-US" sz="6000" b="1" u="sng" dirty="0">
              <a:solidFill>
                <a:srgbClr val="ED7747">
                  <a:lumMod val="10000"/>
                </a:srgbClr>
              </a:solidFill>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221099" y="949509"/>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337449463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 by="(-#ppt_w*2)" calcmode="lin" valueType="num">
                                      <p:cBhvr rctx="PPT">
                                        <p:cTn id="47" dur="500" autoRev="1" fill="hold">
                                          <p:stCondLst>
                                            <p:cond delay="0"/>
                                          </p:stCondLst>
                                        </p:cTn>
                                        <p:tgtEl>
                                          <p:spTgt spid="18">
                                            <p:txEl>
                                              <p:pRg st="0" end="0"/>
                                            </p:txEl>
                                          </p:spTgt>
                                        </p:tgtEl>
                                        <p:attrNameLst>
                                          <p:attrName>ppt_w</p:attrName>
                                        </p:attrNameLst>
                                      </p:cBhvr>
                                    </p:anim>
                                    <p:anim by="(#ppt_w*0.50)" calcmode="lin" valueType="num">
                                      <p:cBhvr>
                                        <p:cTn id="48" dur="500" decel="50000" autoRev="1" fill="hold">
                                          <p:stCondLst>
                                            <p:cond delay="0"/>
                                          </p:stCondLst>
                                        </p:cTn>
                                        <p:tgtEl>
                                          <p:spTgt spid="18">
                                            <p:txEl>
                                              <p:pRg st="0" end="0"/>
                                            </p:txEl>
                                          </p:spTgt>
                                        </p:tgtEl>
                                        <p:attrNameLst>
                                          <p:attrName>ppt_x</p:attrName>
                                        </p:attrNameLst>
                                      </p:cBhvr>
                                    </p:anim>
                                    <p:anim from="(-#ppt_h/2)" to="(#ppt_y)" calcmode="lin" valueType="num">
                                      <p:cBhvr>
                                        <p:cTn id="49" dur="1000" fill="hold">
                                          <p:stCondLst>
                                            <p:cond delay="0"/>
                                          </p:stCondLst>
                                        </p:cTn>
                                        <p:tgtEl>
                                          <p:spTgt spid="18">
                                            <p:txEl>
                                              <p:pRg st="0" end="0"/>
                                            </p:txEl>
                                          </p:spTgt>
                                        </p:tgtEl>
                                        <p:attrNameLst>
                                          <p:attrName>ppt_y</p:attrName>
                                        </p:attrNameLst>
                                      </p:cBhvr>
                                    </p:anim>
                                    <p:animRot by="21600000">
                                      <p:cBhvr>
                                        <p:cTn id="50" dur="1000" fill="hold">
                                          <p:stCondLst>
                                            <p:cond delay="0"/>
                                          </p:stCondLst>
                                        </p:cTn>
                                        <p:tgtEl>
                                          <p:spTgt spid="18">
                                            <p:txEl>
                                              <p:pRg st="0" end="0"/>
                                            </p:txEl>
                                          </p:spTgt>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18">
                                            <p:txEl>
                                              <p:pRg st="1" end="1"/>
                                            </p:txEl>
                                          </p:spTgt>
                                        </p:tgtEl>
                                        <p:attrNameLst>
                                          <p:attrName>style.visibility</p:attrName>
                                        </p:attrNameLst>
                                      </p:cBhvr>
                                      <p:to>
                                        <p:strVal val="visible"/>
                                      </p:to>
                                    </p:set>
                                    <p:anim by="(-#ppt_w*2)" calcmode="lin" valueType="num">
                                      <p:cBhvr rctx="PPT">
                                        <p:cTn id="53" dur="500" autoRev="1" fill="hold">
                                          <p:stCondLst>
                                            <p:cond delay="0"/>
                                          </p:stCondLst>
                                        </p:cTn>
                                        <p:tgtEl>
                                          <p:spTgt spid="18">
                                            <p:txEl>
                                              <p:pRg st="1" end="1"/>
                                            </p:txEl>
                                          </p:spTgt>
                                        </p:tgtEl>
                                        <p:attrNameLst>
                                          <p:attrName>ppt_w</p:attrName>
                                        </p:attrNameLst>
                                      </p:cBhvr>
                                    </p:anim>
                                    <p:anim by="(#ppt_w*0.50)" calcmode="lin" valueType="num">
                                      <p:cBhvr>
                                        <p:cTn id="54" dur="500" decel="50000" autoRev="1" fill="hold">
                                          <p:stCondLst>
                                            <p:cond delay="0"/>
                                          </p:stCondLst>
                                        </p:cTn>
                                        <p:tgtEl>
                                          <p:spTgt spid="18">
                                            <p:txEl>
                                              <p:pRg st="1" end="1"/>
                                            </p:txEl>
                                          </p:spTgt>
                                        </p:tgtEl>
                                        <p:attrNameLst>
                                          <p:attrName>ppt_x</p:attrName>
                                        </p:attrNameLst>
                                      </p:cBhvr>
                                    </p:anim>
                                    <p:anim from="(-#ppt_h/2)" to="(#ppt_y)" calcmode="lin" valueType="num">
                                      <p:cBhvr>
                                        <p:cTn id="55" dur="1000" fill="hold">
                                          <p:stCondLst>
                                            <p:cond delay="0"/>
                                          </p:stCondLst>
                                        </p:cTn>
                                        <p:tgtEl>
                                          <p:spTgt spid="18">
                                            <p:txEl>
                                              <p:pRg st="1" end="1"/>
                                            </p:txEl>
                                          </p:spTgt>
                                        </p:tgtEl>
                                        <p:attrNameLst>
                                          <p:attrName>ppt_y</p:attrName>
                                        </p:attrNameLst>
                                      </p:cBhvr>
                                    </p:anim>
                                    <p:animRot by="21600000">
                                      <p:cBhvr>
                                        <p:cTn id="56" dur="1000" fill="hold">
                                          <p:stCondLst>
                                            <p:cond delay="0"/>
                                          </p:stCondLst>
                                        </p:cTn>
                                        <p:tgtEl>
                                          <p:spTgt spid="18">
                                            <p:txEl>
                                              <p:pRg st="1" end="1"/>
                                            </p:txEl>
                                          </p:spTgt>
                                        </p:tgtEl>
                                        <p:attrNameLst>
                                          <p:attrName>r</p:attrName>
                                        </p:attrNameLst>
                                      </p:cBhvr>
                                    </p:animRot>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22"/>
                                        </p:tgtEl>
                                      </p:cBhvr>
                                    </p:animEffect>
                                    <p:animScale>
                                      <p:cBhvr>
                                        <p:cTn id="59" dur="500" autoRev="1" fill="hold"/>
                                        <p:tgtEl>
                                          <p:spTgt spid="22"/>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23"/>
                                        </p:tgtEl>
                                      </p:cBhvr>
                                    </p:animEffect>
                                    <p:animScale>
                                      <p:cBhvr>
                                        <p:cTn id="62" dur="500" autoRev="1" fill="hold"/>
                                        <p:tgtEl>
                                          <p:spTgt spid="23"/>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6"/>
                                        </p:tgtEl>
                                      </p:cBhvr>
                                    </p:animEffect>
                                    <p:animScale>
                                      <p:cBhvr>
                                        <p:cTn id="65" dur="500" autoRev="1" fill="hold"/>
                                        <p:tgtEl>
                                          <p:spTgt spid="6"/>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10"/>
                                        </p:tgtEl>
                                      </p:cBhvr>
                                    </p:animEffect>
                                    <p:animScale>
                                      <p:cBhvr>
                                        <p:cTn id="68" dur="500" autoRev="1" fill="hold"/>
                                        <p:tgtEl>
                                          <p:spTgt spid="10"/>
                                        </p:tgtEl>
                                      </p:cBhvr>
                                      <p:by x="105000" y="105000"/>
                                    </p:animScale>
                                  </p:childTnLst>
                                </p:cTn>
                              </p:par>
                              <p:par>
                                <p:cTn id="69" presetID="26" presetClass="emph" presetSubtype="0" repeatCount="indefinite" fill="hold" grpId="1" nodeType="withEffect">
                                  <p:stCondLst>
                                    <p:cond delay="0"/>
                                  </p:stCondLst>
                                  <p:endCondLst>
                                    <p:cond evt="onNext" delay="0">
                                      <p:tgtEl>
                                        <p:sldTgt/>
                                      </p:tgtEl>
                                    </p:cond>
                                  </p:endCondLst>
                                  <p:childTnLst>
                                    <p:animEffect transition="out" filter="fade">
                                      <p:cBhvr>
                                        <p:cTn id="70" dur="1000" tmFilter="0, 0; .2, .5; .8, .5; 1, 0"/>
                                        <p:tgtEl>
                                          <p:spTgt spid="4"/>
                                        </p:tgtEl>
                                      </p:cBhvr>
                                    </p:animEffect>
                                    <p:animScale>
                                      <p:cBhvr>
                                        <p:cTn id="71" dur="500" autoRev="1" fill="hold"/>
                                        <p:tgtEl>
                                          <p:spTgt spid="4"/>
                                        </p:tgtEl>
                                      </p:cBhvr>
                                      <p:by x="105000" y="105000"/>
                                    </p:animScale>
                                  </p:childTnLst>
                                </p:cTn>
                              </p:par>
                              <p:par>
                                <p:cTn id="72" presetID="26" presetClass="emph" presetSubtype="0" repeatCount="indefinite" fill="hold" grpId="1" nodeType="withEffect">
                                  <p:stCondLst>
                                    <p:cond delay="0"/>
                                  </p:stCondLst>
                                  <p:endCondLst>
                                    <p:cond evt="onNext" delay="0">
                                      <p:tgtEl>
                                        <p:sldTgt/>
                                      </p:tgtEl>
                                    </p:cond>
                                  </p:endCondLst>
                                  <p:childTnLst>
                                    <p:animEffect transition="out" filter="fade">
                                      <p:cBhvr>
                                        <p:cTn id="73" dur="1000" tmFilter="0, 0; .2, .5; .8, .5; 1, 0"/>
                                        <p:tgtEl>
                                          <p:spTgt spid="5"/>
                                        </p:tgtEl>
                                      </p:cBhvr>
                                    </p:animEffect>
                                    <p:animScale>
                                      <p:cBhvr>
                                        <p:cTn id="74" dur="500" autoRev="1" fill="hold"/>
                                        <p:tgtEl>
                                          <p:spTgt spid="5"/>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iterate type="lt">
                                    <p:tmPct val="0"/>
                                  </p:iterate>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diamond(in)">
                                      <p:cBhvr>
                                        <p:cTn id="79" dur="2000"/>
                                        <p:tgtEl>
                                          <p:spTgt spid="18">
                                            <p:txEl>
                                              <p:pRg st="0" end="0"/>
                                            </p:txEl>
                                          </p:spTgt>
                                        </p:tgtEl>
                                      </p:cBhvr>
                                    </p:animEffect>
                                  </p:childTnLst>
                                </p:cTn>
                              </p:par>
                              <p:par>
                                <p:cTn id="80" presetID="8" presetClass="entr" presetSubtype="16" fill="hold" nodeType="withEffect">
                                  <p:stCondLst>
                                    <p:cond delay="0"/>
                                  </p:stCondLst>
                                  <p:iterate type="lt">
                                    <p:tmPct val="0"/>
                                  </p:iterate>
                                  <p:childTnLst>
                                    <p:set>
                                      <p:cBhvr>
                                        <p:cTn id="81" dur="1" fill="hold">
                                          <p:stCondLst>
                                            <p:cond delay="0"/>
                                          </p:stCondLst>
                                        </p:cTn>
                                        <p:tgtEl>
                                          <p:spTgt spid="18">
                                            <p:txEl>
                                              <p:pRg st="1" end="1"/>
                                            </p:txEl>
                                          </p:spTgt>
                                        </p:tgtEl>
                                        <p:attrNameLst>
                                          <p:attrName>style.visibility</p:attrName>
                                        </p:attrNameLst>
                                      </p:cBhvr>
                                      <p:to>
                                        <p:strVal val="visible"/>
                                      </p:to>
                                    </p:set>
                                    <p:animEffect transition="in" filter="diamond(in)">
                                      <p:cBhvr>
                                        <p:cTn id="82"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build="allAtOnce"/>
      <p:bldP spid="22" grpId="0" animBg="1"/>
      <p:bldP spid="22" grpId="1" animBg="1"/>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xmlns="" id="{2C05A27C-0C40-4CD7-93FB-419E8BBC2C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887960" y="-102731"/>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790" y="2612571"/>
            <a:ext cx="12192000" cy="4233253"/>
          </a:xfrm>
          <a:prstGeom prst="rect">
            <a:avLst/>
          </a:prstGeom>
        </p:spPr>
      </p:pic>
      <p:sp>
        <p:nvSpPr>
          <p:cNvPr id="12" name="文本框 11"/>
          <p:cNvSpPr txBox="1"/>
          <p:nvPr/>
        </p:nvSpPr>
        <p:spPr>
          <a:xfrm>
            <a:off x="2686477" y="463947"/>
            <a:ext cx="9078357" cy="2492990"/>
          </a:xfrm>
          <a:prstGeom prst="rect">
            <a:avLst/>
          </a:prstGeom>
          <a:noFill/>
        </p:spPr>
        <p:txBody>
          <a:bodyPr wrap="square" rtlCol="0">
            <a:spAutoFit/>
          </a:bodyPr>
          <a:lstStyle/>
          <a:p>
            <a:pPr algn="ctr">
              <a:defRPr/>
            </a:pPr>
            <a:endPar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defRPr/>
            </a:pPr>
            <a:r>
              <a:rPr lang="en-US" altLang="zh-CN" sz="4800" b="1" dirty="0" smtClean="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4800" b="1" dirty="0" err="1" smtClean="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Thực</a:t>
            </a:r>
            <a:r>
              <a:rPr lang="en-US" altLang="zh-CN" sz="4800" b="1" dirty="0" smtClean="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hành</a:t>
            </a:r>
            <a:r>
              <a:rPr lang="en-US" altLang="zh-CN" sz="48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đọc</a:t>
            </a:r>
            <a:endParaRPr lang="en-US" altLang="zh-CN" sz="48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defRPr/>
            </a:pPr>
            <a:r>
              <a:rPr lang="en-US" altLang="zh-CN" sz="4800" b="1" dirty="0" err="1" smtClean="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Chiếc</a:t>
            </a:r>
            <a:r>
              <a:rPr lang="en-US" altLang="zh-CN" sz="4800" b="1" dirty="0" smtClean="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b="1" dirty="0" err="1" smtClean="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lá</a:t>
            </a:r>
            <a:r>
              <a:rPr lang="en-US" altLang="zh-CN" sz="4800" b="1" dirty="0" smtClean="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b="1" dirty="0" err="1" smtClean="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cuối</a:t>
            </a:r>
            <a:r>
              <a:rPr lang="en-US" altLang="zh-CN" sz="4800" b="1" dirty="0" smtClean="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b="1" dirty="0" err="1" smtClean="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cùng</a:t>
            </a:r>
            <a:endParaRPr lang="zh-CN" altLang="en-US" sz="4800" b="1" dirty="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xmlns=""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392769"/>
            <a:ext cx="6413548" cy="1549970"/>
          </a:xfrm>
          <a:prstGeom prst="rect">
            <a:avLst/>
          </a:prstGeom>
        </p:spPr>
      </p:pic>
      <p:pic>
        <p:nvPicPr>
          <p:cNvPr id="23" name="图片 22">
            <a:extLst>
              <a:ext uri="{FF2B5EF4-FFF2-40B4-BE49-F238E27FC236}">
                <a16:creationId xmlns:a16="http://schemas.microsoft.com/office/drawing/2014/main" xmlns="" id="{39251336-69F0-4CDA-8C7B-BC9AA8063F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0" name="MH_Other_5">
            <a:extLst>
              <a:ext uri="{FF2B5EF4-FFF2-40B4-BE49-F238E27FC236}">
                <a16:creationId xmlns:a16="http://schemas.microsoft.com/office/drawing/2014/main" xmlns="" id="{AD05198F-6E83-4F37-98EE-74371D5640D5}"/>
              </a:ext>
            </a:extLst>
          </p:cNvPr>
          <p:cNvSpPr/>
          <p:nvPr>
            <p:custDataLst>
              <p:tags r:id="rId1"/>
            </p:custDataLst>
          </p:nvPr>
        </p:nvSpPr>
        <p:spPr>
          <a:xfrm>
            <a:off x="5209684" y="948383"/>
            <a:ext cx="2658115" cy="57889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algn="ctr">
              <a:defRPr/>
            </a:pP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11" name="文本框 11">
            <a:extLst>
              <a:ext uri="{FF2B5EF4-FFF2-40B4-BE49-F238E27FC236}">
                <a16:creationId xmlns:a16="http://schemas.microsoft.com/office/drawing/2014/main" xmlns="" id="{3ABCA2AB-FB22-49BA-9E87-449F4BD5B8F2}"/>
              </a:ext>
            </a:extLst>
          </p:cNvPr>
          <p:cNvSpPr txBox="1"/>
          <p:nvPr/>
        </p:nvSpPr>
        <p:spPr>
          <a:xfrm>
            <a:off x="7113508" y="616347"/>
            <a:ext cx="184731" cy="1015663"/>
          </a:xfrm>
          <a:prstGeom prst="rect">
            <a:avLst/>
          </a:prstGeom>
          <a:noFill/>
        </p:spPr>
        <p:txBody>
          <a:bodyPr wrap="none" rtlCol="0">
            <a:spAutoFit/>
          </a:bodyPr>
          <a:lstStyle/>
          <a:p>
            <a:pPr algn="ctr">
              <a:defRPr/>
            </a:pPr>
            <a:endParaRPr lang="en-US" altLang="zh-CN" sz="60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9277262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8200"/>
                            </p:stCondLst>
                            <p:childTnLst>
                              <p:par>
                                <p:cTn id="39" presetID="38" presetClass="entr" presetSubtype="0" accel="50000" fill="hold" grpId="0" nodeType="afterEffect" nodePh="1">
                                  <p:stCondLst>
                                    <p:cond delay="0"/>
                                  </p:stCondLst>
                                  <p:endCondLst>
                                    <p:cond evt="begin" delay="0">
                                      <p:tn val="39"/>
                                    </p:cond>
                                  </p:endCondLst>
                                  <p:iterate type="lt">
                                    <p:tmPct val="15000"/>
                                  </p:iterate>
                                  <p:childTnLst>
                                    <p:set>
                                      <p:cBhvr>
                                        <p:cTn id="40" dur="1" fill="hold">
                                          <p:stCondLst>
                                            <p:cond delay="0"/>
                                          </p:stCondLst>
                                        </p:cTn>
                                        <p:tgtEl>
                                          <p:spTgt spid="11"/>
                                        </p:tgtEl>
                                        <p:attrNameLst>
                                          <p:attrName>style.visibility</p:attrName>
                                        </p:attrNameLst>
                                      </p:cBhvr>
                                      <p:to>
                                        <p:strVal val="visible"/>
                                      </p:to>
                                    </p:set>
                                    <p:set>
                                      <p:cBhvr>
                                        <p:cTn id="41" dur="455" fill="hold">
                                          <p:stCondLst>
                                            <p:cond delay="0"/>
                                          </p:stCondLst>
                                        </p:cTn>
                                        <p:tgtEl>
                                          <p:spTgt spid="11"/>
                                        </p:tgtEl>
                                        <p:attrNameLst>
                                          <p:attrName>style.rotation</p:attrName>
                                        </p:attrNameLst>
                                      </p:cBhvr>
                                      <p:to>
                                        <p:strVal val="-45.0"/>
                                      </p:to>
                                    </p:set>
                                    <p:anim calcmode="lin" valueType="num">
                                      <p:cBhvr>
                                        <p:cTn id="4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0" y="-56388"/>
            <a:ext cx="9174480" cy="7037783"/>
          </a:xfrm>
          <a:prstGeom prst="rect">
            <a:avLst/>
          </a:prstGeom>
        </p:spPr>
      </p:pic>
      <p:sp>
        <p:nvSpPr>
          <p:cNvPr id="6" name="TextBox 5"/>
          <p:cNvSpPr txBox="1"/>
          <p:nvPr/>
        </p:nvSpPr>
        <p:spPr>
          <a:xfrm>
            <a:off x="610329" y="229951"/>
            <a:ext cx="3648405" cy="5539974"/>
          </a:xfrm>
          <a:prstGeom prst="rect">
            <a:avLst/>
          </a:prstGeom>
          <a:noFill/>
        </p:spPr>
        <p:txBody>
          <a:bodyPr wrap="square" lIns="121917" tIns="60958" rIns="121917" bIns="60958" rtlCol="0">
            <a:spAutoFit/>
          </a:bodyPr>
          <a:lstStyle/>
          <a:p>
            <a:r>
              <a:rPr lang="en-US" sz="8800" b="1" dirty="0" err="1" smtClean="0">
                <a:solidFill>
                  <a:schemeClr val="accent5">
                    <a:lumMod val="50000"/>
                  </a:schemeClr>
                </a:solidFill>
                <a:latin typeface="Bahnschrift Condensed" pitchFamily="34" charset="0"/>
              </a:rPr>
              <a:t>Chiếc</a:t>
            </a:r>
            <a:r>
              <a:rPr lang="en-US" sz="8800" b="1" dirty="0" smtClean="0">
                <a:solidFill>
                  <a:schemeClr val="accent5">
                    <a:lumMod val="50000"/>
                  </a:schemeClr>
                </a:solidFill>
                <a:latin typeface="Bahnschrift Condensed" pitchFamily="34" charset="0"/>
              </a:rPr>
              <a:t> </a:t>
            </a:r>
          </a:p>
          <a:p>
            <a:r>
              <a:rPr lang="en-US" sz="8800" b="1" dirty="0" err="1" smtClean="0">
                <a:solidFill>
                  <a:schemeClr val="accent5">
                    <a:lumMod val="50000"/>
                  </a:schemeClr>
                </a:solidFill>
                <a:latin typeface="Bahnschrift Condensed" pitchFamily="34" charset="0"/>
              </a:rPr>
              <a:t>lá</a:t>
            </a:r>
            <a:endParaRPr lang="en-US" sz="8800" b="1" dirty="0" smtClean="0">
              <a:solidFill>
                <a:schemeClr val="accent5">
                  <a:lumMod val="50000"/>
                </a:schemeClr>
              </a:solidFill>
              <a:latin typeface="Bahnschrift Condensed" pitchFamily="34" charset="0"/>
            </a:endParaRPr>
          </a:p>
          <a:p>
            <a:r>
              <a:rPr lang="en-US" sz="8800" b="1" dirty="0" err="1" smtClean="0">
                <a:solidFill>
                  <a:schemeClr val="accent5">
                    <a:lumMod val="50000"/>
                  </a:schemeClr>
                </a:solidFill>
                <a:latin typeface="Bahnschrift Condensed" pitchFamily="34" charset="0"/>
              </a:rPr>
              <a:t>cuối</a:t>
            </a:r>
            <a:endParaRPr lang="en-US" sz="8800" b="1" dirty="0" smtClean="0">
              <a:solidFill>
                <a:schemeClr val="accent5">
                  <a:lumMod val="50000"/>
                </a:schemeClr>
              </a:solidFill>
              <a:latin typeface="Bahnschrift Condensed" pitchFamily="34" charset="0"/>
            </a:endParaRPr>
          </a:p>
          <a:p>
            <a:r>
              <a:rPr lang="en-US" sz="8800" b="1" dirty="0" err="1" smtClean="0">
                <a:solidFill>
                  <a:schemeClr val="accent5">
                    <a:lumMod val="50000"/>
                  </a:schemeClr>
                </a:solidFill>
                <a:latin typeface="Bahnschrift Condensed" pitchFamily="34" charset="0"/>
              </a:rPr>
              <a:t>cùng</a:t>
            </a:r>
            <a:endParaRPr lang="en-US" sz="8800" b="1" dirty="0">
              <a:solidFill>
                <a:schemeClr val="accent5">
                  <a:lumMod val="50000"/>
                </a:schemeClr>
              </a:solidFill>
              <a:latin typeface="Bahnschrift Condensed" pitchFamily="34" charset="0"/>
            </a:endParaRPr>
          </a:p>
        </p:txBody>
      </p:sp>
      <p:sp>
        <p:nvSpPr>
          <p:cNvPr id="7" name="TextBox 6"/>
          <p:cNvSpPr txBox="1"/>
          <p:nvPr/>
        </p:nvSpPr>
        <p:spPr>
          <a:xfrm>
            <a:off x="1391477" y="5637246"/>
            <a:ext cx="1824203" cy="615553"/>
          </a:xfrm>
          <a:prstGeom prst="rect">
            <a:avLst/>
          </a:prstGeom>
          <a:noFill/>
        </p:spPr>
        <p:txBody>
          <a:bodyPr wrap="square" lIns="121917" tIns="60958" rIns="121917" bIns="60958" rtlCol="0">
            <a:spAutoFit/>
          </a:bodyPr>
          <a:lstStyle/>
          <a:p>
            <a:r>
              <a:rPr lang="en-US" sz="3200" b="1" dirty="0" smtClean="0">
                <a:latin typeface="Chiller" panose="04020404031007020602" pitchFamily="82" charset="0"/>
              </a:rPr>
              <a:t>0. Hen- </a:t>
            </a:r>
            <a:r>
              <a:rPr lang="en-US" sz="3200" b="1" dirty="0" err="1" smtClean="0">
                <a:latin typeface="Chiller" panose="04020404031007020602" pitchFamily="82" charset="0"/>
              </a:rPr>
              <a:t>ri</a:t>
            </a:r>
            <a:endParaRPr lang="en-US" sz="3200" b="1" dirty="0">
              <a:latin typeface="Chiller" panose="04020404031007020602" pitchFamily="82" charset="0"/>
            </a:endParaRPr>
          </a:p>
        </p:txBody>
      </p:sp>
    </p:spTree>
    <p:extLst>
      <p:ext uri="{BB962C8B-B14F-4D97-AF65-F5344CB8AC3E}">
        <p14:creationId xmlns:p14="http://schemas.microsoft.com/office/powerpoint/2010/main" val="2206487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576526"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 name="组合 23">
            <a:extLst>
              <a:ext uri="{FF2B5EF4-FFF2-40B4-BE49-F238E27FC236}">
                <a16:creationId xmlns:a16="http://schemas.microsoft.com/office/drawing/2014/main" xmlns="" id="{3378732E-4E49-4ADA-9A59-34FF8418106A}"/>
              </a:ext>
            </a:extLst>
          </p:cNvPr>
          <p:cNvGrpSpPr/>
          <p:nvPr/>
        </p:nvGrpSpPr>
        <p:grpSpPr>
          <a:xfrm>
            <a:off x="3297693" y="-487254"/>
            <a:ext cx="5809496" cy="5760000"/>
            <a:chOff x="3084810" y="-335112"/>
            <a:chExt cx="5809496" cy="5760000"/>
          </a:xfrm>
        </p:grpSpPr>
        <p:grpSp>
          <p:nvGrpSpPr>
            <p:cNvPr id="3"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1049383" y="2129247"/>
            <a:ext cx="10515600" cy="1200329"/>
          </a:xfrm>
          <a:prstGeom prst="rect">
            <a:avLst/>
          </a:prstGeom>
          <a:noFill/>
        </p:spPr>
        <p:txBody>
          <a:bodyPr wrap="square" rtlCol="0">
            <a:spAutoFit/>
          </a:bodyPr>
          <a:lstStyle/>
          <a:p>
            <a:pPr marL="1143000" indent="-1143000">
              <a:defRPr/>
            </a:pPr>
            <a:r>
              <a:rPr lang="en-US" sz="3600" dirty="0" smtClean="0"/>
              <a:t>            </a:t>
            </a:r>
            <a:r>
              <a:rPr lang="vi-VN" sz="3600" dirty="0" smtClean="0"/>
              <a:t>Phiếu </a:t>
            </a:r>
            <a:r>
              <a:rPr lang="en-US" sz="3600" dirty="0" err="1" smtClean="0"/>
              <a:t>bài</a:t>
            </a:r>
            <a:r>
              <a:rPr lang="vi-VN" sz="3600" dirty="0" smtClean="0"/>
              <a:t> tập</a:t>
            </a:r>
            <a:r>
              <a:rPr lang="en-US" sz="3600" dirty="0" smtClean="0"/>
              <a:t> </a:t>
            </a:r>
            <a:r>
              <a:rPr lang="en-US" sz="3600" dirty="0" err="1" smtClean="0"/>
              <a:t>số</a:t>
            </a:r>
            <a:r>
              <a:rPr lang="vi-VN" sz="3600" dirty="0" smtClean="0"/>
              <a:t> </a:t>
            </a:r>
            <a:r>
              <a:rPr lang="en-US" sz="3600" dirty="0"/>
              <a:t>2</a:t>
            </a:r>
            <a:endParaRPr lang="en-US" sz="3600" dirty="0" smtClean="0"/>
          </a:p>
          <a:p>
            <a:pPr marL="1143000" indent="-1143000">
              <a:defRPr/>
            </a:pPr>
            <a:endParaRPr lang="en-US" altLang="zh-CN" sz="3600" b="1" dirty="0" smtClean="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pic>
        <p:nvPicPr>
          <p:cNvPr id="15" name="图片 21">
            <a:extLst>
              <a:ext uri="{FF2B5EF4-FFF2-40B4-BE49-F238E27FC236}">
                <a16:creationId xmlns:a16="http://schemas.microsoft.com/office/drawing/2014/main" xmlns="" id="{2C05A27C-0C40-4CD7-93FB-419E8BBC2C4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0" y="-235130"/>
            <a:ext cx="2920958" cy="685800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1154057123"/>
              </p:ext>
            </p:extLst>
          </p:nvPr>
        </p:nvGraphicFramePr>
        <p:xfrm>
          <a:off x="2031999" y="3070859"/>
          <a:ext cx="9541691" cy="2627372"/>
        </p:xfrm>
        <a:graphic>
          <a:graphicData uri="http://schemas.openxmlformats.org/drawingml/2006/table">
            <a:tbl>
              <a:tblPr/>
              <a:tblGrid>
                <a:gridCol w="1429345"/>
                <a:gridCol w="4625811"/>
                <a:gridCol w="2339623"/>
                <a:gridCol w="1146912"/>
              </a:tblGrid>
              <a:tr h="1255772">
                <a:tc>
                  <a:txBody>
                    <a:bodyPr/>
                    <a:lstStyle/>
                    <a:p>
                      <a:pPr algn="ctr">
                        <a:spcBef>
                          <a:spcPts val="600"/>
                        </a:spcBef>
                        <a:spcAft>
                          <a:spcPts val="0"/>
                        </a:spcAft>
                      </a:pPr>
                      <a:r>
                        <a:rPr lang="vi-VN" sz="2000" b="1" spc="-20" dirty="0">
                          <a:solidFill>
                            <a:srgbClr val="000000"/>
                          </a:solidFill>
                          <a:latin typeface="Times New Roman"/>
                          <a:ea typeface="Calibri"/>
                        </a:rPr>
                        <a:t>Ngôi kể</a:t>
                      </a:r>
                      <a:endParaRPr lang="en-US" sz="2000" b="1"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spc="-20" dirty="0">
                          <a:solidFill>
                            <a:srgbClr val="000000"/>
                          </a:solidFill>
                          <a:latin typeface="Times New Roman"/>
                          <a:ea typeface="Calibri"/>
                        </a:rPr>
                        <a:t>Nhân vật</a:t>
                      </a:r>
                      <a:endParaRPr lang="en-US" sz="2000" b="1" dirty="0">
                        <a:solidFill>
                          <a:srgbClr val="000000"/>
                        </a:solidFill>
                        <a:latin typeface="Times New Roman"/>
                        <a:ea typeface="Calibri"/>
                      </a:endParaRPr>
                    </a:p>
                    <a:p>
                      <a:pPr algn="ctr">
                        <a:spcBef>
                          <a:spcPts val="600"/>
                        </a:spcBef>
                        <a:spcAft>
                          <a:spcPts val="0"/>
                        </a:spcAft>
                      </a:pPr>
                      <a:r>
                        <a:rPr lang="vi-VN" sz="2000" b="0" spc="-20" dirty="0">
                          <a:solidFill>
                            <a:srgbClr val="000000"/>
                          </a:solidFill>
                          <a:latin typeface="Times New Roman"/>
                          <a:ea typeface="Calibri"/>
                        </a:rPr>
                        <a:t>( </a:t>
                      </a:r>
                      <a:r>
                        <a:rPr lang="en-US" sz="2000" b="0" i="1" spc="-20" dirty="0" smtClean="0">
                          <a:solidFill>
                            <a:srgbClr val="000000"/>
                          </a:solidFill>
                          <a:latin typeface="Times New Roman"/>
                          <a:ea typeface="Calibri"/>
                        </a:rPr>
                        <a:t>A</a:t>
                      </a:r>
                      <a:r>
                        <a:rPr lang="vi-VN" sz="2000" b="0" i="1" spc="-20" dirty="0" smtClean="0">
                          <a:solidFill>
                            <a:srgbClr val="000000"/>
                          </a:solidFill>
                          <a:latin typeface="Times New Roman"/>
                          <a:ea typeface="Calibri"/>
                        </a:rPr>
                        <a:t>i</a:t>
                      </a:r>
                      <a:r>
                        <a:rPr lang="vi-VN" sz="2000" b="0" i="1" spc="-20" dirty="0">
                          <a:solidFill>
                            <a:srgbClr val="000000"/>
                          </a:solidFill>
                          <a:latin typeface="Times New Roman"/>
                          <a:ea typeface="Calibri"/>
                        </a:rPr>
                        <a:t>? Làm nghề gì? Trong hoàn cảnh nào?</a:t>
                      </a:r>
                      <a:endParaRPr lang="en-US" sz="2000" b="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spc="-20" dirty="0">
                          <a:solidFill>
                            <a:srgbClr val="000000"/>
                          </a:solidFill>
                          <a:latin typeface="Times New Roman"/>
                          <a:ea typeface="Calibri"/>
                        </a:rPr>
                        <a:t>Cốt truyện</a:t>
                      </a:r>
                      <a:endParaRPr lang="en-US" sz="2000" b="1" dirty="0">
                        <a:solidFill>
                          <a:srgbClr val="000000"/>
                        </a:solidFill>
                        <a:latin typeface="Times New Roman"/>
                        <a:ea typeface="Calibri"/>
                      </a:endParaRPr>
                    </a:p>
                    <a:p>
                      <a:pPr algn="ctr">
                        <a:spcBef>
                          <a:spcPts val="600"/>
                        </a:spcBef>
                        <a:spcAft>
                          <a:spcPts val="0"/>
                        </a:spcAft>
                      </a:pPr>
                      <a:r>
                        <a:rPr lang="vi-VN" sz="2000" b="1" i="1" spc="-20" dirty="0">
                          <a:solidFill>
                            <a:srgbClr val="000000"/>
                          </a:solidFill>
                          <a:latin typeface="Times New Roman"/>
                          <a:ea typeface="Calibri"/>
                        </a:rPr>
                        <a:t>(</a:t>
                      </a:r>
                      <a:r>
                        <a:rPr lang="vi-VN" sz="2000" b="0" i="1" spc="-20" dirty="0">
                          <a:solidFill>
                            <a:srgbClr val="000000"/>
                          </a:solidFill>
                          <a:latin typeface="Times New Roman"/>
                          <a:ea typeface="Calibri"/>
                        </a:rPr>
                        <a:t>các sự việc diễn ra</a:t>
                      </a:r>
                      <a:r>
                        <a:rPr lang="vi-VN" sz="2000" b="1" i="1" spc="-20" dirty="0">
                          <a:solidFill>
                            <a:srgbClr val="000000"/>
                          </a:solidFill>
                          <a:latin typeface="Times New Roman"/>
                          <a:ea typeface="Calibri"/>
                        </a:rPr>
                        <a:t>)</a:t>
                      </a:r>
                      <a:endParaRPr lang="en-US" sz="2000" b="1"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spc="-20" dirty="0">
                          <a:solidFill>
                            <a:srgbClr val="000000"/>
                          </a:solidFill>
                          <a:latin typeface="Times New Roman"/>
                          <a:ea typeface="Calibri"/>
                        </a:rPr>
                        <a:t>Đề tài</a:t>
                      </a:r>
                      <a:endParaRPr lang="en-US" sz="2000" b="1"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752">
                <a:tc>
                  <a:txBody>
                    <a:bodyPr/>
                    <a:lstStyle/>
                    <a:p>
                      <a:pPr algn="ctr">
                        <a:spcBef>
                          <a:spcPts val="600"/>
                        </a:spcBef>
                        <a:spcAft>
                          <a:spcPts val="0"/>
                        </a:spcAft>
                      </a:pPr>
                      <a:endParaRPr lang="en-US" sz="1400" spc="-2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400" spc="-20" dirty="0" smtClean="0">
                        <a:solidFill>
                          <a:srgbClr val="000000"/>
                        </a:solidFill>
                        <a:latin typeface="Times New Roman"/>
                        <a:ea typeface="Calibri"/>
                      </a:endParaRPr>
                    </a:p>
                    <a:p>
                      <a:pPr algn="ctr">
                        <a:spcBef>
                          <a:spcPts val="600"/>
                        </a:spcBef>
                        <a:spcAft>
                          <a:spcPts val="0"/>
                        </a:spcAft>
                      </a:pPr>
                      <a:endParaRPr lang="en-US" sz="1400" spc="-20" dirty="0" smtClean="0">
                        <a:solidFill>
                          <a:srgbClr val="000000"/>
                        </a:solidFill>
                        <a:latin typeface="Times New Roman"/>
                        <a:ea typeface="Calibri"/>
                      </a:endParaRPr>
                    </a:p>
                    <a:p>
                      <a:pPr algn="ctr">
                        <a:spcBef>
                          <a:spcPts val="600"/>
                        </a:spcBef>
                        <a:spcAft>
                          <a:spcPts val="0"/>
                        </a:spcAft>
                      </a:pPr>
                      <a:endParaRPr lang="en-US" sz="1400" spc="-20" dirty="0" smtClean="0">
                        <a:solidFill>
                          <a:srgbClr val="000000"/>
                        </a:solidFill>
                        <a:latin typeface="Times New Roman"/>
                        <a:ea typeface="Calibri"/>
                      </a:endParaRPr>
                    </a:p>
                    <a:p>
                      <a:pPr algn="ctr">
                        <a:spcBef>
                          <a:spcPts val="600"/>
                        </a:spcBef>
                        <a:spcAft>
                          <a:spcPts val="0"/>
                        </a:spcAft>
                      </a:pPr>
                      <a:endParaRPr lang="en-US" sz="1400" spc="-20" dirty="0" smtClean="0">
                        <a:solidFill>
                          <a:srgbClr val="000000"/>
                        </a:solidFill>
                        <a:latin typeface="Times New Roman"/>
                        <a:ea typeface="Calibri"/>
                      </a:endParaRPr>
                    </a:p>
                    <a:p>
                      <a:pPr algn="ctr">
                        <a:spcBef>
                          <a:spcPts val="600"/>
                        </a:spcBef>
                        <a:spcAft>
                          <a:spcPts val="0"/>
                        </a:spcAft>
                      </a:pPr>
                      <a:endParaRPr lang="en-US" sz="1400" spc="-2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400" spc="-2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400" spc="-2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368512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par>
                          <p:cTn id="69" fill="hold">
                            <p:stCondLst>
                              <p:cond delay="3300"/>
                            </p:stCondLst>
                            <p:childTnLst>
                              <p:par>
                                <p:cTn id="70" presetID="42"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1" nodeType="clickEffect">
                                  <p:stCondLst>
                                    <p:cond delay="0"/>
                                  </p:stCondLst>
                                  <p:iterate type="lt">
                                    <p:tmPct val="0"/>
                                  </p:iterate>
                                  <p:childTnLst>
                                    <p:set>
                                      <p:cBhvr>
                                        <p:cTn id="78" dur="1" fill="hold">
                                          <p:stCondLst>
                                            <p:cond delay="0"/>
                                          </p:stCondLst>
                                        </p:cTn>
                                        <p:tgtEl>
                                          <p:spTgt spid="18"/>
                                        </p:tgtEl>
                                        <p:attrNameLst>
                                          <p:attrName>style.visibility</p:attrName>
                                        </p:attrNameLst>
                                      </p:cBhvr>
                                      <p:to>
                                        <p:strVal val="visible"/>
                                      </p:to>
                                    </p:set>
                                    <p:animEffect transition="in" filter="box(in)">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diamond(in)">
                                      <p:cBhvr>
                                        <p:cTn id="8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18" grpId="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2057240"/>
              </p:ext>
            </p:extLst>
          </p:nvPr>
        </p:nvGraphicFramePr>
        <p:xfrm>
          <a:off x="1" y="909043"/>
          <a:ext cx="12191999" cy="5843279"/>
        </p:xfrm>
        <a:graphic>
          <a:graphicData uri="http://schemas.openxmlformats.org/drawingml/2006/table">
            <a:tbl>
              <a:tblPr firstRow="1">
                <a:tableStyleId>{35758FB7-9AC5-4552-8A53-C91805E547FA}</a:tableStyleId>
              </a:tblPr>
              <a:tblGrid>
                <a:gridCol w="1677753"/>
                <a:gridCol w="2603408"/>
                <a:gridCol w="5886596"/>
                <a:gridCol w="2024242"/>
              </a:tblGrid>
              <a:tr h="474547">
                <a:tc>
                  <a:txBody>
                    <a:bodyPr/>
                    <a:lstStyle/>
                    <a:p>
                      <a:pPr algn="ctr">
                        <a:spcBef>
                          <a:spcPts val="600"/>
                        </a:spcBef>
                        <a:spcAft>
                          <a:spcPts val="0"/>
                        </a:spcAft>
                      </a:pPr>
                      <a:r>
                        <a:rPr lang="vi-VN" sz="2000" spc="-20" dirty="0">
                          <a:latin typeface="+mj-lt"/>
                        </a:rPr>
                        <a:t>Ngôi kể</a:t>
                      </a:r>
                      <a:endParaRPr lang="en-US" sz="2000" b="1" dirty="0">
                        <a:solidFill>
                          <a:srgbClr val="000000"/>
                        </a:solidFill>
                        <a:latin typeface="+mj-lt"/>
                        <a:ea typeface="Calibri"/>
                      </a:endParaRPr>
                    </a:p>
                  </a:txBody>
                  <a:tcPr marL="49662" marR="49662" marT="0" marB="0"/>
                </a:tc>
                <a:tc>
                  <a:txBody>
                    <a:bodyPr/>
                    <a:lstStyle/>
                    <a:p>
                      <a:pPr algn="ctr">
                        <a:spcBef>
                          <a:spcPts val="600"/>
                        </a:spcBef>
                        <a:spcAft>
                          <a:spcPts val="0"/>
                        </a:spcAft>
                      </a:pPr>
                      <a:r>
                        <a:rPr lang="vi-VN" sz="1800" spc="-20" dirty="0">
                          <a:latin typeface="+mj-lt"/>
                        </a:rPr>
                        <a:t>Nhân vật</a:t>
                      </a:r>
                      <a:endParaRPr lang="en-US" sz="1800" dirty="0">
                        <a:latin typeface="+mj-lt"/>
                      </a:endParaRPr>
                    </a:p>
                    <a:p>
                      <a:pPr algn="ctr">
                        <a:spcBef>
                          <a:spcPts val="600"/>
                        </a:spcBef>
                        <a:spcAft>
                          <a:spcPts val="0"/>
                        </a:spcAft>
                      </a:pPr>
                      <a:r>
                        <a:rPr lang="vi-VN" sz="1800" b="0" i="1" spc="-20" dirty="0">
                          <a:latin typeface="+mj-lt"/>
                        </a:rPr>
                        <a:t>( ai? Làm nghề gì? Trong hoàn cảnh nào?</a:t>
                      </a:r>
                      <a:endParaRPr lang="en-US" sz="1800" b="0" i="1" dirty="0">
                        <a:solidFill>
                          <a:srgbClr val="000000"/>
                        </a:solidFill>
                        <a:latin typeface="+mj-lt"/>
                        <a:ea typeface="Calibri"/>
                      </a:endParaRPr>
                    </a:p>
                  </a:txBody>
                  <a:tcPr marL="49662" marR="49662" marT="0" marB="0"/>
                </a:tc>
                <a:tc>
                  <a:txBody>
                    <a:bodyPr/>
                    <a:lstStyle/>
                    <a:p>
                      <a:pPr algn="ctr">
                        <a:spcBef>
                          <a:spcPts val="600"/>
                        </a:spcBef>
                        <a:spcAft>
                          <a:spcPts val="0"/>
                        </a:spcAft>
                      </a:pPr>
                      <a:r>
                        <a:rPr lang="vi-VN" sz="1800" spc="-20" dirty="0">
                          <a:latin typeface="+mj-lt"/>
                        </a:rPr>
                        <a:t>Cốt truyện</a:t>
                      </a:r>
                      <a:endParaRPr lang="en-US" sz="1800" dirty="0">
                        <a:latin typeface="+mj-lt"/>
                      </a:endParaRPr>
                    </a:p>
                    <a:p>
                      <a:pPr algn="ctr">
                        <a:spcBef>
                          <a:spcPts val="600"/>
                        </a:spcBef>
                        <a:spcAft>
                          <a:spcPts val="0"/>
                        </a:spcAft>
                      </a:pPr>
                      <a:r>
                        <a:rPr lang="vi-VN" sz="1800" b="0" i="1" spc="-20" dirty="0">
                          <a:latin typeface="+mj-lt"/>
                        </a:rPr>
                        <a:t>(các sự việc diễn ra)</a:t>
                      </a:r>
                      <a:endParaRPr lang="en-US" sz="1800" b="0" i="1" dirty="0">
                        <a:solidFill>
                          <a:srgbClr val="000000"/>
                        </a:solidFill>
                        <a:latin typeface="+mj-lt"/>
                        <a:ea typeface="Calibri"/>
                      </a:endParaRPr>
                    </a:p>
                  </a:txBody>
                  <a:tcPr marL="49662" marR="49662" marT="0" marB="0"/>
                </a:tc>
                <a:tc>
                  <a:txBody>
                    <a:bodyPr/>
                    <a:lstStyle/>
                    <a:p>
                      <a:pPr algn="ctr">
                        <a:spcBef>
                          <a:spcPts val="600"/>
                        </a:spcBef>
                        <a:spcAft>
                          <a:spcPts val="0"/>
                        </a:spcAft>
                      </a:pPr>
                      <a:r>
                        <a:rPr lang="vi-VN" sz="2000" spc="-20" dirty="0">
                          <a:latin typeface="+mj-lt"/>
                        </a:rPr>
                        <a:t>Đề tài</a:t>
                      </a:r>
                      <a:endParaRPr lang="en-US" sz="2000" b="1" dirty="0">
                        <a:solidFill>
                          <a:srgbClr val="000000"/>
                        </a:solidFill>
                        <a:latin typeface="+mj-lt"/>
                        <a:ea typeface="Calibri"/>
                      </a:endParaRPr>
                    </a:p>
                  </a:txBody>
                  <a:tcPr marL="49662" marR="49662" marT="0" marB="0"/>
                </a:tc>
              </a:tr>
              <a:tr h="4944119">
                <a:tc>
                  <a:txBody>
                    <a:bodyPr/>
                    <a:lstStyle/>
                    <a:p>
                      <a:pPr algn="ctr">
                        <a:spcBef>
                          <a:spcPts val="600"/>
                        </a:spcBef>
                        <a:spcAft>
                          <a:spcPts val="0"/>
                        </a:spcAft>
                      </a:pPr>
                      <a:r>
                        <a:rPr lang="vi-VN" sz="2000" spc="-20" dirty="0">
                          <a:latin typeface="+mj-lt"/>
                        </a:rPr>
                        <a:t>Ngôi thứ 3</a:t>
                      </a:r>
                      <a:endParaRPr lang="en-US" sz="2000" dirty="0">
                        <a:solidFill>
                          <a:srgbClr val="000000"/>
                        </a:solidFill>
                        <a:latin typeface="+mj-lt"/>
                        <a:ea typeface="Calibri"/>
                      </a:endParaRPr>
                    </a:p>
                  </a:txBody>
                  <a:tcPr marL="49662" marR="49662" marT="0" marB="0"/>
                </a:tc>
                <a:tc>
                  <a:txBody>
                    <a:bodyPr/>
                    <a:lstStyle/>
                    <a:p>
                      <a:pPr algn="ctr">
                        <a:spcBef>
                          <a:spcPts val="600"/>
                        </a:spcBef>
                        <a:spcAft>
                          <a:spcPts val="0"/>
                        </a:spcAft>
                      </a:pPr>
                      <a:r>
                        <a:rPr lang="vi-VN" sz="2000" spc="-20" dirty="0">
                          <a:latin typeface="+mj-lt"/>
                        </a:rPr>
                        <a:t>Xiu : nữ họa sĩ nghèo đam mê nghệ thuật</a:t>
                      </a:r>
                      <a:endParaRPr lang="en-US" sz="2000" dirty="0">
                        <a:latin typeface="+mj-lt"/>
                      </a:endParaRPr>
                    </a:p>
                    <a:p>
                      <a:pPr algn="ctr">
                        <a:spcBef>
                          <a:spcPts val="600"/>
                        </a:spcBef>
                        <a:spcAft>
                          <a:spcPts val="0"/>
                        </a:spcAft>
                      </a:pPr>
                      <a:r>
                        <a:rPr lang="vi-VN" sz="2000" spc="-20" dirty="0">
                          <a:latin typeface="+mj-lt"/>
                        </a:rPr>
                        <a:t>Giôn-xi nữ họa sĩ nghèo, bị bệnh viêm phổi, mất niềm tin và buông xuôi sinh mạng của mình</a:t>
                      </a:r>
                      <a:endParaRPr lang="en-US" sz="2000" dirty="0">
                        <a:latin typeface="+mj-lt"/>
                      </a:endParaRPr>
                    </a:p>
                    <a:p>
                      <a:pPr algn="ctr">
                        <a:spcBef>
                          <a:spcPts val="600"/>
                        </a:spcBef>
                        <a:spcAft>
                          <a:spcPts val="0"/>
                        </a:spcAft>
                      </a:pPr>
                      <a:r>
                        <a:rPr lang="vi-VN" sz="2000" spc="-20" dirty="0">
                          <a:latin typeface="+mj-lt"/>
                        </a:rPr>
                        <a:t>Cụ Bơ-men: họa sĩ già, chưa thành công, vẫn miệt mài theo đuổi ước mơ nghệ thuật</a:t>
                      </a:r>
                      <a:endParaRPr lang="en-US" sz="2000" dirty="0">
                        <a:solidFill>
                          <a:srgbClr val="000000"/>
                        </a:solidFill>
                        <a:latin typeface="+mj-lt"/>
                        <a:ea typeface="Calibri"/>
                      </a:endParaRPr>
                    </a:p>
                  </a:txBody>
                  <a:tcPr marL="49662" marR="49662" marT="0" marB="0"/>
                </a:tc>
                <a:tc>
                  <a:txBody>
                    <a:bodyPr/>
                    <a:lstStyle/>
                    <a:p>
                      <a:pPr algn="ctr">
                        <a:spcBef>
                          <a:spcPts val="600"/>
                        </a:spcBef>
                        <a:spcAft>
                          <a:spcPts val="0"/>
                        </a:spcAft>
                      </a:pPr>
                      <a:r>
                        <a:rPr lang="vi-VN" sz="2000" spc="-20" dirty="0">
                          <a:latin typeface="+mj-lt"/>
                        </a:rPr>
                        <a:t>Xiu và Giôn-xi là hai nữ họa sĩ nghèo, còn trẻ, sống trong một căn hộ thuê ở gần công viên Oa-sinh-tơn. Cụ Bơ-men cũng là một họa sĩ nghèo thuê phòng ở tầng dưới. Bốn chục năm nay cụ mơ ước vẽ một kiệt tác nhưng chưa thực hiện được. Lúc đó vào mùa đông, Giôn-xi bị bệnh sưng phổi. Bệnh tật và nghèo túng khiến cô tuyệt vọng không muốn sống nữa. Cô đếm từng chiếc lá còn lại trên cây thường xuân bám vào tường gạch đối diện với cửa sổ, chờ khi nào chiếc lá cuối cùng rụng nốt thì cô cũng buông xuôi, lìa đời. Biết được suy nghĩ đó của Giôn-xi, cụ Bơ-men âm thầm thức suốt đêm mưa gió bão bùng để vẽ chiếc lá thường xuân như thật. Chiếc lá khiến Giôn-xi nghĩ lại, cô hy vọng và muốn được sống. Tuy nhiên, cụ Bơ-men lại chết vì bệnh sưng phổi khi sáng tạo chiếc lá cuối cùng để cứu Giôn-xi</a:t>
                      </a:r>
                      <a:endParaRPr lang="en-US" sz="2000" dirty="0">
                        <a:solidFill>
                          <a:srgbClr val="000000"/>
                        </a:solidFill>
                        <a:latin typeface="+mj-lt"/>
                        <a:ea typeface="Calibri"/>
                      </a:endParaRPr>
                    </a:p>
                  </a:txBody>
                  <a:tcPr marL="49662" marR="49662" marT="0" marB="0"/>
                </a:tc>
                <a:tc>
                  <a:txBody>
                    <a:bodyPr/>
                    <a:lstStyle/>
                    <a:p>
                      <a:pPr algn="ctr">
                        <a:spcBef>
                          <a:spcPts val="600"/>
                        </a:spcBef>
                        <a:spcAft>
                          <a:spcPts val="0"/>
                        </a:spcAft>
                      </a:pPr>
                      <a:r>
                        <a:rPr lang="en-US" sz="2000" spc="-20" dirty="0" smtClean="0">
                          <a:latin typeface="+mj-lt"/>
                        </a:rPr>
                        <a:t>C</a:t>
                      </a:r>
                      <a:r>
                        <a:rPr lang="vi-VN" sz="2000" spc="-20" dirty="0" smtClean="0">
                          <a:latin typeface="+mj-lt"/>
                        </a:rPr>
                        <a:t>a </a:t>
                      </a:r>
                      <a:r>
                        <a:rPr lang="vi-VN" sz="2000" spc="-20" dirty="0">
                          <a:latin typeface="+mj-lt"/>
                        </a:rPr>
                        <a:t>ngợi tình yêu thương cao cả giữa những con người nghèo khổ. Tôn vinh giá trị, sức mạnh của nghệ thuật chân chính mang đến niềm vui và hạnh phúc cho con người..</a:t>
                      </a:r>
                      <a:endParaRPr lang="en-US" sz="2000" dirty="0">
                        <a:solidFill>
                          <a:srgbClr val="000000"/>
                        </a:solidFill>
                        <a:latin typeface="+mj-lt"/>
                        <a:ea typeface="Calibri"/>
                      </a:endParaRPr>
                    </a:p>
                  </a:txBody>
                  <a:tcPr marL="49662" marR="49662" marT="0" marB="0"/>
                </a:tc>
              </a:tr>
            </a:tbl>
          </a:graphicData>
        </a:graphic>
      </p:graphicFrame>
      <p:sp>
        <p:nvSpPr>
          <p:cNvPr id="4" name="TextBox 3"/>
          <p:cNvSpPr txBox="1"/>
          <p:nvPr/>
        </p:nvSpPr>
        <p:spPr>
          <a:xfrm>
            <a:off x="5042263" y="156755"/>
            <a:ext cx="4135920" cy="461665"/>
          </a:xfrm>
          <a:prstGeom prst="rect">
            <a:avLst/>
          </a:prstGeom>
          <a:noFill/>
        </p:spPr>
        <p:txBody>
          <a:bodyPr wrap="square" rtlCol="0">
            <a:spAutoFit/>
          </a:bodyPr>
          <a:lstStyle/>
          <a:p>
            <a:r>
              <a:rPr lang="en-US" sz="2400" b="1" u="sng" dirty="0" smtClean="0"/>
              <a:t>PHIẾU HỌC TẬP SỐ 2</a:t>
            </a:r>
            <a:endParaRPr lang="en-US" sz="2400" b="1" u="sng" dirty="0"/>
          </a:p>
        </p:txBody>
      </p:sp>
      <p:pic>
        <p:nvPicPr>
          <p:cNvPr id="5" name="图片 10">
            <a:extLst>
              <a:ext uri="{FF2B5EF4-FFF2-40B4-BE49-F238E27FC236}">
                <a16:creationId xmlns:a16="http://schemas.microsoft.com/office/drawing/2014/main" xmlns="" id="{FD99C548-E5E0-48F2-BCF2-3F296A5953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053" b="17680"/>
          <a:stretch/>
        </p:blipFill>
        <p:spPr>
          <a:xfrm rot="15516662">
            <a:off x="11314046" y="-263066"/>
            <a:ext cx="950906" cy="1034563"/>
          </a:xfrm>
          <a:prstGeom prst="rect">
            <a:avLst/>
          </a:prstGeom>
        </p:spPr>
      </p:pic>
      <p:pic>
        <p:nvPicPr>
          <p:cNvPr id="6" name="图片 33">
            <a:extLst>
              <a:ext uri="{FF2B5EF4-FFF2-40B4-BE49-F238E27FC236}">
                <a16:creationId xmlns:a16="http://schemas.microsoft.com/office/drawing/2014/main" xmlns="" id="{AB911176-C9BB-4A1F-966E-2DCFB6CCC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67" y="-624984"/>
            <a:ext cx="1768233" cy="1909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373</TotalTime>
  <Words>995</Words>
  <Application>Microsoft Office PowerPoint</Application>
  <PresentationFormat>Widescreen</PresentationFormat>
  <Paragraphs>123</Paragraphs>
  <Slides>15</Slides>
  <Notes>3</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15</vt:i4>
      </vt:variant>
    </vt:vector>
  </HeadingPairs>
  <TitlesOfParts>
    <vt:vector size="36" baseType="lpstr">
      <vt:lpstr>Arial Unicode MS</vt:lpstr>
      <vt:lpstr>微软雅黑</vt:lpstr>
      <vt:lpstr>宋体</vt:lpstr>
      <vt:lpstr>宋体</vt:lpstr>
      <vt:lpstr>.VnBodoniH</vt:lpstr>
      <vt:lpstr>Arial</vt:lpstr>
      <vt:lpstr>Bahnschrift Condensed</vt:lpstr>
      <vt:lpstr>Calibri</vt:lpstr>
      <vt:lpstr>Calibri Light</vt:lpstr>
      <vt:lpstr>Chiller</vt:lpstr>
      <vt:lpstr>ITC Avant Garde Std Bk</vt:lpstr>
      <vt:lpstr>黑体</vt:lpstr>
      <vt:lpstr>Times New Roman</vt:lpstr>
      <vt:lpstr>华康海报体W12(P)</vt:lpstr>
      <vt:lpstr>等线</vt:lpstr>
      <vt:lpstr>Office 主题</vt:lpstr>
      <vt:lpstr>1_Office 主题</vt:lpstr>
      <vt:lpstr>Office Theme</vt:lpstr>
      <vt:lpstr>2_Office Theme</vt:lpstr>
      <vt:lpstr>2_Default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39</cp:revision>
  <dcterms:created xsi:type="dcterms:W3CDTF">2022-06-19T14:10:17Z</dcterms:created>
  <dcterms:modified xsi:type="dcterms:W3CDTF">2026-01-29T06:15:55Z</dcterms:modified>
</cp:coreProperties>
</file>