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697" r:id="rId4"/>
  </p:sldMasterIdLst>
  <p:notesMasterIdLst>
    <p:notesMasterId r:id="rId36"/>
  </p:notesMasterIdLst>
  <p:sldIdLst>
    <p:sldId id="300" r:id="rId5"/>
    <p:sldId id="30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4" r:id="rId25"/>
    <p:sldId id="283" r:id="rId26"/>
    <p:sldId id="285" r:id="rId27"/>
    <p:sldId id="286" r:id="rId28"/>
    <p:sldId id="287" r:id="rId29"/>
    <p:sldId id="288" r:id="rId30"/>
    <p:sldId id="292" r:id="rId31"/>
    <p:sldId id="302" r:id="rId32"/>
    <p:sldId id="293" r:id="rId33"/>
    <p:sldId id="298" r:id="rId34"/>
    <p:sldId id="29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7EBAE-C76D-4417-BEDB-88B2C41511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B7AC3-84D6-42DD-A5AD-39BE7F654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>
                <a:solidFill>
                  <a:prstClr val="black"/>
                </a:solidFill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>
                <a:solidFill>
                  <a:prstClr val="black"/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0357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0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5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83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2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231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xmlns="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67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D6008956-0B06-40CE-B063-68DF2ECA9D66}"/>
              </a:ext>
            </a:extLst>
          </p:cNvPr>
          <p:cNvSpPr/>
          <p:nvPr userDrawn="1"/>
        </p:nvSpPr>
        <p:spPr>
          <a:xfrm>
            <a:off x="2597370" y="5117072"/>
            <a:ext cx="972430" cy="153378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79C46A5D-CDB4-4268-AB6A-AB8617C7B237}"/>
              </a:ext>
            </a:extLst>
          </p:cNvPr>
          <p:cNvSpPr/>
          <p:nvPr userDrawn="1"/>
        </p:nvSpPr>
        <p:spPr>
          <a:xfrm>
            <a:off x="2322359" y="5783324"/>
            <a:ext cx="550021" cy="867530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F8044CC-261A-40D2-AAFB-4B4954FFF4CC}"/>
              </a:ext>
            </a:extLst>
          </p:cNvPr>
          <p:cNvSpPr/>
          <p:nvPr userDrawn="1"/>
        </p:nvSpPr>
        <p:spPr>
          <a:xfrm>
            <a:off x="3188101" y="5913452"/>
            <a:ext cx="467519" cy="73740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8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5886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606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832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1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xmlns="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70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7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3559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66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993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6698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2310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93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347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73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1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1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04D4C-B8E5-421F-BCD2-B2B9B7A3F00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2029-7E08-4D06-9245-3615554073B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014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 l="49259" b="18374"/>
          <a:stretch/>
        </p:blipFill>
        <p:spPr>
          <a:xfrm rot="5400000">
            <a:off x="557516" y="-582917"/>
            <a:ext cx="1971064" cy="3111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Shape 72"/>
          <p:cNvGrpSpPr/>
          <p:nvPr/>
        </p:nvGrpSpPr>
        <p:grpSpPr>
          <a:xfrm>
            <a:off x="820302" y="775000"/>
            <a:ext cx="10551199" cy="5308000"/>
            <a:chOff x="615225" y="581250"/>
            <a:chExt cx="7913399" cy="3981000"/>
          </a:xfrm>
        </p:grpSpPr>
        <p:sp>
          <p:nvSpPr>
            <p:cNvPr id="73" name="Shape 7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668802" y="1392235"/>
            <a:ext cx="8854399" cy="665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17197" b="18533"/>
          <a:stretch/>
        </p:blipFill>
        <p:spPr>
          <a:xfrm>
            <a:off x="9220202" y="3852833"/>
            <a:ext cx="2971799" cy="300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737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9" indent="0" algn="ctr">
              <a:buNone/>
              <a:defRPr/>
            </a:lvl4pPr>
            <a:lvl5pPr marL="1828891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BBA9D-286E-4BE8-902D-2A0D53C70E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1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248A8-DE22-4753-B518-A8A995835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5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9" indent="0">
              <a:buNone/>
              <a:defRPr sz="1400"/>
            </a:lvl4pPr>
            <a:lvl5pPr marL="1828891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E5BBC-DECC-4F3C-BE16-989560BA4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0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FA519-13AB-4FF3-A298-CB18787DF1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0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F1187-6A8E-4DA0-ABC8-18F44095F6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5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04B64-928D-4C5C-884B-C598DF08D4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9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5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E9885-B3B3-4B8D-9458-3D2222BA5F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3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F226-CA87-4103-97CD-FCBD57E718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2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9055F-7BA0-4CB9-96AD-4D0584F34B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9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B8752-5FE0-4E90-B74F-CF6D48F6C3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0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F161A-C769-4343-AE1C-4C3EEB4E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4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94526-D3C8-44F0-B27B-6799CBB353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5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FB660-CC65-4BA2-99B5-C2DA74A150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0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51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46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3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6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6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75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44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5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21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58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697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75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2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7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8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3C77-1359-4F11-821C-9A5374223A4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43BD-0D61-4BB7-8AFB-19560D7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2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43F6D9-8877-4341-A327-038AEBC6AAB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1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17" indent="-34291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57" indent="-22861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80" indent="-22861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503" indent="-22861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726" indent="-2286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949" indent="-2286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171" indent="-2286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394" indent="-2286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8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484438" y="987425"/>
            <a:ext cx="7313614" cy="4824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21798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MỪNH QUÝ THẦY CÔ DỰ GIỜ THĂM LỚP!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536950" y="3886201"/>
            <a:ext cx="5644757" cy="646331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Môn:Ngữ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p:pic>
        <p:nvPicPr>
          <p:cNvPr id="2054" name="Picture 6" descr="2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2" y="2338388"/>
            <a:ext cx="4810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2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034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56622"/>
              </p:ext>
            </p:extLst>
          </p:nvPr>
        </p:nvGraphicFramePr>
        <p:xfrm>
          <a:off x="1713345" y="1027906"/>
          <a:ext cx="8765309" cy="7551818"/>
        </p:xfrm>
        <a:graphic>
          <a:graphicData uri="http://schemas.openxmlformats.org/drawingml/2006/table">
            <a:tbl>
              <a:tblPr firstRow="1" firstCol="1" bandRow="1"/>
              <a:tblGrid>
                <a:gridCol w="8765309">
                  <a:extLst>
                    <a:ext uri="{9D8B030D-6E8A-4147-A177-3AD203B41FA5}">
                      <a16:colId xmlns:a16="http://schemas.microsoft.com/office/drawing/2014/main" xmlns="" val="3932402498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II. KHÁM PHÁ CHI TIẾT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Chân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An-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đéc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</a:t>
                      </a:r>
                      <a:r>
                        <a:rPr lang="it-IT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tập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2.1)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Cuộc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giữa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An-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đéc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xen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gái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chuyến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xe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đêm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2.1.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Lời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tiên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đoán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An-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đéc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xen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tương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lai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gái</a:t>
                      </a: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2.2.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Mong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ước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tình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cảm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An-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đéc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xen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dành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gái</a:t>
                      </a: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800" b="0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Phiếu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tập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2.2)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31" marR="27631" marT="27631" marB="27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950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08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27178"/>
              </p:ext>
            </p:extLst>
          </p:nvPr>
        </p:nvGraphicFramePr>
        <p:xfrm>
          <a:off x="1759527" y="843179"/>
          <a:ext cx="8539019" cy="7765178"/>
        </p:xfrm>
        <a:graphic>
          <a:graphicData uri="http://schemas.openxmlformats.org/drawingml/2006/table">
            <a:tbl>
              <a:tblPr firstRow="1" firstCol="1" bandRow="1"/>
              <a:tblGrid>
                <a:gridCol w="8539019">
                  <a:extLst>
                    <a:ext uri="{9D8B030D-6E8A-4147-A177-3AD203B41FA5}">
                      <a16:colId xmlns:a16="http://schemas.microsoft.com/office/drawing/2014/main" xmlns="" val="3932402498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GV chia HS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PHT 2.1; 2.2 </a:t>
                      </a:r>
                      <a:r>
                        <a:rPr lang="en-US" sz="28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 2: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đéc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xen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2.1)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 3, 4: 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hiểu về cuộc trò chuyện 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đéc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xen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2.2)</a:t>
                      </a:r>
                      <a:endParaRPr lang="en-US" sz="28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31" marR="27631" marT="27631" marB="27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950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42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42202"/>
              </p:ext>
            </p:extLst>
          </p:nvPr>
        </p:nvGraphicFramePr>
        <p:xfrm>
          <a:off x="406398" y="1394692"/>
          <a:ext cx="11443856" cy="5221224"/>
        </p:xfrm>
        <a:graphic>
          <a:graphicData uri="http://schemas.openxmlformats.org/drawingml/2006/table">
            <a:tbl>
              <a:tblPr firstRow="1" firstCol="1" bandRow="1"/>
              <a:tblGrid>
                <a:gridCol w="5721928">
                  <a:extLst>
                    <a:ext uri="{9D8B030D-6E8A-4147-A177-3AD203B41FA5}">
                      <a16:colId xmlns:a16="http://schemas.microsoft.com/office/drawing/2014/main" xmlns="" val="2743065906"/>
                    </a:ext>
                  </a:extLst>
                </a:gridCol>
                <a:gridCol w="5721928">
                  <a:extLst>
                    <a:ext uri="{9D8B030D-6E8A-4147-A177-3AD203B41FA5}">
                      <a16:colId xmlns:a16="http://schemas.microsoft.com/office/drawing/2014/main" xmlns="" val="3360871418"/>
                    </a:ext>
                  </a:extLst>
                </a:gridCol>
              </a:tblGrid>
              <a:tr h="943923">
                <a:tc gridSpan="2">
                  <a:txBody>
                    <a:bodyPr/>
                    <a:lstStyle/>
                    <a:p>
                      <a:pPr marL="521970" indent="-124460" algn="ctr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28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2.1: </a:t>
                      </a:r>
                      <a:r>
                        <a:rPr lang="en-US" sz="2800" b="1" i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2800" b="1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r>
                        <a:rPr lang="en-US" sz="2800" b="1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800" b="1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chân</a:t>
                      </a:r>
                      <a:r>
                        <a:rPr lang="en-US" sz="2800" b="1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i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An-</a:t>
                      </a:r>
                      <a:r>
                        <a:rPr lang="en-US" sz="2800" b="1" i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đéc</a:t>
                      </a:r>
                      <a:r>
                        <a:rPr lang="en-US" sz="2800" b="1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800" b="1" i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xen</a:t>
                      </a:r>
                      <a:endParaRPr lang="en-US" sz="2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21970" indent="-124460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2800" b="1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HS: </a:t>
                      </a:r>
                      <a:r>
                        <a:rPr lang="en-US" sz="2800" b="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28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800" b="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r>
                        <a:rPr lang="en-US" sz="28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An-</a:t>
                      </a:r>
                      <a:r>
                        <a:rPr lang="en-US" sz="2800" b="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đéc</a:t>
                      </a:r>
                      <a:r>
                        <a:rPr lang="en-US" sz="28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800" b="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xen</a:t>
                      </a:r>
                      <a:r>
                        <a:rPr lang="en-US" sz="2800" b="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2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6761437"/>
                  </a:ext>
                </a:extLst>
              </a:tr>
              <a:tr h="366298">
                <a:tc>
                  <a:txBody>
                    <a:bodyPr/>
                    <a:lstStyle/>
                    <a:p>
                      <a:pPr marL="521970" indent="-124460" algn="ctr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diện</a:t>
                      </a:r>
                      <a:endParaRPr lang="en-US" sz="2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970" indent="-124460" algn="ctr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 tiết 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2042236"/>
                  </a:ext>
                </a:extLst>
              </a:tr>
              <a:tr h="366298">
                <a:tc>
                  <a:txBody>
                    <a:bodyPr/>
                    <a:lstStyle/>
                    <a:p>
                      <a:pPr marL="521970" indent="-124460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Ngoại hình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970" indent="-124460" algn="ctr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7310330"/>
                  </a:ext>
                </a:extLst>
              </a:tr>
              <a:tr h="476188">
                <a:tc>
                  <a:txBody>
                    <a:bodyPr/>
                    <a:lstStyle/>
                    <a:p>
                      <a:pPr marL="521970" indent="-124460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 động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..........................................................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5796842"/>
                  </a:ext>
                </a:extLst>
              </a:tr>
              <a:tr h="476188">
                <a:tc>
                  <a:txBody>
                    <a:bodyPr/>
                    <a:lstStyle/>
                    <a:p>
                      <a:pPr marL="521970" indent="-124460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Thái độ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..........................................................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2016809"/>
                  </a:ext>
                </a:extLst>
              </a:tr>
              <a:tr h="943923">
                <a:tc gridSpan="2">
                  <a:txBody>
                    <a:bodyPr/>
                    <a:lstStyle/>
                    <a:p>
                      <a:pPr marL="521970" indent="-124460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=&gt; </a:t>
                      </a:r>
                      <a:r>
                        <a:rPr lang="en-US" sz="2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xét</a:t>
                      </a:r>
                      <a:r>
                        <a:rPr lang="en-US" sz="2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An-</a:t>
                      </a:r>
                      <a:r>
                        <a:rPr lang="en-US" sz="2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đéc</a:t>
                      </a:r>
                      <a:r>
                        <a:rPr lang="en-US" sz="2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xen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:.........................................................</a:t>
                      </a:r>
                      <a:endParaRPr lang="en-US" sz="2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21970" indent="-124460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..........................................................................................................................</a:t>
                      </a:r>
                      <a:endParaRPr lang="en-US" sz="2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699270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13" y="282259"/>
            <a:ext cx="5747045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6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46231"/>
              </p:ext>
            </p:extLst>
          </p:nvPr>
        </p:nvGraphicFramePr>
        <p:xfrm>
          <a:off x="360216" y="1588655"/>
          <a:ext cx="11416147" cy="5160266"/>
        </p:xfrm>
        <a:graphic>
          <a:graphicData uri="http://schemas.openxmlformats.org/drawingml/2006/table">
            <a:tbl>
              <a:tblPr firstRow="1" firstCol="1" bandRow="1"/>
              <a:tblGrid>
                <a:gridCol w="2253559">
                  <a:extLst>
                    <a:ext uri="{9D8B030D-6E8A-4147-A177-3AD203B41FA5}">
                      <a16:colId xmlns:a16="http://schemas.microsoft.com/office/drawing/2014/main" xmlns="" val="271207738"/>
                    </a:ext>
                  </a:extLst>
                </a:gridCol>
                <a:gridCol w="4581294">
                  <a:extLst>
                    <a:ext uri="{9D8B030D-6E8A-4147-A177-3AD203B41FA5}">
                      <a16:colId xmlns:a16="http://schemas.microsoft.com/office/drawing/2014/main" xmlns="" val="3011210055"/>
                    </a:ext>
                  </a:extLst>
                </a:gridCol>
                <a:gridCol w="4581294">
                  <a:extLst>
                    <a:ext uri="{9D8B030D-6E8A-4147-A177-3AD203B41FA5}">
                      <a16:colId xmlns:a16="http://schemas.microsoft.com/office/drawing/2014/main" xmlns="" val="2066759752"/>
                    </a:ext>
                  </a:extLst>
                </a:gridCol>
              </a:tblGrid>
              <a:tr h="1166364">
                <a:tc gridSpan="3">
                  <a:txBody>
                    <a:bodyPr/>
                    <a:lstStyle/>
                    <a:p>
                      <a:pPr marL="521970" indent="-124460" algn="ctr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 học tập 2.2: </a:t>
                      </a:r>
                      <a:r>
                        <a:rPr lang="en-US" sz="2800" b="1" i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hiểu về cuộc trò chuyện giữa An-đéc-xen và 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21970" indent="-124460" algn="ctr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 cô gái  trong chuyến xe đêm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517210"/>
                  </a:ext>
                </a:extLst>
              </a:tr>
              <a:tr h="498494">
                <a:tc gridSpan="2">
                  <a:txBody>
                    <a:bodyPr/>
                    <a:lstStyle/>
                    <a:p>
                      <a:pPr marL="521970" indent="-124460" algn="ctr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 tìm hiểu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1970" indent="-124460" algn="ctr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 trả lời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3390074"/>
                  </a:ext>
                </a:extLst>
              </a:tr>
              <a:tr h="498494">
                <a:tc rowSpan="3">
                  <a:txBody>
                    <a:bodyPr/>
                    <a:lstStyle/>
                    <a:p>
                      <a:pPr marL="521970" indent="-124460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Lời tiên đoán của An-đéc-xen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970" indent="-124460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 với Ni-cô-li-a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8754055"/>
                  </a:ext>
                </a:extLst>
              </a:tr>
              <a:tr h="498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1970" indent="-124460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 với Ma-ri-a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8761172"/>
                  </a:ext>
                </a:extLst>
              </a:tr>
              <a:tr h="11628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1970" indent="-124460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 với An-na</a:t>
                      </a:r>
                      <a:endParaRPr lang="en-US" sz="28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1387049"/>
                  </a:ext>
                </a:extLst>
              </a:tr>
              <a:tr h="1052263">
                <a:tc gridSpan="2">
                  <a:txBody>
                    <a:bodyPr/>
                    <a:lstStyle/>
                    <a:p>
                      <a:pPr marL="521970" indent="-124460">
                        <a:lnSpc>
                          <a:spcPct val="13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Mong ước, tình cảm của An-đéc-xen đối với những cô gái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472805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14" y="328441"/>
            <a:ext cx="5747045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6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7345" cy="6858000"/>
          </a:xfrm>
        </p:spPr>
      </p:pic>
      <p:sp>
        <p:nvSpPr>
          <p:cNvPr id="5" name="Rectangle 4"/>
          <p:cNvSpPr/>
          <p:nvPr/>
        </p:nvSpPr>
        <p:spPr>
          <a:xfrm>
            <a:off x="2529685" y="365125"/>
            <a:ext cx="6140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dung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593272" y="1127917"/>
            <a:ext cx="8940799" cy="519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An-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đéc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kều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nhút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rậm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rám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Cho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88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7345" cy="6858000"/>
          </a:xfrm>
        </p:spPr>
      </p:pic>
      <p:sp>
        <p:nvSpPr>
          <p:cNvPr id="5" name="Rectangle 4"/>
          <p:cNvSpPr/>
          <p:nvPr/>
        </p:nvSpPr>
        <p:spPr>
          <a:xfrm>
            <a:off x="2529685" y="365125"/>
            <a:ext cx="6140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dung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593272" y="1127917"/>
            <a:ext cx="8940799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Guýt-len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03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7345" cy="6858000"/>
          </a:xfrm>
        </p:spPr>
      </p:pic>
      <p:sp>
        <p:nvSpPr>
          <p:cNvPr id="5" name="Rectangle 4"/>
          <p:cNvSpPr/>
          <p:nvPr/>
        </p:nvSpPr>
        <p:spPr>
          <a:xfrm>
            <a:off x="2529685" y="365125"/>
            <a:ext cx="6140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dung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593272" y="1127917"/>
            <a:ext cx="89407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Hăm-lét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An-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Cho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2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108364" y="0"/>
            <a:ext cx="9190181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970" indent="-124460" algn="ctr">
              <a:lnSpc>
                <a:spcPct val="130000"/>
              </a:lnSpc>
              <a:spcBef>
                <a:spcPts val="87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09" y="1092832"/>
            <a:ext cx="11656291" cy="5260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endParaRPr lang="en-U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a/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Ni-</a:t>
            </a:r>
            <a:r>
              <a:rPr lang="en-US" sz="28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-li-a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An-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đéc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Ni-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-li-a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phất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phơ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nhè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thảy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An-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đéc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dặm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qua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tuyết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cằn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cơn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1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108364" y="0"/>
            <a:ext cx="9190181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970" indent="-124460" algn="ctr">
              <a:lnSpc>
                <a:spcPct val="130000"/>
              </a:lnSpc>
              <a:spcBef>
                <a:spcPts val="87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09" y="1092832"/>
            <a:ext cx="11656291" cy="588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endParaRPr lang="en-U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 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108364" y="0"/>
            <a:ext cx="9190181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970" indent="-124460" algn="ctr">
              <a:lnSpc>
                <a:spcPct val="130000"/>
              </a:lnSpc>
              <a:spcBef>
                <a:spcPts val="87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09" y="1092832"/>
            <a:ext cx="11656291" cy="416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endParaRPr lang="en-U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2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="" xmlns:a16="http://schemas.microsoft.com/office/drawing/2014/main" id="{7899386F-EC9C-BF02-079D-EB24F95BEB57}"/>
              </a:ext>
            </a:extLst>
          </p:cNvPr>
          <p:cNvSpPr/>
          <p:nvPr/>
        </p:nvSpPr>
        <p:spPr>
          <a:xfrm>
            <a:off x="0" y="0"/>
            <a:ext cx="12192000" cy="6875711"/>
          </a:xfrm>
          <a:custGeom>
            <a:avLst/>
            <a:gdLst/>
            <a:ahLst/>
            <a:cxnLst/>
            <a:rect l="l" t="t" r="r" b="b"/>
            <a:pathLst>
              <a:path w="18288000" h="10313566">
                <a:moveTo>
                  <a:pt x="0" y="0"/>
                </a:moveTo>
                <a:lnTo>
                  <a:pt x="18288000" y="0"/>
                </a:lnTo>
                <a:lnTo>
                  <a:pt x="18288000" y="10313566"/>
                </a:lnTo>
                <a:lnTo>
                  <a:pt x="0" y="10313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0" r="-140"/>
            </a:stretch>
          </a:blipFill>
        </p:spPr>
        <p:txBody>
          <a:bodyPr/>
          <a:lstStyle/>
          <a:p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="" xmlns:a16="http://schemas.microsoft.com/office/drawing/2014/main" id="{6B70EE5D-EDF1-60F3-9F77-74FD04BDE74E}"/>
              </a:ext>
            </a:extLst>
          </p:cNvPr>
          <p:cNvSpPr/>
          <p:nvPr/>
        </p:nvSpPr>
        <p:spPr>
          <a:xfrm>
            <a:off x="-189710" y="-140104"/>
            <a:ext cx="12192000" cy="6857131"/>
          </a:xfrm>
          <a:custGeom>
            <a:avLst/>
            <a:gdLst/>
            <a:ahLst/>
            <a:cxnLst/>
            <a:rect l="l" t="t" r="r" b="b"/>
            <a:pathLst>
              <a:path w="18288000" h="10285696">
                <a:moveTo>
                  <a:pt x="0" y="0"/>
                </a:moveTo>
                <a:lnTo>
                  <a:pt x="18288000" y="0"/>
                </a:lnTo>
                <a:lnTo>
                  <a:pt x="18288000" y="10285696"/>
                </a:lnTo>
                <a:lnTo>
                  <a:pt x="0" y="102856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  <p:txBody>
          <a:bodyPr/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22705" y="1674832"/>
            <a:ext cx="7767171" cy="1227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4"/>
              </a:lnSpc>
              <a:spcBef>
                <a:spcPct val="0"/>
              </a:spcBef>
            </a:pPr>
            <a:r>
              <a:rPr lang="en-US" sz="7467" b="1" dirty="0" smtClean="0">
                <a:solidFill>
                  <a:srgbClr val="FF0000"/>
                </a:solidFill>
                <a:latin typeface="Saira Stencil One"/>
              </a:rPr>
              <a:t>XE ĐÊM</a:t>
            </a:r>
            <a:endParaRPr lang="en-US" sz="7467" b="1" dirty="0">
              <a:solidFill>
                <a:srgbClr val="FF0000"/>
              </a:solidFill>
              <a:latin typeface="Saira Stencil On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2247" y="389485"/>
            <a:ext cx="10122435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  NHÀ VĂN VÀ TRANG VIẾT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E8D235-77EC-1398-DAD5-9543BAF67DCF}"/>
              </a:ext>
            </a:extLst>
          </p:cNvPr>
          <p:cNvSpPr txBox="1"/>
          <p:nvPr/>
        </p:nvSpPr>
        <p:spPr>
          <a:xfrm>
            <a:off x="457200" y="1193800"/>
            <a:ext cx="5322567" cy="68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</a:t>
            </a:r>
            <a:r>
              <a:rPr lang="en-US" sz="266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en-US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12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E9A786E-14DB-B9FD-A903-7D85C90BF42A}"/>
              </a:ext>
            </a:extLst>
          </p:cNvPr>
          <p:cNvSpPr txBox="1"/>
          <p:nvPr/>
        </p:nvSpPr>
        <p:spPr>
          <a:xfrm>
            <a:off x="2341549" y="3010423"/>
            <a:ext cx="858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CÔN - XTAN - TIN PAU - XTÔP - XKI)</a:t>
            </a:r>
            <a:r>
              <a:rPr lang="x-non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8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0"/>
            <a:ext cx="11859490" cy="6858000"/>
          </a:xfrm>
        </p:spPr>
      </p:pic>
      <p:sp>
        <p:nvSpPr>
          <p:cNvPr id="5" name="Rectangle 4"/>
          <p:cNvSpPr/>
          <p:nvPr/>
        </p:nvSpPr>
        <p:spPr>
          <a:xfrm>
            <a:off x="369455" y="1358946"/>
            <a:ext cx="11647053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2.2.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tri, An-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đéc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endParaRPr lang="en-US" sz="2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54000" algn="just">
              <a:spcAft>
                <a:spcPts val="0"/>
              </a:spcAft>
            </a:pP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chuyến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Ni-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-li-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Ma-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-a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đéc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8364" y="0"/>
            <a:ext cx="9190181" cy="12126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21970" indent="-124460" algn="ctr">
              <a:lnSpc>
                <a:spcPct val="130000"/>
              </a:lnSpc>
              <a:spcBef>
                <a:spcPts val="87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28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0"/>
            <a:ext cx="11859490" cy="6858000"/>
          </a:xfrm>
        </p:spPr>
      </p:pic>
      <p:sp>
        <p:nvSpPr>
          <p:cNvPr id="6" name="Rectangle 5"/>
          <p:cNvSpPr/>
          <p:nvPr/>
        </p:nvSpPr>
        <p:spPr>
          <a:xfrm>
            <a:off x="461818" y="267854"/>
            <a:ext cx="112314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Giuýt-len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8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654" y="134216"/>
            <a:ext cx="10515600" cy="69705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 CHIA SẺ (5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5" y="831273"/>
            <a:ext cx="11573164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Giuýt-len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“...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Pau-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xtốp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xki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3505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5745"/>
          </a:xfrm>
        </p:spPr>
      </p:pic>
      <p:sp>
        <p:nvSpPr>
          <p:cNvPr id="5" name="Rectangle 4"/>
          <p:cNvSpPr/>
          <p:nvPr/>
        </p:nvSpPr>
        <p:spPr>
          <a:xfrm>
            <a:off x="1639455" y="625939"/>
            <a:ext cx="89130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Giuýt-len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An-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Giuýt-len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giấu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món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lùn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giấu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lừa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ngây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”,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tội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”;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6145" y="5135418"/>
            <a:ext cx="9744363" cy="17225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37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5745"/>
          </a:xfrm>
        </p:spPr>
      </p:pic>
      <p:sp>
        <p:nvSpPr>
          <p:cNvPr id="5" name="Rectangle 4"/>
          <p:cNvSpPr/>
          <p:nvPr/>
        </p:nvSpPr>
        <p:spPr>
          <a:xfrm>
            <a:off x="1256145" y="625939"/>
            <a:ext cx="9642764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Giuýt-len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“...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3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5745"/>
          </a:xfrm>
        </p:spPr>
      </p:pic>
      <p:sp>
        <p:nvSpPr>
          <p:cNvPr id="5" name="Rectangle 4"/>
          <p:cNvSpPr/>
          <p:nvPr/>
        </p:nvSpPr>
        <p:spPr>
          <a:xfrm>
            <a:off x="1256145" y="625939"/>
            <a:ext cx="9642764" cy="115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Giuýt-len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2400" y="2055813"/>
            <a:ext cx="9476509" cy="35744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65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92364"/>
            <a:ext cx="11841018" cy="6765636"/>
          </a:xfrm>
        </p:spPr>
      </p:pic>
      <p:sp>
        <p:nvSpPr>
          <p:cNvPr id="5" name="Rectangle 4"/>
          <p:cNvSpPr/>
          <p:nvPr/>
        </p:nvSpPr>
        <p:spPr>
          <a:xfrm>
            <a:off x="378692" y="0"/>
            <a:ext cx="1139767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Pau-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xtốp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xki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Pau-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xtốp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xki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An-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đéc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Pau-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xtốp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xki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trân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An-đéc-xen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Pau-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xtốp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xki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41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92364"/>
            <a:ext cx="11841018" cy="6765636"/>
          </a:xfrm>
        </p:spPr>
      </p:pic>
      <p:sp>
        <p:nvSpPr>
          <p:cNvPr id="5" name="Rectangle 4"/>
          <p:cNvSpPr/>
          <p:nvPr/>
        </p:nvSpPr>
        <p:spPr>
          <a:xfrm>
            <a:off x="600366" y="365125"/>
            <a:ext cx="113976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58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92364"/>
            <a:ext cx="11841018" cy="6765636"/>
          </a:xfrm>
        </p:spPr>
      </p:pic>
      <p:sp>
        <p:nvSpPr>
          <p:cNvPr id="5" name="Rectangle 4"/>
          <p:cNvSpPr/>
          <p:nvPr/>
        </p:nvSpPr>
        <p:spPr>
          <a:xfrm>
            <a:off x="378692" y="55419"/>
            <a:ext cx="113976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ghệ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567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8109" cy="6858000"/>
          </a:xfrm>
        </p:spPr>
      </p:pic>
      <p:sp>
        <p:nvSpPr>
          <p:cNvPr id="5" name="Rectangle 4"/>
          <p:cNvSpPr/>
          <p:nvPr/>
        </p:nvSpPr>
        <p:spPr>
          <a:xfrm>
            <a:off x="3955555" y="2896578"/>
            <a:ext cx="5315366" cy="1064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IV. LUYỆN TẬP 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00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45" y="105268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22156" r="20787" b="20818"/>
          <a:stretch>
            <a:fillRect/>
          </a:stretch>
        </p:blipFill>
        <p:spPr bwMode="auto">
          <a:xfrm>
            <a:off x="360220" y="952283"/>
            <a:ext cx="5079998" cy="21404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45" y="974009"/>
            <a:ext cx="4738254" cy="2101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92" y="3750564"/>
            <a:ext cx="5180650" cy="2520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45" y="3694545"/>
            <a:ext cx="4738254" cy="2520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77092" y="3160052"/>
            <a:ext cx="248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58" y="6338782"/>
            <a:ext cx="248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0727" y="3092760"/>
            <a:ext cx="278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7090" y="6311088"/>
            <a:ext cx="248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4392" y="3156050"/>
            <a:ext cx="2964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4737" y="3074286"/>
            <a:ext cx="4594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9383" y="6334780"/>
            <a:ext cx="201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45017" y="6337550"/>
            <a:ext cx="262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5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3" grpId="0"/>
      <p:bldP spid="14" grpId="0"/>
      <p:bldP spid="10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962525" y="1149087"/>
            <a:ext cx="7048500" cy="4509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gỡ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,...)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7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401510" y="1149087"/>
            <a:ext cx="10609515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091" y="277091"/>
            <a:ext cx="539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ƯỚNG DẪN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8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2"/>
            <a:ext cx="12108873" cy="6779491"/>
          </a:xfrm>
        </p:spPr>
      </p:pic>
      <p:sp>
        <p:nvSpPr>
          <p:cNvPr id="5" name="Rectangle 4"/>
          <p:cNvSpPr/>
          <p:nvPr/>
        </p:nvSpPr>
        <p:spPr>
          <a:xfrm>
            <a:off x="2078182" y="533961"/>
            <a:ext cx="6096000" cy="12126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ĐỌC –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 HIỂU CHUNG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6218" y="1690688"/>
            <a:ext cx="9476509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algn="just">
              <a:lnSpc>
                <a:spcPct val="130000"/>
              </a:lnSpc>
              <a:spcAft>
                <a:spcPts val="0"/>
              </a:spcAft>
              <a:tabLst>
                <a:tab pos="3209925" algn="l"/>
              </a:tabLs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MS Mincho"/>
              </a:rPr>
              <a:t>Hướng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MS Mincho"/>
              </a:rPr>
              <a:t>dẫn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MS Mincho"/>
              </a:rPr>
              <a:t>phân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MS Mincho"/>
              </a:rPr>
              <a:t>vai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MS Mincho"/>
              </a:rPr>
              <a:t> VB: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2800" dirty="0" smtClean="0">
                <a:effectLst/>
                <a:latin typeface="Times New Roman" panose="02020603050405020304" pitchFamily="18" charset="0"/>
                <a:ea typeface="MS Mincho"/>
              </a:rPr>
              <a:t>Chú ý phân biệt lời của người kể chuyện và lời của nhân vật.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 smtClean="0">
                <a:effectLst/>
                <a:latin typeface="Times New Roman" panose="02020603050405020304" pitchFamily="18" charset="0"/>
                <a:ea typeface="MS Mincho"/>
              </a:rPr>
              <a:t>+ Lời của người kể chuyện: </a:t>
            </a:r>
            <a:r>
              <a:rPr lang="de-DE" sz="2800" dirty="0" smtClean="0">
                <a:effectLst/>
                <a:latin typeface="Times New Roman" panose="02020603050405020304" pitchFamily="18" charset="0"/>
                <a:ea typeface="MS Mincho"/>
              </a:rPr>
              <a:t>đọc với giọng đọc nhẹ nhàng, truyền cảm, phù hợp với giọng văn lãng mạn, trữ tình của Pau-xtốp-xki.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 smtClean="0">
                <a:effectLst/>
                <a:latin typeface="Times New Roman" panose="02020603050405020304" pitchFamily="18" charset="0"/>
                <a:ea typeface="MS Mincho"/>
              </a:rPr>
              <a:t>+ Lời của nhân vật: </a:t>
            </a:r>
            <a:r>
              <a:rPr lang="de-DE" sz="2800" dirty="0" smtClean="0">
                <a:effectLst/>
                <a:latin typeface="Times New Roman" panose="02020603050405020304" pitchFamily="18" charset="0"/>
                <a:ea typeface="MS Mincho"/>
              </a:rPr>
              <a:t>VB có nhiều đối thoại nên cần chú ý về ngữ điệu, giọng điệu phù hợp với tính cách, suy nghĩ của từng nhân vật.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2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2"/>
            <a:ext cx="12108873" cy="6779491"/>
          </a:xfrm>
        </p:spPr>
      </p:pic>
      <p:sp>
        <p:nvSpPr>
          <p:cNvPr id="6" name="Rectangle 5"/>
          <p:cNvSpPr/>
          <p:nvPr/>
        </p:nvSpPr>
        <p:spPr>
          <a:xfrm>
            <a:off x="1376218" y="1690688"/>
            <a:ext cx="9476509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algn="just">
              <a:lnSpc>
                <a:spcPct val="130000"/>
              </a:lnSpc>
              <a:spcAft>
                <a:spcPts val="0"/>
              </a:spcAft>
              <a:tabLst>
                <a:tab pos="3209925" algn="l"/>
              </a:tabLs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MS Mincho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6217" y="2399126"/>
            <a:ext cx="8818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êu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Pau-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xtốp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xki</a:t>
            </a:r>
            <a:endParaRPr lang="en-US" sz="2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6382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188245"/>
              </p:ext>
            </p:extLst>
          </p:nvPr>
        </p:nvGraphicFramePr>
        <p:xfrm>
          <a:off x="769121" y="2196269"/>
          <a:ext cx="9367787" cy="3679535"/>
        </p:xfrm>
        <a:graphic>
          <a:graphicData uri="http://schemas.openxmlformats.org/drawingml/2006/table">
            <a:tbl>
              <a:tblPr firstRow="1" firstCol="1" bandRow="1"/>
              <a:tblGrid>
                <a:gridCol w="5635888">
                  <a:extLst>
                    <a:ext uri="{9D8B030D-6E8A-4147-A177-3AD203B41FA5}">
                      <a16:colId xmlns:a16="http://schemas.microsoft.com/office/drawing/2014/main" xmlns="" val="4208398822"/>
                    </a:ext>
                  </a:extLst>
                </a:gridCol>
                <a:gridCol w="3731899">
                  <a:extLst>
                    <a:ext uri="{9D8B030D-6E8A-4147-A177-3AD203B41FA5}">
                      <a16:colId xmlns:a16="http://schemas.microsoft.com/office/drawing/2014/main" xmlns="" val="938005596"/>
                    </a:ext>
                  </a:extLst>
                </a:gridCol>
              </a:tblGrid>
              <a:tr h="7848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Nêu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dung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tác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874071"/>
                  </a:ext>
                </a:extLst>
              </a:tr>
              <a:tr h="57893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loại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2530663"/>
                  </a:ext>
                </a:extLst>
              </a:tr>
              <a:tr h="57893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Ngôi kể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8433923"/>
                  </a:ext>
                </a:extLst>
              </a:tr>
              <a:tr h="57893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Nhân vật (chính, phụ)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2295122"/>
                  </a:ext>
                </a:extLst>
              </a:tr>
              <a:tr h="57893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Nội dung chính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6784769"/>
                  </a:ext>
                </a:extLst>
              </a:tr>
              <a:tr h="57893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của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truyện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421357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7" y="262174"/>
            <a:ext cx="3700329" cy="717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97" y="103468"/>
            <a:ext cx="3485685" cy="2858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9120" y="1247686"/>
            <a:ext cx="86056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Pau-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xtốp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xki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4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38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35" y="1027906"/>
            <a:ext cx="3179881" cy="4607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87994" y="66838"/>
            <a:ext cx="1662571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 </a:t>
            </a:r>
            <a:r>
              <a:rPr lang="pt-B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2151" y="764674"/>
            <a:ext cx="7821649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xtan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-tin Pau-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xtốp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(1892-1968)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rung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(1958),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(1961),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nhẫn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(1973),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(1980), 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9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66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1587994" y="66838"/>
            <a:ext cx="2084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B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2509" y="764674"/>
            <a:ext cx="84812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loại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truyện ngắn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kể: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thứ ba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chính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An-đéc-xen.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phụ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nhà tu hành, thiếu phụ Ê-lê-na, ba cô gái đi nhờ xe.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*Nội dung chính: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lại cuộc gặp gỡ, trò chuyện giữa An-đéc-xen và những cô gái trong chuyến xe đêm.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247" y="1143023"/>
            <a:ext cx="2959677" cy="3859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289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8109" cy="6858000"/>
          </a:xfrm>
        </p:spPr>
      </p:pic>
      <p:sp>
        <p:nvSpPr>
          <p:cNvPr id="5" name="Rectangle 4"/>
          <p:cNvSpPr/>
          <p:nvPr/>
        </p:nvSpPr>
        <p:spPr>
          <a:xfrm>
            <a:off x="4280363" y="2602420"/>
            <a:ext cx="5109091" cy="2145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II. KHÁM PHÁ </a:t>
            </a:r>
            <a:endParaRPr lang="en-US" sz="5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CHI 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7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2103</Words>
  <Application>Microsoft Office PowerPoint</Application>
  <PresentationFormat>Widescreen</PresentationFormat>
  <Paragraphs>192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 Unicode MS</vt:lpstr>
      <vt:lpstr>Arial</vt:lpstr>
      <vt:lpstr>Calibri</vt:lpstr>
      <vt:lpstr>Calibri Light</vt:lpstr>
      <vt:lpstr>MS Mincho</vt:lpstr>
      <vt:lpstr>Saira Stencil One</vt:lpstr>
      <vt:lpstr>Times New Roman</vt:lpstr>
      <vt:lpstr>Wingdings</vt:lpstr>
      <vt:lpstr>Office Theme</vt:lpstr>
      <vt:lpstr>1-https://www.freeppt7.com</vt:lpstr>
      <vt:lpstr>1_Default Design</vt:lpstr>
      <vt:lpstr>1_Office Theme</vt:lpstr>
      <vt:lpstr>PowerPoint Presentation</vt:lpstr>
      <vt:lpstr>PowerPoint Presentation</vt:lpstr>
      <vt:lpstr>Nhìn hình đoán tên truyện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CẶP ĐÔI CHIA SẺ (5 phút)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23</cp:revision>
  <dcterms:created xsi:type="dcterms:W3CDTF">2023-11-22T02:40:43Z</dcterms:created>
  <dcterms:modified xsi:type="dcterms:W3CDTF">2026-03-31T14:42:12Z</dcterms:modified>
</cp:coreProperties>
</file>