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3" r:id="rId3"/>
    <p:sldId id="264" r:id="rId4"/>
    <p:sldId id="266" r:id="rId5"/>
    <p:sldId id="267" r:id="rId6"/>
    <p:sldId id="269" r:id="rId7"/>
    <p:sldId id="270" r:id="rId8"/>
    <p:sldId id="271" r:id="rId9"/>
    <p:sldId id="272" r:id="rId10"/>
    <p:sldId id="273" r:id="rId11"/>
    <p:sldId id="268" r:id="rId12"/>
    <p:sldId id="274" r:id="rId13"/>
    <p:sldId id="275" r:id="rId14"/>
    <p:sldId id="277" r:id="rId15"/>
    <p:sldId id="278" r:id="rId16"/>
    <p:sldId id="276" r:id="rId17"/>
    <p:sldId id="279" r:id="rId18"/>
    <p:sldId id="280" r:id="rId19"/>
    <p:sldId id="281" r:id="rId20"/>
    <p:sldId id="282" r:id="rId21"/>
    <p:sldId id="283" r:id="rId22"/>
    <p:sldId id="284" r:id="rId23"/>
    <p:sldId id="285" r:id="rId24"/>
    <p:sldId id="286" r:id="rId25"/>
    <p:sldId id="287" r:id="rId26"/>
    <p:sldId id="288" r:id="rId27"/>
    <p:sldId id="289" r:id="rId28"/>
    <p:sldId id="291" r:id="rId29"/>
    <p:sldId id="290" r:id="rId30"/>
    <p:sldId id="294" r:id="rId31"/>
    <p:sldId id="292" r:id="rId32"/>
    <p:sldId id="293" r:id="rId33"/>
    <p:sldId id="297" r:id="rId34"/>
    <p:sldId id="299" r:id="rId35"/>
    <p:sldId id="298" r:id="rId36"/>
    <p:sldId id="29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B2D240-B0D4-40ED-AEA4-919B232079F8}"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7C968-D62C-4A83-9D82-9935CC81B265}" type="slidenum">
              <a:rPr lang="en-US" smtClean="0"/>
              <a:t>‹#›</a:t>
            </a:fld>
            <a:endParaRPr lang="en-US"/>
          </a:p>
        </p:txBody>
      </p:sp>
    </p:spTree>
    <p:extLst>
      <p:ext uri="{BB962C8B-B14F-4D97-AF65-F5344CB8AC3E}">
        <p14:creationId xmlns:p14="http://schemas.microsoft.com/office/powerpoint/2010/main" val="3260579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2D240-B0D4-40ED-AEA4-919B232079F8}"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7C968-D62C-4A83-9D82-9935CC81B265}" type="slidenum">
              <a:rPr lang="en-US" smtClean="0"/>
              <a:t>‹#›</a:t>
            </a:fld>
            <a:endParaRPr lang="en-US"/>
          </a:p>
        </p:txBody>
      </p:sp>
    </p:spTree>
    <p:extLst>
      <p:ext uri="{BB962C8B-B14F-4D97-AF65-F5344CB8AC3E}">
        <p14:creationId xmlns:p14="http://schemas.microsoft.com/office/powerpoint/2010/main" val="1410852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2D240-B0D4-40ED-AEA4-919B232079F8}"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7C968-D62C-4A83-9D82-9935CC81B265}" type="slidenum">
              <a:rPr lang="en-US" smtClean="0"/>
              <a:t>‹#›</a:t>
            </a:fld>
            <a:endParaRPr lang="en-US"/>
          </a:p>
        </p:txBody>
      </p:sp>
    </p:spTree>
    <p:extLst>
      <p:ext uri="{BB962C8B-B14F-4D97-AF65-F5344CB8AC3E}">
        <p14:creationId xmlns:p14="http://schemas.microsoft.com/office/powerpoint/2010/main" val="36777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2D240-B0D4-40ED-AEA4-919B232079F8}"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7C968-D62C-4A83-9D82-9935CC81B265}" type="slidenum">
              <a:rPr lang="en-US" smtClean="0"/>
              <a:t>‹#›</a:t>
            </a:fld>
            <a:endParaRPr lang="en-US"/>
          </a:p>
        </p:txBody>
      </p:sp>
    </p:spTree>
    <p:extLst>
      <p:ext uri="{BB962C8B-B14F-4D97-AF65-F5344CB8AC3E}">
        <p14:creationId xmlns:p14="http://schemas.microsoft.com/office/powerpoint/2010/main" val="648700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B2D240-B0D4-40ED-AEA4-919B232079F8}"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7C968-D62C-4A83-9D82-9935CC81B265}" type="slidenum">
              <a:rPr lang="en-US" smtClean="0"/>
              <a:t>‹#›</a:t>
            </a:fld>
            <a:endParaRPr lang="en-US"/>
          </a:p>
        </p:txBody>
      </p:sp>
    </p:spTree>
    <p:extLst>
      <p:ext uri="{BB962C8B-B14F-4D97-AF65-F5344CB8AC3E}">
        <p14:creationId xmlns:p14="http://schemas.microsoft.com/office/powerpoint/2010/main" val="885577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B2D240-B0D4-40ED-AEA4-919B232079F8}"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7C968-D62C-4A83-9D82-9935CC81B265}" type="slidenum">
              <a:rPr lang="en-US" smtClean="0"/>
              <a:t>‹#›</a:t>
            </a:fld>
            <a:endParaRPr lang="en-US"/>
          </a:p>
        </p:txBody>
      </p:sp>
    </p:spTree>
    <p:extLst>
      <p:ext uri="{BB962C8B-B14F-4D97-AF65-F5344CB8AC3E}">
        <p14:creationId xmlns:p14="http://schemas.microsoft.com/office/powerpoint/2010/main" val="900927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B2D240-B0D4-40ED-AEA4-919B232079F8}" type="datetimeFigureOut">
              <a:rPr lang="en-US" smtClean="0"/>
              <a:t>3/31/2026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7C968-D62C-4A83-9D82-9935CC81B265}" type="slidenum">
              <a:rPr lang="en-US" smtClean="0"/>
              <a:t>‹#›</a:t>
            </a:fld>
            <a:endParaRPr lang="en-US"/>
          </a:p>
        </p:txBody>
      </p:sp>
    </p:spTree>
    <p:extLst>
      <p:ext uri="{BB962C8B-B14F-4D97-AF65-F5344CB8AC3E}">
        <p14:creationId xmlns:p14="http://schemas.microsoft.com/office/powerpoint/2010/main" val="3720781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B2D240-B0D4-40ED-AEA4-919B232079F8}" type="datetimeFigureOut">
              <a:rPr lang="en-US" smtClean="0"/>
              <a:t>3/31/2026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7C968-D62C-4A83-9D82-9935CC81B265}" type="slidenum">
              <a:rPr lang="en-US" smtClean="0"/>
              <a:t>‹#›</a:t>
            </a:fld>
            <a:endParaRPr lang="en-US"/>
          </a:p>
        </p:txBody>
      </p:sp>
    </p:spTree>
    <p:extLst>
      <p:ext uri="{BB962C8B-B14F-4D97-AF65-F5344CB8AC3E}">
        <p14:creationId xmlns:p14="http://schemas.microsoft.com/office/powerpoint/2010/main" val="3169321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2D240-B0D4-40ED-AEA4-919B232079F8}" type="datetimeFigureOut">
              <a:rPr lang="en-US" smtClean="0"/>
              <a:t>3/31/2026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7C968-D62C-4A83-9D82-9935CC81B265}" type="slidenum">
              <a:rPr lang="en-US" smtClean="0"/>
              <a:t>‹#›</a:t>
            </a:fld>
            <a:endParaRPr lang="en-US"/>
          </a:p>
        </p:txBody>
      </p:sp>
    </p:spTree>
    <p:extLst>
      <p:ext uri="{BB962C8B-B14F-4D97-AF65-F5344CB8AC3E}">
        <p14:creationId xmlns:p14="http://schemas.microsoft.com/office/powerpoint/2010/main" val="319072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B2D240-B0D4-40ED-AEA4-919B232079F8}"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7C968-D62C-4A83-9D82-9935CC81B265}" type="slidenum">
              <a:rPr lang="en-US" smtClean="0"/>
              <a:t>‹#›</a:t>
            </a:fld>
            <a:endParaRPr lang="en-US"/>
          </a:p>
        </p:txBody>
      </p:sp>
    </p:spTree>
    <p:extLst>
      <p:ext uri="{BB962C8B-B14F-4D97-AF65-F5344CB8AC3E}">
        <p14:creationId xmlns:p14="http://schemas.microsoft.com/office/powerpoint/2010/main" val="17166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B2D240-B0D4-40ED-AEA4-919B232079F8}"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7C968-D62C-4A83-9D82-9935CC81B265}" type="slidenum">
              <a:rPr lang="en-US" smtClean="0"/>
              <a:t>‹#›</a:t>
            </a:fld>
            <a:endParaRPr lang="en-US"/>
          </a:p>
        </p:txBody>
      </p:sp>
    </p:spTree>
    <p:extLst>
      <p:ext uri="{BB962C8B-B14F-4D97-AF65-F5344CB8AC3E}">
        <p14:creationId xmlns:p14="http://schemas.microsoft.com/office/powerpoint/2010/main" val="2426163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2D240-B0D4-40ED-AEA4-919B232079F8}" type="datetimeFigureOut">
              <a:rPr lang="en-US" smtClean="0"/>
              <a:t>3/31/2026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7C968-D62C-4A83-9D82-9935CC81B265}" type="slidenum">
              <a:rPr lang="en-US" smtClean="0"/>
              <a:t>‹#›</a:t>
            </a:fld>
            <a:endParaRPr lang="en-US"/>
          </a:p>
        </p:txBody>
      </p:sp>
    </p:spTree>
    <p:extLst>
      <p:ext uri="{BB962C8B-B14F-4D97-AF65-F5344CB8AC3E}">
        <p14:creationId xmlns:p14="http://schemas.microsoft.com/office/powerpoint/2010/main" val="2701862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18109" cy="6858000"/>
          </a:xfrm>
        </p:spPr>
      </p:pic>
      <p:sp>
        <p:nvSpPr>
          <p:cNvPr id="5" name="Rectangle 4"/>
          <p:cNvSpPr/>
          <p:nvPr/>
        </p:nvSpPr>
        <p:spPr>
          <a:xfrm>
            <a:off x="1173019" y="2302538"/>
            <a:ext cx="8146473" cy="2252924"/>
          </a:xfrm>
          <a:prstGeom prst="rect">
            <a:avLst/>
          </a:prstGeom>
        </p:spPr>
        <p:txBody>
          <a:bodyPr wrap="square">
            <a:spAutoFit/>
          </a:bodyPr>
          <a:lstStyle/>
          <a:p>
            <a:pPr algn="ctr">
              <a:lnSpc>
                <a:spcPct val="130000"/>
              </a:lnSpc>
              <a:spcAft>
                <a:spcPts val="0"/>
              </a:spcAft>
            </a:pPr>
            <a:r>
              <a:rPr lang="en-US" sz="3600" b="1" dirty="0" err="1" smtClean="0">
                <a:solidFill>
                  <a:srgbClr val="FF0000"/>
                </a:solidFill>
                <a:latin typeface="Times New Roman" panose="02020603050405020304" pitchFamily="18" charset="0"/>
                <a:ea typeface="Calibri" panose="020F0502020204030204" pitchFamily="34" charset="0"/>
              </a:rPr>
              <a:t>Tiết</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smtClean="0">
                <a:solidFill>
                  <a:srgbClr val="FF0000"/>
                </a:solidFill>
                <a:latin typeface="Times New Roman" panose="02020603050405020304" pitchFamily="18" charset="0"/>
                <a:ea typeface="Calibri" panose="020F0502020204030204" pitchFamily="34" charset="0"/>
              </a:rPr>
              <a:t>113,114 - B. </a:t>
            </a:r>
            <a:r>
              <a:rPr lang="en-US" sz="3600" b="1" dirty="0" smtClean="0">
                <a:solidFill>
                  <a:srgbClr val="FF0000"/>
                </a:solidFill>
                <a:latin typeface="Times New Roman" panose="02020603050405020304" pitchFamily="18" charset="0"/>
                <a:ea typeface="Calibri" panose="020F0502020204030204" pitchFamily="34" charset="0"/>
              </a:rPr>
              <a:t>VIẾT</a:t>
            </a:r>
            <a:r>
              <a:rPr lang="en-US" sz="3600" b="1" dirty="0">
                <a:solidFill>
                  <a:srgbClr val="FF0000"/>
                </a:solidFill>
                <a:latin typeface="Times New Roman" panose="02020603050405020304" pitchFamily="18" charset="0"/>
                <a:ea typeface="Calibri" panose="020F0502020204030204" pitchFamily="34" charset="0"/>
              </a:rPr>
              <a:t>: </a:t>
            </a:r>
            <a:endParaRPr lang="en-US" sz="3600" dirty="0">
              <a:solidFill>
                <a:srgbClr val="FF0000"/>
              </a:solidFill>
              <a:latin typeface="Times New Roman" panose="02020603050405020304" pitchFamily="18" charset="0"/>
              <a:ea typeface="Calibri" panose="020F0502020204030204" pitchFamily="34" charset="0"/>
            </a:endParaRPr>
          </a:p>
          <a:p>
            <a:pPr algn="ctr">
              <a:lnSpc>
                <a:spcPct val="130000"/>
              </a:lnSpc>
              <a:spcAft>
                <a:spcPts val="0"/>
              </a:spcAft>
            </a:pPr>
            <a:r>
              <a:rPr lang="en-US" sz="3600" b="1" dirty="0">
                <a:solidFill>
                  <a:srgbClr val="FF0000"/>
                </a:solidFill>
                <a:latin typeface="Times New Roman" panose="02020603050405020304" pitchFamily="18" charset="0"/>
                <a:ea typeface="Calibri" panose="020F0502020204030204" pitchFamily="34" charset="0"/>
              </a:rPr>
              <a:t>VIẾT BÀI VĂN </a:t>
            </a:r>
            <a:r>
              <a:rPr lang="en-US" sz="3600" b="1" dirty="0" smtClean="0">
                <a:solidFill>
                  <a:srgbClr val="FF0000"/>
                </a:solidFill>
                <a:latin typeface="Times New Roman" panose="02020603050405020304" pitchFamily="18" charset="0"/>
                <a:ea typeface="Calibri" panose="020F0502020204030204" pitchFamily="34" charset="0"/>
              </a:rPr>
              <a:t>PHÂN </a:t>
            </a:r>
            <a:r>
              <a:rPr lang="en-US" sz="3600" b="1" dirty="0">
                <a:solidFill>
                  <a:srgbClr val="FF0000"/>
                </a:solidFill>
                <a:latin typeface="Times New Roman" panose="02020603050405020304" pitchFamily="18" charset="0"/>
                <a:ea typeface="Calibri" panose="020F0502020204030204" pitchFamily="34" charset="0"/>
              </a:rPr>
              <a:t>TÍCH MỘT TÁC PHẨM (TRUYỆN)</a:t>
            </a:r>
            <a:endParaRPr lang="en-US" sz="36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247602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Rectangle 4"/>
          <p:cNvSpPr/>
          <p:nvPr/>
        </p:nvSpPr>
        <p:spPr>
          <a:xfrm>
            <a:off x="1801090" y="2065483"/>
            <a:ext cx="8349673" cy="1077218"/>
          </a:xfrm>
          <a:prstGeom prst="rect">
            <a:avLst/>
          </a:prstGeom>
        </p:spPr>
        <p:txBody>
          <a:bodyPr wrap="square">
            <a:spAutoFit/>
          </a:bodyPr>
          <a:lstStyle/>
          <a:p>
            <a:pPr algn="ctr"/>
            <a:r>
              <a:rPr lang="en-US" sz="3200" b="1" dirty="0">
                <a:solidFill>
                  <a:srgbClr val="0070C0"/>
                </a:solidFill>
                <a:latin typeface="Times New Roman" panose="02020603050405020304" pitchFamily="18" charset="0"/>
                <a:cs typeface="Times New Roman" panose="02020603050405020304" pitchFamily="18" charset="0"/>
              </a:rPr>
              <a:t>3. </a:t>
            </a:r>
            <a:r>
              <a:rPr lang="en-US" sz="3200" b="1" dirty="0" err="1">
                <a:solidFill>
                  <a:srgbClr val="0070C0"/>
                </a:solidFill>
                <a:latin typeface="Times New Roman" panose="02020603050405020304" pitchFamily="18" charset="0"/>
                <a:cs typeface="Times New Roman" panose="02020603050405020304" pitchFamily="18" charset="0"/>
              </a:rPr>
              <a:t>Quy</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trình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viết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bài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văn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phân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tích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một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tác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phẩm</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truyện</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368221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01336167"/>
              </p:ext>
            </p:extLst>
          </p:nvPr>
        </p:nvGraphicFramePr>
        <p:xfrm>
          <a:off x="424874" y="949485"/>
          <a:ext cx="11582400" cy="6022848"/>
        </p:xfrm>
        <a:graphic>
          <a:graphicData uri="http://schemas.openxmlformats.org/drawingml/2006/table">
            <a:tbl>
              <a:tblPr firstRow="1" firstCol="1" bandRow="1"/>
              <a:tblGrid>
                <a:gridCol w="2085395">
                  <a:extLst>
                    <a:ext uri="{9D8B030D-6E8A-4147-A177-3AD203B41FA5}">
                      <a16:colId xmlns:a16="http://schemas.microsoft.com/office/drawing/2014/main" xmlns="" val="162821256"/>
                    </a:ext>
                  </a:extLst>
                </a:gridCol>
                <a:gridCol w="4621947">
                  <a:extLst>
                    <a:ext uri="{9D8B030D-6E8A-4147-A177-3AD203B41FA5}">
                      <a16:colId xmlns:a16="http://schemas.microsoft.com/office/drawing/2014/main" xmlns="" val="41359344"/>
                    </a:ext>
                  </a:extLst>
                </a:gridCol>
                <a:gridCol w="4875058">
                  <a:extLst>
                    <a:ext uri="{9D8B030D-6E8A-4147-A177-3AD203B41FA5}">
                      <a16:colId xmlns:a16="http://schemas.microsoft.com/office/drawing/2014/main" xmlns="" val="2590610674"/>
                    </a:ext>
                  </a:extLst>
                </a:gridCol>
              </a:tblGrid>
              <a:tr h="217567">
                <a:tc>
                  <a:txBody>
                    <a:bodyPr/>
                    <a:lstStyle/>
                    <a:p>
                      <a:pPr marL="457200" marR="197485" algn="ctr">
                        <a:lnSpc>
                          <a:spcPct val="130000"/>
                        </a:lnSpc>
                        <a:spcAft>
                          <a:spcPts val="0"/>
                        </a:spcAft>
                        <a:tabLst>
                          <a:tab pos="424815" algn="l"/>
                        </a:tabLst>
                      </a:pPr>
                      <a:r>
                        <a:rPr lang="en-US" sz="1900" b="1">
                          <a:solidFill>
                            <a:srgbClr val="FF0000"/>
                          </a:solidFill>
                          <a:effectLst/>
                          <a:latin typeface="Times New Roman" panose="02020603050405020304" pitchFamily="18" charset="0"/>
                          <a:ea typeface="Times New Roman" panose="02020603050405020304" pitchFamily="18" charset="0"/>
                        </a:rPr>
                        <a:t>Bước</a:t>
                      </a:r>
                      <a:endParaRPr lang="en-US" sz="1900">
                        <a:solidFill>
                          <a:srgbClr val="FF0000"/>
                        </a:solidFill>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ctr">
                        <a:lnSpc>
                          <a:spcPct val="130000"/>
                        </a:lnSpc>
                        <a:spcAft>
                          <a:spcPts val="0"/>
                        </a:spcAft>
                        <a:tabLst>
                          <a:tab pos="424815" algn="l"/>
                        </a:tabLst>
                      </a:pPr>
                      <a:r>
                        <a:rPr lang="en-US" sz="1900" b="1" dirty="0" err="1">
                          <a:solidFill>
                            <a:srgbClr val="FF0000"/>
                          </a:solidFill>
                          <a:effectLst/>
                          <a:latin typeface="Times New Roman" panose="02020603050405020304" pitchFamily="18" charset="0"/>
                          <a:ea typeface="Times New Roman" panose="02020603050405020304" pitchFamily="18" charset="0"/>
                        </a:rPr>
                        <a:t>Công</a:t>
                      </a:r>
                      <a:r>
                        <a:rPr lang="en-US" sz="1900" b="1" dirty="0">
                          <a:solidFill>
                            <a:srgbClr val="FF0000"/>
                          </a:solidFill>
                          <a:effectLst/>
                          <a:latin typeface="Times New Roman" panose="02020603050405020304" pitchFamily="18" charset="0"/>
                          <a:ea typeface="Times New Roman" panose="02020603050405020304" pitchFamily="18" charset="0"/>
                        </a:rPr>
                        <a:t> </a:t>
                      </a:r>
                      <a:r>
                        <a:rPr lang="en-US" sz="1900" b="1" dirty="0" err="1">
                          <a:solidFill>
                            <a:srgbClr val="FF0000"/>
                          </a:solidFill>
                          <a:effectLst/>
                          <a:latin typeface="Times New Roman" panose="02020603050405020304" pitchFamily="18" charset="0"/>
                          <a:ea typeface="Times New Roman" panose="02020603050405020304" pitchFamily="18" charset="0"/>
                        </a:rPr>
                        <a:t>việc</a:t>
                      </a:r>
                      <a:endParaRPr lang="en-US" sz="1900" dirty="0">
                        <a:solidFill>
                          <a:srgbClr val="FF0000"/>
                        </a:solidFill>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ctr">
                        <a:lnSpc>
                          <a:spcPct val="130000"/>
                        </a:lnSpc>
                        <a:spcAft>
                          <a:spcPts val="0"/>
                        </a:spcAft>
                        <a:tabLst>
                          <a:tab pos="424815" algn="l"/>
                        </a:tabLst>
                      </a:pPr>
                      <a:r>
                        <a:rPr lang="en-US" sz="1900" b="1" dirty="0" err="1">
                          <a:solidFill>
                            <a:srgbClr val="FF0000"/>
                          </a:solidFill>
                          <a:effectLst/>
                          <a:latin typeface="Times New Roman" panose="02020603050405020304" pitchFamily="18" charset="0"/>
                          <a:ea typeface="Times New Roman" panose="02020603050405020304" pitchFamily="18" charset="0"/>
                        </a:rPr>
                        <a:t>Tác</a:t>
                      </a:r>
                      <a:r>
                        <a:rPr lang="en-US" sz="1900" b="1" dirty="0">
                          <a:solidFill>
                            <a:srgbClr val="FF0000"/>
                          </a:solidFill>
                          <a:effectLst/>
                          <a:latin typeface="Times New Roman" panose="02020603050405020304" pitchFamily="18" charset="0"/>
                          <a:ea typeface="Times New Roman" panose="02020603050405020304" pitchFamily="18" charset="0"/>
                        </a:rPr>
                        <a:t> </a:t>
                      </a:r>
                      <a:r>
                        <a:rPr lang="en-US" sz="1900" b="1" dirty="0" err="1">
                          <a:solidFill>
                            <a:srgbClr val="FF0000"/>
                          </a:solidFill>
                          <a:effectLst/>
                          <a:latin typeface="Times New Roman" panose="02020603050405020304" pitchFamily="18" charset="0"/>
                          <a:ea typeface="Times New Roman" panose="02020603050405020304" pitchFamily="18" charset="0"/>
                        </a:rPr>
                        <a:t>dụng</a:t>
                      </a:r>
                      <a:endParaRPr lang="en-US" sz="1900" dirty="0">
                        <a:solidFill>
                          <a:srgbClr val="FF0000"/>
                        </a:solidFill>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55408601"/>
                  </a:ext>
                </a:extLst>
              </a:tr>
              <a:tr h="1414185">
                <a:tc>
                  <a:txBody>
                    <a:bodyPr/>
                    <a:lstStyle/>
                    <a:p>
                      <a:pPr marL="457200" marR="197485" algn="just">
                        <a:lnSpc>
                          <a:spcPct val="130000"/>
                        </a:lnSpc>
                        <a:spcAft>
                          <a:spcPts val="0"/>
                        </a:spcAft>
                        <a:tabLst>
                          <a:tab pos="424815" algn="l"/>
                        </a:tabLst>
                      </a:pPr>
                      <a:r>
                        <a:rPr lang="en-US" sz="1900" b="1" i="1" dirty="0" err="1">
                          <a:solidFill>
                            <a:srgbClr val="0D0D0D"/>
                          </a:solidFill>
                          <a:effectLst/>
                          <a:latin typeface="Times New Roman" panose="02020603050405020304" pitchFamily="18" charset="0"/>
                          <a:ea typeface="Times New Roman" panose="02020603050405020304" pitchFamily="18" charset="0"/>
                        </a:rPr>
                        <a:t>Bước</a:t>
                      </a:r>
                      <a:r>
                        <a:rPr lang="en-US" sz="1900" b="1" i="1" dirty="0">
                          <a:solidFill>
                            <a:srgbClr val="0D0D0D"/>
                          </a:solidFill>
                          <a:effectLst/>
                          <a:latin typeface="Times New Roman" panose="02020603050405020304" pitchFamily="18" charset="0"/>
                          <a:ea typeface="Times New Roman" panose="02020603050405020304" pitchFamily="18" charset="0"/>
                        </a:rPr>
                        <a:t> 1: </a:t>
                      </a:r>
                      <a:endParaRPr lang="en-US" sz="1900" dirty="0">
                        <a:effectLst/>
                        <a:latin typeface="Times New Roman" panose="02020603050405020304" pitchFamily="18" charset="0"/>
                        <a:ea typeface="Times New Roman" panose="02020603050405020304" pitchFamily="18" charset="0"/>
                      </a:endParaRPr>
                    </a:p>
                    <a:p>
                      <a:pPr marL="457200" marR="197485" algn="just">
                        <a:lnSpc>
                          <a:spcPct val="130000"/>
                        </a:lnSpc>
                        <a:spcAft>
                          <a:spcPts val="0"/>
                        </a:spcAft>
                        <a:tabLst>
                          <a:tab pos="424815" algn="l"/>
                        </a:tabLst>
                      </a:pPr>
                      <a:r>
                        <a:rPr lang="en-US" sz="1900" b="1" i="1" dirty="0" err="1">
                          <a:solidFill>
                            <a:srgbClr val="0D0D0D"/>
                          </a:solidFill>
                          <a:effectLst/>
                          <a:latin typeface="Times New Roman" panose="02020603050405020304" pitchFamily="18" charset="0"/>
                          <a:ea typeface="Times New Roman" panose="02020603050405020304" pitchFamily="18" charset="0"/>
                        </a:rPr>
                        <a:t>Lựa</a:t>
                      </a:r>
                      <a:r>
                        <a:rPr lang="en-US" sz="1900" b="1" i="1" dirty="0">
                          <a:solidFill>
                            <a:srgbClr val="0D0D0D"/>
                          </a:solidFill>
                          <a:effectLst/>
                          <a:latin typeface="Times New Roman" panose="02020603050405020304" pitchFamily="18" charset="0"/>
                          <a:ea typeface="Times New Roman" panose="02020603050405020304" pitchFamily="18" charset="0"/>
                        </a:rPr>
                        <a:t> </a:t>
                      </a:r>
                      <a:r>
                        <a:rPr lang="en-US" sz="1900" b="1" i="1" dirty="0" err="1">
                          <a:solidFill>
                            <a:srgbClr val="0D0D0D"/>
                          </a:solidFill>
                          <a:effectLst/>
                          <a:latin typeface="Times New Roman" panose="02020603050405020304" pitchFamily="18" charset="0"/>
                          <a:ea typeface="Times New Roman" panose="02020603050405020304" pitchFamily="18" charset="0"/>
                        </a:rPr>
                        <a:t>chọn</a:t>
                      </a:r>
                      <a:r>
                        <a:rPr lang="en-US" sz="1900" b="1" i="1" dirty="0">
                          <a:solidFill>
                            <a:srgbClr val="0D0D0D"/>
                          </a:solidFill>
                          <a:effectLst/>
                          <a:latin typeface="Times New Roman" panose="02020603050405020304" pitchFamily="18" charset="0"/>
                          <a:ea typeface="Times New Roman" panose="02020603050405020304" pitchFamily="18" charset="0"/>
                        </a:rPr>
                        <a:t> </a:t>
                      </a:r>
                      <a:r>
                        <a:rPr lang="en-US" sz="1900" b="1" i="1" dirty="0" err="1">
                          <a:solidFill>
                            <a:srgbClr val="0D0D0D"/>
                          </a:solidFill>
                          <a:effectLst/>
                          <a:latin typeface="Times New Roman" panose="02020603050405020304" pitchFamily="18" charset="0"/>
                          <a:ea typeface="Times New Roman" panose="02020603050405020304" pitchFamily="18" charset="0"/>
                        </a:rPr>
                        <a:t>đề</a:t>
                      </a:r>
                      <a:r>
                        <a:rPr lang="en-US" sz="1900" b="1" i="1" dirty="0">
                          <a:solidFill>
                            <a:srgbClr val="0D0D0D"/>
                          </a:solidFill>
                          <a:effectLst/>
                          <a:latin typeface="Times New Roman" panose="02020603050405020304" pitchFamily="18" charset="0"/>
                          <a:ea typeface="Times New Roman" panose="02020603050405020304" pitchFamily="18" charset="0"/>
                        </a:rPr>
                        <a:t> </a:t>
                      </a:r>
                      <a:r>
                        <a:rPr lang="en-US" sz="1900" b="1" i="1" dirty="0" err="1" smtClean="0">
                          <a:solidFill>
                            <a:srgbClr val="0D0D0D"/>
                          </a:solidFill>
                          <a:effectLst/>
                          <a:latin typeface="Times New Roman" panose="02020603050405020304" pitchFamily="18" charset="0"/>
                          <a:ea typeface="Times New Roman" panose="02020603050405020304" pitchFamily="18" charset="0"/>
                        </a:rPr>
                        <a:t>tài</a:t>
                      </a:r>
                      <a:r>
                        <a:rPr lang="en-US" sz="1900" b="1" i="1" baseline="0" dirty="0" smtClean="0">
                          <a:solidFill>
                            <a:srgbClr val="0D0D0D"/>
                          </a:solidFill>
                          <a:effectLst/>
                          <a:latin typeface="Times New Roman" panose="02020603050405020304" pitchFamily="18" charset="0"/>
                          <a:ea typeface="Times New Roman" panose="02020603050405020304" pitchFamily="18" charset="0"/>
                        </a:rPr>
                        <a:t> </a:t>
                      </a:r>
                      <a:r>
                        <a:rPr lang="en-US" sz="1900" b="1" i="1" dirty="0" smtClean="0">
                          <a:solidFill>
                            <a:srgbClr val="0D0D0D"/>
                          </a:solidFill>
                          <a:effectLst/>
                          <a:latin typeface="Times New Roman" panose="02020603050405020304" pitchFamily="18" charset="0"/>
                          <a:ea typeface="Times New Roman" panose="02020603050405020304" pitchFamily="18" charset="0"/>
                        </a:rPr>
                        <a:t>(</a:t>
                      </a:r>
                      <a:r>
                        <a:rPr lang="en-US" sz="1900" b="1" i="1" dirty="0" err="1" smtClean="0">
                          <a:solidFill>
                            <a:srgbClr val="0D0D0D"/>
                          </a:solidFill>
                          <a:effectLst/>
                          <a:latin typeface="Times New Roman" panose="02020603050405020304" pitchFamily="18" charset="0"/>
                          <a:ea typeface="Times New Roman" panose="02020603050405020304" pitchFamily="18" charset="0"/>
                        </a:rPr>
                        <a:t>vấn</a:t>
                      </a:r>
                      <a:r>
                        <a:rPr lang="en-US" sz="1900" b="1" i="1" dirty="0" smtClean="0">
                          <a:solidFill>
                            <a:srgbClr val="0D0D0D"/>
                          </a:solidFill>
                          <a:effectLst/>
                          <a:latin typeface="Times New Roman" panose="02020603050405020304" pitchFamily="18" charset="0"/>
                          <a:ea typeface="Times New Roman" panose="02020603050405020304" pitchFamily="18" charset="0"/>
                        </a:rPr>
                        <a:t> </a:t>
                      </a:r>
                      <a:r>
                        <a:rPr lang="en-US" sz="1900" b="1" i="1" dirty="0" err="1">
                          <a:solidFill>
                            <a:srgbClr val="0D0D0D"/>
                          </a:solidFill>
                          <a:effectLst/>
                          <a:latin typeface="Times New Roman" panose="02020603050405020304" pitchFamily="18" charset="0"/>
                          <a:ea typeface="Times New Roman" panose="02020603050405020304" pitchFamily="18" charset="0"/>
                        </a:rPr>
                        <a:t>đề</a:t>
                      </a:r>
                      <a:r>
                        <a:rPr lang="en-US" sz="1900" b="1" i="1" dirty="0">
                          <a:solidFill>
                            <a:srgbClr val="0D0D0D"/>
                          </a:solidFill>
                          <a:effectLst/>
                          <a:latin typeface="Times New Roman" panose="02020603050405020304" pitchFamily="18" charset="0"/>
                          <a:ea typeface="Times New Roman" panose="02020603050405020304" pitchFamily="18" charset="0"/>
                        </a:rPr>
                        <a:t> </a:t>
                      </a:r>
                      <a:r>
                        <a:rPr lang="en-US" sz="1900" b="1" i="1" dirty="0" err="1">
                          <a:solidFill>
                            <a:srgbClr val="0D0D0D"/>
                          </a:solidFill>
                          <a:effectLst/>
                          <a:latin typeface="Times New Roman" panose="02020603050405020304" pitchFamily="18" charset="0"/>
                          <a:ea typeface="Times New Roman" panose="02020603050405020304" pitchFamily="18" charset="0"/>
                        </a:rPr>
                        <a:t>nghị</a:t>
                      </a:r>
                      <a:r>
                        <a:rPr lang="en-US" sz="1900" b="1" i="1" dirty="0">
                          <a:solidFill>
                            <a:srgbClr val="0D0D0D"/>
                          </a:solidFill>
                          <a:effectLst/>
                          <a:latin typeface="Times New Roman" panose="02020603050405020304" pitchFamily="18" charset="0"/>
                          <a:ea typeface="Times New Roman" panose="02020603050405020304" pitchFamily="18" charset="0"/>
                        </a:rPr>
                        <a:t> </a:t>
                      </a:r>
                      <a:r>
                        <a:rPr lang="en-US" sz="1900" b="1" i="1" dirty="0" err="1" smtClean="0">
                          <a:solidFill>
                            <a:srgbClr val="0D0D0D"/>
                          </a:solidFill>
                          <a:effectLst/>
                          <a:latin typeface="Times New Roman" panose="02020603050405020304" pitchFamily="18" charset="0"/>
                          <a:ea typeface="Times New Roman" panose="02020603050405020304" pitchFamily="18" charset="0"/>
                        </a:rPr>
                        <a:t>luận</a:t>
                      </a:r>
                      <a:endParaRPr lang="en-US" sz="1900" dirty="0">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0"/>
                        </a:spcAft>
                        <a:tabLst>
                          <a:tab pos="424815" algn="l"/>
                        </a:tabLst>
                      </a:pPr>
                      <a:r>
                        <a:rPr lang="en-US" sz="1900" dirty="0" smtClean="0">
                          <a:effectLst/>
                          <a:latin typeface="Times New Roman" panose="02020603050405020304" pitchFamily="18" charset="0"/>
                          <a:ea typeface="Times New Roman" panose="02020603050405020304" pitchFamily="18" charset="0"/>
                        </a:rPr>
                        <a:t>- </a:t>
                      </a:r>
                      <a:r>
                        <a:rPr lang="en-US" sz="1900" dirty="0" err="1" smtClean="0">
                          <a:effectLst/>
                          <a:latin typeface="Times New Roman" panose="02020603050405020304" pitchFamily="18" charset="0"/>
                          <a:ea typeface="Times New Roman" panose="02020603050405020304" pitchFamily="18" charset="0"/>
                        </a:rPr>
                        <a:t>Xác</a:t>
                      </a:r>
                      <a:r>
                        <a:rPr lang="en-US" sz="1900" dirty="0" smtClean="0">
                          <a:effectLst/>
                          <a:latin typeface="Times New Roman" panose="02020603050405020304" pitchFamily="18" charset="0"/>
                          <a:ea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rPr>
                        <a:t>định</a:t>
                      </a:r>
                      <a:r>
                        <a:rPr lang="en-US" sz="1900" dirty="0">
                          <a:effectLst/>
                          <a:latin typeface="Times New Roman" panose="02020603050405020304" pitchFamily="18" charset="0"/>
                          <a:ea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rPr>
                        <a:t>đúng</a:t>
                      </a:r>
                      <a:r>
                        <a:rPr lang="en-US" sz="1900" dirty="0">
                          <a:effectLst/>
                          <a:latin typeface="Times New Roman" panose="02020603050405020304" pitchFamily="18" charset="0"/>
                          <a:ea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rPr>
                        <a:t>vấn</a:t>
                      </a:r>
                      <a:r>
                        <a:rPr lang="en-US" sz="1900" dirty="0">
                          <a:effectLst/>
                          <a:latin typeface="Times New Roman" panose="02020603050405020304" pitchFamily="18" charset="0"/>
                          <a:ea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rPr>
                        <a:t>đề</a:t>
                      </a:r>
                      <a:r>
                        <a:rPr lang="en-US" sz="1900" dirty="0">
                          <a:effectLst/>
                          <a:latin typeface="Times New Roman" panose="02020603050405020304" pitchFamily="18" charset="0"/>
                          <a:ea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rPr>
                        <a:t>nghị</a:t>
                      </a:r>
                      <a:r>
                        <a:rPr lang="en-US" sz="1900" dirty="0">
                          <a:solidFill>
                            <a:srgbClr val="000000"/>
                          </a:solidFill>
                          <a:effectLst/>
                          <a:latin typeface="Times New Roman" panose="02020603050405020304" pitchFamily="18" charset="0"/>
                          <a:ea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rPr>
                        <a:t>luận</a:t>
                      </a:r>
                      <a:r>
                        <a:rPr lang="en-US" sz="1900" dirty="0">
                          <a:solidFill>
                            <a:srgbClr val="000000"/>
                          </a:solidFill>
                          <a:effectLst/>
                          <a:latin typeface="Times New Roman" panose="02020603050405020304" pitchFamily="18" charset="0"/>
                          <a:ea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rPr>
                        <a:t>mục</a:t>
                      </a:r>
                      <a:r>
                        <a:rPr lang="en-US" sz="1900" dirty="0">
                          <a:solidFill>
                            <a:srgbClr val="000000"/>
                          </a:solidFill>
                          <a:effectLst/>
                          <a:latin typeface="Times New Roman" panose="02020603050405020304" pitchFamily="18" charset="0"/>
                          <a:ea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rPr>
                        <a:t>đích</a:t>
                      </a:r>
                      <a:r>
                        <a:rPr lang="en-US" sz="1900" dirty="0">
                          <a:solidFill>
                            <a:srgbClr val="000000"/>
                          </a:solidFill>
                          <a:effectLst/>
                          <a:latin typeface="Times New Roman" panose="02020603050405020304" pitchFamily="18" charset="0"/>
                          <a:ea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rPr>
                        <a:t>viết</a:t>
                      </a:r>
                      <a:r>
                        <a:rPr lang="en-US" sz="1900" dirty="0">
                          <a:solidFill>
                            <a:srgbClr val="000000"/>
                          </a:solidFill>
                          <a:effectLst/>
                          <a:latin typeface="Times New Roman" panose="02020603050405020304" pitchFamily="18" charset="0"/>
                          <a:ea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rPr>
                        <a:t>người</a:t>
                      </a:r>
                      <a:r>
                        <a:rPr lang="en-US" sz="1900" dirty="0">
                          <a:solidFill>
                            <a:srgbClr val="000000"/>
                          </a:solidFill>
                          <a:effectLst/>
                          <a:latin typeface="Times New Roman" panose="02020603050405020304" pitchFamily="18" charset="0"/>
                          <a:ea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rPr>
                        <a:t>đọc</a:t>
                      </a:r>
                      <a:endParaRPr lang="en-US" sz="1900" dirty="0">
                        <a:effectLst/>
                        <a:latin typeface="Times New Roman" panose="02020603050405020304" pitchFamily="18" charset="0"/>
                        <a:ea typeface="Times New Roman" panose="02020603050405020304" pitchFamily="18" charset="0"/>
                      </a:endParaRPr>
                    </a:p>
                    <a:p>
                      <a:pPr marL="457200">
                        <a:lnSpc>
                          <a:spcPct val="130000"/>
                        </a:lnSpc>
                        <a:spcAft>
                          <a:spcPts val="0"/>
                        </a:spcAft>
                        <a:tabLst>
                          <a:tab pos="424815" algn="l"/>
                        </a:tabLst>
                      </a:pPr>
                      <a:r>
                        <a:rPr lang="en-US" sz="1900" dirty="0">
                          <a:solidFill>
                            <a:srgbClr val="000000"/>
                          </a:solidFill>
                          <a:effectLst/>
                          <a:latin typeface="Times New Roman" panose="02020603050405020304" pitchFamily="18" charset="0"/>
                          <a:ea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rPr>
                        <a:t>Đọc</a:t>
                      </a:r>
                      <a:r>
                        <a:rPr lang="en-US" sz="1900" dirty="0">
                          <a:solidFill>
                            <a:srgbClr val="000000"/>
                          </a:solidFill>
                          <a:effectLst/>
                          <a:latin typeface="Times New Roman" panose="02020603050405020304" pitchFamily="18" charset="0"/>
                          <a:ea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rPr>
                        <a:t>lại</a:t>
                      </a:r>
                      <a:r>
                        <a:rPr lang="en-US" sz="1900" dirty="0">
                          <a:solidFill>
                            <a:srgbClr val="000000"/>
                          </a:solidFill>
                          <a:effectLst/>
                          <a:latin typeface="Times New Roman" panose="02020603050405020304" pitchFamily="18" charset="0"/>
                          <a:ea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rPr>
                        <a:t>tác</a:t>
                      </a:r>
                      <a:r>
                        <a:rPr lang="en-US" sz="1900" dirty="0">
                          <a:solidFill>
                            <a:srgbClr val="000000"/>
                          </a:solidFill>
                          <a:effectLst/>
                          <a:latin typeface="Times New Roman" panose="02020603050405020304" pitchFamily="18" charset="0"/>
                          <a:ea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rPr>
                        <a:t>phẩm</a:t>
                      </a:r>
                      <a:r>
                        <a:rPr lang="en-US" sz="1900" dirty="0">
                          <a:solidFill>
                            <a:srgbClr val="000000"/>
                          </a:solidFill>
                          <a:effectLst/>
                          <a:latin typeface="Times New Roman" panose="02020603050405020304" pitchFamily="18" charset="0"/>
                          <a:ea typeface="Times New Roman" panose="02020603050405020304" pitchFamily="18" charset="0"/>
                        </a:rPr>
                        <a:t> </a:t>
                      </a:r>
                      <a:r>
                        <a:rPr lang="en-US" sz="1900" dirty="0" err="1" smtClean="0">
                          <a:solidFill>
                            <a:srgbClr val="000000"/>
                          </a:solidFill>
                          <a:effectLst/>
                          <a:latin typeface="Times New Roman" panose="02020603050405020304" pitchFamily="18" charset="0"/>
                          <a:ea typeface="Times New Roman" panose="02020603050405020304" pitchFamily="18" charset="0"/>
                        </a:rPr>
                        <a:t>truyện</a:t>
                      </a:r>
                      <a:r>
                        <a:rPr lang="en-US" sz="1900" dirty="0">
                          <a:solidFill>
                            <a:srgbClr val="000000"/>
                          </a:solidFill>
                          <a:effectLst/>
                          <a:latin typeface="Times New Roman" panose="02020603050405020304" pitchFamily="18" charset="0"/>
                          <a:ea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endParaRPr>
                    </a:p>
                    <a:p>
                      <a:pPr marL="457200">
                        <a:lnSpc>
                          <a:spcPct val="130000"/>
                        </a:lnSpc>
                        <a:spcAft>
                          <a:spcPts val="0"/>
                        </a:spcAft>
                        <a:tabLst>
                          <a:tab pos="424815" algn="l"/>
                        </a:tabLst>
                      </a:pPr>
                      <a:r>
                        <a:rPr lang="en-US" sz="1900" dirty="0">
                          <a:effectLst/>
                          <a:latin typeface="Times New Roman" panose="02020603050405020304" pitchFamily="18" charset="0"/>
                          <a:ea typeface="Times New Roman" panose="02020603050405020304" pitchFamily="18" charset="0"/>
                        </a:rPr>
                        <a:t>- Thu </a:t>
                      </a:r>
                      <a:r>
                        <a:rPr lang="en-US" sz="1900" dirty="0" err="1">
                          <a:effectLst/>
                          <a:latin typeface="Times New Roman" panose="02020603050405020304" pitchFamily="18" charset="0"/>
                          <a:ea typeface="Times New Roman" panose="02020603050405020304" pitchFamily="18" charset="0"/>
                        </a:rPr>
                        <a:t>thập</a:t>
                      </a:r>
                      <a:r>
                        <a:rPr lang="en-US" sz="1900" dirty="0">
                          <a:effectLst/>
                          <a:latin typeface="Times New Roman" panose="02020603050405020304" pitchFamily="18" charset="0"/>
                          <a:ea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rPr>
                        <a:t>tư</a:t>
                      </a:r>
                      <a:r>
                        <a:rPr lang="en-US" sz="1900" dirty="0">
                          <a:effectLst/>
                          <a:latin typeface="Times New Roman" panose="02020603050405020304" pitchFamily="18" charset="0"/>
                          <a:ea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rPr>
                        <a:t>liệu</a:t>
                      </a:r>
                      <a:endParaRPr lang="en-US" sz="1900" dirty="0">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30000"/>
                        </a:lnSpc>
                        <a:spcAft>
                          <a:spcPts val="0"/>
                        </a:spcAft>
                        <a:tabLst>
                          <a:tab pos="521335" algn="l"/>
                        </a:tabLst>
                      </a:pPr>
                      <a:r>
                        <a:rPr lang="en-US" sz="1900">
                          <a:effectLst/>
                          <a:latin typeface="Times New Roman" panose="02020603050405020304" pitchFamily="18" charset="0"/>
                          <a:ea typeface="Times New Roman" panose="02020603050405020304" pitchFamily="18" charset="0"/>
                        </a:rPr>
                        <a:t>- Giúp định</a:t>
                      </a:r>
                      <a:r>
                        <a:rPr lang="en-US" sz="1900" spc="-15">
                          <a:effectLst/>
                          <a:latin typeface="Times New Roman" panose="02020603050405020304" pitchFamily="18" charset="0"/>
                          <a:ea typeface="Times New Roman" panose="02020603050405020304" pitchFamily="18" charset="0"/>
                        </a:rPr>
                        <a:t> </a:t>
                      </a:r>
                      <a:r>
                        <a:rPr lang="en-US" sz="1900">
                          <a:effectLst/>
                          <a:latin typeface="Times New Roman" panose="02020603050405020304" pitchFamily="18" charset="0"/>
                          <a:ea typeface="Times New Roman" panose="02020603050405020304" pitchFamily="18" charset="0"/>
                        </a:rPr>
                        <a:t>hình</a:t>
                      </a:r>
                      <a:r>
                        <a:rPr lang="en-US" sz="1900" spc="-15">
                          <a:effectLst/>
                          <a:latin typeface="Times New Roman" panose="02020603050405020304" pitchFamily="18" charset="0"/>
                          <a:ea typeface="Times New Roman" panose="02020603050405020304" pitchFamily="18" charset="0"/>
                        </a:rPr>
                        <a:t> </a:t>
                      </a:r>
                      <a:r>
                        <a:rPr lang="en-US" sz="1900">
                          <a:effectLst/>
                          <a:latin typeface="Times New Roman" panose="02020603050405020304" pitchFamily="18" charset="0"/>
                          <a:ea typeface="Times New Roman" panose="02020603050405020304" pitchFamily="18" charset="0"/>
                        </a:rPr>
                        <a:t>được</a:t>
                      </a:r>
                      <a:r>
                        <a:rPr lang="en-US" sz="1900" spc="-15">
                          <a:effectLst/>
                          <a:latin typeface="Times New Roman" panose="02020603050405020304" pitchFamily="18" charset="0"/>
                          <a:ea typeface="Times New Roman" panose="02020603050405020304" pitchFamily="18" charset="0"/>
                        </a:rPr>
                        <a:t> </a:t>
                      </a:r>
                      <a:r>
                        <a:rPr lang="en-US" sz="1900">
                          <a:effectLst/>
                          <a:latin typeface="Times New Roman" panose="02020603050405020304" pitchFamily="18" charset="0"/>
                          <a:ea typeface="Times New Roman" panose="02020603050405020304" pitchFamily="18" charset="0"/>
                        </a:rPr>
                        <a:t>nội</a:t>
                      </a:r>
                      <a:r>
                        <a:rPr lang="en-US" sz="1900" spc="-15">
                          <a:effectLst/>
                          <a:latin typeface="Times New Roman" panose="02020603050405020304" pitchFamily="18" charset="0"/>
                          <a:ea typeface="Times New Roman" panose="02020603050405020304" pitchFamily="18" charset="0"/>
                        </a:rPr>
                        <a:t> </a:t>
                      </a:r>
                      <a:r>
                        <a:rPr lang="en-US" sz="1900">
                          <a:effectLst/>
                          <a:latin typeface="Times New Roman" panose="02020603050405020304" pitchFamily="18" charset="0"/>
                          <a:ea typeface="Times New Roman" panose="02020603050405020304" pitchFamily="18" charset="0"/>
                        </a:rPr>
                        <a:t>dung</a:t>
                      </a:r>
                      <a:r>
                        <a:rPr lang="en-US" sz="1900" spc="-15">
                          <a:effectLst/>
                          <a:latin typeface="Times New Roman" panose="02020603050405020304" pitchFamily="18" charset="0"/>
                          <a:ea typeface="Times New Roman" panose="02020603050405020304" pitchFamily="18" charset="0"/>
                        </a:rPr>
                        <a:t> </a:t>
                      </a:r>
                      <a:r>
                        <a:rPr lang="en-US" sz="1900">
                          <a:effectLst/>
                          <a:latin typeface="Times New Roman" panose="02020603050405020304" pitchFamily="18" charset="0"/>
                          <a:ea typeface="Times New Roman" panose="02020603050405020304" pitchFamily="18" charset="0"/>
                        </a:rPr>
                        <a:t>bài viết; giúp HS biết triển khai bài viết đúng hướng, không rơi vào tình trạng xa đề, lạc để.</a:t>
                      </a:r>
                    </a:p>
                    <a:p>
                      <a:pPr marL="457200" marR="197485">
                        <a:lnSpc>
                          <a:spcPct val="130000"/>
                        </a:lnSpc>
                        <a:spcAft>
                          <a:spcPts val="0"/>
                        </a:spcAft>
                        <a:tabLst>
                          <a:tab pos="424815" algn="l"/>
                        </a:tabLst>
                      </a:pPr>
                      <a:r>
                        <a:rPr lang="en-US" sz="1900" spc="-15">
                          <a:effectLst/>
                          <a:latin typeface="Times New Roman" panose="02020603050405020304" pitchFamily="18" charset="0"/>
                          <a:ea typeface="Times New Roman" panose="02020603050405020304" pitchFamily="18" charset="0"/>
                        </a:rPr>
                        <a:t>- G</a:t>
                      </a:r>
                      <a:r>
                        <a:rPr lang="en-US" sz="1900">
                          <a:effectLst/>
                          <a:latin typeface="Times New Roman" panose="02020603050405020304" pitchFamily="18" charset="0"/>
                          <a:ea typeface="Times New Roman" panose="02020603050405020304" pitchFamily="18" charset="0"/>
                        </a:rPr>
                        <a:t>iúp nâng cao chất lượng bài viết.</a:t>
                      </a: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5056008"/>
                  </a:ext>
                </a:extLst>
              </a:tr>
              <a:tr h="979051">
                <a:tc>
                  <a:txBody>
                    <a:bodyPr/>
                    <a:lstStyle/>
                    <a:p>
                      <a:pPr marL="457200" marR="197485" algn="just">
                        <a:lnSpc>
                          <a:spcPct val="130000"/>
                        </a:lnSpc>
                        <a:spcAft>
                          <a:spcPts val="0"/>
                        </a:spcAft>
                        <a:tabLst>
                          <a:tab pos="424815" algn="l"/>
                        </a:tabLst>
                      </a:pPr>
                      <a:r>
                        <a:rPr lang="en-US" sz="1900" b="1" i="1">
                          <a:solidFill>
                            <a:srgbClr val="0D0D0D"/>
                          </a:solidFill>
                          <a:effectLst/>
                          <a:latin typeface="Times New Roman" panose="02020603050405020304" pitchFamily="18" charset="0"/>
                          <a:ea typeface="Times New Roman" panose="02020603050405020304" pitchFamily="18" charset="0"/>
                        </a:rPr>
                        <a:t>Bước 2: Tìm ý, lập dàn ý</a:t>
                      </a:r>
                      <a:endParaRPr lang="en-US" sz="1900">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just">
                        <a:lnSpc>
                          <a:spcPct val="130000"/>
                        </a:lnSpc>
                        <a:spcAft>
                          <a:spcPts val="0"/>
                        </a:spcAft>
                        <a:tabLst>
                          <a:tab pos="424815" algn="l"/>
                        </a:tabLst>
                      </a:pP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Tìm</a:t>
                      </a:r>
                      <a:r>
                        <a:rPr lang="en-US" sz="1900" dirty="0">
                          <a:solidFill>
                            <a:srgbClr val="0D0D0D"/>
                          </a:solidFill>
                          <a:effectLst/>
                          <a:latin typeface="Times New Roman" panose="02020603050405020304" pitchFamily="18" charset="0"/>
                          <a:ea typeface="Times New Roman" panose="02020603050405020304" pitchFamily="18" charset="0"/>
                        </a:rPr>
                        <a:t> ý </a:t>
                      </a:r>
                      <a:r>
                        <a:rPr lang="en-US" sz="1900" dirty="0" err="1">
                          <a:solidFill>
                            <a:srgbClr val="0D0D0D"/>
                          </a:solidFill>
                          <a:effectLst/>
                          <a:latin typeface="Times New Roman" panose="02020603050405020304" pitchFamily="18" charset="0"/>
                          <a:ea typeface="Times New Roman" panose="02020603050405020304" pitchFamily="18" charset="0"/>
                        </a:rPr>
                        <a:t>theo</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suy</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luận</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từ</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khái</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quát</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đến</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cụ</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thể</a:t>
                      </a:r>
                      <a:r>
                        <a:rPr lang="en-US" sz="1900" dirty="0">
                          <a:solidFill>
                            <a:srgbClr val="0D0D0D"/>
                          </a:solidFill>
                          <a:effectLst/>
                          <a:latin typeface="Times New Roman" panose="02020603050405020304" pitchFamily="18" charset="0"/>
                          <a:ea typeface="Times New Roman" panose="02020603050405020304" pitchFamily="18" charset="0"/>
                        </a:rPr>
                        <a:t>.</a:t>
                      </a:r>
                      <a:endParaRPr lang="en-US" sz="1900" dirty="0">
                        <a:effectLst/>
                        <a:latin typeface="Times New Roman" panose="02020603050405020304" pitchFamily="18" charset="0"/>
                        <a:ea typeface="Times New Roman" panose="02020603050405020304" pitchFamily="18" charset="0"/>
                      </a:endParaRPr>
                    </a:p>
                    <a:p>
                      <a:pPr marL="457200" marR="197485" algn="just">
                        <a:lnSpc>
                          <a:spcPct val="130000"/>
                        </a:lnSpc>
                        <a:spcAft>
                          <a:spcPts val="0"/>
                        </a:spcAft>
                        <a:tabLst>
                          <a:tab pos="424815" algn="l"/>
                        </a:tabLst>
                      </a:pP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Lựa</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chọn</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sắp</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xếp</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các</a:t>
                      </a:r>
                      <a:r>
                        <a:rPr lang="en-US" sz="1900" dirty="0">
                          <a:solidFill>
                            <a:srgbClr val="0D0D0D"/>
                          </a:solidFill>
                          <a:effectLst/>
                          <a:latin typeface="Times New Roman" panose="02020603050405020304" pitchFamily="18" charset="0"/>
                          <a:ea typeface="Times New Roman" panose="02020603050405020304" pitchFamily="18" charset="0"/>
                        </a:rPr>
                        <a:t> ý </a:t>
                      </a:r>
                      <a:r>
                        <a:rPr lang="en-US" sz="1900" dirty="0" err="1">
                          <a:solidFill>
                            <a:srgbClr val="0D0D0D"/>
                          </a:solidFill>
                          <a:effectLst/>
                          <a:latin typeface="Times New Roman" panose="02020603050405020304" pitchFamily="18" charset="0"/>
                          <a:ea typeface="Times New Roman" panose="02020603050405020304" pitchFamily="18" charset="0"/>
                        </a:rPr>
                        <a:t>đã</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tìm</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thành</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một</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dàn</a:t>
                      </a:r>
                      <a:r>
                        <a:rPr lang="en-US" sz="1900" dirty="0">
                          <a:solidFill>
                            <a:srgbClr val="0D0D0D"/>
                          </a:solidFill>
                          <a:effectLst/>
                          <a:latin typeface="Times New Roman" panose="02020603050405020304" pitchFamily="18" charset="0"/>
                          <a:ea typeface="Times New Roman" panose="02020603050405020304" pitchFamily="18" charset="0"/>
                        </a:rPr>
                        <a:t> ý </a:t>
                      </a:r>
                      <a:r>
                        <a:rPr lang="en-US" sz="1900" dirty="0" err="1">
                          <a:solidFill>
                            <a:srgbClr val="0D0D0D"/>
                          </a:solidFill>
                          <a:effectLst/>
                          <a:latin typeface="Times New Roman" panose="02020603050405020304" pitchFamily="18" charset="0"/>
                          <a:ea typeface="Times New Roman" panose="02020603050405020304" pitchFamily="18" charset="0"/>
                        </a:rPr>
                        <a:t>theo</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bố</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cục</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mạch</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lạc</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gồm</a:t>
                      </a:r>
                      <a:r>
                        <a:rPr lang="en-US" sz="1900" dirty="0">
                          <a:solidFill>
                            <a:srgbClr val="0D0D0D"/>
                          </a:solidFill>
                          <a:effectLst/>
                          <a:latin typeface="Times New Roman" panose="02020603050405020304" pitchFamily="18" charset="0"/>
                          <a:ea typeface="Times New Roman" panose="02020603050405020304" pitchFamily="18" charset="0"/>
                        </a:rPr>
                        <a:t> 3 </a:t>
                      </a:r>
                      <a:r>
                        <a:rPr lang="en-US" sz="1900" dirty="0" err="1">
                          <a:solidFill>
                            <a:srgbClr val="0D0D0D"/>
                          </a:solidFill>
                          <a:effectLst/>
                          <a:latin typeface="Times New Roman" panose="02020603050405020304" pitchFamily="18" charset="0"/>
                          <a:ea typeface="Times New Roman" panose="02020603050405020304" pitchFamily="18" charset="0"/>
                        </a:rPr>
                        <a:t>phần</a:t>
                      </a:r>
                      <a:r>
                        <a:rPr lang="en-US" sz="1900" dirty="0">
                          <a:solidFill>
                            <a:srgbClr val="0D0D0D"/>
                          </a:solidFill>
                          <a:effectLst/>
                          <a:latin typeface="Times New Roman" panose="02020603050405020304" pitchFamily="18" charset="0"/>
                          <a:ea typeface="Times New Roman" panose="02020603050405020304" pitchFamily="18" charset="0"/>
                        </a:rPr>
                        <a:t>: MB – TB - KB</a:t>
                      </a:r>
                      <a:endParaRPr lang="en-US" sz="1900" dirty="0">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just">
                        <a:lnSpc>
                          <a:spcPct val="130000"/>
                        </a:lnSpc>
                        <a:spcAft>
                          <a:spcPts val="0"/>
                        </a:spcAft>
                        <a:tabLst>
                          <a:tab pos="424815" algn="l"/>
                        </a:tabLst>
                      </a:pPr>
                      <a:r>
                        <a:rPr lang="en-US" sz="1900">
                          <a:solidFill>
                            <a:srgbClr val="0D0D0D"/>
                          </a:solidFill>
                          <a:effectLst/>
                          <a:latin typeface="Times New Roman" panose="02020603050405020304" pitchFamily="18" charset="0"/>
                          <a:ea typeface="Times New Roman" panose="02020603050405020304" pitchFamily="18" charset="0"/>
                        </a:rPr>
                        <a:t>Giúp định hình ý tưởng trước khi viết, sắp xếp các ý tưởng theo một trình tự lô-gíc, đảm bảo không lạc đề, bỏ sót ý.</a:t>
                      </a:r>
                      <a:endParaRPr lang="en-US" sz="1900">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5782973"/>
                  </a:ext>
                </a:extLst>
              </a:tr>
              <a:tr h="543917">
                <a:tc>
                  <a:txBody>
                    <a:bodyPr/>
                    <a:lstStyle/>
                    <a:p>
                      <a:pPr marL="457200" marR="197485" algn="just">
                        <a:lnSpc>
                          <a:spcPct val="130000"/>
                        </a:lnSpc>
                        <a:spcAft>
                          <a:spcPts val="0"/>
                        </a:spcAft>
                        <a:tabLst>
                          <a:tab pos="424815" algn="l"/>
                        </a:tabLst>
                      </a:pPr>
                      <a:r>
                        <a:rPr lang="en-US" sz="1900" b="1" i="1" dirty="0" err="1">
                          <a:solidFill>
                            <a:srgbClr val="0D0D0D"/>
                          </a:solidFill>
                          <a:effectLst/>
                          <a:latin typeface="Times New Roman" panose="02020603050405020304" pitchFamily="18" charset="0"/>
                          <a:ea typeface="Times New Roman" panose="02020603050405020304" pitchFamily="18" charset="0"/>
                        </a:rPr>
                        <a:t>Bước</a:t>
                      </a:r>
                      <a:r>
                        <a:rPr lang="en-US" sz="1900" b="1" i="1" spc="-5" dirty="0">
                          <a:solidFill>
                            <a:srgbClr val="0D0D0D"/>
                          </a:solidFill>
                          <a:effectLst/>
                          <a:latin typeface="Times New Roman" panose="02020603050405020304" pitchFamily="18" charset="0"/>
                          <a:ea typeface="Times New Roman" panose="02020603050405020304" pitchFamily="18" charset="0"/>
                        </a:rPr>
                        <a:t> </a:t>
                      </a:r>
                      <a:r>
                        <a:rPr lang="en-US" sz="1900" b="1" i="1" dirty="0">
                          <a:solidFill>
                            <a:srgbClr val="0D0D0D"/>
                          </a:solidFill>
                          <a:effectLst/>
                          <a:latin typeface="Times New Roman" panose="02020603050405020304" pitchFamily="18" charset="0"/>
                          <a:ea typeface="Times New Roman" panose="02020603050405020304" pitchFamily="18" charset="0"/>
                        </a:rPr>
                        <a:t>3: </a:t>
                      </a:r>
                      <a:r>
                        <a:rPr lang="en-US" sz="1900" b="1" i="1" dirty="0" err="1">
                          <a:solidFill>
                            <a:srgbClr val="0D0D0D"/>
                          </a:solidFill>
                          <a:effectLst/>
                          <a:latin typeface="Times New Roman" panose="02020603050405020304" pitchFamily="18" charset="0"/>
                          <a:ea typeface="Times New Roman" panose="02020603050405020304" pitchFamily="18" charset="0"/>
                        </a:rPr>
                        <a:t>Viết</a:t>
                      </a:r>
                      <a:r>
                        <a:rPr lang="en-US" sz="1900" b="1" i="1" dirty="0">
                          <a:solidFill>
                            <a:srgbClr val="0D0D0D"/>
                          </a:solidFill>
                          <a:effectLst/>
                          <a:latin typeface="Times New Roman" panose="02020603050405020304" pitchFamily="18" charset="0"/>
                          <a:ea typeface="Times New Roman" panose="02020603050405020304" pitchFamily="18" charset="0"/>
                        </a:rPr>
                        <a:t> </a:t>
                      </a:r>
                      <a:r>
                        <a:rPr lang="en-US" sz="1900" b="1" i="1" dirty="0" err="1">
                          <a:solidFill>
                            <a:srgbClr val="0D0D0D"/>
                          </a:solidFill>
                          <a:effectLst/>
                          <a:latin typeface="Times New Roman" panose="02020603050405020304" pitchFamily="18" charset="0"/>
                          <a:ea typeface="Times New Roman" panose="02020603050405020304" pitchFamily="18" charset="0"/>
                        </a:rPr>
                        <a:t>bài</a:t>
                      </a:r>
                      <a:endParaRPr lang="en-US" sz="1900" dirty="0">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just">
                        <a:lnSpc>
                          <a:spcPct val="130000"/>
                        </a:lnSpc>
                        <a:spcAft>
                          <a:spcPts val="0"/>
                        </a:spcAft>
                        <a:tabLst>
                          <a:tab pos="424815" algn="l"/>
                        </a:tabLst>
                      </a:pPr>
                      <a:r>
                        <a:rPr lang="en-US" sz="1900">
                          <a:solidFill>
                            <a:srgbClr val="0D0D0D"/>
                          </a:solidFill>
                          <a:effectLst/>
                          <a:latin typeface="Times New Roman" panose="02020603050405020304" pitchFamily="18" charset="0"/>
                          <a:ea typeface="Times New Roman" panose="02020603050405020304" pitchFamily="18" charset="0"/>
                        </a:rPr>
                        <a:t>- Dựa vào dàn ý để viết bài.</a:t>
                      </a:r>
                      <a:endParaRPr lang="en-US" sz="1900">
                        <a:effectLst/>
                        <a:latin typeface="Times New Roman" panose="02020603050405020304" pitchFamily="18" charset="0"/>
                        <a:ea typeface="Times New Roman" panose="02020603050405020304" pitchFamily="18" charset="0"/>
                      </a:endParaRPr>
                    </a:p>
                    <a:p>
                      <a:pPr marL="457200" marR="197485" algn="just">
                        <a:lnSpc>
                          <a:spcPct val="130000"/>
                        </a:lnSpc>
                        <a:spcAft>
                          <a:spcPts val="0"/>
                        </a:spcAft>
                        <a:tabLst>
                          <a:tab pos="424815" algn="l"/>
                        </a:tabLst>
                      </a:pPr>
                      <a:r>
                        <a:rPr lang="en-US" sz="1900">
                          <a:solidFill>
                            <a:srgbClr val="0D0D0D"/>
                          </a:solidFill>
                          <a:effectLst/>
                          <a:latin typeface="Times New Roman" panose="02020603050405020304" pitchFamily="18" charset="0"/>
                          <a:ea typeface="Times New Roman" panose="02020603050405020304" pitchFamily="18" charset="0"/>
                        </a:rPr>
                        <a:t>- Chú ý diễn đạt, dùng từ, viết câu,…</a:t>
                      </a:r>
                      <a:endParaRPr lang="en-US" sz="1900">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just">
                        <a:lnSpc>
                          <a:spcPct val="130000"/>
                        </a:lnSpc>
                        <a:spcAft>
                          <a:spcPts val="0"/>
                        </a:spcAft>
                        <a:tabLst>
                          <a:tab pos="424815" algn="l"/>
                        </a:tabLst>
                      </a:pPr>
                      <a:r>
                        <a:rPr lang="en-US" sz="1900">
                          <a:solidFill>
                            <a:srgbClr val="0D0D0D"/>
                          </a:solidFill>
                          <a:effectLst/>
                          <a:latin typeface="Times New Roman" panose="02020603050405020304" pitchFamily="18" charset="0"/>
                          <a:ea typeface="Times New Roman" panose="02020603050405020304" pitchFamily="18" charset="0"/>
                        </a:rPr>
                        <a:t>Giúp triển khai</a:t>
                      </a:r>
                      <a:r>
                        <a:rPr lang="en-US" sz="1900" spc="-5">
                          <a:solidFill>
                            <a:srgbClr val="0D0D0D"/>
                          </a:solidFill>
                          <a:effectLst/>
                          <a:latin typeface="Times New Roman" panose="02020603050405020304" pitchFamily="18" charset="0"/>
                          <a:ea typeface="Times New Roman" panose="02020603050405020304" pitchFamily="18" charset="0"/>
                        </a:rPr>
                        <a:t> </a:t>
                      </a:r>
                      <a:r>
                        <a:rPr lang="en-US" sz="1900">
                          <a:solidFill>
                            <a:srgbClr val="0D0D0D"/>
                          </a:solidFill>
                          <a:effectLst/>
                          <a:latin typeface="Times New Roman" panose="02020603050405020304" pitchFamily="18" charset="0"/>
                          <a:ea typeface="Times New Roman" panose="02020603050405020304" pitchFamily="18" charset="0"/>
                        </a:rPr>
                        <a:t>các ý thành bài </a:t>
                      </a:r>
                      <a:r>
                        <a:rPr lang="en-US" sz="1900" spc="-10">
                          <a:solidFill>
                            <a:srgbClr val="0D0D0D"/>
                          </a:solidFill>
                          <a:effectLst/>
                          <a:latin typeface="Times New Roman" panose="02020603050405020304" pitchFamily="18" charset="0"/>
                          <a:ea typeface="Times New Roman" panose="02020603050405020304" pitchFamily="18" charset="0"/>
                        </a:rPr>
                        <a:t>viết.</a:t>
                      </a:r>
                      <a:endParaRPr lang="en-US" sz="1900">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0797592"/>
                  </a:ext>
                </a:extLst>
              </a:tr>
              <a:tr h="1196618">
                <a:tc>
                  <a:txBody>
                    <a:bodyPr/>
                    <a:lstStyle/>
                    <a:p>
                      <a:pPr marL="457200" marR="197485" algn="just">
                        <a:lnSpc>
                          <a:spcPct val="130000"/>
                        </a:lnSpc>
                        <a:spcAft>
                          <a:spcPts val="0"/>
                        </a:spcAft>
                        <a:tabLst>
                          <a:tab pos="424815" algn="l"/>
                        </a:tabLst>
                      </a:pPr>
                      <a:r>
                        <a:rPr lang="en-US" sz="1900" b="1" i="1">
                          <a:solidFill>
                            <a:srgbClr val="0D0D0D"/>
                          </a:solidFill>
                          <a:effectLst/>
                          <a:latin typeface="Times New Roman" panose="02020603050405020304" pitchFamily="18" charset="0"/>
                          <a:ea typeface="Times New Roman" panose="02020603050405020304" pitchFamily="18" charset="0"/>
                        </a:rPr>
                        <a:t>Bước 4: Kiểm tra và chỉnh sửa bài viết</a:t>
                      </a:r>
                      <a:endParaRPr lang="en-US" sz="1900">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just">
                        <a:lnSpc>
                          <a:spcPct val="130000"/>
                        </a:lnSpc>
                        <a:spcAft>
                          <a:spcPts val="0"/>
                        </a:spcAft>
                        <a:tabLst>
                          <a:tab pos="424815" algn="l"/>
                        </a:tabLst>
                      </a:pPr>
                      <a:r>
                        <a:rPr lang="en-US" sz="1900">
                          <a:solidFill>
                            <a:srgbClr val="0D0D0D"/>
                          </a:solidFill>
                          <a:effectLst/>
                          <a:latin typeface="Times New Roman" panose="02020603050405020304" pitchFamily="18" charset="0"/>
                          <a:ea typeface="Times New Roman" panose="02020603050405020304" pitchFamily="18" charset="0"/>
                        </a:rPr>
                        <a:t>Đọc lại bài viết và chỉnh sửa (dựa vào bảng hướng dẫn).</a:t>
                      </a:r>
                      <a:endParaRPr lang="en-US" sz="1900">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just">
                        <a:lnSpc>
                          <a:spcPct val="130000"/>
                        </a:lnSpc>
                        <a:spcAft>
                          <a:spcPts val="0"/>
                        </a:spcAft>
                        <a:tabLst>
                          <a:tab pos="424815" algn="l"/>
                        </a:tabLst>
                      </a:pPr>
                      <a:r>
                        <a:rPr lang="en-US" sz="1900" dirty="0" err="1">
                          <a:solidFill>
                            <a:srgbClr val="0D0D0D"/>
                          </a:solidFill>
                          <a:effectLst/>
                          <a:latin typeface="Times New Roman" panose="02020603050405020304" pitchFamily="18" charset="0"/>
                          <a:ea typeface="Times New Roman" panose="02020603050405020304" pitchFamily="18" charset="0"/>
                        </a:rPr>
                        <a:t>Giúp</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người</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viết</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tư</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điều</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chỉnh</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những</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thiếu</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sót</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giúp</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cho</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bài</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viết</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hoàn</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chỉnh</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hơn</a:t>
                      </a:r>
                      <a:r>
                        <a:rPr lang="en-US" sz="1900" dirty="0">
                          <a:solidFill>
                            <a:srgbClr val="0D0D0D"/>
                          </a:solidFill>
                          <a:effectLst/>
                          <a:latin typeface="Times New Roman" panose="02020603050405020304" pitchFamily="18" charset="0"/>
                          <a:ea typeface="Times New Roman" panose="02020603050405020304" pitchFamily="18" charset="0"/>
                        </a:rPr>
                        <a:t>.</a:t>
                      </a:r>
                      <a:endParaRPr lang="en-US" sz="1900" dirty="0">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2014538"/>
                  </a:ext>
                </a:extLst>
              </a:tr>
            </a:tbl>
          </a:graphicData>
        </a:graphic>
      </p:graphicFrame>
      <p:sp>
        <p:nvSpPr>
          <p:cNvPr id="6" name="Rectangle 5"/>
          <p:cNvSpPr/>
          <p:nvPr/>
        </p:nvSpPr>
        <p:spPr>
          <a:xfrm>
            <a:off x="1736435" y="263232"/>
            <a:ext cx="9679710" cy="523220"/>
          </a:xfrm>
          <a:prstGeom prst="rect">
            <a:avLst/>
          </a:prstGeom>
        </p:spPr>
        <p:txBody>
          <a:bodyPr wrap="square">
            <a:sp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3. </a:t>
            </a:r>
            <a:r>
              <a:rPr lang="en-US" sz="2800" b="1" dirty="0" err="1">
                <a:solidFill>
                  <a:srgbClr val="0070C0"/>
                </a:solidFill>
                <a:latin typeface="Times New Roman" panose="02020603050405020304" pitchFamily="18" charset="0"/>
                <a:cs typeface="Times New Roman" panose="02020603050405020304" pitchFamily="18" charset="0"/>
              </a:rPr>
              <a:t>Quy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trình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viết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bài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văn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một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truyện</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813407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Rectangle 6"/>
          <p:cNvSpPr/>
          <p:nvPr/>
        </p:nvSpPr>
        <p:spPr>
          <a:xfrm>
            <a:off x="609601" y="302359"/>
            <a:ext cx="11129818" cy="6555641"/>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Dàn</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chung</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Mở</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Thân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Ý 1: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Ý 2: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Ý 3: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9575493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 calcmode="lin" valueType="num">
                                      <p:cBhvr>
                                        <p:cTn id="47"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7">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 calcmode="lin" valueType="num">
                                      <p:cBhvr>
                                        <p:cTn id="55"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7">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7">
                                            <p:txEl>
                                              <p:pRg st="7" end="7"/>
                                            </p:txEl>
                                          </p:spTgt>
                                        </p:tgtEl>
                                        <p:attrNameLst>
                                          <p:attrName>style.visibility</p:attrName>
                                        </p:attrNameLst>
                                      </p:cBhvr>
                                      <p:to>
                                        <p:strVal val="visible"/>
                                      </p:to>
                                    </p:set>
                                    <p:anim calcmode="lin" valueType="num">
                                      <p:cBhvr>
                                        <p:cTn id="63" dur="1000" fill="hold"/>
                                        <p:tgtEl>
                                          <p:spTgt spid="7">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7">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7">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7">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7">
                                            <p:txEl>
                                              <p:pRg st="8" end="8"/>
                                            </p:txEl>
                                          </p:spTgt>
                                        </p:tgtEl>
                                        <p:attrNameLst>
                                          <p:attrName>style.visibility</p:attrName>
                                        </p:attrNameLst>
                                      </p:cBhvr>
                                      <p:to>
                                        <p:strVal val="visible"/>
                                      </p:to>
                                    </p:set>
                                    <p:anim calcmode="lin" valueType="num">
                                      <p:cBhvr>
                                        <p:cTn id="71" dur="1000" fill="hold"/>
                                        <p:tgtEl>
                                          <p:spTgt spid="7">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7">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7">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7">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7">
                                            <p:txEl>
                                              <p:pRg st="9" end="9"/>
                                            </p:txEl>
                                          </p:spTgt>
                                        </p:tgtEl>
                                        <p:attrNameLst>
                                          <p:attrName>style.visibility</p:attrName>
                                        </p:attrNameLst>
                                      </p:cBhvr>
                                      <p:to>
                                        <p:strVal val="visible"/>
                                      </p:to>
                                    </p:set>
                                    <p:anim calcmode="lin" valueType="num">
                                      <p:cBhvr>
                                        <p:cTn id="79" dur="1000" fill="hold"/>
                                        <p:tgtEl>
                                          <p:spTgt spid="7">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7">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7">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7">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7">
                                            <p:txEl>
                                              <p:pRg st="10" end="10"/>
                                            </p:txEl>
                                          </p:spTgt>
                                        </p:tgtEl>
                                        <p:attrNameLst>
                                          <p:attrName>style.visibility</p:attrName>
                                        </p:attrNameLst>
                                      </p:cBhvr>
                                      <p:to>
                                        <p:strVal val="visible"/>
                                      </p:to>
                                    </p:set>
                                    <p:anim calcmode="lin" valueType="num">
                                      <p:cBhvr>
                                        <p:cTn id="87" dur="1000" fill="hold"/>
                                        <p:tgtEl>
                                          <p:spTgt spid="7">
                                            <p:txEl>
                                              <p:pRg st="10" end="10"/>
                                            </p:txEl>
                                          </p:spTgt>
                                        </p:tgtEl>
                                        <p:attrNameLst>
                                          <p:attrName>ppt_w</p:attrName>
                                        </p:attrNameLst>
                                      </p:cBhvr>
                                      <p:tavLst>
                                        <p:tav tm="0">
                                          <p:val>
                                            <p:fltVal val="0"/>
                                          </p:val>
                                        </p:tav>
                                        <p:tav tm="100000">
                                          <p:val>
                                            <p:strVal val="#ppt_w"/>
                                          </p:val>
                                        </p:tav>
                                      </p:tavLst>
                                    </p:anim>
                                    <p:anim calcmode="lin" valueType="num">
                                      <p:cBhvr>
                                        <p:cTn id="88" dur="1000" fill="hold"/>
                                        <p:tgtEl>
                                          <p:spTgt spid="7">
                                            <p:txEl>
                                              <p:pRg st="10" end="10"/>
                                            </p:txEl>
                                          </p:spTgt>
                                        </p:tgtEl>
                                        <p:attrNameLst>
                                          <p:attrName>ppt_h</p:attrName>
                                        </p:attrNameLst>
                                      </p:cBhvr>
                                      <p:tavLst>
                                        <p:tav tm="0">
                                          <p:val>
                                            <p:fltVal val="0"/>
                                          </p:val>
                                        </p:tav>
                                        <p:tav tm="100000">
                                          <p:val>
                                            <p:strVal val="#ppt_h"/>
                                          </p:val>
                                        </p:tav>
                                      </p:tavLst>
                                    </p:anim>
                                    <p:anim calcmode="lin" valueType="num">
                                      <p:cBhvr>
                                        <p:cTn id="89" dur="1000" fill="hold"/>
                                        <p:tgtEl>
                                          <p:spTgt spid="7">
                                            <p:txEl>
                                              <p:pRg st="10" end="10"/>
                                            </p:txEl>
                                          </p:spTgt>
                                        </p:tgtEl>
                                        <p:attrNameLst>
                                          <p:attrName>style.rotation</p:attrName>
                                        </p:attrNameLst>
                                      </p:cBhvr>
                                      <p:tavLst>
                                        <p:tav tm="0">
                                          <p:val>
                                            <p:fltVal val="90"/>
                                          </p:val>
                                        </p:tav>
                                        <p:tav tm="100000">
                                          <p:val>
                                            <p:fltVal val="0"/>
                                          </p:val>
                                        </p:tav>
                                      </p:tavLst>
                                    </p:anim>
                                    <p:animEffect transition="in" filter="fade">
                                      <p:cBhvr>
                                        <p:cTn id="90" dur="1000"/>
                                        <p:tgtEl>
                                          <p:spTgt spid="7">
                                            <p:txEl>
                                              <p:pRg st="10" end="1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nodeType="clickEffect">
                                  <p:stCondLst>
                                    <p:cond delay="0"/>
                                  </p:stCondLst>
                                  <p:childTnLst>
                                    <p:set>
                                      <p:cBhvr>
                                        <p:cTn id="94" dur="1" fill="hold">
                                          <p:stCondLst>
                                            <p:cond delay="0"/>
                                          </p:stCondLst>
                                        </p:cTn>
                                        <p:tgtEl>
                                          <p:spTgt spid="7">
                                            <p:txEl>
                                              <p:pRg st="11" end="11"/>
                                            </p:txEl>
                                          </p:spTgt>
                                        </p:tgtEl>
                                        <p:attrNameLst>
                                          <p:attrName>style.visibility</p:attrName>
                                        </p:attrNameLst>
                                      </p:cBhvr>
                                      <p:to>
                                        <p:strVal val="visible"/>
                                      </p:to>
                                    </p:set>
                                    <p:anim calcmode="lin" valueType="num">
                                      <p:cBhvr>
                                        <p:cTn id="95" dur="1000" fill="hold"/>
                                        <p:tgtEl>
                                          <p:spTgt spid="7">
                                            <p:txEl>
                                              <p:pRg st="11" end="11"/>
                                            </p:txEl>
                                          </p:spTgt>
                                        </p:tgtEl>
                                        <p:attrNameLst>
                                          <p:attrName>ppt_w</p:attrName>
                                        </p:attrNameLst>
                                      </p:cBhvr>
                                      <p:tavLst>
                                        <p:tav tm="0">
                                          <p:val>
                                            <p:fltVal val="0"/>
                                          </p:val>
                                        </p:tav>
                                        <p:tav tm="100000">
                                          <p:val>
                                            <p:strVal val="#ppt_w"/>
                                          </p:val>
                                        </p:tav>
                                      </p:tavLst>
                                    </p:anim>
                                    <p:anim calcmode="lin" valueType="num">
                                      <p:cBhvr>
                                        <p:cTn id="96" dur="1000" fill="hold"/>
                                        <p:tgtEl>
                                          <p:spTgt spid="7">
                                            <p:txEl>
                                              <p:pRg st="11" end="11"/>
                                            </p:txEl>
                                          </p:spTgt>
                                        </p:tgtEl>
                                        <p:attrNameLst>
                                          <p:attrName>ppt_h</p:attrName>
                                        </p:attrNameLst>
                                      </p:cBhvr>
                                      <p:tavLst>
                                        <p:tav tm="0">
                                          <p:val>
                                            <p:fltVal val="0"/>
                                          </p:val>
                                        </p:tav>
                                        <p:tav tm="100000">
                                          <p:val>
                                            <p:strVal val="#ppt_h"/>
                                          </p:val>
                                        </p:tav>
                                      </p:tavLst>
                                    </p:anim>
                                    <p:anim calcmode="lin" valueType="num">
                                      <p:cBhvr>
                                        <p:cTn id="97" dur="1000" fill="hold"/>
                                        <p:tgtEl>
                                          <p:spTgt spid="7">
                                            <p:txEl>
                                              <p:pRg st="11" end="11"/>
                                            </p:txEl>
                                          </p:spTgt>
                                        </p:tgtEl>
                                        <p:attrNameLst>
                                          <p:attrName>style.rotation</p:attrName>
                                        </p:attrNameLst>
                                      </p:cBhvr>
                                      <p:tavLst>
                                        <p:tav tm="0">
                                          <p:val>
                                            <p:fltVal val="90"/>
                                          </p:val>
                                        </p:tav>
                                        <p:tav tm="100000">
                                          <p:val>
                                            <p:fltVal val="0"/>
                                          </p:val>
                                        </p:tav>
                                      </p:tavLst>
                                    </p:anim>
                                    <p:animEffect transition="in" filter="fade">
                                      <p:cBhvr>
                                        <p:cTn id="98" dur="10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965" y="1000597"/>
            <a:ext cx="9975272" cy="4985594"/>
          </a:xfrm>
        </p:spPr>
      </p:pic>
      <p:sp>
        <p:nvSpPr>
          <p:cNvPr id="7" name="Rectangle 6"/>
          <p:cNvSpPr/>
          <p:nvPr/>
        </p:nvSpPr>
        <p:spPr>
          <a:xfrm>
            <a:off x="1634836" y="2647008"/>
            <a:ext cx="7398327" cy="1692771"/>
          </a:xfrm>
          <a:prstGeom prst="rect">
            <a:avLst/>
          </a:prstGeom>
        </p:spPr>
        <p:txBody>
          <a:bodyPr wrap="square">
            <a:spAutoFit/>
          </a:bodyPr>
          <a:lstStyle/>
          <a:p>
            <a:pPr algn="ctr"/>
            <a:r>
              <a:rPr lang="en-US" sz="6000" b="1" dirty="0" smtClean="0">
                <a:solidFill>
                  <a:srgbClr val="FFFF00"/>
                </a:solidFill>
                <a:latin typeface="Times New Roman" panose="02020603050405020304" pitchFamily="18" charset="0"/>
                <a:ea typeface="Calibri" panose="020F0502020204030204" pitchFamily="34" charset="0"/>
              </a:rPr>
              <a:t>LUYỆN TẬP </a:t>
            </a:r>
          </a:p>
          <a:p>
            <a:pPr algn="ctr"/>
            <a:r>
              <a:rPr lang="en-US" sz="4400" b="1" dirty="0" err="1" smtClean="0">
                <a:solidFill>
                  <a:srgbClr val="FFFF00"/>
                </a:solidFill>
                <a:latin typeface="Times New Roman" panose="02020603050405020304" pitchFamily="18" charset="0"/>
              </a:rPr>
              <a:t>Thực</a:t>
            </a:r>
            <a:r>
              <a:rPr lang="en-US" sz="4400" b="1" dirty="0" smtClean="0">
                <a:solidFill>
                  <a:srgbClr val="FFFF00"/>
                </a:solidFill>
                <a:latin typeface="Times New Roman" panose="02020603050405020304" pitchFamily="18" charset="0"/>
              </a:rPr>
              <a:t> </a:t>
            </a:r>
            <a:r>
              <a:rPr lang="en-US" sz="4400" b="1" dirty="0" err="1" smtClean="0">
                <a:solidFill>
                  <a:srgbClr val="FFFF00"/>
                </a:solidFill>
                <a:latin typeface="Times New Roman" panose="02020603050405020304" pitchFamily="18" charset="0"/>
              </a:rPr>
              <a:t>hành</a:t>
            </a:r>
            <a:r>
              <a:rPr lang="en-US" sz="4400" b="1" dirty="0" smtClean="0">
                <a:solidFill>
                  <a:srgbClr val="FFFF00"/>
                </a:solidFill>
                <a:latin typeface="Times New Roman" panose="02020603050405020304" pitchFamily="18" charset="0"/>
              </a:rPr>
              <a:t> </a:t>
            </a:r>
            <a:r>
              <a:rPr lang="en-US" sz="4400" b="1" dirty="0" err="1" smtClean="0">
                <a:solidFill>
                  <a:srgbClr val="FFFF00"/>
                </a:solidFill>
                <a:latin typeface="Times New Roman" panose="02020603050405020304" pitchFamily="18" charset="0"/>
              </a:rPr>
              <a:t>viết</a:t>
            </a:r>
            <a:r>
              <a:rPr lang="en-US" sz="4400" b="1" dirty="0" smtClean="0">
                <a:solidFill>
                  <a:srgbClr val="FFFF00"/>
                </a:solidFill>
                <a:latin typeface="Times New Roman" panose="02020603050405020304" pitchFamily="18" charset="0"/>
              </a:rPr>
              <a:t> </a:t>
            </a:r>
            <a:r>
              <a:rPr lang="en-US" sz="4400" b="1" dirty="0" err="1" smtClean="0">
                <a:solidFill>
                  <a:srgbClr val="FFFF00"/>
                </a:solidFill>
                <a:latin typeface="Times New Roman" panose="02020603050405020304" pitchFamily="18" charset="0"/>
              </a:rPr>
              <a:t>theo</a:t>
            </a:r>
            <a:r>
              <a:rPr lang="en-US" sz="4400" b="1" dirty="0" smtClean="0">
                <a:solidFill>
                  <a:srgbClr val="FFFF00"/>
                </a:solidFill>
                <a:latin typeface="Times New Roman" panose="02020603050405020304" pitchFamily="18" charset="0"/>
              </a:rPr>
              <a:t> </a:t>
            </a:r>
            <a:r>
              <a:rPr lang="en-US" sz="4400" b="1" dirty="0" err="1" smtClean="0">
                <a:solidFill>
                  <a:srgbClr val="FFFF00"/>
                </a:solidFill>
                <a:latin typeface="Times New Roman" panose="02020603050405020304" pitchFamily="18" charset="0"/>
              </a:rPr>
              <a:t>các</a:t>
            </a:r>
            <a:r>
              <a:rPr lang="en-US" sz="4400" b="1" dirty="0" smtClean="0">
                <a:solidFill>
                  <a:srgbClr val="FFFF00"/>
                </a:solidFill>
                <a:latin typeface="Times New Roman" panose="02020603050405020304" pitchFamily="18" charset="0"/>
              </a:rPr>
              <a:t> </a:t>
            </a:r>
            <a:r>
              <a:rPr lang="en-US" sz="4400" b="1" dirty="0" err="1" smtClean="0">
                <a:solidFill>
                  <a:srgbClr val="FFFF00"/>
                </a:solidFill>
                <a:latin typeface="Times New Roman" panose="02020603050405020304" pitchFamily="18" charset="0"/>
              </a:rPr>
              <a:t>bước</a:t>
            </a:r>
            <a:endParaRPr lang="en-US" sz="4400" dirty="0">
              <a:solidFill>
                <a:srgbClr val="FFFF00"/>
              </a:solidFill>
            </a:endParaRPr>
          </a:p>
        </p:txBody>
      </p:sp>
    </p:spTree>
    <p:extLst>
      <p:ext uri="{BB962C8B-B14F-4D97-AF65-F5344CB8AC3E}">
        <p14:creationId xmlns:p14="http://schemas.microsoft.com/office/powerpoint/2010/main" val="227080779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1139536" y="210322"/>
            <a:ext cx="10633364" cy="1772793"/>
          </a:xfrm>
          <a:prstGeom prst="rect">
            <a:avLst/>
          </a:prstGeom>
        </p:spPr>
        <p:txBody>
          <a:bodyPr wrap="square">
            <a:spAutoFit/>
          </a:bodyPr>
          <a:lstStyle/>
          <a:p>
            <a:pPr algn="just">
              <a:lnSpc>
                <a:spcPct val="130000"/>
              </a:lnSpc>
              <a:spcAft>
                <a:spcPts val="0"/>
              </a:spcAft>
              <a:tabLst>
                <a:tab pos="457200" algn="l"/>
                <a:tab pos="571500" algn="l"/>
              </a:tabLst>
            </a:pPr>
            <a:r>
              <a:rPr lang="en-US" sz="2800" b="1" dirty="0">
                <a:solidFill>
                  <a:srgbClr val="FF0000"/>
                </a:solidFill>
                <a:latin typeface="Times New Roman" panose="02020603050405020304" pitchFamily="18" charset="0"/>
                <a:ea typeface="Calibri" panose="020F0502020204030204" pitchFamily="34" charset="0"/>
              </a:rPr>
              <a:t>II. LUYỆN TẬP - THỰC HÀNH VIẾT THEO CÁC BƯỚC</a:t>
            </a:r>
            <a:endParaRPr lang="en-US" sz="2800" dirty="0">
              <a:latin typeface="Times New Roman" panose="02020603050405020304" pitchFamily="18" charset="0"/>
              <a:ea typeface="Calibri" panose="020F0502020204030204" pitchFamily="34" charset="0"/>
            </a:endParaRPr>
          </a:p>
          <a:p>
            <a:pPr algn="ctr">
              <a:lnSpc>
                <a:spcPct val="130000"/>
              </a:lnSpc>
              <a:spcAft>
                <a:spcPts val="0"/>
              </a:spcAft>
              <a:tabLst>
                <a:tab pos="457200" algn="l"/>
                <a:tab pos="571500" algn="l"/>
              </a:tabLst>
            </a:pPr>
            <a:r>
              <a:rPr lang="en-US" sz="2800" b="1" dirty="0" err="1">
                <a:solidFill>
                  <a:srgbClr val="FF0000"/>
                </a:solidFill>
                <a:latin typeface="Times New Roman" panose="02020603050405020304" pitchFamily="18" charset="0"/>
                <a:ea typeface="Calibri" panose="020F0502020204030204" pitchFamily="34" charset="0"/>
              </a:rPr>
              <a:t>Đề</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bài</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Viết</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bài</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văn</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nghị</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luận</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phân</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tích</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những</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nét</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đặc</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sắc</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của</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truyện</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ngắn</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Những</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ngôi</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sao</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xa</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xôi</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Lê</a:t>
            </a:r>
            <a:r>
              <a:rPr lang="en-US" sz="2800" b="1" dirty="0">
                <a:solidFill>
                  <a:srgbClr val="0D0D0D"/>
                </a:solidFill>
                <a:latin typeface="Times New Roman" panose="02020603050405020304" pitchFamily="18" charset="0"/>
                <a:ea typeface="Calibri" panose="020F0502020204030204" pitchFamily="34" charset="0"/>
              </a:rPr>
              <a:t> Minh </a:t>
            </a:r>
            <a:r>
              <a:rPr lang="en-US" sz="2800" b="1" dirty="0" err="1">
                <a:solidFill>
                  <a:srgbClr val="0D0D0D"/>
                </a:solidFill>
                <a:latin typeface="Times New Roman" panose="02020603050405020304" pitchFamily="18" charset="0"/>
                <a:ea typeface="Calibri" panose="020F0502020204030204" pitchFamily="34" charset="0"/>
              </a:rPr>
              <a:t>Khuê</a:t>
            </a:r>
            <a:r>
              <a:rPr lang="en-US" sz="2800" b="1" dirty="0">
                <a:solidFill>
                  <a:srgbClr val="0D0D0D"/>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p:txBody>
      </p:sp>
      <p:sp>
        <p:nvSpPr>
          <p:cNvPr id="6" name="Rectangle 5"/>
          <p:cNvSpPr/>
          <p:nvPr/>
        </p:nvSpPr>
        <p:spPr>
          <a:xfrm>
            <a:off x="-67038" y="1870321"/>
            <a:ext cx="3606949" cy="596574"/>
          </a:xfrm>
          <a:prstGeom prst="rect">
            <a:avLst/>
          </a:prstGeom>
        </p:spPr>
        <p:txBody>
          <a:bodyPr wrap="none">
            <a:spAutoFit/>
          </a:bodyPr>
          <a:lstStyle/>
          <a:p>
            <a:pPr algn="just">
              <a:lnSpc>
                <a:spcPct val="130000"/>
              </a:lnSpc>
              <a:spcAft>
                <a:spcPts val="0"/>
              </a:spcAft>
              <a:tabLst>
                <a:tab pos="457200" algn="l"/>
                <a:tab pos="571500" algn="l"/>
              </a:tabLst>
            </a:pPr>
            <a:r>
              <a:rPr lang="en-US" sz="2800" b="1" dirty="0" smtClean="0">
                <a:solidFill>
                  <a:srgbClr val="0070C0"/>
                </a:solidFill>
                <a:effectLst/>
                <a:latin typeface="Times New Roman" panose="02020603050405020304" pitchFamily="18" charset="0"/>
                <a:ea typeface="Calibri" panose="020F0502020204030204" pitchFamily="34" charset="0"/>
              </a:rPr>
              <a:t>1. TRƯỚC KHI VIẾT</a:t>
            </a:r>
            <a:endParaRPr lang="en-US" sz="2800" dirty="0">
              <a:effectLst/>
              <a:latin typeface="Times New Roman" panose="02020603050405020304" pitchFamily="18" charset="0"/>
              <a:ea typeface="Calibri" panose="020F0502020204030204" pitchFamily="34" charset="0"/>
            </a:endParaRPr>
          </a:p>
        </p:txBody>
      </p:sp>
      <p:sp>
        <p:nvSpPr>
          <p:cNvPr id="7" name="Cloud 6"/>
          <p:cNvSpPr/>
          <p:nvPr/>
        </p:nvSpPr>
        <p:spPr>
          <a:xfrm>
            <a:off x="5671126" y="2354100"/>
            <a:ext cx="6317673" cy="3852736"/>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r>
              <a:rPr lang="vi-VN" sz="2800" i="1" dirty="0">
                <a:latin typeface="Times New Roman" panose="02020603050405020304" pitchFamily="18" charset="0"/>
                <a:cs typeface="Times New Roman" panose="02020603050405020304" pitchFamily="18" charset="0"/>
              </a:rPr>
              <a:t>- Xác định vấn đề nghị luận mà đề bài yêu cầu.</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nhằm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đích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hướng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tới</a:t>
            </a:r>
            <a:r>
              <a:rPr lang="en-US" sz="2800" i="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người đọc sẽ là ai?</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138544" y="2430654"/>
            <a:ext cx="11730183" cy="4573560"/>
          </a:xfrm>
          <a:prstGeom prst="rect">
            <a:avLst/>
          </a:prstGeom>
        </p:spPr>
        <p:txBody>
          <a:bodyPr wrap="square">
            <a:spAutoFit/>
          </a:bodyPr>
          <a:lstStyle/>
          <a:p>
            <a:pPr algn="just">
              <a:lnSpc>
                <a:spcPct val="130000"/>
              </a:lnSpc>
              <a:spcAft>
                <a:spcPts val="0"/>
              </a:spcAft>
              <a:tabLst>
                <a:tab pos="457200" algn="l"/>
                <a:tab pos="571500" algn="l"/>
              </a:tabLst>
            </a:pPr>
            <a:r>
              <a:rPr lang="en-US" sz="2800" b="1" dirty="0" smtClean="0">
                <a:solidFill>
                  <a:srgbClr val="0070C0"/>
                </a:solidFill>
                <a:effectLst/>
                <a:latin typeface="Times New Roman" panose="02020603050405020304" pitchFamily="18" charset="0"/>
                <a:ea typeface="Calibri" panose="020F0502020204030204" pitchFamily="34" charset="0"/>
              </a:rPr>
              <a:t>a. </a:t>
            </a:r>
            <a:r>
              <a:rPr lang="en-US" sz="2800" b="1" dirty="0" err="1" smtClean="0">
                <a:solidFill>
                  <a:srgbClr val="0070C0"/>
                </a:solidFill>
                <a:effectLst/>
                <a:latin typeface="Times New Roman" panose="02020603050405020304" pitchFamily="18" charset="0"/>
                <a:ea typeface="Calibri" panose="020F0502020204030204" pitchFamily="34" charset="0"/>
              </a:rPr>
              <a:t>Lựa</a:t>
            </a:r>
            <a:r>
              <a:rPr lang="en-US" sz="2800" b="1" dirty="0" smtClean="0">
                <a:solidFill>
                  <a:srgbClr val="0070C0"/>
                </a:solidFill>
                <a:effectLst/>
                <a:latin typeface="Times New Roman" panose="02020603050405020304" pitchFamily="18" charset="0"/>
                <a:ea typeface="Calibri" panose="020F0502020204030204" pitchFamily="34" charset="0"/>
              </a:rPr>
              <a:t> </a:t>
            </a:r>
            <a:r>
              <a:rPr lang="en-US" sz="2800" b="1" dirty="0" err="1" smtClean="0">
                <a:solidFill>
                  <a:srgbClr val="0070C0"/>
                </a:solidFill>
                <a:effectLst/>
                <a:latin typeface="Times New Roman" panose="02020603050405020304" pitchFamily="18" charset="0"/>
                <a:ea typeface="Calibri" panose="020F0502020204030204" pitchFamily="34" charset="0"/>
              </a:rPr>
              <a:t>chọn</a:t>
            </a:r>
            <a:r>
              <a:rPr lang="en-US" sz="2800" b="1" dirty="0" smtClean="0">
                <a:solidFill>
                  <a:srgbClr val="0070C0"/>
                </a:solidFill>
                <a:effectLst/>
                <a:latin typeface="Times New Roman" panose="02020603050405020304" pitchFamily="18" charset="0"/>
                <a:ea typeface="Calibri" panose="020F0502020204030204" pitchFamily="34" charset="0"/>
              </a:rPr>
              <a:t> </a:t>
            </a:r>
            <a:r>
              <a:rPr lang="en-US" sz="2800" b="1" dirty="0" err="1" smtClean="0">
                <a:solidFill>
                  <a:srgbClr val="0070C0"/>
                </a:solidFill>
                <a:effectLst/>
                <a:latin typeface="Times New Roman" panose="02020603050405020304" pitchFamily="18" charset="0"/>
                <a:ea typeface="Calibri" panose="020F0502020204030204" pitchFamily="34" charset="0"/>
              </a:rPr>
              <a:t>đề</a:t>
            </a:r>
            <a:r>
              <a:rPr lang="en-US" sz="2800" b="1" dirty="0" smtClean="0">
                <a:solidFill>
                  <a:srgbClr val="0070C0"/>
                </a:solidFill>
                <a:effectLst/>
                <a:latin typeface="Times New Roman" panose="02020603050405020304" pitchFamily="18" charset="0"/>
                <a:ea typeface="Calibri" panose="020F0502020204030204" pitchFamily="34" charset="0"/>
              </a:rPr>
              <a:t> </a:t>
            </a:r>
            <a:r>
              <a:rPr lang="en-US" sz="2800" b="1" dirty="0" err="1" smtClean="0">
                <a:solidFill>
                  <a:srgbClr val="0070C0"/>
                </a:solidFill>
                <a:effectLst/>
                <a:latin typeface="Times New Roman" panose="02020603050405020304" pitchFamily="18" charset="0"/>
                <a:ea typeface="Calibri" panose="020F0502020204030204" pitchFamily="34" charset="0"/>
              </a:rPr>
              <a:t>tài</a:t>
            </a:r>
            <a:r>
              <a:rPr lang="en-US" sz="2800" b="1" dirty="0" smtClean="0">
                <a:solidFill>
                  <a:srgbClr val="0070C0"/>
                </a:solidFill>
                <a:effectLst/>
                <a:latin typeface="Times New Roman" panose="02020603050405020304" pitchFamily="18" charset="0"/>
                <a:ea typeface="Calibri" panose="020F0502020204030204" pitchFamily="34" charset="0"/>
              </a:rPr>
              <a:t> </a:t>
            </a:r>
            <a:endParaRPr lang="en-US" sz="2800" dirty="0" smtClean="0">
              <a:effectLst/>
              <a:latin typeface="Times New Roman" panose="02020603050405020304" pitchFamily="18" charset="0"/>
              <a:ea typeface="Calibri" panose="020F0502020204030204" pitchFamily="34" charset="0"/>
            </a:endParaRPr>
          </a:p>
          <a:p>
            <a:pPr algn="just">
              <a:lnSpc>
                <a:spcPct val="130000"/>
              </a:lnSpc>
              <a:spcAft>
                <a:spcPts val="0"/>
              </a:spcAft>
              <a:tabLst>
                <a:tab pos="457200" algn="l"/>
                <a:tab pos="571500" algn="l"/>
              </a:tabLst>
            </a:pPr>
            <a:r>
              <a:rPr lang="en-US" sz="2800" b="1" dirty="0" smtClean="0">
                <a:solidFill>
                  <a:srgbClr val="0D0D0D"/>
                </a:solidFill>
                <a:effectLst/>
                <a:latin typeface="Times New Roman" panose="02020603050405020304" pitchFamily="18" charset="0"/>
                <a:ea typeface="Calibri" panose="020F0502020204030204" pitchFamily="34" charset="0"/>
              </a:rPr>
              <a:t>*</a:t>
            </a:r>
            <a:r>
              <a:rPr lang="en-US" sz="2800" b="1" dirty="0" err="1" smtClean="0">
                <a:solidFill>
                  <a:srgbClr val="0D0D0D"/>
                </a:solidFill>
                <a:effectLst/>
                <a:latin typeface="Times New Roman" panose="02020603050405020304" pitchFamily="18" charset="0"/>
                <a:ea typeface="Calibri" panose="020F0502020204030204" pitchFamily="34" charset="0"/>
              </a:rPr>
              <a:t>Xác</a:t>
            </a:r>
            <a:r>
              <a:rPr lang="en-US" sz="2800" b="1" dirty="0" smtClean="0">
                <a:solidFill>
                  <a:srgbClr val="0D0D0D"/>
                </a:solidFill>
                <a:effectLst/>
                <a:latin typeface="Times New Roman" panose="02020603050405020304" pitchFamily="18" charset="0"/>
                <a:ea typeface="Calibri" panose="020F0502020204030204" pitchFamily="34" charset="0"/>
              </a:rPr>
              <a:t> </a:t>
            </a:r>
            <a:r>
              <a:rPr lang="en-US" sz="2800" b="1" dirty="0" err="1" smtClean="0">
                <a:solidFill>
                  <a:srgbClr val="0D0D0D"/>
                </a:solidFill>
                <a:effectLst/>
                <a:latin typeface="Times New Roman" panose="02020603050405020304" pitchFamily="18" charset="0"/>
                <a:ea typeface="Calibri" panose="020F0502020204030204" pitchFamily="34" charset="0"/>
              </a:rPr>
              <a:t>định</a:t>
            </a:r>
            <a:r>
              <a:rPr lang="en-US" sz="2800" b="1" dirty="0" smtClean="0">
                <a:solidFill>
                  <a:srgbClr val="0D0D0D"/>
                </a:solidFill>
                <a:effectLst/>
                <a:latin typeface="Times New Roman" panose="02020603050405020304" pitchFamily="18" charset="0"/>
                <a:ea typeface="Calibri" panose="020F0502020204030204" pitchFamily="34" charset="0"/>
              </a:rPr>
              <a:t> </a:t>
            </a:r>
            <a:r>
              <a:rPr lang="en-US" sz="2800" b="1" dirty="0" err="1" smtClean="0">
                <a:solidFill>
                  <a:srgbClr val="0D0D0D"/>
                </a:solidFill>
                <a:effectLst/>
                <a:latin typeface="Times New Roman" panose="02020603050405020304" pitchFamily="18" charset="0"/>
                <a:ea typeface="Calibri" panose="020F0502020204030204" pitchFamily="34" charset="0"/>
              </a:rPr>
              <a:t>vấn</a:t>
            </a:r>
            <a:r>
              <a:rPr lang="en-US" sz="2800" b="1" dirty="0" smtClean="0">
                <a:solidFill>
                  <a:srgbClr val="0D0D0D"/>
                </a:solidFill>
                <a:effectLst/>
                <a:latin typeface="Times New Roman" panose="02020603050405020304" pitchFamily="18" charset="0"/>
                <a:ea typeface="Calibri" panose="020F0502020204030204" pitchFamily="34" charset="0"/>
              </a:rPr>
              <a:t> </a:t>
            </a:r>
            <a:r>
              <a:rPr lang="en-US" sz="2800" b="1" dirty="0" err="1" smtClean="0">
                <a:solidFill>
                  <a:srgbClr val="0D0D0D"/>
                </a:solidFill>
                <a:effectLst/>
                <a:latin typeface="Times New Roman" panose="02020603050405020304" pitchFamily="18" charset="0"/>
                <a:ea typeface="Calibri" panose="020F0502020204030204" pitchFamily="34" charset="0"/>
              </a:rPr>
              <a:t>đề</a:t>
            </a:r>
            <a:r>
              <a:rPr lang="en-US" sz="2800" b="1" dirty="0" smtClean="0">
                <a:solidFill>
                  <a:srgbClr val="0D0D0D"/>
                </a:solidFill>
                <a:effectLst/>
                <a:latin typeface="Times New Roman" panose="02020603050405020304" pitchFamily="18" charset="0"/>
                <a:ea typeface="Calibri" panose="020F0502020204030204" pitchFamily="34" charset="0"/>
              </a:rPr>
              <a:t> </a:t>
            </a:r>
            <a:r>
              <a:rPr lang="en-US" sz="2800" b="1" dirty="0" err="1" smtClean="0">
                <a:solidFill>
                  <a:srgbClr val="0D0D0D"/>
                </a:solidFill>
                <a:effectLst/>
                <a:latin typeface="Times New Roman" panose="02020603050405020304" pitchFamily="18" charset="0"/>
                <a:ea typeface="Calibri" panose="020F0502020204030204" pitchFamily="34" charset="0"/>
              </a:rPr>
              <a:t>nghị</a:t>
            </a:r>
            <a:r>
              <a:rPr lang="en-US" sz="2800" b="1" dirty="0" smtClean="0">
                <a:solidFill>
                  <a:srgbClr val="0D0D0D"/>
                </a:solidFill>
                <a:effectLst/>
                <a:latin typeface="Times New Roman" panose="02020603050405020304" pitchFamily="18" charset="0"/>
                <a:ea typeface="Calibri" panose="020F0502020204030204" pitchFamily="34" charset="0"/>
              </a:rPr>
              <a:t> </a:t>
            </a:r>
            <a:r>
              <a:rPr lang="en-US" sz="2800" b="1" dirty="0" err="1" smtClean="0">
                <a:solidFill>
                  <a:srgbClr val="0D0D0D"/>
                </a:solidFill>
                <a:effectLst/>
                <a:latin typeface="Times New Roman" panose="02020603050405020304" pitchFamily="18" charset="0"/>
                <a:ea typeface="Calibri" panose="020F0502020204030204" pitchFamily="34" charset="0"/>
              </a:rPr>
              <a:t>luận</a:t>
            </a:r>
            <a:r>
              <a:rPr lang="en-US" sz="2800" b="1" dirty="0" smtClean="0">
                <a:solidFill>
                  <a:srgbClr val="0D0D0D"/>
                </a:solidFill>
                <a:effectLst/>
                <a:latin typeface="Times New Roman" panose="02020603050405020304" pitchFamily="18" charset="0"/>
                <a:ea typeface="Calibri" panose="020F0502020204030204" pitchFamily="34" charset="0"/>
              </a:rPr>
              <a:t>:</a:t>
            </a:r>
            <a:r>
              <a:rPr lang="en-US" sz="2800" b="1" dirty="0" smtClean="0">
                <a:solidFill>
                  <a:srgbClr val="0070C0"/>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phân</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tích</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những</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nét</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đặc</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sắc</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của</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truyện</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ngắn</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Những</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ngôi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sao</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xa</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xôi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Lê</a:t>
            </a:r>
            <a:r>
              <a:rPr lang="en-US" sz="2800" dirty="0" smtClean="0">
                <a:solidFill>
                  <a:srgbClr val="0D0D0D"/>
                </a:solidFill>
                <a:effectLst/>
                <a:latin typeface="Times New Roman" panose="02020603050405020304" pitchFamily="18" charset="0"/>
                <a:ea typeface="Calibri" panose="020F0502020204030204" pitchFamily="34" charset="0"/>
              </a:rPr>
              <a:t> Minh </a:t>
            </a:r>
            <a:r>
              <a:rPr lang="en-US" sz="2800" dirty="0" err="1" smtClean="0">
                <a:solidFill>
                  <a:srgbClr val="0D0D0D"/>
                </a:solidFill>
                <a:effectLst/>
                <a:latin typeface="Times New Roman" panose="02020603050405020304" pitchFamily="18" charset="0"/>
                <a:ea typeface="Calibri" panose="020F0502020204030204" pitchFamily="34" charset="0"/>
              </a:rPr>
              <a:t>Khuê</a:t>
            </a:r>
            <a:r>
              <a:rPr lang="en-US" sz="2800" dirty="0" smtClean="0">
                <a:solidFill>
                  <a:srgbClr val="0D0D0D"/>
                </a:solidFill>
                <a:effectLst/>
                <a:latin typeface="Times New Roman" panose="02020603050405020304" pitchFamily="18" charset="0"/>
                <a:ea typeface="Calibri" panose="020F0502020204030204" pitchFamily="34" charset="0"/>
              </a:rPr>
              <a:t>).</a:t>
            </a:r>
            <a:endParaRPr lang="en-US" sz="2800" dirty="0" smtClean="0">
              <a:effectLst/>
              <a:latin typeface="Times New Roman" panose="02020603050405020304" pitchFamily="18" charset="0"/>
              <a:ea typeface="Calibri" panose="020F0502020204030204" pitchFamily="34" charset="0"/>
            </a:endParaRPr>
          </a:p>
          <a:p>
            <a:pPr algn="just">
              <a:lnSpc>
                <a:spcPct val="130000"/>
              </a:lnSpc>
              <a:spcAft>
                <a:spcPts val="0"/>
              </a:spcAft>
              <a:tabLst>
                <a:tab pos="457200" algn="l"/>
                <a:tab pos="571500" algn="l"/>
              </a:tabLst>
            </a:pPr>
            <a:r>
              <a:rPr lang="vi-VN" sz="2800" b="1" dirty="0" smtClean="0">
                <a:effectLst/>
                <a:latin typeface="Times New Roman" panose="02020603050405020304" pitchFamily="18" charset="0"/>
                <a:ea typeface="Calibri" panose="020F0502020204030204" pitchFamily="34" charset="0"/>
              </a:rPr>
              <a:t>*Xác định mục đích viết: </a:t>
            </a:r>
            <a:r>
              <a:rPr lang="en-US" sz="2800" dirty="0" err="1" smtClean="0">
                <a:effectLst/>
                <a:latin typeface="Times New Roman" panose="02020603050405020304" pitchFamily="18" charset="0"/>
                <a:ea typeface="Calibri" panose="020F0502020204030204" pitchFamily="34" charset="0"/>
              </a:rPr>
              <a:t>Làm</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rõ</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đặc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điểm</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nội</a:t>
            </a:r>
            <a:r>
              <a:rPr lang="en-US" sz="2800" dirty="0" smtClean="0">
                <a:effectLst/>
                <a:latin typeface="Times New Roman" panose="02020603050405020304" pitchFamily="18" charset="0"/>
                <a:ea typeface="Calibri" panose="020F0502020204030204" pitchFamily="34" charset="0"/>
              </a:rPr>
              <a:t> dung </a:t>
            </a:r>
            <a:r>
              <a:rPr lang="en-US" sz="2800" dirty="0" err="1" smtClean="0">
                <a:effectLst/>
                <a:latin typeface="Times New Roman" panose="02020603050405020304" pitchFamily="18" charset="0"/>
                <a:ea typeface="Calibri" panose="020F0502020204030204" pitchFamily="34" charset="0"/>
              </a:rPr>
              <a:t>và</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nghệ</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thuật</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của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truyện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ngắn</a:t>
            </a:r>
            <a:r>
              <a:rPr lang="en-US" sz="2800" dirty="0" smtClean="0">
                <a:effectLst/>
                <a:latin typeface="Times New Roman" panose="02020603050405020304" pitchFamily="18" charset="0"/>
                <a:ea typeface="Calibri" panose="020F0502020204030204" pitchFamily="34" charset="0"/>
              </a:rPr>
              <a:t> </a:t>
            </a:r>
            <a:r>
              <a:rPr lang="en-US" sz="2800" dirty="0" smtClean="0">
                <a:solidFill>
                  <a:srgbClr val="0D0D0D"/>
                </a:solidFill>
                <a:effectLst/>
                <a:latin typeface="Times New Roman" panose="02020603050405020304" pitchFamily="18" charset="0"/>
                <a:ea typeface="Calibri" panose="020F0502020204030204" pitchFamily="34" charset="0"/>
              </a:rPr>
              <a:t>“</a:t>
            </a:r>
            <a:r>
              <a:rPr lang="en-US" sz="2800" dirty="0" err="1" smtClean="0">
                <a:solidFill>
                  <a:srgbClr val="0D0D0D"/>
                </a:solidFill>
                <a:effectLst/>
                <a:latin typeface="Times New Roman" panose="02020603050405020304" pitchFamily="18" charset="0"/>
                <a:ea typeface="Calibri" panose="020F0502020204030204" pitchFamily="34" charset="0"/>
              </a:rPr>
              <a:t>Những</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ngôi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sao</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xa</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xôi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Lê</a:t>
            </a:r>
            <a:r>
              <a:rPr lang="en-US" sz="2800" dirty="0" smtClean="0">
                <a:solidFill>
                  <a:srgbClr val="0D0D0D"/>
                </a:solidFill>
                <a:effectLst/>
                <a:latin typeface="Times New Roman" panose="02020603050405020304" pitchFamily="18" charset="0"/>
                <a:ea typeface="Calibri" panose="020F0502020204030204" pitchFamily="34" charset="0"/>
              </a:rPr>
              <a:t> Minh </a:t>
            </a:r>
            <a:r>
              <a:rPr lang="en-US" sz="2800" dirty="0" err="1" smtClean="0">
                <a:solidFill>
                  <a:srgbClr val="0D0D0D"/>
                </a:solidFill>
                <a:effectLst/>
                <a:latin typeface="Times New Roman" panose="02020603050405020304" pitchFamily="18" charset="0"/>
                <a:ea typeface="Calibri" panose="020F0502020204030204" pitchFamily="34" charset="0"/>
              </a:rPr>
              <a:t>Khuê</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thuyết</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phục</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người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khác</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đồng</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tình</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với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những</a:t>
            </a:r>
            <a:r>
              <a:rPr lang="en-US" sz="2800" dirty="0" smtClean="0">
                <a:solidFill>
                  <a:srgbClr val="0D0D0D"/>
                </a:solidFill>
                <a:effectLst/>
                <a:latin typeface="Times New Roman" panose="02020603050405020304" pitchFamily="18" charset="0"/>
                <a:ea typeface="Calibri" panose="020F0502020204030204" pitchFamily="34" charset="0"/>
              </a:rPr>
              <a:t> ý </a:t>
            </a:r>
            <a:r>
              <a:rPr lang="en-US" sz="2800" dirty="0" err="1" smtClean="0">
                <a:solidFill>
                  <a:srgbClr val="0D0D0D"/>
                </a:solidFill>
                <a:effectLst/>
                <a:latin typeface="Times New Roman" panose="02020603050405020304" pitchFamily="18" charset="0"/>
                <a:ea typeface="Calibri" panose="020F0502020204030204" pitchFamily="34" charset="0"/>
              </a:rPr>
              <a:t>kiến</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của</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em</a:t>
            </a:r>
            <a:r>
              <a:rPr lang="en-US" sz="2800" dirty="0" smtClean="0">
                <a:solidFill>
                  <a:srgbClr val="0D0D0D"/>
                </a:solidFill>
                <a:effectLst/>
                <a:latin typeface="Times New Roman" panose="02020603050405020304" pitchFamily="18" charset="0"/>
                <a:ea typeface="Calibri" panose="020F0502020204030204" pitchFamily="34" charset="0"/>
              </a:rPr>
              <a:t>.</a:t>
            </a:r>
            <a:endParaRPr lang="en-US" sz="2800" dirty="0" smtClean="0">
              <a:effectLst/>
              <a:latin typeface="Times New Roman" panose="02020603050405020304" pitchFamily="18" charset="0"/>
              <a:ea typeface="Calibri" panose="020F0502020204030204" pitchFamily="34" charset="0"/>
            </a:endParaRPr>
          </a:p>
          <a:p>
            <a:pPr algn="just">
              <a:lnSpc>
                <a:spcPct val="130000"/>
              </a:lnSpc>
              <a:spcAft>
                <a:spcPts val="0"/>
              </a:spcAft>
              <a:tabLst>
                <a:tab pos="457200" algn="l"/>
                <a:tab pos="571500" algn="l"/>
              </a:tabLst>
            </a:pPr>
            <a:r>
              <a:rPr lang="vi-VN" sz="2800" b="1" dirty="0" smtClean="0">
                <a:effectLst/>
                <a:latin typeface="Times New Roman" panose="02020603050405020304" pitchFamily="18" charset="0"/>
                <a:ea typeface="Calibri" panose="020F0502020204030204" pitchFamily="34" charset="0"/>
              </a:rPr>
              <a:t>*Người đọc: </a:t>
            </a:r>
            <a:r>
              <a:rPr lang="vi-VN" sz="2800" dirty="0" smtClean="0">
                <a:effectLst/>
                <a:latin typeface="Times New Roman" panose="02020603050405020304" pitchFamily="18" charset="0"/>
                <a:ea typeface="Calibri" panose="020F0502020204030204" pitchFamily="34" charset="0"/>
              </a:rPr>
              <a:t>Những người </a:t>
            </a:r>
            <a:r>
              <a:rPr lang="en-US" sz="2800" dirty="0" err="1" smtClean="0">
                <a:effectLst/>
                <a:latin typeface="Times New Roman" panose="02020603050405020304" pitchFamily="18" charset="0"/>
                <a:ea typeface="Calibri" panose="020F0502020204030204" pitchFamily="34" charset="0"/>
              </a:rPr>
              <a:t>quan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tâm</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có</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nhu</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cầu</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tìm</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hiểu</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sâu</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hơn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về</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tác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phẩm</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truyện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ngắn</a:t>
            </a:r>
            <a:r>
              <a:rPr lang="en-US" sz="2800" dirty="0" smtClean="0">
                <a:effectLst/>
                <a:latin typeface="Times New Roman" panose="02020603050405020304" pitchFamily="18" charset="0"/>
                <a:ea typeface="Calibri" panose="020F0502020204030204" pitchFamily="34" charset="0"/>
              </a:rPr>
              <a:t> </a:t>
            </a:r>
            <a:r>
              <a:rPr lang="en-US" sz="2800" dirty="0" smtClean="0">
                <a:solidFill>
                  <a:srgbClr val="0D0D0D"/>
                </a:solidFill>
                <a:effectLst/>
                <a:latin typeface="Times New Roman" panose="02020603050405020304" pitchFamily="18" charset="0"/>
                <a:ea typeface="Calibri" panose="020F0502020204030204" pitchFamily="34" charset="0"/>
              </a:rPr>
              <a:t>“</a:t>
            </a:r>
            <a:r>
              <a:rPr lang="en-US" sz="2800" dirty="0" err="1" smtClean="0">
                <a:solidFill>
                  <a:srgbClr val="0D0D0D"/>
                </a:solidFill>
                <a:effectLst/>
                <a:latin typeface="Times New Roman" panose="02020603050405020304" pitchFamily="18" charset="0"/>
                <a:ea typeface="Calibri" panose="020F0502020204030204" pitchFamily="34" charset="0"/>
              </a:rPr>
              <a:t>Những</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ngôi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sao</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xa</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xôi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Lê</a:t>
            </a:r>
            <a:r>
              <a:rPr lang="en-US" sz="2800" dirty="0" smtClean="0">
                <a:solidFill>
                  <a:srgbClr val="0D0D0D"/>
                </a:solidFill>
                <a:effectLst/>
                <a:latin typeface="Times New Roman" panose="02020603050405020304" pitchFamily="18" charset="0"/>
                <a:ea typeface="Calibri" panose="020F0502020204030204" pitchFamily="34" charset="0"/>
              </a:rPr>
              <a:t> Minh </a:t>
            </a:r>
            <a:r>
              <a:rPr lang="en-US" sz="2800" dirty="0" err="1" smtClean="0">
                <a:solidFill>
                  <a:srgbClr val="0D0D0D"/>
                </a:solidFill>
                <a:effectLst/>
                <a:latin typeface="Times New Roman" panose="02020603050405020304" pitchFamily="18" charset="0"/>
                <a:ea typeface="Calibri" panose="020F0502020204030204" pitchFamily="34" charset="0"/>
              </a:rPr>
              <a:t>Khuê</a:t>
            </a:r>
            <a:r>
              <a:rPr lang="en-US" sz="2800" dirty="0" smtClean="0">
                <a:solidFill>
                  <a:srgbClr val="0D0D0D"/>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6533613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barn(inVertical)">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barn(inVertical)">
                                      <p:cBhvr>
                                        <p:cTn id="36" dur="500"/>
                                        <p:tgtEl>
                                          <p:spTgt spid="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barn(inVertical)">
                                      <p:cBhvr>
                                        <p:cTn id="41" dur="500"/>
                                        <p:tgtEl>
                                          <p:spTgt spid="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animEffect transition="in" filter="barn(inVertical)">
                                      <p:cBhvr>
                                        <p:cTn id="4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1139536" y="210322"/>
            <a:ext cx="10633364" cy="1772793"/>
          </a:xfrm>
          <a:prstGeom prst="rect">
            <a:avLst/>
          </a:prstGeom>
        </p:spPr>
        <p:txBody>
          <a:bodyPr wrap="square">
            <a:spAutoFit/>
          </a:bodyPr>
          <a:lstStyle/>
          <a:p>
            <a:pPr algn="just">
              <a:lnSpc>
                <a:spcPct val="130000"/>
              </a:lnSpc>
              <a:spcAft>
                <a:spcPts val="0"/>
              </a:spcAft>
              <a:tabLst>
                <a:tab pos="457200" algn="l"/>
                <a:tab pos="571500" algn="l"/>
              </a:tabLst>
            </a:pPr>
            <a:r>
              <a:rPr lang="en-US" sz="2800" b="1" dirty="0">
                <a:solidFill>
                  <a:srgbClr val="FF0000"/>
                </a:solidFill>
                <a:latin typeface="Times New Roman" panose="02020603050405020304" pitchFamily="18" charset="0"/>
                <a:ea typeface="Calibri" panose="020F0502020204030204" pitchFamily="34" charset="0"/>
              </a:rPr>
              <a:t>II. LUYỆN TẬP - THỰC HÀNH VIẾT THEO CÁC BƯỚC</a:t>
            </a:r>
            <a:endParaRPr lang="en-US" sz="2800" dirty="0">
              <a:latin typeface="Times New Roman" panose="02020603050405020304" pitchFamily="18" charset="0"/>
              <a:ea typeface="Calibri" panose="020F0502020204030204" pitchFamily="34" charset="0"/>
            </a:endParaRPr>
          </a:p>
          <a:p>
            <a:pPr algn="ctr">
              <a:lnSpc>
                <a:spcPct val="130000"/>
              </a:lnSpc>
              <a:spcAft>
                <a:spcPts val="0"/>
              </a:spcAft>
              <a:tabLst>
                <a:tab pos="457200" algn="l"/>
                <a:tab pos="571500" algn="l"/>
              </a:tabLst>
            </a:pPr>
            <a:r>
              <a:rPr lang="en-US" sz="2800" b="1" dirty="0" err="1">
                <a:solidFill>
                  <a:srgbClr val="FF0000"/>
                </a:solidFill>
                <a:latin typeface="Times New Roman" panose="02020603050405020304" pitchFamily="18" charset="0"/>
                <a:ea typeface="Calibri" panose="020F0502020204030204" pitchFamily="34" charset="0"/>
              </a:rPr>
              <a:t>Đề</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bài</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Viết</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bài</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văn</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nghị</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luận</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phân</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tích</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những</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nét</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đặc</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sắc</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của</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truyện</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ngắn</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Những</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ngôi</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sao</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xa</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xôi</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Lê</a:t>
            </a:r>
            <a:r>
              <a:rPr lang="en-US" sz="2800" b="1" dirty="0">
                <a:solidFill>
                  <a:srgbClr val="0D0D0D"/>
                </a:solidFill>
                <a:latin typeface="Times New Roman" panose="02020603050405020304" pitchFamily="18" charset="0"/>
                <a:ea typeface="Calibri" panose="020F0502020204030204" pitchFamily="34" charset="0"/>
              </a:rPr>
              <a:t> Minh </a:t>
            </a:r>
            <a:r>
              <a:rPr lang="en-US" sz="2800" b="1" dirty="0" err="1">
                <a:solidFill>
                  <a:srgbClr val="0D0D0D"/>
                </a:solidFill>
                <a:latin typeface="Times New Roman" panose="02020603050405020304" pitchFamily="18" charset="0"/>
                <a:ea typeface="Calibri" panose="020F0502020204030204" pitchFamily="34" charset="0"/>
              </a:rPr>
              <a:t>Khuê</a:t>
            </a:r>
            <a:r>
              <a:rPr lang="en-US" sz="2800" b="1" dirty="0">
                <a:solidFill>
                  <a:srgbClr val="0D0D0D"/>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p:txBody>
      </p:sp>
      <p:sp>
        <p:nvSpPr>
          <p:cNvPr id="6" name="Rectangle 5"/>
          <p:cNvSpPr/>
          <p:nvPr/>
        </p:nvSpPr>
        <p:spPr>
          <a:xfrm>
            <a:off x="-67038" y="1870321"/>
            <a:ext cx="3606949" cy="596574"/>
          </a:xfrm>
          <a:prstGeom prst="rect">
            <a:avLst/>
          </a:prstGeom>
        </p:spPr>
        <p:txBody>
          <a:bodyPr wrap="none">
            <a:spAutoFit/>
          </a:bodyPr>
          <a:lstStyle/>
          <a:p>
            <a:pPr algn="just">
              <a:lnSpc>
                <a:spcPct val="130000"/>
              </a:lnSpc>
              <a:spcAft>
                <a:spcPts val="0"/>
              </a:spcAft>
              <a:tabLst>
                <a:tab pos="457200" algn="l"/>
                <a:tab pos="571500" algn="l"/>
              </a:tabLst>
            </a:pPr>
            <a:r>
              <a:rPr lang="en-US" sz="2800" b="1" dirty="0" smtClean="0">
                <a:solidFill>
                  <a:srgbClr val="0070C0"/>
                </a:solidFill>
                <a:effectLst/>
                <a:latin typeface="Times New Roman" panose="02020603050405020304" pitchFamily="18" charset="0"/>
                <a:ea typeface="Calibri" panose="020F0502020204030204" pitchFamily="34" charset="0"/>
              </a:rPr>
              <a:t>1. TRƯỚC KHI VIẾT</a:t>
            </a:r>
            <a:endParaRPr lang="en-US" sz="2800" dirty="0">
              <a:effectLst/>
              <a:latin typeface="Times New Roman" panose="02020603050405020304" pitchFamily="18" charset="0"/>
              <a:ea typeface="Calibri" panose="020F0502020204030204" pitchFamily="34" charset="0"/>
            </a:endParaRPr>
          </a:p>
        </p:txBody>
      </p:sp>
      <p:sp>
        <p:nvSpPr>
          <p:cNvPr id="8" name="Rectangle 7"/>
          <p:cNvSpPr/>
          <p:nvPr/>
        </p:nvSpPr>
        <p:spPr>
          <a:xfrm>
            <a:off x="138544" y="2430654"/>
            <a:ext cx="11730183" cy="1212640"/>
          </a:xfrm>
          <a:prstGeom prst="rect">
            <a:avLst/>
          </a:prstGeom>
        </p:spPr>
        <p:txBody>
          <a:bodyPr wrap="square">
            <a:spAutoFit/>
          </a:bodyPr>
          <a:lstStyle/>
          <a:p>
            <a:pPr algn="just">
              <a:lnSpc>
                <a:spcPct val="130000"/>
              </a:lnSpc>
              <a:spcAft>
                <a:spcPts val="0"/>
              </a:spcAft>
              <a:tabLst>
                <a:tab pos="457200" algn="l"/>
                <a:tab pos="571500" algn="l"/>
              </a:tabLst>
            </a:pPr>
            <a:r>
              <a:rPr lang="en-US" sz="2800" b="1" dirty="0" smtClean="0">
                <a:solidFill>
                  <a:srgbClr val="0070C0"/>
                </a:solidFill>
                <a:effectLst/>
                <a:latin typeface="Times New Roman" panose="02020603050405020304" pitchFamily="18" charset="0"/>
                <a:ea typeface="Calibri" panose="020F0502020204030204" pitchFamily="34" charset="0"/>
              </a:rPr>
              <a:t>a. </a:t>
            </a:r>
            <a:r>
              <a:rPr lang="en-US" sz="2800" b="1" dirty="0" err="1" smtClean="0">
                <a:solidFill>
                  <a:srgbClr val="0070C0"/>
                </a:solidFill>
                <a:effectLst/>
                <a:latin typeface="Times New Roman" panose="02020603050405020304" pitchFamily="18" charset="0"/>
                <a:ea typeface="Calibri" panose="020F0502020204030204" pitchFamily="34" charset="0"/>
              </a:rPr>
              <a:t>Lựa</a:t>
            </a:r>
            <a:r>
              <a:rPr lang="en-US" sz="2800" b="1" dirty="0" smtClean="0">
                <a:solidFill>
                  <a:srgbClr val="0070C0"/>
                </a:solidFill>
                <a:effectLst/>
                <a:latin typeface="Times New Roman" panose="02020603050405020304" pitchFamily="18" charset="0"/>
                <a:ea typeface="Calibri" panose="020F0502020204030204" pitchFamily="34" charset="0"/>
              </a:rPr>
              <a:t> </a:t>
            </a:r>
            <a:r>
              <a:rPr lang="en-US" sz="2800" b="1" dirty="0" err="1" smtClean="0">
                <a:solidFill>
                  <a:srgbClr val="0070C0"/>
                </a:solidFill>
                <a:effectLst/>
                <a:latin typeface="Times New Roman" panose="02020603050405020304" pitchFamily="18" charset="0"/>
                <a:ea typeface="Calibri" panose="020F0502020204030204" pitchFamily="34" charset="0"/>
              </a:rPr>
              <a:t>chọn</a:t>
            </a:r>
            <a:r>
              <a:rPr lang="en-US" sz="2800" b="1" dirty="0" smtClean="0">
                <a:solidFill>
                  <a:srgbClr val="0070C0"/>
                </a:solidFill>
                <a:effectLst/>
                <a:latin typeface="Times New Roman" panose="02020603050405020304" pitchFamily="18" charset="0"/>
                <a:ea typeface="Calibri" panose="020F0502020204030204" pitchFamily="34" charset="0"/>
              </a:rPr>
              <a:t> </a:t>
            </a:r>
            <a:r>
              <a:rPr lang="en-US" sz="2800" b="1" dirty="0" err="1" smtClean="0">
                <a:solidFill>
                  <a:srgbClr val="0070C0"/>
                </a:solidFill>
                <a:effectLst/>
                <a:latin typeface="Times New Roman" panose="02020603050405020304" pitchFamily="18" charset="0"/>
                <a:ea typeface="Calibri" panose="020F0502020204030204" pitchFamily="34" charset="0"/>
              </a:rPr>
              <a:t>đề</a:t>
            </a:r>
            <a:r>
              <a:rPr lang="en-US" sz="2800" b="1" dirty="0" smtClean="0">
                <a:solidFill>
                  <a:srgbClr val="0070C0"/>
                </a:solidFill>
                <a:effectLst/>
                <a:latin typeface="Times New Roman" panose="02020603050405020304" pitchFamily="18" charset="0"/>
                <a:ea typeface="Calibri" panose="020F0502020204030204" pitchFamily="34" charset="0"/>
              </a:rPr>
              <a:t> </a:t>
            </a:r>
            <a:r>
              <a:rPr lang="en-US" sz="2800" b="1" dirty="0" err="1" smtClean="0">
                <a:solidFill>
                  <a:srgbClr val="0070C0"/>
                </a:solidFill>
                <a:effectLst/>
                <a:latin typeface="Times New Roman" panose="02020603050405020304" pitchFamily="18" charset="0"/>
                <a:ea typeface="Calibri" panose="020F0502020204030204" pitchFamily="34" charset="0"/>
              </a:rPr>
              <a:t>tài</a:t>
            </a:r>
            <a:r>
              <a:rPr lang="en-US" sz="2800" b="1" dirty="0" smtClean="0">
                <a:solidFill>
                  <a:srgbClr val="0070C0"/>
                </a:solidFill>
                <a:effectLst/>
                <a:latin typeface="Times New Roman" panose="02020603050405020304" pitchFamily="18" charset="0"/>
                <a:ea typeface="Calibri" panose="020F0502020204030204" pitchFamily="34" charset="0"/>
              </a:rPr>
              <a:t> </a:t>
            </a:r>
            <a:endParaRPr lang="en-US" sz="2800" dirty="0" smtClean="0">
              <a:effectLst/>
              <a:latin typeface="Times New Roman" panose="02020603050405020304" pitchFamily="18" charset="0"/>
              <a:ea typeface="Calibri" panose="020F0502020204030204" pitchFamily="34" charset="0"/>
            </a:endParaRPr>
          </a:p>
          <a:p>
            <a:pPr algn="just">
              <a:lnSpc>
                <a:spcPct val="130000"/>
              </a:lnSpc>
              <a:spcAft>
                <a:spcPts val="0"/>
              </a:spcAft>
              <a:tabLst>
                <a:tab pos="457200" algn="l"/>
                <a:tab pos="571500" algn="l"/>
              </a:tabLst>
            </a:pPr>
            <a:r>
              <a:rPr lang="vi-VN" sz="2800" b="1" dirty="0">
                <a:solidFill>
                  <a:srgbClr val="0070C0"/>
                </a:solidFill>
                <a:latin typeface="Times New Roman" panose="02020603050405020304" pitchFamily="18" charset="0"/>
                <a:cs typeface="Times New Roman" panose="02020603050405020304" pitchFamily="18" charset="0"/>
              </a:rPr>
              <a:t>b. Tìm ý: </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941791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43524946"/>
              </p:ext>
            </p:extLst>
          </p:nvPr>
        </p:nvGraphicFramePr>
        <p:xfrm>
          <a:off x="341744" y="461819"/>
          <a:ext cx="11490037" cy="6262255"/>
        </p:xfrm>
        <a:graphic>
          <a:graphicData uri="http://schemas.openxmlformats.org/drawingml/2006/table">
            <a:tbl>
              <a:tblPr firstRow="1" firstCol="1" bandRow="1"/>
              <a:tblGrid>
                <a:gridCol w="8163563">
                  <a:extLst>
                    <a:ext uri="{9D8B030D-6E8A-4147-A177-3AD203B41FA5}">
                      <a16:colId xmlns:a16="http://schemas.microsoft.com/office/drawing/2014/main" xmlns="" val="3363920586"/>
                    </a:ext>
                  </a:extLst>
                </a:gridCol>
                <a:gridCol w="3326474">
                  <a:extLst>
                    <a:ext uri="{9D8B030D-6E8A-4147-A177-3AD203B41FA5}">
                      <a16:colId xmlns:a16="http://schemas.microsoft.com/office/drawing/2014/main" xmlns="" val="2905960956"/>
                    </a:ext>
                  </a:extLst>
                </a:gridCol>
              </a:tblGrid>
              <a:tr h="417484">
                <a:tc gridSpan="2">
                  <a:txBody>
                    <a:bodyPr/>
                    <a:lstStyle/>
                    <a:p>
                      <a:pPr algn="ctr">
                        <a:lnSpc>
                          <a:spcPct val="130000"/>
                        </a:lnSpc>
                        <a:spcAft>
                          <a:spcPts val="0"/>
                        </a:spcAft>
                      </a:pPr>
                      <a:r>
                        <a:rPr lang="en-US" sz="1800" b="1">
                          <a:solidFill>
                            <a:srgbClr val="FF0000"/>
                          </a:solidFill>
                          <a:effectLst/>
                          <a:latin typeface="Times New Roman" panose="02020603050405020304" pitchFamily="18" charset="0"/>
                          <a:ea typeface="Calibri" panose="020F0502020204030204" pitchFamily="34" charset="0"/>
                        </a:rPr>
                        <a:t>PHIẾU HỌC TẬP 02: PHIẾU TÌM Ý</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101134517"/>
                  </a:ext>
                </a:extLst>
              </a:tr>
              <a:tr h="834967">
                <a:tc gridSpan="2">
                  <a:txBody>
                    <a:bodyPr/>
                    <a:lstStyle/>
                    <a:p>
                      <a:pPr algn="just">
                        <a:lnSpc>
                          <a:spcPct val="130000"/>
                        </a:lnSpc>
                        <a:spcAft>
                          <a:spcPts val="0"/>
                        </a:spcAft>
                        <a:tabLst>
                          <a:tab pos="457200" algn="l"/>
                          <a:tab pos="571500" algn="l"/>
                        </a:tabLst>
                      </a:pPr>
                      <a:r>
                        <a:rPr lang="en-US" sz="1800" b="1">
                          <a:solidFill>
                            <a:srgbClr val="FF0000"/>
                          </a:solidFill>
                          <a:effectLst/>
                          <a:latin typeface="Times New Roman" panose="02020603050405020304" pitchFamily="18" charset="0"/>
                          <a:ea typeface="Calibri" panose="020F0502020204030204" pitchFamily="34" charset="0"/>
                        </a:rPr>
                        <a:t>Gợi ý: </a:t>
                      </a:r>
                      <a:r>
                        <a:rPr lang="en-US" sz="1800" b="1">
                          <a:solidFill>
                            <a:srgbClr val="0070C0"/>
                          </a:solidFill>
                          <a:effectLst/>
                          <a:latin typeface="Times New Roman" panose="02020603050405020304" pitchFamily="18" charset="0"/>
                          <a:ea typeface="Calibri" panose="020F0502020204030204" pitchFamily="34" charset="0"/>
                        </a:rPr>
                        <a:t>Hãy đọc kĩ lại truyện ngắn “Những ngôi sao xa xôi” (Lê Minh Khuê) để xác định các phương diện nội dung và nghệ thuật cần phân tích:</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3803059403"/>
                  </a:ext>
                </a:extLst>
              </a:tr>
              <a:tr h="417484">
                <a:tc>
                  <a:txBody>
                    <a:bodyPr/>
                    <a:lstStyle/>
                    <a:p>
                      <a:pPr>
                        <a:lnSpc>
                          <a:spcPct val="130000"/>
                        </a:lnSpc>
                        <a:spcAft>
                          <a:spcPts val="0"/>
                        </a:spcAft>
                      </a:pPr>
                      <a:r>
                        <a:rPr lang="en-US" sz="1800" b="1">
                          <a:solidFill>
                            <a:srgbClr val="0D0D0D"/>
                          </a:solidFill>
                          <a:effectLst/>
                          <a:latin typeface="Times New Roman" panose="02020603050405020304" pitchFamily="18" charset="0"/>
                          <a:ea typeface="Calibri" panose="020F0502020204030204" pitchFamily="34" charset="0"/>
                        </a:rPr>
                        <a:t>*Thông tin cơ bản về tác giả</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0227179"/>
                  </a:ext>
                </a:extLst>
              </a:tr>
              <a:tr h="417484">
                <a:tc>
                  <a:txBody>
                    <a:bodyPr/>
                    <a:lstStyle/>
                    <a:p>
                      <a:pPr>
                        <a:lnSpc>
                          <a:spcPct val="130000"/>
                        </a:lnSpc>
                        <a:spcAft>
                          <a:spcPts val="0"/>
                        </a:spcAft>
                      </a:pPr>
                      <a:r>
                        <a:rPr lang="en-US" sz="1800" b="1">
                          <a:solidFill>
                            <a:srgbClr val="0D0D0D"/>
                          </a:solidFill>
                          <a:effectLst/>
                          <a:latin typeface="Times New Roman" panose="02020603050405020304" pitchFamily="18" charset="0"/>
                          <a:ea typeface="Calibri" panose="020F0502020204030204" pitchFamily="34" charset="0"/>
                        </a:rPr>
                        <a:t>*Tìm hiểu về truyện ngắn </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0374179"/>
                  </a:ext>
                </a:extLst>
              </a:tr>
              <a:tr h="417484">
                <a:tc>
                  <a:txBody>
                    <a:bodyPr/>
                    <a:lstStyle/>
                    <a:p>
                      <a:pP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Nêu ấn tượng, cảm xúc của  em khi đọc tác phẩm.</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9084115"/>
                  </a:ext>
                </a:extLst>
              </a:tr>
              <a:tr h="834967">
                <a:tc>
                  <a:txBody>
                    <a:bodyPr/>
                    <a:lstStyle/>
                    <a:p>
                      <a:pPr>
                        <a:lnSpc>
                          <a:spcPct val="130000"/>
                        </a:lnSpc>
                        <a:spcAft>
                          <a:spcPts val="0"/>
                        </a:spcAft>
                      </a:pPr>
                      <a:r>
                        <a:rPr lang="vi-VN" sz="1800">
                          <a:solidFill>
                            <a:srgbClr val="0D0D0D"/>
                          </a:solidFill>
                          <a:effectLst/>
                          <a:latin typeface="Times New Roman" panose="02020603050405020304" pitchFamily="18" charset="0"/>
                          <a:ea typeface="Calibri" panose="020F0502020204030204" pitchFamily="34" charset="0"/>
                        </a:rPr>
                        <a:t>Nội dung chính của tác phẩm</a:t>
                      </a:r>
                      <a:r>
                        <a:rPr lang="en-US" sz="1800">
                          <a:solidFill>
                            <a:srgbClr val="0D0D0D"/>
                          </a:solidFill>
                          <a:effectLst/>
                          <a:latin typeface="Times New Roman" panose="02020603050405020304" pitchFamily="18" charset="0"/>
                          <a:ea typeface="Calibri" panose="020F0502020204030204" pitchFamily="34" charset="0"/>
                        </a:rPr>
                        <a:t> là gì? Nội dung ấy được thể hiện qua hệ thống nhân vật, sự kiện chính nào?</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7764076"/>
                  </a:ext>
                </a:extLst>
              </a:tr>
              <a:tr h="834967">
                <a:tc>
                  <a:txBody>
                    <a:bodyPr/>
                    <a:lstStyle/>
                    <a:p>
                      <a:pP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Chủ đề của truyện là gì? </a:t>
                      </a:r>
                      <a:r>
                        <a:rPr lang="vi-VN" sz="1800">
                          <a:solidFill>
                            <a:srgbClr val="0D0D0D"/>
                          </a:solidFill>
                          <a:effectLst/>
                          <a:latin typeface="Times New Roman" panose="02020603050405020304" pitchFamily="18" charset="0"/>
                          <a:ea typeface="Calibri" panose="020F0502020204030204" pitchFamily="34" charset="0"/>
                        </a:rPr>
                        <a:t>(</a:t>
                      </a:r>
                      <a:r>
                        <a:rPr lang="en-US" sz="1800" i="1">
                          <a:solidFill>
                            <a:srgbClr val="0D0D0D"/>
                          </a:solidFill>
                          <a:effectLst/>
                          <a:latin typeface="Times New Roman" panose="02020603050405020304" pitchFamily="18" charset="0"/>
                          <a:ea typeface="Calibri" panose="020F0502020204030204" pitchFamily="34" charset="0"/>
                        </a:rPr>
                        <a:t>Nhà văn muốn phản ánh hiện thực nào? Muốn truyền tải thông điệp, tư tưởng nào?...)</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6550262"/>
                  </a:ext>
                </a:extLst>
              </a:tr>
              <a:tr h="834967">
                <a:tc>
                  <a:txBody>
                    <a:bodyPr/>
                    <a:lstStyle/>
                    <a:p>
                      <a:pP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Tác phẩm có những </a:t>
                      </a:r>
                      <a:r>
                        <a:rPr lang="vi-VN" sz="1800">
                          <a:solidFill>
                            <a:srgbClr val="0D0D0D"/>
                          </a:solidFill>
                          <a:effectLst/>
                          <a:latin typeface="Times New Roman" panose="02020603050405020304" pitchFamily="18" charset="0"/>
                          <a:ea typeface="Calibri" panose="020F0502020204030204" pitchFamily="34" charset="0"/>
                        </a:rPr>
                        <a:t>đặc sắc</a:t>
                      </a:r>
                      <a:r>
                        <a:rPr lang="en-US" sz="1800">
                          <a:solidFill>
                            <a:srgbClr val="0D0D0D"/>
                          </a:solidFill>
                          <a:effectLst/>
                          <a:latin typeface="Times New Roman" panose="02020603050405020304" pitchFamily="18" charset="0"/>
                          <a:ea typeface="Calibri" panose="020F0502020204030204" pitchFamily="34" charset="0"/>
                        </a:rPr>
                        <a:t> gì</a:t>
                      </a:r>
                      <a:r>
                        <a:rPr lang="vi-VN" sz="1800">
                          <a:solidFill>
                            <a:srgbClr val="0D0D0D"/>
                          </a:solidFill>
                          <a:effectLst/>
                          <a:latin typeface="Times New Roman" panose="02020603050405020304" pitchFamily="18" charset="0"/>
                          <a:ea typeface="Calibri" panose="020F0502020204030204" pitchFamily="34" charset="0"/>
                        </a:rPr>
                        <a:t> về </a:t>
                      </a:r>
                      <a:r>
                        <a:rPr lang="en-US" sz="1800">
                          <a:solidFill>
                            <a:srgbClr val="0D0D0D"/>
                          </a:solidFill>
                          <a:effectLst/>
                          <a:latin typeface="Times New Roman" panose="02020603050405020304" pitchFamily="18" charset="0"/>
                          <a:ea typeface="Calibri" panose="020F0502020204030204" pitchFamily="34" charset="0"/>
                        </a:rPr>
                        <a:t>hình thức nghệ thuật</a:t>
                      </a:r>
                      <a:r>
                        <a:rPr lang="vi-VN" sz="1800">
                          <a:solidFill>
                            <a:srgbClr val="0D0D0D"/>
                          </a:solidFill>
                          <a:effectLst/>
                          <a:latin typeface="Times New Roman" panose="02020603050405020304" pitchFamily="18" charset="0"/>
                          <a:ea typeface="Calibri" panose="020F0502020204030204" pitchFamily="34" charset="0"/>
                        </a:rPr>
                        <a:t> (cốt truyện, ngôi kể, </a:t>
                      </a:r>
                      <a:r>
                        <a:rPr lang="en-US" sz="1800">
                          <a:solidFill>
                            <a:srgbClr val="0D0D0D"/>
                          </a:solidFill>
                          <a:effectLst/>
                          <a:latin typeface="Times New Roman" panose="02020603050405020304" pitchFamily="18" charset="0"/>
                          <a:ea typeface="Calibri" panose="020F0502020204030204" pitchFamily="34" charset="0"/>
                        </a:rPr>
                        <a:t> nghệ thuật xây dựng</a:t>
                      </a:r>
                      <a:r>
                        <a:rPr lang="vi-VN" sz="1800">
                          <a:solidFill>
                            <a:srgbClr val="0D0D0D"/>
                          </a:solidFill>
                          <a:effectLst/>
                          <a:latin typeface="Times New Roman" panose="02020603050405020304" pitchFamily="18" charset="0"/>
                          <a:ea typeface="Calibri" panose="020F0502020204030204" pitchFamily="34" charset="0"/>
                        </a:rPr>
                        <a:t> nhân vật,</a:t>
                      </a:r>
                      <a:r>
                        <a:rPr lang="en-US" sz="1800">
                          <a:solidFill>
                            <a:srgbClr val="0D0D0D"/>
                          </a:solidFill>
                          <a:effectLst/>
                          <a:latin typeface="Times New Roman" panose="02020603050405020304" pitchFamily="18" charset="0"/>
                          <a:ea typeface="Calibri" panose="020F0502020204030204" pitchFamily="34" charset="0"/>
                        </a:rPr>
                        <a:t> ngôn ngữ,</a:t>
                      </a:r>
                      <a:r>
                        <a:rPr lang="vi-VN" sz="1800">
                          <a:solidFill>
                            <a:srgbClr val="0D0D0D"/>
                          </a:solidFill>
                          <a:effectLst/>
                          <a:latin typeface="Times New Roman" panose="02020603050405020304" pitchFamily="18" charset="0"/>
                          <a:ea typeface="Calibri" panose="020F0502020204030204" pitchFamily="34" charset="0"/>
                        </a:rPr>
                        <a:t>....)</a:t>
                      </a:r>
                      <a:r>
                        <a:rPr lang="en-US" sz="1800">
                          <a:solidFill>
                            <a:srgbClr val="0D0D0D"/>
                          </a:solidFill>
                          <a:effectLst/>
                          <a:latin typeface="Times New Roman" panose="02020603050405020304" pitchFamily="18" charset="0"/>
                          <a:ea typeface="Calibri" panose="020F0502020204030204" pitchFamily="34" charset="0"/>
                        </a:rPr>
                        <a:t>?</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89758499"/>
                  </a:ext>
                </a:extLst>
              </a:tr>
              <a:tr h="834967">
                <a:tc>
                  <a:txBody>
                    <a:bodyPr/>
                    <a:lstStyle/>
                    <a:p>
                      <a:pP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Em sẽ chọn phân tích kĩ lưỡng đặc điểm nghệ thuật tiêu biểu nào của truyện?</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2509887"/>
                  </a:ext>
                </a:extLst>
              </a:tr>
              <a:tr h="417484">
                <a:tc>
                  <a:txBody>
                    <a:bodyPr/>
                    <a:lstStyle/>
                    <a:p>
                      <a:pP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Ý nghĩa của truyện là gì?</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dirty="0">
                          <a:solidFill>
                            <a:srgbClr val="0D0D0D"/>
                          </a:solidFill>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27108889"/>
                  </a:ext>
                </a:extLst>
              </a:tr>
            </a:tbl>
          </a:graphicData>
        </a:graphic>
      </p:graphicFrame>
    </p:spTree>
    <p:extLst>
      <p:ext uri="{BB962C8B-B14F-4D97-AF65-F5344CB8AC3E}">
        <p14:creationId xmlns:p14="http://schemas.microsoft.com/office/powerpoint/2010/main" val="207480370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Rectangle 7"/>
          <p:cNvSpPr/>
          <p:nvPr/>
        </p:nvSpPr>
        <p:spPr>
          <a:xfrm>
            <a:off x="979053" y="185492"/>
            <a:ext cx="11730183" cy="596574"/>
          </a:xfrm>
          <a:prstGeom prst="rect">
            <a:avLst/>
          </a:prstGeom>
        </p:spPr>
        <p:txBody>
          <a:bodyPr wrap="square">
            <a:spAutoFit/>
          </a:bodyPr>
          <a:lstStyle/>
          <a:p>
            <a:pPr algn="just">
              <a:lnSpc>
                <a:spcPct val="130000"/>
              </a:lnSpc>
              <a:spcAft>
                <a:spcPts val="0"/>
              </a:spcAft>
              <a:tabLst>
                <a:tab pos="457200" algn="l"/>
                <a:tab pos="571500" algn="l"/>
              </a:tabLst>
            </a:pPr>
            <a:r>
              <a:rPr lang="vi-VN" sz="2800" b="1" dirty="0" smtClean="0">
                <a:solidFill>
                  <a:srgbClr val="0070C0"/>
                </a:solidFill>
                <a:latin typeface="Times New Roman" panose="02020603050405020304" pitchFamily="18" charset="0"/>
                <a:cs typeface="Times New Roman" panose="02020603050405020304" pitchFamily="18" charset="0"/>
              </a:rPr>
              <a:t>b</a:t>
            </a:r>
            <a:r>
              <a:rPr lang="vi-VN" sz="2800" b="1" dirty="0">
                <a:solidFill>
                  <a:srgbClr val="0070C0"/>
                </a:solidFill>
                <a:latin typeface="Times New Roman" panose="02020603050405020304" pitchFamily="18" charset="0"/>
                <a:cs typeface="Times New Roman" panose="02020603050405020304" pitchFamily="18" charset="0"/>
              </a:rPr>
              <a:t>. Tìm ý: </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60218" y="828248"/>
            <a:ext cx="11656291" cy="5853910"/>
          </a:xfrm>
          <a:prstGeom prst="rect">
            <a:avLst/>
          </a:prstGeom>
        </p:spPr>
        <p:txBody>
          <a:bodyPr wrap="square">
            <a:spAutoFit/>
          </a:bodyPr>
          <a:lstStyle/>
          <a:p>
            <a:pPr algn="just">
              <a:lnSpc>
                <a:spcPct val="130000"/>
              </a:lnSpc>
              <a:spcAft>
                <a:spcPts val="0"/>
              </a:spcAft>
            </a:pPr>
            <a:r>
              <a:rPr lang="vi-VN" sz="2400" b="1" dirty="0">
                <a:solidFill>
                  <a:srgbClr val="0070C0"/>
                </a:solidFill>
                <a:latin typeface="Times New Roman" panose="02020603050405020304" pitchFamily="18" charset="0"/>
                <a:ea typeface="Calibri" panose="020F0502020204030204" pitchFamily="34" charset="0"/>
              </a:rPr>
              <a:t> </a:t>
            </a:r>
            <a:r>
              <a:rPr lang="en-US" sz="2400" b="1" dirty="0" smtClean="0">
                <a:solidFill>
                  <a:srgbClr val="0070C0"/>
                </a:solidFill>
                <a:latin typeface="Times New Roman" panose="02020603050405020304" pitchFamily="18" charset="0"/>
                <a:ea typeface="Calibri" panose="020F0502020204030204" pitchFamily="34" charset="0"/>
              </a:rPr>
              <a:t>- </a:t>
            </a:r>
            <a:r>
              <a:rPr lang="en-US" sz="2400" b="1" dirty="0">
                <a:solidFill>
                  <a:srgbClr val="0D0D0D"/>
                </a:solidFill>
                <a:latin typeface="Times New Roman" panose="02020603050405020304" pitchFamily="18" charset="0"/>
                <a:ea typeface="Calibri" panose="020F0502020204030204" pitchFamily="34" charset="0"/>
              </a:rPr>
              <a:t>HS </a:t>
            </a:r>
            <a:r>
              <a:rPr lang="en-US" sz="2400" b="1" dirty="0" err="1">
                <a:solidFill>
                  <a:srgbClr val="0D0D0D"/>
                </a:solidFill>
                <a:latin typeface="Times New Roman" panose="02020603050405020304" pitchFamily="18" charset="0"/>
                <a:ea typeface="Calibri" panose="020F0502020204030204" pitchFamily="34" charset="0"/>
              </a:rPr>
              <a:t>nêu</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ấn</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tượng</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cảm</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xúc</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của</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khi</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đọc</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tác</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phẩm</a:t>
            </a:r>
            <a:r>
              <a:rPr lang="en-US" sz="2400" b="1" dirty="0">
                <a:solidFill>
                  <a:srgbClr val="0D0D0D"/>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algn="just">
              <a:lnSpc>
                <a:spcPct val="130000"/>
              </a:lnSpc>
              <a:spcAft>
                <a:spcPts val="0"/>
              </a:spcAft>
              <a:tabLst>
                <a:tab pos="457200" algn="l"/>
                <a:tab pos="571500" algn="l"/>
              </a:tabLst>
            </a:pPr>
            <a:r>
              <a:rPr lang="en-US" sz="2400" dirty="0" err="1">
                <a:solidFill>
                  <a:srgbClr val="0D0D0D"/>
                </a:solidFill>
                <a:latin typeface="Times New Roman" panose="02020603050405020304" pitchFamily="18" charset="0"/>
                <a:ea typeface="Calibri" panose="020F0502020204030204" pitchFamily="34" charset="0"/>
              </a:rPr>
              <a:t>Ví</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dụ</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Truyện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ngắn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Những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ngôi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sao</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xa</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xôi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Lê</a:t>
            </a:r>
            <a:r>
              <a:rPr lang="en-US" sz="2400" dirty="0">
                <a:solidFill>
                  <a:srgbClr val="0D0D0D"/>
                </a:solidFill>
                <a:latin typeface="Times New Roman" panose="02020603050405020304" pitchFamily="18" charset="0"/>
                <a:ea typeface="Calibri" panose="020F0502020204030204" pitchFamily="34" charset="0"/>
              </a:rPr>
              <a:t> Minh </a:t>
            </a:r>
            <a:r>
              <a:rPr lang="en-US" sz="2400" dirty="0" err="1">
                <a:solidFill>
                  <a:srgbClr val="0D0D0D"/>
                </a:solidFill>
                <a:latin typeface="Times New Roman" panose="02020603050405020304" pitchFamily="18" charset="0"/>
                <a:ea typeface="Calibri" panose="020F0502020204030204" pitchFamily="34" charset="0"/>
              </a:rPr>
              <a:t>Khuê</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được</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viết</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trong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những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năm</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tháng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chống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Mỹ</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đang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diễn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ra</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vô</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cùng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ác</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liệt</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Truyện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để</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lại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ấn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tượng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sâu</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sắc</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cho</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người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đọc</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về</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h</a:t>
            </a:r>
            <a:r>
              <a:rPr lang="en-US" sz="2400" dirty="0" err="1">
                <a:solidFill>
                  <a:srgbClr val="444444"/>
                </a:solidFill>
                <a:latin typeface="Times New Roman" panose="02020603050405020304" pitchFamily="18" charset="0"/>
                <a:ea typeface="Calibri" panose="020F0502020204030204" pitchFamily="34" charset="0"/>
              </a:rPr>
              <a:t>ình</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ảnh</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ba</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nữ</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thanh</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niên</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xung</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phong</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trẻ</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trung</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gan</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dạ</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và</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dũng</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cảm</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sống</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và</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chiến</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đấu</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trên</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tuyến</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đường</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Trường</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Sơn</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khốc</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liệt</a:t>
            </a:r>
            <a:r>
              <a:rPr lang="en-US" sz="2400" dirty="0">
                <a:solidFill>
                  <a:srgbClr val="444444"/>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algn="just">
              <a:lnSpc>
                <a:spcPct val="130000"/>
              </a:lnSpc>
              <a:spcAft>
                <a:spcPts val="0"/>
              </a:spcAft>
              <a:tabLst>
                <a:tab pos="457200" algn="l"/>
                <a:tab pos="571500" algn="l"/>
              </a:tabLst>
            </a:pPr>
            <a:r>
              <a:rPr lang="en-US" sz="2400" b="1" dirty="0">
                <a:solidFill>
                  <a:srgbClr val="0D0D0D"/>
                </a:solidFill>
                <a:latin typeface="Times New Roman" panose="02020603050405020304" pitchFamily="18" charset="0"/>
                <a:ea typeface="Calibri" panose="020F0502020204030204" pitchFamily="34" charset="0"/>
              </a:rPr>
              <a:t>- </a:t>
            </a:r>
            <a:r>
              <a:rPr lang="vi-VN" sz="2400" b="1" dirty="0">
                <a:solidFill>
                  <a:srgbClr val="0D0D0D"/>
                </a:solidFill>
                <a:latin typeface="Times New Roman" panose="02020603050405020304" pitchFamily="18" charset="0"/>
                <a:ea typeface="Calibri" panose="020F0502020204030204" pitchFamily="34" charset="0"/>
              </a:rPr>
              <a:t>Nội dung chính của tác phẩm</a:t>
            </a:r>
            <a:r>
              <a:rPr lang="en-US" sz="2400" b="1" dirty="0">
                <a:solidFill>
                  <a:srgbClr val="0D0D0D"/>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algn="just">
              <a:lnSpc>
                <a:spcPct val="130000"/>
              </a:lnSpc>
              <a:spcAft>
                <a:spcPts val="0"/>
              </a:spcAft>
            </a:pP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Truyện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kể</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về</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cuộc</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sống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sinh</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hoạt</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và</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chiến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đấu</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của</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ba</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cô</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gái</a:t>
            </a:r>
            <a:r>
              <a:rPr lang="en-US" sz="2400" dirty="0">
                <a:solidFill>
                  <a:srgbClr val="0D0D0D"/>
                </a:solidFill>
                <a:latin typeface="Times New Roman" panose="02020603050405020304" pitchFamily="18" charset="0"/>
                <a:ea typeface="Calibri" panose="020F0502020204030204" pitchFamily="34" charset="0"/>
              </a:rPr>
              <a:t>: Thao, </a:t>
            </a:r>
            <a:r>
              <a:rPr lang="en-US" sz="2400" dirty="0" err="1">
                <a:solidFill>
                  <a:srgbClr val="0D0D0D"/>
                </a:solidFill>
                <a:latin typeface="Times New Roman" panose="02020603050405020304" pitchFamily="18" charset="0"/>
                <a:ea typeface="Calibri" panose="020F0502020204030204" pitchFamily="34" charset="0"/>
              </a:rPr>
              <a:t>Nho</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Phương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Định</a:t>
            </a:r>
            <a:r>
              <a:rPr lang="en-US" sz="2400" dirty="0">
                <a:solidFill>
                  <a:srgbClr val="0D0D0D"/>
                </a:solidFill>
                <a:latin typeface="Times New Roman" panose="02020603050405020304" pitchFamily="18" charset="0"/>
                <a:ea typeface="Calibri" panose="020F0502020204030204" pitchFamily="34" charset="0"/>
              </a:rPr>
              <a:t>. </a:t>
            </a:r>
            <a:r>
              <a:rPr lang="en-US" sz="2400" dirty="0">
                <a:latin typeface="Times New Roman" panose="02020603050405020304" pitchFamily="18" charset="0"/>
                <a:ea typeface="Calibri" panose="020F0502020204030204" pitchFamily="34" charset="0"/>
              </a:rPr>
              <a:t>Ba </a:t>
            </a:r>
            <a:r>
              <a:rPr lang="en-US" sz="2400" dirty="0" err="1">
                <a:latin typeface="Times New Roman" panose="02020603050405020304" pitchFamily="18" charset="0"/>
                <a:ea typeface="Calibri" panose="020F0502020204030204" pitchFamily="34" charset="0"/>
              </a:rPr>
              <a:t>cô</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thanh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niên</a:t>
            </a:r>
            <a:r>
              <a:rPr lang="en-US" sz="2400" b="1"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xung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nhiệm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vụ</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bom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cao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điểm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liệt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Máy</a:t>
            </a:r>
            <a:r>
              <a:rPr lang="en-US" sz="2400" dirty="0">
                <a:latin typeface="Times New Roman" panose="02020603050405020304" pitchFamily="18" charset="0"/>
                <a:ea typeface="Calibri" panose="020F0502020204030204" pitchFamily="34" charset="0"/>
              </a:rPr>
              <a:t> bay </a:t>
            </a:r>
            <a:r>
              <a:rPr lang="en-US" sz="2400" dirty="0" err="1">
                <a:latin typeface="Times New Roman" panose="02020603050405020304" pitchFamily="18" charset="0"/>
                <a:ea typeface="Calibri" panose="020F0502020204030204" pitchFamily="34" charset="0"/>
              </a:rPr>
              <a:t>ném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bom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cô</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đường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bom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bom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nổ</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bị</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thương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Phương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Định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Thao </a:t>
            </a:r>
            <a:r>
              <a:rPr lang="en-US" sz="2400" dirty="0" err="1">
                <a:latin typeface="Times New Roman" panose="02020603050405020304" pitchFamily="18" charset="0"/>
                <a:ea typeface="Calibri" panose="020F0502020204030204" pitchFamily="34" charset="0"/>
              </a:rPr>
              <a:t>chăm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sóc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vết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thương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Một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cơn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mưa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đột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ngột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trút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xuống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cao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điểm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khiến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cô</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thích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thú</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một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đêm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yên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tĩnh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Phương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Định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ngắm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nhìn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đoàn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quân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trận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tình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yêu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đồng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đội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trào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dâng</a:t>
            </a:r>
            <a:r>
              <a:rPr lang="en-US" sz="2400" dirty="0" smtClean="0">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1218821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Rectangle 7"/>
          <p:cNvSpPr/>
          <p:nvPr/>
        </p:nvSpPr>
        <p:spPr>
          <a:xfrm>
            <a:off x="4978398" y="189902"/>
            <a:ext cx="2269425" cy="652486"/>
          </a:xfrm>
          <a:prstGeom prst="rect">
            <a:avLst/>
          </a:prstGeom>
        </p:spPr>
        <p:txBody>
          <a:bodyPr wrap="square">
            <a:spAutoFit/>
          </a:bodyPr>
          <a:lstStyle/>
          <a:p>
            <a:pPr algn="just">
              <a:lnSpc>
                <a:spcPct val="130000"/>
              </a:lnSpc>
              <a:spcAft>
                <a:spcPts val="0"/>
              </a:spcAft>
              <a:tabLst>
                <a:tab pos="457200" algn="l"/>
                <a:tab pos="571500" algn="l"/>
              </a:tabLst>
            </a:pPr>
            <a:r>
              <a:rPr lang="vi-VN" sz="2800" b="1" dirty="0" smtClean="0">
                <a:solidFill>
                  <a:srgbClr val="0070C0"/>
                </a:solidFill>
                <a:latin typeface="Times New Roman" panose="02020603050405020304" pitchFamily="18" charset="0"/>
                <a:cs typeface="Times New Roman" panose="02020603050405020304" pitchFamily="18" charset="0"/>
              </a:rPr>
              <a:t>b</a:t>
            </a:r>
            <a:r>
              <a:rPr lang="vi-VN" sz="2800" b="1" dirty="0">
                <a:solidFill>
                  <a:srgbClr val="0070C0"/>
                </a:solidFill>
                <a:latin typeface="Times New Roman" panose="02020603050405020304" pitchFamily="18" charset="0"/>
                <a:cs typeface="Times New Roman" panose="02020603050405020304" pitchFamily="18" charset="0"/>
              </a:rPr>
              <a:t>. Tìm ý: </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90055" y="615315"/>
            <a:ext cx="11584709" cy="6657207"/>
          </a:xfrm>
          <a:prstGeom prst="rect">
            <a:avLst/>
          </a:prstGeom>
        </p:spPr>
        <p:txBody>
          <a:bodyPr wrap="square">
            <a:spAutoFit/>
          </a:bodyPr>
          <a:lstStyle/>
          <a:p>
            <a:pPr algn="just">
              <a:lnSpc>
                <a:spcPct val="120000"/>
              </a:lnSpc>
              <a:spcAft>
                <a:spcPts val="0"/>
              </a:spcAft>
            </a:pPr>
            <a:r>
              <a:rPr lang="vi-VN" b="1" dirty="0">
                <a:solidFill>
                  <a:srgbClr val="0070C0"/>
                </a:solidFill>
                <a:latin typeface="Times New Roman" panose="02020603050405020304" pitchFamily="18" charset="0"/>
                <a:ea typeface="Calibri" panose="020F0502020204030204" pitchFamily="34" charset="0"/>
              </a:rPr>
              <a:t> </a:t>
            </a:r>
            <a:r>
              <a:rPr lang="en-US" sz="2800" b="1"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Chủ</a:t>
            </a:r>
            <a:r>
              <a:rPr lang="en-US" sz="28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28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indent="254000" algn="just">
              <a:lnSpc>
                <a:spcPct val="120000"/>
              </a:lnSpc>
              <a:spcAft>
                <a:spcPts val="0"/>
              </a:spcAft>
            </a:pP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Ca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20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ca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Mỹ</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0000"/>
              </a:lnSpc>
            </a:pP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đặc điểm nổi bật về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lnSpc>
                <a:spcPct val="120000"/>
              </a:lnSpc>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NT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sử dụng nhiều câu văn ngắn tạo nhịp điệu dồn dập, tái hiện không khí căng thẳng, khốc liệt nơi chiến trường</a:t>
            </a:r>
            <a:r>
              <a:rPr lang="en-US" sz="2800" dirty="0">
                <a:latin typeface="Times New Roman" panose="02020603050405020304" pitchFamily="18" charset="0"/>
                <a:cs typeface="Times New Roman" panose="02020603050405020304" pitchFamily="18" charset="0"/>
              </a:rPr>
              <a:t>,...</a:t>
            </a:r>
          </a:p>
          <a:p>
            <a:pPr algn="just">
              <a:lnSpc>
                <a:spcPct val="120000"/>
              </a:lnSpc>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NT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khám</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lnSpc>
                <a:spcPct val="120000"/>
              </a:lnSpc>
            </a:pPr>
            <a:r>
              <a:rPr lang="en-US"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Ngôn ngữ giản dị, giọng điệu bình thản pha chút hóm hỉnh nhưng vẫn rất tự nhiên.</a:t>
            </a:r>
            <a:endParaRPr lang="en-US" sz="2800" dirty="0">
              <a:latin typeface="Times New Roman" panose="02020603050405020304" pitchFamily="18" charset="0"/>
              <a:cs typeface="Times New Roman" panose="02020603050405020304" pitchFamily="18" charset="0"/>
            </a:endParaRPr>
          </a:p>
          <a:p>
            <a:pPr algn="just">
              <a:lnSpc>
                <a:spcPct val="130000"/>
              </a:lnSpc>
              <a:spcAft>
                <a:spcPts val="0"/>
              </a:spcAft>
            </a:pP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8434085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01164"/>
          </a:xfrm>
        </p:spPr>
      </p:pic>
      <p:sp>
        <p:nvSpPr>
          <p:cNvPr id="5" name="Rectangle 4"/>
          <p:cNvSpPr/>
          <p:nvPr/>
        </p:nvSpPr>
        <p:spPr>
          <a:xfrm>
            <a:off x="3842817" y="365125"/>
            <a:ext cx="2621230" cy="740652"/>
          </a:xfrm>
          <a:prstGeom prst="rect">
            <a:avLst/>
          </a:prstGeom>
        </p:spPr>
        <p:txBody>
          <a:bodyPr wrap="none">
            <a:spAutoFit/>
          </a:bodyPr>
          <a:lstStyle/>
          <a:p>
            <a:pPr>
              <a:lnSpc>
                <a:spcPct val="130000"/>
              </a:lnSpc>
              <a:spcAft>
                <a:spcPts val="0"/>
              </a:spcAft>
            </a:pPr>
            <a:r>
              <a:rPr lang="vi-VN" sz="3600" b="1" dirty="0">
                <a:solidFill>
                  <a:srgbClr val="0070C0"/>
                </a:solidFill>
                <a:latin typeface="Times New Roman" panose="02020603050405020304" pitchFamily="18" charset="0"/>
                <a:ea typeface="Times New Roman" panose="02020603050405020304" pitchFamily="18" charset="0"/>
              </a:rPr>
              <a:t>c. Lập dàn ý</a:t>
            </a:r>
            <a:endParaRPr lang="en-US" sz="3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1062181" y="1899094"/>
            <a:ext cx="10381673" cy="4077014"/>
          </a:xfrm>
          <a:prstGeom prst="rect">
            <a:avLst/>
          </a:prstGeom>
        </p:spPr>
        <p:txBody>
          <a:bodyPr wrap="square">
            <a:spAutoFit/>
          </a:bodyPr>
          <a:lstStyle/>
          <a:p>
            <a:pPr>
              <a:lnSpc>
                <a:spcPct val="115000"/>
              </a:lnSpc>
              <a:spcAft>
                <a:spcPts val="1000"/>
              </a:spcAft>
            </a:pPr>
            <a:r>
              <a:rPr lang="en-US" sz="2800" b="1" dirty="0" smtClean="0">
                <a:solidFill>
                  <a:srgbClr val="FF0000"/>
                </a:solidFill>
                <a:latin typeface="Times New Roman" panose="02020603050405020304" pitchFamily="18" charset="0"/>
                <a:ea typeface="Calibri" panose="020F0502020204030204" pitchFamily="34" charset="0"/>
              </a:rPr>
              <a:t>* </a:t>
            </a:r>
            <a:r>
              <a:rPr lang="en-US" sz="2800" b="1" dirty="0" err="1" smtClean="0">
                <a:solidFill>
                  <a:srgbClr val="FF0000"/>
                </a:solidFill>
                <a:latin typeface="Times New Roman" panose="02020603050405020304" pitchFamily="18" charset="0"/>
                <a:ea typeface="Calibri" panose="020F0502020204030204" pitchFamily="34" charset="0"/>
              </a:rPr>
              <a:t>Mở</a:t>
            </a:r>
            <a:r>
              <a:rPr lang="en-US" sz="2800" b="1" dirty="0" smtClean="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bài</a:t>
            </a:r>
            <a:endParaRPr lang="en-US" sz="2800" dirty="0">
              <a:solidFill>
                <a:srgbClr val="FF0000"/>
              </a:solidFill>
              <a:latin typeface="Times New Roman" panose="02020603050405020304" pitchFamily="18" charset="0"/>
              <a:ea typeface="Calibri" panose="020F0502020204030204" pitchFamily="34" charset="0"/>
            </a:endParaRPr>
          </a:p>
          <a:p>
            <a:pPr algn="just">
              <a:lnSpc>
                <a:spcPct val="130000"/>
              </a:lnSpc>
              <a:spcAft>
                <a:spcPts val="0"/>
              </a:spcAft>
            </a:pP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Lê</a:t>
            </a:r>
            <a:r>
              <a:rPr lang="en-US" sz="2800" dirty="0">
                <a:solidFill>
                  <a:srgbClr val="0D0D0D"/>
                </a:solidFill>
                <a:latin typeface="Times New Roman" panose="02020603050405020304" pitchFamily="18" charset="0"/>
                <a:ea typeface="Calibri" panose="020F0502020204030204" pitchFamily="34" charset="0"/>
              </a:rPr>
              <a:t> Minh </a:t>
            </a:r>
            <a:r>
              <a:rPr lang="en-US" sz="2800" dirty="0" err="1">
                <a:solidFill>
                  <a:srgbClr val="0D0D0D"/>
                </a:solidFill>
                <a:latin typeface="Times New Roman" panose="02020603050405020304" pitchFamily="18" charset="0"/>
                <a:ea typeface="Calibri" panose="020F0502020204030204" pitchFamily="34" charset="0"/>
              </a:rPr>
              <a:t>Khuê</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là</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cây</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bút</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nữ</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trưởng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thành</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trong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kháng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chiến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chống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Mỹ</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Các</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tác</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phẩm</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của</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bà</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xoay</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quanh</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cuộc</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sống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chiến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đấu</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của</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những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cô</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thanh</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niên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xung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phong</a:t>
            </a:r>
            <a:r>
              <a:rPr lang="en-US" sz="2800" dirty="0">
                <a:solidFill>
                  <a:srgbClr val="0D0D0D"/>
                </a:solidFill>
                <a:latin typeface="Times New Roman" panose="02020603050405020304" pitchFamily="18" charset="0"/>
                <a:ea typeface="Calibri" panose="020F0502020204030204" pitchFamily="34" charset="0"/>
              </a:rPr>
              <a:t>. </a:t>
            </a:r>
            <a:endParaRPr lang="en-US" sz="2800" dirty="0">
              <a:latin typeface="Times New Roman" panose="02020603050405020304" pitchFamily="18" charset="0"/>
              <a:ea typeface="Calibri" panose="020F0502020204030204" pitchFamily="34" charset="0"/>
            </a:endParaRPr>
          </a:p>
          <a:p>
            <a:pPr algn="just">
              <a:lnSpc>
                <a:spcPct val="130000"/>
              </a:lnSpc>
              <a:spcAft>
                <a:spcPts val="0"/>
              </a:spcAft>
            </a:pPr>
            <a:r>
              <a:rPr lang="en-US" sz="2800"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Những</a:t>
            </a:r>
            <a:r>
              <a:rPr lang="en-US" sz="2800" i="1"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ngôi</a:t>
            </a:r>
            <a:r>
              <a:rPr lang="en-US" sz="2800" i="1"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sao</a:t>
            </a:r>
            <a:r>
              <a:rPr lang="en-US" sz="2800" i="1"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xa</a:t>
            </a:r>
            <a:r>
              <a:rPr lang="en-US" sz="2800" i="1"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xôi</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là</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một</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trong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những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tác</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phẩm</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xuất</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sắc</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nhất</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của</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bà</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kể</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về</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cuộc</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sống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chiến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đấu</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của</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ba</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cô</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gái</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trên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tuyến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đường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Trường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Sơn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trong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những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năm</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tháng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chống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Mỹ</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vô</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cùng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ác</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liệt</a:t>
            </a:r>
            <a:r>
              <a:rPr lang="en-US" sz="2800" dirty="0">
                <a:solidFill>
                  <a:srgbClr val="0D0D0D"/>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411207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2286000" y="1445409"/>
            <a:ext cx="7619999" cy="3323987"/>
          </a:xfrm>
          <a:prstGeom prst="rect">
            <a:avLst/>
          </a:prstGeom>
        </p:spPr>
        <p:txBody>
          <a:bodyPr wrap="square">
            <a:spAutoFit/>
          </a:bodyPr>
          <a:lstStyle/>
          <a:p>
            <a:pPr algn="just">
              <a:lnSpc>
                <a:spcPct val="150000"/>
              </a:lnSpc>
              <a:spcAft>
                <a:spcPts val="0"/>
              </a:spcAft>
              <a:tabLst>
                <a:tab pos="1386840" algn="l"/>
              </a:tabLst>
            </a:pPr>
            <a:r>
              <a:rPr lang="en-US" sz="2800" b="1" dirty="0" err="1" smtClean="0">
                <a:solidFill>
                  <a:srgbClr val="7030A0"/>
                </a:solidFill>
                <a:latin typeface="Times New Roman" panose="02020603050405020304" pitchFamily="18" charset="0"/>
                <a:ea typeface="MS Mincho"/>
              </a:rPr>
              <a:t>Nhiệm</a:t>
            </a:r>
            <a:r>
              <a:rPr lang="en-US" sz="2800" b="1" dirty="0" smtClean="0">
                <a:solidFill>
                  <a:srgbClr val="7030A0"/>
                </a:solidFill>
                <a:latin typeface="Times New Roman" panose="02020603050405020304" pitchFamily="18" charset="0"/>
                <a:ea typeface="MS Mincho"/>
              </a:rPr>
              <a:t> </a:t>
            </a:r>
            <a:r>
              <a:rPr lang="en-US" sz="2800" b="1" dirty="0" err="1" smtClean="0">
                <a:solidFill>
                  <a:srgbClr val="7030A0"/>
                </a:solidFill>
                <a:latin typeface="Times New Roman" panose="02020603050405020304" pitchFamily="18" charset="0"/>
                <a:ea typeface="MS Mincho"/>
              </a:rPr>
              <a:t>vụ</a:t>
            </a:r>
            <a:r>
              <a:rPr lang="en-US" sz="2800" b="1" dirty="0" smtClean="0">
                <a:solidFill>
                  <a:srgbClr val="7030A0"/>
                </a:solidFill>
                <a:latin typeface="Times New Roman" panose="02020603050405020304" pitchFamily="18" charset="0"/>
                <a:ea typeface="MS Mincho"/>
              </a:rPr>
              <a:t>: </a:t>
            </a:r>
            <a:r>
              <a:rPr lang="en-US" sz="2800" dirty="0" err="1" smtClean="0">
                <a:solidFill>
                  <a:srgbClr val="7030A0"/>
                </a:solidFill>
                <a:latin typeface="Times New Roman" panose="02020603050405020304" pitchFamily="18" charset="0"/>
                <a:ea typeface="MS Mincho"/>
              </a:rPr>
              <a:t>Hãy</a:t>
            </a:r>
            <a:r>
              <a:rPr lang="en-US" sz="2800" dirty="0" smtClean="0">
                <a:solidFill>
                  <a:srgbClr val="7030A0"/>
                </a:solidFill>
                <a:latin typeface="Times New Roman" panose="02020603050405020304" pitchFamily="18" charset="0"/>
                <a:ea typeface="MS Mincho"/>
              </a:rPr>
              <a:t> chia </a:t>
            </a:r>
            <a:r>
              <a:rPr lang="en-US" sz="2800" dirty="0" err="1">
                <a:solidFill>
                  <a:srgbClr val="7030A0"/>
                </a:solidFill>
                <a:latin typeface="Times New Roman" panose="02020603050405020304" pitchFamily="18" charset="0"/>
                <a:ea typeface="MS Mincho"/>
              </a:rPr>
              <a:t>sẻ</a:t>
            </a:r>
            <a:r>
              <a:rPr lang="en-US" sz="2800" dirty="0">
                <a:solidFill>
                  <a:srgbClr val="7030A0"/>
                </a:solidFill>
                <a:latin typeface="Times New Roman" panose="02020603050405020304" pitchFamily="18" charset="0"/>
                <a:ea typeface="MS Mincho"/>
              </a:rPr>
              <a:t> </a:t>
            </a:r>
            <a:r>
              <a:rPr lang="en-US" sz="2800" dirty="0" err="1">
                <a:solidFill>
                  <a:srgbClr val="7030A0"/>
                </a:solidFill>
                <a:latin typeface="Times New Roman" panose="02020603050405020304" pitchFamily="18" charset="0"/>
                <a:ea typeface="MS Mincho"/>
              </a:rPr>
              <a:t>nhanh</a:t>
            </a:r>
            <a:r>
              <a:rPr lang="en-US" sz="2800" dirty="0">
                <a:solidFill>
                  <a:srgbClr val="7030A0"/>
                </a:solidFill>
                <a:latin typeface="Times New Roman" panose="02020603050405020304" pitchFamily="18" charset="0"/>
                <a:ea typeface="MS Mincho"/>
              </a:rPr>
              <a:t> </a:t>
            </a:r>
            <a:r>
              <a:rPr lang="en-US" sz="2800" dirty="0" err="1">
                <a:solidFill>
                  <a:srgbClr val="7030A0"/>
                </a:solidFill>
                <a:latin typeface="Times New Roman" panose="02020603050405020304" pitchFamily="18" charset="0"/>
                <a:ea typeface="MS Mincho"/>
              </a:rPr>
              <a:t>về</a:t>
            </a:r>
            <a:r>
              <a:rPr lang="en-US" sz="2800" dirty="0">
                <a:solidFill>
                  <a:srgbClr val="7030A0"/>
                </a:solidFill>
                <a:latin typeface="Times New Roman" panose="02020603050405020304" pitchFamily="18" charset="0"/>
                <a:ea typeface="MS Mincho"/>
              </a:rPr>
              <a:t> </a:t>
            </a:r>
            <a:r>
              <a:rPr lang="en-US" sz="2800" dirty="0" err="1">
                <a:solidFill>
                  <a:srgbClr val="7030A0"/>
                </a:solidFill>
                <a:latin typeface="Times New Roman" panose="02020603050405020304" pitchFamily="18" charset="0"/>
                <a:ea typeface="MS Mincho"/>
              </a:rPr>
              <a:t>một</a:t>
            </a:r>
            <a:r>
              <a:rPr lang="en-US" sz="2800" dirty="0">
                <a:solidFill>
                  <a:srgbClr val="7030A0"/>
                </a:solidFill>
                <a:latin typeface="Times New Roman" panose="02020603050405020304" pitchFamily="18" charset="0"/>
                <a:ea typeface="MS Mincho"/>
              </a:rPr>
              <a:t> </a:t>
            </a:r>
            <a:r>
              <a:rPr lang="en-US" sz="2800" dirty="0" err="1">
                <a:solidFill>
                  <a:srgbClr val="7030A0"/>
                </a:solidFill>
                <a:latin typeface="Times New Roman" panose="02020603050405020304" pitchFamily="18" charset="0"/>
                <a:ea typeface="MS Mincho"/>
              </a:rPr>
              <a:t>truyện</a:t>
            </a:r>
            <a:r>
              <a:rPr lang="en-US" sz="2800" dirty="0">
                <a:solidFill>
                  <a:srgbClr val="7030A0"/>
                </a:solidFill>
                <a:latin typeface="Times New Roman" panose="02020603050405020304" pitchFamily="18" charset="0"/>
                <a:ea typeface="MS Mincho"/>
              </a:rPr>
              <a:t> </a:t>
            </a:r>
            <a:r>
              <a:rPr lang="en-US" sz="2800" dirty="0" err="1">
                <a:solidFill>
                  <a:srgbClr val="7030A0"/>
                </a:solidFill>
                <a:latin typeface="Times New Roman" panose="02020603050405020304" pitchFamily="18" charset="0"/>
                <a:ea typeface="MS Mincho"/>
              </a:rPr>
              <a:t>ngắn</a:t>
            </a:r>
            <a:r>
              <a:rPr lang="en-US" sz="2800" dirty="0">
                <a:solidFill>
                  <a:srgbClr val="7030A0"/>
                </a:solidFill>
                <a:latin typeface="Times New Roman" panose="02020603050405020304" pitchFamily="18" charset="0"/>
                <a:ea typeface="MS Mincho"/>
              </a:rPr>
              <a:t> </a:t>
            </a:r>
            <a:r>
              <a:rPr lang="en-US" sz="2800" dirty="0" err="1">
                <a:solidFill>
                  <a:srgbClr val="7030A0"/>
                </a:solidFill>
                <a:latin typeface="Times New Roman" panose="02020603050405020304" pitchFamily="18" charset="0"/>
                <a:ea typeface="MS Mincho"/>
              </a:rPr>
              <a:t>mà</a:t>
            </a:r>
            <a:r>
              <a:rPr lang="en-US" sz="2800" dirty="0">
                <a:solidFill>
                  <a:srgbClr val="7030A0"/>
                </a:solidFill>
                <a:latin typeface="Times New Roman" panose="02020603050405020304" pitchFamily="18" charset="0"/>
                <a:ea typeface="MS Mincho"/>
              </a:rPr>
              <a:t> HS </a:t>
            </a:r>
            <a:r>
              <a:rPr lang="en-US" sz="2800" dirty="0" err="1">
                <a:solidFill>
                  <a:srgbClr val="7030A0"/>
                </a:solidFill>
                <a:latin typeface="Times New Roman" panose="02020603050405020304" pitchFamily="18" charset="0"/>
                <a:ea typeface="MS Mincho"/>
              </a:rPr>
              <a:t>đã</a:t>
            </a:r>
            <a:r>
              <a:rPr lang="en-US" sz="2800" dirty="0">
                <a:solidFill>
                  <a:srgbClr val="7030A0"/>
                </a:solidFill>
                <a:latin typeface="Times New Roman" panose="02020603050405020304" pitchFamily="18" charset="0"/>
                <a:ea typeface="MS Mincho"/>
              </a:rPr>
              <a:t> </a:t>
            </a:r>
            <a:r>
              <a:rPr lang="en-US" sz="2800" dirty="0" err="1">
                <a:solidFill>
                  <a:srgbClr val="7030A0"/>
                </a:solidFill>
                <a:latin typeface="Times New Roman" panose="02020603050405020304" pitchFamily="18" charset="0"/>
                <a:ea typeface="MS Mincho"/>
              </a:rPr>
              <a:t>đọc</a:t>
            </a:r>
            <a:r>
              <a:rPr lang="en-US" sz="2800" dirty="0">
                <a:solidFill>
                  <a:srgbClr val="7030A0"/>
                </a:solidFill>
                <a:latin typeface="Times New Roman" panose="02020603050405020304" pitchFamily="18" charset="0"/>
                <a:ea typeface="MS Mincho"/>
              </a:rPr>
              <a:t> </a:t>
            </a:r>
            <a:r>
              <a:rPr lang="en-US" sz="2800" dirty="0" err="1">
                <a:solidFill>
                  <a:srgbClr val="7030A0"/>
                </a:solidFill>
                <a:latin typeface="Times New Roman" panose="02020603050405020304" pitchFamily="18" charset="0"/>
                <a:ea typeface="MS Mincho"/>
              </a:rPr>
              <a:t>mở</a:t>
            </a:r>
            <a:r>
              <a:rPr lang="en-US" sz="2800" dirty="0">
                <a:solidFill>
                  <a:srgbClr val="7030A0"/>
                </a:solidFill>
                <a:latin typeface="Times New Roman" panose="02020603050405020304" pitchFamily="18" charset="0"/>
                <a:ea typeface="MS Mincho"/>
              </a:rPr>
              <a:t> </a:t>
            </a:r>
            <a:r>
              <a:rPr lang="en-US" sz="2800" dirty="0" err="1">
                <a:solidFill>
                  <a:srgbClr val="7030A0"/>
                </a:solidFill>
                <a:latin typeface="Times New Roman" panose="02020603050405020304" pitchFamily="18" charset="0"/>
                <a:ea typeface="MS Mincho"/>
              </a:rPr>
              <a:t>rộng</a:t>
            </a:r>
            <a:r>
              <a:rPr lang="en-US" sz="2800" dirty="0">
                <a:solidFill>
                  <a:srgbClr val="7030A0"/>
                </a:solidFill>
                <a:latin typeface="Times New Roman" panose="02020603050405020304" pitchFamily="18" charset="0"/>
                <a:ea typeface="MS Mincho"/>
              </a:rPr>
              <a:t> </a:t>
            </a:r>
            <a:r>
              <a:rPr lang="en-US" sz="2800" dirty="0" err="1">
                <a:solidFill>
                  <a:srgbClr val="7030A0"/>
                </a:solidFill>
                <a:latin typeface="Times New Roman" panose="02020603050405020304" pitchFamily="18" charset="0"/>
                <a:ea typeface="MS Mincho"/>
              </a:rPr>
              <a:t>theo</a:t>
            </a:r>
            <a:r>
              <a:rPr lang="en-US" sz="2800" dirty="0">
                <a:solidFill>
                  <a:srgbClr val="7030A0"/>
                </a:solidFill>
                <a:latin typeface="Times New Roman" panose="02020603050405020304" pitchFamily="18" charset="0"/>
                <a:ea typeface="MS Mincho"/>
              </a:rPr>
              <a:t> </a:t>
            </a:r>
            <a:r>
              <a:rPr lang="en-US" sz="2800" dirty="0" err="1">
                <a:solidFill>
                  <a:srgbClr val="7030A0"/>
                </a:solidFill>
                <a:latin typeface="Times New Roman" panose="02020603050405020304" pitchFamily="18" charset="0"/>
                <a:ea typeface="MS Mincho"/>
              </a:rPr>
              <a:t>yêu</a:t>
            </a:r>
            <a:r>
              <a:rPr lang="en-US" sz="2800" dirty="0">
                <a:solidFill>
                  <a:srgbClr val="7030A0"/>
                </a:solidFill>
                <a:latin typeface="Times New Roman" panose="02020603050405020304" pitchFamily="18" charset="0"/>
                <a:ea typeface="MS Mincho"/>
              </a:rPr>
              <a:t> </a:t>
            </a:r>
            <a:r>
              <a:rPr lang="en-US" sz="2800" dirty="0" err="1">
                <a:solidFill>
                  <a:srgbClr val="7030A0"/>
                </a:solidFill>
                <a:latin typeface="Times New Roman" panose="02020603050405020304" pitchFamily="18" charset="0"/>
                <a:ea typeface="MS Mincho"/>
              </a:rPr>
              <a:t>cầu</a:t>
            </a:r>
            <a:r>
              <a:rPr lang="en-US" sz="2800" dirty="0">
                <a:solidFill>
                  <a:srgbClr val="7030A0"/>
                </a:solidFill>
                <a:latin typeface="Times New Roman" panose="02020603050405020304" pitchFamily="18" charset="0"/>
                <a:ea typeface="MS Mincho"/>
              </a:rPr>
              <a:t> </a:t>
            </a:r>
            <a:r>
              <a:rPr lang="en-US" sz="2800" dirty="0" err="1">
                <a:solidFill>
                  <a:srgbClr val="7030A0"/>
                </a:solidFill>
                <a:latin typeface="Times New Roman" panose="02020603050405020304" pitchFamily="18" charset="0"/>
                <a:ea typeface="MS Mincho"/>
              </a:rPr>
              <a:t>của</a:t>
            </a:r>
            <a:r>
              <a:rPr lang="en-US" sz="2800" dirty="0">
                <a:solidFill>
                  <a:srgbClr val="7030A0"/>
                </a:solidFill>
                <a:latin typeface="Times New Roman" panose="02020603050405020304" pitchFamily="18" charset="0"/>
                <a:ea typeface="MS Mincho"/>
              </a:rPr>
              <a:t> GV </a:t>
            </a:r>
            <a:r>
              <a:rPr lang="en-US" sz="2800" dirty="0" err="1">
                <a:solidFill>
                  <a:srgbClr val="7030A0"/>
                </a:solidFill>
                <a:latin typeface="Times New Roman" panose="02020603050405020304" pitchFamily="18" charset="0"/>
                <a:ea typeface="MS Mincho"/>
              </a:rPr>
              <a:t>sau</a:t>
            </a:r>
            <a:r>
              <a:rPr lang="en-US" sz="2800" dirty="0">
                <a:solidFill>
                  <a:srgbClr val="7030A0"/>
                </a:solidFill>
                <a:latin typeface="Times New Roman" panose="02020603050405020304" pitchFamily="18" charset="0"/>
                <a:ea typeface="MS Mincho"/>
              </a:rPr>
              <a:t> </a:t>
            </a:r>
            <a:r>
              <a:rPr lang="en-US" sz="2800" dirty="0" err="1">
                <a:solidFill>
                  <a:srgbClr val="7030A0"/>
                </a:solidFill>
                <a:latin typeface="Times New Roman" panose="02020603050405020304" pitchFamily="18" charset="0"/>
                <a:ea typeface="MS Mincho"/>
              </a:rPr>
              <a:t>bài</a:t>
            </a:r>
            <a:r>
              <a:rPr lang="en-US" sz="2800" dirty="0">
                <a:solidFill>
                  <a:srgbClr val="7030A0"/>
                </a:solidFill>
                <a:latin typeface="Times New Roman" panose="02020603050405020304" pitchFamily="18" charset="0"/>
                <a:ea typeface="MS Mincho"/>
              </a:rPr>
              <a:t> </a:t>
            </a:r>
            <a:r>
              <a:rPr lang="en-US" sz="2800" dirty="0" err="1">
                <a:solidFill>
                  <a:srgbClr val="7030A0"/>
                </a:solidFill>
                <a:latin typeface="Times New Roman" panose="02020603050405020304" pitchFamily="18" charset="0"/>
                <a:ea typeface="MS Mincho"/>
              </a:rPr>
              <a:t>học</a:t>
            </a:r>
            <a:r>
              <a:rPr lang="en-US" sz="2800" dirty="0">
                <a:solidFill>
                  <a:srgbClr val="7030A0"/>
                </a:solidFill>
                <a:latin typeface="Times New Roman" panose="02020603050405020304" pitchFamily="18" charset="0"/>
                <a:ea typeface="MS Mincho"/>
              </a:rPr>
              <a:t> 6.</a:t>
            </a:r>
            <a:endParaRPr lang="en-US" sz="2800" dirty="0">
              <a:solidFill>
                <a:srgbClr val="7030A0"/>
              </a:solidFill>
              <a:latin typeface="Times New Roman" panose="02020603050405020304" pitchFamily="18" charset="0"/>
              <a:ea typeface="Calibri" panose="020F0502020204030204" pitchFamily="34" charset="0"/>
            </a:endParaRPr>
          </a:p>
          <a:p>
            <a:pPr algn="just">
              <a:lnSpc>
                <a:spcPct val="150000"/>
              </a:lnSpc>
              <a:spcAft>
                <a:spcPts val="0"/>
              </a:spcAft>
              <a:tabLst>
                <a:tab pos="1386840" algn="l"/>
              </a:tabLst>
            </a:pPr>
            <a:r>
              <a:rPr lang="en-US" sz="2800" i="1" dirty="0">
                <a:solidFill>
                  <a:srgbClr val="7030A0"/>
                </a:solidFill>
                <a:latin typeface="Times New Roman" panose="02020603050405020304" pitchFamily="18" charset="0"/>
                <a:ea typeface="MS Mincho"/>
              </a:rPr>
              <a:t>(</a:t>
            </a:r>
            <a:r>
              <a:rPr lang="en-US" sz="2800" i="1" dirty="0" err="1">
                <a:solidFill>
                  <a:srgbClr val="7030A0"/>
                </a:solidFill>
                <a:latin typeface="Times New Roman" panose="02020603050405020304" pitchFamily="18" charset="0"/>
                <a:ea typeface="MS Mincho"/>
              </a:rPr>
              <a:t>Gợi</a:t>
            </a:r>
            <a:r>
              <a:rPr lang="en-US" sz="2800" i="1" dirty="0">
                <a:solidFill>
                  <a:srgbClr val="7030A0"/>
                </a:solidFill>
                <a:latin typeface="Times New Roman" panose="02020603050405020304" pitchFamily="18" charset="0"/>
                <a:ea typeface="MS Mincho"/>
              </a:rPr>
              <a:t> ý: chia </a:t>
            </a:r>
            <a:r>
              <a:rPr lang="en-US" sz="2800" i="1" dirty="0" err="1">
                <a:solidFill>
                  <a:srgbClr val="7030A0"/>
                </a:solidFill>
                <a:latin typeface="Times New Roman" panose="02020603050405020304" pitchFamily="18" charset="0"/>
                <a:ea typeface="MS Mincho"/>
              </a:rPr>
              <a:t>sẻ</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về</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đề</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tài</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chủ</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đề</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nhân</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vật</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các</a:t>
            </a:r>
            <a:r>
              <a:rPr lang="en-US" sz="2800" i="1" dirty="0">
                <a:solidFill>
                  <a:srgbClr val="7030A0"/>
                </a:solidFill>
                <a:latin typeface="Times New Roman" panose="02020603050405020304" pitchFamily="18" charset="0"/>
                <a:ea typeface="MS Mincho"/>
              </a:rPr>
              <a:t> chi </a:t>
            </a:r>
            <a:r>
              <a:rPr lang="en-US" sz="2800" i="1" dirty="0" err="1">
                <a:solidFill>
                  <a:srgbClr val="7030A0"/>
                </a:solidFill>
                <a:latin typeface="Times New Roman" panose="02020603050405020304" pitchFamily="18" charset="0"/>
                <a:ea typeface="MS Mincho"/>
              </a:rPr>
              <a:t>tiết</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tiêu</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biểu</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bài</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học</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rút</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ra</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cho</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bản</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thân</a:t>
            </a:r>
            <a:r>
              <a:rPr lang="en-US" sz="2800" i="1" dirty="0">
                <a:solidFill>
                  <a:srgbClr val="7030A0"/>
                </a:solidFill>
                <a:latin typeface="Times New Roman" panose="02020603050405020304" pitchFamily="18" charset="0"/>
                <a:ea typeface="MS Mincho"/>
              </a:rPr>
              <a:t>,...).</a:t>
            </a:r>
            <a:endParaRPr lang="en-US" sz="2800" i="1" dirty="0">
              <a:solidFill>
                <a:srgbClr val="7030A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1396688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01164"/>
          </a:xfrm>
        </p:spPr>
      </p:pic>
      <p:sp>
        <p:nvSpPr>
          <p:cNvPr id="5" name="Rectangle 4"/>
          <p:cNvSpPr/>
          <p:nvPr/>
        </p:nvSpPr>
        <p:spPr>
          <a:xfrm>
            <a:off x="3842817" y="365125"/>
            <a:ext cx="2621230" cy="740652"/>
          </a:xfrm>
          <a:prstGeom prst="rect">
            <a:avLst/>
          </a:prstGeom>
        </p:spPr>
        <p:txBody>
          <a:bodyPr wrap="none">
            <a:spAutoFit/>
          </a:bodyPr>
          <a:lstStyle/>
          <a:p>
            <a:pPr>
              <a:lnSpc>
                <a:spcPct val="130000"/>
              </a:lnSpc>
              <a:spcAft>
                <a:spcPts val="0"/>
              </a:spcAft>
            </a:pPr>
            <a:r>
              <a:rPr lang="vi-VN" sz="3600" b="1" dirty="0">
                <a:solidFill>
                  <a:srgbClr val="0070C0"/>
                </a:solidFill>
                <a:latin typeface="Times New Roman" panose="02020603050405020304" pitchFamily="18" charset="0"/>
                <a:ea typeface="Times New Roman" panose="02020603050405020304" pitchFamily="18" charset="0"/>
              </a:rPr>
              <a:t>c. Lập dàn ý</a:t>
            </a:r>
            <a:endParaRPr lang="en-US" sz="3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905163" y="735451"/>
            <a:ext cx="10381673" cy="5909310"/>
          </a:xfrm>
          <a:prstGeom prst="rect">
            <a:avLst/>
          </a:prstGeom>
        </p:spPr>
        <p:txBody>
          <a:bodyPr wrap="square">
            <a:spAutoFit/>
          </a:bodyPr>
          <a:lstStyle/>
          <a:p>
            <a:pPr algn="just">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endParaRPr lang="en-US" sz="28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800" b="1" dirty="0" err="1">
                <a:solidFill>
                  <a:srgbClr val="FF0000"/>
                </a:solidFill>
                <a:latin typeface="Times New Roman" panose="02020603050405020304" pitchFamily="18" charset="0"/>
                <a:cs typeface="Times New Roman" panose="02020603050405020304" pitchFamily="18" charset="0"/>
              </a:rPr>
              <a:t>Nêu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ngắn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gọn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 </a:t>
            </a:r>
            <a:r>
              <a:rPr lang="en-US" sz="2800" b="1" dirty="0" err="1">
                <a:solidFill>
                  <a:srgbClr val="FF0000"/>
                </a:solidFill>
                <a:latin typeface="Times New Roman" panose="02020603050405020304" pitchFamily="18" charset="0"/>
                <a:cs typeface="Times New Roman" panose="02020603050405020304" pitchFamily="18" charset="0"/>
              </a:rPr>
              <a:t>chính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ngắn</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 Thao, </a:t>
            </a:r>
            <a:r>
              <a:rPr lang="en-US" sz="2800" dirty="0" err="1">
                <a:latin typeface="Times New Roman" panose="02020603050405020304" pitchFamily="18" charset="0"/>
                <a:cs typeface="Times New Roman" panose="02020603050405020304" pitchFamily="18" charset="0"/>
              </a:rPr>
              <a:t>Nho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Ba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niên</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ném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Thao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tĩnh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40977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arn(inVertical)">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barn(inVertical)">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barn(inVertical)">
                                      <p:cBhvr>
                                        <p:cTn id="2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01164"/>
          </a:xfrm>
        </p:spPr>
      </p:pic>
      <p:sp>
        <p:nvSpPr>
          <p:cNvPr id="5" name="Rectangle 4"/>
          <p:cNvSpPr/>
          <p:nvPr/>
        </p:nvSpPr>
        <p:spPr>
          <a:xfrm>
            <a:off x="3842817" y="365125"/>
            <a:ext cx="2621230" cy="740652"/>
          </a:xfrm>
          <a:prstGeom prst="rect">
            <a:avLst/>
          </a:prstGeom>
        </p:spPr>
        <p:txBody>
          <a:bodyPr wrap="none">
            <a:spAutoFit/>
          </a:bodyPr>
          <a:lstStyle/>
          <a:p>
            <a:pPr>
              <a:lnSpc>
                <a:spcPct val="130000"/>
              </a:lnSpc>
              <a:spcAft>
                <a:spcPts val="0"/>
              </a:spcAft>
            </a:pPr>
            <a:r>
              <a:rPr lang="vi-VN" sz="3600" b="1" dirty="0">
                <a:solidFill>
                  <a:srgbClr val="0070C0"/>
                </a:solidFill>
                <a:latin typeface="Times New Roman" panose="02020603050405020304" pitchFamily="18" charset="0"/>
                <a:ea typeface="Times New Roman" panose="02020603050405020304" pitchFamily="18" charset="0"/>
              </a:rPr>
              <a:t>c. Lập dàn ý</a:t>
            </a:r>
            <a:endParaRPr lang="en-US" sz="3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905163" y="735451"/>
            <a:ext cx="10381673" cy="4616648"/>
          </a:xfrm>
          <a:prstGeom prst="rect">
            <a:avLst/>
          </a:prstGeom>
        </p:spPr>
        <p:txBody>
          <a:bodyPr wrap="square">
            <a:spAutoFit/>
          </a:bodyPr>
          <a:lstStyle/>
          <a:p>
            <a:pPr algn="just">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endParaRPr lang="en-US" sz="28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800" b="1" dirty="0" err="1">
                <a:solidFill>
                  <a:srgbClr val="FF0000"/>
                </a:solidFill>
                <a:latin typeface="Times New Roman" panose="02020603050405020304" pitchFamily="18" charset="0"/>
                <a:cs typeface="Times New Roman" panose="02020603050405020304" pitchFamily="18" charset="0"/>
              </a:rPr>
              <a:t>Nêu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chủ</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ngắn</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ngợi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ngợi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Mỹ</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352311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barn(inVertical)">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01164"/>
          </a:xfrm>
        </p:spPr>
      </p:pic>
      <p:sp>
        <p:nvSpPr>
          <p:cNvPr id="5" name="Rectangle 4"/>
          <p:cNvSpPr/>
          <p:nvPr/>
        </p:nvSpPr>
        <p:spPr>
          <a:xfrm>
            <a:off x="3842817" y="365125"/>
            <a:ext cx="2621230" cy="740652"/>
          </a:xfrm>
          <a:prstGeom prst="rect">
            <a:avLst/>
          </a:prstGeom>
        </p:spPr>
        <p:txBody>
          <a:bodyPr wrap="none">
            <a:spAutoFit/>
          </a:bodyPr>
          <a:lstStyle/>
          <a:p>
            <a:pPr>
              <a:lnSpc>
                <a:spcPct val="130000"/>
              </a:lnSpc>
              <a:spcAft>
                <a:spcPts val="0"/>
              </a:spcAft>
            </a:pPr>
            <a:r>
              <a:rPr lang="vi-VN" sz="3600" b="1" dirty="0">
                <a:solidFill>
                  <a:srgbClr val="0070C0"/>
                </a:solidFill>
                <a:latin typeface="Times New Roman" panose="02020603050405020304" pitchFamily="18" charset="0"/>
                <a:ea typeface="Times New Roman" panose="02020603050405020304" pitchFamily="18" charset="0"/>
              </a:rPr>
              <a:t>c. Lập dàn ý</a:t>
            </a:r>
            <a:endParaRPr lang="en-US" sz="3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905163" y="735451"/>
            <a:ext cx="10381673" cy="5478423"/>
          </a:xfrm>
          <a:prstGeom prst="rect">
            <a:avLst/>
          </a:prstGeom>
        </p:spPr>
        <p:txBody>
          <a:bodyPr wrap="square">
            <a:spAutoFit/>
          </a:bodyPr>
          <a:lstStyle/>
          <a:p>
            <a:pPr algn="just">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b="1" dirty="0" err="1">
                <a:solidFill>
                  <a:srgbClr val="FF0000"/>
                </a:solidFill>
                <a:latin typeface="Times New Roman" panose="02020603050405020304" pitchFamily="18" charset="0"/>
                <a:cs typeface="Times New Roman" panose="02020603050405020304" pitchFamily="18" charset="0"/>
              </a:rPr>
              <a:t>Chỉ</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nét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sắc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đặc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sắc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nghệ</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thuật</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sảo</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Ngôn ngữ và giọng điệu: Ngôn ngữ trần thuật phù hợp với nhân vật kể chuyện – một cô gái thanh niên xung phong trẻ trung người Hà Nội – tạo cho tác phẩm có giọng điệu và ngôn ngữ tự nhiên, gần với khẩu ngữ, trẻ trung và có chất nữ tính.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18102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barn(inVertical)">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barn(inVertical)">
                                      <p:cBhvr>
                                        <p:cTn id="24" dur="500"/>
                                        <p:tgtEl>
                                          <p:spTgt spid="6">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01164"/>
          </a:xfrm>
        </p:spPr>
      </p:pic>
      <p:sp>
        <p:nvSpPr>
          <p:cNvPr id="5" name="Rectangle 4"/>
          <p:cNvSpPr/>
          <p:nvPr/>
        </p:nvSpPr>
        <p:spPr>
          <a:xfrm>
            <a:off x="3842817" y="365125"/>
            <a:ext cx="2621230" cy="740652"/>
          </a:xfrm>
          <a:prstGeom prst="rect">
            <a:avLst/>
          </a:prstGeom>
        </p:spPr>
        <p:txBody>
          <a:bodyPr wrap="none">
            <a:spAutoFit/>
          </a:bodyPr>
          <a:lstStyle/>
          <a:p>
            <a:pPr>
              <a:lnSpc>
                <a:spcPct val="130000"/>
              </a:lnSpc>
              <a:spcAft>
                <a:spcPts val="0"/>
              </a:spcAft>
            </a:pPr>
            <a:r>
              <a:rPr lang="vi-VN" sz="3600" b="1" dirty="0">
                <a:solidFill>
                  <a:srgbClr val="0070C0"/>
                </a:solidFill>
                <a:latin typeface="Times New Roman" panose="02020603050405020304" pitchFamily="18" charset="0"/>
                <a:ea typeface="Times New Roman" panose="02020603050405020304" pitchFamily="18" charset="0"/>
              </a:rPr>
              <a:t>c. Lập dàn ý</a:t>
            </a:r>
            <a:endParaRPr lang="en-US" sz="3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905163" y="735451"/>
            <a:ext cx="10381673" cy="6186309"/>
          </a:xfrm>
          <a:prstGeom prst="rect">
            <a:avLst/>
          </a:prstGeom>
        </p:spPr>
        <p:txBody>
          <a:bodyPr wrap="square">
            <a:spAutoFit/>
          </a:bodyPr>
          <a:lstStyle/>
          <a:p>
            <a:pPr algn="just">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b="1" dirty="0" err="1">
                <a:solidFill>
                  <a:srgbClr val="FF0000"/>
                </a:solidFill>
                <a:latin typeface="Times New Roman" panose="02020603050405020304" pitchFamily="18" charset="0"/>
                <a:cs typeface="Times New Roman" panose="02020603050405020304" pitchFamily="18" charset="0"/>
              </a:rPr>
              <a:t>Chỉ</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nét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sắc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đặc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sắc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nghệ</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thuật</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dirty="0"/>
              <a:t> </a:t>
            </a:r>
            <a:endParaRPr lang="en-US" dirty="0"/>
          </a:p>
          <a:p>
            <a:pPr marL="457200" indent="-457200" algn="just">
              <a:lnSpc>
                <a:spcPct val="150000"/>
              </a:lnSpc>
              <a:buFontTx/>
              <a:buChar char="-"/>
            </a:pP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tranh</a:t>
            </a:r>
            <a:endParaRPr lang="en-US" sz="2800" dirty="0" smtClean="0">
              <a:latin typeface="Times New Roman" panose="02020603050405020304" pitchFamily="18" charset="0"/>
              <a:cs typeface="Times New Roman" panose="02020603050405020304" pitchFamily="18" charset="0"/>
            </a:endParaRPr>
          </a:p>
          <a:p>
            <a:pPr algn="just">
              <a:lnSpc>
                <a:spcPct val="150000"/>
              </a:lnSpc>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493731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barn(inVertical)">
                                      <p:cBhvr>
                                        <p:cTn id="1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01164"/>
          </a:xfrm>
        </p:spPr>
      </p:pic>
      <p:sp>
        <p:nvSpPr>
          <p:cNvPr id="5" name="Rectangle 4"/>
          <p:cNvSpPr/>
          <p:nvPr/>
        </p:nvSpPr>
        <p:spPr>
          <a:xfrm>
            <a:off x="3842817" y="365125"/>
            <a:ext cx="2621230" cy="740652"/>
          </a:xfrm>
          <a:prstGeom prst="rect">
            <a:avLst/>
          </a:prstGeom>
        </p:spPr>
        <p:txBody>
          <a:bodyPr wrap="none">
            <a:spAutoFit/>
          </a:bodyPr>
          <a:lstStyle/>
          <a:p>
            <a:pPr>
              <a:lnSpc>
                <a:spcPct val="130000"/>
              </a:lnSpc>
              <a:spcAft>
                <a:spcPts val="0"/>
              </a:spcAft>
            </a:pPr>
            <a:r>
              <a:rPr lang="vi-VN" sz="3600" b="1" dirty="0">
                <a:solidFill>
                  <a:srgbClr val="0070C0"/>
                </a:solidFill>
                <a:latin typeface="Times New Roman" panose="02020603050405020304" pitchFamily="18" charset="0"/>
                <a:ea typeface="Times New Roman" panose="02020603050405020304" pitchFamily="18" charset="0"/>
              </a:rPr>
              <a:t>c. Lập dàn ý</a:t>
            </a:r>
            <a:endParaRPr lang="en-US" sz="3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905163" y="735451"/>
            <a:ext cx="10381673" cy="6401753"/>
          </a:xfrm>
          <a:prstGeom prst="rect">
            <a:avLst/>
          </a:prstGeom>
        </p:spPr>
        <p:txBody>
          <a:bodyPr wrap="square">
            <a:spAutoFit/>
          </a:bodyPr>
          <a:lstStyle/>
          <a:p>
            <a:pPr algn="just">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b="1" dirty="0" err="1">
                <a:solidFill>
                  <a:srgbClr val="FF0000"/>
                </a:solidFill>
                <a:latin typeface="Times New Roman" panose="02020603050405020304" pitchFamily="18" charset="0"/>
                <a:cs typeface="Times New Roman" panose="02020603050405020304" pitchFamily="18" charset="0"/>
              </a:rPr>
              <a:t>Chỉ</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nét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sắc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vi-VN" dirty="0"/>
              <a:t/>
            </a:r>
            <a:br>
              <a:rPr lang="vi-VN" dirty="0"/>
            </a:br>
            <a:r>
              <a:rPr lang="en-US" sz="2800" b="1" i="1"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Tập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trung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tích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kĩ</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lưỡng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nghệ</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thuật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tiêu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biểu</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b="1"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a:t>
            </a:r>
          </a:p>
          <a:p>
            <a:pPr algn="just"/>
            <a:r>
              <a:rPr lang="vi-VN" sz="2800" dirty="0">
                <a:latin typeface="Times New Roman" panose="02020603050405020304" pitchFamily="18" charset="0"/>
                <a:cs typeface="Times New Roman" panose="02020603050405020304" pitchFamily="18" charset="0"/>
              </a:rPr>
              <a:t>+ Nhân vật tự quan sát và đánh giá về mình ở phần đầu truyện: Ở phần đầu truyện, cô tự quan sát và đánh giá về mình rằng: “Tôi là một cô gái khá. Hai bím tóc dày…cái nhìn sao mà xa xăm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ai</a:t>
            </a:r>
            <a:r>
              <a:rPr lang="en-US" sz="2800" dirty="0">
                <a:latin typeface="Times New Roman" panose="02020603050405020304" pitchFamily="18" charset="0"/>
                <a:cs typeface="Times New Roman" panose="02020603050405020304" pitchFamily="18" charset="0"/>
              </a:rPr>
              <a:t>.</a:t>
            </a:r>
          </a:p>
          <a:p>
            <a:pPr algn="just"/>
            <a:r>
              <a:rPr lang="en-US" sz="28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dirty="0">
                <a:solidFill>
                  <a:srgbClr val="7030A0"/>
                </a:solidFill>
                <a:latin typeface="Times New Roman" panose="02020603050405020304" pitchFamily="18" charset="0"/>
                <a:cs typeface="Times New Roman" panose="02020603050405020304" pitchFamily="18" charset="0"/>
              </a:rPr>
              <a:t>Đ</a:t>
            </a:r>
            <a:r>
              <a:rPr lang="vi-VN" sz="2800" dirty="0">
                <a:solidFill>
                  <a:srgbClr val="7030A0"/>
                </a:solidFill>
                <a:latin typeface="Times New Roman" panose="02020603050405020304" pitchFamily="18" charset="0"/>
                <a:cs typeface="Times New Roman" panose="02020603050405020304" pitchFamily="18" charset="0"/>
              </a:rPr>
              <a:t>ó là những nét tâm lí rất tự nhiên và phù hợp với nhân vật bởi Phương Định chỉ vừa mới bước qua tuổi học trò hồn nhiên, vô tư.</a:t>
            </a:r>
            <a:endParaRPr lang="en-US" sz="2800" dirty="0">
              <a:solidFill>
                <a:srgbClr val="7030A0"/>
              </a:solidFill>
              <a:latin typeface="Times New Roman" panose="02020603050405020304" pitchFamily="18" charset="0"/>
              <a:cs typeface="Times New Roman" panose="02020603050405020304" pitchFamily="18" charset="0"/>
            </a:endParaRPr>
          </a:p>
          <a:p>
            <a:pPr algn="just">
              <a:lnSpc>
                <a:spcPct val="150000"/>
              </a:lnSpc>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637295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barn(inVertical)">
                                      <p:cBhvr>
                                        <p:cTn id="14" dur="5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barn(inVertical)">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arn(inVertical)">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barn(inVertical)">
                                      <p:cBhvr>
                                        <p:cTn id="2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01164"/>
          </a:xfrm>
        </p:spPr>
      </p:pic>
      <p:sp>
        <p:nvSpPr>
          <p:cNvPr id="5" name="Rectangle 4"/>
          <p:cNvSpPr/>
          <p:nvPr/>
        </p:nvSpPr>
        <p:spPr>
          <a:xfrm>
            <a:off x="3842817" y="365125"/>
            <a:ext cx="2621230" cy="740652"/>
          </a:xfrm>
          <a:prstGeom prst="rect">
            <a:avLst/>
          </a:prstGeom>
        </p:spPr>
        <p:txBody>
          <a:bodyPr wrap="none">
            <a:spAutoFit/>
          </a:bodyPr>
          <a:lstStyle/>
          <a:p>
            <a:pPr>
              <a:lnSpc>
                <a:spcPct val="130000"/>
              </a:lnSpc>
              <a:spcAft>
                <a:spcPts val="0"/>
              </a:spcAft>
            </a:pPr>
            <a:r>
              <a:rPr lang="vi-VN" sz="3600" b="1" dirty="0">
                <a:solidFill>
                  <a:srgbClr val="0070C0"/>
                </a:solidFill>
                <a:latin typeface="Times New Roman" panose="02020603050405020304" pitchFamily="18" charset="0"/>
                <a:ea typeface="Times New Roman" panose="02020603050405020304" pitchFamily="18" charset="0"/>
              </a:rPr>
              <a:t>c. Lập dàn ý</a:t>
            </a:r>
            <a:endParaRPr lang="en-US" sz="3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24873" y="735451"/>
            <a:ext cx="11508509" cy="6263253"/>
          </a:xfrm>
          <a:prstGeom prst="rect">
            <a:avLst/>
          </a:prstGeom>
        </p:spPr>
        <p:txBody>
          <a:bodyPr wrap="square">
            <a:spAutoFit/>
          </a:bodyPr>
          <a:lstStyle/>
          <a:p>
            <a:pPr algn="just">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bài</a:t>
            </a:r>
            <a:endParaRPr lang="en-US" dirty="0" smtClean="0"/>
          </a:p>
          <a:p>
            <a:pPr algn="just">
              <a:lnSpc>
                <a:spcPct val="150000"/>
              </a:lnSpc>
            </a:pPr>
            <a:r>
              <a:rPr lang="en-US" sz="2800" b="1" i="1" dirty="0" smtClean="0">
                <a:latin typeface="Times New Roman" panose="02020603050405020304" pitchFamily="18" charset="0"/>
                <a:cs typeface="Times New Roman" panose="02020603050405020304" pitchFamily="18" charset="0"/>
              </a:rPr>
              <a:t>*</a:t>
            </a:r>
            <a:r>
              <a:rPr lang="en-US" sz="2800" b="1" i="1" dirty="0" err="1" smtClean="0">
                <a:latin typeface="Times New Roman" panose="02020603050405020304" pitchFamily="18" charset="0"/>
                <a:cs typeface="Times New Roman" panose="02020603050405020304" pitchFamily="18" charset="0"/>
              </a:rPr>
              <a:t>Tập</a:t>
            </a:r>
            <a:r>
              <a:rPr lang="en-US" sz="2800" b="1" i="1" dirty="0" smtClean="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trung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tích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kĩ</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lưỡng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nghệ</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thuật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tiêu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biểu</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vi-VN" sz="2500" dirty="0" smtClean="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Tâm trạng của Phương Định trong một lần phá bom: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Tâm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tôi</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đoạn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này</a:t>
            </a:r>
            <a:r>
              <a:rPr lang="en-US" sz="2500" dirty="0">
                <a:latin typeface="Times New Roman" panose="02020603050405020304" pitchFamily="18" charset="0"/>
                <a:cs typeface="Times New Roman" panose="02020603050405020304" pitchFamily="18" charset="0"/>
              </a:rPr>
              <a:t> đ</a:t>
            </a:r>
            <a:r>
              <a:rPr lang="vi-VN" sz="2500" dirty="0">
                <a:latin typeface="Times New Roman" panose="02020603050405020304" pitchFamily="18" charset="0"/>
                <a:cs typeface="Times New Roman" panose="02020603050405020304" pitchFamily="18" charset="0"/>
              </a:rPr>
              <a:t>ược miêu tả hết sức chi tiết và chân thực. Khi đến gần quả bom cô cũng sợ nhưng “cảm thấy ánh mắt các chiến sĩ dõi theo mình”, lòng dũng cảm, lòng tự trọng trong cô được kích thích nên cô “không sợ nữa”. Và khi đã ở bên quả bom, kề sát với cái chết có thể đến tức khắc, từng cảm giác của cô như cũng trở nên sắc nhọn hơn và căng như dây đàn</a:t>
            </a:r>
            <a:r>
              <a:rPr lang="en-US" sz="2500"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Cô có nghĩ đến cái chết nhưng là cái chết rất mờ nhạt, không cụ thể. Khi bom nổ, dù ngực đau nhói, “mắt cay mãi mới mở ra được” nhưng cô vẫn chạy ngay tới chỗ bom nổ. </a:t>
            </a:r>
            <a:endParaRPr lang="en-US" sz="2500" dirty="0">
              <a:latin typeface="Times New Roman" panose="02020603050405020304" pitchFamily="18" charset="0"/>
              <a:cs typeface="Times New Roman" panose="02020603050405020304" pitchFamily="18" charset="0"/>
            </a:endParaRPr>
          </a:p>
          <a:p>
            <a:pPr algn="just"/>
            <a:r>
              <a:rPr lang="vi-VN" sz="2500" dirty="0">
                <a:latin typeface="Times New Roman" panose="02020603050405020304" pitchFamily="18" charset="0"/>
                <a:cs typeface="Times New Roman" panose="02020603050405020304" pitchFamily="18" charset="0"/>
              </a:rPr>
              <a:t>+ Cảm xúc trước trận mưa đá ở cuối truyện: Khi cơn mưa đá ập đến, cô vui thích cuống cuồng chạy ra nhặt đá, say sưa tận hưởng cơn mưa hồn nhiên như một đứa trẻ</a:t>
            </a:r>
            <a:r>
              <a:rPr lang="en-US" sz="2500"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Một dòng kí ức cùng nỗi nhớ da diết về gia đình, về thành phố thân thương trào dâng trong trí nhớ cô.</a:t>
            </a:r>
            <a:endParaRPr lang="en-US" sz="2500" dirty="0">
              <a:latin typeface="Times New Roman" panose="02020603050405020304" pitchFamily="18" charset="0"/>
              <a:cs typeface="Times New Roman" panose="02020603050405020304" pitchFamily="18" charset="0"/>
            </a:endParaRPr>
          </a:p>
          <a:p>
            <a:pPr algn="just">
              <a:lnSpc>
                <a:spcPct val="150000"/>
              </a:lnSpc>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11408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barn(inVertical)">
                                      <p:cBhvr>
                                        <p:cTn id="14" dur="5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barn(inVertical)">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01164"/>
          </a:xfrm>
        </p:spPr>
      </p:pic>
      <p:sp>
        <p:nvSpPr>
          <p:cNvPr id="5" name="Rectangle 4"/>
          <p:cNvSpPr/>
          <p:nvPr/>
        </p:nvSpPr>
        <p:spPr>
          <a:xfrm>
            <a:off x="3741058" y="-81051"/>
            <a:ext cx="2350323" cy="668645"/>
          </a:xfrm>
          <a:prstGeom prst="rect">
            <a:avLst/>
          </a:prstGeom>
        </p:spPr>
        <p:txBody>
          <a:bodyPr wrap="none">
            <a:spAutoFit/>
          </a:bodyPr>
          <a:lstStyle/>
          <a:p>
            <a:pPr>
              <a:lnSpc>
                <a:spcPct val="130000"/>
              </a:lnSpc>
              <a:spcAft>
                <a:spcPts val="0"/>
              </a:spcAft>
            </a:pPr>
            <a:r>
              <a:rPr lang="vi-VN" sz="3200" b="1" dirty="0">
                <a:solidFill>
                  <a:srgbClr val="0070C0"/>
                </a:solidFill>
                <a:latin typeface="Times New Roman" panose="02020603050405020304" pitchFamily="18" charset="0"/>
                <a:ea typeface="Times New Roman" panose="02020603050405020304" pitchFamily="18" charset="0"/>
              </a:rPr>
              <a:t>c. Lập dàn ý</a:t>
            </a:r>
            <a:endParaRPr lang="en-US" sz="32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49381" y="466012"/>
            <a:ext cx="11683999" cy="6340197"/>
          </a:xfrm>
          <a:prstGeom prst="rect">
            <a:avLst/>
          </a:prstGeom>
        </p:spPr>
        <p:txBody>
          <a:bodyPr wrap="square">
            <a:spAutoFit/>
          </a:bodyPr>
          <a:lstStyle/>
          <a:p>
            <a:pPr algn="just">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b="1" dirty="0" err="1">
                <a:solidFill>
                  <a:srgbClr val="FF0000"/>
                </a:solidFill>
                <a:latin typeface="Times New Roman" panose="02020603050405020304" pitchFamily="18" charset="0"/>
                <a:cs typeface="Times New Roman" panose="02020603050405020304" pitchFamily="18" charset="0"/>
              </a:rPr>
              <a:t>Chỉ</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nét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sắc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dirty="0"/>
          </a:p>
          <a:p>
            <a:pPr algn="just"/>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Nghệ</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thuật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sử</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dụng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ngôi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kể</a:t>
            </a:r>
            <a:r>
              <a:rPr lang="en-US" sz="2200" b="1" dirty="0">
                <a:latin typeface="Times New Roman" panose="02020603050405020304" pitchFamily="18" charset="0"/>
                <a:cs typeface="Times New Roman" panose="02020603050405020304" pitchFamily="18" charset="0"/>
              </a:rPr>
              <a:t>: </a:t>
            </a:r>
          </a:p>
          <a:p>
            <a:pPr algn="just"/>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Truyện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chuyện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lựa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chọn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nội</a:t>
            </a:r>
            <a:r>
              <a:rPr lang="en-US" sz="2200" dirty="0">
                <a:latin typeface="Times New Roman" panose="02020603050405020304" pitchFamily="18" charset="0"/>
                <a:cs typeface="Times New Roman" panose="02020603050405020304" pitchFamily="18" charset="0"/>
              </a:rPr>
              <a:t> dung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xúc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chuyện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giác</a:t>
            </a:r>
            <a:r>
              <a:rPr lang="en-US" sz="2200" dirty="0">
                <a:latin typeface="Times New Roman" panose="02020603050405020304" pitchFamily="18" charset="0"/>
                <a:cs typeface="Times New Roman" panose="02020603050405020304" pitchFamily="18" charset="0"/>
              </a:rPr>
              <a:t> tin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chuyện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đây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truyện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bom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truyện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rõ</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đẹp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lựa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chọn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kể</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đây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đẹp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nhìn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đấu</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trọng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tuyến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chuyện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xúc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nội</a:t>
            </a:r>
            <a:r>
              <a:rPr lang="en-US" sz="2200" dirty="0">
                <a:latin typeface="Times New Roman" panose="02020603050405020304" pitchFamily="18" charset="0"/>
                <a:cs typeface="Times New Roman" panose="02020603050405020304" pitchFamily="18" charset="0"/>
              </a:rPr>
              <a:t> dung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chuyện</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6458728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barn(inVertical)">
                                      <p:cBhvr>
                                        <p:cTn id="14" dur="5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barn(inVertical)">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01164"/>
          </a:xfrm>
        </p:spPr>
      </p:pic>
      <p:sp>
        <p:nvSpPr>
          <p:cNvPr id="5" name="Rectangle 4"/>
          <p:cNvSpPr/>
          <p:nvPr/>
        </p:nvSpPr>
        <p:spPr>
          <a:xfrm>
            <a:off x="3842817" y="365125"/>
            <a:ext cx="2621230" cy="740652"/>
          </a:xfrm>
          <a:prstGeom prst="rect">
            <a:avLst/>
          </a:prstGeom>
        </p:spPr>
        <p:txBody>
          <a:bodyPr wrap="none">
            <a:spAutoFit/>
          </a:bodyPr>
          <a:lstStyle/>
          <a:p>
            <a:pPr>
              <a:lnSpc>
                <a:spcPct val="130000"/>
              </a:lnSpc>
              <a:spcAft>
                <a:spcPts val="0"/>
              </a:spcAft>
            </a:pPr>
            <a:r>
              <a:rPr lang="vi-VN" sz="3600" b="1" dirty="0">
                <a:solidFill>
                  <a:srgbClr val="0070C0"/>
                </a:solidFill>
                <a:latin typeface="Times New Roman" panose="02020603050405020304" pitchFamily="18" charset="0"/>
                <a:ea typeface="Times New Roman" panose="02020603050405020304" pitchFamily="18" charset="0"/>
              </a:rPr>
              <a:t>c. Lập dàn ý</a:t>
            </a:r>
            <a:endParaRPr lang="en-US" sz="3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61818" y="1470902"/>
            <a:ext cx="11508509" cy="4539191"/>
          </a:xfrm>
          <a:prstGeom prst="rect">
            <a:avLst/>
          </a:prstGeom>
        </p:spPr>
        <p:txBody>
          <a:bodyPr wrap="square">
            <a:spAutoFit/>
          </a:body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b="1" dirty="0" err="1">
                <a:solidFill>
                  <a:srgbClr val="FF0000"/>
                </a:solidFill>
                <a:latin typeface="Times New Roman" panose="02020603050405020304" pitchFamily="18" charset="0"/>
                <a:cs typeface="Times New Roman" panose="02020603050405020304" pitchFamily="18" charset="0"/>
              </a:rPr>
              <a:t>Khẳng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ý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ngắn</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dirty="0" err="1">
                <a:solidFill>
                  <a:srgbClr val="FF0000"/>
                </a:solidFill>
                <a:latin typeface="Times New Roman" panose="02020603050405020304" pitchFamily="18" charset="0"/>
                <a:cs typeface="Times New Roman" panose="02020603050405020304" pitchFamily="18" charset="0"/>
              </a:rPr>
              <a:t>Ví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a:t>
            </a:r>
            <a:r>
              <a:rPr lang="en-US" sz="2800" dirty="0">
                <a:solidFill>
                  <a:srgbClr val="FF0000"/>
                </a:solidFill>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cường</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sẵn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p>
          <a:p>
            <a:pPr algn="just">
              <a:lnSpc>
                <a:spcPct val="150000"/>
              </a:lnSpc>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144203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arn(inVertical)">
                                      <p:cBhvr>
                                        <p:cTn id="25" dur="500"/>
                                        <p:tgtEl>
                                          <p:spTgt spid="6">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barn(inVertical)">
                                      <p:cBhvr>
                                        <p:cTn id="2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5" name="Rectangle 4"/>
          <p:cNvSpPr/>
          <p:nvPr/>
        </p:nvSpPr>
        <p:spPr>
          <a:xfrm>
            <a:off x="838199" y="945243"/>
            <a:ext cx="10661073" cy="4179606"/>
          </a:xfrm>
          <a:prstGeom prst="rect">
            <a:avLst/>
          </a:prstGeom>
        </p:spPr>
        <p:txBody>
          <a:bodyPr wrap="square">
            <a:spAutoFit/>
          </a:bodyPr>
          <a:lstStyle/>
          <a:p>
            <a:pPr algn="ctr">
              <a:lnSpc>
                <a:spcPct val="130000"/>
              </a:lnSpc>
              <a:spcAft>
                <a:spcPts val="0"/>
              </a:spcAft>
            </a:pPr>
            <a:r>
              <a:rPr lang="vi-VN" sz="3200" b="1" dirty="0">
                <a:solidFill>
                  <a:srgbClr val="0070C0"/>
                </a:solidFill>
                <a:latin typeface="Times New Roman" panose="02020603050405020304" pitchFamily="18" charset="0"/>
                <a:ea typeface="MS Mincho"/>
              </a:rPr>
              <a:t>2. </a:t>
            </a:r>
            <a:r>
              <a:rPr lang="en-US" sz="3200" b="1" dirty="0">
                <a:solidFill>
                  <a:srgbClr val="0070C0"/>
                </a:solidFill>
                <a:latin typeface="Times New Roman" panose="02020603050405020304" pitchFamily="18" charset="0"/>
                <a:ea typeface="MS Mincho"/>
              </a:rPr>
              <a:t>VIẾT BÀI</a:t>
            </a:r>
            <a:endParaRPr lang="en-US" sz="3200" dirty="0" smtClean="0">
              <a:solidFill>
                <a:srgbClr val="0070C0"/>
              </a:solidFill>
              <a:effectLst/>
              <a:latin typeface="Times New Roman" panose="02020603050405020304" pitchFamily="18" charset="0"/>
              <a:ea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*GV hướng dẫn HS theo dõi SHS/tr 80 và trả lời câu hỏi:</a:t>
            </a:r>
            <a:endParaRPr lang="en-US" sz="2800" dirty="0">
              <a:latin typeface="Times New Roman" panose="02020603050405020304" pitchFamily="18" charset="0"/>
              <a:cs typeface="Times New Roman" panose="02020603050405020304" pitchFamily="18" charset="0"/>
            </a:endParaRPr>
          </a:p>
          <a:p>
            <a:pPr algn="just"/>
            <a:r>
              <a:rPr lang="vi-VN" sz="2800" i="1" dirty="0">
                <a:latin typeface="Times New Roman" panose="02020603050405020304" pitchFamily="18" charset="0"/>
                <a:cs typeface="Times New Roman" panose="02020603050405020304" pitchFamily="18" charset="0"/>
              </a:rPr>
              <a:t>? Để viết triển khai đầy đủ các ý trong dàn ý</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vi-VN" sz="2800" i="1" dirty="0">
                <a:latin typeface="Times New Roman" panose="02020603050405020304" pitchFamily="18" charset="0"/>
                <a:cs typeface="Times New Roman" panose="02020603050405020304" pitchFamily="18" charset="0"/>
              </a:rPr>
              <a:t> cần viết từng phần như thế nào?</a:t>
            </a:r>
            <a:endParaRPr lang="en-US" sz="2800" dirty="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GV yêu cầu HS trên cơ sở dàn ý đã lập thực hành viết với các yêu cầu khác nhau:</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Viết đoạn văn  mở bài</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Viết đoạn kết bài</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Viết đoạn văn phát  triển một ý ở thân bài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42406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arn(inVertical)">
                                      <p:cBhvr>
                                        <p:cTn id="20" dur="500"/>
                                        <p:tgtEl>
                                          <p:spTgt spid="5">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barn(inVertical)">
                                      <p:cBhvr>
                                        <p:cTn id="26" dur="500"/>
                                        <p:tgtEl>
                                          <p:spTgt spid="5">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barn(inVertical)">
                                      <p:cBhvr>
                                        <p:cTn id="2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5" name="Rectangle 4"/>
          <p:cNvSpPr/>
          <p:nvPr/>
        </p:nvSpPr>
        <p:spPr>
          <a:xfrm>
            <a:off x="838199" y="945243"/>
            <a:ext cx="10661073" cy="4832092"/>
          </a:xfrm>
          <a:prstGeom prst="rect">
            <a:avLst/>
          </a:prstGeom>
        </p:spPr>
        <p:txBody>
          <a:bodyPr wrap="square">
            <a:spAutoFit/>
          </a:bodyPr>
          <a:lstStyle/>
          <a:p>
            <a:pPr>
              <a:lnSpc>
                <a:spcPct val="130000"/>
              </a:lnSpc>
              <a:spcAft>
                <a:spcPts val="0"/>
              </a:spcAft>
            </a:pPr>
            <a:r>
              <a:rPr lang="vi-VN" sz="2200" b="1" dirty="0">
                <a:solidFill>
                  <a:srgbClr val="0070C0"/>
                </a:solidFill>
                <a:latin typeface="Times New Roman" panose="02020603050405020304" pitchFamily="18" charset="0"/>
                <a:ea typeface="MS Mincho"/>
              </a:rPr>
              <a:t>2. </a:t>
            </a:r>
            <a:r>
              <a:rPr lang="en-US" sz="2200" b="1" dirty="0">
                <a:solidFill>
                  <a:srgbClr val="0070C0"/>
                </a:solidFill>
                <a:latin typeface="Times New Roman" panose="02020603050405020304" pitchFamily="18" charset="0"/>
                <a:ea typeface="MS Mincho"/>
              </a:rPr>
              <a:t>VIẾT BÀI</a:t>
            </a:r>
            <a:endParaRPr lang="en-US" sz="2200" dirty="0" smtClean="0">
              <a:solidFill>
                <a:srgbClr val="0070C0"/>
              </a:solidFill>
              <a:effectLst/>
              <a:latin typeface="Times New Roman" panose="02020603050405020304" pitchFamily="18" charset="0"/>
              <a:ea typeface="Times New Roman" panose="02020603050405020304" pitchFamily="18" charset="0"/>
            </a:endParaRPr>
          </a:p>
          <a:p>
            <a:pPr marL="457200">
              <a:lnSpc>
                <a:spcPct val="130000"/>
              </a:lnSpc>
              <a:spcAft>
                <a:spcPts val="0"/>
              </a:spcAft>
              <a:tabLst>
                <a:tab pos="1386840" algn="l"/>
              </a:tabLst>
            </a:pPr>
            <a:r>
              <a:rPr lang="en-US" sz="2200" b="1"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Dựa</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vào</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dàn</a:t>
            </a:r>
            <a:r>
              <a:rPr lang="en-US" sz="2200" dirty="0">
                <a:solidFill>
                  <a:srgbClr val="0070C0"/>
                </a:solidFill>
                <a:latin typeface="Times New Roman" panose="02020603050405020304" pitchFamily="18" charset="0"/>
                <a:ea typeface="MS Mincho"/>
              </a:rPr>
              <a:t> ý </a:t>
            </a:r>
            <a:r>
              <a:rPr lang="en-US" sz="2200" dirty="0" err="1">
                <a:solidFill>
                  <a:srgbClr val="0070C0"/>
                </a:solidFill>
                <a:latin typeface="Times New Roman" panose="02020603050405020304" pitchFamily="18" charset="0"/>
                <a:ea typeface="MS Mincho"/>
              </a:rPr>
              <a:t>đã</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xây</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dựng</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để</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luyện</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tập</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kĩ</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năng</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viết</a:t>
            </a:r>
            <a:r>
              <a:rPr lang="en-US" sz="2200" dirty="0">
                <a:solidFill>
                  <a:srgbClr val="0070C0"/>
                </a:solidFill>
                <a:latin typeface="Times New Roman" panose="02020603050405020304" pitchFamily="18" charset="0"/>
                <a:ea typeface="MS Mincho"/>
              </a:rPr>
              <a:t>.</a:t>
            </a:r>
            <a:endParaRPr lang="en-US" sz="2200" dirty="0" smtClean="0">
              <a:solidFill>
                <a:srgbClr val="0070C0"/>
              </a:solidFill>
              <a:effectLst/>
              <a:latin typeface="Times New Roman" panose="02020603050405020304" pitchFamily="18" charset="0"/>
              <a:ea typeface="Times New Roman" panose="02020603050405020304" pitchFamily="18" charset="0"/>
            </a:endParaRPr>
          </a:p>
          <a:p>
            <a:pPr marL="457200">
              <a:lnSpc>
                <a:spcPct val="130000"/>
              </a:lnSpc>
              <a:spcAft>
                <a:spcPts val="0"/>
              </a:spcAft>
              <a:tabLst>
                <a:tab pos="1386840" algn="l"/>
              </a:tabLst>
            </a:pP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Yêu</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cầu</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chung</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khi</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viết</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bài</a:t>
            </a:r>
            <a:r>
              <a:rPr lang="en-US" sz="2200" dirty="0">
                <a:solidFill>
                  <a:srgbClr val="0070C0"/>
                </a:solidFill>
                <a:latin typeface="Times New Roman" panose="02020603050405020304" pitchFamily="18" charset="0"/>
                <a:ea typeface="MS Mincho"/>
              </a:rPr>
              <a:t>:</a:t>
            </a:r>
            <a:endParaRPr lang="en-US" sz="2200" dirty="0" smtClean="0">
              <a:solidFill>
                <a:srgbClr val="0070C0"/>
              </a:solidFill>
              <a:effectLst/>
              <a:latin typeface="Times New Roman" panose="02020603050405020304" pitchFamily="18" charset="0"/>
              <a:ea typeface="Times New Roman" panose="02020603050405020304" pitchFamily="18" charset="0"/>
            </a:endParaRPr>
          </a:p>
          <a:p>
            <a:pPr algn="just">
              <a:lnSpc>
                <a:spcPct val="130000"/>
              </a:lnSpc>
              <a:spcAft>
                <a:spcPts val="0"/>
              </a:spcAft>
              <a:tabLst>
                <a:tab pos="90170" algn="l"/>
                <a:tab pos="180340" algn="l"/>
              </a:tabLst>
            </a:pPr>
            <a:r>
              <a:rPr lang="en-US" sz="2200" dirty="0">
                <a:solidFill>
                  <a:srgbClr val="0070C0"/>
                </a:solidFill>
                <a:latin typeface="Times New Roman" panose="02020603050405020304" pitchFamily="18" charset="0"/>
                <a:ea typeface="Calibri" panose="020F0502020204030204" pitchFamily="34" charset="0"/>
              </a:rPr>
              <a:t>   + </a:t>
            </a:r>
            <a:r>
              <a:rPr lang="en-US" sz="2200" dirty="0" err="1">
                <a:solidFill>
                  <a:srgbClr val="0070C0"/>
                </a:solidFill>
                <a:latin typeface="Times New Roman" panose="02020603050405020304" pitchFamily="18" charset="0"/>
                <a:ea typeface="Calibri" panose="020F0502020204030204" pitchFamily="34" charset="0"/>
              </a:rPr>
              <a:t>Bài</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viết</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đủ</a:t>
            </a:r>
            <a:r>
              <a:rPr lang="en-US" sz="2200" dirty="0">
                <a:solidFill>
                  <a:srgbClr val="0070C0"/>
                </a:solidFill>
                <a:latin typeface="Times New Roman" panose="02020603050405020304" pitchFamily="18" charset="0"/>
                <a:ea typeface="Calibri" panose="020F0502020204030204" pitchFamily="34" charset="0"/>
              </a:rPr>
              <a:t> 3 </a:t>
            </a:r>
            <a:r>
              <a:rPr lang="en-US" sz="2200" dirty="0" err="1">
                <a:solidFill>
                  <a:srgbClr val="0070C0"/>
                </a:solidFill>
                <a:latin typeface="Times New Roman" panose="02020603050405020304" pitchFamily="18" charset="0"/>
                <a:ea typeface="Calibri" panose="020F0502020204030204" pitchFamily="34" charset="0"/>
              </a:rPr>
              <a:t>phần</a:t>
            </a:r>
            <a:endParaRPr lang="en-US" sz="2200" dirty="0">
              <a:solidFill>
                <a:srgbClr val="0070C0"/>
              </a:solidFill>
              <a:latin typeface="Times New Roman" panose="02020603050405020304" pitchFamily="18" charset="0"/>
              <a:ea typeface="Calibri" panose="020F0502020204030204" pitchFamily="34" charset="0"/>
            </a:endParaRPr>
          </a:p>
          <a:p>
            <a:pPr algn="just">
              <a:lnSpc>
                <a:spcPct val="130000"/>
              </a:lnSpc>
              <a:spcAft>
                <a:spcPts val="0"/>
              </a:spcAft>
              <a:tabLst>
                <a:tab pos="90170" algn="l"/>
                <a:tab pos="180340" algn="l"/>
              </a:tabLst>
            </a:pPr>
            <a:r>
              <a:rPr lang="en-US" sz="2200" dirty="0">
                <a:solidFill>
                  <a:srgbClr val="0070C0"/>
                </a:solidFill>
                <a:latin typeface="Times New Roman" panose="02020603050405020304" pitchFamily="18" charset="0"/>
                <a:ea typeface="Calibri" panose="020F0502020204030204" pitchFamily="34" charset="0"/>
              </a:rPr>
              <a:t>   + </a:t>
            </a:r>
            <a:r>
              <a:rPr lang="en-US" sz="2200" dirty="0" err="1">
                <a:solidFill>
                  <a:srgbClr val="0070C0"/>
                </a:solidFill>
                <a:latin typeface="Times New Roman" panose="02020603050405020304" pitchFamily="18" charset="0"/>
                <a:ea typeface="Calibri" panose="020F0502020204030204" pitchFamily="34" charset="0"/>
              </a:rPr>
              <a:t>Các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luận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điểm</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trong</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phần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thân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bài</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phải</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đươc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sắp</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xếp</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theo</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trật</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tự</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lô-gic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tránh</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rơi</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vào</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việc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chỉ</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kể</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lại</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diễn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biến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câu</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chuyện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trong</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tác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phẩm</a:t>
            </a:r>
            <a:r>
              <a:rPr lang="en-US" sz="2200" dirty="0">
                <a:solidFill>
                  <a:srgbClr val="0070C0"/>
                </a:solidFill>
                <a:latin typeface="Times New Roman" panose="02020603050405020304" pitchFamily="18" charset="0"/>
                <a:ea typeface="Calibri" panose="020F0502020204030204" pitchFamily="34" charset="0"/>
              </a:rPr>
              <a:t> hay </a:t>
            </a:r>
            <a:r>
              <a:rPr lang="en-US" sz="2200" dirty="0" err="1">
                <a:solidFill>
                  <a:srgbClr val="0070C0"/>
                </a:solidFill>
                <a:latin typeface="Times New Roman" panose="02020603050405020304" pitchFamily="18" charset="0"/>
                <a:ea typeface="Calibri" panose="020F0502020204030204" pitchFamily="34" charset="0"/>
              </a:rPr>
              <a:t>nêu</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cảm</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nghĩ</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về</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tác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phẩm</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truyện</a:t>
            </a:r>
            <a:r>
              <a:rPr lang="en-US" sz="2200" dirty="0">
                <a:solidFill>
                  <a:srgbClr val="0070C0"/>
                </a:solidFill>
                <a:latin typeface="Times New Roman" panose="02020603050405020304" pitchFamily="18" charset="0"/>
                <a:ea typeface="Calibri" panose="020F0502020204030204" pitchFamily="34" charset="0"/>
              </a:rPr>
              <a:t>.</a:t>
            </a:r>
          </a:p>
          <a:p>
            <a:pPr algn="just">
              <a:lnSpc>
                <a:spcPct val="130000"/>
              </a:lnSpc>
              <a:spcAft>
                <a:spcPts val="0"/>
              </a:spcAft>
              <a:tabLst>
                <a:tab pos="90170" algn="l"/>
                <a:tab pos="180340" algn="l"/>
              </a:tabLst>
            </a:pPr>
            <a:r>
              <a:rPr lang="en-US" sz="2200" dirty="0">
                <a:solidFill>
                  <a:srgbClr val="0070C0"/>
                </a:solidFill>
                <a:latin typeface="Times New Roman" panose="02020603050405020304" pitchFamily="18" charset="0"/>
                <a:ea typeface="Calibri" panose="020F0502020204030204" pitchFamily="34" charset="0"/>
              </a:rPr>
              <a:t>   + </a:t>
            </a:r>
            <a:r>
              <a:rPr lang="en-US" sz="2200" dirty="0" err="1">
                <a:solidFill>
                  <a:srgbClr val="0070C0"/>
                </a:solidFill>
                <a:latin typeface="Times New Roman" panose="02020603050405020304" pitchFamily="18" charset="0"/>
                <a:ea typeface="Calibri" panose="020F0502020204030204" pitchFamily="34" charset="0"/>
              </a:rPr>
              <a:t>Cần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lựa</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chọn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trích</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dẫn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và</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phân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tích</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các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bằng</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chứng</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tiêu</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biểu</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từ</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tác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phẩm</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để</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làm</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sáng</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tỏ</a:t>
            </a:r>
            <a:r>
              <a:rPr lang="en-US" sz="2200" dirty="0">
                <a:solidFill>
                  <a:srgbClr val="0070C0"/>
                </a:solidFill>
                <a:latin typeface="Times New Roman" panose="02020603050405020304" pitchFamily="18" charset="0"/>
                <a:ea typeface="Calibri" panose="020F0502020204030204" pitchFamily="34" charset="0"/>
              </a:rPr>
              <a:t> ý </a:t>
            </a:r>
            <a:r>
              <a:rPr lang="en-US" sz="2200" dirty="0" err="1">
                <a:solidFill>
                  <a:srgbClr val="0070C0"/>
                </a:solidFill>
                <a:latin typeface="Times New Roman" panose="02020603050405020304" pitchFamily="18" charset="0"/>
                <a:ea typeface="Calibri" panose="020F0502020204030204" pitchFamily="34" charset="0"/>
              </a:rPr>
              <a:t>kiến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của</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người</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viết</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tránh</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phân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tích</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tác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phẩm</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một</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cách</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chung</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chung</a:t>
            </a:r>
            <a:r>
              <a:rPr lang="en-US" sz="2200" dirty="0">
                <a:solidFill>
                  <a:srgbClr val="0070C0"/>
                </a:solidFill>
                <a:latin typeface="Times New Roman" panose="02020603050405020304" pitchFamily="18" charset="0"/>
                <a:ea typeface="Calibri" panose="020F0502020204030204" pitchFamily="34" charset="0"/>
              </a:rPr>
              <a:t>.</a:t>
            </a:r>
          </a:p>
          <a:p>
            <a:pPr algn="just">
              <a:lnSpc>
                <a:spcPct val="130000"/>
              </a:lnSpc>
              <a:spcAft>
                <a:spcPts val="0"/>
              </a:spcAft>
              <a:tabLst>
                <a:tab pos="90170" algn="l"/>
                <a:tab pos="180340" algn="l"/>
              </a:tabLst>
            </a:pPr>
            <a:r>
              <a:rPr lang="en-US" sz="2200" dirty="0">
                <a:solidFill>
                  <a:srgbClr val="0070C0"/>
                </a:solidFill>
                <a:latin typeface="Times New Roman" panose="02020603050405020304" pitchFamily="18" charset="0"/>
                <a:ea typeface="Calibri" panose="020F0502020204030204" pitchFamily="34" charset="0"/>
              </a:rPr>
              <a:t>    + </a:t>
            </a:r>
            <a:r>
              <a:rPr lang="en-US" sz="2200" dirty="0" err="1">
                <a:solidFill>
                  <a:srgbClr val="0070C0"/>
                </a:solidFill>
                <a:latin typeface="Times New Roman" panose="02020603050405020304" pitchFamily="18" charset="0"/>
                <a:ea typeface="Calibri" panose="020F0502020204030204" pitchFamily="34" charset="0"/>
              </a:rPr>
              <a:t>Chú</a:t>
            </a:r>
            <a:r>
              <a:rPr lang="en-US" sz="2200" dirty="0">
                <a:solidFill>
                  <a:srgbClr val="0070C0"/>
                </a:solidFill>
                <a:latin typeface="Times New Roman" panose="02020603050405020304" pitchFamily="18" charset="0"/>
                <a:ea typeface="Calibri" panose="020F0502020204030204" pitchFamily="34" charset="0"/>
              </a:rPr>
              <a:t> ý </a:t>
            </a:r>
            <a:r>
              <a:rPr lang="en-US" sz="2200" dirty="0" err="1">
                <a:solidFill>
                  <a:srgbClr val="0070C0"/>
                </a:solidFill>
                <a:latin typeface="Times New Roman" panose="02020603050405020304" pitchFamily="18" charset="0"/>
                <a:ea typeface="Calibri" panose="020F0502020204030204" pitchFamily="34" charset="0"/>
              </a:rPr>
              <a:t>phân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tích</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có</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diện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có</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điểm</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lựa</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chọn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được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các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yếu</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tố</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đặc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sắc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về</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nghệ</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thuật</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của</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tác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phẩm</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để</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đi</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sâu</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khai</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thác</a:t>
            </a:r>
            <a:r>
              <a:rPr lang="en-US" sz="2200" dirty="0">
                <a:solidFill>
                  <a:srgbClr val="0070C0"/>
                </a:solidFill>
                <a:latin typeface="Times New Roman" panose="02020603050405020304" pitchFamily="18" charset="0"/>
                <a:ea typeface="Calibri" panose="020F0502020204030204" pitchFamily="34" charset="0"/>
              </a:rPr>
              <a:t>.</a:t>
            </a:r>
          </a:p>
          <a:p>
            <a:r>
              <a:rPr lang="en-US" sz="2200" dirty="0" err="1">
                <a:solidFill>
                  <a:srgbClr val="0070C0"/>
                </a:solidFill>
                <a:latin typeface="Times New Roman" panose="02020603050405020304" pitchFamily="18" charset="0"/>
                <a:ea typeface="Calibri" panose="020F0502020204030204" pitchFamily="34" charset="0"/>
              </a:rPr>
              <a:t>Thực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hành</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viết</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trên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lớp</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theo</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các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đoạn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Mở</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bài</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Luận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điểm</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của</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Thân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bài</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Kết</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bài</a:t>
            </a:r>
            <a:r>
              <a:rPr lang="en-US" sz="2200" dirty="0">
                <a:solidFill>
                  <a:srgbClr val="0070C0"/>
                </a:solidFill>
                <a:latin typeface="Times New Roman" panose="02020603050405020304" pitchFamily="18" charset="0"/>
                <a:ea typeface="Calibri" panose="020F0502020204030204" pitchFamily="34" charset="0"/>
              </a:rPr>
              <a:t>.</a:t>
            </a:r>
            <a:endParaRPr lang="en-US" sz="2200" dirty="0">
              <a:solidFill>
                <a:srgbClr val="0070C0"/>
              </a:solidFill>
            </a:endParaRPr>
          </a:p>
        </p:txBody>
      </p:sp>
    </p:spTree>
    <p:extLst>
      <p:ext uri="{BB962C8B-B14F-4D97-AF65-F5344CB8AC3E}">
        <p14:creationId xmlns:p14="http://schemas.microsoft.com/office/powerpoint/2010/main" val="23692541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arn(inVertical)">
                                      <p:cBhvr>
                                        <p:cTn id="20" dur="500"/>
                                        <p:tgtEl>
                                          <p:spTgt spid="5">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barn(inVertical)">
                                      <p:cBhvr>
                                        <p:cTn id="26" dur="500"/>
                                        <p:tgtEl>
                                          <p:spTgt spid="5">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barn(inVertical)">
                                      <p:cBhvr>
                                        <p:cTn id="29" dur="500"/>
                                        <p:tgtEl>
                                          <p:spTgt spid="5">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barn(inVertical)">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1440873" y="2662637"/>
            <a:ext cx="9753599" cy="2332946"/>
          </a:xfrm>
          <a:prstGeom prst="rect">
            <a:avLst/>
          </a:prstGeom>
        </p:spPr>
        <p:txBody>
          <a:bodyPr wrap="square">
            <a:spAutoFit/>
          </a:bodyPr>
          <a:lstStyle/>
          <a:p>
            <a:pPr algn="just">
              <a:lnSpc>
                <a:spcPct val="130000"/>
              </a:lnSpc>
              <a:spcAft>
                <a:spcPts val="0"/>
              </a:spcAft>
              <a:tabLst>
                <a:tab pos="1386840" algn="l"/>
              </a:tabLst>
            </a:pPr>
            <a:r>
              <a:rPr lang="en-US" sz="2800" b="1" dirty="0" err="1">
                <a:solidFill>
                  <a:srgbClr val="000000"/>
                </a:solidFill>
                <a:latin typeface="Times New Roman" panose="02020603050405020304" pitchFamily="18" charset="0"/>
                <a:ea typeface="MS Mincho"/>
              </a:rPr>
              <a:t>Nhớ</a:t>
            </a:r>
            <a:r>
              <a:rPr lang="en-US" sz="2800" b="1" dirty="0">
                <a:solidFill>
                  <a:srgbClr val="000000"/>
                </a:solidFill>
                <a:latin typeface="Times New Roman" panose="02020603050405020304" pitchFamily="18" charset="0"/>
                <a:ea typeface="MS Mincho"/>
              </a:rPr>
              <a:t> </a:t>
            </a:r>
            <a:r>
              <a:rPr lang="en-US" sz="2800" b="1" dirty="0" err="1">
                <a:solidFill>
                  <a:srgbClr val="000000"/>
                </a:solidFill>
                <a:latin typeface="Times New Roman" panose="02020603050405020304" pitchFamily="18" charset="0"/>
                <a:ea typeface="MS Mincho"/>
              </a:rPr>
              <a:t>lại</a:t>
            </a:r>
            <a:r>
              <a:rPr lang="en-US" sz="2800" b="1" dirty="0">
                <a:solidFill>
                  <a:srgbClr val="000000"/>
                </a:solidFill>
                <a:latin typeface="Times New Roman" panose="02020603050405020304" pitchFamily="18" charset="0"/>
                <a:ea typeface="MS Mincho"/>
              </a:rPr>
              <a:t> </a:t>
            </a:r>
            <a:r>
              <a:rPr lang="en-US" sz="2800" b="1" dirty="0" err="1">
                <a:solidFill>
                  <a:srgbClr val="000000"/>
                </a:solidFill>
                <a:latin typeface="Times New Roman" panose="02020603050405020304" pitchFamily="18" charset="0"/>
                <a:ea typeface="MS Mincho"/>
              </a:rPr>
              <a:t>lí</a:t>
            </a:r>
            <a:r>
              <a:rPr lang="en-US" sz="2800" b="1" dirty="0">
                <a:solidFill>
                  <a:srgbClr val="000000"/>
                </a:solidFill>
                <a:latin typeface="Times New Roman" panose="02020603050405020304" pitchFamily="18" charset="0"/>
                <a:ea typeface="MS Mincho"/>
              </a:rPr>
              <a:t> </a:t>
            </a:r>
            <a:r>
              <a:rPr lang="en-US" sz="2800" b="1" dirty="0" err="1">
                <a:solidFill>
                  <a:srgbClr val="000000"/>
                </a:solidFill>
                <a:latin typeface="Times New Roman" panose="02020603050405020304" pitchFamily="18" charset="0"/>
                <a:ea typeface="MS Mincho"/>
              </a:rPr>
              <a:t>thuyết</a:t>
            </a:r>
            <a:r>
              <a:rPr lang="en-US" sz="2800" b="1" dirty="0">
                <a:solidFill>
                  <a:srgbClr val="000000"/>
                </a:solidFill>
                <a:latin typeface="Times New Roman" panose="02020603050405020304" pitchFamily="18" charset="0"/>
                <a:ea typeface="MS Mincho"/>
              </a:rPr>
              <a:t> </a:t>
            </a:r>
            <a:r>
              <a:rPr lang="en-US" sz="2800" b="1" dirty="0" err="1">
                <a:solidFill>
                  <a:srgbClr val="000000"/>
                </a:solidFill>
                <a:latin typeface="Times New Roman" panose="02020603050405020304" pitchFamily="18" charset="0"/>
                <a:ea typeface="MS Mincho"/>
              </a:rPr>
              <a:t>kĩ</a:t>
            </a:r>
            <a:r>
              <a:rPr lang="en-US" sz="2800" b="1" dirty="0">
                <a:solidFill>
                  <a:srgbClr val="000000"/>
                </a:solidFill>
                <a:latin typeface="Times New Roman" panose="02020603050405020304" pitchFamily="18" charset="0"/>
                <a:ea typeface="MS Mincho"/>
              </a:rPr>
              <a:t> </a:t>
            </a:r>
            <a:r>
              <a:rPr lang="en-US" sz="2800" b="1" dirty="0" err="1">
                <a:solidFill>
                  <a:srgbClr val="000000"/>
                </a:solidFill>
                <a:latin typeface="Times New Roman" panose="02020603050405020304" pitchFamily="18" charset="0"/>
                <a:ea typeface="MS Mincho"/>
              </a:rPr>
              <a:t>năng</a:t>
            </a:r>
            <a:r>
              <a:rPr lang="en-US" sz="2800" b="1" dirty="0">
                <a:solidFill>
                  <a:srgbClr val="000000"/>
                </a:solidFill>
                <a:latin typeface="Times New Roman" panose="02020603050405020304" pitchFamily="18" charset="0"/>
                <a:ea typeface="MS Mincho"/>
              </a:rPr>
              <a:t> </a:t>
            </a:r>
            <a:r>
              <a:rPr lang="en-US" sz="2800" b="1" dirty="0" err="1">
                <a:solidFill>
                  <a:srgbClr val="000000"/>
                </a:solidFill>
                <a:latin typeface="Times New Roman" panose="02020603050405020304" pitchFamily="18" charset="0"/>
                <a:ea typeface="MS Mincho"/>
              </a:rPr>
              <a:t>viết</a:t>
            </a:r>
            <a:r>
              <a:rPr lang="en-US" sz="2800" b="1" dirty="0">
                <a:solidFill>
                  <a:srgbClr val="000000"/>
                </a:solidFill>
                <a:latin typeface="Times New Roman" panose="02020603050405020304" pitchFamily="18" charset="0"/>
                <a:ea typeface="MS Mincho"/>
              </a:rPr>
              <a:t> ở </a:t>
            </a:r>
            <a:r>
              <a:rPr lang="en-US" sz="2800" b="1" dirty="0" err="1">
                <a:solidFill>
                  <a:srgbClr val="000000"/>
                </a:solidFill>
                <a:latin typeface="Times New Roman" panose="02020603050405020304" pitchFamily="18" charset="0"/>
                <a:ea typeface="MS Mincho"/>
              </a:rPr>
              <a:t>bài</a:t>
            </a:r>
            <a:r>
              <a:rPr lang="en-US" sz="2800" b="1" dirty="0">
                <a:solidFill>
                  <a:srgbClr val="000000"/>
                </a:solidFill>
                <a:latin typeface="Times New Roman" panose="02020603050405020304" pitchFamily="18" charset="0"/>
                <a:ea typeface="MS Mincho"/>
              </a:rPr>
              <a:t> 6, </a:t>
            </a:r>
            <a:r>
              <a:rPr lang="en-US" sz="2800" b="1" dirty="0" err="1">
                <a:solidFill>
                  <a:srgbClr val="000000"/>
                </a:solidFill>
                <a:latin typeface="Times New Roman" panose="02020603050405020304" pitchFamily="18" charset="0"/>
                <a:ea typeface="MS Mincho"/>
              </a:rPr>
              <a:t>theo</a:t>
            </a:r>
            <a:r>
              <a:rPr lang="en-US" sz="2800" b="1" dirty="0">
                <a:solidFill>
                  <a:srgbClr val="000000"/>
                </a:solidFill>
                <a:latin typeface="Times New Roman" panose="02020603050405020304" pitchFamily="18" charset="0"/>
                <a:ea typeface="MS Mincho"/>
              </a:rPr>
              <a:t> </a:t>
            </a:r>
            <a:r>
              <a:rPr lang="en-US" sz="2800" b="1" dirty="0" err="1">
                <a:solidFill>
                  <a:srgbClr val="000000"/>
                </a:solidFill>
                <a:latin typeface="Times New Roman" panose="02020603050405020304" pitchFamily="18" charset="0"/>
                <a:ea typeface="MS Mincho"/>
              </a:rPr>
              <a:t>dõi</a:t>
            </a:r>
            <a:r>
              <a:rPr lang="en-US" sz="2800" b="1" dirty="0">
                <a:solidFill>
                  <a:srgbClr val="000000"/>
                </a:solidFill>
                <a:latin typeface="Times New Roman" panose="02020603050405020304" pitchFamily="18" charset="0"/>
                <a:ea typeface="MS Mincho"/>
              </a:rPr>
              <a:t> </a:t>
            </a:r>
            <a:r>
              <a:rPr lang="en-US" sz="2800" b="1" dirty="0" err="1">
                <a:solidFill>
                  <a:srgbClr val="000000"/>
                </a:solidFill>
                <a:latin typeface="Times New Roman" panose="02020603050405020304" pitchFamily="18" charset="0"/>
                <a:ea typeface="MS Mincho"/>
              </a:rPr>
              <a:t>mục</a:t>
            </a:r>
            <a:r>
              <a:rPr lang="en-US" sz="2800" b="1" dirty="0">
                <a:solidFill>
                  <a:srgbClr val="000000"/>
                </a:solidFill>
                <a:latin typeface="Times New Roman" panose="02020603050405020304" pitchFamily="18" charset="0"/>
                <a:ea typeface="MS Mincho"/>
              </a:rPr>
              <a:t> SHS/ tr77, </a:t>
            </a:r>
            <a:r>
              <a:rPr lang="en-US" sz="2800" b="1" dirty="0" err="1">
                <a:solidFill>
                  <a:srgbClr val="000000"/>
                </a:solidFill>
                <a:latin typeface="Times New Roman" panose="02020603050405020304" pitchFamily="18" charset="0"/>
                <a:ea typeface="MS Mincho"/>
              </a:rPr>
              <a:t>cho</a:t>
            </a:r>
            <a:r>
              <a:rPr lang="en-US" sz="2800" b="1" dirty="0">
                <a:solidFill>
                  <a:srgbClr val="000000"/>
                </a:solidFill>
                <a:latin typeface="Times New Roman" panose="02020603050405020304" pitchFamily="18" charset="0"/>
                <a:ea typeface="MS Mincho"/>
              </a:rPr>
              <a:t> </a:t>
            </a:r>
            <a:r>
              <a:rPr lang="en-US" sz="2800" b="1" dirty="0" err="1">
                <a:solidFill>
                  <a:srgbClr val="000000"/>
                </a:solidFill>
                <a:latin typeface="Times New Roman" panose="02020603050405020304" pitchFamily="18" charset="0"/>
                <a:ea typeface="MS Mincho"/>
              </a:rPr>
              <a:t>biết</a:t>
            </a:r>
            <a:r>
              <a:rPr lang="en-US" sz="2800" b="1" dirty="0">
                <a:solidFill>
                  <a:srgbClr val="000000"/>
                </a:solidFill>
                <a:latin typeface="Times New Roman" panose="02020603050405020304" pitchFamily="18" charset="0"/>
                <a:ea typeface="MS Mincho"/>
              </a:rPr>
              <a:t>:</a:t>
            </a:r>
            <a:endParaRPr lang="en-US" sz="2800" dirty="0">
              <a:latin typeface="Times New Roman" panose="02020603050405020304" pitchFamily="18" charset="0"/>
              <a:ea typeface="Calibri" panose="020F0502020204030204" pitchFamily="34" charset="0"/>
            </a:endParaRPr>
          </a:p>
          <a:p>
            <a:pPr algn="just">
              <a:lnSpc>
                <a:spcPct val="130000"/>
              </a:lnSpc>
              <a:spcAft>
                <a:spcPts val="0"/>
              </a:spcAft>
              <a:tabLst>
                <a:tab pos="1386840" algn="l"/>
              </a:tabLst>
            </a:pPr>
            <a:r>
              <a:rPr lang="en-US" sz="2800" i="1" dirty="0">
                <a:solidFill>
                  <a:srgbClr val="000000"/>
                </a:solidFill>
                <a:latin typeface="Times New Roman" panose="02020603050405020304" pitchFamily="18" charset="0"/>
                <a:ea typeface="MS Mincho"/>
              </a:rPr>
              <a:t>? B</a:t>
            </a:r>
            <a:r>
              <a:rPr lang="vi-VN" sz="2800" i="1" dirty="0">
                <a:solidFill>
                  <a:srgbClr val="000000"/>
                </a:solidFill>
                <a:latin typeface="Times New Roman" panose="02020603050405020304" pitchFamily="18" charset="0"/>
                <a:ea typeface="Calibri" panose="020F0502020204030204" pitchFamily="34" charset="0"/>
              </a:rPr>
              <a:t>ài văn phân tích một </a:t>
            </a:r>
            <a:r>
              <a:rPr lang="en-US" sz="2800" i="1" dirty="0" err="1">
                <a:solidFill>
                  <a:srgbClr val="000000"/>
                </a:solidFill>
                <a:latin typeface="Times New Roman" panose="02020603050405020304" pitchFamily="18" charset="0"/>
                <a:ea typeface="Calibri" panose="020F0502020204030204" pitchFamily="34" charset="0"/>
              </a:rPr>
              <a:t>tác</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phẩm</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truyện</a:t>
            </a:r>
            <a:r>
              <a:rPr lang="en-US" sz="2800" i="1" dirty="0">
                <a:solidFill>
                  <a:srgbClr val="000000"/>
                </a:solidFill>
                <a:latin typeface="Times New Roman" panose="02020603050405020304" pitchFamily="18" charset="0"/>
                <a:ea typeface="Calibri" panose="020F0502020204030204" pitchFamily="34" charset="0"/>
              </a:rPr>
              <a:t> </a:t>
            </a:r>
            <a:r>
              <a:rPr lang="vi-VN" sz="2800" i="1" dirty="0">
                <a:solidFill>
                  <a:srgbClr val="000000"/>
                </a:solidFill>
                <a:latin typeface="Times New Roman" panose="02020603050405020304" pitchFamily="18" charset="0"/>
                <a:ea typeface="Calibri" panose="020F0502020204030204" pitchFamily="34" charset="0"/>
              </a:rPr>
              <a:t>cần đáp ứng những yêu cầu gì?</a:t>
            </a:r>
            <a:endParaRPr lang="en-US" sz="2800" dirty="0">
              <a:latin typeface="Times New Roman" panose="02020603050405020304" pitchFamily="18" charset="0"/>
              <a:ea typeface="Calibri" panose="020F0502020204030204" pitchFamily="34" charset="0"/>
            </a:endParaRPr>
          </a:p>
        </p:txBody>
      </p:sp>
      <p:sp>
        <p:nvSpPr>
          <p:cNvPr id="6" name="Rectangle 5"/>
          <p:cNvSpPr/>
          <p:nvPr/>
        </p:nvSpPr>
        <p:spPr>
          <a:xfrm>
            <a:off x="3467100" y="-17347"/>
            <a:ext cx="6096000" cy="1212640"/>
          </a:xfrm>
          <a:prstGeom prst="rect">
            <a:avLst/>
          </a:prstGeom>
        </p:spPr>
        <p:txBody>
          <a:bodyPr>
            <a:spAutoFit/>
          </a:bodyPr>
          <a:lstStyle/>
          <a:p>
            <a:pPr>
              <a:lnSpc>
                <a:spcPct val="130000"/>
              </a:lnSpc>
              <a:spcAft>
                <a:spcPts val="0"/>
              </a:spcAft>
              <a:tabLst>
                <a:tab pos="1386840" algn="l"/>
              </a:tabLst>
            </a:pPr>
            <a:r>
              <a:rPr lang="en-US" sz="2800" b="1" dirty="0" smtClean="0">
                <a:solidFill>
                  <a:srgbClr val="FF0000"/>
                </a:solidFill>
                <a:latin typeface="Times New Roman" panose="02020603050405020304" pitchFamily="18" charset="0"/>
                <a:ea typeface="Calibri" panose="020F0502020204030204" pitchFamily="34" charset="0"/>
              </a:rPr>
              <a:t>I.  </a:t>
            </a:r>
            <a:r>
              <a:rPr lang="en-US" sz="2800" b="1" dirty="0">
                <a:solidFill>
                  <a:srgbClr val="FF0000"/>
                </a:solidFill>
                <a:latin typeface="Times New Roman" panose="02020603050405020304" pitchFamily="18" charset="0"/>
                <a:ea typeface="Calibri" panose="020F0502020204030204" pitchFamily="34" charset="0"/>
              </a:rPr>
              <a:t>LÝ THUYẾT</a:t>
            </a:r>
            <a:endParaRPr lang="en-US" sz="2800" dirty="0">
              <a:latin typeface="Times New Roman" panose="02020603050405020304" pitchFamily="18" charset="0"/>
              <a:ea typeface="Calibri" panose="020F0502020204030204" pitchFamily="34" charset="0"/>
            </a:endParaRPr>
          </a:p>
          <a:p>
            <a:pPr indent="317500">
              <a:lnSpc>
                <a:spcPct val="130000"/>
              </a:lnSpc>
              <a:spcAft>
                <a:spcPts val="0"/>
              </a:spcAft>
            </a:pPr>
            <a:r>
              <a:rPr lang="en-US" sz="2800" b="1" dirty="0">
                <a:solidFill>
                  <a:srgbClr val="0070C0"/>
                </a:solidFill>
                <a:latin typeface="Arial" panose="020B0604020202020204" pitchFamily="34" charset="0"/>
                <a:ea typeface="Arial" panose="020B0604020202020204" pitchFamily="34" charset="0"/>
              </a:rPr>
              <a:t>1</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Yêu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cầu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kiểu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bài</a:t>
            </a:r>
            <a:endParaRPr lang="en-US" sz="2800" dirty="0">
              <a:effectLst/>
              <a:latin typeface="Arial" panose="020B0604020202020204" pitchFamily="34" charset="0"/>
              <a:ea typeface="Arial" panose="020B0604020202020204" pitchFamily="34" charset="0"/>
            </a:endParaRPr>
          </a:p>
        </p:txBody>
      </p:sp>
      <p:sp>
        <p:nvSpPr>
          <p:cNvPr id="7" name="Rectangle 6"/>
          <p:cNvSpPr/>
          <p:nvPr/>
        </p:nvSpPr>
        <p:spPr>
          <a:xfrm>
            <a:off x="184727" y="1140060"/>
            <a:ext cx="11379200" cy="5564600"/>
          </a:xfrm>
          <a:prstGeom prst="rect">
            <a:avLst/>
          </a:prstGeom>
        </p:spPr>
        <p:txBody>
          <a:bodyPr wrap="square">
            <a:spAutoFit/>
          </a:bodyPr>
          <a:lstStyle/>
          <a:p>
            <a:pPr indent="254000" algn="just">
              <a:lnSpc>
                <a:spcPct val="130000"/>
              </a:lnSpc>
              <a:spcAft>
                <a:spcPts val="0"/>
              </a:spcAft>
              <a:tabLst>
                <a:tab pos="521335" algn="l"/>
              </a:tabLst>
            </a:pP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Giới</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thiệu</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tác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phẩm</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truyện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nhan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đề</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tác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giả</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và</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nêu</a:t>
            </a:r>
            <a:r>
              <a:rPr lang="en-US" sz="2800" dirty="0" smtClean="0">
                <a:solidFill>
                  <a:srgbClr val="000000"/>
                </a:solidFill>
                <a:effectLst/>
                <a:latin typeface="Times New Roman" panose="02020603050405020304" pitchFamily="18" charset="0"/>
                <a:ea typeface="Times New Roman" panose="02020603050405020304" pitchFamily="18" charset="0"/>
              </a:rPr>
              <a:t> ý </a:t>
            </a:r>
            <a:r>
              <a:rPr lang="en-US" sz="2800" dirty="0" err="1" smtClean="0">
                <a:solidFill>
                  <a:srgbClr val="000000"/>
                </a:solidFill>
                <a:effectLst/>
                <a:latin typeface="Times New Roman" panose="02020603050405020304" pitchFamily="18" charset="0"/>
                <a:ea typeface="Times New Roman" panose="02020603050405020304" pitchFamily="18" charset="0"/>
              </a:rPr>
              <a:t>kiến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khái</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quát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về</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tác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phẩm</a:t>
            </a:r>
            <a:r>
              <a:rPr lang="en-US"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indent="254000" algn="just">
              <a:lnSpc>
                <a:spcPct val="130000"/>
              </a:lnSpc>
              <a:spcAft>
                <a:spcPts val="0"/>
              </a:spcAft>
              <a:tabLst>
                <a:tab pos="521335" algn="l"/>
              </a:tabLst>
            </a:pP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Nêu</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ngắn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gọn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nội</a:t>
            </a:r>
            <a:r>
              <a:rPr lang="en-US" sz="2800" dirty="0" smtClean="0">
                <a:solidFill>
                  <a:srgbClr val="000000"/>
                </a:solidFill>
                <a:effectLst/>
                <a:latin typeface="Times New Roman" panose="02020603050405020304" pitchFamily="18" charset="0"/>
                <a:ea typeface="Times New Roman" panose="02020603050405020304" pitchFamily="18" charset="0"/>
              </a:rPr>
              <a:t> dung </a:t>
            </a:r>
            <a:r>
              <a:rPr lang="en-US" sz="2800" dirty="0" err="1" smtClean="0">
                <a:solidFill>
                  <a:srgbClr val="000000"/>
                </a:solidFill>
                <a:effectLst/>
                <a:latin typeface="Times New Roman" panose="02020603050405020304" pitchFamily="18" charset="0"/>
                <a:ea typeface="Times New Roman" panose="02020603050405020304" pitchFamily="18" charset="0"/>
              </a:rPr>
              <a:t>chính</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của</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tác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phẩm</a:t>
            </a:r>
            <a:r>
              <a:rPr lang="en-US"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indent="254000" algn="just">
              <a:lnSpc>
                <a:spcPct val="130000"/>
              </a:lnSpc>
              <a:spcAft>
                <a:spcPts val="0"/>
              </a:spcAft>
              <a:tabLst>
                <a:tab pos="521335" algn="l"/>
              </a:tabLst>
            </a:pP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Nêu</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được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chủ</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đề</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của</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tác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phẩm</a:t>
            </a:r>
            <a:r>
              <a:rPr lang="en-US"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indent="254000" algn="just">
              <a:lnSpc>
                <a:spcPct val="130000"/>
              </a:lnSpc>
              <a:spcAft>
                <a:spcPts val="0"/>
              </a:spcAft>
              <a:tabLst>
                <a:tab pos="521335" algn="l"/>
              </a:tabLst>
            </a:pP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Chỉ</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ra</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và</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phân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tích</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được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tác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dụng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của</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một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số</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nét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đặc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sắc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về</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hình</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thức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nghệ</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thuật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của</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tác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phẩm</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như</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cốt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truyện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nghệ</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thuật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xây</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dựng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nhân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vật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ngôi</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kể</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ngôn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ngữ</a:t>
            </a:r>
            <a:r>
              <a:rPr lang="en-US" sz="2800" dirty="0" smtClean="0">
                <a:solidFill>
                  <a:srgbClr val="000000"/>
                </a:solidFill>
                <a:effectLst/>
                <a:latin typeface="Times New Roman" panose="02020603050405020304" pitchFamily="18" charset="0"/>
                <a:ea typeface="Times New Roman" panose="02020603050405020304" pitchFamily="18" charset="0"/>
              </a:rPr>
              <a:t>, …); </a:t>
            </a:r>
            <a:r>
              <a:rPr lang="en-US" sz="2800" dirty="0" err="1" smtClean="0">
                <a:solidFill>
                  <a:srgbClr val="000000"/>
                </a:solidFill>
                <a:effectLst/>
                <a:latin typeface="Times New Roman" panose="02020603050405020304" pitchFamily="18" charset="0"/>
                <a:ea typeface="Times New Roman" panose="02020603050405020304" pitchFamily="18" charset="0"/>
              </a:rPr>
              <a:t>tập</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trung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vào</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một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số</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yếu</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tố</a:t>
            </a:r>
            <a:r>
              <a:rPr lang="en-US" sz="2800" dirty="0" smtClean="0">
                <a:solidFill>
                  <a:srgbClr val="000000"/>
                </a:solidFill>
                <a:effectLst/>
                <a:latin typeface="Times New Roman" panose="02020603050405020304" pitchFamily="18" charset="0"/>
                <a:ea typeface="Times New Roman" panose="02020603050405020304" pitchFamily="18" charset="0"/>
              </a:rPr>
              <a:t> NT </a:t>
            </a:r>
            <a:r>
              <a:rPr lang="en-US" sz="2800" dirty="0" err="1" smtClean="0">
                <a:solidFill>
                  <a:srgbClr val="000000"/>
                </a:solidFill>
                <a:effectLst/>
                <a:latin typeface="Times New Roman" panose="02020603050405020304" pitchFamily="18" charset="0"/>
                <a:ea typeface="Times New Roman" panose="02020603050405020304" pitchFamily="18" charset="0"/>
              </a:rPr>
              <a:t>nổi</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bật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nhất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của</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tác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phẩm</a:t>
            </a:r>
            <a:r>
              <a:rPr lang="en-US"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indent="254000" algn="just">
              <a:lnSpc>
                <a:spcPct val="130000"/>
              </a:lnSpc>
              <a:spcAft>
                <a:spcPts val="0"/>
              </a:spcAft>
              <a:tabLst>
                <a:tab pos="521335" algn="l"/>
              </a:tabLst>
            </a:pP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Sử</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dụng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các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bằng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chứng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từ</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tác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phẩm</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để</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làm</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sáng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tỏ</a:t>
            </a:r>
            <a:r>
              <a:rPr lang="en-US" sz="2800" dirty="0" smtClean="0">
                <a:solidFill>
                  <a:srgbClr val="000000"/>
                </a:solidFill>
                <a:effectLst/>
                <a:latin typeface="Times New Roman" panose="02020603050405020304" pitchFamily="18" charset="0"/>
                <a:ea typeface="Times New Roman" panose="02020603050405020304" pitchFamily="18" charset="0"/>
              </a:rPr>
              <a:t> ý </a:t>
            </a:r>
            <a:r>
              <a:rPr lang="en-US" sz="2800" dirty="0" err="1" smtClean="0">
                <a:solidFill>
                  <a:srgbClr val="000000"/>
                </a:solidFill>
                <a:effectLst/>
                <a:latin typeface="Times New Roman" panose="02020603050405020304" pitchFamily="18" charset="0"/>
                <a:ea typeface="Times New Roman" panose="02020603050405020304" pitchFamily="18" charset="0"/>
              </a:rPr>
              <a:t>kiến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nêu</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trong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bài</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viết</a:t>
            </a:r>
            <a:r>
              <a:rPr lang="en-US"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smtClean="0">
                <a:solidFill>
                  <a:srgbClr val="000000"/>
                </a:solidFill>
                <a:effectLst/>
                <a:latin typeface="Times New Roman" panose="02020603050405020304" pitchFamily="18" charset="0"/>
                <a:ea typeface="Calibri" panose="020F0502020204030204" pitchFamily="34" charset="0"/>
              </a:rPr>
              <a:t>Nêu</a:t>
            </a:r>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smtClean="0">
                <a:solidFill>
                  <a:srgbClr val="000000"/>
                </a:solidFill>
                <a:effectLst/>
                <a:latin typeface="Times New Roman" panose="02020603050405020304" pitchFamily="18" charset="0"/>
                <a:ea typeface="Calibri" panose="020F0502020204030204" pitchFamily="34" charset="0"/>
              </a:rPr>
              <a:t>được</a:t>
            </a:r>
            <a:r>
              <a:rPr lang="en-US" sz="2800" dirty="0" smtClean="0">
                <a:solidFill>
                  <a:srgbClr val="000000"/>
                </a:solidFill>
                <a:effectLst/>
                <a:latin typeface="Times New Roman" panose="02020603050405020304" pitchFamily="18" charset="0"/>
                <a:ea typeface="Calibri" panose="020F0502020204030204" pitchFamily="34" charset="0"/>
              </a:rPr>
              <a:t> ý </a:t>
            </a:r>
            <a:r>
              <a:rPr lang="en-US" sz="2800" dirty="0" err="1" smtClean="0">
                <a:solidFill>
                  <a:srgbClr val="000000"/>
                </a:solidFill>
                <a:effectLst/>
                <a:latin typeface="Times New Roman" panose="02020603050405020304" pitchFamily="18" charset="0"/>
                <a:ea typeface="Calibri" panose="020F0502020204030204" pitchFamily="34" charset="0"/>
              </a:rPr>
              <a:t>nghĩa</a:t>
            </a:r>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smtClean="0">
                <a:solidFill>
                  <a:srgbClr val="000000"/>
                </a:solidFill>
                <a:effectLst/>
                <a:latin typeface="Times New Roman" panose="02020603050405020304" pitchFamily="18" charset="0"/>
                <a:ea typeface="Calibri" panose="020F0502020204030204" pitchFamily="34" charset="0"/>
              </a:rPr>
              <a:t>giá</a:t>
            </a:r>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smtClean="0">
                <a:solidFill>
                  <a:srgbClr val="000000"/>
                </a:solidFill>
                <a:effectLst/>
                <a:latin typeface="Times New Roman" panose="02020603050405020304" pitchFamily="18" charset="0"/>
                <a:ea typeface="Calibri" panose="020F0502020204030204" pitchFamily="34" charset="0"/>
              </a:rPr>
              <a:t>trị</a:t>
            </a:r>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smtClean="0">
                <a:solidFill>
                  <a:srgbClr val="000000"/>
                </a:solidFill>
                <a:effectLst/>
                <a:latin typeface="Times New Roman" panose="02020603050405020304" pitchFamily="18" charset="0"/>
                <a:ea typeface="Calibri" panose="020F0502020204030204" pitchFamily="34" charset="0"/>
              </a:rPr>
              <a:t>của</a:t>
            </a:r>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smtClean="0">
                <a:solidFill>
                  <a:srgbClr val="000000"/>
                </a:solidFill>
                <a:effectLst/>
                <a:latin typeface="Times New Roman" panose="02020603050405020304" pitchFamily="18" charset="0"/>
                <a:ea typeface="Calibri" panose="020F0502020204030204" pitchFamily="34" charset="0"/>
              </a:rPr>
              <a:t>tác</a:t>
            </a:r>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smtClean="0">
                <a:solidFill>
                  <a:srgbClr val="000000"/>
                </a:solidFill>
                <a:effectLst/>
                <a:latin typeface="Times New Roman" panose="02020603050405020304" pitchFamily="18" charset="0"/>
                <a:ea typeface="Calibri" panose="020F0502020204030204" pitchFamily="34" charset="0"/>
              </a:rPr>
              <a:t>phẩm</a:t>
            </a:r>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smtClean="0">
                <a:solidFill>
                  <a:srgbClr val="000000"/>
                </a:solidFill>
                <a:effectLst/>
                <a:latin typeface="Times New Roman" panose="02020603050405020304" pitchFamily="18" charset="0"/>
                <a:ea typeface="Calibri" panose="020F0502020204030204" pitchFamily="34" charset="0"/>
              </a:rPr>
              <a:t>truyện</a:t>
            </a:r>
            <a:r>
              <a:rPr lang="en-US" sz="2800" dirty="0" smtClean="0">
                <a:solidFill>
                  <a:srgbClr val="000000"/>
                </a:solidFill>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34504079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1" nodeType="clickEffect">
                                  <p:stCondLst>
                                    <p:cond delay="0"/>
                                  </p:stCondLst>
                                  <p:childTnLst>
                                    <p:animEffect transition="out" filter="wheel(1)">
                                      <p:cBhvr>
                                        <p:cTn id="16" dur="2000"/>
                                        <p:tgtEl>
                                          <p:spTgt spid="5"/>
                                        </p:tgtEl>
                                      </p:cBhvr>
                                    </p:animEffect>
                                    <p:set>
                                      <p:cBhvr>
                                        <p:cTn id="17" dur="1" fill="hold">
                                          <p:stCondLst>
                                            <p:cond delay="19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p:cTn id="22"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0" end="0"/>
                                            </p:txEl>
                                          </p:spTgt>
                                        </p:tgtEl>
                                      </p:cBhvr>
                                    </p:animEffect>
                                  </p:childTnLst>
                                </p:cTn>
                              </p:par>
                              <p:par>
                                <p:cTn id="26" presetID="31" presetClass="entr" presetSubtype="0" fill="hold" nodeType="with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 calcmode="lin" valueType="num">
                                      <p:cBhvr>
                                        <p:cTn id="28"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7">
                                            <p:txEl>
                                              <p:pRg st="1" end="1"/>
                                            </p:txEl>
                                          </p:spTgt>
                                        </p:tgtEl>
                                      </p:cBhvr>
                                    </p:animEffect>
                                  </p:childTnLst>
                                </p:cTn>
                              </p:par>
                              <p:par>
                                <p:cTn id="32" presetID="31" presetClass="entr" presetSubtype="0" fill="hold" nodeType="with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 calcmode="lin" valueType="num">
                                      <p:cBhvr>
                                        <p:cTn id="34"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6"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7" dur="1000"/>
                                        <p:tgtEl>
                                          <p:spTgt spid="7">
                                            <p:txEl>
                                              <p:pRg st="2" end="2"/>
                                            </p:txEl>
                                          </p:spTgt>
                                        </p:tgtEl>
                                      </p:cBhvr>
                                    </p:animEffect>
                                  </p:childTnLst>
                                </p:cTn>
                              </p:par>
                              <p:par>
                                <p:cTn id="38" presetID="31" presetClass="entr" presetSubtype="0" fill="hold" nodeType="with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 calcmode="lin" valueType="num">
                                      <p:cBhvr>
                                        <p:cTn id="40"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1"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2"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3" dur="1000"/>
                                        <p:tgtEl>
                                          <p:spTgt spid="7">
                                            <p:txEl>
                                              <p:pRg st="3" end="3"/>
                                            </p:txEl>
                                          </p:spTgt>
                                        </p:tgtEl>
                                      </p:cBhvr>
                                    </p:animEffect>
                                  </p:childTnLst>
                                </p:cTn>
                              </p:par>
                              <p:par>
                                <p:cTn id="44" presetID="31" presetClass="entr" presetSubtype="0" fill="hold" nodeType="with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 calcmode="lin" valueType="num">
                                      <p:cBhvr>
                                        <p:cTn id="46"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7">
                                            <p:txEl>
                                              <p:pRg st="4" end="4"/>
                                            </p:txEl>
                                          </p:spTgt>
                                        </p:tgtEl>
                                      </p:cBhvr>
                                    </p:animEffect>
                                  </p:childTnLst>
                                </p:cTn>
                              </p:par>
                              <p:par>
                                <p:cTn id="50" presetID="31" presetClass="entr" presetSubtype="0" fill="hold" nodeType="with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 calcmode="lin" valueType="num">
                                      <p:cBhvr>
                                        <p:cTn id="52"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55"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406401" y="470478"/>
          <a:ext cx="11037454" cy="6427082"/>
        </p:xfrm>
        <a:graphic>
          <a:graphicData uri="http://schemas.openxmlformats.org/drawingml/2006/table">
            <a:tbl>
              <a:tblPr firstRow="1" firstCol="1" bandRow="1"/>
              <a:tblGrid>
                <a:gridCol w="1450108">
                  <a:extLst>
                    <a:ext uri="{9D8B030D-6E8A-4147-A177-3AD203B41FA5}">
                      <a16:colId xmlns:a16="http://schemas.microsoft.com/office/drawing/2014/main" xmlns="" val="84641112"/>
                    </a:ext>
                  </a:extLst>
                </a:gridCol>
                <a:gridCol w="7895038">
                  <a:extLst>
                    <a:ext uri="{9D8B030D-6E8A-4147-A177-3AD203B41FA5}">
                      <a16:colId xmlns:a16="http://schemas.microsoft.com/office/drawing/2014/main" xmlns="" val="1456903494"/>
                    </a:ext>
                  </a:extLst>
                </a:gridCol>
                <a:gridCol w="846154">
                  <a:extLst>
                    <a:ext uri="{9D8B030D-6E8A-4147-A177-3AD203B41FA5}">
                      <a16:colId xmlns:a16="http://schemas.microsoft.com/office/drawing/2014/main" xmlns="" val="2784641113"/>
                    </a:ext>
                  </a:extLst>
                </a:gridCol>
                <a:gridCol w="846154">
                  <a:extLst>
                    <a:ext uri="{9D8B030D-6E8A-4147-A177-3AD203B41FA5}">
                      <a16:colId xmlns:a16="http://schemas.microsoft.com/office/drawing/2014/main" xmlns="" val="3341837185"/>
                    </a:ext>
                  </a:extLst>
                </a:gridCol>
              </a:tblGrid>
              <a:tr h="483482">
                <a:tc gridSpan="2">
                  <a:txBody>
                    <a:bodyPr/>
                    <a:lstStyle/>
                    <a:p>
                      <a:pPr algn="ctr">
                        <a:lnSpc>
                          <a:spcPct val="130000"/>
                        </a:lnSpc>
                        <a:spcAft>
                          <a:spcPts val="0"/>
                        </a:spcAft>
                        <a:tabLst>
                          <a:tab pos="90170" algn="l"/>
                          <a:tab pos="180340" algn="l"/>
                        </a:tabLst>
                      </a:pPr>
                      <a:r>
                        <a:rPr lang="vi-VN" sz="2000" b="1" dirty="0">
                          <a:effectLst/>
                          <a:latin typeface="Times New Roman" panose="02020603050405020304" pitchFamily="18" charset="0"/>
                          <a:ea typeface="Calibri" panose="020F0502020204030204" pitchFamily="34" charset="0"/>
                        </a:rPr>
                        <a:t>Tiêu chí</a:t>
                      </a:r>
                      <a:endParaRPr lang="en-US" sz="2000" dirty="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Đạt</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Chưa đạt</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40914169"/>
                  </a:ext>
                </a:extLst>
              </a:tr>
              <a:tr h="241741">
                <a:tc rowSpan="2">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MB</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en-US" sz="2000">
                          <a:effectLst/>
                          <a:latin typeface="Times New Roman" panose="02020603050405020304" pitchFamily="18" charset="0"/>
                          <a:ea typeface="Calibri" panose="020F0502020204030204" pitchFamily="34" charset="0"/>
                        </a:rPr>
                        <a:t>Giới thiệu tác phẩm truyện (nhan đề, tác giả)</a:t>
                      </a: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4011943"/>
                  </a:ext>
                </a:extLst>
              </a:tr>
              <a:tr h="241741">
                <a:tc vMerge="1">
                  <a:txBody>
                    <a:bodyPr/>
                    <a:lstStyle/>
                    <a:p>
                      <a:endParaRPr lang="en-US"/>
                    </a:p>
                  </a:txBody>
                  <a:tcPr/>
                </a:tc>
                <a:tc>
                  <a:txBody>
                    <a:bodyPr/>
                    <a:lstStyle/>
                    <a:p>
                      <a:pPr algn="just">
                        <a:lnSpc>
                          <a:spcPct val="130000"/>
                        </a:lnSpc>
                        <a:spcAft>
                          <a:spcPts val="0"/>
                        </a:spcAft>
                        <a:tabLst>
                          <a:tab pos="90170" algn="l"/>
                          <a:tab pos="180340" algn="l"/>
                        </a:tabLst>
                      </a:pPr>
                      <a:r>
                        <a:rPr lang="en-US" sz="2000">
                          <a:effectLst/>
                          <a:latin typeface="Times New Roman" panose="02020603050405020304" pitchFamily="18" charset="0"/>
                          <a:ea typeface="Calibri" panose="020F0502020204030204" pitchFamily="34" charset="0"/>
                        </a:rPr>
                        <a:t>Nêu ý kiến khái quát về </a:t>
                      </a:r>
                      <a:r>
                        <a:rPr lang="vi-VN" sz="2000">
                          <a:effectLst/>
                          <a:latin typeface="Times New Roman" panose="02020603050405020304" pitchFamily="18" charset="0"/>
                          <a:ea typeface="Calibri" panose="020F0502020204030204" pitchFamily="34" charset="0"/>
                        </a:rPr>
                        <a:t>tác phẩm</a:t>
                      </a:r>
                      <a:r>
                        <a:rPr lang="en-US" sz="2000">
                          <a:effectLst/>
                          <a:latin typeface="Times New Roman" panose="02020603050405020304" pitchFamily="18" charset="0"/>
                          <a:ea typeface="Calibri" panose="020F0502020204030204" pitchFamily="34" charset="0"/>
                        </a:rPr>
                        <a:t>.</a:t>
                      </a: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52492053"/>
                  </a:ext>
                </a:extLst>
              </a:tr>
              <a:tr h="241741">
                <a:tc rowSpan="5">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TB</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vi-VN" sz="2000">
                          <a:solidFill>
                            <a:srgbClr val="0D0D0D"/>
                          </a:solidFill>
                          <a:effectLst/>
                          <a:latin typeface="Times New Roman" panose="02020603050405020304" pitchFamily="18" charset="0"/>
                          <a:ea typeface="Calibri" panose="020F0502020204030204" pitchFamily="34" charset="0"/>
                        </a:rPr>
                        <a:t>N</a:t>
                      </a:r>
                      <a:r>
                        <a:rPr lang="en-US" sz="2000">
                          <a:solidFill>
                            <a:srgbClr val="0D0D0D"/>
                          </a:solidFill>
                          <a:effectLst/>
                          <a:latin typeface="Times New Roman" panose="02020603050405020304" pitchFamily="18" charset="0"/>
                          <a:ea typeface="Calibri" panose="020F0502020204030204" pitchFamily="34" charset="0"/>
                        </a:rPr>
                        <a:t>êu n</a:t>
                      </a:r>
                      <a:r>
                        <a:rPr lang="vi-VN" sz="2000">
                          <a:solidFill>
                            <a:srgbClr val="0D0D0D"/>
                          </a:solidFill>
                          <a:effectLst/>
                          <a:latin typeface="Times New Roman" panose="02020603050405020304" pitchFamily="18" charset="0"/>
                          <a:ea typeface="Calibri" panose="020F0502020204030204" pitchFamily="34" charset="0"/>
                        </a:rPr>
                        <a:t>ội dung chính của tác phẩm</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1168517"/>
                  </a:ext>
                </a:extLst>
              </a:tr>
              <a:tr h="241741">
                <a:tc vMerge="1">
                  <a:txBody>
                    <a:bodyPr/>
                    <a:lstStyle/>
                    <a:p>
                      <a:endParaRPr lang="en-US"/>
                    </a:p>
                  </a:txBody>
                  <a:tcPr/>
                </a:tc>
                <a:tc>
                  <a:txBody>
                    <a:bodyPr/>
                    <a:lstStyle/>
                    <a:p>
                      <a:pPr>
                        <a:lnSpc>
                          <a:spcPct val="130000"/>
                        </a:lnSpc>
                        <a:spcAft>
                          <a:spcPts val="0"/>
                        </a:spcAft>
                      </a:pPr>
                      <a:r>
                        <a:rPr lang="en-US" sz="2000">
                          <a:solidFill>
                            <a:srgbClr val="0D0D0D"/>
                          </a:solidFill>
                          <a:effectLst/>
                          <a:latin typeface="Times New Roman" panose="02020603050405020304" pitchFamily="18" charset="0"/>
                          <a:ea typeface="Calibri" panose="020F0502020204030204" pitchFamily="34" charset="0"/>
                        </a:rPr>
                        <a:t>Nêu chủ đề của tác phẩm</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3506388"/>
                  </a:ext>
                </a:extLst>
              </a:tr>
              <a:tr h="483482">
                <a:tc vMerge="1">
                  <a:txBody>
                    <a:bodyPr/>
                    <a:lstStyle/>
                    <a:p>
                      <a:endParaRPr lang="en-US"/>
                    </a:p>
                  </a:txBody>
                  <a:tcPr/>
                </a:tc>
                <a:tc>
                  <a:txBody>
                    <a:bodyPr/>
                    <a:lstStyle/>
                    <a:p>
                      <a:pPr>
                        <a:lnSpc>
                          <a:spcPct val="130000"/>
                        </a:lnSpc>
                        <a:spcAft>
                          <a:spcPts val="0"/>
                        </a:spcAft>
                      </a:pPr>
                      <a:r>
                        <a:rPr lang="vi-VN" sz="2000">
                          <a:solidFill>
                            <a:srgbClr val="000000"/>
                          </a:solidFill>
                          <a:effectLst/>
                          <a:latin typeface="Times New Roman" panose="02020603050405020304" pitchFamily="18" charset="0"/>
                          <a:ea typeface="Calibri" panose="020F0502020204030204" pitchFamily="34" charset="0"/>
                        </a:rPr>
                        <a:t>Trích dẫn một số bằng chứng để làm sáng tỏ chủ đề tác phẩm</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25545502"/>
                  </a:ext>
                </a:extLst>
              </a:tr>
              <a:tr h="725223">
                <a:tc vMerge="1">
                  <a:txBody>
                    <a:bodyPr/>
                    <a:lstStyle/>
                    <a:p>
                      <a:endParaRPr lang="en-US"/>
                    </a:p>
                  </a:txBody>
                  <a:tcPr/>
                </a:tc>
                <a:tc>
                  <a:txBody>
                    <a:bodyPr/>
                    <a:lstStyle/>
                    <a:p>
                      <a:pPr indent="254000">
                        <a:lnSpc>
                          <a:spcPct val="130000"/>
                        </a:lnSpc>
                        <a:spcAft>
                          <a:spcPts val="0"/>
                        </a:spcAft>
                      </a:pPr>
                      <a:r>
                        <a:rPr lang="vi-VN" sz="2000">
                          <a:solidFill>
                            <a:srgbClr val="000000"/>
                          </a:solidFill>
                          <a:effectLst/>
                          <a:latin typeface="Times New Roman" panose="02020603050405020304" pitchFamily="18" charset="0"/>
                          <a:ea typeface="Times New Roman" panose="02020603050405020304" pitchFamily="18" charset="0"/>
                        </a:rPr>
                        <a:t>Chỉ ra và phân tích một số nét đặc sắc về hình thức nghệ thuật của tác phẩm</a:t>
                      </a:r>
                      <a:r>
                        <a:rPr lang="en-US" sz="2000">
                          <a:solidFill>
                            <a:srgbClr val="000000"/>
                          </a:solidFill>
                          <a:effectLst/>
                          <a:latin typeface="Times New Roman" panose="02020603050405020304" pitchFamily="18" charset="0"/>
                          <a:ea typeface="Times New Roman" panose="02020603050405020304" pitchFamily="18" charset="0"/>
                        </a:rPr>
                        <a:t>. Tập trung vào một số yếu tố nghệ thuật nổi bật nhất của tác phẩm.</a:t>
                      </a:r>
                      <a:endParaRPr lang="en-US" sz="2000">
                        <a:effectLst/>
                        <a:latin typeface="Times New Roman" panose="02020603050405020304" pitchFamily="18" charset="0"/>
                        <a:ea typeface="Times New Roman" panose="02020603050405020304" pitchFamily="18" charset="0"/>
                      </a:endParaRPr>
                    </a:p>
                  </a:txBody>
                  <a:tcPr marL="64369" marR="64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5597162"/>
                  </a:ext>
                </a:extLst>
              </a:tr>
              <a:tr h="483482">
                <a:tc vMerge="1">
                  <a:txBody>
                    <a:bodyPr/>
                    <a:lstStyle/>
                    <a:p>
                      <a:endParaRPr lang="en-US"/>
                    </a:p>
                  </a:txBody>
                  <a:tcPr/>
                </a:tc>
                <a:tc>
                  <a:txBody>
                    <a:bodyPr/>
                    <a:lstStyle/>
                    <a:p>
                      <a:pPr indent="254000">
                        <a:lnSpc>
                          <a:spcPct val="130000"/>
                        </a:lnSpc>
                        <a:spcAft>
                          <a:spcPts val="0"/>
                        </a:spcAft>
                      </a:pPr>
                      <a:r>
                        <a:rPr lang="vi-VN" sz="2000">
                          <a:solidFill>
                            <a:srgbClr val="000000"/>
                          </a:solidFill>
                          <a:effectLst/>
                          <a:latin typeface="Times New Roman" panose="02020603050405020304" pitchFamily="18" charset="0"/>
                          <a:ea typeface="Times New Roman" panose="02020603050405020304" pitchFamily="18" charset="0"/>
                        </a:rPr>
                        <a:t>Trích dẫn một số bằng chứng để làm sáng tỏ đặc sắc vể hình thức nghệ thuật của tác phẩm</a:t>
                      </a:r>
                      <a:endParaRPr lang="en-US" sz="2000">
                        <a:effectLst/>
                        <a:latin typeface="Times New Roman" panose="02020603050405020304" pitchFamily="18" charset="0"/>
                        <a:ea typeface="Times New Roman" panose="02020603050405020304" pitchFamily="18" charset="0"/>
                      </a:endParaRPr>
                    </a:p>
                  </a:txBody>
                  <a:tcPr marL="64369" marR="64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4210085"/>
                  </a:ext>
                </a:extLst>
              </a:tr>
              <a:tr h="241741">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KB</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a:solidFill>
                            <a:srgbClr val="0D0D0D"/>
                          </a:solidFill>
                          <a:effectLst/>
                          <a:latin typeface="Times New Roman" panose="02020603050405020304" pitchFamily="18" charset="0"/>
                          <a:ea typeface="Calibri" panose="020F0502020204030204" pitchFamily="34" charset="0"/>
                        </a:rPr>
                        <a:t>Khẳng định ý nghĩa, giá trị của tác phẩm</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1986771"/>
                  </a:ext>
                </a:extLst>
              </a:tr>
              <a:tr h="241741">
                <a:tc rowSpan="4">
                  <a:txBody>
                    <a:bodyPr/>
                    <a:lstStyle/>
                    <a:p>
                      <a:pPr>
                        <a:lnSpc>
                          <a:spcPct val="130000"/>
                        </a:lnSpc>
                        <a:spcAft>
                          <a:spcPts val="0"/>
                        </a:spcAft>
                        <a:tabLst>
                          <a:tab pos="90170" algn="l"/>
                        </a:tabLst>
                      </a:pPr>
                      <a:r>
                        <a:rPr lang="nl-NL" sz="2000" b="1">
                          <a:solidFill>
                            <a:srgbClr val="000000"/>
                          </a:solidFill>
                          <a:effectLst/>
                          <a:latin typeface="Times New Roman" panose="02020603050405020304" pitchFamily="18" charset="0"/>
                          <a:ea typeface="Calibri" panose="020F0502020204030204" pitchFamily="34" charset="0"/>
                        </a:rPr>
                        <a:t>Kĩ năng, trình bày diễn đạt</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000">
                          <a:solidFill>
                            <a:srgbClr val="000000"/>
                          </a:solidFill>
                          <a:effectLst/>
                          <a:latin typeface="Times New Roman" panose="02020603050405020304" pitchFamily="18" charset="0"/>
                          <a:ea typeface="Calibri" panose="020F0502020204030204" pitchFamily="34" charset="0"/>
                        </a:rPr>
                        <a:t>Sắp xếp các ý triển khai và dẫn chứng hợp lí.</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000">
                          <a:solidFill>
                            <a:srgbClr val="000000"/>
                          </a:solidFill>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000">
                          <a:solidFill>
                            <a:srgbClr val="000000"/>
                          </a:solidFill>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9380852"/>
                  </a:ext>
                </a:extLst>
              </a:tr>
              <a:tr h="241741">
                <a:tc vMerge="1">
                  <a:txBody>
                    <a:bodyPr/>
                    <a:lstStyle/>
                    <a:p>
                      <a:endParaRPr lang="en-US"/>
                    </a:p>
                  </a:txBody>
                  <a:tcPr/>
                </a:tc>
                <a:tc>
                  <a:txBody>
                    <a:bodyPr/>
                    <a:lstStyle/>
                    <a:p>
                      <a:pPr>
                        <a:lnSpc>
                          <a:spcPct val="130000"/>
                        </a:lnSpc>
                        <a:spcAft>
                          <a:spcPts val="0"/>
                        </a:spcAft>
                        <a:tabLst>
                          <a:tab pos="90170" algn="l"/>
                        </a:tabLst>
                      </a:pPr>
                      <a:r>
                        <a:rPr lang="nl-NL" sz="2000">
                          <a:solidFill>
                            <a:srgbClr val="000000"/>
                          </a:solidFill>
                          <a:effectLst/>
                          <a:latin typeface="Times New Roman" panose="02020603050405020304" pitchFamily="18" charset="0"/>
                          <a:ea typeface="Calibri" panose="020F0502020204030204" pitchFamily="34" charset="0"/>
                        </a:rPr>
                        <a:t>Bố cục chặt chẽ, trình bày mạch lạc.</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000">
                          <a:solidFill>
                            <a:srgbClr val="000000"/>
                          </a:solidFill>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000">
                          <a:solidFill>
                            <a:srgbClr val="000000"/>
                          </a:solidFill>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5459550"/>
                  </a:ext>
                </a:extLst>
              </a:tr>
              <a:tr h="241741">
                <a:tc vMerge="1">
                  <a:txBody>
                    <a:bodyPr/>
                    <a:lstStyle/>
                    <a:p>
                      <a:endParaRPr lang="en-US"/>
                    </a:p>
                  </a:txBody>
                  <a:tcPr/>
                </a:tc>
                <a:tc>
                  <a:txBody>
                    <a:bodyPr/>
                    <a:lstStyle/>
                    <a:p>
                      <a:pPr>
                        <a:lnSpc>
                          <a:spcPct val="130000"/>
                        </a:lnSpc>
                        <a:spcAft>
                          <a:spcPts val="0"/>
                        </a:spcAft>
                        <a:tabLst>
                          <a:tab pos="90170" algn="l"/>
                        </a:tabLst>
                      </a:pPr>
                      <a:r>
                        <a:rPr lang="nl-NL" sz="2000">
                          <a:solidFill>
                            <a:srgbClr val="000000"/>
                          </a:solidFill>
                          <a:effectLst/>
                          <a:latin typeface="Times New Roman" panose="02020603050405020304" pitchFamily="18" charset="0"/>
                          <a:ea typeface="Calibri" panose="020F0502020204030204" pitchFamily="34" charset="0"/>
                        </a:rPr>
                        <a:t>Đảm bảo chính tả, dùng từ và diễn đạt.</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000">
                          <a:solidFill>
                            <a:srgbClr val="000000"/>
                          </a:solidFill>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000">
                          <a:solidFill>
                            <a:srgbClr val="000000"/>
                          </a:solidFill>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02592106"/>
                  </a:ext>
                </a:extLst>
              </a:tr>
              <a:tr h="241741">
                <a:tc vMerge="1">
                  <a:txBody>
                    <a:bodyPr/>
                    <a:lstStyle/>
                    <a:p>
                      <a:endParaRPr lang="en-US"/>
                    </a:p>
                  </a:txBody>
                  <a:tcPr/>
                </a:tc>
                <a:tc>
                  <a:txBody>
                    <a:bodyPr/>
                    <a:lstStyle/>
                    <a:p>
                      <a:pPr>
                        <a:lnSpc>
                          <a:spcPct val="130000"/>
                        </a:lnSpc>
                        <a:spcAft>
                          <a:spcPts val="0"/>
                        </a:spcAft>
                        <a:tabLst>
                          <a:tab pos="90170" algn="l"/>
                        </a:tabLst>
                      </a:pPr>
                      <a:r>
                        <a:rPr lang="nl-NL" sz="2000">
                          <a:solidFill>
                            <a:srgbClr val="000000"/>
                          </a:solidFill>
                          <a:effectLst/>
                          <a:latin typeface="Times New Roman" panose="02020603050405020304" pitchFamily="18" charset="0"/>
                          <a:ea typeface="Calibri" panose="020F0502020204030204" pitchFamily="34" charset="0"/>
                        </a:rPr>
                        <a:t>Sử dụng các từ ngữ, câu văn để liên kết các ý.</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000">
                          <a:solidFill>
                            <a:srgbClr val="000000"/>
                          </a:solidFill>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000" dirty="0">
                          <a:solidFill>
                            <a:srgbClr val="000000"/>
                          </a:solidFill>
                          <a:effectLst/>
                          <a:latin typeface="Times New Roman" panose="02020603050405020304" pitchFamily="18" charset="0"/>
                          <a:ea typeface="Calibri" panose="020F0502020204030204" pitchFamily="34" charset="0"/>
                        </a:rPr>
                        <a:t> </a:t>
                      </a:r>
                      <a:endParaRPr lang="en-US" sz="2000" dirty="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50811694"/>
                  </a:ext>
                </a:extLst>
              </a:tr>
            </a:tbl>
          </a:graphicData>
        </a:graphic>
      </p:graphicFrame>
      <p:sp>
        <p:nvSpPr>
          <p:cNvPr id="8" name="Rectangle 2"/>
          <p:cNvSpPr>
            <a:spLocks noChangeArrowheads="1"/>
          </p:cNvSpPr>
          <p:nvPr/>
        </p:nvSpPr>
        <p:spPr bwMode="auto">
          <a:xfrm>
            <a:off x="185392" y="1825625"/>
            <a:ext cx="1370999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9" name="Rectangle 8"/>
          <p:cNvSpPr/>
          <p:nvPr/>
        </p:nvSpPr>
        <p:spPr>
          <a:xfrm>
            <a:off x="1587241" y="17982"/>
            <a:ext cx="8675773" cy="452496"/>
          </a:xfrm>
          <a:prstGeom prst="rect">
            <a:avLst/>
          </a:prstGeom>
        </p:spPr>
        <p:txBody>
          <a:bodyPr wrap="none">
            <a:spAutoFit/>
          </a:bodyPr>
          <a:lstStyle/>
          <a:p>
            <a:pPr marL="0" marR="0" lvl="0" indent="457200" algn="just" defTabSz="914400" rtl="0" eaLnBrk="1" fontAlgn="auto" latinLnBrk="0" hangingPunct="1">
              <a:lnSpc>
                <a:spcPct val="130000"/>
              </a:lnSpc>
              <a:spcBef>
                <a:spcPts val="0"/>
              </a:spcBef>
              <a:spcAft>
                <a:spcPts val="0"/>
              </a:spcAft>
              <a:buClrTx/>
              <a:buSzTx/>
              <a:buFontTx/>
              <a:buNone/>
              <a:tabLst>
                <a:tab pos="90170" algn="l"/>
                <a:tab pos="180340" algn="l"/>
              </a:tabLst>
              <a:defRPr/>
            </a:pPr>
            <a:r>
              <a:rPr kumimoji="0" lang="vi-VN"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Bảng kiểm </a:t>
            </a:r>
            <a:r>
              <a:rPr kumimoji="0" lang="en-US" sz="2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đánh</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giá</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vi-VN"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kĩ năng viết bài văn phân tích </a:t>
            </a:r>
            <a:r>
              <a:rPr kumimoji="0" lang="en-US" sz="2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một</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tác</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phẩm</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truyện</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a:t>
            </a: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274778821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5" name="Rectangle 4"/>
          <p:cNvSpPr/>
          <p:nvPr/>
        </p:nvSpPr>
        <p:spPr>
          <a:xfrm>
            <a:off x="838199" y="945243"/>
            <a:ext cx="10661073" cy="3246530"/>
          </a:xfrm>
          <a:prstGeom prst="rect">
            <a:avLst/>
          </a:prstGeom>
        </p:spPr>
        <p:txBody>
          <a:bodyPr wrap="square">
            <a:spAutoFit/>
          </a:bodyPr>
          <a:lstStyle/>
          <a:p>
            <a:pPr algn="just">
              <a:lnSpc>
                <a:spcPct val="150000"/>
              </a:lnSpc>
            </a:pPr>
            <a:r>
              <a:rPr lang="en-US" sz="2800" b="1" dirty="0">
                <a:latin typeface="Times New Roman" panose="02020603050405020304" pitchFamily="18" charset="0"/>
                <a:cs typeface="Times New Roman" panose="02020603050405020304" pitchFamily="18" charset="0"/>
              </a:rPr>
              <a:t>3. </a:t>
            </a:r>
            <a:r>
              <a:rPr lang="vi-VN" sz="2800" b="1" dirty="0">
                <a:latin typeface="Times New Roman" panose="02020603050405020304" pitchFamily="18" charset="0"/>
                <a:cs typeface="Times New Roman" panose="02020603050405020304" pitchFamily="18" charset="0"/>
              </a:rPr>
              <a:t>CHỈNH SỬA BÀI VIẾT</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HS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dirty="0">
                <a:latin typeface="Times New Roman" panose="02020603050405020304" pitchFamily="18" charset="0"/>
                <a:cs typeface="Times New Roman" panose="02020603050405020304" pitchFamily="18" charset="0"/>
              </a:rPr>
              <a:t>- HS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7903995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39710476"/>
              </p:ext>
            </p:extLst>
          </p:nvPr>
        </p:nvGraphicFramePr>
        <p:xfrm>
          <a:off x="748146" y="1770343"/>
          <a:ext cx="10640291" cy="4437888"/>
        </p:xfrm>
        <a:graphic>
          <a:graphicData uri="http://schemas.openxmlformats.org/drawingml/2006/table">
            <a:tbl>
              <a:tblPr firstRow="1" firstCol="1" bandRow="1"/>
              <a:tblGrid>
                <a:gridCol w="2663355">
                  <a:extLst>
                    <a:ext uri="{9D8B030D-6E8A-4147-A177-3AD203B41FA5}">
                      <a16:colId xmlns:a16="http://schemas.microsoft.com/office/drawing/2014/main" xmlns="" val="1281917099"/>
                    </a:ext>
                  </a:extLst>
                </a:gridCol>
                <a:gridCol w="3988468">
                  <a:extLst>
                    <a:ext uri="{9D8B030D-6E8A-4147-A177-3AD203B41FA5}">
                      <a16:colId xmlns:a16="http://schemas.microsoft.com/office/drawing/2014/main" xmlns="" val="1184135876"/>
                    </a:ext>
                  </a:extLst>
                </a:gridCol>
                <a:gridCol w="3988468">
                  <a:extLst>
                    <a:ext uri="{9D8B030D-6E8A-4147-A177-3AD203B41FA5}">
                      <a16:colId xmlns:a16="http://schemas.microsoft.com/office/drawing/2014/main" xmlns="" val="3503711837"/>
                    </a:ext>
                  </a:extLst>
                </a:gridCol>
              </a:tblGrid>
              <a:tr h="0">
                <a:tc gridSpan="2">
                  <a:txBody>
                    <a:bodyPr/>
                    <a:lstStyle/>
                    <a:p>
                      <a:pPr algn="ctr">
                        <a:lnSpc>
                          <a:spcPct val="130000"/>
                        </a:lnSpc>
                        <a:spcAft>
                          <a:spcPts val="0"/>
                        </a:spcAft>
                      </a:pPr>
                      <a:r>
                        <a:rPr lang="en-US" sz="2800" b="1" dirty="0" err="1">
                          <a:solidFill>
                            <a:srgbClr val="000000"/>
                          </a:solidFill>
                          <a:effectLst/>
                          <a:latin typeface="Times New Roman" panose="02020603050405020304" pitchFamily="18" charset="0"/>
                          <a:ea typeface="Calibri" panose="020F0502020204030204" pitchFamily="34" charset="0"/>
                        </a:rPr>
                        <a:t>Nội</a:t>
                      </a:r>
                      <a:r>
                        <a:rPr lang="en-US" sz="2800" b="1" dirty="0">
                          <a:solidFill>
                            <a:srgbClr val="000000"/>
                          </a:solidFill>
                          <a:effectLst/>
                          <a:latin typeface="Times New Roman" panose="02020603050405020304" pitchFamily="18" charset="0"/>
                          <a:ea typeface="Calibri" panose="020F0502020204030204" pitchFamily="34" charset="0"/>
                        </a:rPr>
                        <a:t> dung </a:t>
                      </a:r>
                      <a:r>
                        <a:rPr lang="en-US" sz="2800" b="1" dirty="0" err="1">
                          <a:solidFill>
                            <a:srgbClr val="000000"/>
                          </a:solidFill>
                          <a:effectLst/>
                          <a:latin typeface="Times New Roman" panose="02020603050405020304" pitchFamily="18" charset="0"/>
                          <a:ea typeface="Calibri" panose="020F0502020204030204" pitchFamily="34" charset="0"/>
                        </a:rPr>
                        <a:t>lỗi</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sửa</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30000"/>
                        </a:lnSpc>
                        <a:spcAft>
                          <a:spcPts val="0"/>
                        </a:spcAft>
                      </a:pPr>
                      <a:r>
                        <a:rPr lang="en-US" sz="2800" b="1">
                          <a:solidFill>
                            <a:srgbClr val="000000"/>
                          </a:solidFill>
                          <a:effectLst/>
                          <a:latin typeface="Times New Roman" panose="02020603050405020304" pitchFamily="18" charset="0"/>
                          <a:ea typeface="Calibri" panose="020F0502020204030204" pitchFamily="34" charset="0"/>
                        </a:rPr>
                        <a:t>Sửa lỗi</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63919169"/>
                  </a:ext>
                </a:extLst>
              </a:tr>
              <a:tr h="0">
                <a:tc rowSpan="4">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Phát hiện và sửa ý và trình tự triển khai ý</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Thiếu ý</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59599"/>
                  </a:ext>
                </a:extLst>
              </a:tr>
              <a:tr h="0">
                <a:tc vMerge="1">
                  <a:txBody>
                    <a:bodyPr/>
                    <a:lstStyle/>
                    <a:p>
                      <a:endParaRPr lang="en-US"/>
                    </a:p>
                  </a:txBody>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Sắp xếp lại ý lộn xộn</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0122413"/>
                  </a:ext>
                </a:extLst>
              </a:tr>
              <a:tr h="0">
                <a:tc vMerge="1">
                  <a:txBody>
                    <a:bodyPr/>
                    <a:lstStyle/>
                    <a:p>
                      <a:endParaRPr lang="en-US"/>
                    </a:p>
                  </a:txBody>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Sửa lại các ý lạc đề</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3511809"/>
                  </a:ext>
                </a:extLst>
              </a:tr>
              <a:tr h="0">
                <a:tc vMerge="1">
                  <a:txBody>
                    <a:bodyPr/>
                    <a:lstStyle/>
                    <a:p>
                      <a:endParaRPr lang="en-US"/>
                    </a:p>
                  </a:txBody>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Sửa lại các ý tản mạn</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81779340"/>
                  </a:ext>
                </a:extLst>
              </a:tr>
              <a:tr h="0">
                <a:tc rowSpan="2">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Phát hiện sửa  lỗi diễn đạt</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Lỗi dùng từ</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7830978"/>
                  </a:ext>
                </a:extLst>
              </a:tr>
              <a:tr h="0">
                <a:tc vMerge="1">
                  <a:txBody>
                    <a:bodyPr/>
                    <a:lstStyle/>
                    <a:p>
                      <a:endParaRPr lang="en-US"/>
                    </a:p>
                  </a:txBody>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Lỗi viết câu</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09524397"/>
                  </a:ext>
                </a:extLst>
              </a:tr>
              <a:tr h="0">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Lỗi chính tả</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Lỗi chính tả</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6824663"/>
                  </a:ext>
                </a:extLst>
              </a:tr>
            </a:tbl>
          </a:graphicData>
        </a:graphic>
      </p:graphicFrame>
      <p:sp>
        <p:nvSpPr>
          <p:cNvPr id="3" name="Rectangle 2"/>
          <p:cNvSpPr/>
          <p:nvPr/>
        </p:nvSpPr>
        <p:spPr>
          <a:xfrm>
            <a:off x="2761674" y="166255"/>
            <a:ext cx="6069418" cy="652486"/>
          </a:xfrm>
          <a:prstGeom prst="rect">
            <a:avLst/>
          </a:prstGeom>
        </p:spPr>
        <p:txBody>
          <a:bodyPr wrap="square">
            <a:spAutoFit/>
          </a:bodyPr>
          <a:lstStyle/>
          <a:p>
            <a:pPr algn="ctr">
              <a:lnSpc>
                <a:spcPct val="130000"/>
              </a:lnSpc>
              <a:spcAft>
                <a:spcPts val="0"/>
              </a:spcAft>
            </a:pPr>
            <a:r>
              <a:rPr lang="en-US" sz="2800" b="1" dirty="0" smtClean="0">
                <a:solidFill>
                  <a:srgbClr val="FF0000"/>
                </a:solidFill>
                <a:effectLst/>
                <a:latin typeface="Times New Roman" panose="02020603050405020304" pitchFamily="18" charset="0"/>
                <a:ea typeface="Calibri" panose="020F0502020204030204" pitchFamily="34" charset="0"/>
              </a:rPr>
              <a:t>PHIẾU CHỈNH SỬA BÀI VIẾT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1394250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2727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579941827"/>
              </p:ext>
            </p:extLst>
          </p:nvPr>
        </p:nvGraphicFramePr>
        <p:xfrm>
          <a:off x="484908" y="120220"/>
          <a:ext cx="11503891" cy="6181344"/>
        </p:xfrm>
        <a:graphic>
          <a:graphicData uri="http://schemas.openxmlformats.org/drawingml/2006/table">
            <a:tbl>
              <a:tblPr firstRow="1" firstCol="1" bandRow="1"/>
              <a:tblGrid>
                <a:gridCol w="11503891">
                  <a:extLst>
                    <a:ext uri="{9D8B030D-6E8A-4147-A177-3AD203B41FA5}">
                      <a16:colId xmlns:a16="http://schemas.microsoft.com/office/drawing/2014/main" xmlns="" val="4271971056"/>
                    </a:ext>
                  </a:extLst>
                </a:gridCol>
              </a:tblGrid>
              <a:tr h="0">
                <a:tc>
                  <a:txBody>
                    <a:bodyPr/>
                    <a:lstStyle/>
                    <a:p>
                      <a:pPr>
                        <a:lnSpc>
                          <a:spcPct val="130000"/>
                        </a:lnSpc>
                        <a:spcAft>
                          <a:spcPts val="0"/>
                        </a:spcAft>
                      </a:pPr>
                      <a:r>
                        <a:rPr lang="en-US" sz="2400" b="1" dirty="0">
                          <a:solidFill>
                            <a:srgbClr val="0070C0"/>
                          </a:solidFill>
                          <a:effectLst/>
                          <a:latin typeface="Times New Roman" panose="02020603050405020304" pitchFamily="18" charset="0"/>
                          <a:ea typeface="Calibri" panose="020F0502020204030204" pitchFamily="34" charset="0"/>
                        </a:rPr>
                        <a:t> </a:t>
                      </a:r>
                      <a:r>
                        <a:rPr lang="vi-VN" sz="2400" b="1" dirty="0" smtClean="0">
                          <a:solidFill>
                            <a:srgbClr val="FF0000"/>
                          </a:solidFill>
                          <a:effectLst/>
                          <a:latin typeface="Times New Roman" panose="02020603050405020304" pitchFamily="18" charset="0"/>
                          <a:ea typeface="Microsoft Sans Serif" panose="020B0604020202020204" pitchFamily="34" charset="0"/>
                        </a:rPr>
                        <a:t>a</a:t>
                      </a:r>
                      <a:r>
                        <a:rPr lang="vi-VN" sz="2400" b="1" dirty="0">
                          <a:solidFill>
                            <a:srgbClr val="FF0000"/>
                          </a:solidFill>
                          <a:effectLst/>
                          <a:latin typeface="Times New Roman" panose="02020603050405020304" pitchFamily="18" charset="0"/>
                          <a:ea typeface="Microsoft Sans Serif" panose="020B0604020202020204" pitchFamily="34" charset="0"/>
                        </a:rPr>
                        <a:t>. Yêu cầu của kiểu bài</a:t>
                      </a:r>
                      <a:endParaRPr lang="en-US" sz="2400" dirty="0">
                        <a:solidFill>
                          <a:srgbClr val="FF0000"/>
                        </a:solidFill>
                        <a:effectLst/>
                        <a:latin typeface="Times New Roman" panose="02020603050405020304" pitchFamily="18" charset="0"/>
                        <a:ea typeface="Calibri" panose="020F0502020204030204" pitchFamily="34" charset="0"/>
                      </a:endParaRPr>
                    </a:p>
                    <a:p>
                      <a:pPr algn="just">
                        <a:lnSpc>
                          <a:spcPct val="130000"/>
                        </a:lnSpc>
                        <a:spcAft>
                          <a:spcPts val="0"/>
                        </a:spcAft>
                        <a:tabLst>
                          <a:tab pos="1386840" algn="l"/>
                        </a:tabLst>
                      </a:pPr>
                      <a:r>
                        <a:rPr lang="vi-VN" sz="2400" b="1" dirty="0">
                          <a:solidFill>
                            <a:srgbClr val="FF0000"/>
                          </a:solidFill>
                          <a:effectLst/>
                          <a:latin typeface="Times New Roman" panose="02020603050405020304" pitchFamily="18" charset="0"/>
                          <a:ea typeface="MS Mincho"/>
                        </a:rPr>
                        <a:t>b. Nhận xét</a:t>
                      </a:r>
                      <a:endParaRPr lang="en-US" sz="2400" dirty="0">
                        <a:solidFill>
                          <a:srgbClr val="FF0000"/>
                        </a:solidFill>
                        <a:effectLst/>
                        <a:latin typeface="Times New Roman" panose="02020603050405020304" pitchFamily="18" charset="0"/>
                        <a:ea typeface="Calibri" panose="020F0502020204030204" pitchFamily="34" charset="0"/>
                      </a:endParaRPr>
                    </a:p>
                    <a:p>
                      <a:pPr algn="just">
                        <a:lnSpc>
                          <a:spcPct val="130000"/>
                        </a:lnSpc>
                        <a:spcAft>
                          <a:spcPts val="0"/>
                        </a:spcAft>
                        <a:tabLst>
                          <a:tab pos="1386840" algn="l"/>
                        </a:tabLst>
                      </a:pPr>
                      <a:r>
                        <a:rPr lang="vi-VN" sz="2400" dirty="0">
                          <a:solidFill>
                            <a:srgbClr val="FF0000"/>
                          </a:solidFill>
                          <a:effectLst/>
                          <a:latin typeface="Times New Roman" panose="02020603050405020304" pitchFamily="18" charset="0"/>
                          <a:ea typeface="MS Mincho"/>
                        </a:rPr>
                        <a:t>- Ưu điểm:</a:t>
                      </a:r>
                      <a:endParaRPr lang="en-US" sz="2400" dirty="0">
                        <a:solidFill>
                          <a:srgbClr val="FF0000"/>
                        </a:solidFill>
                        <a:effectLst/>
                        <a:latin typeface="Times New Roman" panose="02020603050405020304" pitchFamily="18" charset="0"/>
                        <a:ea typeface="Calibri" panose="020F0502020204030204" pitchFamily="34" charset="0"/>
                      </a:endParaRPr>
                    </a:p>
                    <a:p>
                      <a:pPr algn="just">
                        <a:lnSpc>
                          <a:spcPct val="130000"/>
                        </a:lnSpc>
                        <a:spcAft>
                          <a:spcPts val="0"/>
                        </a:spcAft>
                        <a:tabLst>
                          <a:tab pos="1386840" algn="l"/>
                        </a:tabLst>
                      </a:pPr>
                      <a:r>
                        <a:rPr lang="en-US" sz="2400" dirty="0">
                          <a:solidFill>
                            <a:srgbClr val="FF0000"/>
                          </a:solidFill>
                          <a:effectLst/>
                          <a:latin typeface="Times New Roman" panose="02020603050405020304" pitchFamily="18" charset="0"/>
                          <a:ea typeface="MS Mincho"/>
                        </a:rPr>
                        <a:t>………….</a:t>
                      </a:r>
                      <a:endParaRPr lang="en-US" sz="2400" dirty="0">
                        <a:solidFill>
                          <a:srgbClr val="FF0000"/>
                        </a:solidFill>
                        <a:effectLst/>
                        <a:latin typeface="Times New Roman" panose="02020603050405020304" pitchFamily="18" charset="0"/>
                        <a:ea typeface="Calibri" panose="020F0502020204030204" pitchFamily="34" charset="0"/>
                      </a:endParaRPr>
                    </a:p>
                    <a:p>
                      <a:pPr algn="just">
                        <a:lnSpc>
                          <a:spcPct val="130000"/>
                        </a:lnSpc>
                        <a:spcAft>
                          <a:spcPts val="0"/>
                        </a:spcAft>
                        <a:tabLst>
                          <a:tab pos="1386840" algn="l"/>
                        </a:tabLst>
                      </a:pPr>
                      <a:r>
                        <a:rPr lang="vi-VN" sz="2400" dirty="0">
                          <a:solidFill>
                            <a:srgbClr val="FF0000"/>
                          </a:solidFill>
                          <a:effectLst/>
                          <a:latin typeface="Times New Roman" panose="02020603050405020304" pitchFamily="18" charset="0"/>
                          <a:ea typeface="MS Mincho"/>
                        </a:rPr>
                        <a:t>- Hạn chế</a:t>
                      </a:r>
                      <a:r>
                        <a:rPr lang="en-US" sz="2400" dirty="0">
                          <a:solidFill>
                            <a:srgbClr val="FF0000"/>
                          </a:solidFill>
                          <a:effectLst/>
                          <a:latin typeface="Times New Roman" panose="02020603050405020304" pitchFamily="18" charset="0"/>
                          <a:ea typeface="MS Mincho"/>
                        </a:rPr>
                        <a:t>:</a:t>
                      </a:r>
                      <a:endParaRPr lang="en-US" sz="2400" dirty="0">
                        <a:solidFill>
                          <a:srgbClr val="FF0000"/>
                        </a:solidFill>
                        <a:effectLst/>
                        <a:latin typeface="Times New Roman" panose="02020603050405020304" pitchFamily="18" charset="0"/>
                        <a:ea typeface="Calibri" panose="020F0502020204030204" pitchFamily="34" charset="0"/>
                      </a:endParaRPr>
                    </a:p>
                    <a:p>
                      <a:pPr algn="just">
                        <a:lnSpc>
                          <a:spcPct val="130000"/>
                        </a:lnSpc>
                        <a:spcAft>
                          <a:spcPts val="0"/>
                        </a:spcAft>
                        <a:tabLst>
                          <a:tab pos="1386840" algn="l"/>
                        </a:tabLst>
                      </a:pPr>
                      <a:r>
                        <a:rPr lang="en-US" sz="2400" dirty="0">
                          <a:solidFill>
                            <a:srgbClr val="FF0000"/>
                          </a:solidFill>
                          <a:effectLst/>
                          <a:latin typeface="Times New Roman" panose="02020603050405020304" pitchFamily="18" charset="0"/>
                          <a:ea typeface="MS Mincho"/>
                        </a:rPr>
                        <a:t>…………..</a:t>
                      </a:r>
                      <a:endParaRPr lang="en-US" sz="2400" dirty="0">
                        <a:solidFill>
                          <a:srgbClr val="FF0000"/>
                        </a:solidFill>
                        <a:effectLst/>
                        <a:latin typeface="Times New Roman" panose="02020603050405020304" pitchFamily="18" charset="0"/>
                        <a:ea typeface="Calibri" panose="020F0502020204030204" pitchFamily="34" charset="0"/>
                      </a:endParaRPr>
                    </a:p>
                    <a:p>
                      <a:pPr algn="just">
                        <a:lnSpc>
                          <a:spcPct val="130000"/>
                        </a:lnSpc>
                        <a:spcAft>
                          <a:spcPts val="0"/>
                        </a:spcAft>
                        <a:tabLst>
                          <a:tab pos="1386840" algn="l"/>
                        </a:tabLst>
                      </a:pPr>
                      <a:r>
                        <a:rPr lang="vi-VN" sz="2400" b="1" dirty="0">
                          <a:solidFill>
                            <a:srgbClr val="FF0000"/>
                          </a:solidFill>
                          <a:effectLst/>
                          <a:latin typeface="Times New Roman" panose="02020603050405020304" pitchFamily="18" charset="0"/>
                          <a:ea typeface="MS Mincho"/>
                        </a:rPr>
                        <a:t>c. Chỉnh sửa và hoàn thiện</a:t>
                      </a:r>
                      <a:endParaRPr lang="en-US" sz="2400" dirty="0">
                        <a:solidFill>
                          <a:srgbClr val="FF0000"/>
                        </a:solidFill>
                        <a:effectLst/>
                        <a:latin typeface="Times New Roman" panose="02020603050405020304" pitchFamily="18" charset="0"/>
                        <a:ea typeface="Calibri" panose="020F0502020204030204" pitchFamily="34" charset="0"/>
                      </a:endParaRPr>
                    </a:p>
                    <a:p>
                      <a:pPr>
                        <a:lnSpc>
                          <a:spcPct val="130000"/>
                        </a:lnSpc>
                        <a:spcAft>
                          <a:spcPts val="0"/>
                        </a:spcAft>
                        <a:tabLst>
                          <a:tab pos="1386840" algn="l"/>
                        </a:tabLst>
                      </a:pPr>
                      <a:r>
                        <a:rPr lang="en-US" sz="2400" dirty="0" err="1">
                          <a:solidFill>
                            <a:srgbClr val="FF0000"/>
                          </a:solidFill>
                          <a:effectLst/>
                          <a:latin typeface="Times New Roman" panose="02020603050405020304" pitchFamily="18" charset="0"/>
                          <a:ea typeface="Calibri" panose="020F0502020204030204" pitchFamily="34" charset="0"/>
                        </a:rPr>
                        <a:t>Tập</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trung</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vào</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một</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số</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nội</a:t>
                      </a:r>
                      <a:r>
                        <a:rPr lang="en-US" sz="2400" dirty="0">
                          <a:solidFill>
                            <a:srgbClr val="FF0000"/>
                          </a:solidFill>
                          <a:effectLst/>
                          <a:latin typeface="Times New Roman" panose="02020603050405020304" pitchFamily="18" charset="0"/>
                          <a:ea typeface="Calibri" panose="020F0502020204030204" pitchFamily="34" charset="0"/>
                        </a:rPr>
                        <a:t> dung </a:t>
                      </a:r>
                      <a:r>
                        <a:rPr lang="en-US" sz="2400" dirty="0" err="1">
                          <a:solidFill>
                            <a:srgbClr val="FF0000"/>
                          </a:solidFill>
                          <a:effectLst/>
                          <a:latin typeface="Times New Roman" panose="02020603050405020304" pitchFamily="18" charset="0"/>
                          <a:ea typeface="Calibri" panose="020F0502020204030204" pitchFamily="34" charset="0"/>
                        </a:rPr>
                        <a:t>sau</a:t>
                      </a:r>
                      <a:r>
                        <a:rPr lang="en-US" sz="2400" dirty="0">
                          <a:solidFill>
                            <a:srgbClr val="FF0000"/>
                          </a:solidFill>
                          <a:effectLst/>
                          <a:latin typeface="Times New Roman" panose="02020603050405020304" pitchFamily="18" charset="0"/>
                          <a:ea typeface="Calibri" panose="020F0502020204030204" pitchFamily="34" charset="0"/>
                        </a:rPr>
                        <a:t>:</a:t>
                      </a:r>
                    </a:p>
                    <a:p>
                      <a:pPr>
                        <a:lnSpc>
                          <a:spcPct val="130000"/>
                        </a:lnSpc>
                        <a:spcAft>
                          <a:spcPts val="0"/>
                        </a:spcAft>
                        <a:tabLst>
                          <a:tab pos="1386840" algn="l"/>
                        </a:tabLst>
                      </a:pP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Cần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giới</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thiệu</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về</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tác</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giả</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tác</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phẩm</a:t>
                      </a:r>
                      <a:r>
                        <a:rPr lang="en-US" sz="2400" dirty="0">
                          <a:solidFill>
                            <a:srgbClr val="FF0000"/>
                          </a:solidFill>
                          <a:effectLst/>
                          <a:latin typeface="Times New Roman" panose="02020603050405020304" pitchFamily="18" charset="0"/>
                          <a:ea typeface="Calibri" panose="020F0502020204030204" pitchFamily="34" charset="0"/>
                        </a:rPr>
                        <a:t>, ý </a:t>
                      </a:r>
                      <a:r>
                        <a:rPr lang="en-US" sz="2400" dirty="0" err="1">
                          <a:solidFill>
                            <a:srgbClr val="FF0000"/>
                          </a:solidFill>
                          <a:effectLst/>
                          <a:latin typeface="Times New Roman" panose="02020603050405020304" pitchFamily="18" charset="0"/>
                          <a:ea typeface="Calibri" panose="020F0502020204030204" pitchFamily="34" charset="0"/>
                        </a:rPr>
                        <a:t>kiến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khái</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quát</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về</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tác</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phẩm</a:t>
                      </a:r>
                      <a:r>
                        <a:rPr lang="en-US" sz="2400" dirty="0">
                          <a:solidFill>
                            <a:srgbClr val="FF0000"/>
                          </a:solidFill>
                          <a:effectLst/>
                          <a:latin typeface="Times New Roman" panose="02020603050405020304" pitchFamily="18" charset="0"/>
                          <a:ea typeface="Calibri" panose="020F0502020204030204" pitchFamily="34" charset="0"/>
                        </a:rPr>
                        <a:t>.</a:t>
                      </a:r>
                    </a:p>
                    <a:p>
                      <a:pPr>
                        <a:lnSpc>
                          <a:spcPct val="130000"/>
                        </a:lnSpc>
                        <a:spcAft>
                          <a:spcPts val="0"/>
                        </a:spcAft>
                        <a:tabLst>
                          <a:tab pos="1386840" algn="l"/>
                        </a:tabLst>
                      </a:pP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Cần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nêu</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rõ</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nội</a:t>
                      </a:r>
                      <a:r>
                        <a:rPr lang="en-US" sz="2400" dirty="0">
                          <a:solidFill>
                            <a:srgbClr val="FF0000"/>
                          </a:solidFill>
                          <a:effectLst/>
                          <a:latin typeface="Times New Roman" panose="02020603050405020304" pitchFamily="18" charset="0"/>
                          <a:ea typeface="Calibri" panose="020F0502020204030204" pitchFamily="34" charset="0"/>
                        </a:rPr>
                        <a:t> dung </a:t>
                      </a:r>
                      <a:r>
                        <a:rPr lang="en-US" sz="2400" dirty="0" err="1">
                          <a:solidFill>
                            <a:srgbClr val="FF0000"/>
                          </a:solidFill>
                          <a:effectLst/>
                          <a:latin typeface="Times New Roman" panose="02020603050405020304" pitchFamily="18" charset="0"/>
                          <a:ea typeface="Calibri" panose="020F0502020204030204" pitchFamily="34" charset="0"/>
                        </a:rPr>
                        <a:t>chính</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chủ</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đề</a:t>
                      </a:r>
                      <a:r>
                        <a:rPr lang="en-US" sz="2400" dirty="0">
                          <a:solidFill>
                            <a:srgbClr val="FF0000"/>
                          </a:solidFill>
                          <a:effectLst/>
                          <a:latin typeface="Times New Roman" panose="02020603050405020304" pitchFamily="18" charset="0"/>
                          <a:ea typeface="Calibri" panose="020F0502020204030204" pitchFamily="34" charset="0"/>
                        </a:rPr>
                        <a:t>.</a:t>
                      </a:r>
                    </a:p>
                    <a:p>
                      <a:pPr>
                        <a:lnSpc>
                          <a:spcPct val="130000"/>
                        </a:lnSpc>
                        <a:spcAft>
                          <a:spcPts val="0"/>
                        </a:spcAft>
                        <a:tabLst>
                          <a:tab pos="1386840" algn="l"/>
                        </a:tabLst>
                      </a:pP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Cần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chỉ</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ra</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và</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phân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tích</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tác</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dụng</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của</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một</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số</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đặc</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sắc</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nghệ</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thuật</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của</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truyện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tập</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trung</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phân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tích</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sâu</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một</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số</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yếu</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tố</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nghệ</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thuật</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tránh</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phân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tích</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dàn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trải</a:t>
                      </a:r>
                      <a:r>
                        <a:rPr lang="en-US" sz="2400" dirty="0">
                          <a:solidFill>
                            <a:srgbClr val="FF0000"/>
                          </a:solidFill>
                          <a:effectLst/>
                          <a:latin typeface="Times New Roman" panose="02020603050405020304" pitchFamily="18" charset="0"/>
                          <a:ea typeface="Calibri" panose="020F0502020204030204" pitchFamily="34" charset="0"/>
                        </a:rPr>
                        <a:t>.</a:t>
                      </a:r>
                    </a:p>
                    <a:p>
                      <a:pPr>
                        <a:lnSpc>
                          <a:spcPct val="130000"/>
                        </a:lnSpc>
                        <a:spcAft>
                          <a:spcPts val="0"/>
                        </a:spcAft>
                        <a:tabLst>
                          <a:tab pos="1386840" algn="l"/>
                        </a:tabLst>
                      </a:pP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Những</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nhận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xét</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đánh</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giá</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về</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vị</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trí</a:t>
                      </a:r>
                      <a:r>
                        <a:rPr lang="en-US" sz="2400" dirty="0">
                          <a:solidFill>
                            <a:srgbClr val="FF0000"/>
                          </a:solidFill>
                          <a:effectLst/>
                          <a:latin typeface="Times New Roman" panose="02020603050405020304" pitchFamily="18" charset="0"/>
                          <a:ea typeface="Calibri" panose="020F0502020204030204" pitchFamily="34" charset="0"/>
                        </a:rPr>
                        <a:t>, ý </a:t>
                      </a:r>
                      <a:r>
                        <a:rPr lang="en-US" sz="2400" dirty="0" err="1">
                          <a:solidFill>
                            <a:srgbClr val="FF0000"/>
                          </a:solidFill>
                          <a:effectLst/>
                          <a:latin typeface="Times New Roman" panose="02020603050405020304" pitchFamily="18" charset="0"/>
                          <a:ea typeface="Calibri" panose="020F0502020204030204" pitchFamily="34" charset="0"/>
                        </a:rPr>
                        <a:t>nghĩa</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của</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tác</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phẩm</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truyện</a:t>
                      </a:r>
                      <a:r>
                        <a:rPr lang="en-US" sz="2400" dirty="0">
                          <a:solidFill>
                            <a:srgbClr val="FF0000"/>
                          </a:solidFill>
                          <a:effectLst/>
                          <a:latin typeface="Times New Roman" panose="02020603050405020304" pitchFamily="18" charset="0"/>
                          <a:ea typeface="Calibri" panose="020F050202020403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9297382"/>
                  </a:ext>
                </a:extLst>
              </a:tr>
            </a:tbl>
          </a:graphicData>
        </a:graphic>
      </p:graphicFrame>
    </p:spTree>
    <p:extLst>
      <p:ext uri="{BB962C8B-B14F-4D97-AF65-F5344CB8AC3E}">
        <p14:creationId xmlns:p14="http://schemas.microsoft.com/office/powerpoint/2010/main" val="27349143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965" y="1000597"/>
            <a:ext cx="9975272" cy="4985594"/>
          </a:xfrm>
        </p:spPr>
      </p:pic>
      <p:sp>
        <p:nvSpPr>
          <p:cNvPr id="7" name="Rectangle 6"/>
          <p:cNvSpPr/>
          <p:nvPr/>
        </p:nvSpPr>
        <p:spPr>
          <a:xfrm>
            <a:off x="1634836" y="2647008"/>
            <a:ext cx="7398327" cy="1015663"/>
          </a:xfrm>
          <a:prstGeom prst="rect">
            <a:avLst/>
          </a:prstGeom>
        </p:spPr>
        <p:txBody>
          <a:bodyPr wrap="square">
            <a:spAutoFit/>
          </a:bodyPr>
          <a:lstStyle/>
          <a:p>
            <a:pPr algn="ctr"/>
            <a:r>
              <a:rPr lang="en-US" sz="6000" b="1" dirty="0" smtClean="0">
                <a:solidFill>
                  <a:srgbClr val="FFFF00"/>
                </a:solidFill>
                <a:latin typeface="Times New Roman" panose="02020603050405020304" pitchFamily="18" charset="0"/>
                <a:ea typeface="Calibri" panose="020F0502020204030204" pitchFamily="34" charset="0"/>
              </a:rPr>
              <a:t>VẬN DỤNG </a:t>
            </a:r>
            <a:endParaRPr lang="en-US" sz="4400" dirty="0">
              <a:solidFill>
                <a:srgbClr val="FFFF00"/>
              </a:solidFill>
            </a:endParaRPr>
          </a:p>
        </p:txBody>
      </p:sp>
    </p:spTree>
    <p:extLst>
      <p:ext uri="{BB962C8B-B14F-4D97-AF65-F5344CB8AC3E}">
        <p14:creationId xmlns:p14="http://schemas.microsoft.com/office/powerpoint/2010/main" val="239666064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81164" cy="6954982"/>
          </a:xfrm>
          <a:prstGeom prst="rect">
            <a:avLst/>
          </a:prstGeom>
        </p:spPr>
      </p:pic>
      <p:sp>
        <p:nvSpPr>
          <p:cNvPr id="3" name="Rounded Rectangle 2"/>
          <p:cNvSpPr/>
          <p:nvPr/>
        </p:nvSpPr>
        <p:spPr>
          <a:xfrm>
            <a:off x="1782618" y="1145308"/>
            <a:ext cx="9060873" cy="313112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b="1" dirty="0" smtClean="0">
                <a:latin typeface="Times New Roman" panose="02020603050405020304" pitchFamily="18" charset="0"/>
                <a:cs typeface="Times New Roman" panose="02020603050405020304" pitchFamily="18" charset="0"/>
              </a:rPr>
              <a:t> </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Dựa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những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góp</a:t>
            </a:r>
            <a:r>
              <a:rPr lang="en-US" sz="2800" dirty="0">
                <a:solidFill>
                  <a:srgbClr val="7030A0"/>
                </a:solidFill>
                <a:latin typeface="Times New Roman" panose="02020603050405020304" pitchFamily="18" charset="0"/>
                <a:cs typeface="Times New Roman" panose="02020603050405020304" pitchFamily="18" charset="0"/>
              </a:rPr>
              <a:t> ý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bạn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theo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nhóm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đôi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hãy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tự</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chỉnh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sửa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bài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viết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bản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thân</a:t>
            </a:r>
            <a:r>
              <a:rPr lang="en-US" sz="2800" dirty="0">
                <a:solidFill>
                  <a:srgbClr val="7030A0"/>
                </a:solidFill>
                <a:latin typeface="Times New Roman" panose="02020603050405020304" pitchFamily="18" charset="0"/>
                <a:cs typeface="Times New Roman" panose="02020603050405020304" pitchFamily="18" charset="0"/>
              </a:rPr>
              <a:t>.</a:t>
            </a:r>
          </a:p>
          <a:p>
            <a:pPr algn="just"/>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Nhận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bài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viết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bạn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khác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lớp</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đọc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góp</a:t>
            </a:r>
            <a:r>
              <a:rPr lang="en-US" sz="2800" dirty="0">
                <a:solidFill>
                  <a:srgbClr val="7030A0"/>
                </a:solidFill>
                <a:latin typeface="Times New Roman" panose="02020603050405020304" pitchFamily="18" charset="0"/>
                <a:cs typeface="Times New Roman" panose="02020603050405020304" pitchFamily="18" charset="0"/>
              </a:rPr>
              <a:t> ý </a:t>
            </a:r>
            <a:r>
              <a:rPr lang="en-US" sz="2800" dirty="0" err="1">
                <a:solidFill>
                  <a:srgbClr val="7030A0"/>
                </a:solidFill>
                <a:latin typeface="Times New Roman" panose="02020603050405020304" pitchFamily="18" charset="0"/>
                <a:cs typeface="Times New Roman" panose="02020603050405020304" pitchFamily="18" charset="0"/>
              </a:rPr>
              <a:t>dựa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trên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bảng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kiểm</a:t>
            </a:r>
            <a:r>
              <a:rPr lang="en-US" sz="2800" dirty="0">
                <a:solidFill>
                  <a:srgbClr val="7030A0"/>
                </a:solidFill>
                <a:latin typeface="Times New Roman" panose="02020603050405020304" pitchFamily="18" charset="0"/>
                <a:cs typeface="Times New Roman" panose="02020603050405020304" pitchFamily="18" charset="0"/>
              </a:rPr>
              <a:t> GV </a:t>
            </a:r>
            <a:r>
              <a:rPr lang="en-US" sz="2800" dirty="0" err="1">
                <a:solidFill>
                  <a:srgbClr val="7030A0"/>
                </a:solidFill>
                <a:latin typeface="Times New Roman" panose="02020603050405020304" pitchFamily="18" charset="0"/>
                <a:cs typeface="Times New Roman" panose="02020603050405020304" pitchFamily="18" charset="0"/>
              </a:rPr>
              <a:t>cung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cấp</a:t>
            </a:r>
            <a:r>
              <a:rPr lang="en-US" sz="2800" dirty="0">
                <a:solidFill>
                  <a:srgbClr val="7030A0"/>
                </a:solidFill>
                <a:latin typeface="Times New Roman" panose="02020603050405020304" pitchFamily="18" charset="0"/>
                <a:cs typeface="Times New Roman" panose="02020603050405020304" pitchFamily="18" charset="0"/>
              </a:rPr>
              <a:t>.</a:t>
            </a:r>
          </a:p>
          <a:p>
            <a:pPr algn="just"/>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Tự</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thực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hiện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bước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chuẩn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bị</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tìm</a:t>
            </a:r>
            <a:r>
              <a:rPr lang="en-US" sz="2800" dirty="0">
                <a:solidFill>
                  <a:srgbClr val="7030A0"/>
                </a:solidFill>
                <a:latin typeface="Times New Roman" panose="02020603050405020304" pitchFamily="18" charset="0"/>
                <a:cs typeface="Times New Roman" panose="02020603050405020304" pitchFamily="18" charset="0"/>
              </a:rPr>
              <a:t> ý, </a:t>
            </a:r>
            <a:r>
              <a:rPr lang="en-US" sz="2800" dirty="0" err="1">
                <a:solidFill>
                  <a:srgbClr val="7030A0"/>
                </a:solidFill>
                <a:latin typeface="Times New Roman" panose="02020603050405020304" pitchFamily="18" charset="0"/>
                <a:cs typeface="Times New Roman" panose="02020603050405020304" pitchFamily="18" charset="0"/>
              </a:rPr>
              <a:t>lập</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dàn</a:t>
            </a:r>
            <a:r>
              <a:rPr lang="en-US" sz="2800" dirty="0">
                <a:solidFill>
                  <a:srgbClr val="7030A0"/>
                </a:solidFill>
                <a:latin typeface="Times New Roman" panose="02020603050405020304" pitchFamily="18" charset="0"/>
                <a:cs typeface="Times New Roman" panose="02020603050405020304" pitchFamily="18" charset="0"/>
              </a:rPr>
              <a:t> ý </a:t>
            </a:r>
            <a:r>
              <a:rPr lang="en-US" sz="2800" dirty="0" err="1">
                <a:solidFill>
                  <a:srgbClr val="7030A0"/>
                </a:solidFill>
                <a:latin typeface="Times New Roman" panose="02020603050405020304" pitchFamily="18" charset="0"/>
                <a:cs typeface="Times New Roman" panose="02020603050405020304" pitchFamily="18" charset="0"/>
              </a:rPr>
              <a:t>rồi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viết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bài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tích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phẩm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truyện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khác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em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tự</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tìm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đọc</a:t>
            </a:r>
            <a:r>
              <a:rPr lang="en-US" sz="2800" dirty="0">
                <a:solidFill>
                  <a:srgbClr val="7030A0"/>
                </a:solidFill>
                <a:latin typeface="Times New Roman" panose="02020603050405020304" pitchFamily="18" charset="0"/>
                <a:cs typeface="Times New Roman" panose="02020603050405020304" pitchFamily="18" charset="0"/>
              </a:rPr>
              <a:t>.</a:t>
            </a:r>
          </a:p>
        </p:txBody>
      </p:sp>
      <p:sp>
        <p:nvSpPr>
          <p:cNvPr id="4" name="Rounded Rectangle 3"/>
          <p:cNvSpPr/>
          <p:nvPr/>
        </p:nvSpPr>
        <p:spPr>
          <a:xfrm>
            <a:off x="1782617" y="4507345"/>
            <a:ext cx="9060873" cy="151938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H</a:t>
            </a:r>
            <a:r>
              <a:rPr lang="vi-VN" sz="2800" b="1" dirty="0" smtClean="0">
                <a:solidFill>
                  <a:srgbClr val="FF0000"/>
                </a:solidFill>
                <a:latin typeface="Times New Roman" panose="02020603050405020304" pitchFamily="18" charset="0"/>
                <a:cs typeface="Times New Roman" panose="02020603050405020304" pitchFamily="18" charset="0"/>
              </a:rPr>
              <a:t>ƯỚNG DẪN</a:t>
            </a:r>
            <a:r>
              <a:rPr lang="en-US" sz="2800" b="1" dirty="0" smtClean="0">
                <a:solidFill>
                  <a:srgbClr val="FF0000"/>
                </a:solidFill>
                <a:latin typeface="Times New Roman" panose="02020603050405020304" pitchFamily="18" charset="0"/>
                <a:cs typeface="Times New Roman" panose="02020603050405020304" pitchFamily="18" charset="0"/>
              </a:rPr>
              <a:t> VỀ NHÀ:</a:t>
            </a:r>
          </a:p>
          <a:p>
            <a:pPr algn="ctr"/>
            <a:r>
              <a:rPr lang="en-US" sz="2800" dirty="0" err="1" smtClean="0">
                <a:solidFill>
                  <a:srgbClr val="FF0000"/>
                </a:solidFill>
                <a:latin typeface="Times New Roman" panose="02020603050405020304" pitchFamily="18" charset="0"/>
                <a:cs typeface="Times New Roman" panose="02020603050405020304" pitchFamily="18" charset="0"/>
              </a:rPr>
              <a:t>Soạn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tiếp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thep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Nói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nghe</a:t>
            </a:r>
            <a:r>
              <a:rPr lang="en-US" sz="2800"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Trình</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bày</a:t>
            </a:r>
            <a:r>
              <a:rPr lang="en-US" sz="2800" i="1" dirty="0">
                <a:solidFill>
                  <a:srgbClr val="FF0000"/>
                </a:solidFill>
                <a:latin typeface="Times New Roman" panose="02020603050405020304" pitchFamily="18" charset="0"/>
                <a:cs typeface="Times New Roman" panose="02020603050405020304" pitchFamily="18" charset="0"/>
              </a:rPr>
              <a:t> ý </a:t>
            </a:r>
            <a:r>
              <a:rPr lang="en-US" sz="2800" i="1" dirty="0" err="1">
                <a:solidFill>
                  <a:srgbClr val="FF0000"/>
                </a:solidFill>
                <a:latin typeface="Times New Roman" panose="02020603050405020304" pitchFamily="18" charset="0"/>
                <a:cs typeface="Times New Roman" panose="02020603050405020304" pitchFamily="18" charset="0"/>
              </a:rPr>
              <a:t>kiến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về</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một</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vấn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đề</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xã</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hội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Văn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học</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trong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sống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ngày</a:t>
            </a:r>
            <a:r>
              <a:rPr lang="en-US" sz="2800" i="1" dirty="0">
                <a:solidFill>
                  <a:srgbClr val="FF0000"/>
                </a:solidFill>
                <a:latin typeface="Times New Roman" panose="02020603050405020304" pitchFamily="18" charset="0"/>
                <a:cs typeface="Times New Roman" panose="02020603050405020304" pitchFamily="18" charset="0"/>
              </a:rPr>
              <a:t> nay).</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9990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099636" cy="6474691"/>
          </a:xfrm>
        </p:spPr>
      </p:pic>
    </p:spTree>
    <p:extLst>
      <p:ext uri="{BB962C8B-B14F-4D97-AF65-F5344CB8AC3E}">
        <p14:creationId xmlns:p14="http://schemas.microsoft.com/office/powerpoint/2010/main" val="3721128507"/>
      </p:ext>
    </p:extLst>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Rectangle 4"/>
          <p:cNvSpPr/>
          <p:nvPr/>
        </p:nvSpPr>
        <p:spPr>
          <a:xfrm>
            <a:off x="1856509" y="1690688"/>
            <a:ext cx="8349673" cy="2219838"/>
          </a:xfrm>
          <a:prstGeom prst="rect">
            <a:avLst/>
          </a:prstGeom>
        </p:spPr>
        <p:txBody>
          <a:bodyPr wrap="square">
            <a:spAutoFit/>
          </a:bodyPr>
          <a:lstStyle/>
          <a:p>
            <a:pPr marL="457200" marR="197485" algn="just">
              <a:lnSpc>
                <a:spcPct val="150000"/>
              </a:lnSpc>
              <a:spcAft>
                <a:spcPts val="0"/>
              </a:spcAft>
              <a:tabLst>
                <a:tab pos="424815" algn="l"/>
              </a:tabLst>
            </a:pPr>
            <a:r>
              <a:rPr lang="en-US" sz="3200" b="1" dirty="0">
                <a:solidFill>
                  <a:srgbClr val="0070C0"/>
                </a:solidFill>
                <a:latin typeface="Times New Roman" panose="02020603050405020304" pitchFamily="18" charset="0"/>
                <a:ea typeface="Times New Roman" panose="02020603050405020304" pitchFamily="18" charset="0"/>
              </a:rPr>
              <a:t>2. </a:t>
            </a:r>
            <a:r>
              <a:rPr lang="en-US" sz="3200" b="1" dirty="0" err="1">
                <a:solidFill>
                  <a:srgbClr val="0070C0"/>
                </a:solidFill>
                <a:latin typeface="Times New Roman" panose="02020603050405020304" pitchFamily="18" charset="0"/>
                <a:ea typeface="Times New Roman" panose="02020603050405020304" pitchFamily="18" charset="0"/>
              </a:rPr>
              <a:t>Đọc</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và</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phân</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tích</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bài</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viết</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tham</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khảo</a:t>
            </a:r>
            <a:endParaRPr lang="en-US" sz="3200" dirty="0" smtClean="0">
              <a:effectLst/>
              <a:latin typeface="Times New Roman" panose="02020603050405020304" pitchFamily="18" charset="0"/>
              <a:ea typeface="Times New Roman" panose="02020603050405020304" pitchFamily="18" charset="0"/>
            </a:endParaRPr>
          </a:p>
          <a:p>
            <a:pPr marL="457200" marR="197485" algn="just">
              <a:lnSpc>
                <a:spcPct val="150000"/>
              </a:lnSpc>
              <a:spcAft>
                <a:spcPts val="0"/>
              </a:spcAft>
              <a:tabLst>
                <a:tab pos="424815" algn="l"/>
              </a:tabLst>
            </a:pPr>
            <a:r>
              <a:rPr lang="en-US" sz="3200" b="1" dirty="0" err="1">
                <a:solidFill>
                  <a:srgbClr val="0D0D0D"/>
                </a:solidFill>
                <a:latin typeface="Times New Roman" panose="02020603050405020304" pitchFamily="18" charset="0"/>
                <a:ea typeface="Times New Roman" panose="02020603050405020304" pitchFamily="18" charset="0"/>
              </a:rPr>
              <a:t>Bài</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viết</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tham</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khảo</a:t>
            </a:r>
            <a:r>
              <a:rPr lang="en-US" sz="3200" b="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070C0"/>
                </a:solidFill>
                <a:latin typeface="Times New Roman" panose="02020603050405020304" pitchFamily="18" charset="0"/>
                <a:ea typeface="Times New Roman" panose="02020603050405020304" pitchFamily="18" charset="0"/>
              </a:rPr>
              <a:t>Bức</a:t>
            </a:r>
            <a:r>
              <a:rPr lang="en-US" sz="3200" i="1" dirty="0">
                <a:solidFill>
                  <a:srgbClr val="0070C0"/>
                </a:solidFill>
                <a:latin typeface="Times New Roman" panose="02020603050405020304" pitchFamily="18" charset="0"/>
                <a:ea typeface="Times New Roman" panose="02020603050405020304" pitchFamily="18" charset="0"/>
              </a:rPr>
              <a:t> </a:t>
            </a:r>
            <a:r>
              <a:rPr lang="en-US" sz="3200" i="1" dirty="0" err="1">
                <a:solidFill>
                  <a:srgbClr val="0070C0"/>
                </a:solidFill>
                <a:latin typeface="Times New Roman" panose="02020603050405020304" pitchFamily="18" charset="0"/>
                <a:ea typeface="Times New Roman" panose="02020603050405020304" pitchFamily="18" charset="0"/>
              </a:rPr>
              <a:t>tranh</a:t>
            </a:r>
            <a:r>
              <a:rPr lang="en-US" sz="3200" i="1" dirty="0">
                <a:solidFill>
                  <a:srgbClr val="0070C0"/>
                </a:solidFill>
                <a:latin typeface="Times New Roman" panose="02020603050405020304" pitchFamily="18" charset="0"/>
                <a:ea typeface="Times New Roman" panose="02020603050405020304" pitchFamily="18" charset="0"/>
              </a:rPr>
              <a:t> </a:t>
            </a:r>
            <a:r>
              <a:rPr lang="en-US" sz="3200" i="1" dirty="0" err="1">
                <a:solidFill>
                  <a:srgbClr val="0070C0"/>
                </a:solidFill>
                <a:latin typeface="Times New Roman" panose="02020603050405020304" pitchFamily="18" charset="0"/>
                <a:ea typeface="Times New Roman" panose="02020603050405020304" pitchFamily="18" charset="0"/>
              </a:rPr>
              <a:t>của</a:t>
            </a:r>
            <a:r>
              <a:rPr lang="en-US" sz="3200" i="1" dirty="0">
                <a:solidFill>
                  <a:srgbClr val="0070C0"/>
                </a:solidFill>
                <a:latin typeface="Times New Roman" panose="02020603050405020304" pitchFamily="18" charset="0"/>
                <a:ea typeface="Times New Roman" panose="02020603050405020304" pitchFamily="18" charset="0"/>
              </a:rPr>
              <a:t> </a:t>
            </a:r>
            <a:r>
              <a:rPr lang="en-US" sz="3200" i="1" dirty="0" err="1">
                <a:solidFill>
                  <a:srgbClr val="0070C0"/>
                </a:solidFill>
                <a:latin typeface="Times New Roman" panose="02020603050405020304" pitchFamily="18" charset="0"/>
                <a:ea typeface="Times New Roman" panose="02020603050405020304" pitchFamily="18" charset="0"/>
              </a:rPr>
              <a:t>em</a:t>
            </a:r>
            <a:r>
              <a:rPr lang="en-US" sz="3200" i="1" dirty="0">
                <a:solidFill>
                  <a:srgbClr val="0070C0"/>
                </a:solidFill>
                <a:latin typeface="Times New Roman" panose="02020603050405020304" pitchFamily="18" charset="0"/>
                <a:ea typeface="Times New Roman" panose="02020603050405020304" pitchFamily="18" charset="0"/>
              </a:rPr>
              <a:t> </a:t>
            </a:r>
            <a:r>
              <a:rPr lang="en-US" sz="3200" i="1" dirty="0" err="1">
                <a:solidFill>
                  <a:srgbClr val="0070C0"/>
                </a:solidFill>
                <a:latin typeface="Times New Roman" panose="02020603050405020304" pitchFamily="18" charset="0"/>
                <a:ea typeface="Times New Roman" panose="02020603050405020304" pitchFamily="18" charset="0"/>
              </a:rPr>
              <a:t>gái</a:t>
            </a:r>
            <a:r>
              <a:rPr lang="en-US" sz="3200" i="1" dirty="0">
                <a:solidFill>
                  <a:srgbClr val="0070C0"/>
                </a:solidFill>
                <a:latin typeface="Times New Roman" panose="02020603050405020304" pitchFamily="18" charset="0"/>
                <a:ea typeface="Times New Roman" panose="02020603050405020304" pitchFamily="18" charset="0"/>
              </a:rPr>
              <a:t> </a:t>
            </a:r>
            <a:r>
              <a:rPr lang="en-US" sz="3200" i="1" dirty="0" err="1">
                <a:solidFill>
                  <a:srgbClr val="0070C0"/>
                </a:solidFill>
                <a:latin typeface="Times New Roman" panose="02020603050405020304" pitchFamily="18" charset="0"/>
                <a:ea typeface="Times New Roman" panose="02020603050405020304" pitchFamily="18" charset="0"/>
              </a:rPr>
              <a:t>tôi</a:t>
            </a:r>
            <a:r>
              <a:rPr lang="en-US" sz="3200" i="1" dirty="0">
                <a:solidFill>
                  <a:srgbClr val="0070C0"/>
                </a:solidFill>
                <a:latin typeface="Times New Roman" panose="02020603050405020304" pitchFamily="18" charset="0"/>
                <a:ea typeface="Times New Roman" panose="02020603050405020304" pitchFamily="18" charset="0"/>
              </a:rPr>
              <a:t> – </a:t>
            </a:r>
            <a:r>
              <a:rPr lang="en-US" sz="3200" dirty="0" err="1">
                <a:solidFill>
                  <a:srgbClr val="0070C0"/>
                </a:solidFill>
                <a:latin typeface="Times New Roman" panose="02020603050405020304" pitchFamily="18" charset="0"/>
                <a:ea typeface="Times New Roman" panose="02020603050405020304" pitchFamily="18" charset="0"/>
              </a:rPr>
              <a:t>lời</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tự</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thú</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chân</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thành</a:t>
            </a:r>
            <a:r>
              <a:rPr lang="en-US" sz="3200" b="1"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Nhóm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biên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soạn</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387627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82493037"/>
              </p:ext>
            </p:extLst>
          </p:nvPr>
        </p:nvGraphicFramePr>
        <p:xfrm>
          <a:off x="406400" y="1040534"/>
          <a:ext cx="11526982" cy="5747633"/>
        </p:xfrm>
        <a:graphic>
          <a:graphicData uri="http://schemas.openxmlformats.org/drawingml/2006/table">
            <a:tbl>
              <a:tblPr firstRow="1" firstCol="1" bandRow="1"/>
              <a:tblGrid>
                <a:gridCol w="11526982">
                  <a:extLst>
                    <a:ext uri="{9D8B030D-6E8A-4147-A177-3AD203B41FA5}">
                      <a16:colId xmlns:a16="http://schemas.microsoft.com/office/drawing/2014/main" xmlns="" val="321462992"/>
                    </a:ext>
                  </a:extLst>
                </a:gridCol>
              </a:tblGrid>
              <a:tr h="472169">
                <a:tc>
                  <a:txBody>
                    <a:bodyPr/>
                    <a:lstStyle/>
                    <a:p>
                      <a:pPr algn="ctr">
                        <a:lnSpc>
                          <a:spcPct val="130000"/>
                        </a:lnSpc>
                        <a:spcAft>
                          <a:spcPts val="0"/>
                        </a:spcAft>
                        <a:tabLst>
                          <a:tab pos="1386840" algn="l"/>
                        </a:tabLst>
                      </a:pPr>
                      <a:r>
                        <a:rPr lang="en-US" sz="2800" b="1" dirty="0">
                          <a:solidFill>
                            <a:srgbClr val="FF0000"/>
                          </a:solidFill>
                          <a:effectLst/>
                          <a:latin typeface="Times New Roman" panose="02020603050405020304" pitchFamily="18" charset="0"/>
                          <a:ea typeface="Calibri" panose="020F0502020204030204" pitchFamily="34" charset="0"/>
                        </a:rPr>
                        <a:t>PHIẾU HT  01:</a:t>
                      </a:r>
                      <a:r>
                        <a:rPr lang="en-US" sz="2800"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Phân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tích</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bài</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viết</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tham</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khảo</a:t>
                      </a:r>
                      <a:endParaRPr lang="en-US" sz="2800" dirty="0">
                        <a:solidFill>
                          <a:srgbClr val="FF0000"/>
                        </a:solidFill>
                        <a:effectLst/>
                        <a:latin typeface="Times New Roman" panose="02020603050405020304" pitchFamily="18" charset="0"/>
                        <a:ea typeface="Calibri" panose="020F0502020204030204" pitchFamily="34" charset="0"/>
                      </a:endParaRPr>
                    </a:p>
                  </a:txBody>
                  <a:tcPr marL="55173" marR="55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6280918"/>
                  </a:ext>
                </a:extLst>
              </a:tr>
              <a:tr h="5192897">
                <a:tc>
                  <a:txBody>
                    <a:bodyPr/>
                    <a:lstStyle/>
                    <a:p>
                      <a:pPr indent="254000" algn="just">
                        <a:lnSpc>
                          <a:spcPct val="130000"/>
                        </a:lnSpc>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Phần</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Mở</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thiệu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rPr>
                        <a:t>?</a:t>
                      </a:r>
                    </a:p>
                    <a:p>
                      <a:pPr indent="254000" algn="just">
                        <a:lnSpc>
                          <a:spcPct val="130000"/>
                        </a:lnSpc>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truyện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rPr>
                        <a:t>?</a:t>
                      </a:r>
                    </a:p>
                    <a:p>
                      <a:pPr indent="254000" algn="just">
                        <a:lnSpc>
                          <a:spcPct val="130000"/>
                        </a:lnSpc>
                        <a:spcAft>
                          <a:spcPts val="0"/>
                        </a:spcAft>
                      </a:pPr>
                      <a:r>
                        <a:rPr lang="en-US" sz="2800" dirty="0">
                          <a:effectLst/>
                          <a:latin typeface="Times New Roman" panose="02020603050405020304" pitchFamily="18" charset="0"/>
                          <a:ea typeface="Times New Roman" panose="02020603050405020304" pitchFamily="18" charset="0"/>
                        </a:rPr>
                        <a:t>+ Theo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truyện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nổi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rPr>
                        <a:t>?</a:t>
                      </a:r>
                    </a:p>
                    <a:p>
                      <a:pPr indent="254000" algn="just">
                        <a:lnSpc>
                          <a:spcPct val="130000"/>
                        </a:lnSpc>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ấy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lựa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chọn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rPr>
                        <a:t>?</a:t>
                      </a:r>
                    </a:p>
                    <a:p>
                      <a:pPr indent="254000" algn="just">
                        <a:lnSpc>
                          <a:spcPct val="130000"/>
                        </a:lnSpc>
                        <a:spcAft>
                          <a:spcPts val="0"/>
                        </a:spcAft>
                      </a:pPr>
                      <a:r>
                        <a:rPr lang="en-US" sz="2800" dirty="0">
                          <a:effectLst/>
                          <a:latin typeface="Times New Roman" panose="02020603050405020304" pitchFamily="18" charset="0"/>
                          <a:ea typeface="Times New Roman" panose="02020603050405020304" pitchFamily="18" charset="0"/>
                        </a:rPr>
                        <a:t>+ Theo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khảo</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truyện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gì</a:t>
                      </a:r>
                      <a:r>
                        <a:rPr lang="en-US" sz="2800" dirty="0" smtClean="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txBody>
                  <a:tcPr marL="55173" marR="55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6323500"/>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048" y="215587"/>
            <a:ext cx="6744047" cy="708050"/>
          </a:xfrm>
          <a:prstGeom prst="rect">
            <a:avLst/>
          </a:prstGeom>
        </p:spPr>
      </p:pic>
    </p:spTree>
    <p:extLst>
      <p:ext uri="{BB962C8B-B14F-4D97-AF65-F5344CB8AC3E}">
        <p14:creationId xmlns:p14="http://schemas.microsoft.com/office/powerpoint/2010/main" val="77905342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Rectangle 5"/>
          <p:cNvSpPr/>
          <p:nvPr/>
        </p:nvSpPr>
        <p:spPr>
          <a:xfrm>
            <a:off x="1403928" y="277984"/>
            <a:ext cx="10852728" cy="1384995"/>
          </a:xfrm>
          <a:prstGeom prst="rect">
            <a:avLst/>
          </a:prstGeom>
        </p:spPr>
        <p:txBody>
          <a:bodyPr wrap="square">
            <a:spAutoFit/>
          </a:bodyPr>
          <a:lstStyle/>
          <a:p>
            <a:pPr marL="457200" marR="197485" algn="just">
              <a:lnSpc>
                <a:spcPct val="150000"/>
              </a:lnSpc>
              <a:spcAft>
                <a:spcPts val="0"/>
              </a:spcAft>
              <a:tabLst>
                <a:tab pos="424815" algn="l"/>
              </a:tabLst>
            </a:pPr>
            <a:r>
              <a:rPr lang="en-US" sz="2800" b="1" dirty="0" smtClean="0">
                <a:solidFill>
                  <a:srgbClr val="0070C0"/>
                </a:solidFill>
                <a:latin typeface="Times New Roman" panose="02020603050405020304" pitchFamily="18" charset="0"/>
                <a:ea typeface="Times New Roman" panose="02020603050405020304" pitchFamily="18" charset="0"/>
              </a:rPr>
              <a:t>2. </a:t>
            </a:r>
            <a:r>
              <a:rPr lang="en-US" sz="2800" b="1" dirty="0" err="1" smtClean="0">
                <a:solidFill>
                  <a:srgbClr val="0070C0"/>
                </a:solidFill>
                <a:latin typeface="Times New Roman" panose="02020603050405020304" pitchFamily="18" charset="0"/>
                <a:ea typeface="Times New Roman" panose="02020603050405020304" pitchFamily="18" charset="0"/>
              </a:rPr>
              <a:t>Đọc</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và</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phân</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tích</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bài</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viết</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tham</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khảo</a:t>
            </a:r>
            <a:endParaRPr lang="en-US" sz="2800" b="1" dirty="0" smtClean="0">
              <a:solidFill>
                <a:srgbClr val="0070C0"/>
              </a:solidFill>
              <a:latin typeface="Times New Roman" panose="02020603050405020304" pitchFamily="18" charset="0"/>
              <a:ea typeface="Times New Roman" panose="02020603050405020304" pitchFamily="18" charset="0"/>
            </a:endParaRPr>
          </a:p>
          <a:p>
            <a:pPr marL="457200" marR="197485" algn="just">
              <a:lnSpc>
                <a:spcPct val="150000"/>
              </a:lnSpc>
              <a:tabLst>
                <a:tab pos="424815" algn="l"/>
              </a:tabLst>
            </a:pPr>
            <a:r>
              <a:rPr lang="en-US" sz="2800" b="1" dirty="0" err="1" smtClean="0">
                <a:solidFill>
                  <a:srgbClr val="0D0D0D"/>
                </a:solidFill>
                <a:latin typeface="Times New Roman" panose="02020603050405020304" pitchFamily="18" charset="0"/>
                <a:ea typeface="Times New Roman" panose="02020603050405020304" pitchFamily="18" charset="0"/>
              </a:rPr>
              <a:t>Bài</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viết</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tham</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khảo</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Bức</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tranh</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của</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em</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gái</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tôi</a:t>
            </a:r>
            <a:r>
              <a:rPr lang="en-US" sz="2800" i="1" dirty="0" smtClean="0">
                <a:solidFill>
                  <a:srgbClr val="0070C0"/>
                </a:solidFill>
                <a:latin typeface="Times New Roman" panose="02020603050405020304" pitchFamily="18" charset="0"/>
                <a:ea typeface="Times New Roman" panose="02020603050405020304" pitchFamily="18" charset="0"/>
              </a:rPr>
              <a:t> – </a:t>
            </a:r>
            <a:r>
              <a:rPr lang="en-US" sz="2800" dirty="0" err="1" smtClean="0">
                <a:solidFill>
                  <a:srgbClr val="0070C0"/>
                </a:solidFill>
                <a:latin typeface="Times New Roman" panose="02020603050405020304" pitchFamily="18" charset="0"/>
                <a:ea typeface="Times New Roman" panose="02020603050405020304" pitchFamily="18" charset="0"/>
              </a:rPr>
              <a:t>lời</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tự</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thú</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chân</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thành</a:t>
            </a:r>
            <a:endParaRPr lang="en-US" sz="2800" dirty="0" smtClean="0">
              <a:effectLst/>
              <a:latin typeface="Times New Roman" panose="02020603050405020304" pitchFamily="18" charset="0"/>
              <a:ea typeface="Times New Roman" panose="02020603050405020304" pitchFamily="18" charset="0"/>
            </a:endParaRPr>
          </a:p>
        </p:txBody>
      </p:sp>
      <p:sp>
        <p:nvSpPr>
          <p:cNvPr id="7" name="Rectangle 6"/>
          <p:cNvSpPr/>
          <p:nvPr/>
        </p:nvSpPr>
        <p:spPr>
          <a:xfrm>
            <a:off x="387928" y="2140956"/>
            <a:ext cx="11129818" cy="3970318"/>
          </a:xfrm>
          <a:prstGeom prst="rect">
            <a:avLst/>
          </a:prstGeom>
        </p:spPr>
        <p:txBody>
          <a:bodyPr wrap="square">
            <a:spAutoFit/>
          </a:bodyPr>
          <a:lstStyle/>
          <a:p>
            <a:pPr algn="just">
              <a:lnSpc>
                <a:spcPct val="150000"/>
              </a:lnSpc>
            </a:pP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err="1">
                <a:solidFill>
                  <a:srgbClr val="FF0000"/>
                </a:solidFill>
                <a:latin typeface="Times New Roman" panose="02020603050405020304" pitchFamily="18" charset="0"/>
                <a:cs typeface="Times New Roman" panose="02020603050405020304" pitchFamily="18" charset="0"/>
              </a:rPr>
              <a:t>Mở</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Đoạn</a:t>
            </a:r>
            <a:r>
              <a:rPr lang="en-US" sz="2800" b="1" i="1" dirty="0">
                <a:solidFill>
                  <a:srgbClr val="FF0000"/>
                </a:solidFill>
                <a:latin typeface="Times New Roman" panose="02020603050405020304" pitchFamily="18" charset="0"/>
                <a:cs typeface="Times New Roman" panose="02020603050405020304" pitchFamily="18" charset="0"/>
              </a:rPr>
              <a:t> 1</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nêu</a:t>
            </a:r>
            <a:r>
              <a:rPr lang="en-US" sz="2800" b="1" dirty="0">
                <a:solidFill>
                  <a:srgbClr val="FF0000"/>
                </a:solidFill>
                <a:latin typeface="Times New Roman" panose="02020603050405020304" pitchFamily="18" charset="0"/>
                <a:cs typeface="Times New Roman" panose="02020603050405020304" pitchFamily="18" charset="0"/>
              </a:rPr>
              <a:t> ý </a:t>
            </a:r>
            <a:r>
              <a:rPr lang="en-US" sz="2800" b="1" dirty="0" err="1">
                <a:solidFill>
                  <a:srgbClr val="FF0000"/>
                </a:solidFill>
                <a:latin typeface="Times New Roman" panose="02020603050405020304" pitchFamily="18" charset="0"/>
                <a:cs typeface="Times New Roman" panose="02020603050405020304" pitchFamily="18" charset="0"/>
              </a:rPr>
              <a:t>kiến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Giới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thiệu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giả</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Tạ</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Duy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Anh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phẩm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Bức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tranh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em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tôi</a:t>
            </a:r>
            <a:r>
              <a:rPr lang="en-US" sz="2800" dirty="0">
                <a:solidFill>
                  <a:srgbClr val="7030A0"/>
                </a:solidFill>
                <a:latin typeface="Times New Roman" panose="02020603050405020304" pitchFamily="18" charset="0"/>
                <a:cs typeface="Times New Roman" panose="02020603050405020304" pitchFamily="18" charset="0"/>
              </a:rPr>
              <a:t>”.</a:t>
            </a:r>
          </a:p>
          <a:p>
            <a:pPr algn="just">
              <a:lnSpc>
                <a:spcPct val="150000"/>
              </a:lnSpc>
            </a:pP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Nêu</a:t>
            </a:r>
            <a:r>
              <a:rPr lang="en-US" sz="2800" dirty="0">
                <a:solidFill>
                  <a:srgbClr val="7030A0"/>
                </a:solidFill>
                <a:latin typeface="Times New Roman" panose="02020603050405020304" pitchFamily="18" charset="0"/>
                <a:cs typeface="Times New Roman" panose="02020603050405020304" pitchFamily="18" charset="0"/>
              </a:rPr>
              <a:t> ý </a:t>
            </a:r>
            <a:r>
              <a:rPr lang="en-US" sz="2800" dirty="0" err="1">
                <a:solidFill>
                  <a:srgbClr val="7030A0"/>
                </a:solidFill>
                <a:latin typeface="Times New Roman" panose="02020603050405020304" pitchFamily="18" charset="0"/>
                <a:cs typeface="Times New Roman" panose="02020603050405020304" pitchFamily="18" charset="0"/>
              </a:rPr>
              <a:t>kiến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khái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quát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về</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phẩm</a:t>
            </a:r>
            <a:r>
              <a:rPr lang="en-US" sz="2800"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Dường</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như</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trong</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mắt</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Tạ</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Duy</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Anh</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tuổi</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thơ</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là</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khoảng</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thời</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gian</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đẹp</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đẽ</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trong</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trẻo</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nhất</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của</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mỗi</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người</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Có</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thể</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thấy</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điều</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này</a:t>
            </a:r>
            <a:r>
              <a:rPr lang="en-US" sz="2800" i="1" dirty="0">
                <a:solidFill>
                  <a:srgbClr val="7030A0"/>
                </a:solidFill>
                <a:latin typeface="Times New Roman" panose="02020603050405020304" pitchFamily="18" charset="0"/>
                <a:cs typeface="Times New Roman" panose="02020603050405020304" pitchFamily="18" charset="0"/>
              </a:rPr>
              <a:t> qua </a:t>
            </a:r>
            <a:r>
              <a:rPr lang="en-US" sz="2800" i="1" dirty="0" err="1">
                <a:solidFill>
                  <a:srgbClr val="7030A0"/>
                </a:solidFill>
                <a:latin typeface="Times New Roman" panose="02020603050405020304" pitchFamily="18" charset="0"/>
                <a:cs typeface="Times New Roman" panose="02020603050405020304" pitchFamily="18" charset="0"/>
              </a:rPr>
              <a:t>truyện</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ngắn</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Bức</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tranh</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của</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em</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gái</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tôi</a:t>
            </a:r>
            <a:r>
              <a:rPr lang="en-US" sz="2800"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6375759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Rectangle 5"/>
          <p:cNvSpPr/>
          <p:nvPr/>
        </p:nvSpPr>
        <p:spPr>
          <a:xfrm>
            <a:off x="1403928" y="277984"/>
            <a:ext cx="10852728" cy="954107"/>
          </a:xfrm>
          <a:prstGeom prst="rect">
            <a:avLst/>
          </a:prstGeom>
        </p:spPr>
        <p:txBody>
          <a:bodyPr wrap="square">
            <a:spAutoFit/>
          </a:bodyPr>
          <a:lstStyle/>
          <a:p>
            <a:pPr marL="457200" marR="197485" algn="just">
              <a:spcAft>
                <a:spcPts val="0"/>
              </a:spcAft>
              <a:tabLst>
                <a:tab pos="424815" algn="l"/>
              </a:tabLst>
            </a:pPr>
            <a:r>
              <a:rPr lang="en-US" sz="2800" b="1" dirty="0" smtClean="0">
                <a:solidFill>
                  <a:srgbClr val="0070C0"/>
                </a:solidFill>
                <a:latin typeface="Times New Roman" panose="02020603050405020304" pitchFamily="18" charset="0"/>
                <a:ea typeface="Times New Roman" panose="02020603050405020304" pitchFamily="18" charset="0"/>
              </a:rPr>
              <a:t>2. </a:t>
            </a:r>
            <a:r>
              <a:rPr lang="en-US" sz="2800" b="1" dirty="0" err="1" smtClean="0">
                <a:solidFill>
                  <a:srgbClr val="0070C0"/>
                </a:solidFill>
                <a:latin typeface="Times New Roman" panose="02020603050405020304" pitchFamily="18" charset="0"/>
                <a:ea typeface="Times New Roman" panose="02020603050405020304" pitchFamily="18" charset="0"/>
              </a:rPr>
              <a:t>Đọc</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và</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phân</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tích</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bài</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viết</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tham</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khảo</a:t>
            </a:r>
            <a:endParaRPr lang="en-US" sz="2800" b="1" dirty="0" smtClean="0">
              <a:solidFill>
                <a:srgbClr val="0070C0"/>
              </a:solidFill>
              <a:latin typeface="Times New Roman" panose="02020603050405020304" pitchFamily="18" charset="0"/>
              <a:ea typeface="Times New Roman" panose="02020603050405020304" pitchFamily="18" charset="0"/>
            </a:endParaRPr>
          </a:p>
          <a:p>
            <a:pPr marL="457200" marR="197485" algn="just">
              <a:tabLst>
                <a:tab pos="424815" algn="l"/>
              </a:tabLst>
            </a:pPr>
            <a:r>
              <a:rPr lang="en-US" sz="2800" b="1" dirty="0" err="1" smtClean="0">
                <a:solidFill>
                  <a:srgbClr val="0D0D0D"/>
                </a:solidFill>
                <a:latin typeface="Times New Roman" panose="02020603050405020304" pitchFamily="18" charset="0"/>
                <a:ea typeface="Times New Roman" panose="02020603050405020304" pitchFamily="18" charset="0"/>
              </a:rPr>
              <a:t>Bài</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viết</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tham</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khảo</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Bức</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tranh</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của</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em</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gái</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tôi</a:t>
            </a:r>
            <a:r>
              <a:rPr lang="en-US" sz="2800" i="1" dirty="0" smtClean="0">
                <a:solidFill>
                  <a:srgbClr val="0070C0"/>
                </a:solidFill>
                <a:latin typeface="Times New Roman" panose="02020603050405020304" pitchFamily="18" charset="0"/>
                <a:ea typeface="Times New Roman" panose="02020603050405020304" pitchFamily="18" charset="0"/>
              </a:rPr>
              <a:t> – </a:t>
            </a:r>
            <a:r>
              <a:rPr lang="en-US" sz="2800" dirty="0" err="1" smtClean="0">
                <a:solidFill>
                  <a:srgbClr val="0070C0"/>
                </a:solidFill>
                <a:latin typeface="Times New Roman" panose="02020603050405020304" pitchFamily="18" charset="0"/>
                <a:ea typeface="Times New Roman" panose="02020603050405020304" pitchFamily="18" charset="0"/>
              </a:rPr>
              <a:t>lời</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tự</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thú</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chân</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thành</a:t>
            </a:r>
            <a:endParaRPr lang="en-US" sz="2800" dirty="0" smtClean="0">
              <a:effectLst/>
              <a:latin typeface="Times New Roman" panose="02020603050405020304" pitchFamily="18" charset="0"/>
              <a:ea typeface="Times New Roman" panose="02020603050405020304" pitchFamily="18" charset="0"/>
            </a:endParaRPr>
          </a:p>
        </p:txBody>
      </p:sp>
      <p:sp>
        <p:nvSpPr>
          <p:cNvPr id="7" name="Rectangle 6"/>
          <p:cNvSpPr/>
          <p:nvPr/>
        </p:nvSpPr>
        <p:spPr>
          <a:xfrm>
            <a:off x="350983" y="1459722"/>
            <a:ext cx="11129818" cy="5262979"/>
          </a:xfrm>
          <a:prstGeom prst="rect">
            <a:avLst/>
          </a:prstGeom>
        </p:spPr>
        <p:txBody>
          <a:bodyPr wrap="square">
            <a:spAutoFit/>
          </a:bodyPr>
          <a:lstStyle/>
          <a:p>
            <a:pPr algn="just"/>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Đoạn</a:t>
            </a:r>
            <a:r>
              <a:rPr lang="en-US" sz="2800" b="1" i="1" dirty="0">
                <a:solidFill>
                  <a:srgbClr val="FF0000"/>
                </a:solidFill>
                <a:latin typeface="Times New Roman" panose="02020603050405020304" pitchFamily="18" charset="0"/>
                <a:cs typeface="Times New Roman" panose="02020603050405020304" pitchFamily="18" charset="0"/>
              </a:rPr>
              <a:t> 2</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ngắn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gọn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 </a:t>
            </a:r>
            <a:r>
              <a:rPr lang="en-US" sz="2800" b="1" dirty="0" err="1">
                <a:solidFill>
                  <a:srgbClr val="FF0000"/>
                </a:solidFill>
                <a:latin typeface="Times New Roman" panose="02020603050405020304" pitchFamily="18" charset="0"/>
                <a:cs typeface="Times New Roman" panose="02020603050405020304" pitchFamily="18" charset="0"/>
              </a:rPr>
              <a:t>chính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chủ</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dirty="0">
                <a:solidFill>
                  <a:srgbClr val="7030A0"/>
                </a:solidFill>
                <a:latin typeface="Times New Roman" panose="02020603050405020304" pitchFamily="18" charset="0"/>
                <a:cs typeface="Times New Roman" panose="02020603050405020304" pitchFamily="18" charset="0"/>
              </a:rPr>
              <a:t>  </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Nêu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nội</a:t>
            </a:r>
            <a:r>
              <a:rPr lang="en-US" sz="2800" b="1" dirty="0">
                <a:solidFill>
                  <a:srgbClr val="7030A0"/>
                </a:solidFill>
                <a:latin typeface="Times New Roman" panose="02020603050405020304" pitchFamily="18" charset="0"/>
                <a:cs typeface="Times New Roman" panose="02020603050405020304" pitchFamily="18" charset="0"/>
              </a:rPr>
              <a:t> dung </a:t>
            </a:r>
            <a:r>
              <a:rPr lang="en-US" sz="2800" b="1" dirty="0" err="1">
                <a:solidFill>
                  <a:srgbClr val="7030A0"/>
                </a:solidFill>
                <a:latin typeface="Times New Roman" panose="02020603050405020304" pitchFamily="18" charset="0"/>
                <a:cs typeface="Times New Roman" panose="02020603050405020304" pitchFamily="18" charset="0"/>
              </a:rPr>
              <a:t>chính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của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truyện</a:t>
            </a:r>
            <a:r>
              <a:rPr lang="en-US" sz="2800" b="1"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Truyện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kể</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về</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tôi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em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Kiều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Phương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Thể</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hiện</a:t>
            </a:r>
            <a:r>
              <a:rPr lang="en-US" sz="2800" dirty="0">
                <a:solidFill>
                  <a:srgbClr val="7030A0"/>
                </a:solidFill>
                <a:latin typeface="Times New Roman" panose="02020603050405020304" pitchFamily="18" charset="0"/>
                <a:cs typeface="Times New Roman" panose="02020603050405020304" pitchFamily="18" charset="0"/>
              </a:rPr>
              <a:t> qua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số</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sự</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kiện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như</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chú</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họa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sĩ</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đến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phát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hiện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tài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năng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Kiều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Phương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Kiều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Phương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vẽ</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tranh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đạt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giải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Nhất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người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anh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từ</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ghen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tị</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tài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năng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em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trở</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hối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hận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thức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tỉnh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khi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nhận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tấm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lòng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hậu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em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gái</a:t>
            </a:r>
            <a:r>
              <a:rPr lang="en-US" sz="2800" dirty="0">
                <a:solidFill>
                  <a:srgbClr val="7030A0"/>
                </a:solidFill>
                <a:latin typeface="Times New Roman" panose="02020603050405020304" pitchFamily="18" charset="0"/>
                <a:cs typeface="Times New Roman" panose="02020603050405020304" pitchFamily="18" charset="0"/>
              </a:rPr>
              <a:t> qua </a:t>
            </a:r>
            <a:r>
              <a:rPr lang="en-US" sz="2800" dirty="0" err="1">
                <a:solidFill>
                  <a:srgbClr val="7030A0"/>
                </a:solidFill>
                <a:latin typeface="Times New Roman" panose="02020603050405020304" pitchFamily="18" charset="0"/>
                <a:cs typeface="Times New Roman" panose="02020603050405020304" pitchFamily="18" charset="0"/>
              </a:rPr>
              <a:t>bức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tranh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người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em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vẽ</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chính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mình</a:t>
            </a:r>
            <a:r>
              <a:rPr lang="en-US" sz="2800" dirty="0">
                <a:solidFill>
                  <a:srgbClr val="7030A0"/>
                </a:solidFill>
                <a:latin typeface="Times New Roman" panose="02020603050405020304" pitchFamily="18" charset="0"/>
                <a:cs typeface="Times New Roman" panose="02020603050405020304" pitchFamily="18" charset="0"/>
              </a:rPr>
              <a:t>.</a:t>
            </a:r>
          </a:p>
          <a:p>
            <a:pPr algn="just"/>
            <a:r>
              <a:rPr lang="en-US" sz="2800" dirty="0">
                <a:solidFill>
                  <a:srgbClr val="7030A0"/>
                </a:solidFill>
                <a:latin typeface="Times New Roman" panose="02020603050405020304" pitchFamily="18" charset="0"/>
                <a:cs typeface="Times New Roman" panose="02020603050405020304" pitchFamily="18" charset="0"/>
              </a:rPr>
              <a:t>  </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Chủ</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đề</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tác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phẩm</a:t>
            </a:r>
            <a:r>
              <a:rPr lang="en-US" sz="2800" b="1" dirty="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nhà</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văn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Tạ</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Duy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Anh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đã</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thể</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hiện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cách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tinh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tế</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vẻ</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đẹp</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em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sự</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ăn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năn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thức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tỉnh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anh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trai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đồng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thời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đặt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nhiều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vấn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đề</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đáng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suy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ngẫm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về</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tâm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lí</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tuổi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mới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lớn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mối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quan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hệ</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ứng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xử</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đình</a:t>
            </a:r>
            <a:r>
              <a:rPr lang="en-US" sz="2800"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006206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Rectangle 5"/>
          <p:cNvSpPr/>
          <p:nvPr/>
        </p:nvSpPr>
        <p:spPr>
          <a:xfrm>
            <a:off x="1403928" y="277984"/>
            <a:ext cx="10852728" cy="954107"/>
          </a:xfrm>
          <a:prstGeom prst="rect">
            <a:avLst/>
          </a:prstGeom>
        </p:spPr>
        <p:txBody>
          <a:bodyPr wrap="square">
            <a:spAutoFit/>
          </a:bodyPr>
          <a:lstStyle/>
          <a:p>
            <a:pPr marL="457200" marR="197485" algn="just">
              <a:spcAft>
                <a:spcPts val="0"/>
              </a:spcAft>
              <a:tabLst>
                <a:tab pos="424815" algn="l"/>
              </a:tabLst>
            </a:pPr>
            <a:r>
              <a:rPr lang="en-US" sz="2800" b="1" dirty="0" smtClean="0">
                <a:solidFill>
                  <a:srgbClr val="0070C0"/>
                </a:solidFill>
                <a:latin typeface="Times New Roman" panose="02020603050405020304" pitchFamily="18" charset="0"/>
                <a:ea typeface="Times New Roman" panose="02020603050405020304" pitchFamily="18" charset="0"/>
              </a:rPr>
              <a:t>2. </a:t>
            </a:r>
            <a:r>
              <a:rPr lang="en-US" sz="2800" b="1" dirty="0" err="1" smtClean="0">
                <a:solidFill>
                  <a:srgbClr val="0070C0"/>
                </a:solidFill>
                <a:latin typeface="Times New Roman" panose="02020603050405020304" pitchFamily="18" charset="0"/>
                <a:ea typeface="Times New Roman" panose="02020603050405020304" pitchFamily="18" charset="0"/>
              </a:rPr>
              <a:t>Đọc</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và</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phân</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tích</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bài</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viết</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tham</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khảo</a:t>
            </a:r>
            <a:endParaRPr lang="en-US" sz="2800" b="1" dirty="0" smtClean="0">
              <a:solidFill>
                <a:srgbClr val="0070C0"/>
              </a:solidFill>
              <a:latin typeface="Times New Roman" panose="02020603050405020304" pitchFamily="18" charset="0"/>
              <a:ea typeface="Times New Roman" panose="02020603050405020304" pitchFamily="18" charset="0"/>
            </a:endParaRPr>
          </a:p>
          <a:p>
            <a:pPr marL="457200" marR="197485" algn="just">
              <a:tabLst>
                <a:tab pos="424815" algn="l"/>
              </a:tabLst>
            </a:pPr>
            <a:r>
              <a:rPr lang="en-US" sz="2800" b="1" dirty="0" err="1" smtClean="0">
                <a:solidFill>
                  <a:srgbClr val="0D0D0D"/>
                </a:solidFill>
                <a:latin typeface="Times New Roman" panose="02020603050405020304" pitchFamily="18" charset="0"/>
                <a:ea typeface="Times New Roman" panose="02020603050405020304" pitchFamily="18" charset="0"/>
              </a:rPr>
              <a:t>Bài</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viết</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tham</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khảo</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Bức</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tranh</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của</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em</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gái</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tôi</a:t>
            </a:r>
            <a:r>
              <a:rPr lang="en-US" sz="2800" i="1" dirty="0" smtClean="0">
                <a:solidFill>
                  <a:srgbClr val="0070C0"/>
                </a:solidFill>
                <a:latin typeface="Times New Roman" panose="02020603050405020304" pitchFamily="18" charset="0"/>
                <a:ea typeface="Times New Roman" panose="02020603050405020304" pitchFamily="18" charset="0"/>
              </a:rPr>
              <a:t> – </a:t>
            </a:r>
            <a:r>
              <a:rPr lang="en-US" sz="2800" dirty="0" err="1" smtClean="0">
                <a:solidFill>
                  <a:srgbClr val="0070C0"/>
                </a:solidFill>
                <a:latin typeface="Times New Roman" panose="02020603050405020304" pitchFamily="18" charset="0"/>
                <a:ea typeface="Times New Roman" panose="02020603050405020304" pitchFamily="18" charset="0"/>
              </a:rPr>
              <a:t>lời</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tự</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thú</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chân</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thành</a:t>
            </a:r>
            <a:endParaRPr lang="en-US" sz="2800" dirty="0" smtClean="0">
              <a:effectLst/>
              <a:latin typeface="Times New Roman" panose="02020603050405020304" pitchFamily="18" charset="0"/>
              <a:ea typeface="Times New Roman" panose="02020603050405020304" pitchFamily="18" charset="0"/>
            </a:endParaRPr>
          </a:p>
        </p:txBody>
      </p:sp>
      <p:sp>
        <p:nvSpPr>
          <p:cNvPr id="7" name="Rectangle 6"/>
          <p:cNvSpPr/>
          <p:nvPr/>
        </p:nvSpPr>
        <p:spPr>
          <a:xfrm>
            <a:off x="350983" y="1459722"/>
            <a:ext cx="11129818" cy="5262979"/>
          </a:xfrm>
          <a:prstGeom prst="rect">
            <a:avLst/>
          </a:prstGeom>
        </p:spPr>
        <p:txBody>
          <a:bodyPr wrap="square">
            <a:spAutoFit/>
          </a:body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a:t>
            </a:r>
          </a:p>
          <a:p>
            <a:pPr algn="just"/>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Đoạn</a:t>
            </a:r>
            <a:r>
              <a:rPr lang="en-US" sz="2800" b="1" i="1" dirty="0">
                <a:solidFill>
                  <a:srgbClr val="FF0000"/>
                </a:solidFill>
                <a:latin typeface="Times New Roman" panose="02020603050405020304" pitchFamily="18" charset="0"/>
                <a:cs typeface="Times New Roman" panose="02020603050405020304" pitchFamily="18" charset="0"/>
              </a:rPr>
              <a:t> 3, 4, 5:</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Chỉ</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nổi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thuật</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dirty="0">
                <a:solidFill>
                  <a:srgbClr val="7030A0"/>
                </a:solidFill>
                <a:latin typeface="Times New Roman" panose="02020603050405020304" pitchFamily="18" charset="0"/>
                <a:cs typeface="Times New Roman" panose="02020603050405020304" pitchFamily="18" charset="0"/>
              </a:rPr>
              <a:t> + </a:t>
            </a:r>
            <a:r>
              <a:rPr lang="en-US" sz="2800" dirty="0" err="1">
                <a:solidFill>
                  <a:srgbClr val="7030A0"/>
                </a:solidFill>
                <a:latin typeface="Times New Roman" panose="02020603050405020304" pitchFamily="18" charset="0"/>
                <a:cs typeface="Times New Roman" panose="02020603050405020304" pitchFamily="18" charset="0"/>
              </a:rPr>
              <a:t>Bài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viết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đã</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chỉ</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những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đặc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điểm</a:t>
            </a:r>
            <a:r>
              <a:rPr lang="en-US" sz="2800"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nghệ</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thuật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nổi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bật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của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truyện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nghệ</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thuật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xây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dựng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nghệ</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thuật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sử</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dụng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ngôi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kể</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ngôn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ngữ</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sáng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cốt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truyện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đơn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giản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nhưng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thắt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mở</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hợp</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lí</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lối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mở</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truyện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tự</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nhiên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thúc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bất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ngờ</a:t>
            </a:r>
            <a:r>
              <a:rPr lang="en-US" sz="2800" dirty="0">
                <a:solidFill>
                  <a:srgbClr val="7030A0"/>
                </a:solidFill>
                <a:latin typeface="Times New Roman" panose="02020603050405020304" pitchFamily="18" charset="0"/>
                <a:cs typeface="Times New Roman" panose="02020603050405020304" pitchFamily="18" charset="0"/>
              </a:rPr>
              <a:t>.</a:t>
            </a:r>
          </a:p>
          <a:p>
            <a:pPr algn="just"/>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đặc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điểm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hình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thức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nghệ</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thuật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nghệ</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thuật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xây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dưng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vật</a:t>
            </a:r>
            <a:r>
              <a:rPr lang="en-US" sz="2800" dirty="0">
                <a:solidFill>
                  <a:srgbClr val="7030A0"/>
                </a:solidFill>
                <a:latin typeface="Times New Roman" panose="02020603050405020304" pitchFamily="18" charset="0"/>
                <a:cs typeface="Times New Roman" panose="02020603050405020304" pitchFamily="18" charset="0"/>
              </a:rPr>
              <a:t> qua </a:t>
            </a:r>
            <a:r>
              <a:rPr lang="en-US" sz="2800" dirty="0" err="1">
                <a:solidFill>
                  <a:srgbClr val="7030A0"/>
                </a:solidFill>
                <a:latin typeface="Times New Roman" panose="02020603050405020304" pitchFamily="18" charset="0"/>
                <a:cs typeface="Times New Roman" panose="02020603050405020304" pitchFamily="18" charset="0"/>
              </a:rPr>
              <a:t>lời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nói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cử</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chỉ</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hành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động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nghệ</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thuật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xây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dựng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cốt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truyện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ngôn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ngữ</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truyện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chỉ</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nêu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chứ</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không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được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tích</a:t>
            </a:r>
            <a:r>
              <a:rPr lang="en-US" sz="2800" dirty="0">
                <a:solidFill>
                  <a:srgbClr val="7030A0"/>
                </a:solidFill>
                <a:latin typeface="Times New Roman" panose="02020603050405020304" pitchFamily="18" charset="0"/>
                <a:cs typeface="Times New Roman" panose="02020603050405020304" pitchFamily="18" charset="0"/>
              </a:rPr>
              <a:t>.</a:t>
            </a:r>
          </a:p>
          <a:p>
            <a:pPr algn="just"/>
            <a:r>
              <a:rPr lang="en-US" sz="2800"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Nghệ</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thuật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hiện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tâm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lí</a:t>
            </a:r>
            <a:r>
              <a:rPr lang="en-US" sz="2800" b="1"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tôi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nghệ</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thuật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sử</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dụng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ngôi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kể</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thứ</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nhấtđược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tích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kĩ</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lưỡng</a:t>
            </a:r>
            <a:r>
              <a:rPr lang="en-US" sz="2800"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49154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Rectangle 5"/>
          <p:cNvSpPr/>
          <p:nvPr/>
        </p:nvSpPr>
        <p:spPr>
          <a:xfrm>
            <a:off x="1403928" y="277984"/>
            <a:ext cx="10852728" cy="1384995"/>
          </a:xfrm>
          <a:prstGeom prst="rect">
            <a:avLst/>
          </a:prstGeom>
        </p:spPr>
        <p:txBody>
          <a:bodyPr wrap="square">
            <a:spAutoFit/>
          </a:bodyPr>
          <a:lstStyle/>
          <a:p>
            <a:pPr marL="457200" marR="197485" algn="just">
              <a:lnSpc>
                <a:spcPct val="150000"/>
              </a:lnSpc>
              <a:spcAft>
                <a:spcPts val="0"/>
              </a:spcAft>
              <a:tabLst>
                <a:tab pos="424815" algn="l"/>
              </a:tabLst>
            </a:pPr>
            <a:r>
              <a:rPr lang="en-US" sz="2800" b="1" dirty="0" smtClean="0">
                <a:solidFill>
                  <a:srgbClr val="0070C0"/>
                </a:solidFill>
                <a:latin typeface="Times New Roman" panose="02020603050405020304" pitchFamily="18" charset="0"/>
                <a:ea typeface="Times New Roman" panose="02020603050405020304" pitchFamily="18" charset="0"/>
              </a:rPr>
              <a:t>2. </a:t>
            </a:r>
            <a:r>
              <a:rPr lang="en-US" sz="2800" b="1" dirty="0" err="1" smtClean="0">
                <a:solidFill>
                  <a:srgbClr val="0070C0"/>
                </a:solidFill>
                <a:latin typeface="Times New Roman" panose="02020603050405020304" pitchFamily="18" charset="0"/>
                <a:ea typeface="Times New Roman" panose="02020603050405020304" pitchFamily="18" charset="0"/>
              </a:rPr>
              <a:t>Đọc</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và</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phân</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tích</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bài</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viết</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tham</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khảo</a:t>
            </a:r>
            <a:endParaRPr lang="en-US" sz="2800" b="1" dirty="0" smtClean="0">
              <a:solidFill>
                <a:srgbClr val="0070C0"/>
              </a:solidFill>
              <a:latin typeface="Times New Roman" panose="02020603050405020304" pitchFamily="18" charset="0"/>
              <a:ea typeface="Times New Roman" panose="02020603050405020304" pitchFamily="18" charset="0"/>
            </a:endParaRPr>
          </a:p>
          <a:p>
            <a:pPr marL="457200" marR="197485" algn="just">
              <a:lnSpc>
                <a:spcPct val="150000"/>
              </a:lnSpc>
              <a:tabLst>
                <a:tab pos="424815" algn="l"/>
              </a:tabLst>
            </a:pPr>
            <a:r>
              <a:rPr lang="en-US" sz="2800" b="1" dirty="0" err="1" smtClean="0">
                <a:solidFill>
                  <a:srgbClr val="0D0D0D"/>
                </a:solidFill>
                <a:latin typeface="Times New Roman" panose="02020603050405020304" pitchFamily="18" charset="0"/>
                <a:ea typeface="Times New Roman" panose="02020603050405020304" pitchFamily="18" charset="0"/>
              </a:rPr>
              <a:t>Bài</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viết</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tham</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khảo</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Bức</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tranh</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của</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em</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gái</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tôi</a:t>
            </a:r>
            <a:r>
              <a:rPr lang="en-US" sz="2800" i="1" dirty="0" smtClean="0">
                <a:solidFill>
                  <a:srgbClr val="0070C0"/>
                </a:solidFill>
                <a:latin typeface="Times New Roman" panose="02020603050405020304" pitchFamily="18" charset="0"/>
                <a:ea typeface="Times New Roman" panose="02020603050405020304" pitchFamily="18" charset="0"/>
              </a:rPr>
              <a:t> – </a:t>
            </a:r>
            <a:r>
              <a:rPr lang="en-US" sz="2800" dirty="0" err="1" smtClean="0">
                <a:solidFill>
                  <a:srgbClr val="0070C0"/>
                </a:solidFill>
                <a:latin typeface="Times New Roman" panose="02020603050405020304" pitchFamily="18" charset="0"/>
                <a:ea typeface="Times New Roman" panose="02020603050405020304" pitchFamily="18" charset="0"/>
              </a:rPr>
              <a:t>lời</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tự</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thú</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chân</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thành</a:t>
            </a:r>
            <a:endParaRPr lang="en-US" sz="2800" dirty="0" smtClean="0">
              <a:effectLst/>
              <a:latin typeface="Times New Roman" panose="02020603050405020304" pitchFamily="18" charset="0"/>
              <a:ea typeface="Times New Roman" panose="02020603050405020304" pitchFamily="18" charset="0"/>
            </a:endParaRPr>
          </a:p>
        </p:txBody>
      </p:sp>
      <p:sp>
        <p:nvSpPr>
          <p:cNvPr id="7" name="Rectangle 6"/>
          <p:cNvSpPr/>
          <p:nvPr/>
        </p:nvSpPr>
        <p:spPr>
          <a:xfrm>
            <a:off x="387928" y="2140956"/>
            <a:ext cx="11129818" cy="2677656"/>
          </a:xfrm>
          <a:prstGeom prst="rect">
            <a:avLst/>
          </a:prstGeom>
        </p:spPr>
        <p:txBody>
          <a:bodyPr wrap="square">
            <a:spAutoFit/>
          </a:bodyPr>
          <a:lstStyle/>
          <a:p>
            <a:pPr algn="just">
              <a:lnSpc>
                <a:spcPct val="200000"/>
              </a:lnSpc>
            </a:pP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cuối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ý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truyện</a:t>
            </a:r>
            <a:r>
              <a:rPr lang="en-US" sz="2800" b="1" dirty="0">
                <a:solidFill>
                  <a:srgbClr val="FF0000"/>
                </a:solidFill>
                <a:latin typeface="Times New Roman" panose="02020603050405020304" pitchFamily="18" charset="0"/>
                <a:cs typeface="Times New Roman" panose="02020603050405020304" pitchFamily="18" charset="0"/>
              </a:rPr>
              <a:t>.</a:t>
            </a:r>
          </a:p>
          <a:p>
            <a:pPr algn="just">
              <a:lnSpc>
                <a:spcPct val="200000"/>
              </a:lnSpc>
            </a:pP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Bức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767673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3522</Words>
  <Application>Microsoft Office PowerPoint</Application>
  <PresentationFormat>Widescreen</PresentationFormat>
  <Paragraphs>275</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Microsoft Sans Serif</vt:lpstr>
      <vt:lpstr>MS Mincho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DELL</cp:lastModifiedBy>
  <cp:revision>13</cp:revision>
  <dcterms:created xsi:type="dcterms:W3CDTF">2023-11-22T05:19:50Z</dcterms:created>
  <dcterms:modified xsi:type="dcterms:W3CDTF">2026-03-31T15:34:07Z</dcterms:modified>
</cp:coreProperties>
</file>