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9" r:id="rId2"/>
    <p:sldId id="301" r:id="rId3"/>
    <p:sldId id="367" r:id="rId4"/>
    <p:sldId id="350" r:id="rId5"/>
    <p:sldId id="368" r:id="rId6"/>
    <p:sldId id="369" r:id="rId7"/>
    <p:sldId id="370" r:id="rId8"/>
    <p:sldId id="361" r:id="rId9"/>
    <p:sldId id="372" r:id="rId10"/>
    <p:sldId id="373" r:id="rId11"/>
    <p:sldId id="374" r:id="rId12"/>
    <p:sldId id="358" r:id="rId13"/>
    <p:sldId id="3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00"/>
    <a:srgbClr val="3333FF"/>
    <a:srgbClr val="3333CC"/>
    <a:srgbClr val="FFCCFF"/>
    <a:srgbClr val="FF0066"/>
    <a:srgbClr val="CC0066"/>
    <a:srgbClr val="FF00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8</a:t>
            </a:fld>
            <a:endParaRPr lang="en-US"/>
          </a:p>
        </p:txBody>
      </p:sp>
    </p:spTree>
    <p:extLst>
      <p:ext uri="{BB962C8B-B14F-4D97-AF65-F5344CB8AC3E}">
        <p14:creationId xmlns:p14="http://schemas.microsoft.com/office/powerpoint/2010/main" val="344172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12</a:t>
            </a:fld>
            <a:endParaRPr lang="en-US"/>
          </a:p>
        </p:txBody>
      </p:sp>
    </p:spTree>
    <p:extLst>
      <p:ext uri="{BB962C8B-B14F-4D97-AF65-F5344CB8AC3E}">
        <p14:creationId xmlns:p14="http://schemas.microsoft.com/office/powerpoint/2010/main" val="21997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13</a:t>
            </a:fld>
            <a:endParaRPr lang="en-US"/>
          </a:p>
        </p:txBody>
      </p:sp>
    </p:spTree>
    <p:extLst>
      <p:ext uri="{BB962C8B-B14F-4D97-AF65-F5344CB8AC3E}">
        <p14:creationId xmlns:p14="http://schemas.microsoft.com/office/powerpoint/2010/main" val="2735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05728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03888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457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82306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665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11181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38029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3091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86054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82226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A2CF3-161D-4290-9691-8A065EC2791C}"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78510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A2CF3-161D-4290-9691-8A065EC2791C}"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37354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CA2CF3-161D-4290-9691-8A065EC2791C}"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51439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6059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06164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168626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CA2CF3-161D-4290-9691-8A065EC2791C}" type="datetimeFigureOut">
              <a:rPr lang="en-US" smtClean="0"/>
              <a:t>4/14/2026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817192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51466" y="1286903"/>
            <a:ext cx="6096000" cy="2519857"/>
          </a:xfrm>
          <a:prstGeom prst="rect">
            <a:avLst/>
          </a:prstGeom>
        </p:spPr>
        <p:txBody>
          <a:bodyPr>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14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THÊM HIỆU ỨNG CHO TRANG CHIẾU </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3" y="1413490"/>
            <a:ext cx="9958317" cy="337323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và tùy chọn thêm cho kiểu hiệu ứng vừa chọn ở Bước 2</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 </a:t>
            </a:r>
            <a:r>
              <a:rPr lang="en-US" sz="2800" b="1">
                <a:latin typeface="Times New Roman" panose="02020603050405020304" pitchFamily="18" charset="0"/>
                <a:ea typeface="Times New Roman" panose="02020603050405020304" pitchFamily="18" charset="0"/>
              </a:rPr>
              <a:t>Transitions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Để thiết lập hiệu ứng cho tất cả các trang chiếu trong bài trình chiếu, nháy chọn lệnh </a:t>
            </a:r>
            <a:r>
              <a:rPr lang="en-US" sz="2800" b="1">
                <a:latin typeface="Times New Roman" panose="02020603050405020304" pitchFamily="18" charset="0"/>
                <a:ea typeface="Times New Roman" panose="02020603050405020304" pitchFamily="18" charset="0"/>
              </a:rPr>
              <a:t>Apply To All</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Timing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146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092" y="3152625"/>
            <a:ext cx="5911875"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2060"/>
                </a:solidFill>
                <a:latin typeface="Times New Roman" panose="02020603050405020304" pitchFamily="18" charset="0"/>
                <a:ea typeface="Times New Roman" panose="02020603050405020304" pitchFamily="18" charset="0"/>
              </a:rPr>
              <a:t>Hình 6. Nhóm Timing cho dải lệnh Transitions</a:t>
            </a:r>
          </a:p>
        </p:txBody>
      </p:sp>
      <p:pic>
        <p:nvPicPr>
          <p:cNvPr id="4" name="Picture 3"/>
          <p:cNvPicPr>
            <a:picLocks noChangeAspect="1"/>
          </p:cNvPicPr>
          <p:nvPr/>
        </p:nvPicPr>
        <p:blipFill rotWithShape="1">
          <a:blip r:embed="rId2"/>
          <a:srcRect l="70384" t="7416" r="7798" b="80271"/>
          <a:stretch/>
        </p:blipFill>
        <p:spPr>
          <a:xfrm>
            <a:off x="3039092" y="928041"/>
            <a:ext cx="6011217" cy="1907405"/>
          </a:xfrm>
          <a:prstGeom prst="rect">
            <a:avLst/>
          </a:prstGeom>
        </p:spPr>
      </p:pic>
      <p:sp>
        <p:nvSpPr>
          <p:cNvPr id="5" name="Rectangle 4"/>
          <p:cNvSpPr/>
          <p:nvPr/>
        </p:nvSpPr>
        <p:spPr>
          <a:xfrm>
            <a:off x="1055426" y="4457795"/>
            <a:ext cx="10094795" cy="1384995"/>
          </a:xfrm>
          <a:prstGeom prst="rect">
            <a:avLst/>
          </a:prstGeom>
        </p:spPr>
        <p:txBody>
          <a:bodyPr wrap="square">
            <a:spAutoFit/>
          </a:bodyPr>
          <a:lstStyle/>
          <a:p>
            <a:pPr algn="just"/>
            <a:r>
              <a:rPr lang="en-US" sz="2800" i="1">
                <a:solidFill>
                  <a:srgbClr val="CC00CC"/>
                </a:solidFill>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Chỉ có một hiệu ứng xuất hiện cho chuyển tiếp các trang chiếu. Khi lựa chọn một kiểu xuất hiện khác thì kiểu xuất hiện đã chọn trước đó sẽ mất đi</a:t>
            </a:r>
            <a:endParaRPr lang="en-US" sz="2800"/>
          </a:p>
        </p:txBody>
      </p:sp>
    </p:spTree>
    <p:extLst>
      <p:ext uri="{BB962C8B-B14F-4D97-AF65-F5344CB8AC3E}">
        <p14:creationId xmlns:p14="http://schemas.microsoft.com/office/powerpoint/2010/main" val="7467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032" y="1813331"/>
            <a:ext cx="10058598" cy="4210383"/>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tạo bài trình chiếu giới thiệu một chủ đề về quê hương em, chẳng hạn về danh lam thắng cảnh, danh nhân văn hóa, ngành nghề thủ công, món ăn đặc sản, … Trong bài trình chiếu đó cần sử dụng các hiệu ứng cho các đối tượng trên trang chiếu và hiệu ứng chuyển trang chiếu</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Hãy bổ sung vào bài trình chiếu ở phần Luyện tập: hình ảnh minh họa, địa chỉ những trang web giới thiệu chi tiết về một nội dung trong bài trình bày.</a:t>
            </a:r>
          </a:p>
        </p:txBody>
      </p:sp>
    </p:spTree>
    <p:extLst>
      <p:ext uri="{BB962C8B-B14F-4D97-AF65-F5344CB8AC3E}">
        <p14:creationId xmlns:p14="http://schemas.microsoft.com/office/powerpoint/2010/main" val="1501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115" y="1810012"/>
            <a:ext cx="9771797" cy="4176528"/>
          </a:xfrm>
          <a:prstGeom prst="rect">
            <a:avLst/>
          </a:prstGeom>
        </p:spPr>
        <p:txBody>
          <a:bodyPr wrap="square">
            <a:spAutoFit/>
          </a:bodyPr>
          <a:lstStyle/>
          <a:p>
            <a:pPr indent="2286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đã làm được những việc nào sau đây?</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đoạn văn bản trong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nhiều hiệu ứng cho cùng một đoạn văn bản hoặc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chuyển tiếp giữa các trang chiếu trongg một bài trình chiếu</a:t>
            </a:r>
          </a:p>
        </p:txBody>
      </p:sp>
    </p:spTree>
    <p:extLst>
      <p:ext uri="{BB962C8B-B14F-4D97-AF65-F5344CB8AC3E}">
        <p14:creationId xmlns:p14="http://schemas.microsoft.com/office/powerpoint/2010/main" val="42295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9222" y="1723183"/>
            <a:ext cx="10031104" cy="4022640"/>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Hiệu ứng cho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là cách xuất hiện hoặc biến mất các trang chiếu, cách đưa những đối tượng trên một trang chiếu xuất hiện hoặc biến mất ở những thời điểm khác nhau.</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có thể chọn cho một đối tượng trên trang chiếu:</a:t>
            </a:r>
            <a:r>
              <a:rPr lang="en-US" sz="2800" b="1">
                <a:latin typeface="Times New Roman" panose="02020603050405020304" pitchFamily="18" charset="0"/>
                <a:ea typeface="Times New Roman" panose="02020603050405020304" pitchFamily="18" charset="0"/>
              </a:rPr>
              <a:t> Animations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chuyển trang chiếu:</a:t>
            </a:r>
            <a:r>
              <a:rPr lang="en-US" sz="2800" b="1">
                <a:latin typeface="Times New Roman" panose="02020603050405020304" pitchFamily="18" charset="0"/>
                <a:ea typeface="Times New Roman" panose="02020603050405020304" pitchFamily="18" charset="0"/>
              </a:rPr>
              <a:t> Transitions</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6" b="83815"/>
          <a:stretch/>
        </p:blipFill>
        <p:spPr>
          <a:xfrm>
            <a:off x="634464" y="3682310"/>
            <a:ext cx="10979694" cy="1183943"/>
          </a:xfrm>
          <a:prstGeom prst="rect">
            <a:avLst/>
          </a:prstGeom>
        </p:spPr>
      </p:pic>
      <p:pic>
        <p:nvPicPr>
          <p:cNvPr id="3" name="Picture 2"/>
          <p:cNvPicPr>
            <a:picLocks noChangeAspect="1"/>
          </p:cNvPicPr>
          <p:nvPr/>
        </p:nvPicPr>
        <p:blipFill rotWithShape="1">
          <a:blip r:embed="rId3"/>
          <a:srcRect l="-2" r="-18" b="83815"/>
          <a:stretch/>
        </p:blipFill>
        <p:spPr>
          <a:xfrm>
            <a:off x="764118" y="923531"/>
            <a:ext cx="10720386" cy="1183943"/>
          </a:xfrm>
          <a:prstGeom prst="rect">
            <a:avLst/>
          </a:prstGeom>
        </p:spPr>
      </p:pic>
      <p:sp>
        <p:nvSpPr>
          <p:cNvPr id="5" name="Rectangle 4"/>
          <p:cNvSpPr/>
          <p:nvPr/>
        </p:nvSpPr>
        <p:spPr>
          <a:xfrm>
            <a:off x="3909682" y="2316849"/>
            <a:ext cx="3799438"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1. Dải lệnh </a:t>
            </a:r>
            <a:r>
              <a:rPr lang="en-US" sz="2400" b="1" i="1">
                <a:solidFill>
                  <a:srgbClr val="0070C0"/>
                </a:solidFill>
                <a:latin typeface="Times New Roman" panose="02020603050405020304" pitchFamily="18" charset="0"/>
                <a:ea typeface="Times New Roman" panose="02020603050405020304" pitchFamily="18" charset="0"/>
              </a:rPr>
              <a:t>Animations</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937125" y="5149211"/>
            <a:ext cx="3771995" cy="483017"/>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2. Dải lệnh </a:t>
            </a:r>
            <a:r>
              <a:rPr lang="en-US" sz="2400" b="1" i="1">
                <a:solidFill>
                  <a:srgbClr val="0070C0"/>
                </a:solidFill>
                <a:latin typeface="Times New Roman" panose="02020603050405020304" pitchFamily="18" charset="0"/>
                <a:ea typeface="Times New Roman" panose="02020603050405020304" pitchFamily="18" charset="0"/>
              </a:rPr>
              <a:t>Transitions</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603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6285" y="1937047"/>
            <a:ext cx="10372299" cy="3527119"/>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2. Tạo hiệu ứng cho các đối tượng trên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View</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Normal</a:t>
            </a:r>
            <a:r>
              <a:rPr lang="en-US" sz="2800">
                <a:latin typeface="Times New Roman" panose="02020603050405020304" pitchFamily="18" charset="0"/>
                <a:ea typeface="Times New Roman" panose="02020603050405020304" pitchFamily="18" charset="0"/>
              </a:rPr>
              <a:t>, chọn đoạn văn bản hoặc cả hộp văn bản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Animations</a:t>
            </a:r>
            <a:r>
              <a:rPr lang="en-US" sz="2800">
                <a:latin typeface="Times New Roman" panose="02020603050405020304" pitchFamily="18" charset="0"/>
                <a:ea typeface="Times New Roman" panose="02020603050405020304" pitchFamily="18" charset="0"/>
              </a:rPr>
              <a:t>, chọn nhóm hiệu ứng để mở danh mục các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kiểu hiệu ứng</a:t>
            </a:r>
          </a:p>
        </p:txBody>
      </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44453" y="5173527"/>
            <a:ext cx="3812262" cy="517065"/>
          </a:xfrm>
          <a:prstGeom prst="rect">
            <a:avLst/>
          </a:prstGeom>
        </p:spPr>
        <p:txBody>
          <a:bodyPr wrap="none">
            <a:spAutoFit/>
          </a:bodyPr>
          <a:lstStyle/>
          <a:p>
            <a:pPr algn="just">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3. Chọn hiệu ứng Fly in</a:t>
            </a:r>
          </a:p>
        </p:txBody>
      </p:sp>
      <p:pic>
        <p:nvPicPr>
          <p:cNvPr id="4" name="Picture 3">
            <a:extLst>
              <a:ext uri="{FF2B5EF4-FFF2-40B4-BE49-F238E27FC236}">
                <a16:creationId xmlns:a16="http://schemas.microsoft.com/office/drawing/2014/main" id="{D151AEB5-54B8-1B33-275F-8DC8767C2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2" y="0"/>
            <a:ext cx="12239152" cy="6858001"/>
          </a:xfrm>
          <a:prstGeom prst="rect">
            <a:avLst/>
          </a:prstGeom>
        </p:spPr>
      </p:pic>
      <p:cxnSp>
        <p:nvCxnSpPr>
          <p:cNvPr id="7" name="Straight Arrow Connector 6"/>
          <p:cNvCxnSpPr/>
          <p:nvPr/>
        </p:nvCxnSpPr>
        <p:spPr>
          <a:xfrm flipV="1">
            <a:off x="2540411" y="416586"/>
            <a:ext cx="15202" cy="395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12" y="1588512"/>
            <a:ext cx="9988061" cy="28777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Lưu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Không nên sử dụng quá nhiều hiệu ứng động vì làm giảm sự tập trung của người xem vào phần nội dung.</a:t>
            </a: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chọn hướng xuất hiện của đối tượng khi diễn ra hiệu ứng</a:t>
            </a: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a:t>
            </a:r>
          </a:p>
        </p:txBody>
      </p:sp>
    </p:spTree>
    <p:extLst>
      <p:ext uri="{BB962C8B-B14F-4D97-AF65-F5344CB8AC3E}">
        <p14:creationId xmlns:p14="http://schemas.microsoft.com/office/powerpoint/2010/main" val="403083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81181" t="66721" r="5948" b="19094"/>
          <a:stretch/>
        </p:blipFill>
        <p:spPr bwMode="auto">
          <a:xfrm>
            <a:off x="3766784" y="1680631"/>
            <a:ext cx="4746440" cy="285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85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5593" y="1677448"/>
            <a:ext cx="10003809" cy="2382191"/>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3. Tạo hiệu ứng chuyển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trang chiếu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Transitions</a:t>
            </a:r>
            <a:r>
              <a:rPr lang="en-US" sz="2800">
                <a:latin typeface="Times New Roman" panose="02020603050405020304" pitchFamily="18" charset="0"/>
                <a:ea typeface="Times New Roman" panose="02020603050405020304" pitchFamily="18" charset="0"/>
              </a:rPr>
              <a:t>, chọn nhóm </a:t>
            </a:r>
            <a:r>
              <a:rPr lang="en-US" sz="2800" b="1">
                <a:latin typeface="Times New Roman" panose="02020603050405020304" pitchFamily="18" charset="0"/>
                <a:ea typeface="Times New Roman" panose="02020603050405020304" pitchFamily="18" charset="0"/>
              </a:rPr>
              <a:t>Transitions to</a:t>
            </a: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This Slide</a:t>
            </a:r>
            <a:r>
              <a:rPr lang="en-US" sz="2800">
                <a:latin typeface="Times New Roman" panose="02020603050405020304" pitchFamily="18" charset="0"/>
                <a:ea typeface="Times New Roman" panose="02020603050405020304" pitchFamily="18" charset="0"/>
              </a:rPr>
              <a:t>, chọn một kiểu hiệu ứng trong danh mục </a:t>
            </a:r>
          </a:p>
        </p:txBody>
      </p:sp>
    </p:spTree>
    <p:extLst>
      <p:ext uri="{BB962C8B-B14F-4D97-AF65-F5344CB8AC3E}">
        <p14:creationId xmlns:p14="http://schemas.microsoft.com/office/powerpoint/2010/main" val="104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752" b="10130"/>
          <a:stretch/>
        </p:blipFill>
        <p:spPr>
          <a:xfrm>
            <a:off x="1733123" y="433316"/>
            <a:ext cx="9840178" cy="5448868"/>
          </a:xfrm>
          <a:prstGeom prst="rect">
            <a:avLst/>
          </a:prstGeom>
        </p:spPr>
      </p:pic>
      <p:sp>
        <p:nvSpPr>
          <p:cNvPr id="5" name="Rectangle 4"/>
          <p:cNvSpPr/>
          <p:nvPr/>
        </p:nvSpPr>
        <p:spPr>
          <a:xfrm>
            <a:off x="2798639" y="5882184"/>
            <a:ext cx="6813084" cy="483017"/>
          </a:xfrm>
          <a:prstGeom prst="rect">
            <a:avLst/>
          </a:prstGeom>
        </p:spPr>
        <p:txBody>
          <a:bodyPr wrap="non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Hình 5. Chọn hiệu ứng Doors cho chuyển trang chiếu</a:t>
            </a:r>
          </a:p>
        </p:txBody>
      </p:sp>
      <p:sp>
        <p:nvSpPr>
          <p:cNvPr id="6" name="Oval 5"/>
          <p:cNvSpPr/>
          <p:nvPr/>
        </p:nvSpPr>
        <p:spPr>
          <a:xfrm>
            <a:off x="4232230" y="4435939"/>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Doors</a:t>
            </a:r>
          </a:p>
        </p:txBody>
      </p:sp>
      <p:cxnSp>
        <p:nvCxnSpPr>
          <p:cNvPr id="7" name="Straight Arrow Connector 6"/>
          <p:cNvCxnSpPr/>
          <p:nvPr/>
        </p:nvCxnSpPr>
        <p:spPr>
          <a:xfrm flipV="1">
            <a:off x="5075412" y="3447463"/>
            <a:ext cx="28851" cy="988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3078</TotalTime>
  <Words>545</Words>
  <Application>Microsoft Office PowerPoint</Application>
  <PresentationFormat>Widescreen</PresentationFormat>
  <Paragraphs>39</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534</cp:revision>
  <dcterms:created xsi:type="dcterms:W3CDTF">2022-01-27T15:18:21Z</dcterms:created>
  <dcterms:modified xsi:type="dcterms:W3CDTF">2026-04-14T03:19:14Z</dcterms:modified>
</cp:coreProperties>
</file>