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14"/>
  </p:notesMasterIdLst>
  <p:sldIdLst>
    <p:sldId id="269" r:id="rId3"/>
    <p:sldId id="336" r:id="rId4"/>
    <p:sldId id="360" r:id="rId5"/>
    <p:sldId id="409" r:id="rId6"/>
    <p:sldId id="390" r:id="rId7"/>
    <p:sldId id="411" r:id="rId8"/>
    <p:sldId id="406" r:id="rId9"/>
    <p:sldId id="388" r:id="rId10"/>
    <p:sldId id="391" r:id="rId11"/>
    <p:sldId id="419" r:id="rId12"/>
    <p:sldId id="404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/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7661" autoAdjust="0"/>
  </p:normalViewPr>
  <p:slideViewPr>
    <p:cSldViewPr snapToGrid="0" showGuides="1">
      <p:cViewPr varScale="1">
        <p:scale>
          <a:sx n="72" d="100"/>
          <a:sy n="72" d="100"/>
        </p:scale>
        <p:origin x="1003" y="58"/>
      </p:cViewPr>
      <p:guideLst>
        <p:guide orient="horz" pos="2116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D21ECA-C5C2-4100-AA2A-13192F757650}" type="datetimeFigureOut">
              <a:rPr lang="en-US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EECD15-1EA6-4ECF-954F-02B06B69223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ECD15-1EA6-4ECF-954F-02B06B6922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658F6D-C533-4281-A577-6D82F53F6A1E}" type="datetimeFigureOut">
              <a:rPr lang="vi-VN"/>
              <a:t>07/04/2026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FDEE4C-90AC-4CE6-8F0E-EDDB4EB967C9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423037-F684-4392-9141-4E0C91C815DE}" type="datetimeFigureOut">
              <a:rPr lang="vi-VN"/>
              <a:t>07/04/2026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1E9CC8-133E-438E-9994-114B0FEF51A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028217-23B0-47B9-B6E4-B294B723609B}" type="datetimeFigureOut">
              <a:rPr lang="vi-VN"/>
              <a:t>07/04/2026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AE769D-D5DF-4E32-9E09-C0999E0866C9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9CA4F-D21C-4F97-8277-099BEA7D76D1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26950-7B1B-4F83-B20C-A8614D0797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5556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A3C72-B9FE-4EA0-A69C-B85594706B58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6EDC7-BD80-42C8-82C6-5BDA230D1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8455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65385-F4D5-431B-9408-BD7E6FA7FBD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7592C-5E04-461D-BDEA-C953A533F3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24168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FE459-16B5-4093-BBC8-79172A935D9C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E633-2CAD-4282-8D66-AFA54F85D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5009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1CB96-4128-4026-AD94-0CE7E05A717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09700-1AF8-4269-A9AA-7C19D8E55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7668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E7303-7EE7-40FA-B4DC-0629719AFB17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3BE68-C92F-49C2-BF27-2013B3CADA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55007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82DEE-1B19-4290-9ACE-8F445BC1AF45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3B39B-46EC-456A-A4BE-E2488D3C1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518761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5E5B9-0F7C-4A6E-ADF4-1E9A2E03EF75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6A455-9C5C-498C-8ACB-4C8CE165C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7799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89351D-D6B7-4715-8632-6908FF450557}" type="datetimeFigureOut">
              <a:rPr lang="vi-VN"/>
              <a:t>07/04/2026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D6E7C-1F81-4846-A1C7-268BE9FBD2CB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90264-576E-4F4D-BFE1-F21A85BCE83D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C2C64-43F2-40E6-93D4-67A01DF6D6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6164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E193-9A61-49B3-8102-EB7BC6E56A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4452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E193-9A61-49B3-8102-EB7BC6E56A66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026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E193-9A61-49B3-8102-EB7BC6E56A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60881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E193-9A61-49B3-8102-EB7BC6E56A66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14867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E193-9A61-49B3-8102-EB7BC6E56A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80853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B08D7-6002-4DB5-817E-6AF34C6E56CB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F78D2-5334-4776-A1DF-7271F06DAC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75895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AF073-CEC8-4DF6-BFC7-CE3808981D5C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B6CAC-963C-4A02-BE59-548F2D2C39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42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E193-9A61-49B3-8102-EB7BC6E56A66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644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3E5235-7C98-48EF-B31C-D6AFCDC3F633}" type="datetimeFigureOut">
              <a:rPr lang="vi-VN"/>
              <a:t>07/04/2026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E20656-DAAD-491B-B611-4C5CE2C114D8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715603-601B-4176-97A8-886069DB1484}" type="datetimeFigureOut">
              <a:rPr lang="vi-VN"/>
              <a:t>07/04/2026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F4A41C-B911-4660-A59D-90C931A2C001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D1562C-F06E-4E7E-9C5D-8C48488AC18C}" type="datetimeFigureOut">
              <a:rPr lang="vi-VN"/>
              <a:t>07/04/2026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60A99E-A580-4808-A829-F79CC25F490C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BB2725-75D6-4312-B3AF-A4D915DA8DBB}" type="datetimeFigureOut">
              <a:rPr lang="vi-VN"/>
              <a:t>07/04/2026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10DB50-A806-4F07-8645-12A18DBA20FE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F99F9F-D43B-46C0-8D2A-F2CB8F6F163D}" type="datetimeFigureOut">
              <a:rPr lang="vi-VN"/>
              <a:t>07/04/2026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3967D3-D21F-451A-B82A-00B6EF910054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1D0B8A-A0EE-4793-9AC1-46962D90B9D3}" type="datetimeFigureOut">
              <a:rPr lang="vi-VN"/>
              <a:t>07/04/2026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6C718A-A84C-47FF-9D7A-FC05478C6783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9758C5-A6FE-4BE4-AFBE-6B3127D9F0C6}" type="datetimeFigureOut">
              <a:rPr lang="vi-VN"/>
              <a:t>07/04/2026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3CAA6D-543C-4648-AE4C-620EED1D858B}" type="slidenum">
              <a:rPr lang="vi-VN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133426gsfxbpjp44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25" y="2924175"/>
            <a:ext cx="56515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1133426gsfxbpjp44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0188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2" descr="1707962tj3hg7yh59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16807" y="127873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8" descr="1181071cimzwdep76"/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3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8" descr="1181071cimzwdep76"/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924175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" descr="1228827kvwbhhiily"/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/>
          <p:cNvSpPr/>
          <p:nvPr userDrawn="1"/>
        </p:nvSpPr>
        <p:spPr>
          <a:xfrm>
            <a:off x="4630738" y="5313363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C041D70-CA28-41C8-87AF-AB4C587A4EFE}"/>
              </a:ext>
            </a:extLst>
          </p:cNvPr>
          <p:cNvSpPr/>
          <p:nvPr/>
        </p:nvSpPr>
        <p:spPr bwMode="auto">
          <a:xfrm>
            <a:off x="304800" y="323850"/>
            <a:ext cx="11229975" cy="3524250"/>
          </a:xfrm>
          <a:prstGeom prst="cloudCallout">
            <a:avLst>
              <a:gd name="adj1" fmla="val -21342"/>
              <a:gd name="adj2" fmla="val 70608"/>
            </a:avLst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667510" y="1102360"/>
            <a:ext cx="8856980" cy="1774189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3600" dirty="0"/>
              <a:t>Em hãy viết thuật toán giải phương trình bậc nhất ax + b= 0 bằng liệt kê các bước hoặc bằng sơ đồ khối 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F12AB0-2F01-4F4E-8AE7-7E68C05D8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5" b="99872" l="4167" r="56167">
                        <a14:foregroundMark x1="14917" y1="14615" x2="13417" y2="10128"/>
                        <a14:foregroundMark x1="36000" y1="12051" x2="36167" y2="7051"/>
                        <a14:foregroundMark x1="25667" y1="31923" x2="30167" y2="30000"/>
                        <a14:foregroundMark x1="42500" y1="26026" x2="40333" y2="37821"/>
                        <a14:foregroundMark x1="18500" y1="55513" x2="15667" y2="66154"/>
                        <a14:foregroundMark x1="11250" y1="68333" x2="18917" y2="75897"/>
                        <a14:foregroundMark x1="18917" y1="75897" x2="19250" y2="75897"/>
                        <a14:foregroundMark x1="26167" y1="90769" x2="25083" y2="97692"/>
                        <a14:foregroundMark x1="25083" y1="97692" x2="24750" y2="97692"/>
                        <a14:foregroundMark x1="32917" y1="99615" x2="36000" y2="99359"/>
                        <a14:foregroundMark x1="4167" y1="35000" x2="5667" y2="35897"/>
                        <a14:foregroundMark x1="52750" y1="38462" x2="56167" y2="36154"/>
                        <a14:foregroundMark x1="23417" y1="99359" x2="24000" y2="99615"/>
                        <a14:foregroundMark x1="27833" y1="99872" x2="25667" y2="99872"/>
                        <a14:foregroundMark x1="34167" y1="99615" x2="36333" y2="99872"/>
                        <a14:backgroundMark x1="50917" y1="30769" x2="49833" y2="33077"/>
                        <a14:backgroundMark x1="7417" y1="43077" x2="7417" y2="4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" t="4873" r="42177" b="-257"/>
          <a:stretch/>
        </p:blipFill>
        <p:spPr bwMode="auto">
          <a:xfrm>
            <a:off x="1163109" y="3797012"/>
            <a:ext cx="2720887" cy="30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1" animBg="1"/>
      <p:bldP spid="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A0FA234-317F-482A-BB87-1310473468F0}"/>
              </a:ext>
            </a:extLst>
          </p:cNvPr>
          <p:cNvSpPr/>
          <p:nvPr/>
        </p:nvSpPr>
        <p:spPr bwMode="auto">
          <a:xfrm>
            <a:off x="0" y="545432"/>
            <a:ext cx="4138863" cy="2253915"/>
          </a:xfrm>
          <a:prstGeom prst="cloudCallout">
            <a:avLst>
              <a:gd name="adj1" fmla="val -4554"/>
              <a:gd name="adj2" fmla="val 1386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ADE09-9A67-4C32-AE9D-89167A5C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r="4663" b="6596"/>
          <a:stretch/>
        </p:blipFill>
        <p:spPr>
          <a:xfrm>
            <a:off x="4363452" y="170519"/>
            <a:ext cx="6047875" cy="651696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9A5941-9190-44BE-BACA-DE7151812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5" b="99872" l="4167" r="56167">
                        <a14:foregroundMark x1="14917" y1="14615" x2="13417" y2="10128"/>
                        <a14:foregroundMark x1="36000" y1="12051" x2="36167" y2="7051"/>
                        <a14:foregroundMark x1="25667" y1="31923" x2="30167" y2="30000"/>
                        <a14:foregroundMark x1="42500" y1="26026" x2="40333" y2="37821"/>
                        <a14:foregroundMark x1="18500" y1="55513" x2="15667" y2="66154"/>
                        <a14:foregroundMark x1="11250" y1="68333" x2="18917" y2="75897"/>
                        <a14:foregroundMark x1="18917" y1="75897" x2="19250" y2="75897"/>
                        <a14:foregroundMark x1="26167" y1="90769" x2="25083" y2="97692"/>
                        <a14:foregroundMark x1="25083" y1="97692" x2="24750" y2="97692"/>
                        <a14:foregroundMark x1="32917" y1="99615" x2="36000" y2="99359"/>
                        <a14:foregroundMark x1="4167" y1="35000" x2="5667" y2="35897"/>
                        <a14:foregroundMark x1="52750" y1="38462" x2="56167" y2="36154"/>
                        <a14:foregroundMark x1="23417" y1="99359" x2="24000" y2="99615"/>
                        <a14:foregroundMark x1="27833" y1="99872" x2="25667" y2="99872"/>
                        <a14:foregroundMark x1="34167" y1="99615" x2="36333" y2="99872"/>
                        <a14:backgroundMark x1="50917" y1="30769" x2="49833" y2="33077"/>
                        <a14:backgroundMark x1="7417" y1="43077" x2="7417" y2="4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" t="4873" r="42177" b="-257"/>
          <a:stretch/>
        </p:blipFill>
        <p:spPr bwMode="auto">
          <a:xfrm>
            <a:off x="-146169" y="4058653"/>
            <a:ext cx="2488316" cy="27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8E16D8-14A5-4D64-8205-1F0A0CBD6070}"/>
              </a:ext>
            </a:extLst>
          </p:cNvPr>
          <p:cNvSpPr/>
          <p:nvPr/>
        </p:nvSpPr>
        <p:spPr>
          <a:xfrm>
            <a:off x="205329" y="1130042"/>
            <a:ext cx="3436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mô phỏng trên Scratch</a:t>
            </a:r>
          </a:p>
        </p:txBody>
      </p:sp>
    </p:spTree>
    <p:extLst>
      <p:ext uri="{BB962C8B-B14F-4D97-AF65-F5344CB8AC3E}">
        <p14:creationId xmlns:p14="http://schemas.microsoft.com/office/powerpoint/2010/main" val="13772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88495"/>
            <a:ext cx="10972800" cy="582613"/>
          </a:xfrm>
        </p:spPr>
        <p:txBody>
          <a:bodyPr>
            <a:normAutofit fontScale="90000"/>
          </a:bodyPr>
          <a:lstStyle/>
          <a:p>
            <a:r>
              <a:rPr lang="en-US"/>
              <a:t>Sử dụng khối lệnh if ......else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72AAF-C74A-4359-A4F8-F9824768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81" y="771108"/>
            <a:ext cx="7418143" cy="608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C3177C-51EA-4BAE-804D-5FD974B1316E}"/>
              </a:ext>
            </a:extLst>
          </p:cNvPr>
          <p:cNvSpPr/>
          <p:nvPr/>
        </p:nvSpPr>
        <p:spPr>
          <a:xfrm>
            <a:off x="787400" y="342721"/>
            <a:ext cx="1068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Thuật toán giải phương trình bậc nhất: ax + b = 0</a:t>
            </a:r>
            <a:endParaRPr lang="en-US" b="1"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0163DC-1015-41F7-B586-6F17DAFE6175}"/>
              </a:ext>
            </a:extLst>
          </p:cNvPr>
          <p:cNvSpPr/>
          <p:nvPr/>
        </p:nvSpPr>
        <p:spPr>
          <a:xfrm>
            <a:off x="610870" y="1313586"/>
            <a:ext cx="10685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Bước 1.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Nhập hai số thực a, b</a:t>
            </a:r>
            <a:endParaRPr lang="en-US" sz="3200"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A34F1-C774-421C-95CC-544A16A79FE0}"/>
              </a:ext>
            </a:extLst>
          </p:cNvPr>
          <p:cNvSpPr/>
          <p:nvPr/>
        </p:nvSpPr>
        <p:spPr>
          <a:xfrm>
            <a:off x="614287" y="2047443"/>
            <a:ext cx="10537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Bước 2.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Nếu a = 0</a:t>
            </a:r>
            <a:endParaRPr lang="en-US" sz="3200"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67791-A136-4E3D-A9D1-3A0CEF7D2EBA}"/>
              </a:ext>
            </a:extLst>
          </p:cNvPr>
          <p:cNvSpPr/>
          <p:nvPr/>
        </p:nvSpPr>
        <p:spPr>
          <a:xfrm>
            <a:off x="614287" y="2701845"/>
            <a:ext cx="10537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Bước 2.1.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Nếu b ≠0 thì thông báo phương trình vô định, rồi kết thúc;</a:t>
            </a:r>
            <a:endParaRPr lang="en-US" sz="3200"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29C7B-6BF0-4B40-B466-BA51E13294DF}"/>
              </a:ext>
            </a:extLst>
          </p:cNvPr>
          <p:cNvSpPr/>
          <p:nvPr/>
        </p:nvSpPr>
        <p:spPr>
          <a:xfrm>
            <a:off x="614287" y="3871942"/>
            <a:ext cx="10537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Bước 2.2.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Nếu b = 0 thì gán x = 0 rồi chuyển sang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bước 4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;</a:t>
            </a:r>
            <a:endParaRPr lang="en-US" sz="3200"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40DE68-A134-4817-A2B9-C3F8140395F6}"/>
              </a:ext>
            </a:extLst>
          </p:cNvPr>
          <p:cNvSpPr/>
          <p:nvPr/>
        </p:nvSpPr>
        <p:spPr>
          <a:xfrm>
            <a:off x="610870" y="4651877"/>
            <a:ext cx="10537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Bước 3.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 x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 -b/a</a:t>
            </a:r>
            <a:endParaRPr lang="en-US" sz="3200"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180FB4-9059-4B8F-B3BF-554F5AA26B0B}"/>
              </a:ext>
            </a:extLst>
          </p:cNvPr>
          <p:cNvSpPr/>
          <p:nvPr/>
        </p:nvSpPr>
        <p:spPr>
          <a:xfrm>
            <a:off x="610870" y="5431812"/>
            <a:ext cx="10685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Bước 4.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#9Slide03 Roboto" panose="02000000000000000000" pitchFamily="2" charset="0"/>
                <a:cs typeface="Times New Roman" panose="02020603050405020304" pitchFamily="18" charset="0"/>
              </a:rPr>
              <a:t>Đưa ra nghiệm X, rồi kết thúc.</a:t>
            </a:r>
            <a:endParaRPr lang="en-US" sz="3200">
              <a:latin typeface="Times New Roman" panose="02020603050405020304" pitchFamily="18" charset="0"/>
              <a:ea typeface="#9Slide03 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3867" y="101134"/>
            <a:ext cx="2725057" cy="582613"/>
          </a:xfrm>
        </p:spPr>
        <p:txBody>
          <a:bodyPr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Sơ đồ khối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4F2EC8-3E12-42EC-9A1B-5E68C19588C8}"/>
              </a:ext>
            </a:extLst>
          </p:cNvPr>
          <p:cNvGrpSpPr/>
          <p:nvPr/>
        </p:nvGrpSpPr>
        <p:grpSpPr>
          <a:xfrm>
            <a:off x="1790490" y="124444"/>
            <a:ext cx="3753060" cy="1276348"/>
            <a:chOff x="1809540" y="124444"/>
            <a:chExt cx="3753060" cy="12763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C373C0-0A9D-4E2B-BE24-7CF8DD4FD3E6}"/>
                </a:ext>
              </a:extLst>
            </p:cNvPr>
            <p:cNvSpPr/>
            <p:nvPr/>
          </p:nvSpPr>
          <p:spPr bwMode="auto">
            <a:xfrm>
              <a:off x="1809540" y="124444"/>
              <a:ext cx="3753060" cy="1276348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BCFACB-B063-4145-8CF3-B5281295366B}"/>
                </a:ext>
              </a:extLst>
            </p:cNvPr>
            <p:cNvSpPr txBox="1"/>
            <p:nvPr/>
          </p:nvSpPr>
          <p:spPr>
            <a:xfrm>
              <a:off x="2571215" y="440227"/>
              <a:ext cx="2505814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Nhập hai số a, 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A40C31-767A-4309-8738-19D54D32978F}"/>
              </a:ext>
            </a:extLst>
          </p:cNvPr>
          <p:cNvGrpSpPr/>
          <p:nvPr/>
        </p:nvGrpSpPr>
        <p:grpSpPr>
          <a:xfrm>
            <a:off x="1809539" y="5244929"/>
            <a:ext cx="3753060" cy="1488624"/>
            <a:chOff x="1809539" y="5244929"/>
            <a:chExt cx="3753060" cy="148862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4E49F8-2084-4FEC-AEF7-13BA13109650}"/>
                </a:ext>
              </a:extLst>
            </p:cNvPr>
            <p:cNvSpPr/>
            <p:nvPr/>
          </p:nvSpPr>
          <p:spPr bwMode="auto">
            <a:xfrm>
              <a:off x="1809539" y="5244929"/>
              <a:ext cx="3753060" cy="148862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BA9C2B-ACBA-4411-8700-7C5FFE510D4F}"/>
                </a:ext>
              </a:extLst>
            </p:cNvPr>
            <p:cNvSpPr txBox="1"/>
            <p:nvPr/>
          </p:nvSpPr>
          <p:spPr>
            <a:xfrm>
              <a:off x="1973277" y="5586272"/>
              <a:ext cx="358932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Thông báo PT vô định rồi kết thúc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0B06FD-5C49-4E97-A347-B9D1E86CC37E}"/>
              </a:ext>
            </a:extLst>
          </p:cNvPr>
          <p:cNvGrpSpPr/>
          <p:nvPr/>
        </p:nvGrpSpPr>
        <p:grpSpPr>
          <a:xfrm>
            <a:off x="5728969" y="1995769"/>
            <a:ext cx="2614931" cy="899830"/>
            <a:chOff x="5728969" y="1995769"/>
            <a:chExt cx="2614931" cy="899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C0B0ED-0D94-458E-A767-770B1559A9F7}"/>
                </a:ext>
              </a:extLst>
            </p:cNvPr>
            <p:cNvSpPr/>
            <p:nvPr/>
          </p:nvSpPr>
          <p:spPr bwMode="auto">
            <a:xfrm>
              <a:off x="5728969" y="1995769"/>
              <a:ext cx="2614931" cy="89983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11AC14-6818-466E-B1B1-B6A9AB0D6423}"/>
                </a:ext>
              </a:extLst>
            </p:cNvPr>
            <p:cNvSpPr txBox="1"/>
            <p:nvPr/>
          </p:nvSpPr>
          <p:spPr>
            <a:xfrm>
              <a:off x="5914499" y="2229459"/>
              <a:ext cx="23722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 -b/a</a:t>
              </a:r>
              <a:endPara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15C2F9-659C-4431-8CC1-C5FFD2ED501F}"/>
              </a:ext>
            </a:extLst>
          </p:cNvPr>
          <p:cNvGrpSpPr/>
          <p:nvPr/>
        </p:nvGrpSpPr>
        <p:grpSpPr>
          <a:xfrm>
            <a:off x="1988914" y="3534954"/>
            <a:ext cx="3314700" cy="1276350"/>
            <a:chOff x="1988914" y="3534954"/>
            <a:chExt cx="3314700" cy="1276350"/>
          </a:xfrm>
        </p:grpSpPr>
        <p:sp>
          <p:nvSpPr>
            <p:cNvPr id="10" name="Flowchart: Decision 9">
              <a:extLst>
                <a:ext uri="{FF2B5EF4-FFF2-40B4-BE49-F238E27FC236}">
                  <a16:creationId xmlns:a16="http://schemas.microsoft.com/office/drawing/2014/main" id="{4E8D2965-16BD-4378-8CF8-BC127A4093A6}"/>
                </a:ext>
              </a:extLst>
            </p:cNvPr>
            <p:cNvSpPr/>
            <p:nvPr/>
          </p:nvSpPr>
          <p:spPr bwMode="auto">
            <a:xfrm>
              <a:off x="1988914" y="3534954"/>
              <a:ext cx="3314700" cy="1276350"/>
            </a:xfrm>
            <a:prstGeom prst="flowChartDecision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EB0612-2794-4174-BF26-98CD71501986}"/>
                </a:ext>
              </a:extLst>
            </p:cNvPr>
            <p:cNvSpPr txBox="1"/>
            <p:nvPr/>
          </p:nvSpPr>
          <p:spPr>
            <a:xfrm>
              <a:off x="2404391" y="3911519"/>
              <a:ext cx="28992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 </a:t>
              </a:r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= 0</a:t>
              </a:r>
              <a:endPara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0D36B5-6183-47B3-A796-107063672A57}"/>
              </a:ext>
            </a:extLst>
          </p:cNvPr>
          <p:cNvGrpSpPr/>
          <p:nvPr/>
        </p:nvGrpSpPr>
        <p:grpSpPr>
          <a:xfrm>
            <a:off x="2131252" y="1854647"/>
            <a:ext cx="3067033" cy="1276350"/>
            <a:chOff x="2131252" y="1854647"/>
            <a:chExt cx="3067033" cy="1276350"/>
          </a:xfrm>
        </p:grpSpPr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92988D73-AE99-4DE5-852C-77CC1A8E731F}"/>
                </a:ext>
              </a:extLst>
            </p:cNvPr>
            <p:cNvSpPr/>
            <p:nvPr/>
          </p:nvSpPr>
          <p:spPr bwMode="auto">
            <a:xfrm>
              <a:off x="2131252" y="1854647"/>
              <a:ext cx="3067033" cy="1276350"/>
            </a:xfrm>
            <a:prstGeom prst="flowChartDecision">
              <a:avLst/>
            </a:prstGeom>
            <a:solidFill>
              <a:srgbClr val="FFC000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1DDCEB-3343-4804-B83C-0C4858D5AB95}"/>
                </a:ext>
              </a:extLst>
            </p:cNvPr>
            <p:cNvSpPr txBox="1"/>
            <p:nvPr/>
          </p:nvSpPr>
          <p:spPr>
            <a:xfrm>
              <a:off x="2475965" y="2236302"/>
              <a:ext cx="23241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 = 0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D5BF80-DB1C-4752-AA7A-0EA7FCC527E5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 bwMode="auto">
          <a:xfrm flipH="1">
            <a:off x="3664769" y="1400792"/>
            <a:ext cx="2251" cy="45385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4DE098-C2B4-4EEA-8C7D-6BF5D843596D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3664769" y="3130997"/>
            <a:ext cx="0" cy="41637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FDF1DE-F644-427D-9ACA-F849FA934E12}"/>
              </a:ext>
            </a:extLst>
          </p:cNvPr>
          <p:cNvCxnSpPr>
            <a:cxnSpLocks/>
          </p:cNvCxnSpPr>
          <p:nvPr/>
        </p:nvCxnSpPr>
        <p:spPr bwMode="auto">
          <a:xfrm>
            <a:off x="3664768" y="4789481"/>
            <a:ext cx="0" cy="46365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BCD274-8CE7-41B5-9802-D8A51318FE7F}"/>
              </a:ext>
            </a:extLst>
          </p:cNvPr>
          <p:cNvCxnSpPr>
            <a:cxnSpLocks/>
          </p:cNvCxnSpPr>
          <p:nvPr/>
        </p:nvCxnSpPr>
        <p:spPr bwMode="auto">
          <a:xfrm>
            <a:off x="5198284" y="2491069"/>
            <a:ext cx="530684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86E419-BB56-40BE-9AC6-B84C9DAAE53D}"/>
              </a:ext>
            </a:extLst>
          </p:cNvPr>
          <p:cNvCxnSpPr>
            <a:cxnSpLocks/>
            <a:stCxn id="11" idx="3"/>
            <a:endCxn id="26" idx="2"/>
          </p:cNvCxnSpPr>
          <p:nvPr/>
        </p:nvCxnSpPr>
        <p:spPr bwMode="auto">
          <a:xfrm>
            <a:off x="8343900" y="2445684"/>
            <a:ext cx="447157" cy="346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E10859-0903-48F7-89EA-F7B5CC603E69}"/>
              </a:ext>
            </a:extLst>
          </p:cNvPr>
          <p:cNvGrpSpPr/>
          <p:nvPr/>
        </p:nvGrpSpPr>
        <p:grpSpPr>
          <a:xfrm>
            <a:off x="8791057" y="1810973"/>
            <a:ext cx="3324743" cy="1276350"/>
            <a:chOff x="8791057" y="1810973"/>
            <a:chExt cx="3324743" cy="127635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E7278D-1D87-4054-A00A-062B34141017}"/>
                </a:ext>
              </a:extLst>
            </p:cNvPr>
            <p:cNvSpPr/>
            <p:nvPr/>
          </p:nvSpPr>
          <p:spPr bwMode="auto">
            <a:xfrm>
              <a:off x="8791057" y="1810973"/>
              <a:ext cx="3324743" cy="127635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780E81-3BE3-47D5-8F97-C3AA6686AC14}"/>
                </a:ext>
              </a:extLst>
            </p:cNvPr>
            <p:cNvSpPr txBox="1"/>
            <p:nvPr/>
          </p:nvSpPr>
          <p:spPr>
            <a:xfrm>
              <a:off x="9036102" y="1972094"/>
              <a:ext cx="290057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Đưa ra x rồi kết thúc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7DD1C6-8484-45F1-9675-30E69443F218}"/>
              </a:ext>
            </a:extLst>
          </p:cNvPr>
          <p:cNvGrpSpPr/>
          <p:nvPr/>
        </p:nvGrpSpPr>
        <p:grpSpPr>
          <a:xfrm>
            <a:off x="5813806" y="3429335"/>
            <a:ext cx="3753060" cy="1488624"/>
            <a:chOff x="5813806" y="3429335"/>
            <a:chExt cx="3753060" cy="14886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E78F90-DBEE-4528-8B33-C493289F6943}"/>
                </a:ext>
              </a:extLst>
            </p:cNvPr>
            <p:cNvSpPr/>
            <p:nvPr/>
          </p:nvSpPr>
          <p:spPr bwMode="auto">
            <a:xfrm>
              <a:off x="5813806" y="3429335"/>
              <a:ext cx="3753060" cy="148862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B7C897-A572-42E1-A962-2A325C4AF76F}"/>
                </a:ext>
              </a:extLst>
            </p:cNvPr>
            <p:cNvSpPr txBox="1"/>
            <p:nvPr/>
          </p:nvSpPr>
          <p:spPr>
            <a:xfrm>
              <a:off x="5977544" y="3770678"/>
              <a:ext cx="358932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Thông báo PT vô nghiệm rồi kết thúc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C1155C-0521-44F0-999C-DC3261706946}"/>
              </a:ext>
            </a:extLst>
          </p:cNvPr>
          <p:cNvCxnSpPr>
            <a:cxnSpLocks/>
          </p:cNvCxnSpPr>
          <p:nvPr/>
        </p:nvCxnSpPr>
        <p:spPr bwMode="auto">
          <a:xfrm>
            <a:off x="5303614" y="4176541"/>
            <a:ext cx="530684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72CA52B-9709-4A51-B7A2-7AF9B300480F}"/>
              </a:ext>
            </a:extLst>
          </p:cNvPr>
          <p:cNvSpPr txBox="1"/>
          <p:nvPr/>
        </p:nvSpPr>
        <p:spPr>
          <a:xfrm>
            <a:off x="3686069" y="2976998"/>
            <a:ext cx="10924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ED4591-B67A-4DC9-ABA1-5DBDA3A8446F}"/>
              </a:ext>
            </a:extLst>
          </p:cNvPr>
          <p:cNvSpPr txBox="1"/>
          <p:nvPr/>
        </p:nvSpPr>
        <p:spPr>
          <a:xfrm>
            <a:off x="4873368" y="1944653"/>
            <a:ext cx="10745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FF890-BA84-4A9F-86FF-A72B3CAD7557}"/>
              </a:ext>
            </a:extLst>
          </p:cNvPr>
          <p:cNvSpPr txBox="1"/>
          <p:nvPr/>
        </p:nvSpPr>
        <p:spPr>
          <a:xfrm>
            <a:off x="3707572" y="4692041"/>
            <a:ext cx="10924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795AA8-2135-4CC3-977E-198BC42699D5}"/>
              </a:ext>
            </a:extLst>
          </p:cNvPr>
          <p:cNvSpPr txBox="1"/>
          <p:nvPr/>
        </p:nvSpPr>
        <p:spPr>
          <a:xfrm>
            <a:off x="5021451" y="3599835"/>
            <a:ext cx="10745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Cô Gái Suy Nghĩ PNG Miễn Phí Tải Về - Lovepik">
            <a:extLst>
              <a:ext uri="{FF2B5EF4-FFF2-40B4-BE49-F238E27FC236}">
                <a16:creationId xmlns:a16="http://schemas.microsoft.com/office/drawing/2014/main" id="{4B9D75BB-F9FA-42A6-B43E-66EA33AD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6" b="99701" l="9780" r="89721">
                        <a14:foregroundMark x1="69162" y1="13074" x2="69760" y2="18862"/>
                        <a14:foregroundMark x1="65269" y1="18064" x2="64172" y2="21956"/>
                        <a14:foregroundMark x1="70259" y1="7186" x2="63573" y2="7485"/>
                        <a14:foregroundMark x1="53892" y1="55788" x2="55289" y2="62176"/>
                        <a14:foregroundMark x1="34132" y1="56687" x2="44411" y2="64172"/>
                        <a14:foregroundMark x1="62176" y1="53094" x2="55988" y2="56587"/>
                        <a14:foregroundMark x1="55988" y1="56587" x2="49701" y2="63872"/>
                        <a14:foregroundMark x1="63573" y1="53593" x2="60878" y2="53293"/>
                        <a14:foregroundMark x1="34132" y1="53892" x2="31637" y2="55289"/>
                        <a14:foregroundMark x1="32236" y1="79441" x2="36427" y2="82236"/>
                        <a14:foregroundMark x1="60279" y1="80838" x2="59681" y2="86427"/>
                        <a14:foregroundMark x1="46707" y1="91417" x2="46707" y2="98104"/>
                        <a14:foregroundMark x1="52196" y1="95309" x2="51896" y2="99701"/>
                        <a14:foregroundMark x1="41118" y1="96707" x2="40818" y2="99202"/>
                        <a14:foregroundMark x1="38024" y1="97206" x2="65868" y2="97206"/>
                        <a14:foregroundMark x1="38024" y1="97505" x2="34132" y2="97206"/>
                        <a14:foregroundMark x1="33333" y1="96707" x2="33633" y2="98104"/>
                        <a14:foregroundMark x1="35529" y1="94212" x2="33333" y2="99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0844" y="2493335"/>
            <a:ext cx="2364998" cy="23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2EADA7C-AF23-4714-9490-85BBB2D00318}"/>
              </a:ext>
            </a:extLst>
          </p:cNvPr>
          <p:cNvSpPr/>
          <p:nvPr/>
        </p:nvSpPr>
        <p:spPr bwMode="auto">
          <a:xfrm>
            <a:off x="644692" y="1213887"/>
            <a:ext cx="11313968" cy="1609524"/>
          </a:xfrm>
          <a:prstGeom prst="wedgeEllipseCallout">
            <a:avLst>
              <a:gd name="adj1" fmla="val -44248"/>
              <a:gd name="adj2" fmla="val 82216"/>
            </a:avLst>
          </a:prstGeom>
          <a:solidFill>
            <a:srgbClr val="FFDF7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763821" y="1466918"/>
            <a:ext cx="9075709" cy="179765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eaLnBrk="0" hangingPunct="0"/>
            <a:r>
              <a:rPr lang="en-US">
                <a:solidFill>
                  <a:srgbClr val="000000"/>
                </a:solidFill>
              </a:rPr>
              <a:t>Câu 1: Cấu trúc rẽ nhánh là gì? Có những loại cấu trúc rẽ nhánh  nào?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65518D-923A-47D8-97E8-57800DD99477}"/>
              </a:ext>
            </a:extLst>
          </p:cNvPr>
          <p:cNvCxnSpPr>
            <a:cxnSpLocks/>
          </p:cNvCxnSpPr>
          <p:nvPr/>
        </p:nvCxnSpPr>
        <p:spPr>
          <a:xfrm>
            <a:off x="6891292" y="3794927"/>
            <a:ext cx="771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45E35EDB-A173-4220-8645-D7BD85E93F03}"/>
              </a:ext>
            </a:extLst>
          </p:cNvPr>
          <p:cNvSpPr/>
          <p:nvPr/>
        </p:nvSpPr>
        <p:spPr>
          <a:xfrm>
            <a:off x="7662725" y="3258448"/>
            <a:ext cx="3582791" cy="1072955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kiện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CDD31F-8529-43A3-9972-37E23871E4CB}"/>
              </a:ext>
            </a:extLst>
          </p:cNvPr>
          <p:cNvSpPr/>
          <p:nvPr/>
        </p:nvSpPr>
        <p:spPr>
          <a:xfrm>
            <a:off x="6096000" y="4678980"/>
            <a:ext cx="1849054" cy="52892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A8FCD5-DE95-4D63-B61D-31A43AAFEB25}"/>
              </a:ext>
            </a:extLst>
          </p:cNvPr>
          <p:cNvCxnSpPr/>
          <p:nvPr/>
        </p:nvCxnSpPr>
        <p:spPr>
          <a:xfrm>
            <a:off x="6891292" y="3802482"/>
            <a:ext cx="0" cy="906723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54DE16-A863-4C57-96C5-8F51EFFF9B7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9454122" y="2759751"/>
            <a:ext cx="1989" cy="498697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24">
            <a:extLst>
              <a:ext uri="{FF2B5EF4-FFF2-40B4-BE49-F238E27FC236}">
                <a16:creationId xmlns:a16="http://schemas.microsoft.com/office/drawing/2014/main" id="{86D2058D-1BBF-468A-90BF-4E7339098565}"/>
              </a:ext>
            </a:extLst>
          </p:cNvPr>
          <p:cNvSpPr txBox="1"/>
          <p:nvPr/>
        </p:nvSpPr>
        <p:spPr>
          <a:xfrm>
            <a:off x="6720503" y="3331637"/>
            <a:ext cx="837123" cy="412769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B9E60B78-C5A6-4DDA-A023-D831F1787659}"/>
              </a:ext>
            </a:extLst>
          </p:cNvPr>
          <p:cNvSpPr txBox="1"/>
          <p:nvPr/>
        </p:nvSpPr>
        <p:spPr>
          <a:xfrm>
            <a:off x="9454115" y="4281887"/>
            <a:ext cx="608726" cy="467233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FF38FFA2-82EC-4BDF-A3BE-A60E728AD6A0}"/>
              </a:ext>
            </a:extLst>
          </p:cNvPr>
          <p:cNvSpPr txBox="1"/>
          <p:nvPr/>
        </p:nvSpPr>
        <p:spPr>
          <a:xfrm>
            <a:off x="6096000" y="5879562"/>
            <a:ext cx="5138461" cy="826571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Điều kiện đúng thì thực hiện 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 1,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Sai thì thực hiện 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ệnh 2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D0BC2381-50C4-4B71-A7BB-E7A02691FAFF}"/>
              </a:ext>
            </a:extLst>
          </p:cNvPr>
          <p:cNvSpPr txBox="1"/>
          <p:nvPr/>
        </p:nvSpPr>
        <p:spPr>
          <a:xfrm>
            <a:off x="6406792" y="2201048"/>
            <a:ext cx="4838724" cy="54301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 trúc rẽ nhánh dạng đầy đủ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AD2379-B33E-4387-84BC-525161785E6A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454115" y="4331403"/>
            <a:ext cx="6" cy="347577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E482B7A-CB9F-4A3C-9233-68608FF580F1}"/>
              </a:ext>
            </a:extLst>
          </p:cNvPr>
          <p:cNvSpPr/>
          <p:nvPr/>
        </p:nvSpPr>
        <p:spPr>
          <a:xfrm>
            <a:off x="8660817" y="4678980"/>
            <a:ext cx="1849054" cy="52892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 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AE3389-D7C6-44D2-BC0F-8CE95FD6418F}"/>
              </a:ext>
            </a:extLst>
          </p:cNvPr>
          <p:cNvCxnSpPr/>
          <p:nvPr/>
        </p:nvCxnSpPr>
        <p:spPr>
          <a:xfrm>
            <a:off x="9475991" y="5177678"/>
            <a:ext cx="0" cy="604482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611C8E-2DC5-4E22-882A-67BC85E890B0}"/>
              </a:ext>
            </a:extLst>
          </p:cNvPr>
          <p:cNvCxnSpPr/>
          <p:nvPr/>
        </p:nvCxnSpPr>
        <p:spPr>
          <a:xfrm>
            <a:off x="6950939" y="5464807"/>
            <a:ext cx="2505170" cy="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088D4B-16D6-4FCE-89F8-C2E4E953F2CE}"/>
              </a:ext>
            </a:extLst>
          </p:cNvPr>
          <p:cNvCxnSpPr/>
          <p:nvPr/>
        </p:nvCxnSpPr>
        <p:spPr>
          <a:xfrm>
            <a:off x="6931057" y="5207902"/>
            <a:ext cx="19882" cy="25690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658EB3-2CC4-4983-8996-922293B86751}"/>
              </a:ext>
            </a:extLst>
          </p:cNvPr>
          <p:cNvCxnSpPr>
            <a:cxnSpLocks/>
          </p:cNvCxnSpPr>
          <p:nvPr/>
        </p:nvCxnSpPr>
        <p:spPr>
          <a:xfrm flipV="1">
            <a:off x="1052790" y="4213987"/>
            <a:ext cx="555002" cy="8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D2A7FE14-E2A7-48CF-B45D-F8417C5F6046}"/>
              </a:ext>
            </a:extLst>
          </p:cNvPr>
          <p:cNvSpPr/>
          <p:nvPr/>
        </p:nvSpPr>
        <p:spPr>
          <a:xfrm>
            <a:off x="1607794" y="3504526"/>
            <a:ext cx="3350161" cy="1436652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kiện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2FC388-CD3A-4DAF-9D10-1A286A08C399}"/>
              </a:ext>
            </a:extLst>
          </p:cNvPr>
          <p:cNvSpPr/>
          <p:nvPr/>
        </p:nvSpPr>
        <p:spPr>
          <a:xfrm>
            <a:off x="232881" y="5141494"/>
            <a:ext cx="1639816" cy="62077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01F6B8-6CE6-4CE6-A956-B51684B75C67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052790" y="4255843"/>
            <a:ext cx="0" cy="885651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0C65C6-E6FC-408E-9D59-017CAB94C6F6}"/>
              </a:ext>
            </a:extLst>
          </p:cNvPr>
          <p:cNvCxnSpPr/>
          <p:nvPr/>
        </p:nvCxnSpPr>
        <p:spPr>
          <a:xfrm flipV="1">
            <a:off x="1865918" y="5481380"/>
            <a:ext cx="1445859" cy="1773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E8E486-1946-4D19-9371-A6551C3D55EF}"/>
              </a:ext>
            </a:extLst>
          </p:cNvPr>
          <p:cNvCxnSpPr/>
          <p:nvPr/>
        </p:nvCxnSpPr>
        <p:spPr>
          <a:xfrm>
            <a:off x="3282874" y="2883750"/>
            <a:ext cx="17632" cy="620776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 Box 9">
            <a:extLst>
              <a:ext uri="{FF2B5EF4-FFF2-40B4-BE49-F238E27FC236}">
                <a16:creationId xmlns:a16="http://schemas.microsoft.com/office/drawing/2014/main" id="{04E20F66-A05B-4C74-8490-2887C46B18FA}"/>
              </a:ext>
            </a:extLst>
          </p:cNvPr>
          <p:cNvSpPr txBox="1"/>
          <p:nvPr/>
        </p:nvSpPr>
        <p:spPr>
          <a:xfrm>
            <a:off x="876382" y="3595688"/>
            <a:ext cx="978012" cy="54983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19DF93F6-ECB8-4997-B239-282C03354C36}"/>
              </a:ext>
            </a:extLst>
          </p:cNvPr>
          <p:cNvSpPr txBox="1"/>
          <p:nvPr/>
        </p:nvSpPr>
        <p:spPr>
          <a:xfrm>
            <a:off x="3404506" y="5088512"/>
            <a:ext cx="711175" cy="54983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B83370E0-0EE4-4DE7-851D-A2E01CAACDA3}"/>
              </a:ext>
            </a:extLst>
          </p:cNvPr>
          <p:cNvSpPr txBox="1"/>
          <p:nvPr/>
        </p:nvSpPr>
        <p:spPr>
          <a:xfrm>
            <a:off x="373524" y="6235938"/>
            <a:ext cx="4986450" cy="54983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kiện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thì thực hiện 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C1207E-4217-4B3E-9F14-B5490B8C1B74}"/>
              </a:ext>
            </a:extLst>
          </p:cNvPr>
          <p:cNvCxnSpPr>
            <a:cxnSpLocks/>
          </p:cNvCxnSpPr>
          <p:nvPr/>
        </p:nvCxnSpPr>
        <p:spPr>
          <a:xfrm>
            <a:off x="3300507" y="4941178"/>
            <a:ext cx="0" cy="106418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15">
            <a:extLst>
              <a:ext uri="{FF2B5EF4-FFF2-40B4-BE49-F238E27FC236}">
                <a16:creationId xmlns:a16="http://schemas.microsoft.com/office/drawing/2014/main" id="{19E379EB-A709-455B-B552-F6667EA1936B}"/>
              </a:ext>
            </a:extLst>
          </p:cNvPr>
          <p:cNvSpPr txBox="1"/>
          <p:nvPr/>
        </p:nvSpPr>
        <p:spPr>
          <a:xfrm>
            <a:off x="625767" y="2245238"/>
            <a:ext cx="4399878" cy="54983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 trúc rẽ nhánh dạng khuyết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Cô Gái Suy Nghĩ PNG Miễn Phí Tải Về - Lovepik">
            <a:extLst>
              <a:ext uri="{FF2B5EF4-FFF2-40B4-BE49-F238E27FC236}">
                <a16:creationId xmlns:a16="http://schemas.microsoft.com/office/drawing/2014/main" id="{32D922A7-5C2D-4574-89B3-18C7BD71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6" b="99701" l="9780" r="89721">
                        <a14:foregroundMark x1="69162" y1="13074" x2="69760" y2="18862"/>
                        <a14:foregroundMark x1="65269" y1="18064" x2="64172" y2="21956"/>
                        <a14:foregroundMark x1="70259" y1="7186" x2="63573" y2="7485"/>
                        <a14:foregroundMark x1="53892" y1="55788" x2="55289" y2="62176"/>
                        <a14:foregroundMark x1="34132" y1="56687" x2="44411" y2="64172"/>
                        <a14:foregroundMark x1="62176" y1="53094" x2="55988" y2="56587"/>
                        <a14:foregroundMark x1="55988" y1="56587" x2="49701" y2="63872"/>
                        <a14:foregroundMark x1="63573" y1="53593" x2="60878" y2="53293"/>
                        <a14:foregroundMark x1="34132" y1="53892" x2="31637" y2="55289"/>
                        <a14:foregroundMark x1="32236" y1="79441" x2="36427" y2="82236"/>
                        <a14:foregroundMark x1="60279" y1="80838" x2="59681" y2="86427"/>
                        <a14:foregroundMark x1="46707" y1="91417" x2="46707" y2="98104"/>
                        <a14:foregroundMark x1="52196" y1="95309" x2="51896" y2="99701"/>
                        <a14:foregroundMark x1="41118" y1="96707" x2="40818" y2="99202"/>
                        <a14:foregroundMark x1="38024" y1="97206" x2="65868" y2="97206"/>
                        <a14:foregroundMark x1="38024" y1="97505" x2="34132" y2="97206"/>
                        <a14:foregroundMark x1="33333" y1="96707" x2="33633" y2="98104"/>
                        <a14:foregroundMark x1="35529" y1="94212" x2="33333" y2="99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1347" y="2566736"/>
            <a:ext cx="1765902" cy="1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2EADA7C-AF23-4714-9490-85BBB2D00318}"/>
              </a:ext>
            </a:extLst>
          </p:cNvPr>
          <p:cNvSpPr/>
          <p:nvPr/>
        </p:nvSpPr>
        <p:spPr bwMode="auto">
          <a:xfrm>
            <a:off x="609599" y="679988"/>
            <a:ext cx="10668000" cy="2138913"/>
          </a:xfrm>
          <a:prstGeom prst="wedgeEllipseCallout">
            <a:avLst>
              <a:gd name="adj1" fmla="val -49331"/>
              <a:gd name="adj2" fmla="val 66886"/>
            </a:avLst>
          </a:prstGeom>
          <a:solidFill>
            <a:srgbClr val="FFDF7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994222" y="1317165"/>
            <a:ext cx="9668421" cy="1249571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eaLnBrk="0" hangingPunct="0"/>
            <a:r>
              <a:rPr lang="en-US">
                <a:solidFill>
                  <a:srgbClr val="000000"/>
                </a:solidFill>
              </a:rPr>
              <a:t>Trong scratch có sử dụng được cấu trúc rẽ nhánh không? Nếu có thì sử dụng như thế nào? Lấy ví dụ?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8C5EC7-6743-42B8-8AC7-9FD5C5965ADB}"/>
              </a:ext>
            </a:extLst>
          </p:cNvPr>
          <p:cNvSpPr txBox="1">
            <a:spLocks/>
          </p:cNvSpPr>
          <p:nvPr/>
        </p:nvSpPr>
        <p:spPr>
          <a:xfrm>
            <a:off x="994222" y="3398831"/>
            <a:ext cx="10956758" cy="308399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Tx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Trong scratch có thể sử dụng được cấu trúc rẽ nhánh.</a:t>
            </a:r>
          </a:p>
          <a:p>
            <a:pPr marL="0" indent="0" algn="just" eaLnBrk="1" hangingPunct="1">
              <a:buFontTx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cấu trúc rẽ nhánh đầy đủ và cấu trúc rẽ nhánh khuyết trong mô tả thuật toán, trong nhóm control của scratch có 2 khối lệnh tương ứng với 2 dạng: Rẽ nhánh đầy đủ và rẽ nhánh khuyết. Điều kiện để rẽ nhánh luôn là 1 biểu thức logic.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1ACFC-18D8-4EBD-A6D7-D966B576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32" y="0"/>
            <a:ext cx="12014868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>
                <a:solidFill>
                  <a:srgbClr val="FF0000"/>
                </a:solidFill>
              </a:rPr>
              <a:t>1. </a:t>
            </a:r>
            <a:r>
              <a:rPr b="1">
                <a:solidFill>
                  <a:srgbClr val="FF0000"/>
                </a:solidFill>
              </a:rPr>
              <a:t>Thể hiện cấu trúc rẽ nhánh trong scratch</a:t>
            </a:r>
          </a:p>
        </p:txBody>
      </p:sp>
    </p:spTree>
    <p:extLst>
      <p:ext uri="{BB962C8B-B14F-4D97-AF65-F5344CB8AC3E}">
        <p14:creationId xmlns:p14="http://schemas.microsoft.com/office/powerpoint/2010/main" val="34515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AB452D-1A1B-4FD8-8B54-5A1BD11ECC5D}"/>
              </a:ext>
            </a:extLst>
          </p:cNvPr>
          <p:cNvSpPr/>
          <p:nvPr/>
        </p:nvSpPr>
        <p:spPr>
          <a:xfrm>
            <a:off x="177132" y="737235"/>
            <a:ext cx="11261558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SimSun" panose="02010600030101010101" pitchFamily="2" charset="-122"/>
              </a:rPr>
              <a:t>- Ngôn ngữ lập trình Scratch có hai khối lệnh thể hiện cấu trúc rẽ nhánh trong thuật toán: Rẽ nhánh dạng đầy đủ và rẽ nhánh dạng khuyết.</a:t>
            </a:r>
            <a:endParaRPr lang="en-US" sz="2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EA0E8-C177-4774-9052-D9103A7B51DE}"/>
              </a:ext>
            </a:extLst>
          </p:cNvPr>
          <p:cNvSpPr/>
          <p:nvPr/>
        </p:nvSpPr>
        <p:spPr>
          <a:xfrm>
            <a:off x="177132" y="6292623"/>
            <a:ext cx="499046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SimSun" panose="02010600030101010101" pitchFamily="2" charset="-122"/>
              </a:rPr>
              <a:t>- Điều kiện là biểu thức logic</a:t>
            </a:r>
            <a:endParaRPr lang="en-US" sz="2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B44D5BE-549D-4BFC-A285-189A7F51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43" y="2304491"/>
            <a:ext cx="9572723" cy="40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028" y="1620253"/>
            <a:ext cx="5882972" cy="3657599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423BD98-6655-4284-B8E5-252BBF71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370" y="1620252"/>
            <a:ext cx="5755602" cy="365759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33E-13A8-4446-82DC-E0D85F303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6" y="323850"/>
            <a:ext cx="12014868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Thể hiện trong Scratch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1840" y="705386"/>
            <a:ext cx="12023090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phần mềm Scratch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Thực hiện bài tập: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Tuấn dùng cấu trúc rẽ nhánh đầy đủ như sau 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Nếu câu trả lời đúng : Nhân vật con bọ thay đổi trang phục . Nhân vật con bọ đưa ra thông báo “ Bạn tinh đúng, mời đi qua’’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Nhân vật con bọ biến mất.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Trái lại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Con bọ thông báo “Bạn tinh sai! Dừng chơi’’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Dừng trò chơi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Hết nhánh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dừng trò chơi, Tuấn dự định dùng khối lệnh stop all  trong nhóm Control.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đoạn chương trình giúp bạn Tuấn. Sử dụng scratch để thể hiện cấu trúc rẽ nhánh trên.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5E8BD-8F95-4376-ADF3-9DE257C90486}"/>
              </a:ext>
            </a:extLst>
          </p:cNvPr>
          <p:cNvSpPr/>
          <p:nvPr/>
        </p:nvSpPr>
        <p:spPr>
          <a:xfrm>
            <a:off x="169545" y="59055"/>
            <a:ext cx="8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526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#9Slide03 Roboto</vt:lpstr>
      <vt:lpstr>Arial</vt:lpstr>
      <vt:lpstr>Calibri</vt:lpstr>
      <vt:lpstr>Calibri Light</vt:lpstr>
      <vt:lpstr>Times New Roman</vt:lpstr>
      <vt:lpstr>Trebuchet MS</vt:lpstr>
      <vt:lpstr>Wingdings 3</vt:lpstr>
      <vt:lpstr>7_Thiết kế Tùy chỉnh</vt:lpstr>
      <vt:lpstr>Facet</vt:lpstr>
      <vt:lpstr>PowerPoint Presentation</vt:lpstr>
      <vt:lpstr>PowerPoint Presentation</vt:lpstr>
      <vt:lpstr>Sơ đồ khối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Sử dụng khối lệnh if ......else như sau: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HUYỆN TRƯỜNG THCS *******</dc:title>
  <dc:creator>Admin</dc:creator>
  <cp:lastModifiedBy>Windows 10</cp:lastModifiedBy>
  <cp:revision>102</cp:revision>
  <dcterms:created xsi:type="dcterms:W3CDTF">2022-07-17T09:57:00Z</dcterms:created>
  <dcterms:modified xsi:type="dcterms:W3CDTF">2026-04-07T09:32:39Z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C3AB76C755A641978158CB0CC4FA6EF0</vt:lpwstr>
  </property>
  <property fmtid="{D5CDD505-2E9C-101B-9397-08002B2CF9AE}" pid="3" name="KSOProductBuildVer">
    <vt:lpwstr>1033-11.2.0.11537</vt:lpwstr>
  </property>
</Properties>
</file>